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omments/modernComment_12C_F495A63.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A_B8C49B30.xml" ContentType="application/vnd.ms-powerpoint.comments+xml"/>
  <Override PartName="/ppt/comments/modernComment_158_2C5EACF2.xml" ContentType="application/vnd.ms-powerpoint.comments+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75"/>
  </p:notesMasterIdLst>
  <p:handoutMasterIdLst>
    <p:handoutMasterId r:id="rId76"/>
  </p:handoutMasterIdLst>
  <p:sldIdLst>
    <p:sldId id="264" r:id="rId7"/>
    <p:sldId id="261" r:id="rId8"/>
    <p:sldId id="274" r:id="rId9"/>
    <p:sldId id="322" r:id="rId10"/>
    <p:sldId id="270" r:id="rId11"/>
    <p:sldId id="300" r:id="rId12"/>
    <p:sldId id="277" r:id="rId13"/>
    <p:sldId id="273" r:id="rId14"/>
    <p:sldId id="325" r:id="rId15"/>
    <p:sldId id="332" r:id="rId16"/>
    <p:sldId id="348" r:id="rId17"/>
    <p:sldId id="333" r:id="rId18"/>
    <p:sldId id="336" r:id="rId19"/>
    <p:sldId id="339" r:id="rId20"/>
    <p:sldId id="334" r:id="rId21"/>
    <p:sldId id="349" r:id="rId22"/>
    <p:sldId id="350" r:id="rId23"/>
    <p:sldId id="351" r:id="rId24"/>
    <p:sldId id="352" r:id="rId25"/>
    <p:sldId id="338" r:id="rId26"/>
    <p:sldId id="353" r:id="rId27"/>
    <p:sldId id="340" r:id="rId28"/>
    <p:sldId id="341" r:id="rId29"/>
    <p:sldId id="371" r:id="rId30"/>
    <p:sldId id="296" r:id="rId31"/>
    <p:sldId id="330" r:id="rId32"/>
    <p:sldId id="376" r:id="rId33"/>
    <p:sldId id="335" r:id="rId34"/>
    <p:sldId id="275" r:id="rId35"/>
    <p:sldId id="327" r:id="rId36"/>
    <p:sldId id="266" r:id="rId37"/>
    <p:sldId id="373" r:id="rId38"/>
    <p:sldId id="374" r:id="rId39"/>
    <p:sldId id="375" r:id="rId40"/>
    <p:sldId id="337" r:id="rId41"/>
    <p:sldId id="276" r:id="rId42"/>
    <p:sldId id="302" r:id="rId43"/>
    <p:sldId id="303" r:id="rId44"/>
    <p:sldId id="342" r:id="rId45"/>
    <p:sldId id="354" r:id="rId46"/>
    <p:sldId id="344" r:id="rId47"/>
    <p:sldId id="355" r:id="rId48"/>
    <p:sldId id="345" r:id="rId49"/>
    <p:sldId id="343" r:id="rId50"/>
    <p:sldId id="346" r:id="rId51"/>
    <p:sldId id="347" r:id="rId52"/>
    <p:sldId id="304" r:id="rId53"/>
    <p:sldId id="316" r:id="rId54"/>
    <p:sldId id="317" r:id="rId55"/>
    <p:sldId id="357" r:id="rId56"/>
    <p:sldId id="359" r:id="rId57"/>
    <p:sldId id="360" r:id="rId58"/>
    <p:sldId id="361" r:id="rId59"/>
    <p:sldId id="362" r:id="rId60"/>
    <p:sldId id="363" r:id="rId61"/>
    <p:sldId id="358" r:id="rId62"/>
    <p:sldId id="364" r:id="rId63"/>
    <p:sldId id="365" r:id="rId64"/>
    <p:sldId id="366" r:id="rId65"/>
    <p:sldId id="367" r:id="rId66"/>
    <p:sldId id="368" r:id="rId67"/>
    <p:sldId id="369" r:id="rId68"/>
    <p:sldId id="370" r:id="rId69"/>
    <p:sldId id="318" r:id="rId70"/>
    <p:sldId id="305" r:id="rId71"/>
    <p:sldId id="314" r:id="rId72"/>
    <p:sldId id="278" r:id="rId73"/>
    <p:sldId id="262" r:id="rId7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C35758-56AF-5523-9E32-902450E020E2}" name="Ingibjörg Benediktsdóttir" initials="IB" userId="S::ingibjorg@hac.is::f2a0bb0b-0a74-44e8-b550-ff7c0c716fe7" providerId="AD"/>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D70"/>
    <a:srgbClr val="F2A40D"/>
    <a:srgbClr val="87B5BA"/>
    <a:srgbClr val="FFFFFF"/>
    <a:srgbClr val="F39E5A"/>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4A3BC-AA69-40D5-A8F3-BE910B7C590A}" v="47" dt="2022-12-15T11:24:39.383"/>
    <p1510:client id="{5FE2CCB9-9132-EF94-BD17-30E5F003C642}" v="47" dt="2022-12-16T09:44:34.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114" d="100"/>
          <a:sy n="114" d="100"/>
        </p:scale>
        <p:origin x="586" y="86"/>
      </p:cViewPr>
      <p:guideLst>
        <p:guide orient="horz" pos="1393"/>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microsoft.com/office/2018/10/relationships/authors" Targe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omments/modernComment_12C_F495A63.xml><?xml version="1.0" encoding="utf-8"?>
<p188:cmLst xmlns:a="http://schemas.openxmlformats.org/drawingml/2006/main" xmlns:r="http://schemas.openxmlformats.org/officeDocument/2006/relationships" xmlns:p188="http://schemas.microsoft.com/office/powerpoint/2018/8/main">
  <p188:cm id="{F1F5D84E-D15C-9042-9BF1-16B47C926A77}" authorId="{83A27AD4-2AEB-FA38-545D-6576BD368BD3}" created="2022-12-14T14:45:11.132">
    <ac:deMkLst xmlns:ac="http://schemas.microsoft.com/office/drawing/2013/main/command">
      <pc:docMk xmlns:pc="http://schemas.microsoft.com/office/powerpoint/2013/main/command"/>
      <pc:sldMk xmlns:pc="http://schemas.microsoft.com/office/powerpoint/2013/main/command" cId="256465507" sldId="300"/>
      <ac:spMk id="4" creationId="{A4EC8DF6-3118-6A03-CDDF-70A85F135774}"/>
    </ac:deMkLst>
    <p188:txBody>
      <a:bodyPr/>
      <a:lstStyle/>
      <a:p>
        <a:r>
          <a:rPr lang="en-GB"/>
          <a:t>Ég tók út:  This tutorial covers how to use 3d printing and some of its equipment.
</a:t>
        </a:r>
      </a:p>
    </p188:txBody>
  </p188:cm>
</p188:cmLst>
</file>

<file path=ppt/comments/modernComment_14A_B8C49B30.xml><?xml version="1.0" encoding="utf-8"?>
<p188:cmLst xmlns:a="http://schemas.openxmlformats.org/drawingml/2006/main" xmlns:r="http://schemas.openxmlformats.org/officeDocument/2006/relationships" xmlns:p188="http://schemas.microsoft.com/office/powerpoint/2018/8/main">
  <p188:cm id="{99B629A1-D794-FE43-9260-D3F03FB03AC8}" authorId="{83A27AD4-2AEB-FA38-545D-6576BD368BD3}" created="2022-12-14T14:59:35.045">
    <ac:deMkLst xmlns:ac="http://schemas.microsoft.com/office/drawing/2013/main/command">
      <pc:docMk xmlns:pc="http://schemas.microsoft.com/office/powerpoint/2013/main/command"/>
      <pc:sldMk xmlns:pc="http://schemas.microsoft.com/office/powerpoint/2013/main/command" cId="3099892528" sldId="330"/>
      <ac:spMk id="10" creationId="{00000000-0000-0000-0000-000000000000}"/>
    </ac:deMkLst>
    <p188:txBody>
      <a:bodyPr/>
      <a:lstStyle/>
      <a:p>
        <a:r>
          <a:rPr lang="en-GB"/>
          <a:t>Ég tók út: Custom Shape Scripts add more flexible tools like text, shape generators, and parametrized forms. 
</a:t>
        </a:r>
      </a:p>
    </p188:txBody>
  </p188:cm>
</p188:cmLst>
</file>

<file path=ppt/comments/modernComment_158_2C5EACF2.xml><?xml version="1.0" encoding="utf-8"?>
<p188:cmLst xmlns:a="http://schemas.openxmlformats.org/drawingml/2006/main" xmlns:r="http://schemas.openxmlformats.org/officeDocument/2006/relationships" xmlns:p188="http://schemas.microsoft.com/office/powerpoint/2018/8/main">
  <p188:cm id="{0B923A0E-2666-A646-8852-AB422671E312}" authorId="{83A27AD4-2AEB-FA38-545D-6576BD368BD3}" created="2022-11-09T12:17:40.702">
    <ac:deMkLst xmlns:ac="http://schemas.microsoft.com/office/drawing/2013/main/command">
      <pc:docMk xmlns:pc="http://schemas.microsoft.com/office/powerpoint/2013/main/command"/>
      <pc:sldMk xmlns:pc="http://schemas.microsoft.com/office/powerpoint/2013/main/command" cId="744402162" sldId="344"/>
      <ac:spMk id="18" creationId="{A53FAEA7-C47A-B133-DF94-DC09E55CAB1F}"/>
    </ac:deMkLst>
    <p188:txBody>
      <a:bodyPr/>
      <a:lstStyle/>
      <a:p>
        <a:r>
          <a:rPr lang="en-GB"/>
          <a:t>Setja inn myndir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73ECD-8E3A-41E8-8741-75888057FC71}" type="datetimeFigureOut">
              <a:rPr lang="en-US" smtClean="0"/>
              <a:t>5/4/2023</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6D15F-7873-46C0-9A65-4AE90812F970}" type="slidenum">
              <a:rPr lang="en-US" smtClean="0"/>
              <a:t>‹Nº›</a:t>
            </a:fld>
            <a:endParaRPr lang="en-US"/>
          </a:p>
        </p:txBody>
      </p:sp>
    </p:spTree>
    <p:extLst>
      <p:ext uri="{BB962C8B-B14F-4D97-AF65-F5344CB8AC3E}">
        <p14:creationId xmlns:p14="http://schemas.microsoft.com/office/powerpoint/2010/main" val="217264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EC8DA-9A11-224D-AA48-62511555BDC0}" type="datetimeFigureOut">
              <a:rPr lang="en-GB" smtClean="0"/>
              <a:t>04/05/2023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33A7C-CCBA-F94D-85F2-EB4F2333BD3D}" type="slidenum">
              <a:rPr lang="en-GB" smtClean="0"/>
              <a:t>‹Nº›</a:t>
            </a:fld>
            <a:endParaRPr lang="en-GB"/>
          </a:p>
        </p:txBody>
      </p:sp>
    </p:spTree>
    <p:extLst>
      <p:ext uri="{BB962C8B-B14F-4D97-AF65-F5344CB8AC3E}">
        <p14:creationId xmlns:p14="http://schemas.microsoft.com/office/powerpoint/2010/main" val="173026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9</a:t>
            </a:fld>
            <a:endParaRPr lang="en-GB"/>
          </a:p>
        </p:txBody>
      </p:sp>
    </p:spTree>
    <p:extLst>
      <p:ext uri="{BB962C8B-B14F-4D97-AF65-F5344CB8AC3E}">
        <p14:creationId xmlns:p14="http://schemas.microsoft.com/office/powerpoint/2010/main" val="58759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11</a:t>
            </a:fld>
            <a:endParaRPr lang="en-GB"/>
          </a:p>
        </p:txBody>
      </p:sp>
    </p:spTree>
    <p:extLst>
      <p:ext uri="{BB962C8B-B14F-4D97-AF65-F5344CB8AC3E}">
        <p14:creationId xmlns:p14="http://schemas.microsoft.com/office/powerpoint/2010/main" val="174792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18</a:t>
            </a:fld>
            <a:endParaRPr lang="en-GB"/>
          </a:p>
        </p:txBody>
      </p:sp>
    </p:spTree>
    <p:extLst>
      <p:ext uri="{BB962C8B-B14F-4D97-AF65-F5344CB8AC3E}">
        <p14:creationId xmlns:p14="http://schemas.microsoft.com/office/powerpoint/2010/main" val="160359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26</a:t>
            </a:fld>
            <a:endParaRPr lang="en-GB"/>
          </a:p>
        </p:txBody>
      </p:sp>
    </p:spTree>
    <p:extLst>
      <p:ext uri="{BB962C8B-B14F-4D97-AF65-F5344CB8AC3E}">
        <p14:creationId xmlns:p14="http://schemas.microsoft.com/office/powerpoint/2010/main" val="3524359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67</a:t>
            </a:fld>
            <a:endParaRPr lang="en-GB"/>
          </a:p>
        </p:txBody>
      </p:sp>
    </p:spTree>
    <p:extLst>
      <p:ext uri="{BB962C8B-B14F-4D97-AF65-F5344CB8AC3E}">
        <p14:creationId xmlns:p14="http://schemas.microsoft.com/office/powerpoint/2010/main" val="875570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9512" y="0"/>
            <a:ext cx="4320480" cy="4280401"/>
          </a:xfrm>
          <a:prstGeom prst="rect">
            <a:avLst/>
          </a:prstGeom>
        </p:spPr>
      </p:pic>
      <p:sp>
        <p:nvSpPr>
          <p:cNvPr id="10" name="Text Placeholder 9"/>
          <p:cNvSpPr>
            <a:spLocks noGrp="1"/>
          </p:cNvSpPr>
          <p:nvPr>
            <p:ph type="body" sz="quarter" idx="10" hasCustomPrompt="1"/>
          </p:nvPr>
        </p:nvSpPr>
        <p:spPr>
          <a:xfrm>
            <a:off x="4788024" y="1794902"/>
            <a:ext cx="4355976" cy="1080121"/>
          </a:xfrm>
          <a:prstGeom prst="rect">
            <a:avLst/>
          </a:prstGeom>
        </p:spPr>
        <p:txBody>
          <a:bodyPr anchor="ctr"/>
          <a:lstStyle>
            <a:lvl1pPr marL="0" indent="0" algn="l">
              <a:lnSpc>
                <a:spcPct val="100000"/>
              </a:lnSpc>
              <a:buNone/>
              <a:defRPr b="0" baseline="0">
                <a:solidFill>
                  <a:schemeClr val="tx1"/>
                </a:solidFill>
                <a:latin typeface="+mj-lt"/>
                <a:cs typeface="Arial" pitchFamily="34" charset="0"/>
              </a:defRPr>
            </a:lvl1pPr>
          </a:lstStyle>
          <a:p>
            <a:r>
              <a:rPr lang="en-US" altLang="ko-KR">
                <a:ea typeface="맑은 고딕" pitchFamily="50" charset="-127"/>
              </a:rPr>
              <a:t>TITLE</a:t>
            </a:r>
            <a:endParaRPr lang="en-US" altLang="ko-KR"/>
          </a:p>
        </p:txBody>
      </p:sp>
      <p:sp>
        <p:nvSpPr>
          <p:cNvPr id="11" name="Text Placeholder 9"/>
          <p:cNvSpPr>
            <a:spLocks noGrp="1"/>
          </p:cNvSpPr>
          <p:nvPr>
            <p:ph type="body" sz="quarter" idx="11" hasCustomPrompt="1"/>
          </p:nvPr>
        </p:nvSpPr>
        <p:spPr>
          <a:xfrm>
            <a:off x="4788024" y="2947030"/>
            <a:ext cx="4355828" cy="488816"/>
          </a:xfrm>
          <a:prstGeom prst="rect">
            <a:avLst/>
          </a:prstGeom>
        </p:spPr>
        <p:txBody>
          <a:bodyPr anchor="ctr"/>
          <a:lstStyle>
            <a:lvl1pPr marL="0" indent="0" algn="l">
              <a:buNone/>
              <a:defRPr sz="1400" b="0" baseline="0">
                <a:solidFill>
                  <a:schemeClr val="tx1"/>
                </a:solidFill>
                <a:latin typeface="+mn-lt"/>
                <a:cs typeface="Arial" pitchFamily="34" charset="0"/>
              </a:defRPr>
            </a:lvl1pPr>
          </a:lstStyle>
          <a:p>
            <a:pPr>
              <a:spcBef>
                <a:spcPts val="0"/>
              </a:spcBef>
              <a:defRPr/>
            </a:pPr>
            <a:r>
              <a:rPr lang="en-US" altLang="ko-KR" b="1"/>
              <a:t>INSERT THE TITLE </a:t>
            </a:r>
          </a:p>
          <a:p>
            <a:pPr>
              <a:spcBef>
                <a:spcPts val="0"/>
              </a:spcBef>
              <a:defRPr/>
            </a:pPr>
            <a:r>
              <a:rPr lang="en-US" altLang="ko-KR" b="1"/>
              <a:t>OF YOUR PRESENTATION HERE</a:t>
            </a:r>
            <a:endParaRPr lang="en-US" altLang="ko-KR"/>
          </a:p>
        </p:txBody>
      </p:sp>
      <p:pic>
        <p:nvPicPr>
          <p:cNvPr id="5" name="image2.png"/>
          <p:cNvPicPr/>
          <p:nvPr userDrawn="1"/>
        </p:nvPicPr>
        <p:blipFill>
          <a:blip r:embed="rId3" cstate="email">
            <a:extLst>
              <a:ext uri="{28A0092B-C50C-407E-A947-70E740481C1C}">
                <a14:useLocalDpi xmlns:a14="http://schemas.microsoft.com/office/drawing/2010/main"/>
              </a:ext>
            </a:extLst>
          </a:blip>
          <a:stretch>
            <a:fillRect/>
          </a:stretch>
        </p:blipFill>
        <p:spPr>
          <a:xfrm>
            <a:off x="6516216" y="167272"/>
            <a:ext cx="2160240" cy="1051224"/>
          </a:xfrm>
          <a:prstGeom prst="rect">
            <a:avLst/>
          </a:prstGeom>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5" name="Rectangle 4"/>
          <p:cNvSpPr/>
          <p:nvPr userDrawn="1"/>
        </p:nvSpPr>
        <p:spPr>
          <a:xfrm>
            <a:off x="0" y="1759754"/>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2" name="Rectangle 1"/>
          <p:cNvSpPr/>
          <p:nvPr userDrawn="1"/>
        </p:nvSpPr>
        <p:spPr>
          <a:xfrm>
            <a:off x="4860032" y="0"/>
            <a:ext cx="36000"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5" name="Rectangle 4"/>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ICON SETS LAYOUT</a:t>
            </a:r>
          </a:p>
        </p:txBody>
      </p:sp>
      <p:sp>
        <p:nvSpPr>
          <p:cNvPr id="11" name="Rounded Rectangle 10"/>
          <p:cNvSpPr/>
          <p:nvPr userDrawn="1"/>
        </p:nvSpPr>
        <p:spPr>
          <a:xfrm>
            <a:off x="354008" y="1131589"/>
            <a:ext cx="2849840" cy="3649171"/>
          </a:xfrm>
          <a:prstGeom prst="roundRect">
            <a:avLst>
              <a:gd name="adj" fmla="val 3968"/>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2116108" y="0"/>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a:t>Insert the title of your subtitle Here</a:t>
            </a:r>
          </a:p>
        </p:txBody>
      </p:sp>
      <p:pic>
        <p:nvPicPr>
          <p:cNvPr id="9" name="image2.png"/>
          <p:cNvPicPr/>
          <p:nvPr userDrawn="1"/>
        </p:nvPicPr>
        <p:blipFill>
          <a:blip r:embed="rId2" cstate="email">
            <a:extLst>
              <a:ext uri="{28A0092B-C50C-407E-A947-70E740481C1C}">
                <a14:useLocalDpi xmlns:a14="http://schemas.microsoft.com/office/drawing/2010/main"/>
              </a:ext>
            </a:extLst>
          </a:blip>
          <a:stretch>
            <a:fillRect/>
          </a:stretch>
        </p:blipFill>
        <p:spPr>
          <a:xfrm>
            <a:off x="2566214" y="896186"/>
            <a:ext cx="3678555" cy="183896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2" name="Objeto 1"/>
                      <p:cNvPicPr/>
                      <p:nvPr/>
                    </p:nvPicPr>
                    <p:blipFill>
                      <a:blip r:embed="rId3"/>
                      <a:stretch>
                        <a:fillRect/>
                      </a:stretch>
                    </p:blipFill>
                    <p:spPr>
                      <a:xfrm>
                        <a:off x="2267744" y="555526"/>
                        <a:ext cx="4429125" cy="2552700"/>
                      </a:xfrm>
                      <a:prstGeom prst="rect">
                        <a:avLst/>
                      </a:prstGeom>
                    </p:spPr>
                  </p:pic>
                </p:oleObj>
              </mc:Fallback>
            </mc:AlternateContent>
          </a:graphicData>
        </a:graphic>
      </p:graphicFrame>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 name="Objeto 3"/>
          <p:cNvGraphicFramePr>
            <a:graphicFrameLocks noChangeAspect="1"/>
          </p:cNvGraphicFramePr>
          <p:nvPr userDrawn="1">
            <p:extLst>
              <p:ext uri="{D42A27DB-BD31-4B8C-83A1-F6EECF244321}">
                <p14:modId xmlns:p14="http://schemas.microsoft.com/office/powerpoint/2010/main" val="2779162804"/>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4" name="Objeto 3"/>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4" name="Oval 3"/>
          <p:cNvSpPr/>
          <p:nvPr userDrawn="1"/>
        </p:nvSpPr>
        <p:spPr>
          <a:xfrm>
            <a:off x="4043561" y="2859782"/>
            <a:ext cx="1080120" cy="108012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Objeto 6"/>
          <p:cNvGraphicFramePr>
            <a:graphicFrameLocks noChangeAspect="1"/>
          </p:cNvGraphicFramePr>
          <p:nvPr userDrawn="1">
            <p:extLst>
              <p:ext uri="{D42A27DB-BD31-4B8C-83A1-F6EECF244321}">
                <p14:modId xmlns:p14="http://schemas.microsoft.com/office/powerpoint/2010/main" val="3163372325"/>
              </p:ext>
            </p:extLst>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7" name="Objeto 6"/>
                      <p:cNvPicPr/>
                      <p:nvPr/>
                    </p:nvPicPr>
                    <p:blipFill>
                      <a:blip r:embed="rId3"/>
                      <a:stretch>
                        <a:fillRect/>
                      </a:stretch>
                    </p:blipFill>
                    <p:spPr>
                      <a:xfrm>
                        <a:off x="4218748" y="3077490"/>
                        <a:ext cx="706503" cy="699542"/>
                      </a:xfrm>
                      <a:prstGeom prst="rect">
                        <a:avLst/>
                      </a:prstGeom>
                    </p:spPr>
                  </p:pic>
                </p:oleObj>
              </mc:Fallback>
            </mc:AlternateContent>
          </a:graphicData>
        </a:graphic>
      </p:graphicFrame>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4" name="Rectangle 3"/>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4A_B8C49B30.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video" Target="https://www.youtube.com/embed/hrQ8sFfAnyA?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6.xml"/><Relationship Id="rId1" Type="http://schemas.openxmlformats.org/officeDocument/2006/relationships/video" Target="https://www.youtube.com/embed/8xgbimBhjMc?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3.xml"/><Relationship Id="rId1" Type="http://schemas.openxmlformats.org/officeDocument/2006/relationships/video" Target="https://www.youtube.com/embed/5m9SG9C_lUo?feature=oembe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solidprofessor.com/tutorials/meshmixer" TargetMode="External"/><Relationship Id="rId2" Type="http://schemas.openxmlformats.org/officeDocument/2006/relationships/hyperlink" Target="https://all3dp.com/2/meshmixer-tutorial-easy-steps-beginners/" TargetMode="Externa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hyperlink" Target="https://www.youtube.com/playlist?list=PLu8TYSQ5jCFjdQBHsLoybhdKXOTmpTRlb"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microsoft.com/office/2018/10/relationships/comments" Target="../comments/modernComment_158_2C5EACF2.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2C_F495A6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inkscape.o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3275856" y="2770681"/>
            <a:ext cx="3466438" cy="1080121"/>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s-ES" dirty="0">
                <a:solidFill>
                  <a:schemeClr val="tx1"/>
                </a:solidFill>
                <a:ea typeface="+mj-lt"/>
                <a:cs typeface="+mj-lt"/>
              </a:rPr>
              <a:t>2D och 3D</a:t>
            </a:r>
          </a:p>
          <a:p>
            <a:pPr>
              <a:spcBef>
                <a:spcPts val="0"/>
              </a:spcBef>
            </a:pPr>
            <a:r>
              <a:rPr lang="es-ES" altLang="ko-KR" dirty="0">
                <a:solidFill>
                  <a:schemeClr val="tx1"/>
                </a:solidFill>
                <a:ea typeface="+mj-lt"/>
                <a:cs typeface="+mj-lt"/>
              </a:rPr>
              <a:t>design</a:t>
            </a:r>
            <a:endParaRPr lang="es-ES" altLang="ko-KR" dirty="0">
              <a:solidFill>
                <a:schemeClr val="tx1"/>
              </a:solidFill>
              <a:ea typeface="맑은 고딕"/>
            </a:endParaRPr>
          </a:p>
        </p:txBody>
      </p:sp>
      <p:sp>
        <p:nvSpPr>
          <p:cNvPr id="5" name="Text Placeholder 3">
            <a:extLst>
              <a:ext uri="{FF2B5EF4-FFF2-40B4-BE49-F238E27FC236}">
                <a16:creationId xmlns:a16="http://schemas.microsoft.com/office/drawing/2014/main" id="{277D8572-C594-402F-2D0C-D9F554C82367}"/>
              </a:ext>
            </a:extLst>
          </p:cNvPr>
          <p:cNvSpPr txBox="1">
            <a:spLocks/>
          </p:cNvSpPr>
          <p:nvPr/>
        </p:nvSpPr>
        <p:spPr>
          <a:xfrm>
            <a:off x="2386466" y="3822128"/>
            <a:ext cx="4355828" cy="488816"/>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b="1" dirty="0">
                <a:solidFill>
                  <a:schemeClr val="tx1"/>
                </a:solidFill>
                <a:cs typeface="Arial"/>
              </a:rPr>
              <a:t>Av: HAC</a:t>
            </a:r>
            <a:endParaRPr lang="en-US" altLang="ko-KR" dirty="0">
              <a:solidFill>
                <a:schemeClr val="tx1"/>
              </a:solidFill>
              <a:cs typeface="Aria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0382" y="4470780"/>
            <a:ext cx="1512168" cy="317245"/>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3059831" y="4310944"/>
            <a:ext cx="4680521" cy="62758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80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dirty="0" err="1"/>
              <a:t>Lär</a:t>
            </a:r>
            <a:r>
              <a:rPr lang="en-US" altLang="ko-KR" sz="2800" dirty="0"/>
              <a:t> </a:t>
            </a:r>
            <a:r>
              <a:rPr lang="en-US" altLang="ko-KR" sz="2800" dirty="0" err="1"/>
              <a:t>känna</a:t>
            </a:r>
            <a:r>
              <a:rPr lang="en-US" altLang="ko-KR" sz="2800" dirty="0"/>
              <a:t> Inkscape</a:t>
            </a:r>
            <a:endParaRPr lang="ko-KR" altLang="en-US" sz="2800" dirty="0"/>
          </a:p>
        </p:txBody>
      </p:sp>
      <p:sp>
        <p:nvSpPr>
          <p:cNvPr id="3" name="Text Placeholder 2"/>
          <p:cNvSpPr>
            <a:spLocks noGrp="1"/>
          </p:cNvSpPr>
          <p:nvPr>
            <p:ph type="body" sz="quarter" idx="11"/>
          </p:nvPr>
        </p:nvSpPr>
        <p:spPr/>
        <p:txBody>
          <a:bodyPr/>
          <a:lstStyle/>
          <a:p>
            <a:pPr lvl="0"/>
            <a:endParaRPr lang="en-US" altLang="ko-KR" sz="1800" dirty="0"/>
          </a:p>
        </p:txBody>
      </p:sp>
      <p:sp>
        <p:nvSpPr>
          <p:cNvPr id="6" name="Freeform 5"/>
          <p:cNvSpPr/>
          <p:nvPr/>
        </p:nvSpPr>
        <p:spPr>
          <a:xfrm>
            <a:off x="4406230" y="1431572"/>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solidFill>
                <a:schemeClr val="bg1"/>
              </a:solidFill>
            </a:endParaRPr>
          </a:p>
        </p:txBody>
      </p:sp>
      <p:sp>
        <p:nvSpPr>
          <p:cNvPr id="8" name="Freeform 7"/>
          <p:cNvSpPr/>
          <p:nvPr/>
        </p:nvSpPr>
        <p:spPr>
          <a:xfrm>
            <a:off x="4868600" y="2834144"/>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4" name="Freeform 13"/>
          <p:cNvSpPr/>
          <p:nvPr/>
        </p:nvSpPr>
        <p:spPr>
          <a:xfrm>
            <a:off x="2720005" y="1104910"/>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8" name="Rectangle 9"/>
          <p:cNvSpPr/>
          <p:nvPr/>
        </p:nvSpPr>
        <p:spPr>
          <a:xfrm flipH="1">
            <a:off x="3054078" y="1446017"/>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21"/>
          <p:cNvSpPr>
            <a:spLocks noChangeAspect="1"/>
          </p:cNvSpPr>
          <p:nvPr/>
        </p:nvSpPr>
        <p:spPr>
          <a:xfrm>
            <a:off x="5185077" y="3125188"/>
            <a:ext cx="405329" cy="4087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3" name="Group 22"/>
          <p:cNvGrpSpPr/>
          <p:nvPr/>
        </p:nvGrpSpPr>
        <p:grpSpPr>
          <a:xfrm>
            <a:off x="-11571" y="1292849"/>
            <a:ext cx="2791003" cy="863358"/>
            <a:chOff x="389180" y="3362835"/>
            <a:chExt cx="2474117" cy="863358"/>
          </a:xfrm>
        </p:grpSpPr>
        <p:sp>
          <p:nvSpPr>
            <p:cNvPr id="24" name="TextBox 23"/>
            <p:cNvSpPr txBox="1"/>
            <p:nvPr/>
          </p:nvSpPr>
          <p:spPr>
            <a:xfrm>
              <a:off x="803640" y="3579862"/>
              <a:ext cx="2059657" cy="646331"/>
            </a:xfrm>
            <a:prstGeom prst="rect">
              <a:avLst/>
            </a:prstGeom>
            <a:noFill/>
          </p:spPr>
          <p:txBody>
            <a:bodyPr wrap="square" rtlCol="0">
              <a:spAutoFit/>
            </a:bodyPr>
            <a:lstStyle/>
            <a:p>
              <a:pPr algn="r"/>
              <a:r>
                <a:rPr lang="sv-SE" altLang="ko-KR" sz="1200" dirty="0">
                  <a:solidFill>
                    <a:schemeClr val="tx1">
                      <a:lumMod val="75000"/>
                      <a:lumOff val="25000"/>
                    </a:schemeClr>
                  </a:solidFill>
                  <a:cs typeface="Arial" pitchFamily="34" charset="0"/>
                </a:rPr>
                <a:t>Det finns många genvägar, kommandon du kan lära dig allt eftersom</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389180" y="3362835"/>
              <a:ext cx="2474117" cy="276999"/>
            </a:xfrm>
            <a:prstGeom prst="rect">
              <a:avLst/>
            </a:prstGeom>
            <a:noFill/>
          </p:spPr>
          <p:txBody>
            <a:bodyPr wrap="square" rtlCol="0">
              <a:spAutoFit/>
            </a:bodyPr>
            <a:lstStyle/>
            <a:p>
              <a:pPr algn="r"/>
              <a:r>
                <a:rPr lang="en-GB" altLang="ko-KR" sz="1200" b="1" dirty="0" err="1">
                  <a:solidFill>
                    <a:schemeClr val="tx1">
                      <a:lumMod val="75000"/>
                      <a:lumOff val="25000"/>
                    </a:schemeClr>
                  </a:solidFill>
                  <a:cs typeface="Arial" pitchFamily="34" charset="0"/>
                </a:rPr>
                <a:t>Kortkommandon</a:t>
              </a:r>
              <a:r>
                <a:rPr lang="en-GB" altLang="ko-KR" sz="1200" b="1" dirty="0">
                  <a:solidFill>
                    <a:schemeClr val="tx1">
                      <a:lumMod val="75000"/>
                      <a:lumOff val="25000"/>
                    </a:schemeClr>
                  </a:solidFill>
                  <a:cs typeface="Arial" pitchFamily="34" charset="0"/>
                </a:rPr>
                <a:t> för Inkscape</a:t>
              </a:r>
              <a:endParaRPr lang="ko-KR" altLang="en-US" sz="1200" b="1" dirty="0">
                <a:solidFill>
                  <a:schemeClr val="tx1">
                    <a:lumMod val="75000"/>
                    <a:lumOff val="25000"/>
                  </a:schemeClr>
                </a:solidFill>
                <a:cs typeface="Arial" pitchFamily="34" charset="0"/>
              </a:endParaRPr>
            </a:p>
          </p:txBody>
        </p:sp>
      </p:grpSp>
      <p:grpSp>
        <p:nvGrpSpPr>
          <p:cNvPr id="26" name="Group 25"/>
          <p:cNvGrpSpPr/>
          <p:nvPr/>
        </p:nvGrpSpPr>
        <p:grpSpPr>
          <a:xfrm>
            <a:off x="5452900" y="1602691"/>
            <a:ext cx="3379382" cy="494026"/>
            <a:chOff x="803640" y="3362835"/>
            <a:chExt cx="2059657" cy="494026"/>
          </a:xfrm>
        </p:grpSpPr>
        <p:sp>
          <p:nvSpPr>
            <p:cNvPr id="27" name="TextBox 26"/>
            <p:cNvSpPr txBox="1"/>
            <p:nvPr/>
          </p:nvSpPr>
          <p:spPr>
            <a:xfrm>
              <a:off x="803640" y="3579862"/>
              <a:ext cx="2059657" cy="276999"/>
            </a:xfrm>
            <a:prstGeom prst="rect">
              <a:avLst/>
            </a:prstGeom>
            <a:noFill/>
          </p:spPr>
          <p:txBody>
            <a:bodyPr wrap="square" rtlCol="0">
              <a:spAutoFit/>
            </a:bodyPr>
            <a:lstStyle/>
            <a:p>
              <a:r>
                <a:rPr lang="en-GB" altLang="ko-KR" sz="1200" dirty="0">
                  <a:solidFill>
                    <a:schemeClr val="tx1">
                      <a:lumMod val="75000"/>
                      <a:lumOff val="25000"/>
                    </a:schemeClr>
                  </a:solidFill>
                  <a:cs typeface="Arial" pitchFamily="34" charset="0"/>
                </a:rPr>
                <a:t>Ta </a:t>
              </a:r>
              <a:r>
                <a:rPr lang="en-GB" altLang="ko-KR" sz="1200" dirty="0" err="1">
                  <a:solidFill>
                    <a:schemeClr val="tx1">
                      <a:lumMod val="75000"/>
                      <a:lumOff val="25000"/>
                    </a:schemeClr>
                  </a:solidFill>
                  <a:cs typeface="Arial" pitchFamily="34" charset="0"/>
                </a:rPr>
                <a:t>ett</a:t>
              </a:r>
              <a:r>
                <a:rPr lang="en-GB" altLang="ko-KR" sz="1200" dirty="0">
                  <a:solidFill>
                    <a:schemeClr val="tx1">
                      <a:lumMod val="75000"/>
                      <a:lumOff val="25000"/>
                    </a:schemeClr>
                  </a:solidFill>
                  <a:cs typeface="Arial" pitchFamily="34" charset="0"/>
                </a:rPr>
                <a:t> steg I </a:t>
              </a:r>
              <a:r>
                <a:rPr lang="en-GB" altLang="ko-KR" sz="1200" dirty="0" err="1">
                  <a:solidFill>
                    <a:schemeClr val="tx1">
                      <a:lumMod val="75000"/>
                      <a:lumOff val="25000"/>
                    </a:schemeClr>
                  </a:solidFill>
                  <a:cs typeface="Arial" pitchFamily="34" charset="0"/>
                </a:rPr>
                <a:t>gången</a:t>
              </a:r>
              <a:r>
                <a:rPr lang="en-GB"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803640" y="3362835"/>
              <a:ext cx="2059657" cy="276999"/>
            </a:xfrm>
            <a:prstGeom prst="rect">
              <a:avLst/>
            </a:prstGeom>
            <a:noFill/>
          </p:spPr>
          <p:txBody>
            <a:bodyPr wrap="square" rtlCol="0">
              <a:spAutoFit/>
            </a:bodyPr>
            <a:lstStyle/>
            <a:p>
              <a:r>
                <a:rPr lang="sv-SE" altLang="ko-KR" sz="1200" b="1" dirty="0">
                  <a:solidFill>
                    <a:schemeClr val="tx1">
                      <a:lumMod val="75000"/>
                      <a:lumOff val="25000"/>
                    </a:schemeClr>
                  </a:solidFill>
                  <a:cs typeface="Arial" pitchFamily="34" charset="0"/>
                </a:rPr>
                <a:t>Denna programvara har många möjligheter</a:t>
              </a: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grpSp>
        <p:nvGrpSpPr>
          <p:cNvPr id="29" name="Group 28"/>
          <p:cNvGrpSpPr/>
          <p:nvPr/>
        </p:nvGrpSpPr>
        <p:grpSpPr>
          <a:xfrm>
            <a:off x="6368899" y="2047738"/>
            <a:ext cx="2323459" cy="494026"/>
            <a:chOff x="803640" y="3362835"/>
            <a:chExt cx="2059657" cy="494026"/>
          </a:xfrm>
        </p:grpSpPr>
        <p:sp>
          <p:nvSpPr>
            <p:cNvPr id="30" name="TextBox 29"/>
            <p:cNvSpPr txBox="1"/>
            <p:nvPr/>
          </p:nvSpPr>
          <p:spPr>
            <a:xfrm>
              <a:off x="803640" y="3579862"/>
              <a:ext cx="2059657" cy="276999"/>
            </a:xfrm>
            <a:prstGeom prst="rect">
              <a:avLst/>
            </a:prstGeom>
            <a:noFill/>
          </p:spPr>
          <p:txBody>
            <a:bodyPr wrap="square" rtlCol="0">
              <a:spAutoFit/>
            </a:bodyPr>
            <a:lstStyle/>
            <a:p>
              <a:endParaRPr lang="ko-KR" altLang="en-US" sz="1200">
                <a:solidFill>
                  <a:schemeClr val="tx1">
                    <a:lumMod val="75000"/>
                    <a:lumOff val="25000"/>
                  </a:schemeClr>
                </a:solidFill>
                <a:cs typeface="Arial" pitchFamily="34" charset="0"/>
              </a:endParaRPr>
            </a:p>
          </p:txBody>
        </p:sp>
        <p:sp>
          <p:nvSpPr>
            <p:cNvPr id="31" name="TextBox 30"/>
            <p:cNvSpPr txBox="1"/>
            <p:nvPr/>
          </p:nvSpPr>
          <p:spPr>
            <a:xfrm>
              <a:off x="803640" y="3362835"/>
              <a:ext cx="2059657" cy="276999"/>
            </a:xfrm>
            <a:prstGeom prst="rect">
              <a:avLst/>
            </a:prstGeom>
            <a:noFill/>
          </p:spPr>
          <p:txBody>
            <a:bodyPr wrap="square" rtlCol="0">
              <a:spAutoFit/>
            </a:bodyPr>
            <a:lstStyle/>
            <a:p>
              <a:endParaRPr lang="ko-KR" altLang="en-US" sz="1200" b="1">
                <a:solidFill>
                  <a:schemeClr val="tx1">
                    <a:lumMod val="75000"/>
                    <a:lumOff val="25000"/>
                  </a:schemeClr>
                </a:solidFill>
                <a:cs typeface="Arial" pitchFamily="34" charset="0"/>
              </a:endParaRPr>
            </a:p>
          </p:txBody>
        </p:sp>
      </p:grpSp>
      <p:grpSp>
        <p:nvGrpSpPr>
          <p:cNvPr id="32" name="Group 31"/>
          <p:cNvGrpSpPr/>
          <p:nvPr/>
        </p:nvGrpSpPr>
        <p:grpSpPr>
          <a:xfrm>
            <a:off x="5870865" y="3199511"/>
            <a:ext cx="2445551" cy="1181358"/>
            <a:chOff x="793940" y="3044835"/>
            <a:chExt cx="2069357" cy="1181358"/>
          </a:xfrm>
        </p:grpSpPr>
        <p:sp>
          <p:nvSpPr>
            <p:cNvPr id="33" name="TextBox 32"/>
            <p:cNvSpPr txBox="1"/>
            <p:nvPr/>
          </p:nvSpPr>
          <p:spPr>
            <a:xfrm>
              <a:off x="803640" y="3579862"/>
              <a:ext cx="2059657" cy="646331"/>
            </a:xfrm>
            <a:prstGeom prst="rect">
              <a:avLst/>
            </a:prstGeom>
            <a:noFill/>
          </p:spPr>
          <p:txBody>
            <a:bodyPr wrap="square" rtlCol="0">
              <a:spAutoFit/>
            </a:bodyPr>
            <a:lstStyle/>
            <a:p>
              <a:r>
                <a:rPr lang="sv-SE" sz="1200" b="0" i="0" u="none" strike="noStrike" dirty="0">
                  <a:solidFill>
                    <a:srgbClr val="404040"/>
                  </a:solidFill>
                  <a:effectLst/>
                  <a:latin typeface="Ubuntu" panose="020B0504030602030204" pitchFamily="34" charset="0"/>
                </a:rPr>
                <a:t>Snart kommer du att utveckla dina egna vanor och preferenser för att rita med Inkscape.</a:t>
              </a:r>
              <a:r>
                <a:rPr lang="en-GB" sz="1200" b="0" i="0" u="none" strike="noStrike" dirty="0">
                  <a:solidFill>
                    <a:srgbClr val="404040"/>
                  </a:solidFill>
                  <a:effectLst/>
                  <a:latin typeface="Ubuntu" panose="020B0504030602030204" pitchFamily="34" charset="0"/>
                </a:rPr>
                <a:t> </a:t>
              </a:r>
              <a:endParaRPr lang="ko-KR" altLang="en-US" sz="1200" dirty="0">
                <a:solidFill>
                  <a:schemeClr val="tx1">
                    <a:lumMod val="75000"/>
                    <a:lumOff val="25000"/>
                  </a:schemeClr>
                </a:solidFill>
                <a:cs typeface="Arial" pitchFamily="34" charset="0"/>
              </a:endParaRPr>
            </a:p>
          </p:txBody>
        </p:sp>
        <p:sp>
          <p:nvSpPr>
            <p:cNvPr id="34" name="TextBox 33"/>
            <p:cNvSpPr txBox="1"/>
            <p:nvPr/>
          </p:nvSpPr>
          <p:spPr>
            <a:xfrm>
              <a:off x="793940" y="3044835"/>
              <a:ext cx="2059657" cy="461665"/>
            </a:xfrm>
            <a:prstGeom prst="rect">
              <a:avLst/>
            </a:prstGeom>
            <a:noFill/>
          </p:spPr>
          <p:txBody>
            <a:bodyPr wrap="square" rtlCol="0">
              <a:spAutoFit/>
            </a:bodyPr>
            <a:lstStyle/>
            <a:p>
              <a:r>
                <a:rPr lang="sv-SE" altLang="ko-KR" sz="1200" b="1" dirty="0">
                  <a:solidFill>
                    <a:schemeClr val="tx1">
                      <a:lumMod val="75000"/>
                      <a:lumOff val="25000"/>
                    </a:schemeClr>
                  </a:solidFill>
                  <a:cs typeface="Arial" pitchFamily="34" charset="0"/>
                </a:rPr>
                <a:t>Ofta finns det mer än ett sätt att uppnå samma resultat.</a:t>
              </a:r>
              <a:r>
                <a:rPr lang="en-GB"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sp>
        <p:nvSpPr>
          <p:cNvPr id="16" name="Rounded Rectangle 20">
            <a:extLst>
              <a:ext uri="{FF2B5EF4-FFF2-40B4-BE49-F238E27FC236}">
                <a16:creationId xmlns:a16="http://schemas.microsoft.com/office/drawing/2014/main" id="{92A0FE0A-E5E4-9C53-97A7-3D0BCE008F61}"/>
              </a:ext>
            </a:extLst>
          </p:cNvPr>
          <p:cNvSpPr>
            <a:spLocks noChangeAspect="1"/>
          </p:cNvSpPr>
          <p:nvPr/>
        </p:nvSpPr>
        <p:spPr>
          <a:xfrm rot="2160000">
            <a:off x="4734808" y="1746972"/>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nvGrpSpPr>
          <p:cNvPr id="4" name="Group 3">
            <a:extLst>
              <a:ext uri="{FF2B5EF4-FFF2-40B4-BE49-F238E27FC236}">
                <a16:creationId xmlns:a16="http://schemas.microsoft.com/office/drawing/2014/main" id="{DC5F35E9-8397-BC06-D2AB-68AAE5D817C6}"/>
              </a:ext>
            </a:extLst>
          </p:cNvPr>
          <p:cNvGrpSpPr/>
          <p:nvPr/>
        </p:nvGrpSpPr>
        <p:grpSpPr>
          <a:xfrm>
            <a:off x="400789" y="2986688"/>
            <a:ext cx="2791003" cy="870379"/>
            <a:chOff x="551136" y="4765775"/>
            <a:chExt cx="2474117" cy="870379"/>
          </a:xfrm>
        </p:grpSpPr>
        <p:sp>
          <p:nvSpPr>
            <p:cNvPr id="5" name="TextBox 4">
              <a:extLst>
                <a:ext uri="{FF2B5EF4-FFF2-40B4-BE49-F238E27FC236}">
                  <a16:creationId xmlns:a16="http://schemas.microsoft.com/office/drawing/2014/main" id="{1FF37AA5-556C-D824-1B32-8632E0490324}"/>
                </a:ext>
              </a:extLst>
            </p:cNvPr>
            <p:cNvSpPr txBox="1"/>
            <p:nvPr/>
          </p:nvSpPr>
          <p:spPr>
            <a:xfrm>
              <a:off x="912007" y="5174489"/>
              <a:ext cx="2059657" cy="461665"/>
            </a:xfrm>
            <a:prstGeom prst="rect">
              <a:avLst/>
            </a:prstGeom>
            <a:noFill/>
          </p:spPr>
          <p:txBody>
            <a:bodyPr wrap="square" rtlCol="0">
              <a:spAutoFit/>
            </a:bodyPr>
            <a:lstStyle/>
            <a:p>
              <a:pPr algn="r"/>
              <a:r>
                <a:rPr lang="sv-SE" altLang="ko-KR" sz="1200" dirty="0">
                  <a:solidFill>
                    <a:schemeClr val="tx1">
                      <a:lumMod val="75000"/>
                      <a:lumOff val="25000"/>
                    </a:schemeClr>
                  </a:solidFill>
                  <a:cs typeface="Arial" pitchFamily="34" charset="0"/>
                </a:rPr>
                <a:t>Prova dem medan vi går framåt och kolla sedan in våra </a:t>
              </a:r>
              <a:r>
                <a:rPr lang="sv-SE" altLang="ko-KR" sz="1200" dirty="0" err="1">
                  <a:solidFill>
                    <a:schemeClr val="tx1">
                      <a:lumMod val="75000"/>
                      <a:lumOff val="25000"/>
                    </a:schemeClr>
                  </a:solidFill>
                  <a:cs typeface="Arial" pitchFamily="34" charset="0"/>
                </a:rPr>
                <a:t>questar</a:t>
              </a:r>
              <a:r>
                <a:rPr lang="sv-SE" altLang="ko-KR" sz="1200" dirty="0">
                  <a:solidFill>
                    <a:schemeClr val="tx1">
                      <a:lumMod val="75000"/>
                      <a:lumOff val="25000"/>
                    </a:schemeClr>
                  </a:solidFill>
                  <a:cs typeface="Arial" pitchFamily="34" charset="0"/>
                </a:rPr>
                <a:t>.</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68B3A029-7C8F-6BDB-8001-F615344F29AD}"/>
                </a:ext>
              </a:extLst>
            </p:cNvPr>
            <p:cNvSpPr txBox="1"/>
            <p:nvPr/>
          </p:nvSpPr>
          <p:spPr>
            <a:xfrm>
              <a:off x="551136" y="4765775"/>
              <a:ext cx="2474117" cy="461665"/>
            </a:xfrm>
            <a:prstGeom prst="rect">
              <a:avLst/>
            </a:prstGeom>
            <a:noFill/>
          </p:spPr>
          <p:txBody>
            <a:bodyPr wrap="square" rtlCol="0">
              <a:spAutoFit/>
            </a:bodyPr>
            <a:lstStyle/>
            <a:p>
              <a:pPr algn="r"/>
              <a:r>
                <a:rPr lang="en-GB" altLang="ko-KR" sz="1200" b="1" dirty="0">
                  <a:solidFill>
                    <a:schemeClr val="tx1">
                      <a:lumMod val="75000"/>
                      <a:lumOff val="25000"/>
                    </a:schemeClr>
                  </a:solidFill>
                  <a:cs typeface="Arial" pitchFamily="34" charset="0"/>
                </a:rPr>
                <a:t> </a:t>
              </a:r>
              <a:r>
                <a:rPr lang="sv-SE" altLang="ko-KR" sz="1200" b="1" dirty="0">
                  <a:solidFill>
                    <a:schemeClr val="tx1">
                      <a:lumMod val="75000"/>
                      <a:lumOff val="25000"/>
                    </a:schemeClr>
                  </a:solidFill>
                  <a:cs typeface="Arial" pitchFamily="34" charset="0"/>
                </a:rPr>
                <a:t>Låt oss först få en översikt över programvaran och dess grunder</a:t>
              </a:r>
              <a:endParaRPr lang="ko-KR" altLang="en-US" sz="1200" b="1" dirty="0">
                <a:solidFill>
                  <a:schemeClr val="tx1">
                    <a:lumMod val="75000"/>
                    <a:lumOff val="25000"/>
                  </a:schemeClr>
                </a:solidFill>
                <a:cs typeface="Arial" pitchFamily="34" charset="0"/>
              </a:endParaRPr>
            </a:p>
          </p:txBody>
        </p:sp>
      </p:grpSp>
      <p:sp>
        <p:nvSpPr>
          <p:cNvPr id="9" name="Freeform 8">
            <a:extLst>
              <a:ext uri="{FF2B5EF4-FFF2-40B4-BE49-F238E27FC236}">
                <a16:creationId xmlns:a16="http://schemas.microsoft.com/office/drawing/2014/main" id="{6DC8B75B-4328-69D1-8A96-BC98FC1CCF3B}"/>
              </a:ext>
            </a:extLst>
          </p:cNvPr>
          <p:cNvSpPr/>
          <p:nvPr/>
        </p:nvSpPr>
        <p:spPr>
          <a:xfrm>
            <a:off x="3131340" y="2722119"/>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solidFill>
                <a:schemeClr val="bg1"/>
              </a:solidFill>
            </a:endParaRPr>
          </a:p>
        </p:txBody>
      </p:sp>
      <p:sp>
        <p:nvSpPr>
          <p:cNvPr id="10" name="Donut 8">
            <a:extLst>
              <a:ext uri="{FF2B5EF4-FFF2-40B4-BE49-F238E27FC236}">
                <a16:creationId xmlns:a16="http://schemas.microsoft.com/office/drawing/2014/main" id="{61A025DA-A996-B21F-F379-AB9B4E4362BF}"/>
              </a:ext>
            </a:extLst>
          </p:cNvPr>
          <p:cNvSpPr/>
          <p:nvPr/>
        </p:nvSpPr>
        <p:spPr>
          <a:xfrm>
            <a:off x="3456034" y="3013471"/>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111993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0278BA-91F9-D2F8-9A16-A5B002975DF0}"/>
              </a:ext>
            </a:extLst>
          </p:cNvPr>
          <p:cNvSpPr/>
          <p:nvPr/>
        </p:nvSpPr>
        <p:spPr>
          <a:xfrm>
            <a:off x="6768616" y="4552940"/>
            <a:ext cx="1140108" cy="432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Graphical user interface, text, application&#10;&#10;Description automatically generated">
            <a:extLst>
              <a:ext uri="{FF2B5EF4-FFF2-40B4-BE49-F238E27FC236}">
                <a16:creationId xmlns:a16="http://schemas.microsoft.com/office/drawing/2014/main" id="{BDEC104D-723A-3F6F-49B8-3F8B636E84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 y="123478"/>
            <a:ext cx="6768753" cy="4896544"/>
          </a:xfrm>
          <a:prstGeom prst="rect">
            <a:avLst/>
          </a:prstGeom>
        </p:spPr>
      </p:pic>
      <p:sp>
        <p:nvSpPr>
          <p:cNvPr id="2" name="TextBox 1">
            <a:extLst>
              <a:ext uri="{FF2B5EF4-FFF2-40B4-BE49-F238E27FC236}">
                <a16:creationId xmlns:a16="http://schemas.microsoft.com/office/drawing/2014/main" id="{D2D130D8-B6F3-E1DC-7BD7-2F32BB40D5CF}"/>
              </a:ext>
            </a:extLst>
          </p:cNvPr>
          <p:cNvSpPr txBox="1"/>
          <p:nvPr/>
        </p:nvSpPr>
        <p:spPr>
          <a:xfrm>
            <a:off x="6936616" y="249853"/>
            <a:ext cx="1944216" cy="5078313"/>
          </a:xfrm>
          <a:prstGeom prst="rect">
            <a:avLst/>
          </a:prstGeom>
          <a:noFill/>
        </p:spPr>
        <p:txBody>
          <a:bodyPr wrap="square" rtlCol="0">
            <a:spAutoFit/>
          </a:bodyPr>
          <a:lstStyle/>
          <a:p>
            <a:r>
              <a:rPr lang="sv-SE" sz="1200" b="1" i="0" u="none" strike="noStrike" dirty="0">
                <a:solidFill>
                  <a:srgbClr val="404040"/>
                </a:solidFill>
                <a:effectLst/>
              </a:rPr>
              <a:t>Menyrad</a:t>
            </a:r>
            <a:r>
              <a:rPr lang="sv-SE" sz="1200" b="0" i="0" u="none" strike="noStrike" dirty="0">
                <a:solidFill>
                  <a:srgbClr val="404040"/>
                </a:solidFill>
                <a:effectLst/>
              </a:rPr>
              <a:t>: längst upp, </a:t>
            </a:r>
          </a:p>
          <a:p>
            <a:r>
              <a:rPr lang="sv-SE" sz="1200" b="0" i="0" u="none" strike="noStrike" dirty="0">
                <a:solidFill>
                  <a:srgbClr val="404040"/>
                </a:solidFill>
                <a:effectLst/>
              </a:rPr>
              <a:t>allmänna menyalternativ</a:t>
            </a:r>
          </a:p>
          <a:p>
            <a:endParaRPr lang="sv-SE" sz="1200" b="0" i="0" u="none" strike="noStrike" dirty="0">
              <a:solidFill>
                <a:srgbClr val="404040"/>
              </a:solidFill>
              <a:effectLst/>
            </a:endParaRPr>
          </a:p>
          <a:p>
            <a:r>
              <a:rPr lang="sv-SE" sz="1200" b="1" i="0" u="none" strike="noStrike" dirty="0">
                <a:solidFill>
                  <a:srgbClr val="404040"/>
                </a:solidFill>
                <a:effectLst/>
              </a:rPr>
              <a:t>Kommandofält</a:t>
            </a:r>
            <a:r>
              <a:rPr lang="sv-SE" sz="1200" b="0" i="0" u="none" strike="noStrike" dirty="0">
                <a:solidFill>
                  <a:srgbClr val="404040"/>
                </a:solidFill>
                <a:effectLst/>
              </a:rPr>
              <a:t>: snabb </a:t>
            </a:r>
          </a:p>
          <a:p>
            <a:r>
              <a:rPr lang="sv-SE" sz="1200" b="0" i="0" u="none" strike="noStrike" dirty="0">
                <a:solidFill>
                  <a:srgbClr val="404040"/>
                </a:solidFill>
                <a:effectLst/>
              </a:rPr>
              <a:t>åtkomst till vanliga kommandon.</a:t>
            </a:r>
          </a:p>
          <a:p>
            <a:endParaRPr lang="sv-SE" sz="1200" b="1" i="0" u="none" strike="noStrike" dirty="0">
              <a:solidFill>
                <a:srgbClr val="404040"/>
              </a:solidFill>
              <a:effectLst/>
            </a:endParaRPr>
          </a:p>
          <a:p>
            <a:r>
              <a:rPr lang="sv-SE" sz="1200" b="1" i="0" u="none" strike="noStrike" dirty="0">
                <a:solidFill>
                  <a:srgbClr val="404040"/>
                </a:solidFill>
                <a:effectLst/>
              </a:rPr>
              <a:t>Verktygslåda: </a:t>
            </a:r>
            <a:r>
              <a:rPr lang="sv-SE" sz="1200" b="0" i="0" u="none" strike="noStrike" dirty="0">
                <a:solidFill>
                  <a:srgbClr val="404040"/>
                </a:solidFill>
                <a:effectLst/>
              </a:rPr>
              <a:t>till vänster, huvudsakliga ritverktyg. </a:t>
            </a:r>
          </a:p>
          <a:p>
            <a:r>
              <a:rPr lang="sv-SE" sz="1200" b="0" i="0" u="none" strike="noStrike" dirty="0">
                <a:solidFill>
                  <a:srgbClr val="404040"/>
                </a:solidFill>
                <a:effectLst/>
              </a:rPr>
              <a:t>Endast ett verktyg kan </a:t>
            </a:r>
          </a:p>
          <a:p>
            <a:r>
              <a:rPr lang="sv-SE" sz="1200" b="0" i="0" u="none" strike="noStrike" dirty="0">
                <a:solidFill>
                  <a:srgbClr val="404040"/>
                </a:solidFill>
                <a:effectLst/>
              </a:rPr>
              <a:t>användas i gången.</a:t>
            </a:r>
          </a:p>
          <a:p>
            <a:endParaRPr lang="sv-SE" sz="1200" b="0" i="0" u="none" strike="noStrike" dirty="0">
              <a:solidFill>
                <a:srgbClr val="404040"/>
              </a:solidFill>
              <a:effectLst/>
            </a:endParaRPr>
          </a:p>
          <a:p>
            <a:r>
              <a:rPr lang="sv-SE" sz="1200" b="1" i="0" u="none" strike="noStrike" dirty="0">
                <a:solidFill>
                  <a:srgbClr val="404040"/>
                </a:solidFill>
                <a:effectLst/>
              </a:rPr>
              <a:t>Verktygskontrollfältet</a:t>
            </a:r>
            <a:r>
              <a:rPr lang="sv-SE" sz="1200" b="0" i="0" u="none" strike="noStrike" dirty="0">
                <a:solidFill>
                  <a:srgbClr val="404040"/>
                </a:solidFill>
                <a:effectLst/>
              </a:rPr>
              <a:t> </a:t>
            </a:r>
          </a:p>
          <a:p>
            <a:r>
              <a:rPr lang="sv-SE" sz="1200" b="0" i="0" u="none" strike="noStrike" dirty="0">
                <a:solidFill>
                  <a:srgbClr val="404040"/>
                </a:solidFill>
                <a:effectLst/>
              </a:rPr>
              <a:t>precis nedanför för att </a:t>
            </a:r>
          </a:p>
          <a:p>
            <a:r>
              <a:rPr lang="sv-SE" sz="1200" dirty="0">
                <a:solidFill>
                  <a:srgbClr val="404040"/>
                </a:solidFill>
              </a:rPr>
              <a:t>j</a:t>
            </a:r>
            <a:r>
              <a:rPr lang="sv-SE" sz="1200" b="0" i="0" u="none" strike="noStrike" dirty="0">
                <a:solidFill>
                  <a:srgbClr val="404040"/>
                </a:solidFill>
                <a:effectLst/>
              </a:rPr>
              <a:t>ustera valda verktyget</a:t>
            </a:r>
          </a:p>
          <a:p>
            <a:endParaRPr lang="sv-SE" sz="1200" b="0" i="0" u="none" strike="noStrike" dirty="0">
              <a:solidFill>
                <a:srgbClr val="404040"/>
              </a:solidFill>
              <a:effectLst/>
            </a:endParaRPr>
          </a:p>
          <a:p>
            <a:r>
              <a:rPr lang="sv-SE" sz="1200" b="1" i="0" u="none" strike="noStrike" dirty="0">
                <a:solidFill>
                  <a:srgbClr val="404040"/>
                </a:solidFill>
                <a:effectLst/>
              </a:rPr>
              <a:t>Canvas: </a:t>
            </a:r>
            <a:r>
              <a:rPr lang="sv-SE" sz="1200" b="0" i="0" u="none" strike="noStrike" dirty="0">
                <a:solidFill>
                  <a:srgbClr val="404040"/>
                </a:solidFill>
                <a:effectLst/>
              </a:rPr>
              <a:t>det stora tomma området där bilden </a:t>
            </a:r>
          </a:p>
          <a:p>
            <a:r>
              <a:rPr lang="sv-SE" sz="1200" b="0" i="0" u="none" strike="noStrike" dirty="0">
                <a:solidFill>
                  <a:srgbClr val="404040"/>
                </a:solidFill>
                <a:effectLst/>
              </a:rPr>
              <a:t>redigeras.</a:t>
            </a:r>
          </a:p>
          <a:p>
            <a:endParaRPr lang="sv-SE" sz="1200" b="0" i="0" u="none" strike="noStrike" dirty="0">
              <a:solidFill>
                <a:srgbClr val="404040"/>
              </a:solidFill>
              <a:effectLst/>
            </a:endParaRPr>
          </a:p>
          <a:p>
            <a:r>
              <a:rPr lang="sv-SE" sz="1200" b="1" i="0" u="none" strike="noStrike" dirty="0">
                <a:solidFill>
                  <a:srgbClr val="404040"/>
                </a:solidFill>
                <a:effectLst/>
              </a:rPr>
              <a:t>Sidoområde</a:t>
            </a:r>
            <a:r>
              <a:rPr lang="sv-SE" sz="1200" b="0" i="0" u="none" strike="noStrike" dirty="0">
                <a:solidFill>
                  <a:srgbClr val="404040"/>
                </a:solidFill>
                <a:effectLst/>
              </a:rPr>
              <a:t>: En svart/vit </a:t>
            </a:r>
          </a:p>
          <a:p>
            <a:r>
              <a:rPr lang="sv-SE" sz="1200" b="0" i="0" u="none" strike="noStrike" dirty="0">
                <a:solidFill>
                  <a:srgbClr val="404040"/>
                </a:solidFill>
                <a:effectLst/>
              </a:rPr>
              <a:t>kontur representerar det</a:t>
            </a:r>
          </a:p>
          <a:p>
            <a:endParaRPr lang="sv-SE" sz="1200" b="0" i="0" u="none" strike="noStrike" dirty="0">
              <a:solidFill>
                <a:srgbClr val="404040"/>
              </a:solidFill>
              <a:effectLst/>
            </a:endParaRPr>
          </a:p>
          <a:p>
            <a:r>
              <a:rPr lang="sv-SE" sz="1200" b="1" i="0" u="none" strike="noStrike" dirty="0">
                <a:solidFill>
                  <a:srgbClr val="404040"/>
                </a:solidFill>
                <a:effectLst/>
              </a:rPr>
              <a:t>Dockningsområde: </a:t>
            </a:r>
          </a:p>
          <a:p>
            <a:r>
              <a:rPr lang="sv-SE" sz="1200" b="0" i="0" u="none" strike="noStrike" dirty="0">
                <a:solidFill>
                  <a:srgbClr val="404040"/>
                </a:solidFill>
                <a:effectLst/>
              </a:rPr>
              <a:t>dialogrutor för specifik </a:t>
            </a:r>
          </a:p>
          <a:p>
            <a:r>
              <a:rPr lang="sv-SE" sz="1200" b="0" i="0" u="none" strike="noStrike" dirty="0">
                <a:solidFill>
                  <a:srgbClr val="404040"/>
                </a:solidFill>
                <a:effectLst/>
              </a:rPr>
              <a:t>funktionalitet</a:t>
            </a:r>
            <a:endParaRPr lang="en-GB" sz="1200" dirty="0"/>
          </a:p>
        </p:txBody>
      </p:sp>
    </p:spTree>
    <p:extLst>
      <p:ext uri="{BB962C8B-B14F-4D97-AF65-F5344CB8AC3E}">
        <p14:creationId xmlns:p14="http://schemas.microsoft.com/office/powerpoint/2010/main" val="199961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67494"/>
            <a:ext cx="9144000" cy="576064"/>
          </a:xfrm>
        </p:spPr>
        <p:txBody>
          <a:bodyPr/>
          <a:lstStyle/>
          <a:p>
            <a:r>
              <a:rPr lang="en-US" altLang="ko-KR" sz="2800" dirty="0" err="1"/>
              <a:t>Sätt</a:t>
            </a:r>
            <a:r>
              <a:rPr lang="en-US" altLang="ko-KR" sz="2800" dirty="0"/>
              <a:t> </a:t>
            </a:r>
            <a:r>
              <a:rPr lang="en-US" altLang="ko-KR" sz="2800" dirty="0" err="1"/>
              <a:t>att</a:t>
            </a:r>
            <a:r>
              <a:rPr lang="en-US" altLang="ko-KR" sz="2800" dirty="0"/>
              <a:t> </a:t>
            </a:r>
            <a:r>
              <a:rPr lang="en-US" altLang="ko-KR" sz="2800" dirty="0" err="1"/>
              <a:t>rita</a:t>
            </a:r>
            <a:r>
              <a:rPr lang="en-US" altLang="ko-KR" sz="2800" dirty="0"/>
              <a:t> med Inkscape</a:t>
            </a:r>
            <a:endParaRPr lang="ko-KR" altLang="en-US" sz="2800" dirty="0"/>
          </a:p>
        </p:txBody>
      </p:sp>
      <p:grpSp>
        <p:nvGrpSpPr>
          <p:cNvPr id="23" name="Group 22"/>
          <p:cNvGrpSpPr/>
          <p:nvPr/>
        </p:nvGrpSpPr>
        <p:grpSpPr>
          <a:xfrm>
            <a:off x="1649541" y="1529082"/>
            <a:ext cx="7170930" cy="1971353"/>
            <a:chOff x="803639" y="3362835"/>
            <a:chExt cx="3847539" cy="1971353"/>
          </a:xfrm>
        </p:grpSpPr>
        <p:sp>
          <p:nvSpPr>
            <p:cNvPr id="24" name="TextBox 23"/>
            <p:cNvSpPr txBox="1"/>
            <p:nvPr/>
          </p:nvSpPr>
          <p:spPr>
            <a:xfrm>
              <a:off x="803639" y="3579862"/>
              <a:ext cx="3847539" cy="1754326"/>
            </a:xfrm>
            <a:prstGeom prst="rect">
              <a:avLst/>
            </a:prstGeom>
            <a:noFill/>
          </p:spPr>
          <p:txBody>
            <a:bodyPr wrap="square" rtlCol="0">
              <a:spAutoFit/>
            </a:bodyPr>
            <a:lstStyle/>
            <a:p>
              <a:pPr algn="l"/>
              <a:endParaRPr lang="en-GB" sz="1200" dirty="0">
                <a:solidFill>
                  <a:srgbClr val="404040"/>
                </a:solidFill>
                <a:latin typeface="Ubuntu" panose="020B0504030602030204" pitchFamily="34" charset="0"/>
              </a:endParaRPr>
            </a:p>
            <a:p>
              <a:pPr algn="l"/>
              <a:endParaRPr lang="en-GB" sz="1200" b="0" i="0" u="none" strike="noStrike" dirty="0">
                <a:solidFill>
                  <a:srgbClr val="404040"/>
                </a:solidFill>
                <a:effectLst/>
                <a:latin typeface="Ubuntu" panose="020B0504030602030204" pitchFamily="34" charset="0"/>
              </a:endParaRPr>
            </a:p>
            <a:p>
              <a:pPr marL="171450" indent="-171450" algn="l">
                <a:buFont typeface="Arial" panose="020B0604020202020204" pitchFamily="34" charset="0"/>
                <a:buChar char="•"/>
              </a:pPr>
              <a:r>
                <a:rPr lang="sv-SE" sz="1200" b="0" i="0" u="none" strike="noStrike" dirty="0">
                  <a:solidFill>
                    <a:srgbClr val="404040"/>
                  </a:solidFill>
                  <a:effectLst/>
                  <a:latin typeface="Ubuntu" panose="020B0504030602030204" pitchFamily="34" charset="0"/>
                </a:rPr>
                <a:t>med hjälp av verktygen för geometrisk form</a:t>
              </a:r>
            </a:p>
            <a:p>
              <a:pPr marL="171450" indent="-171450" algn="l">
                <a:buFont typeface="Arial" panose="020B0604020202020204" pitchFamily="34" charset="0"/>
                <a:buChar char="•"/>
              </a:pPr>
              <a:r>
                <a:rPr lang="sv-SE" sz="1200" b="0" i="0" u="none" strike="noStrike" dirty="0">
                  <a:solidFill>
                    <a:srgbClr val="404040"/>
                  </a:solidFill>
                  <a:effectLst/>
                  <a:latin typeface="Ubuntu" panose="020B0504030602030204" pitchFamily="34" charset="0"/>
                </a:rPr>
                <a:t>med hjälp av banverktygen, ungefär som en penna på papper</a:t>
              </a:r>
            </a:p>
            <a:p>
              <a:pPr marL="171450" indent="-171450" algn="l">
                <a:buFont typeface="Arial" panose="020B0604020202020204" pitchFamily="34" charset="0"/>
                <a:buChar char="•"/>
              </a:pPr>
              <a:r>
                <a:rPr lang="sv-SE" sz="1200" b="0" i="0" u="none" strike="noStrike" dirty="0">
                  <a:solidFill>
                    <a:srgbClr val="404040"/>
                  </a:solidFill>
                  <a:effectLst/>
                  <a:latin typeface="Ubuntu" panose="020B0504030602030204" pitchFamily="34" charset="0"/>
                </a:rPr>
                <a:t>med en av de många tillgängliga funktionerna som låter dig skapa delar av en ritning automatiskt</a:t>
              </a:r>
            </a:p>
            <a:p>
              <a:pPr marL="171450" indent="-171450" algn="l">
                <a:buFont typeface="Arial" panose="020B0604020202020204" pitchFamily="34" charset="0"/>
                <a:buChar char="•"/>
              </a:pPr>
              <a:r>
                <a:rPr lang="sv-SE" sz="1200" b="0" i="0" u="none" strike="noStrike" dirty="0">
                  <a:solidFill>
                    <a:srgbClr val="404040"/>
                  </a:solidFill>
                  <a:effectLst/>
                  <a:latin typeface="Ubuntu" panose="020B0504030602030204" pitchFamily="34" charset="0"/>
                </a:rPr>
                <a:t>utgående från ett foto, en skannad/kopierad bild eller någon rastergrafik med hjälp av en spårningsmotor</a:t>
              </a:r>
              <a:endParaRPr lang="en-GB" sz="1200" b="0" i="0" u="none" strike="noStrike" dirty="0">
                <a:solidFill>
                  <a:srgbClr val="404040"/>
                </a:solidFill>
                <a:effectLst/>
                <a:latin typeface="Ubuntu" panose="020B0504030602030204" pitchFamily="34" charset="0"/>
              </a:endParaRPr>
            </a:p>
            <a:p>
              <a:br>
                <a:rPr lang="en-GB" sz="1200" dirty="0"/>
              </a:b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864884" y="3362835"/>
              <a:ext cx="1998413" cy="461665"/>
            </a:xfrm>
            <a:prstGeom prst="rect">
              <a:avLst/>
            </a:prstGeom>
            <a:noFill/>
          </p:spPr>
          <p:txBody>
            <a:bodyPr wrap="square" rtlCol="0">
              <a:spAutoFit/>
            </a:bodyPr>
            <a:lstStyle/>
            <a:p>
              <a:r>
                <a:rPr lang="en-GB" altLang="ko-KR" sz="1200" b="1" dirty="0">
                  <a:solidFill>
                    <a:schemeClr val="tx1">
                      <a:lumMod val="75000"/>
                      <a:lumOff val="25000"/>
                    </a:schemeClr>
                  </a:solidFill>
                  <a:cs typeface="Arial" pitchFamily="34" charset="0"/>
                </a:rPr>
                <a:t>I</a:t>
              </a:r>
              <a:r>
                <a:rPr lang="sv-SE" altLang="ko-KR" sz="1200" b="1" dirty="0">
                  <a:solidFill>
                    <a:schemeClr val="tx1">
                      <a:lumMod val="75000"/>
                      <a:lumOff val="25000"/>
                    </a:schemeClr>
                  </a:solidFill>
                  <a:cs typeface="Arial" pitchFamily="34" charset="0"/>
                </a:rPr>
                <a:t>Inkscape erbjuder flera sätt att skapa vektorbilder, som naturligtvis kan kombineras:</a:t>
              </a:r>
              <a:endParaRPr lang="ko-KR" altLang="en-US" sz="1200" b="1" dirty="0">
                <a:solidFill>
                  <a:schemeClr val="tx1">
                    <a:lumMod val="75000"/>
                    <a:lumOff val="25000"/>
                  </a:schemeClr>
                </a:solidFill>
                <a:cs typeface="Arial" pitchFamily="34" charset="0"/>
              </a:endParaRPr>
            </a:p>
          </p:txBody>
        </p:sp>
      </p:grpSp>
      <p:pic>
        <p:nvPicPr>
          <p:cNvPr id="5" name="Picture 4" descr="Graphical user interface, application&#10;&#10;Description automatically generated">
            <a:extLst>
              <a:ext uri="{FF2B5EF4-FFF2-40B4-BE49-F238E27FC236}">
                <a16:creationId xmlns:a16="http://schemas.microsoft.com/office/drawing/2014/main" id="{39A81116-ADB1-876D-B47B-184C407B5B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1779" y="699542"/>
            <a:ext cx="469900" cy="3733800"/>
          </a:xfrm>
          <a:prstGeom prst="rect">
            <a:avLst/>
          </a:prstGeom>
        </p:spPr>
      </p:pic>
      <p:sp>
        <p:nvSpPr>
          <p:cNvPr id="3" name="Text Placeholder 2">
            <a:extLst>
              <a:ext uri="{FF2B5EF4-FFF2-40B4-BE49-F238E27FC236}">
                <a16:creationId xmlns:a16="http://schemas.microsoft.com/office/drawing/2014/main" id="{6874564A-8199-A03A-B91D-DE0486F2B794}"/>
              </a:ext>
            </a:extLst>
          </p:cNvPr>
          <p:cNvSpPr>
            <a:spLocks noGrp="1"/>
          </p:cNvSpPr>
          <p:nvPr>
            <p:ph type="body" sz="quarter" idx="11"/>
          </p:nvPr>
        </p:nvSpPr>
        <p:spPr>
          <a:xfrm>
            <a:off x="0" y="699542"/>
            <a:ext cx="9144000" cy="288032"/>
          </a:xfrm>
        </p:spPr>
        <p:txBody>
          <a:bodyPr/>
          <a:lstStyle/>
          <a:p>
            <a:pPr lvl="0"/>
            <a:endParaRPr lang="en-US" altLang="ko-KR" sz="1800"/>
          </a:p>
        </p:txBody>
      </p:sp>
    </p:spTree>
    <p:extLst>
      <p:ext uri="{BB962C8B-B14F-4D97-AF65-F5344CB8AC3E}">
        <p14:creationId xmlns:p14="http://schemas.microsoft.com/office/powerpoint/2010/main" val="347750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593" y="404522"/>
            <a:ext cx="9144000" cy="576064"/>
          </a:xfrm>
        </p:spPr>
        <p:txBody>
          <a:bodyPr/>
          <a:lstStyle/>
          <a:p>
            <a:r>
              <a:rPr lang="sv-FI" altLang="ko-KR" sz="2800" dirty="0"/>
              <a:t>Formverktygen</a:t>
            </a:r>
            <a:endParaRPr lang="ko-KR" altLang="en-US" sz="2800" dirty="0"/>
          </a:p>
        </p:txBody>
      </p:sp>
      <p:grpSp>
        <p:nvGrpSpPr>
          <p:cNvPr id="23" name="Group 22"/>
          <p:cNvGrpSpPr/>
          <p:nvPr/>
        </p:nvGrpSpPr>
        <p:grpSpPr>
          <a:xfrm>
            <a:off x="5436096" y="868373"/>
            <a:ext cx="2467476" cy="3807718"/>
            <a:chOff x="803640" y="1767985"/>
            <a:chExt cx="2187322" cy="3807718"/>
          </a:xfrm>
        </p:grpSpPr>
        <p:sp>
          <p:nvSpPr>
            <p:cNvPr id="24" name="TextBox 23"/>
            <p:cNvSpPr txBox="1"/>
            <p:nvPr/>
          </p:nvSpPr>
          <p:spPr>
            <a:xfrm>
              <a:off x="931305" y="2344049"/>
              <a:ext cx="2059657" cy="3231654"/>
            </a:xfrm>
            <a:prstGeom prst="rect">
              <a:avLst/>
            </a:prstGeom>
            <a:noFill/>
          </p:spPr>
          <p:txBody>
            <a:bodyPr wrap="square" rtlCol="0">
              <a:spAutoFit/>
            </a:bodyPr>
            <a:lstStyle/>
            <a:p>
              <a:pPr marL="171450" indent="-171450">
                <a:buFont typeface="Arial" panose="020B0604020202020204" pitchFamily="34" charset="0"/>
                <a:buChar char="•"/>
              </a:pPr>
              <a:r>
                <a:rPr lang="sv-SE" altLang="ko-KR" sz="1200" dirty="0">
                  <a:solidFill>
                    <a:schemeClr val="tx1">
                      <a:lumMod val="75000"/>
                      <a:lumOff val="25000"/>
                    </a:schemeClr>
                  </a:solidFill>
                  <a:cs typeface="Arial" pitchFamily="34" charset="0"/>
                </a:rPr>
                <a:t>Börja med att välja verktyget i verktygsfältet genom att klicka på det. Tryck sedan på musknappen och håll ned medan du drar musen på </a:t>
              </a:r>
              <a:r>
                <a:rPr lang="sv-SE" altLang="ko-KR" sz="1200" dirty="0" err="1">
                  <a:solidFill>
                    <a:schemeClr val="tx1">
                      <a:lumMod val="75000"/>
                      <a:lumOff val="25000"/>
                    </a:schemeClr>
                  </a:solidFill>
                  <a:cs typeface="Arial" pitchFamily="34" charset="0"/>
                </a:rPr>
                <a:t>sidområdet</a:t>
              </a:r>
              <a:r>
                <a:rPr lang="sv-SE" altLang="ko-KR" sz="1200" dirty="0">
                  <a:solidFill>
                    <a:schemeClr val="tx1">
                      <a:lumMod val="75000"/>
                      <a:lumOff val="25000"/>
                    </a:schemeClr>
                  </a:solidFill>
                  <a:cs typeface="Arial" pitchFamily="34" charset="0"/>
                </a:rPr>
                <a:t>. Släpp sedan musknappen för att visa formen.</a:t>
              </a:r>
            </a:p>
            <a:p>
              <a:pPr marL="171450" indent="-171450">
                <a:buFont typeface="Arial" panose="020B0604020202020204" pitchFamily="34" charset="0"/>
                <a:buChar char="•"/>
              </a:pPr>
              <a:endParaRPr lang="sv-SE"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sv-SE" altLang="ko-KR" sz="1200" dirty="0">
                  <a:solidFill>
                    <a:schemeClr val="tx1">
                      <a:lumMod val="75000"/>
                      <a:lumOff val="25000"/>
                    </a:schemeClr>
                  </a:solidFill>
                  <a:cs typeface="Arial" pitchFamily="34" charset="0"/>
                </a:rPr>
                <a:t>När musknappen släpps och formen visas, kommer olika handtag att bli synliga. Många av Inkscapes verktyg använder handtag för ett eller annat syfte</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en-GB"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803640" y="1767985"/>
              <a:ext cx="2059657" cy="646331"/>
            </a:xfrm>
            <a:prstGeom prst="rect">
              <a:avLst/>
            </a:prstGeom>
            <a:noFill/>
          </p:spPr>
          <p:txBody>
            <a:bodyPr wrap="square" rtlCol="0">
              <a:spAutoFit/>
            </a:bodyPr>
            <a:lstStyle/>
            <a:p>
              <a:pPr algn="r"/>
              <a:r>
                <a:rPr lang="sv-SE" altLang="ko-KR" sz="1200" b="1" dirty="0">
                  <a:solidFill>
                    <a:schemeClr val="tx1">
                      <a:lumMod val="75000"/>
                      <a:lumOff val="25000"/>
                    </a:schemeClr>
                  </a:solidFill>
                  <a:cs typeface="Arial" pitchFamily="34" charset="0"/>
                </a:rPr>
                <a:t>används för att skapa geometriska former</a:t>
              </a:r>
              <a:r>
                <a:rPr lang="en-GB" altLang="ko-KR" sz="1200" b="1" dirty="0">
                  <a:solidFill>
                    <a:schemeClr val="tx1">
                      <a:lumMod val="75000"/>
                      <a:lumOff val="25000"/>
                    </a:schemeClr>
                  </a:solidFill>
                  <a:cs typeface="Arial" pitchFamily="34" charset="0"/>
                </a:rPr>
                <a:t> :</a:t>
              </a:r>
            </a:p>
            <a:p>
              <a:pPr algn="r"/>
              <a:endParaRPr lang="ko-KR" altLang="en-US" sz="1200" b="1" dirty="0">
                <a:solidFill>
                  <a:schemeClr val="tx1">
                    <a:lumMod val="75000"/>
                    <a:lumOff val="25000"/>
                  </a:schemeClr>
                </a:solidFill>
                <a:cs typeface="Arial" pitchFamily="34" charset="0"/>
              </a:endParaRPr>
            </a:p>
          </p:txBody>
        </p:sp>
      </p:grpSp>
      <p:sp>
        <p:nvSpPr>
          <p:cNvPr id="28" name="TextBox 27"/>
          <p:cNvSpPr txBox="1"/>
          <p:nvPr/>
        </p:nvSpPr>
        <p:spPr>
          <a:xfrm>
            <a:off x="1656651" y="1019170"/>
            <a:ext cx="3379382" cy="461665"/>
          </a:xfrm>
          <a:prstGeom prst="rect">
            <a:avLst/>
          </a:prstGeom>
          <a:noFill/>
        </p:spPr>
        <p:txBody>
          <a:bodyPr wrap="square" rtlCol="0">
            <a:spAutoFit/>
          </a:bodyPr>
          <a:lstStyle/>
          <a:p>
            <a:r>
              <a:rPr lang="en-GB" sz="1200" b="1" i="0" u="none" strike="noStrike" dirty="0" err="1">
                <a:solidFill>
                  <a:srgbClr val="404040"/>
                </a:solidFill>
                <a:effectLst/>
                <a:latin typeface="Roboto Slab"/>
              </a:rPr>
              <a:t>Kvadrater</a:t>
            </a:r>
            <a:r>
              <a:rPr lang="en-GB" sz="1200" b="1" i="0" u="none" strike="noStrike" dirty="0">
                <a:solidFill>
                  <a:srgbClr val="404040"/>
                </a:solidFill>
                <a:effectLst/>
                <a:latin typeface="Roboto Slab"/>
              </a:rPr>
              <a:t> </a:t>
            </a:r>
            <a:r>
              <a:rPr lang="en-GB" sz="1200" b="1" i="0" u="none" strike="noStrike" dirty="0" err="1">
                <a:solidFill>
                  <a:srgbClr val="404040"/>
                </a:solidFill>
                <a:effectLst/>
                <a:latin typeface="Roboto Slab"/>
              </a:rPr>
              <a:t>och</a:t>
            </a:r>
            <a:r>
              <a:rPr lang="en-GB" sz="1200" b="1" i="0" u="none" strike="noStrike" dirty="0">
                <a:solidFill>
                  <a:srgbClr val="404040"/>
                </a:solidFill>
                <a:effectLst/>
                <a:latin typeface="Roboto Slab"/>
              </a:rPr>
              <a:t> </a:t>
            </a:r>
            <a:r>
              <a:rPr lang="en-GB" sz="1200" b="1" i="0" u="none" strike="noStrike" dirty="0" err="1">
                <a:solidFill>
                  <a:srgbClr val="404040"/>
                </a:solidFill>
                <a:effectLst/>
                <a:latin typeface="Roboto Slab"/>
              </a:rPr>
              <a:t>rektanglar</a:t>
            </a:r>
            <a:endParaRPr lang="en-GB" sz="1200" b="1" i="0" u="none" strike="noStrike" dirty="0">
              <a:solidFill>
                <a:srgbClr val="404040"/>
              </a:solidFill>
              <a:effectLst/>
              <a:latin typeface="Roboto Slab"/>
            </a:endParaRPr>
          </a:p>
          <a:p>
            <a:endParaRPr lang="ko-KR" altLang="en-US" sz="1200" b="1" dirty="0">
              <a:solidFill>
                <a:schemeClr val="tx1">
                  <a:lumMod val="75000"/>
                  <a:lumOff val="25000"/>
                </a:schemeClr>
              </a:solidFill>
              <a:cs typeface="Arial"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4DE8C33C-05CC-A315-1A1D-B478CAEE7B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9101"/>
          <a:stretch/>
        </p:blipFill>
        <p:spPr>
          <a:xfrm>
            <a:off x="827584" y="751213"/>
            <a:ext cx="864096" cy="3641074"/>
          </a:xfrm>
          <a:prstGeom prst="rect">
            <a:avLst/>
          </a:prstGeom>
        </p:spPr>
      </p:pic>
      <p:sp>
        <p:nvSpPr>
          <p:cNvPr id="16" name="TextBox 15">
            <a:extLst>
              <a:ext uri="{FF2B5EF4-FFF2-40B4-BE49-F238E27FC236}">
                <a16:creationId xmlns:a16="http://schemas.microsoft.com/office/drawing/2014/main" id="{99687139-08AA-F962-7F27-3A696ED9A8F8}"/>
              </a:ext>
            </a:extLst>
          </p:cNvPr>
          <p:cNvSpPr txBox="1"/>
          <p:nvPr/>
        </p:nvSpPr>
        <p:spPr>
          <a:xfrm>
            <a:off x="1624961" y="1776261"/>
            <a:ext cx="3379382" cy="276999"/>
          </a:xfrm>
          <a:prstGeom prst="rect">
            <a:avLst/>
          </a:prstGeom>
          <a:noFill/>
        </p:spPr>
        <p:txBody>
          <a:bodyPr wrap="square" rtlCol="0">
            <a:spAutoFit/>
          </a:bodyPr>
          <a:lstStyle/>
          <a:p>
            <a:pPr algn="l"/>
            <a:r>
              <a:rPr lang="en-GB" sz="1200" b="1" i="0" u="none" strike="noStrike">
                <a:solidFill>
                  <a:srgbClr val="404040"/>
                </a:solidFill>
                <a:effectLst/>
                <a:latin typeface="Roboto Slab"/>
              </a:rPr>
              <a:t>Cirklar, ellipser och bågar</a:t>
            </a:r>
            <a:endParaRPr lang="en-GB" sz="1200" b="1" i="0" u="none" strike="noStrike" dirty="0">
              <a:solidFill>
                <a:srgbClr val="404040"/>
              </a:solidFill>
              <a:effectLst/>
              <a:latin typeface="Roboto Slab"/>
            </a:endParaRPr>
          </a:p>
        </p:txBody>
      </p:sp>
      <p:sp>
        <p:nvSpPr>
          <p:cNvPr id="39" name="TextBox 38">
            <a:extLst>
              <a:ext uri="{FF2B5EF4-FFF2-40B4-BE49-F238E27FC236}">
                <a16:creationId xmlns:a16="http://schemas.microsoft.com/office/drawing/2014/main" id="{D8B93289-B1A8-DD3B-2EA7-56F554A5BFD3}"/>
              </a:ext>
            </a:extLst>
          </p:cNvPr>
          <p:cNvSpPr txBox="1"/>
          <p:nvPr/>
        </p:nvSpPr>
        <p:spPr>
          <a:xfrm>
            <a:off x="1599980" y="2449067"/>
            <a:ext cx="3379382" cy="461665"/>
          </a:xfrm>
          <a:prstGeom prst="rect">
            <a:avLst/>
          </a:prstGeom>
          <a:noFill/>
        </p:spPr>
        <p:txBody>
          <a:bodyPr wrap="square" rtlCol="0">
            <a:spAutoFit/>
          </a:bodyPr>
          <a:lstStyle/>
          <a:p>
            <a:r>
              <a:rPr lang="en-GB" sz="1200" b="1" i="0" u="none" strike="noStrike" dirty="0" err="1">
                <a:solidFill>
                  <a:srgbClr val="404040"/>
                </a:solidFill>
                <a:effectLst/>
                <a:latin typeface="Roboto Slab"/>
              </a:rPr>
              <a:t>Stjärnor</a:t>
            </a:r>
            <a:r>
              <a:rPr lang="en-GB" sz="1200" b="1" i="0" u="none" strike="noStrike" dirty="0">
                <a:solidFill>
                  <a:srgbClr val="404040"/>
                </a:solidFill>
                <a:effectLst/>
                <a:latin typeface="Roboto Slab"/>
              </a:rPr>
              <a:t> </a:t>
            </a:r>
            <a:r>
              <a:rPr lang="en-GB" sz="1200" b="1" i="0" u="none" strike="noStrike" dirty="0" err="1">
                <a:solidFill>
                  <a:srgbClr val="404040"/>
                </a:solidFill>
                <a:effectLst/>
                <a:latin typeface="Roboto Slab"/>
              </a:rPr>
              <a:t>och</a:t>
            </a:r>
            <a:r>
              <a:rPr lang="en-GB" sz="1200" b="1" i="0" u="none" strike="noStrike" dirty="0">
                <a:solidFill>
                  <a:srgbClr val="404040"/>
                </a:solidFill>
                <a:effectLst/>
                <a:latin typeface="Roboto Slab"/>
              </a:rPr>
              <a:t> </a:t>
            </a:r>
            <a:r>
              <a:rPr lang="en-GB" sz="1200" b="1" i="0" u="none" strike="noStrike" dirty="0" err="1">
                <a:solidFill>
                  <a:srgbClr val="404040"/>
                </a:solidFill>
                <a:effectLst/>
                <a:latin typeface="Roboto Slab"/>
              </a:rPr>
              <a:t>polygoner</a:t>
            </a:r>
            <a:endParaRPr lang="en-GB" sz="1200" b="1" i="0" u="none" strike="noStrike" dirty="0">
              <a:solidFill>
                <a:srgbClr val="404040"/>
              </a:solidFill>
              <a:effectLst/>
              <a:latin typeface="Roboto Slab"/>
            </a:endParaRPr>
          </a:p>
          <a:p>
            <a:endParaRPr lang="ko-KR" altLang="en-US" sz="1200" b="1"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627E89FD-9AB0-1ED0-1D2E-58D17FAB3DFA}"/>
              </a:ext>
            </a:extLst>
          </p:cNvPr>
          <p:cNvSpPr txBox="1"/>
          <p:nvPr/>
        </p:nvSpPr>
        <p:spPr>
          <a:xfrm>
            <a:off x="1599980" y="3125201"/>
            <a:ext cx="3379382" cy="461665"/>
          </a:xfrm>
          <a:prstGeom prst="rect">
            <a:avLst/>
          </a:prstGeom>
          <a:noFill/>
        </p:spPr>
        <p:txBody>
          <a:bodyPr wrap="square" rtlCol="0">
            <a:spAutoFit/>
          </a:bodyPr>
          <a:lstStyle/>
          <a:p>
            <a:r>
              <a:rPr lang="en-GB" sz="1200" b="1" i="0" u="none" strike="noStrike" dirty="0">
                <a:solidFill>
                  <a:srgbClr val="404040"/>
                </a:solidFill>
                <a:effectLst/>
                <a:latin typeface="Roboto Slab"/>
              </a:rPr>
              <a:t>3D-Boxar</a:t>
            </a:r>
          </a:p>
          <a:p>
            <a:endParaRPr lang="ko-KR" altLang="en-US" sz="1200" b="1"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id="{06E10E6E-768B-7870-E019-F2022A7F2DC7}"/>
              </a:ext>
            </a:extLst>
          </p:cNvPr>
          <p:cNvSpPr txBox="1"/>
          <p:nvPr/>
        </p:nvSpPr>
        <p:spPr>
          <a:xfrm>
            <a:off x="1624961" y="3884509"/>
            <a:ext cx="3379382" cy="461665"/>
          </a:xfrm>
          <a:prstGeom prst="rect">
            <a:avLst/>
          </a:prstGeom>
          <a:noFill/>
        </p:spPr>
        <p:txBody>
          <a:bodyPr wrap="square" rtlCol="0">
            <a:spAutoFit/>
          </a:bodyPr>
          <a:lstStyle/>
          <a:p>
            <a:r>
              <a:rPr lang="en-GB" sz="1200" b="1" i="0" u="none" strike="noStrike" dirty="0" err="1">
                <a:solidFill>
                  <a:srgbClr val="404040"/>
                </a:solidFill>
                <a:effectLst/>
                <a:latin typeface="Roboto Slab"/>
              </a:rPr>
              <a:t>Spiraler</a:t>
            </a:r>
            <a:endParaRPr lang="en-GB" sz="1200" b="1" i="0" u="none" strike="noStrike" dirty="0">
              <a:solidFill>
                <a:srgbClr val="404040"/>
              </a:solidFill>
              <a:effectLst/>
              <a:latin typeface="Roboto Slab"/>
            </a:endParaRPr>
          </a:p>
          <a:p>
            <a:endParaRPr lang="ko-KR" altLang="en-US" sz="1200" b="1" dirty="0">
              <a:solidFill>
                <a:schemeClr val="tx1">
                  <a:lumMod val="75000"/>
                  <a:lumOff val="25000"/>
                </a:schemeClr>
              </a:solidFill>
              <a:cs typeface="Arial" pitchFamily="34" charset="0"/>
            </a:endParaRPr>
          </a:p>
        </p:txBody>
      </p:sp>
      <p:sp>
        <p:nvSpPr>
          <p:cNvPr id="3" name="Text Placeholder 2">
            <a:extLst>
              <a:ext uri="{FF2B5EF4-FFF2-40B4-BE49-F238E27FC236}">
                <a16:creationId xmlns:a16="http://schemas.microsoft.com/office/drawing/2014/main" id="{9B1F90C7-458F-01A9-6E25-E4762936BFA3}"/>
              </a:ext>
            </a:extLst>
          </p:cNvPr>
          <p:cNvSpPr>
            <a:spLocks noGrp="1"/>
          </p:cNvSpPr>
          <p:nvPr>
            <p:ph type="body" sz="quarter" idx="11"/>
          </p:nvPr>
        </p:nvSpPr>
        <p:spPr>
          <a:xfrm>
            <a:off x="0" y="699542"/>
            <a:ext cx="9144000" cy="288032"/>
          </a:xfrm>
        </p:spPr>
        <p:txBody>
          <a:bodyPr/>
          <a:lstStyle/>
          <a:p>
            <a:pPr lvl="0"/>
            <a:endParaRPr lang="en-US" altLang="ko-KR" sz="1800" dirty="0"/>
          </a:p>
        </p:txBody>
      </p:sp>
    </p:spTree>
    <p:extLst>
      <p:ext uri="{BB962C8B-B14F-4D97-AF65-F5344CB8AC3E}">
        <p14:creationId xmlns:p14="http://schemas.microsoft.com/office/powerpoint/2010/main" val="70051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01" y="585698"/>
            <a:ext cx="9144000" cy="576064"/>
          </a:xfrm>
        </p:spPr>
        <p:txBody>
          <a:bodyPr/>
          <a:lstStyle/>
          <a:p>
            <a:r>
              <a:rPr lang="en-GB" altLang="ko-KR" sz="2800" dirty="0"/>
              <a:t>Fri </a:t>
            </a:r>
            <a:r>
              <a:rPr lang="en-GB" altLang="ko-KR" sz="2800" dirty="0" err="1"/>
              <a:t>ritning</a:t>
            </a:r>
            <a:endParaRPr lang="en-GB" altLang="ko-KR" sz="2800" dirty="0"/>
          </a:p>
          <a:p>
            <a:endParaRPr lang="ko-KR" altLang="en-US" sz="2800" dirty="0"/>
          </a:p>
        </p:txBody>
      </p:sp>
      <p:sp>
        <p:nvSpPr>
          <p:cNvPr id="3" name="Text Placeholder 2"/>
          <p:cNvSpPr>
            <a:spLocks noGrp="1"/>
          </p:cNvSpPr>
          <p:nvPr>
            <p:ph type="body" sz="quarter" idx="11"/>
          </p:nvPr>
        </p:nvSpPr>
        <p:spPr>
          <a:xfrm>
            <a:off x="251520" y="884046"/>
            <a:ext cx="9144000" cy="288032"/>
          </a:xfrm>
        </p:spPr>
        <p:txBody>
          <a:bodyPr/>
          <a:lstStyle/>
          <a:p>
            <a:r>
              <a:rPr lang="en-US" altLang="ko-KR" sz="1800" dirty="0"/>
              <a:t>Penna </a:t>
            </a:r>
            <a:r>
              <a:rPr lang="en-US" altLang="ko-KR" sz="1800" dirty="0" err="1"/>
              <a:t>och</a:t>
            </a:r>
            <a:r>
              <a:rPr lang="en-US" altLang="ko-KR" sz="1800" dirty="0"/>
              <a:t> </a:t>
            </a:r>
            <a:r>
              <a:rPr lang="en-US" altLang="ko-KR" sz="1800" dirty="0" err="1"/>
              <a:t>kalligrafiverktyg</a:t>
            </a:r>
            <a:endParaRPr lang="en-US" altLang="ko-KR" sz="1800" dirty="0"/>
          </a:p>
        </p:txBody>
      </p:sp>
      <p:grpSp>
        <p:nvGrpSpPr>
          <p:cNvPr id="35" name="Group 34"/>
          <p:cNvGrpSpPr/>
          <p:nvPr/>
        </p:nvGrpSpPr>
        <p:grpSpPr>
          <a:xfrm>
            <a:off x="4716016" y="1495757"/>
            <a:ext cx="3198686" cy="3048423"/>
            <a:chOff x="803640" y="3362835"/>
            <a:chExt cx="2059657" cy="3048423"/>
          </a:xfrm>
        </p:grpSpPr>
        <p:sp>
          <p:nvSpPr>
            <p:cNvPr id="36" name="TextBox 35"/>
            <p:cNvSpPr txBox="1"/>
            <p:nvPr/>
          </p:nvSpPr>
          <p:spPr>
            <a:xfrm>
              <a:off x="803640" y="3918268"/>
              <a:ext cx="2059657" cy="2492990"/>
            </a:xfrm>
            <a:prstGeom prst="rect">
              <a:avLst/>
            </a:prstGeom>
            <a:noFill/>
          </p:spPr>
          <p:txBody>
            <a:bodyPr wrap="square" rtlCol="0">
              <a:spAutoFit/>
            </a:bodyPr>
            <a:lstStyle/>
            <a:p>
              <a:pPr algn="r"/>
              <a:r>
                <a:rPr lang="sv-SE" altLang="ko-KR" sz="1200" dirty="0">
                  <a:solidFill>
                    <a:schemeClr val="tx1">
                      <a:lumMod val="75000"/>
                      <a:lumOff val="25000"/>
                    </a:schemeClr>
                  </a:solidFill>
                  <a:cs typeface="Arial" pitchFamily="34" charset="0"/>
                </a:rPr>
                <a:t>Frihandsritverktygen gör det möjligt att rita direkt på Inkscape-duken.</a:t>
              </a:r>
            </a:p>
            <a:p>
              <a:pPr algn="r"/>
              <a:endParaRPr lang="sv-SE" altLang="ko-KR" sz="1200" dirty="0">
                <a:solidFill>
                  <a:schemeClr val="tx1">
                    <a:lumMod val="75000"/>
                    <a:lumOff val="25000"/>
                  </a:schemeClr>
                </a:solidFill>
                <a:cs typeface="Arial" pitchFamily="34" charset="0"/>
              </a:endParaRPr>
            </a:p>
            <a:p>
              <a:pPr algn="r"/>
              <a:r>
                <a:rPr lang="sv-SE" altLang="ko-KR" sz="1200" dirty="0">
                  <a:solidFill>
                    <a:schemeClr val="tx1">
                      <a:lumMod val="75000"/>
                      <a:lumOff val="25000"/>
                    </a:schemeClr>
                  </a:solidFill>
                  <a:cs typeface="Arial" pitchFamily="34" charset="0"/>
                </a:rPr>
                <a:t>Beroende på vad och hur du vill rita kan du välja det bästa verktyget för uppgiften.</a:t>
              </a:r>
            </a:p>
            <a:p>
              <a:pPr algn="r"/>
              <a:endParaRPr lang="sv-SE" altLang="ko-KR" sz="1200" dirty="0">
                <a:solidFill>
                  <a:schemeClr val="tx1">
                    <a:lumMod val="75000"/>
                    <a:lumOff val="25000"/>
                  </a:schemeClr>
                </a:solidFill>
                <a:cs typeface="Arial" pitchFamily="34" charset="0"/>
              </a:endParaRPr>
            </a:p>
            <a:p>
              <a:pPr algn="r"/>
              <a:r>
                <a:rPr lang="sv-SE" altLang="ko-KR" sz="1200" dirty="0">
                  <a:solidFill>
                    <a:schemeClr val="tx1">
                      <a:lumMod val="75000"/>
                      <a:lumOff val="25000"/>
                    </a:schemeClr>
                  </a:solidFill>
                  <a:cs typeface="Arial" pitchFamily="34" charset="0"/>
                </a:rPr>
                <a:t>Dessa verktyg är inte baserade på geometriska former. Du kan rita exakt den form du behöver. Och naturligtvis kan du alltid modifiera elementen i din ritning med sökvägsverktygen</a:t>
              </a:r>
              <a:r>
                <a:rPr lang="en-US" altLang="ko-KR" sz="1200" dirty="0">
                  <a:solidFill>
                    <a:schemeClr val="tx1">
                      <a:lumMod val="75000"/>
                      <a:lumOff val="25000"/>
                    </a:schemeClr>
                  </a:solidFill>
                  <a:cs typeface="Arial" pitchFamily="34" charset="0"/>
                </a:rPr>
                <a:t>. </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37" name="TextBox 36"/>
            <p:cNvSpPr txBox="1"/>
            <p:nvPr/>
          </p:nvSpPr>
          <p:spPr>
            <a:xfrm>
              <a:off x="803640" y="3362835"/>
              <a:ext cx="2059657" cy="646331"/>
            </a:xfrm>
            <a:prstGeom prst="rect">
              <a:avLst/>
            </a:prstGeom>
            <a:noFill/>
          </p:spPr>
          <p:txBody>
            <a:bodyPr wrap="square" rtlCol="0">
              <a:spAutoFit/>
            </a:bodyPr>
            <a:lstStyle/>
            <a:p>
              <a:pPr algn="r"/>
              <a:r>
                <a:rPr lang="sv-SE" altLang="ko-KR" sz="1200" b="1" dirty="0">
                  <a:solidFill>
                    <a:schemeClr val="tx1">
                      <a:lumMod val="75000"/>
                      <a:lumOff val="25000"/>
                    </a:schemeClr>
                  </a:solidFill>
                  <a:cs typeface="Arial" pitchFamily="34" charset="0"/>
                </a:rPr>
                <a:t>Med lite övning kommer du att bli bättre och bättre på att uppnå exakt det resultat du önskar</a:t>
              </a:r>
              <a:r>
                <a:rPr lang="en-GB" altLang="ko-KR" sz="1200" b="1" dirty="0">
                  <a:solidFill>
                    <a:schemeClr val="tx1">
                      <a:lumMod val="75000"/>
                      <a:lumOff val="25000"/>
                    </a:schemeClr>
                  </a:solidFill>
                  <a:cs typeface="Arial" pitchFamily="34" charset="0"/>
                </a:rPr>
                <a:t>.</a:t>
              </a:r>
              <a:endParaRPr lang="ko-KR" altLang="en-US" sz="1200" b="1" dirty="0">
                <a:solidFill>
                  <a:schemeClr val="tx1">
                    <a:lumMod val="75000"/>
                    <a:lumOff val="25000"/>
                  </a:schemeClr>
                </a:solidFill>
                <a:cs typeface="Arial" pitchFamily="34" charset="0"/>
              </a:endParaRPr>
            </a:p>
          </p:txBody>
        </p:sp>
      </p:grpSp>
      <p:pic>
        <p:nvPicPr>
          <p:cNvPr id="4" name="Picture 3" descr="Graphical user interface, application&#10;&#10;Description automatically generated">
            <a:extLst>
              <a:ext uri="{FF2B5EF4-FFF2-40B4-BE49-F238E27FC236}">
                <a16:creationId xmlns:a16="http://schemas.microsoft.com/office/drawing/2014/main" id="{EDBDA551-BB84-83C5-253E-F813E97796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30"/>
          <a:stretch/>
        </p:blipFill>
        <p:spPr>
          <a:xfrm>
            <a:off x="610690" y="1485321"/>
            <a:ext cx="490718" cy="1279102"/>
          </a:xfrm>
          <a:prstGeom prst="rect">
            <a:avLst/>
          </a:prstGeom>
        </p:spPr>
      </p:pic>
      <p:sp>
        <p:nvSpPr>
          <p:cNvPr id="6" name="TextBox 5">
            <a:extLst>
              <a:ext uri="{FF2B5EF4-FFF2-40B4-BE49-F238E27FC236}">
                <a16:creationId xmlns:a16="http://schemas.microsoft.com/office/drawing/2014/main" id="{D1C55168-CC0D-DF2B-B79F-A0DD4A11460A}"/>
              </a:ext>
            </a:extLst>
          </p:cNvPr>
          <p:cNvSpPr txBox="1"/>
          <p:nvPr/>
        </p:nvSpPr>
        <p:spPr>
          <a:xfrm>
            <a:off x="1124999" y="1543306"/>
            <a:ext cx="2664296" cy="276999"/>
          </a:xfrm>
          <a:prstGeom prst="rect">
            <a:avLst/>
          </a:prstGeom>
          <a:noFill/>
        </p:spPr>
        <p:txBody>
          <a:bodyPr wrap="square" rtlCol="0">
            <a:spAutoFit/>
          </a:bodyPr>
          <a:lstStyle/>
          <a:p>
            <a:r>
              <a:rPr lang="sv-SE" sz="1200" b="1"/>
              <a:t>Bezier kurvor och raka linjer</a:t>
            </a:r>
            <a:endParaRPr lang="en-GB" sz="1200" b="1" dirty="0"/>
          </a:p>
        </p:txBody>
      </p:sp>
      <p:sp>
        <p:nvSpPr>
          <p:cNvPr id="8" name="TextBox 7">
            <a:extLst>
              <a:ext uri="{FF2B5EF4-FFF2-40B4-BE49-F238E27FC236}">
                <a16:creationId xmlns:a16="http://schemas.microsoft.com/office/drawing/2014/main" id="{6750D8E5-CE7F-A869-9181-84579B9D4AD2}"/>
              </a:ext>
            </a:extLst>
          </p:cNvPr>
          <p:cNvSpPr txBox="1"/>
          <p:nvPr/>
        </p:nvSpPr>
        <p:spPr>
          <a:xfrm>
            <a:off x="1124999" y="2433250"/>
            <a:ext cx="2664296" cy="276999"/>
          </a:xfrm>
          <a:prstGeom prst="rect">
            <a:avLst/>
          </a:prstGeom>
          <a:noFill/>
        </p:spPr>
        <p:txBody>
          <a:bodyPr wrap="square" rtlCol="0">
            <a:spAutoFit/>
          </a:bodyPr>
          <a:lstStyle/>
          <a:p>
            <a:r>
              <a:rPr lang="en-GB" sz="1200" b="1" i="0" u="none" strike="noStrike">
                <a:solidFill>
                  <a:srgbClr val="404040"/>
                </a:solidFill>
                <a:effectLst/>
                <a:latin typeface="Roboto Slab"/>
              </a:rPr>
              <a:t>Kalligrafi eller penseldrag</a:t>
            </a:r>
            <a:endParaRPr lang="en-GB" sz="1200" b="1" dirty="0"/>
          </a:p>
        </p:txBody>
      </p:sp>
      <p:sp>
        <p:nvSpPr>
          <p:cNvPr id="9" name="TextBox 8">
            <a:extLst>
              <a:ext uri="{FF2B5EF4-FFF2-40B4-BE49-F238E27FC236}">
                <a16:creationId xmlns:a16="http://schemas.microsoft.com/office/drawing/2014/main" id="{965031A8-F704-2D7A-0592-B9723AF8BCED}"/>
              </a:ext>
            </a:extLst>
          </p:cNvPr>
          <p:cNvSpPr txBox="1"/>
          <p:nvPr/>
        </p:nvSpPr>
        <p:spPr>
          <a:xfrm>
            <a:off x="1101408" y="1986373"/>
            <a:ext cx="2664296" cy="276999"/>
          </a:xfrm>
          <a:prstGeom prst="rect">
            <a:avLst/>
          </a:prstGeom>
          <a:noFill/>
        </p:spPr>
        <p:txBody>
          <a:bodyPr wrap="square" rtlCol="0">
            <a:spAutoFit/>
          </a:bodyPr>
          <a:lstStyle/>
          <a:p>
            <a:r>
              <a:rPr lang="en-GB" sz="1200" b="1" dirty="0" err="1"/>
              <a:t>Frihandslinjer</a:t>
            </a:r>
            <a:endParaRPr lang="en-GB" sz="1200" b="1" dirty="0"/>
          </a:p>
        </p:txBody>
      </p:sp>
    </p:spTree>
    <p:extLst>
      <p:ext uri="{BB962C8B-B14F-4D97-AF65-F5344CB8AC3E}">
        <p14:creationId xmlns:p14="http://schemas.microsoft.com/office/powerpoint/2010/main" val="187787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C9424E-F516-C014-ABBD-B3E450734B03}"/>
              </a:ext>
            </a:extLst>
          </p:cNvPr>
          <p:cNvSpPr/>
          <p:nvPr/>
        </p:nvSpPr>
        <p:spPr>
          <a:xfrm>
            <a:off x="4935146" y="2860309"/>
            <a:ext cx="4208854" cy="15880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p:txBody>
          <a:bodyPr/>
          <a:lstStyle/>
          <a:p>
            <a:r>
              <a:rPr lang="sv-FI" altLang="ko-KR" sz="2800" dirty="0"/>
              <a:t>Väljarverktyget</a:t>
            </a:r>
            <a:endParaRPr lang="ko-KR" altLang="en-US" sz="2800" dirty="0"/>
          </a:p>
        </p:txBody>
      </p:sp>
      <p:sp>
        <p:nvSpPr>
          <p:cNvPr id="3" name="Text Placeholder 2"/>
          <p:cNvSpPr>
            <a:spLocks noGrp="1"/>
          </p:cNvSpPr>
          <p:nvPr>
            <p:ph type="body" sz="quarter" idx="11"/>
          </p:nvPr>
        </p:nvSpPr>
        <p:spPr>
          <a:xfrm>
            <a:off x="1547664" y="779103"/>
            <a:ext cx="6477248" cy="288032"/>
          </a:xfrm>
        </p:spPr>
        <p:txBody>
          <a:bodyPr/>
          <a:lstStyle/>
          <a:p>
            <a:r>
              <a:rPr lang="sv-SE" altLang="ko-KR" sz="1800"/>
              <a:t>Transformationer (som att flytta, skala, rotera) är lätta tack vare tvåvägspilarna.</a:t>
            </a:r>
            <a:endParaRPr lang="en-US" altLang="ko-KR" sz="1800" dirty="0"/>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pic>
        <p:nvPicPr>
          <p:cNvPr id="5" name="Picture 4" descr="Graphical user interface, application&#10;&#10;Description automatically generated">
            <a:extLst>
              <a:ext uri="{FF2B5EF4-FFF2-40B4-BE49-F238E27FC236}">
                <a16:creationId xmlns:a16="http://schemas.microsoft.com/office/drawing/2014/main" id="{91C66ADB-29CC-D234-295A-29F8853319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3339" y="1355498"/>
            <a:ext cx="482600" cy="469900"/>
          </a:xfrm>
          <a:prstGeom prst="rect">
            <a:avLst/>
          </a:prstGeom>
        </p:spPr>
      </p:pic>
      <p:pic>
        <p:nvPicPr>
          <p:cNvPr id="39" name="Picture 38" descr="Shape, rectangle, square&#10;&#10;Description automatically generated">
            <a:extLst>
              <a:ext uri="{FF2B5EF4-FFF2-40B4-BE49-F238E27FC236}">
                <a16:creationId xmlns:a16="http://schemas.microsoft.com/office/drawing/2014/main" id="{8593C70F-FE72-1F92-8D65-9FB98684B3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1385967"/>
            <a:ext cx="930454" cy="897224"/>
          </a:xfrm>
          <a:prstGeom prst="rect">
            <a:avLst/>
          </a:prstGeom>
        </p:spPr>
      </p:pic>
      <p:pic>
        <p:nvPicPr>
          <p:cNvPr id="41" name="Picture 40" descr="Chart&#10;&#10;Description automatically generated">
            <a:extLst>
              <a:ext uri="{FF2B5EF4-FFF2-40B4-BE49-F238E27FC236}">
                <a16:creationId xmlns:a16="http://schemas.microsoft.com/office/drawing/2014/main" id="{5C170447-78D6-59B4-E58A-E69E6F289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5877" y="1404716"/>
            <a:ext cx="993586" cy="946476"/>
          </a:xfrm>
          <a:prstGeom prst="rect">
            <a:avLst/>
          </a:prstGeom>
        </p:spPr>
      </p:pic>
      <p:sp>
        <p:nvSpPr>
          <p:cNvPr id="42" name="TextBox 41">
            <a:extLst>
              <a:ext uri="{FF2B5EF4-FFF2-40B4-BE49-F238E27FC236}">
                <a16:creationId xmlns:a16="http://schemas.microsoft.com/office/drawing/2014/main" id="{8F40A999-CAA3-6C7F-AA03-ABC981896412}"/>
              </a:ext>
            </a:extLst>
          </p:cNvPr>
          <p:cNvSpPr txBox="1"/>
          <p:nvPr/>
        </p:nvSpPr>
        <p:spPr>
          <a:xfrm>
            <a:off x="1113040" y="1511364"/>
            <a:ext cx="2179184" cy="276999"/>
          </a:xfrm>
          <a:prstGeom prst="rect">
            <a:avLst/>
          </a:prstGeom>
          <a:noFill/>
        </p:spPr>
        <p:txBody>
          <a:bodyPr wrap="square" rtlCol="0">
            <a:spAutoFit/>
          </a:bodyPr>
          <a:lstStyle>
            <a:defPPr>
              <a:defRPr lang="ko-KR"/>
            </a:defPPr>
          </a:lstStyle>
          <a:p>
            <a:r>
              <a:rPr lang="en-GB" sz="1200" dirty="0" err="1"/>
              <a:t>Välj</a:t>
            </a:r>
            <a:r>
              <a:rPr lang="en-GB" sz="1200" dirty="0"/>
              <a:t> </a:t>
            </a:r>
            <a:r>
              <a:rPr lang="en-GB" sz="1200" dirty="0" err="1"/>
              <a:t>och</a:t>
            </a:r>
            <a:r>
              <a:rPr lang="en-GB" sz="1200" dirty="0"/>
              <a:t> </a:t>
            </a:r>
            <a:r>
              <a:rPr lang="en-GB" sz="1200" dirty="0" err="1"/>
              <a:t>omforma</a:t>
            </a:r>
            <a:r>
              <a:rPr lang="en-GB" sz="1200" dirty="0"/>
              <a:t> object</a:t>
            </a:r>
          </a:p>
        </p:txBody>
      </p:sp>
      <p:sp>
        <p:nvSpPr>
          <p:cNvPr id="44" name="TextBox 43">
            <a:extLst>
              <a:ext uri="{FF2B5EF4-FFF2-40B4-BE49-F238E27FC236}">
                <a16:creationId xmlns:a16="http://schemas.microsoft.com/office/drawing/2014/main" id="{3DA3D3F7-4DA9-5417-FCCB-E1E0CC0611AC}"/>
              </a:ext>
            </a:extLst>
          </p:cNvPr>
          <p:cNvSpPr txBox="1"/>
          <p:nvPr/>
        </p:nvSpPr>
        <p:spPr>
          <a:xfrm>
            <a:off x="4935146" y="2289264"/>
            <a:ext cx="1385482" cy="646331"/>
          </a:xfrm>
          <a:prstGeom prst="rect">
            <a:avLst/>
          </a:prstGeom>
          <a:noFill/>
        </p:spPr>
        <p:txBody>
          <a:bodyPr wrap="square" rtlCol="0">
            <a:spAutoFit/>
          </a:bodyPr>
          <a:lstStyle/>
          <a:p>
            <a:pPr algn="ctr"/>
            <a:r>
              <a:rPr lang="sv-SE" altLang="ko-KR" sz="1200">
                <a:solidFill>
                  <a:schemeClr val="tx1">
                    <a:lumMod val="75000"/>
                    <a:lumOff val="25000"/>
                  </a:schemeClr>
                </a:solidFill>
                <a:cs typeface="Arial" pitchFamily="34" charset="0"/>
              </a:rPr>
              <a:t>Klicka en gång för att skala och skeva</a:t>
            </a:r>
            <a:endParaRPr lang="ko-KR" altLang="en-US" sz="1200" dirty="0">
              <a:solidFill>
                <a:schemeClr val="tx1">
                  <a:lumMod val="75000"/>
                  <a:lumOff val="25000"/>
                </a:schemeClr>
              </a:solidFill>
              <a:cs typeface="Arial" pitchFamily="34" charset="0"/>
            </a:endParaRPr>
          </a:p>
        </p:txBody>
      </p:sp>
      <p:sp>
        <p:nvSpPr>
          <p:cNvPr id="45" name="TextBox 44">
            <a:extLst>
              <a:ext uri="{FF2B5EF4-FFF2-40B4-BE49-F238E27FC236}">
                <a16:creationId xmlns:a16="http://schemas.microsoft.com/office/drawing/2014/main" id="{BDAAA270-4ED2-71AE-8E11-03AF70D62BFB}"/>
              </a:ext>
            </a:extLst>
          </p:cNvPr>
          <p:cNvSpPr txBox="1"/>
          <p:nvPr/>
        </p:nvSpPr>
        <p:spPr>
          <a:xfrm>
            <a:off x="6424917" y="2364550"/>
            <a:ext cx="1533152" cy="461665"/>
          </a:xfrm>
          <a:prstGeom prst="rect">
            <a:avLst/>
          </a:prstGeom>
          <a:noFill/>
        </p:spPr>
        <p:txBody>
          <a:bodyPr wrap="square" rtlCol="0">
            <a:spAutoFit/>
          </a:bodyPr>
          <a:lstStyle/>
          <a:p>
            <a:r>
              <a:rPr lang="en-GB" sz="1200" dirty="0" err="1"/>
              <a:t>Dubbelklicka</a:t>
            </a:r>
            <a:r>
              <a:rPr lang="en-GB" sz="1200" dirty="0"/>
              <a:t> för </a:t>
            </a:r>
            <a:r>
              <a:rPr lang="en-GB" sz="1200" dirty="0" err="1"/>
              <a:t>att</a:t>
            </a:r>
            <a:r>
              <a:rPr lang="en-GB" sz="1200" dirty="0"/>
              <a:t> </a:t>
            </a:r>
            <a:r>
              <a:rPr lang="en-GB" sz="1200" dirty="0" err="1"/>
              <a:t>rotera</a:t>
            </a:r>
            <a:endParaRPr lang="en-GB" sz="1200" dirty="0"/>
          </a:p>
        </p:txBody>
      </p:sp>
      <p:sp>
        <p:nvSpPr>
          <p:cNvPr id="46" name="TextBox 45">
            <a:extLst>
              <a:ext uri="{FF2B5EF4-FFF2-40B4-BE49-F238E27FC236}">
                <a16:creationId xmlns:a16="http://schemas.microsoft.com/office/drawing/2014/main" id="{795C6585-F80F-965F-1640-D224ECEEB7E1}"/>
              </a:ext>
            </a:extLst>
          </p:cNvPr>
          <p:cNvSpPr txBox="1"/>
          <p:nvPr/>
        </p:nvSpPr>
        <p:spPr>
          <a:xfrm>
            <a:off x="5091924" y="3071163"/>
            <a:ext cx="3861492" cy="1200329"/>
          </a:xfrm>
          <a:prstGeom prst="rect">
            <a:avLst/>
          </a:prstGeom>
          <a:noFill/>
        </p:spPr>
        <p:txBody>
          <a:bodyPr wrap="square" rtlCol="0">
            <a:spAutoFit/>
          </a:bodyPr>
          <a:lstStyle/>
          <a:p>
            <a:pPr algn="l"/>
            <a:r>
              <a:rPr lang="sv-SE" sz="1200" dirty="0"/>
              <a:t>För att skala (ändra storleken på) ett objekt:</a:t>
            </a:r>
          </a:p>
          <a:p>
            <a:pPr marL="171450" indent="-171450" algn="l">
              <a:buFont typeface="Arial" panose="020B0604020202020204" pitchFamily="34" charset="0"/>
              <a:buChar char="•"/>
            </a:pPr>
            <a:r>
              <a:rPr lang="sv-SE" sz="1200" dirty="0"/>
              <a:t>klicka på den för att välja den; tryck sedan på </a:t>
            </a:r>
          </a:p>
          <a:p>
            <a:pPr algn="l"/>
            <a:r>
              <a:rPr lang="sv-SE" sz="1200" dirty="0"/>
              <a:t>     musknappen en </a:t>
            </a:r>
            <a:r>
              <a:rPr lang="sv-SE" sz="1200" dirty="0" err="1"/>
              <a:t>tvåvägspil</a:t>
            </a:r>
            <a:r>
              <a:rPr lang="sv-SE" sz="1200" dirty="0"/>
              <a:t> på en sida eller ett hörn         och håll ned medan du drar den till önskad storlek</a:t>
            </a:r>
          </a:p>
          <a:p>
            <a:pPr marL="171450" indent="-171450" algn="l">
              <a:buFont typeface="Arial" panose="020B0604020202020204" pitchFamily="34" charset="0"/>
              <a:buChar char="•"/>
            </a:pPr>
            <a:r>
              <a:rPr lang="sv-SE" sz="1200" dirty="0"/>
              <a:t>Om du vill behålla proportionerna håller du </a:t>
            </a:r>
            <a:r>
              <a:rPr lang="sv-SE" sz="1200" dirty="0" err="1"/>
              <a:t>Ctrl</a:t>
            </a:r>
            <a:r>
              <a:rPr lang="sv-SE" sz="1200" dirty="0"/>
              <a:t> eller använd låset i verktygskontrollfältet</a:t>
            </a:r>
            <a:endParaRPr lang="en-GB" sz="1200" dirty="0"/>
          </a:p>
        </p:txBody>
      </p:sp>
      <p:sp>
        <p:nvSpPr>
          <p:cNvPr id="47" name="TextBox 46">
            <a:extLst>
              <a:ext uri="{FF2B5EF4-FFF2-40B4-BE49-F238E27FC236}">
                <a16:creationId xmlns:a16="http://schemas.microsoft.com/office/drawing/2014/main" id="{9C0D75D9-699F-6F90-B203-460C1ED5ACAD}"/>
              </a:ext>
            </a:extLst>
          </p:cNvPr>
          <p:cNvSpPr txBox="1"/>
          <p:nvPr/>
        </p:nvSpPr>
        <p:spPr>
          <a:xfrm>
            <a:off x="619133" y="2889590"/>
            <a:ext cx="2323459" cy="1015663"/>
          </a:xfrm>
          <a:prstGeom prst="rect">
            <a:avLst/>
          </a:prstGeom>
          <a:noFill/>
        </p:spPr>
        <p:txBody>
          <a:bodyPr wrap="square" rtlCol="0">
            <a:spAutoFit/>
          </a:bodyPr>
          <a:lstStyle/>
          <a:p>
            <a:r>
              <a:rPr lang="sv-SE" sz="1200" dirty="0"/>
              <a:t>Så här väljer du mer än ett </a:t>
            </a:r>
          </a:p>
          <a:p>
            <a:r>
              <a:rPr lang="sv-SE" sz="1200" dirty="0"/>
              <a:t>objekt:</a:t>
            </a:r>
          </a:p>
          <a:p>
            <a:pPr marL="171450" indent="-171450">
              <a:buFont typeface="Arial" panose="020B0604020202020204" pitchFamily="34" charset="0"/>
              <a:buChar char="•"/>
            </a:pPr>
            <a:r>
              <a:rPr lang="sv-SE" sz="1200" dirty="0"/>
              <a:t>tryck på musknappen och dra ut en markeringsruta med alla objekt.</a:t>
            </a:r>
            <a:endParaRPr lang="en-GB" sz="1200" dirty="0"/>
          </a:p>
        </p:txBody>
      </p:sp>
      <p:pic>
        <p:nvPicPr>
          <p:cNvPr id="49" name="Picture 48" descr="Icon&#10;&#10;Description automatically generated">
            <a:extLst>
              <a:ext uri="{FF2B5EF4-FFF2-40B4-BE49-F238E27FC236}">
                <a16:creationId xmlns:a16="http://schemas.microsoft.com/office/drawing/2014/main" id="{570D3637-C569-62A8-5830-122859DE83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339" y="1899366"/>
            <a:ext cx="482600" cy="469900"/>
          </a:xfrm>
          <a:prstGeom prst="rect">
            <a:avLst/>
          </a:prstGeom>
        </p:spPr>
      </p:pic>
      <p:sp>
        <p:nvSpPr>
          <p:cNvPr id="50" name="TextBox 49">
            <a:extLst>
              <a:ext uri="{FF2B5EF4-FFF2-40B4-BE49-F238E27FC236}">
                <a16:creationId xmlns:a16="http://schemas.microsoft.com/office/drawing/2014/main" id="{3663CE1B-93D3-801E-DF68-60B35F9B5A6B}"/>
              </a:ext>
            </a:extLst>
          </p:cNvPr>
          <p:cNvSpPr txBox="1"/>
          <p:nvPr/>
        </p:nvSpPr>
        <p:spPr>
          <a:xfrm>
            <a:off x="1106144" y="1995816"/>
            <a:ext cx="2167353" cy="461665"/>
          </a:xfrm>
          <a:prstGeom prst="rect">
            <a:avLst/>
          </a:prstGeom>
          <a:noFill/>
        </p:spPr>
        <p:txBody>
          <a:bodyPr wrap="square" rtlCol="0">
            <a:spAutoFit/>
          </a:bodyPr>
          <a:lstStyle/>
          <a:p>
            <a:r>
              <a:rPr lang="sv-SE" sz="1200"/>
              <a:t>Markera alla objekt eller alla noder</a:t>
            </a:r>
            <a:endParaRPr lang="en-GB" sz="1200" dirty="0"/>
          </a:p>
        </p:txBody>
      </p:sp>
    </p:spTree>
    <p:extLst>
      <p:ext uri="{BB962C8B-B14F-4D97-AF65-F5344CB8AC3E}">
        <p14:creationId xmlns:p14="http://schemas.microsoft.com/office/powerpoint/2010/main" val="47015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37778"/>
            <a:ext cx="9144000" cy="576064"/>
          </a:xfrm>
        </p:spPr>
        <p:txBody>
          <a:bodyPr/>
          <a:lstStyle/>
          <a:p>
            <a:r>
              <a:rPr lang="en-GB" altLang="ko-KR" sz="2800" dirty="0" err="1"/>
              <a:t>Redigera</a:t>
            </a:r>
            <a:r>
              <a:rPr lang="en-GB" altLang="ko-KR" sz="2800" dirty="0"/>
              <a:t> </a:t>
            </a:r>
            <a:r>
              <a:rPr lang="en-GB" altLang="ko-KR" sz="2800" dirty="0" err="1"/>
              <a:t>sökvägar</a:t>
            </a:r>
            <a:r>
              <a:rPr lang="en-GB" altLang="ko-KR" sz="2800" dirty="0"/>
              <a:t> med </a:t>
            </a:r>
            <a:r>
              <a:rPr lang="en-GB" altLang="ko-KR" sz="2800" dirty="0" err="1"/>
              <a:t>nodverktyget</a:t>
            </a:r>
            <a:endParaRPr lang="en-GB" altLang="ko-KR" sz="2800" dirty="0"/>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pic>
        <p:nvPicPr>
          <p:cNvPr id="4" name="Picture 3" descr="Graphical user interface, application&#10;&#10;Description automatically generated">
            <a:extLst>
              <a:ext uri="{FF2B5EF4-FFF2-40B4-BE49-F238E27FC236}">
                <a16:creationId xmlns:a16="http://schemas.microsoft.com/office/drawing/2014/main" id="{0A2ED4E1-9F3A-F5F2-94AC-2400E48E0E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292138" y="1532978"/>
            <a:ext cx="689576" cy="576064"/>
          </a:xfrm>
          <a:prstGeom prst="rect">
            <a:avLst/>
          </a:prstGeom>
        </p:spPr>
      </p:pic>
      <p:grpSp>
        <p:nvGrpSpPr>
          <p:cNvPr id="6" name="Group 5">
            <a:extLst>
              <a:ext uri="{FF2B5EF4-FFF2-40B4-BE49-F238E27FC236}">
                <a16:creationId xmlns:a16="http://schemas.microsoft.com/office/drawing/2014/main" id="{498156F3-F4D2-73E4-5A45-EFD404893BE3}"/>
              </a:ext>
            </a:extLst>
          </p:cNvPr>
          <p:cNvGrpSpPr/>
          <p:nvPr/>
        </p:nvGrpSpPr>
        <p:grpSpPr>
          <a:xfrm>
            <a:off x="1004972" y="1532978"/>
            <a:ext cx="2355135" cy="1536599"/>
            <a:chOff x="804482" y="2308127"/>
            <a:chExt cx="2087737" cy="1536599"/>
          </a:xfrm>
        </p:grpSpPr>
        <p:sp>
          <p:nvSpPr>
            <p:cNvPr id="7" name="TextBox 6">
              <a:extLst>
                <a:ext uri="{FF2B5EF4-FFF2-40B4-BE49-F238E27FC236}">
                  <a16:creationId xmlns:a16="http://schemas.microsoft.com/office/drawing/2014/main" id="{B032005C-12CB-081A-4839-BAF55C82CEAE}"/>
                </a:ext>
              </a:extLst>
            </p:cNvPr>
            <p:cNvSpPr txBox="1"/>
            <p:nvPr/>
          </p:nvSpPr>
          <p:spPr>
            <a:xfrm>
              <a:off x="804482" y="3198395"/>
              <a:ext cx="2059657" cy="646331"/>
            </a:xfrm>
            <a:prstGeom prst="rect">
              <a:avLst/>
            </a:prstGeom>
            <a:noFill/>
          </p:spPr>
          <p:txBody>
            <a:bodyPr wrap="square" rtlCol="0">
              <a:spAutoFit/>
            </a:bodyPr>
            <a:lstStyle/>
            <a:p>
              <a:r>
                <a:rPr lang="sv-SE" altLang="ko-KR" sz="1200" dirty="0">
                  <a:solidFill>
                    <a:schemeClr val="tx1">
                      <a:lumMod val="75000"/>
                      <a:lumOff val="25000"/>
                    </a:schemeClr>
                  </a:solidFill>
                  <a:cs typeface="Arial" pitchFamily="34" charset="0"/>
                </a:rPr>
                <a:t>Vägarna är gjorda av sammankopplade noder, som pärlor på ett band.</a:t>
              </a:r>
              <a:r>
                <a:rPr lang="en-US" altLang="ko-KR" sz="1200" dirty="0">
                  <a:solidFill>
                    <a:schemeClr val="tx1">
                      <a:lumMod val="75000"/>
                      <a:lumOff val="25000"/>
                    </a:schemeClr>
                  </a:solidFill>
                  <a:cs typeface="Arial" pitchFamily="34" charset="0"/>
                </a:rPr>
                <a:t> </a:t>
              </a:r>
            </a:p>
          </p:txBody>
        </p:sp>
        <p:sp>
          <p:nvSpPr>
            <p:cNvPr id="8" name="TextBox 7">
              <a:extLst>
                <a:ext uri="{FF2B5EF4-FFF2-40B4-BE49-F238E27FC236}">
                  <a16:creationId xmlns:a16="http://schemas.microsoft.com/office/drawing/2014/main" id="{55E64507-BB39-79D3-B0CF-465C632BA75B}"/>
                </a:ext>
              </a:extLst>
            </p:cNvPr>
            <p:cNvSpPr txBox="1"/>
            <p:nvPr/>
          </p:nvSpPr>
          <p:spPr>
            <a:xfrm>
              <a:off x="832562" y="2308127"/>
              <a:ext cx="2059657" cy="646331"/>
            </a:xfrm>
            <a:prstGeom prst="rect">
              <a:avLst/>
            </a:prstGeom>
            <a:noFill/>
          </p:spPr>
          <p:txBody>
            <a:bodyPr wrap="square" rtlCol="0">
              <a:spAutoFit/>
            </a:bodyPr>
            <a:lstStyle/>
            <a:p>
              <a:r>
                <a:rPr lang="sv-SE" altLang="ko-KR" sz="1200" b="1" dirty="0">
                  <a:solidFill>
                    <a:schemeClr val="tx1">
                      <a:lumMod val="75000"/>
                      <a:lumOff val="25000"/>
                    </a:schemeClr>
                  </a:solidFill>
                  <a:cs typeface="Arial" pitchFamily="34" charset="0"/>
                </a:rPr>
                <a:t>Nodverktyget används när du behöver redigera en sökväg</a:t>
              </a:r>
              <a:r>
                <a:rPr lang="en-GB" altLang="ko-KR" sz="1200" b="1" dirty="0">
                  <a:solidFill>
                    <a:schemeClr val="tx1">
                      <a:lumMod val="75000"/>
                      <a:lumOff val="25000"/>
                    </a:schemeClr>
                  </a:solidFill>
                  <a:cs typeface="Arial" pitchFamily="34" charset="0"/>
                </a:rPr>
                <a:t>.</a:t>
              </a:r>
              <a:endParaRPr lang="ko-KR" altLang="en-US" sz="1200" b="1" dirty="0">
                <a:solidFill>
                  <a:schemeClr val="tx1">
                    <a:lumMod val="75000"/>
                    <a:lumOff val="25000"/>
                  </a:schemeClr>
                </a:solidFill>
                <a:cs typeface="Arial" pitchFamily="34" charset="0"/>
              </a:endParaRPr>
            </a:p>
          </p:txBody>
        </p:sp>
      </p:grpSp>
      <p:sp>
        <p:nvSpPr>
          <p:cNvPr id="11" name="TextBox 10">
            <a:extLst>
              <a:ext uri="{FF2B5EF4-FFF2-40B4-BE49-F238E27FC236}">
                <a16:creationId xmlns:a16="http://schemas.microsoft.com/office/drawing/2014/main" id="{D4FF8DFA-7858-854F-0C29-2981D6589512}"/>
              </a:ext>
            </a:extLst>
          </p:cNvPr>
          <p:cNvSpPr txBox="1"/>
          <p:nvPr/>
        </p:nvSpPr>
        <p:spPr>
          <a:xfrm>
            <a:off x="4860032" y="1345365"/>
            <a:ext cx="3379382" cy="461665"/>
          </a:xfrm>
          <a:prstGeom prst="rect">
            <a:avLst/>
          </a:prstGeom>
          <a:noFill/>
        </p:spPr>
        <p:txBody>
          <a:bodyPr wrap="square" rtlCol="0">
            <a:spAutoFit/>
          </a:bodyPr>
          <a:lstStyle/>
          <a:p>
            <a:r>
              <a:rPr lang="sv-SE" altLang="ko-KR" sz="1200" dirty="0">
                <a:solidFill>
                  <a:schemeClr val="tx1">
                    <a:lumMod val="75000"/>
                    <a:lumOff val="25000"/>
                  </a:schemeClr>
                </a:solidFill>
                <a:cs typeface="Arial" pitchFamily="34" charset="0"/>
              </a:rPr>
              <a:t>Positionen för en nod visas som en kvadrat, cirkel eller ett diamanthandtag på banan.</a:t>
            </a:r>
            <a:endParaRPr lang="ko-KR" altLang="en-US" sz="1200" dirty="0">
              <a:solidFill>
                <a:schemeClr val="tx1">
                  <a:lumMod val="75000"/>
                  <a:lumOff val="25000"/>
                </a:schemeClr>
              </a:solidFill>
              <a:cs typeface="Arial" pitchFamily="34" charset="0"/>
            </a:endParaRPr>
          </a:p>
        </p:txBody>
      </p:sp>
      <p:grpSp>
        <p:nvGrpSpPr>
          <p:cNvPr id="12" name="Group 11">
            <a:extLst>
              <a:ext uri="{FF2B5EF4-FFF2-40B4-BE49-F238E27FC236}">
                <a16:creationId xmlns:a16="http://schemas.microsoft.com/office/drawing/2014/main" id="{F88F777B-3366-71F9-FB51-38F0257B80DB}"/>
              </a:ext>
            </a:extLst>
          </p:cNvPr>
          <p:cNvGrpSpPr/>
          <p:nvPr/>
        </p:nvGrpSpPr>
        <p:grpSpPr>
          <a:xfrm>
            <a:off x="4860032" y="2164821"/>
            <a:ext cx="2410069" cy="1754326"/>
            <a:chOff x="726864" y="3007978"/>
            <a:chExt cx="2136433" cy="1754326"/>
          </a:xfrm>
        </p:grpSpPr>
        <p:sp>
          <p:nvSpPr>
            <p:cNvPr id="13" name="TextBox 12">
              <a:extLst>
                <a:ext uri="{FF2B5EF4-FFF2-40B4-BE49-F238E27FC236}">
                  <a16:creationId xmlns:a16="http://schemas.microsoft.com/office/drawing/2014/main" id="{CCCE3FAB-8A57-406A-912A-419B3B42D899}"/>
                </a:ext>
              </a:extLst>
            </p:cNvPr>
            <p:cNvSpPr txBox="1"/>
            <p:nvPr/>
          </p:nvSpPr>
          <p:spPr>
            <a:xfrm>
              <a:off x="726864" y="3007978"/>
              <a:ext cx="2059657" cy="1754326"/>
            </a:xfrm>
            <a:prstGeom prst="rect">
              <a:avLst/>
            </a:prstGeom>
            <a:noFill/>
          </p:spPr>
          <p:txBody>
            <a:bodyPr wrap="square" rtlCol="0">
              <a:spAutoFit/>
            </a:bodyPr>
            <a:lstStyle/>
            <a:p>
              <a:pPr algn="l"/>
              <a:r>
                <a:rPr lang="sv-SE" sz="1200" b="0" i="0" u="none" strike="noStrike" dirty="0">
                  <a:solidFill>
                    <a:srgbClr val="404040"/>
                  </a:solidFill>
                  <a:effectLst/>
                </a:rPr>
                <a:t>En banas form kan ändras </a:t>
              </a:r>
            </a:p>
            <a:p>
              <a:pPr algn="l"/>
              <a:r>
                <a:rPr lang="sv-SE" sz="1200" b="0" i="0" u="none" strike="noStrike" dirty="0">
                  <a:solidFill>
                    <a:srgbClr val="404040"/>
                  </a:solidFill>
                  <a:effectLst/>
                </a:rPr>
                <a:t>genom att flytta noderna som </a:t>
              </a:r>
            </a:p>
            <a:p>
              <a:pPr algn="l"/>
              <a:r>
                <a:rPr lang="sv-SE" sz="1200" b="0" i="0" u="none" strike="noStrike" dirty="0">
                  <a:solidFill>
                    <a:srgbClr val="404040"/>
                  </a:solidFill>
                  <a:effectLst/>
                </a:rPr>
                <a:t>den består av:</a:t>
              </a:r>
            </a:p>
            <a:p>
              <a:pPr marL="171450" indent="-171450" algn="l">
                <a:buFont typeface="Arial" panose="020B0604020202020204" pitchFamily="34" charset="0"/>
                <a:buChar char="•"/>
              </a:pPr>
              <a:r>
                <a:rPr lang="sv-SE" sz="1200" b="0" i="0" u="none" strike="noStrike" dirty="0">
                  <a:solidFill>
                    <a:srgbClr val="404040"/>
                  </a:solidFill>
                  <a:effectLst/>
                </a:rPr>
                <a:t>Aktivera först nodverktyget.</a:t>
              </a:r>
            </a:p>
            <a:p>
              <a:pPr marL="171450" indent="-171450" algn="l">
                <a:buFont typeface="Arial" panose="020B0604020202020204" pitchFamily="34" charset="0"/>
                <a:buChar char="•"/>
              </a:pPr>
              <a:r>
                <a:rPr lang="sv-SE" sz="1200" b="0" i="0" u="none" strike="noStrike" dirty="0">
                  <a:solidFill>
                    <a:srgbClr val="404040"/>
                  </a:solidFill>
                  <a:effectLst/>
                </a:rPr>
                <a:t>Klicka sedan på sökvägen </a:t>
              </a:r>
            </a:p>
            <a:p>
              <a:pPr algn="l"/>
              <a:r>
                <a:rPr lang="sv-SE" sz="1200" dirty="0">
                  <a:solidFill>
                    <a:srgbClr val="404040"/>
                  </a:solidFill>
                </a:rPr>
                <a:t>    </a:t>
              </a:r>
              <a:r>
                <a:rPr lang="sv-SE" sz="1200" b="0" i="0" u="none" strike="noStrike" dirty="0">
                  <a:solidFill>
                    <a:srgbClr val="404040"/>
                  </a:solidFill>
                  <a:effectLst/>
                </a:rPr>
                <a:t>för att välja den.</a:t>
              </a:r>
            </a:p>
            <a:p>
              <a:pPr marL="171450" indent="-171450" algn="l">
                <a:buFont typeface="Arial" panose="020B0604020202020204" pitchFamily="34" charset="0"/>
                <a:buChar char="•"/>
              </a:pPr>
              <a:r>
                <a:rPr lang="sv-SE" sz="1200" b="0" i="0" u="none" strike="noStrike" dirty="0">
                  <a:solidFill>
                    <a:srgbClr val="404040"/>
                  </a:solidFill>
                  <a:effectLst/>
                </a:rPr>
                <a:t>Sedan kan du klicka och dra den nod du vill lägga till en </a:t>
              </a:r>
            </a:p>
            <a:p>
              <a:pPr algn="l"/>
              <a:r>
                <a:rPr lang="sv-SE" sz="1200" dirty="0">
                  <a:solidFill>
                    <a:srgbClr val="404040"/>
                  </a:solidFill>
                </a:rPr>
                <a:t>    </a:t>
              </a:r>
              <a:r>
                <a:rPr lang="sv-SE" sz="1200" b="0" i="0" u="none" strike="noStrike" dirty="0">
                  <a:solidFill>
                    <a:srgbClr val="404040"/>
                  </a:solidFill>
                  <a:effectLst/>
                </a:rPr>
                <a:t>ny plats.</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49818C72-DF87-3EA2-EAD4-F3CC3005E98F}"/>
                </a:ext>
              </a:extLst>
            </p:cNvPr>
            <p:cNvSpPr txBox="1"/>
            <p:nvPr/>
          </p:nvSpPr>
          <p:spPr>
            <a:xfrm>
              <a:off x="803640" y="3362835"/>
              <a:ext cx="2059657" cy="276999"/>
            </a:xfrm>
            <a:prstGeom prst="rect">
              <a:avLst/>
            </a:prstGeom>
            <a:noFill/>
          </p:spPr>
          <p:txBody>
            <a:bodyPr wrap="square" rtlCol="0">
              <a:spAutoFit/>
            </a:bodyPr>
            <a:lstStyle/>
            <a:p>
              <a:endParaRPr lang="ko-KR" altLang="en-US" sz="1200" b="1">
                <a:solidFill>
                  <a:schemeClr val="tx1">
                    <a:lumMod val="75000"/>
                    <a:lumOff val="25000"/>
                  </a:schemeClr>
                </a:solidFill>
                <a:cs typeface="Arial" pitchFamily="34" charset="0"/>
              </a:endParaRPr>
            </a:p>
          </p:txBody>
        </p:sp>
      </p:grpSp>
      <p:sp>
        <p:nvSpPr>
          <p:cNvPr id="3" name="Text Placeholder 2">
            <a:extLst>
              <a:ext uri="{FF2B5EF4-FFF2-40B4-BE49-F238E27FC236}">
                <a16:creationId xmlns:a16="http://schemas.microsoft.com/office/drawing/2014/main" id="{BA119629-E01C-D8F3-4D6F-3A1BAE3C611C}"/>
              </a:ext>
            </a:extLst>
          </p:cNvPr>
          <p:cNvSpPr>
            <a:spLocks noGrp="1"/>
          </p:cNvSpPr>
          <p:nvPr>
            <p:ph type="body" sz="quarter" idx="11"/>
          </p:nvPr>
        </p:nvSpPr>
        <p:spPr>
          <a:xfrm>
            <a:off x="0" y="845025"/>
            <a:ext cx="9144000" cy="288032"/>
          </a:xfrm>
        </p:spPr>
        <p:txBody>
          <a:bodyPr/>
          <a:lstStyle/>
          <a:p>
            <a:pPr lvl="0"/>
            <a:endParaRPr lang="en-US" altLang="ko-KR" sz="1800"/>
          </a:p>
        </p:txBody>
      </p:sp>
    </p:spTree>
    <p:extLst>
      <p:ext uri="{BB962C8B-B14F-4D97-AF65-F5344CB8AC3E}">
        <p14:creationId xmlns:p14="http://schemas.microsoft.com/office/powerpoint/2010/main" val="254993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ko-KR" sz="2800" dirty="0" err="1"/>
              <a:t>Viktiga</a:t>
            </a:r>
            <a:r>
              <a:rPr lang="en-GB" altLang="ko-KR" sz="2800" dirty="0"/>
              <a:t> </a:t>
            </a:r>
            <a:r>
              <a:rPr lang="en-GB" altLang="ko-KR" sz="2800" dirty="0" err="1"/>
              <a:t>nodverktyg</a:t>
            </a:r>
            <a:endParaRPr lang="en-GB" altLang="ko-KR" sz="2800" dirty="0"/>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sp>
        <p:nvSpPr>
          <p:cNvPr id="11" name="TextBox 10">
            <a:extLst>
              <a:ext uri="{FF2B5EF4-FFF2-40B4-BE49-F238E27FC236}">
                <a16:creationId xmlns:a16="http://schemas.microsoft.com/office/drawing/2014/main" id="{D4FF8DFA-7858-854F-0C29-2981D6589512}"/>
              </a:ext>
            </a:extLst>
          </p:cNvPr>
          <p:cNvSpPr txBox="1"/>
          <p:nvPr/>
        </p:nvSpPr>
        <p:spPr>
          <a:xfrm>
            <a:off x="4286709" y="1320182"/>
            <a:ext cx="3379382" cy="1384995"/>
          </a:xfrm>
          <a:prstGeom prst="rect">
            <a:avLst/>
          </a:prstGeom>
          <a:noFill/>
        </p:spPr>
        <p:txBody>
          <a:bodyPr wrap="square" rtlCol="0">
            <a:spAutoFit/>
          </a:bodyPr>
          <a:lstStyle/>
          <a:p>
            <a:pPr marL="171450" indent="-171450">
              <a:buFont typeface="Arial" panose="020B0604020202020204" pitchFamily="34" charset="0"/>
              <a:buChar char="•"/>
            </a:pPr>
            <a:r>
              <a:rPr lang="sv-SE" altLang="ko-KR" sz="1200" dirty="0">
                <a:solidFill>
                  <a:schemeClr val="tx1">
                    <a:lumMod val="75000"/>
                    <a:lumOff val="25000"/>
                  </a:schemeClr>
                </a:solidFill>
                <a:cs typeface="Arial" pitchFamily="34" charset="0"/>
              </a:rPr>
              <a:t>Om du vill infoga nya noder dubbelklickar du bara på det segment de ska vara.</a:t>
            </a:r>
          </a:p>
          <a:p>
            <a:pPr marL="171450" indent="-171450">
              <a:buFont typeface="Arial" panose="020B0604020202020204" pitchFamily="34" charset="0"/>
              <a:buChar char="•"/>
            </a:pPr>
            <a:r>
              <a:rPr lang="sv-SE" altLang="ko-KR" sz="1200" dirty="0">
                <a:solidFill>
                  <a:schemeClr val="tx1">
                    <a:lumMod val="75000"/>
                    <a:lumOff val="25000"/>
                  </a:schemeClr>
                </a:solidFill>
                <a:cs typeface="Arial" pitchFamily="34" charset="0"/>
              </a:rPr>
              <a:t>För att ta bort oönskade noder klickar du bara på dem och sedan antingen högerklicka och väljer "Radera" i menyn eller använd helt enkelt "</a:t>
            </a:r>
            <a:r>
              <a:rPr lang="sv-SE" altLang="ko-KR" sz="1200" dirty="0" err="1">
                <a:solidFill>
                  <a:schemeClr val="tx1">
                    <a:lumMod val="75000"/>
                    <a:lumOff val="25000"/>
                  </a:schemeClr>
                </a:solidFill>
                <a:cs typeface="Arial" pitchFamily="34" charset="0"/>
              </a:rPr>
              <a:t>Delete</a:t>
            </a:r>
            <a:r>
              <a:rPr lang="sv-SE" altLang="ko-KR" sz="1200" dirty="0">
                <a:solidFill>
                  <a:schemeClr val="tx1">
                    <a:lumMod val="75000"/>
                    <a:lumOff val="25000"/>
                  </a:schemeClr>
                </a:solidFill>
                <a:cs typeface="Arial" pitchFamily="34" charset="0"/>
              </a:rPr>
              <a:t>"-tangenten på ditt tangentbord.</a:t>
            </a:r>
            <a:endParaRPr lang="en-GB" altLang="ko-KR" sz="1200" dirty="0">
              <a:solidFill>
                <a:schemeClr val="tx1">
                  <a:lumMod val="75000"/>
                  <a:lumOff val="25000"/>
                </a:schemeClr>
              </a:solidFill>
              <a:cs typeface="Arial" pitchFamily="34" charset="0"/>
            </a:endParaRPr>
          </a:p>
        </p:txBody>
      </p:sp>
      <p:pic>
        <p:nvPicPr>
          <p:cNvPr id="9" name="Picture 8">
            <a:extLst>
              <a:ext uri="{FF2B5EF4-FFF2-40B4-BE49-F238E27FC236}">
                <a16:creationId xmlns:a16="http://schemas.microsoft.com/office/drawing/2014/main" id="{7AEE15BB-5AF7-C642-AC06-DCB18A820287}"/>
              </a:ext>
            </a:extLst>
          </p:cNvPr>
          <p:cNvPicPr>
            <a:picLocks noChangeAspect="1"/>
          </p:cNvPicPr>
          <p:nvPr/>
        </p:nvPicPr>
        <p:blipFill>
          <a:blip r:embed="rId2"/>
          <a:stretch>
            <a:fillRect/>
          </a:stretch>
        </p:blipFill>
        <p:spPr>
          <a:xfrm>
            <a:off x="419047" y="1138162"/>
            <a:ext cx="440735" cy="426044"/>
          </a:xfrm>
          <a:prstGeom prst="rect">
            <a:avLst/>
          </a:prstGeom>
        </p:spPr>
      </p:pic>
      <p:pic>
        <p:nvPicPr>
          <p:cNvPr id="15" name="Picture 14">
            <a:extLst>
              <a:ext uri="{FF2B5EF4-FFF2-40B4-BE49-F238E27FC236}">
                <a16:creationId xmlns:a16="http://schemas.microsoft.com/office/drawing/2014/main" id="{A3B0547E-96AD-7B87-0EFF-DE365BAD8D28}"/>
              </a:ext>
            </a:extLst>
          </p:cNvPr>
          <p:cNvPicPr>
            <a:picLocks noChangeAspect="1"/>
          </p:cNvPicPr>
          <p:nvPr/>
        </p:nvPicPr>
        <p:blipFill>
          <a:blip r:embed="rId3"/>
          <a:stretch>
            <a:fillRect/>
          </a:stretch>
        </p:blipFill>
        <p:spPr>
          <a:xfrm>
            <a:off x="419047" y="1709852"/>
            <a:ext cx="440734" cy="484807"/>
          </a:xfrm>
          <a:prstGeom prst="rect">
            <a:avLst/>
          </a:prstGeom>
        </p:spPr>
      </p:pic>
      <p:pic>
        <p:nvPicPr>
          <p:cNvPr id="17" name="Picture 16">
            <a:extLst>
              <a:ext uri="{FF2B5EF4-FFF2-40B4-BE49-F238E27FC236}">
                <a16:creationId xmlns:a16="http://schemas.microsoft.com/office/drawing/2014/main" id="{157C64FC-35BC-F0A4-D66D-779A7937A874}"/>
              </a:ext>
            </a:extLst>
          </p:cNvPr>
          <p:cNvPicPr>
            <a:picLocks noChangeAspect="1"/>
          </p:cNvPicPr>
          <p:nvPr/>
        </p:nvPicPr>
        <p:blipFill>
          <a:blip r:embed="rId4"/>
          <a:stretch>
            <a:fillRect/>
          </a:stretch>
        </p:blipFill>
        <p:spPr>
          <a:xfrm>
            <a:off x="407683" y="2340305"/>
            <a:ext cx="452098" cy="466226"/>
          </a:xfrm>
          <a:prstGeom prst="rect">
            <a:avLst/>
          </a:prstGeom>
        </p:spPr>
      </p:pic>
      <p:pic>
        <p:nvPicPr>
          <p:cNvPr id="19" name="Picture 18">
            <a:extLst>
              <a:ext uri="{FF2B5EF4-FFF2-40B4-BE49-F238E27FC236}">
                <a16:creationId xmlns:a16="http://schemas.microsoft.com/office/drawing/2014/main" id="{C0254A95-4277-39EE-2B82-2120FD201652}"/>
              </a:ext>
            </a:extLst>
          </p:cNvPr>
          <p:cNvPicPr>
            <a:picLocks noChangeAspect="1"/>
          </p:cNvPicPr>
          <p:nvPr/>
        </p:nvPicPr>
        <p:blipFill>
          <a:blip r:embed="rId5"/>
          <a:stretch>
            <a:fillRect/>
          </a:stretch>
        </p:blipFill>
        <p:spPr>
          <a:xfrm>
            <a:off x="419047" y="2914573"/>
            <a:ext cx="440734" cy="470116"/>
          </a:xfrm>
          <a:prstGeom prst="rect">
            <a:avLst/>
          </a:prstGeom>
        </p:spPr>
      </p:pic>
      <p:sp>
        <p:nvSpPr>
          <p:cNvPr id="20" name="TextBox 19">
            <a:extLst>
              <a:ext uri="{FF2B5EF4-FFF2-40B4-BE49-F238E27FC236}">
                <a16:creationId xmlns:a16="http://schemas.microsoft.com/office/drawing/2014/main" id="{24202055-66FB-43C0-F121-87D1506CE32B}"/>
              </a:ext>
            </a:extLst>
          </p:cNvPr>
          <p:cNvSpPr txBox="1"/>
          <p:nvPr/>
        </p:nvSpPr>
        <p:spPr>
          <a:xfrm>
            <a:off x="969228" y="1073883"/>
            <a:ext cx="2179184" cy="461665"/>
          </a:xfrm>
          <a:prstGeom prst="rect">
            <a:avLst/>
          </a:prstGeom>
          <a:noFill/>
        </p:spPr>
        <p:txBody>
          <a:bodyPr wrap="square" rtlCol="0">
            <a:spAutoFit/>
          </a:bodyPr>
          <a:lstStyle>
            <a:defPPr>
              <a:defRPr lang="ko-KR"/>
            </a:defPPr>
          </a:lstStyle>
          <a:p>
            <a:r>
              <a:rPr lang="sv-SE" sz="1200" dirty="0"/>
              <a:t>Ta bort segment mellan två </a:t>
            </a:r>
          </a:p>
          <a:p>
            <a:r>
              <a:rPr lang="sv-SE" sz="1200" dirty="0"/>
              <a:t>icke-slutpunktsnoder</a:t>
            </a:r>
            <a:endParaRPr lang="en-GB" sz="1200" dirty="0"/>
          </a:p>
        </p:txBody>
      </p:sp>
      <p:sp>
        <p:nvSpPr>
          <p:cNvPr id="21" name="TextBox 20">
            <a:extLst>
              <a:ext uri="{FF2B5EF4-FFF2-40B4-BE49-F238E27FC236}">
                <a16:creationId xmlns:a16="http://schemas.microsoft.com/office/drawing/2014/main" id="{2EDD4B7E-0C63-5AC9-FE9C-BBF63E8BF2F7}"/>
              </a:ext>
            </a:extLst>
          </p:cNvPr>
          <p:cNvSpPr txBox="1"/>
          <p:nvPr/>
        </p:nvSpPr>
        <p:spPr>
          <a:xfrm>
            <a:off x="988418" y="1695649"/>
            <a:ext cx="2179184" cy="461665"/>
          </a:xfrm>
          <a:prstGeom prst="rect">
            <a:avLst/>
          </a:prstGeom>
          <a:noFill/>
        </p:spPr>
        <p:txBody>
          <a:bodyPr wrap="square" rtlCol="0">
            <a:spAutoFit/>
          </a:bodyPr>
          <a:lstStyle>
            <a:defPPr>
              <a:defRPr lang="ko-KR"/>
            </a:defPPr>
          </a:lstStyle>
          <a:p>
            <a:r>
              <a:rPr lang="sv-SE" sz="1200" dirty="0"/>
              <a:t>Förena valda </a:t>
            </a:r>
            <a:r>
              <a:rPr lang="sv-SE" sz="1200" dirty="0" err="1"/>
              <a:t>slutnoder</a:t>
            </a:r>
            <a:r>
              <a:rPr lang="sv-SE" sz="1200" dirty="0"/>
              <a:t> med ett nytt segment</a:t>
            </a:r>
            <a:endParaRPr lang="en-GB" sz="1200" dirty="0"/>
          </a:p>
        </p:txBody>
      </p:sp>
      <p:sp>
        <p:nvSpPr>
          <p:cNvPr id="22" name="TextBox 21">
            <a:extLst>
              <a:ext uri="{FF2B5EF4-FFF2-40B4-BE49-F238E27FC236}">
                <a16:creationId xmlns:a16="http://schemas.microsoft.com/office/drawing/2014/main" id="{E006805D-D6E7-E11E-ACBF-629FDF7B7841}"/>
              </a:ext>
            </a:extLst>
          </p:cNvPr>
          <p:cNvSpPr txBox="1"/>
          <p:nvPr/>
        </p:nvSpPr>
        <p:spPr>
          <a:xfrm>
            <a:off x="969228" y="2328875"/>
            <a:ext cx="2179184" cy="276999"/>
          </a:xfrm>
          <a:prstGeom prst="rect">
            <a:avLst/>
          </a:prstGeom>
          <a:noFill/>
        </p:spPr>
        <p:txBody>
          <a:bodyPr wrap="square" rtlCol="0">
            <a:spAutoFit/>
          </a:bodyPr>
          <a:lstStyle>
            <a:defPPr>
              <a:defRPr lang="ko-KR"/>
            </a:defPPr>
          </a:lstStyle>
          <a:p>
            <a:r>
              <a:rPr lang="sv-SE" sz="1200" dirty="0"/>
              <a:t>Bryt väg vid valda noder</a:t>
            </a:r>
            <a:r>
              <a:rPr lang="en-GB" sz="1200" dirty="0"/>
              <a:t> </a:t>
            </a:r>
          </a:p>
        </p:txBody>
      </p:sp>
      <p:sp>
        <p:nvSpPr>
          <p:cNvPr id="23" name="TextBox 22">
            <a:extLst>
              <a:ext uri="{FF2B5EF4-FFF2-40B4-BE49-F238E27FC236}">
                <a16:creationId xmlns:a16="http://schemas.microsoft.com/office/drawing/2014/main" id="{5A3AFC37-EA0D-4EDB-BD8D-68947938C69C}"/>
              </a:ext>
            </a:extLst>
          </p:cNvPr>
          <p:cNvSpPr txBox="1"/>
          <p:nvPr/>
        </p:nvSpPr>
        <p:spPr>
          <a:xfrm>
            <a:off x="972489" y="2872632"/>
            <a:ext cx="2179184" cy="276999"/>
          </a:xfrm>
          <a:prstGeom prst="rect">
            <a:avLst/>
          </a:prstGeom>
          <a:noFill/>
        </p:spPr>
        <p:txBody>
          <a:bodyPr wrap="square" rtlCol="0">
            <a:spAutoFit/>
          </a:bodyPr>
          <a:lstStyle>
            <a:defPPr>
              <a:defRPr lang="ko-KR"/>
            </a:defPPr>
          </a:lstStyle>
          <a:p>
            <a:r>
              <a:rPr lang="en-GB" sz="1200"/>
              <a:t>Anslut valda noder</a:t>
            </a:r>
            <a:endParaRPr lang="en-GB" sz="1200" dirty="0"/>
          </a:p>
        </p:txBody>
      </p:sp>
      <p:sp>
        <p:nvSpPr>
          <p:cNvPr id="3" name="Text Placeholder 2">
            <a:extLst>
              <a:ext uri="{FF2B5EF4-FFF2-40B4-BE49-F238E27FC236}">
                <a16:creationId xmlns:a16="http://schemas.microsoft.com/office/drawing/2014/main" id="{A1F8C551-ED27-209E-EC10-5D50120FE39C}"/>
              </a:ext>
            </a:extLst>
          </p:cNvPr>
          <p:cNvSpPr>
            <a:spLocks noGrp="1"/>
          </p:cNvSpPr>
          <p:nvPr>
            <p:ph type="body" sz="quarter" idx="11"/>
          </p:nvPr>
        </p:nvSpPr>
        <p:spPr>
          <a:xfrm>
            <a:off x="0" y="699542"/>
            <a:ext cx="9144000" cy="288032"/>
          </a:xfrm>
        </p:spPr>
        <p:txBody>
          <a:bodyPr/>
          <a:lstStyle/>
          <a:p>
            <a:pPr lvl="0"/>
            <a:endParaRPr lang="en-US" altLang="ko-KR" sz="1800"/>
          </a:p>
        </p:txBody>
      </p:sp>
    </p:spTree>
    <p:extLst>
      <p:ext uri="{BB962C8B-B14F-4D97-AF65-F5344CB8AC3E}">
        <p14:creationId xmlns:p14="http://schemas.microsoft.com/office/powerpoint/2010/main" val="212438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altLang="ko-KR" sz="2800" dirty="0"/>
              <a:t>Ändra en bild till en vektor</a:t>
            </a:r>
            <a:endParaRPr lang="en-GB" altLang="ko-KR" sz="2800" dirty="0"/>
          </a:p>
        </p:txBody>
      </p:sp>
      <p:sp>
        <p:nvSpPr>
          <p:cNvPr id="3" name="Text Placeholder 2"/>
          <p:cNvSpPr>
            <a:spLocks noGrp="1"/>
          </p:cNvSpPr>
          <p:nvPr>
            <p:ph type="body" sz="quarter" idx="11"/>
          </p:nvPr>
        </p:nvSpPr>
        <p:spPr>
          <a:xfrm>
            <a:off x="1547664" y="779103"/>
            <a:ext cx="6477248" cy="288032"/>
          </a:xfrm>
        </p:spPr>
        <p:txBody>
          <a:bodyPr/>
          <a:lstStyle/>
          <a:p>
            <a:r>
              <a:rPr lang="en-GB" altLang="ko-KR" sz="1800" dirty="0" err="1"/>
              <a:t>Använda</a:t>
            </a:r>
            <a:r>
              <a:rPr lang="en-GB" altLang="ko-KR" sz="1800" dirty="0"/>
              <a:t> “Trace Bitmap”</a:t>
            </a:r>
            <a:endParaRPr lang="en-US" altLang="ko-KR" sz="1800" dirty="0"/>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sp>
        <p:nvSpPr>
          <p:cNvPr id="20" name="TextBox 19">
            <a:extLst>
              <a:ext uri="{FF2B5EF4-FFF2-40B4-BE49-F238E27FC236}">
                <a16:creationId xmlns:a16="http://schemas.microsoft.com/office/drawing/2014/main" id="{24202055-66FB-43C0-F121-87D1506CE32B}"/>
              </a:ext>
            </a:extLst>
          </p:cNvPr>
          <p:cNvSpPr txBox="1"/>
          <p:nvPr/>
        </p:nvSpPr>
        <p:spPr>
          <a:xfrm>
            <a:off x="755577" y="1164808"/>
            <a:ext cx="3312368" cy="2862322"/>
          </a:xfrm>
          <a:prstGeom prst="rect">
            <a:avLst/>
          </a:prstGeom>
          <a:noFill/>
        </p:spPr>
        <p:txBody>
          <a:bodyPr wrap="square" rtlCol="0">
            <a:spAutoFit/>
          </a:bodyPr>
          <a:lstStyle>
            <a:defPPr>
              <a:defRPr lang="ko-KR"/>
            </a:defPPr>
          </a:lstStyle>
          <a:p>
            <a:r>
              <a:rPr lang="sv-SE" sz="1200" dirty="0"/>
              <a:t>Om du vill använda en bild/ritning/</a:t>
            </a:r>
            <a:r>
              <a:rPr lang="sv-SE" sz="1200" dirty="0" err="1"/>
              <a:t>clipart</a:t>
            </a:r>
            <a:r>
              <a:rPr lang="sv-SE" sz="1200" dirty="0"/>
              <a:t> från internet är "</a:t>
            </a:r>
            <a:r>
              <a:rPr lang="sv-SE" sz="1200" dirty="0" err="1"/>
              <a:t>Trace</a:t>
            </a:r>
            <a:r>
              <a:rPr lang="sv-SE" sz="1200" dirty="0"/>
              <a:t> </a:t>
            </a:r>
            <a:r>
              <a:rPr lang="sv-SE" sz="1200" dirty="0" err="1"/>
              <a:t>Bitmap</a:t>
            </a:r>
            <a:r>
              <a:rPr lang="sv-SE" sz="1200" dirty="0"/>
              <a:t>" rätt verktyg.</a:t>
            </a:r>
          </a:p>
          <a:p>
            <a:pPr marL="171450" indent="-171450">
              <a:buFont typeface="Arial" panose="020B0604020202020204" pitchFamily="34" charset="0"/>
              <a:buChar char="•"/>
            </a:pPr>
            <a:r>
              <a:rPr lang="sv-SE" sz="1200" dirty="0"/>
              <a:t>Den valda bilden måste vara aktiv (du kommer att se en ram runt bilden).</a:t>
            </a:r>
          </a:p>
          <a:p>
            <a:pPr marL="171450" indent="-171450">
              <a:buFont typeface="Arial" panose="020B0604020202020204" pitchFamily="34" charset="0"/>
              <a:buChar char="•"/>
            </a:pPr>
            <a:r>
              <a:rPr lang="sv-SE" sz="1200" dirty="0"/>
              <a:t>Välj "</a:t>
            </a:r>
            <a:r>
              <a:rPr lang="sv-SE" sz="1200" dirty="0" err="1"/>
              <a:t>Path</a:t>
            </a:r>
            <a:r>
              <a:rPr lang="sv-SE" sz="1200" dirty="0"/>
              <a:t>" och sedan "</a:t>
            </a:r>
            <a:r>
              <a:rPr lang="sv-SE" sz="1200" dirty="0" err="1"/>
              <a:t>Trace</a:t>
            </a:r>
            <a:r>
              <a:rPr lang="sv-SE" sz="1200" dirty="0"/>
              <a:t> </a:t>
            </a:r>
            <a:r>
              <a:rPr lang="sv-SE" sz="1200" dirty="0" err="1"/>
              <a:t>Bitmap</a:t>
            </a:r>
            <a:r>
              <a:rPr lang="sv-SE" sz="1200" dirty="0"/>
              <a:t>" i </a:t>
            </a:r>
          </a:p>
          <a:p>
            <a:r>
              <a:rPr lang="sv-SE" sz="1200" dirty="0"/>
              <a:t>    rullgardinsmenyn.</a:t>
            </a:r>
          </a:p>
          <a:p>
            <a:pPr marL="171450" indent="-171450">
              <a:buFont typeface="Arial" panose="020B0604020202020204" pitchFamily="34" charset="0"/>
              <a:buChar char="•"/>
            </a:pPr>
            <a:r>
              <a:rPr lang="sv-SE" sz="1200" dirty="0"/>
              <a:t>Ett nytt fönster öppnas och där du kan välja metod för skanning. Standardvalet är </a:t>
            </a:r>
          </a:p>
          <a:p>
            <a:r>
              <a:rPr lang="sv-SE" sz="1200" dirty="0"/>
              <a:t>    "</a:t>
            </a:r>
            <a:r>
              <a:rPr lang="sv-SE" sz="1200" dirty="0" err="1"/>
              <a:t>Brightness</a:t>
            </a:r>
            <a:r>
              <a:rPr lang="sv-SE" sz="1200" dirty="0"/>
              <a:t> </a:t>
            </a:r>
            <a:r>
              <a:rPr lang="sv-SE" sz="1200" dirty="0" err="1"/>
              <a:t>cutoff</a:t>
            </a:r>
            <a:r>
              <a:rPr lang="sv-SE" sz="1200" dirty="0"/>
              <a:t>" med tröskelvärdet 0,450.        Om du höjer siffran blir bilden mörkare, om du sänker den tar den mindre färg.</a:t>
            </a:r>
          </a:p>
          <a:p>
            <a:pPr marL="171450" indent="-171450">
              <a:buFont typeface="Arial" panose="020B0604020202020204" pitchFamily="34" charset="0"/>
              <a:buChar char="•"/>
            </a:pPr>
            <a:r>
              <a:rPr lang="sv-SE" sz="1200" dirty="0"/>
              <a:t>När du är nöjd med bilden trycker du bara </a:t>
            </a:r>
          </a:p>
          <a:p>
            <a:r>
              <a:rPr lang="sv-SE" sz="1200" dirty="0"/>
              <a:t>    på "OK" för att få vektorbilden.</a:t>
            </a:r>
          </a:p>
          <a:p>
            <a:pPr marL="171450" indent="-171450">
              <a:buFont typeface="Arial" panose="020B0604020202020204" pitchFamily="34" charset="0"/>
              <a:buChar char="•"/>
            </a:pPr>
            <a:r>
              <a:rPr lang="sv-SE" sz="1200" dirty="0"/>
              <a:t>Dra nu bara den nya bilden från den </a:t>
            </a:r>
          </a:p>
          <a:p>
            <a:r>
              <a:rPr lang="sv-SE" sz="1200" dirty="0"/>
              <a:t>    ursprungliga och börja redigera.</a:t>
            </a:r>
            <a:endParaRPr lang="en-GB" sz="1200" dirty="0"/>
          </a:p>
        </p:txBody>
      </p:sp>
      <p:pic>
        <p:nvPicPr>
          <p:cNvPr id="5" name="Picture 4">
            <a:extLst>
              <a:ext uri="{FF2B5EF4-FFF2-40B4-BE49-F238E27FC236}">
                <a16:creationId xmlns:a16="http://schemas.microsoft.com/office/drawing/2014/main" id="{7431A48E-C5A7-A73E-A9A0-97BD7849FF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1142293"/>
            <a:ext cx="3382888" cy="2182709"/>
          </a:xfrm>
          <a:prstGeom prst="rect">
            <a:avLst/>
          </a:prstGeom>
        </p:spPr>
      </p:pic>
      <p:sp>
        <p:nvSpPr>
          <p:cNvPr id="6" name="TextBox 5">
            <a:extLst>
              <a:ext uri="{FF2B5EF4-FFF2-40B4-BE49-F238E27FC236}">
                <a16:creationId xmlns:a16="http://schemas.microsoft.com/office/drawing/2014/main" id="{B4E5FBD5-3459-C93A-6B14-13FAE29FDFBC}"/>
              </a:ext>
            </a:extLst>
          </p:cNvPr>
          <p:cNvSpPr txBox="1"/>
          <p:nvPr/>
        </p:nvSpPr>
        <p:spPr>
          <a:xfrm>
            <a:off x="4814456" y="3357372"/>
            <a:ext cx="3168352" cy="276999"/>
          </a:xfrm>
          <a:prstGeom prst="rect">
            <a:avLst/>
          </a:prstGeom>
          <a:noFill/>
        </p:spPr>
        <p:txBody>
          <a:bodyPr wrap="square" rtlCol="0">
            <a:spAutoFit/>
          </a:bodyPr>
          <a:lstStyle>
            <a:defPPr>
              <a:defRPr lang="ko-KR"/>
            </a:defPPr>
          </a:lstStyle>
          <a:p>
            <a:r>
              <a:rPr lang="nn-NO" sz="1200"/>
              <a:t>Vektor med noder kontra originalbild</a:t>
            </a:r>
            <a:endParaRPr lang="en-GB" sz="1200" dirty="0"/>
          </a:p>
        </p:txBody>
      </p:sp>
    </p:spTree>
    <p:extLst>
      <p:ext uri="{BB962C8B-B14F-4D97-AF65-F5344CB8AC3E}">
        <p14:creationId xmlns:p14="http://schemas.microsoft.com/office/powerpoint/2010/main" val="404772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sv-SE" dirty="0"/>
              <a:t>Lägga till text till din bild</a:t>
            </a:r>
            <a:endParaRPr lang="en-US" dirty="0"/>
          </a:p>
        </p:txBody>
      </p:sp>
      <p:sp>
        <p:nvSpPr>
          <p:cNvPr id="3" name="Text Placeholder 2"/>
          <p:cNvSpPr>
            <a:spLocks noGrp="1"/>
          </p:cNvSpPr>
          <p:nvPr>
            <p:ph type="body" sz="quarter" idx="11"/>
          </p:nvPr>
        </p:nvSpPr>
        <p:spPr>
          <a:xfrm>
            <a:off x="1547664" y="779103"/>
            <a:ext cx="6477248" cy="288032"/>
          </a:xfrm>
        </p:spPr>
        <p:txBody>
          <a:bodyPr lIns="91440" tIns="45720" rIns="91440" bIns="45720" anchor="ctr"/>
          <a:lstStyle/>
          <a:p>
            <a:r>
              <a:rPr lang="en-GB" altLang="ko-KR" sz="1800" dirty="0">
                <a:cs typeface="Arial"/>
              </a:rPr>
              <a:t>Ge din design </a:t>
            </a:r>
            <a:r>
              <a:rPr lang="en-GB" altLang="ko-KR" sz="1800" dirty="0" err="1">
                <a:cs typeface="Arial"/>
              </a:rPr>
              <a:t>en</a:t>
            </a:r>
            <a:r>
              <a:rPr lang="en-GB" altLang="ko-KR" sz="1800" dirty="0">
                <a:cs typeface="Arial"/>
              </a:rPr>
              <a:t> </a:t>
            </a:r>
            <a:r>
              <a:rPr lang="en-GB" altLang="ko-KR" sz="1800" dirty="0" err="1">
                <a:cs typeface="Arial"/>
              </a:rPr>
              <a:t>personlig</a:t>
            </a:r>
            <a:r>
              <a:rPr lang="en-GB" altLang="ko-KR" sz="1800" dirty="0">
                <a:cs typeface="Arial"/>
              </a:rPr>
              <a:t> touch</a:t>
            </a:r>
            <a:endParaRPr lang="en-US" dirty="0"/>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sp>
        <p:nvSpPr>
          <p:cNvPr id="20" name="TextBox 19">
            <a:extLst>
              <a:ext uri="{FF2B5EF4-FFF2-40B4-BE49-F238E27FC236}">
                <a16:creationId xmlns:a16="http://schemas.microsoft.com/office/drawing/2014/main" id="{24202055-66FB-43C0-F121-87D1506CE32B}"/>
              </a:ext>
            </a:extLst>
          </p:cNvPr>
          <p:cNvSpPr txBox="1"/>
          <p:nvPr/>
        </p:nvSpPr>
        <p:spPr>
          <a:xfrm>
            <a:off x="947525" y="1348782"/>
            <a:ext cx="2882693" cy="2492990"/>
          </a:xfrm>
          <a:prstGeom prst="rect">
            <a:avLst/>
          </a:prstGeom>
          <a:noFill/>
        </p:spPr>
        <p:txBody>
          <a:bodyPr wrap="square" lIns="91440" tIns="45720" rIns="91440" bIns="45720" rtlCol="0" anchor="t">
            <a:spAutoFit/>
          </a:bodyPr>
          <a:lstStyle>
            <a:defPPr>
              <a:defRPr lang="ko-KR"/>
            </a:defPPr>
          </a:lstStyle>
          <a:p>
            <a:r>
              <a:rPr lang="sv-SE" sz="1200" dirty="0">
                <a:cs typeface="Arial"/>
              </a:rPr>
              <a:t>Ett steg för att ge ditt arbete en individuell touch är att lägga till lite text.</a:t>
            </a:r>
          </a:p>
          <a:p>
            <a:endParaRPr lang="sv-SE" sz="1200" dirty="0">
              <a:cs typeface="Arial"/>
            </a:endParaRPr>
          </a:p>
          <a:p>
            <a:r>
              <a:rPr lang="sv-SE" sz="1200" dirty="0">
                <a:cs typeface="Arial"/>
              </a:rPr>
              <a:t>Denna ikon gör det möjligt att skriva. Bara            klicka var som helst på </a:t>
            </a:r>
          </a:p>
          <a:p>
            <a:r>
              <a:rPr lang="sv-SE" sz="1200" dirty="0">
                <a:cs typeface="Arial"/>
              </a:rPr>
              <a:t>din            arbetsyta och börja skriva. </a:t>
            </a:r>
          </a:p>
          <a:p>
            <a:r>
              <a:rPr lang="sv-SE" sz="1200" dirty="0">
                <a:cs typeface="Arial"/>
              </a:rPr>
              <a:t>Tänk på att inte alla typsnitt är bra för </a:t>
            </a:r>
          </a:p>
          <a:p>
            <a:r>
              <a:rPr lang="sv-SE" sz="1200" dirty="0">
                <a:cs typeface="Arial"/>
              </a:rPr>
              <a:t>laser/vinylskärning, speciellt de med </a:t>
            </a:r>
          </a:p>
          <a:p>
            <a:r>
              <a:rPr lang="sv-SE" sz="1200" dirty="0">
                <a:cs typeface="Arial"/>
              </a:rPr>
              <a:t>mycket fina linjer kan vara svåra att </a:t>
            </a:r>
          </a:p>
          <a:p>
            <a:r>
              <a:rPr lang="sv-SE" sz="1200" dirty="0">
                <a:cs typeface="Arial"/>
              </a:rPr>
              <a:t>hantera.</a:t>
            </a:r>
          </a:p>
          <a:p>
            <a:r>
              <a:rPr lang="sv-SE" sz="1200" dirty="0">
                <a:cs typeface="Arial"/>
              </a:rPr>
              <a:t>När du använder en </a:t>
            </a:r>
            <a:r>
              <a:rPr lang="sv-SE" sz="1200" dirty="0" err="1">
                <a:cs typeface="Arial"/>
              </a:rPr>
              <a:t>laserskärare</a:t>
            </a:r>
            <a:r>
              <a:rPr lang="sv-SE" sz="1200" dirty="0">
                <a:cs typeface="Arial"/>
              </a:rPr>
              <a:t> kom ihåg att ansluta alla delar som annars bara skulle falla ur din design (se bilden)</a:t>
            </a:r>
            <a:endParaRPr lang="en-GB" sz="1200" dirty="0">
              <a:cs typeface="Arial"/>
            </a:endParaRPr>
          </a:p>
        </p:txBody>
      </p:sp>
      <p:sp>
        <p:nvSpPr>
          <p:cNvPr id="6" name="TextBox 5">
            <a:extLst>
              <a:ext uri="{FF2B5EF4-FFF2-40B4-BE49-F238E27FC236}">
                <a16:creationId xmlns:a16="http://schemas.microsoft.com/office/drawing/2014/main" id="{B4E5FBD5-3459-C93A-6B14-13FAE29FDFBC}"/>
              </a:ext>
            </a:extLst>
          </p:cNvPr>
          <p:cNvSpPr txBox="1"/>
          <p:nvPr/>
        </p:nvSpPr>
        <p:spPr>
          <a:xfrm>
            <a:off x="4784592" y="2628297"/>
            <a:ext cx="3168352" cy="1015663"/>
          </a:xfrm>
          <a:prstGeom prst="rect">
            <a:avLst/>
          </a:prstGeom>
          <a:noFill/>
        </p:spPr>
        <p:txBody>
          <a:bodyPr wrap="square" lIns="91440" tIns="45720" rIns="91440" bIns="45720" rtlCol="0" anchor="t">
            <a:spAutoFit/>
          </a:bodyPr>
          <a:lstStyle>
            <a:defPPr>
              <a:defRPr lang="ko-KR"/>
            </a:defPPr>
          </a:lstStyle>
          <a:p>
            <a:r>
              <a:rPr lang="en-GB" sz="1200" dirty="0">
                <a:cs typeface="Arial"/>
              </a:rPr>
              <a:t>Text för </a:t>
            </a:r>
            <a:r>
              <a:rPr lang="en-GB" sz="1200" dirty="0" err="1">
                <a:solidFill>
                  <a:srgbClr val="F2A40D"/>
                </a:solidFill>
                <a:cs typeface="Arial"/>
              </a:rPr>
              <a:t>vinylsticker</a:t>
            </a:r>
            <a:r>
              <a:rPr lang="en-GB" sz="1200" dirty="0">
                <a:solidFill>
                  <a:srgbClr val="F2A40D"/>
                </a:solidFill>
                <a:cs typeface="Arial"/>
              </a:rPr>
              <a:t> </a:t>
            </a:r>
            <a:r>
              <a:rPr lang="en-GB" sz="1200" dirty="0">
                <a:cs typeface="Arial"/>
              </a:rPr>
              <a:t>vs. text för </a:t>
            </a:r>
            <a:r>
              <a:rPr lang="en-GB" sz="1200" dirty="0" err="1">
                <a:solidFill>
                  <a:srgbClr val="86BD70"/>
                </a:solidFill>
                <a:cs typeface="Arial"/>
              </a:rPr>
              <a:t>lasercutter</a:t>
            </a:r>
            <a:br>
              <a:rPr lang="en-GB" sz="1200" dirty="0">
                <a:solidFill>
                  <a:srgbClr val="86BD70"/>
                </a:solidFill>
                <a:cs typeface="Arial"/>
              </a:rPr>
            </a:br>
            <a:r>
              <a:rPr lang="sv-SE" sz="1200" dirty="0">
                <a:cs typeface="Arial"/>
              </a:rPr>
              <a:t>när du klipper och tar bort bokstäverna </a:t>
            </a:r>
          </a:p>
          <a:p>
            <a:r>
              <a:rPr lang="sv-SE" sz="1200" dirty="0">
                <a:cs typeface="Arial"/>
              </a:rPr>
              <a:t>(lämna hål där bokstäverna är, t.ex. när du </a:t>
            </a:r>
          </a:p>
          <a:p>
            <a:r>
              <a:rPr lang="sv-SE" sz="1200" dirty="0">
                <a:cs typeface="Arial"/>
              </a:rPr>
              <a:t>använder som skylt med bakgrunds-</a:t>
            </a:r>
          </a:p>
          <a:p>
            <a:r>
              <a:rPr lang="sv-SE" sz="1200" dirty="0">
                <a:cs typeface="Arial"/>
              </a:rPr>
              <a:t>belysning)</a:t>
            </a:r>
            <a:endParaRPr lang="en-GB" sz="1200" dirty="0"/>
          </a:p>
        </p:txBody>
      </p:sp>
      <p:pic>
        <p:nvPicPr>
          <p:cNvPr id="4" name="Picture 6">
            <a:extLst>
              <a:ext uri="{FF2B5EF4-FFF2-40B4-BE49-F238E27FC236}">
                <a16:creationId xmlns:a16="http://schemas.microsoft.com/office/drawing/2014/main" id="{A1C6609C-F947-5299-01DF-2131ADDD0E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2604" y="2175430"/>
            <a:ext cx="422031" cy="327514"/>
          </a:xfrm>
          <a:prstGeom prst="rect">
            <a:avLst/>
          </a:prstGeom>
        </p:spPr>
      </p:pic>
      <p:pic>
        <p:nvPicPr>
          <p:cNvPr id="7" name="Picture 7">
            <a:extLst>
              <a:ext uri="{FF2B5EF4-FFF2-40B4-BE49-F238E27FC236}">
                <a16:creationId xmlns:a16="http://schemas.microsoft.com/office/drawing/2014/main" id="{84AFC241-9164-2A34-D4C2-8F19F2BAFC53}"/>
              </a:ext>
            </a:extLst>
          </p:cNvPr>
          <p:cNvPicPr>
            <a:picLocks noChangeAspect="1"/>
          </p:cNvPicPr>
          <p:nvPr/>
        </p:nvPicPr>
        <p:blipFill>
          <a:blip r:embed="rId3"/>
          <a:stretch>
            <a:fillRect/>
          </a:stretch>
        </p:blipFill>
        <p:spPr>
          <a:xfrm>
            <a:off x="4813422" y="1645627"/>
            <a:ext cx="3173290" cy="445476"/>
          </a:xfrm>
          <a:prstGeom prst="rect">
            <a:avLst/>
          </a:prstGeom>
        </p:spPr>
      </p:pic>
      <p:pic>
        <p:nvPicPr>
          <p:cNvPr id="8" name="Graphic 8" descr="Arrow: Counter-clockwise curve with solid fill">
            <a:extLst>
              <a:ext uri="{FF2B5EF4-FFF2-40B4-BE49-F238E27FC236}">
                <a16:creationId xmlns:a16="http://schemas.microsoft.com/office/drawing/2014/main" id="{514F48FC-CA0A-E00D-F57E-C1BAB77C6C4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180000" flipH="1">
            <a:off x="5192692" y="2092848"/>
            <a:ext cx="625033" cy="639501"/>
          </a:xfrm>
          <a:prstGeom prst="rect">
            <a:avLst/>
          </a:prstGeom>
        </p:spPr>
      </p:pic>
      <p:pic>
        <p:nvPicPr>
          <p:cNvPr id="9" name="Graphic 8" descr="Arrow: Counter-clockwise curve with solid fill">
            <a:extLst>
              <a:ext uri="{FF2B5EF4-FFF2-40B4-BE49-F238E27FC236}">
                <a16:creationId xmlns:a16="http://schemas.microsoft.com/office/drawing/2014/main" id="{07167E0E-5D62-4D34-82B1-282D9D97539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3180000">
            <a:off x="7066343" y="2092847"/>
            <a:ext cx="625033" cy="639501"/>
          </a:xfrm>
          <a:prstGeom prst="rect">
            <a:avLst/>
          </a:prstGeom>
        </p:spPr>
      </p:pic>
    </p:spTree>
    <p:extLst>
      <p:ext uri="{BB962C8B-B14F-4D97-AF65-F5344CB8AC3E}">
        <p14:creationId xmlns:p14="http://schemas.microsoft.com/office/powerpoint/2010/main" val="238514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1520" y="339502"/>
            <a:ext cx="18002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err="1">
                <a:cs typeface="Arial" pitchFamily="34" charset="0"/>
              </a:rPr>
              <a:t>Innehåll</a:t>
            </a:r>
            <a:endParaRPr lang="en-US" sz="3600" dirty="0">
              <a:cs typeface="Arial" pitchFamily="34" charset="0"/>
            </a:endParaRPr>
          </a:p>
        </p:txBody>
      </p:sp>
      <p:grpSp>
        <p:nvGrpSpPr>
          <p:cNvPr id="6" name="Group 5"/>
          <p:cNvGrpSpPr/>
          <p:nvPr/>
        </p:nvGrpSpPr>
        <p:grpSpPr>
          <a:xfrm>
            <a:off x="2321047" y="384117"/>
            <a:ext cx="3655925"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7" name="Group 16"/>
          <p:cNvGrpSpPr/>
          <p:nvPr/>
        </p:nvGrpSpPr>
        <p:grpSpPr>
          <a:xfrm>
            <a:off x="2304706" y="1192443"/>
            <a:ext cx="3672266"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2260016" y="353792"/>
            <a:ext cx="552037" cy="400110"/>
          </a:xfrm>
          <a:prstGeom prst="rect">
            <a:avLst/>
          </a:prstGeom>
          <a:noFill/>
        </p:spPr>
        <p:txBody>
          <a:bodyPr wrap="square" rtlCol="0">
            <a:spAutoFit/>
          </a:bodyPr>
          <a:lstStyle/>
          <a:p>
            <a:r>
              <a:rPr lang="en-US" altLang="ko-KR" sz="2000" b="1">
                <a:solidFill>
                  <a:schemeClr val="bg1"/>
                </a:solidFill>
                <a:cs typeface="Arial" pitchFamily="34" charset="0"/>
              </a:rPr>
              <a:t>01</a:t>
            </a:r>
            <a:endParaRPr lang="ko-KR" altLang="en-US" sz="2000" b="1">
              <a:solidFill>
                <a:schemeClr val="bg1"/>
              </a:solidFill>
              <a:cs typeface="Arial" pitchFamily="34" charset="0"/>
            </a:endParaRPr>
          </a:p>
        </p:txBody>
      </p:sp>
      <p:sp>
        <p:nvSpPr>
          <p:cNvPr id="27" name="TextBox 26"/>
          <p:cNvSpPr txBox="1"/>
          <p:nvPr/>
        </p:nvSpPr>
        <p:spPr>
          <a:xfrm>
            <a:off x="2267488" y="1120875"/>
            <a:ext cx="578553" cy="400110"/>
          </a:xfrm>
          <a:prstGeom prst="rect">
            <a:avLst/>
          </a:prstGeom>
          <a:noFill/>
        </p:spPr>
        <p:txBody>
          <a:bodyPr wrap="square" rtlCol="0">
            <a:spAutoFit/>
          </a:bodyPr>
          <a:lstStyle/>
          <a:p>
            <a:r>
              <a:rPr lang="en-US" altLang="ko-KR" sz="2000" b="1">
                <a:solidFill>
                  <a:schemeClr val="bg1"/>
                </a:solidFill>
                <a:cs typeface="Arial" pitchFamily="34" charset="0"/>
              </a:rPr>
              <a:t>02</a:t>
            </a:r>
            <a:endParaRPr lang="ko-KR" altLang="en-US" sz="2000" b="1">
              <a:solidFill>
                <a:schemeClr val="bg1"/>
              </a:solidFill>
              <a:cs typeface="Arial" pitchFamily="34" charset="0"/>
            </a:endParaRPr>
          </a:p>
        </p:txBody>
      </p:sp>
      <p:sp>
        <p:nvSpPr>
          <p:cNvPr id="28" name="TextBox 27"/>
          <p:cNvSpPr txBox="1"/>
          <p:nvPr/>
        </p:nvSpPr>
        <p:spPr>
          <a:xfrm>
            <a:off x="2240491" y="3051724"/>
            <a:ext cx="533164" cy="400110"/>
          </a:xfrm>
          <a:prstGeom prst="rect">
            <a:avLst/>
          </a:prstGeom>
          <a:noFill/>
        </p:spPr>
        <p:txBody>
          <a:bodyPr wrap="square" rtlCol="0">
            <a:spAutoFit/>
          </a:bodyPr>
          <a:lstStyle/>
          <a:p>
            <a:r>
              <a:rPr lang="en-US" altLang="ko-KR" sz="2000" b="1">
                <a:solidFill>
                  <a:schemeClr val="bg1"/>
                </a:solidFill>
                <a:cs typeface="Arial" pitchFamily="34" charset="0"/>
              </a:rPr>
              <a:t>03</a:t>
            </a:r>
            <a:endParaRPr lang="ko-KR" altLang="en-US" sz="2000" b="1">
              <a:solidFill>
                <a:schemeClr val="bg1"/>
              </a:solidFill>
              <a:cs typeface="Arial" pitchFamily="34" charset="0"/>
            </a:endParaRPr>
          </a:p>
        </p:txBody>
      </p:sp>
      <p:grpSp>
        <p:nvGrpSpPr>
          <p:cNvPr id="7" name="Group 6"/>
          <p:cNvGrpSpPr/>
          <p:nvPr/>
        </p:nvGrpSpPr>
        <p:grpSpPr>
          <a:xfrm>
            <a:off x="2905435" y="457766"/>
            <a:ext cx="3682790" cy="574185"/>
            <a:chOff x="3813235" y="1356248"/>
            <a:chExt cx="4503181" cy="574185"/>
          </a:xfrm>
        </p:grpSpPr>
        <p:sp>
          <p:nvSpPr>
            <p:cNvPr id="30" name="TextBox 29"/>
            <p:cNvSpPr txBox="1"/>
            <p:nvPr/>
          </p:nvSpPr>
          <p:spPr>
            <a:xfrm>
              <a:off x="3846085" y="1356248"/>
              <a:ext cx="4470331" cy="307777"/>
            </a:xfrm>
            <a:prstGeom prst="rect">
              <a:avLst/>
            </a:prstGeom>
            <a:noFill/>
          </p:spPr>
          <p:txBody>
            <a:bodyPr wrap="square" lIns="91440" tIns="45720" rIns="91440" bIns="45720" rtlCol="0" anchor="t">
              <a:spAutoFit/>
            </a:bodyPr>
            <a:lstStyle/>
            <a:p>
              <a:r>
                <a:rPr lang="en-US" altLang="ko-KR" sz="1400" b="1" dirty="0" err="1">
                  <a:solidFill>
                    <a:schemeClr val="tx1">
                      <a:lumMod val="75000"/>
                      <a:lumOff val="25000"/>
                    </a:schemeClr>
                  </a:solidFill>
                  <a:cs typeface="Arial"/>
                </a:rPr>
                <a:t>Inledning</a:t>
              </a:r>
              <a:endParaRPr lang="ko-KR" altLang="en-US" sz="1400" b="1" dirty="0">
                <a:solidFill>
                  <a:schemeClr val="tx1">
                    <a:lumMod val="75000"/>
                    <a:lumOff val="25000"/>
                  </a:schemeClr>
                </a:solidFill>
                <a:cs typeface="Arial"/>
              </a:endParaRPr>
            </a:p>
          </p:txBody>
        </p:sp>
        <p:sp>
          <p:nvSpPr>
            <p:cNvPr id="31" name="TextBox 30"/>
            <p:cNvSpPr txBox="1"/>
            <p:nvPr/>
          </p:nvSpPr>
          <p:spPr>
            <a:xfrm>
              <a:off x="3813235" y="1653434"/>
              <a:ext cx="4320559" cy="276999"/>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Vad</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är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Fablab</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grpSp>
      <p:grpSp>
        <p:nvGrpSpPr>
          <p:cNvPr id="36" name="Group 35"/>
          <p:cNvGrpSpPr/>
          <p:nvPr/>
        </p:nvGrpSpPr>
        <p:grpSpPr>
          <a:xfrm>
            <a:off x="2973071" y="1290890"/>
            <a:ext cx="2823066" cy="524435"/>
            <a:chOff x="3851840" y="1356248"/>
            <a:chExt cx="4392567" cy="524437"/>
          </a:xfrm>
        </p:grpSpPr>
        <p:sp>
          <p:nvSpPr>
            <p:cNvPr id="37" name="TextBox 36"/>
            <p:cNvSpPr txBox="1"/>
            <p:nvPr/>
          </p:nvSpPr>
          <p:spPr>
            <a:xfrm>
              <a:off x="3851840" y="1356248"/>
              <a:ext cx="4392567" cy="307778"/>
            </a:xfrm>
            <a:prstGeom prst="rect">
              <a:avLst/>
            </a:prstGeom>
            <a:noFill/>
          </p:spPr>
          <p:txBody>
            <a:bodyPr wrap="square" rtlCol="0">
              <a:spAutoFit/>
            </a:bodyPr>
            <a:lstStyle/>
            <a:p>
              <a:r>
                <a:rPr lang="en-US" altLang="ko-KR" sz="1400" b="1" dirty="0" err="1">
                  <a:solidFill>
                    <a:schemeClr val="tx1">
                      <a:lumMod val="75000"/>
                      <a:lumOff val="25000"/>
                    </a:schemeClr>
                  </a:solidFill>
                  <a:cs typeface="Arial" pitchFamily="34" charset="0"/>
                </a:rPr>
                <a:t>Programvara</a:t>
              </a:r>
              <a:r>
                <a:rPr lang="en-US" altLang="ko-KR" sz="1400" b="1" dirty="0">
                  <a:solidFill>
                    <a:schemeClr val="tx1">
                      <a:lumMod val="75000"/>
                      <a:lumOff val="25000"/>
                    </a:schemeClr>
                  </a:solidFill>
                  <a:cs typeface="Arial" pitchFamily="34" charset="0"/>
                </a:rPr>
                <a:t> för </a:t>
              </a:r>
              <a:r>
                <a:rPr lang="en-US" altLang="ko-KR" sz="1400" b="1" dirty="0" err="1">
                  <a:solidFill>
                    <a:schemeClr val="tx1">
                      <a:lumMod val="75000"/>
                      <a:lumOff val="25000"/>
                    </a:schemeClr>
                  </a:solidFill>
                  <a:cs typeface="Arial" pitchFamily="34" charset="0"/>
                </a:rPr>
                <a:t>att</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rita</a:t>
              </a:r>
              <a:r>
                <a:rPr lang="en-US" altLang="ko-KR" sz="1400" b="1" dirty="0">
                  <a:solidFill>
                    <a:schemeClr val="tx1">
                      <a:lumMod val="75000"/>
                      <a:lumOff val="25000"/>
                    </a:schemeClr>
                  </a:solidFill>
                  <a:cs typeface="Arial" pitchFamily="34" charset="0"/>
                </a:rPr>
                <a:t> </a:t>
              </a:r>
              <a:endParaRPr lang="ko-KR" altLang="en-US" sz="1400" b="1" dirty="0">
                <a:solidFill>
                  <a:schemeClr val="tx1">
                    <a:lumMod val="75000"/>
                    <a:lumOff val="25000"/>
                  </a:schemeClr>
                </a:solidFill>
                <a:cs typeface="Arial" pitchFamily="34" charset="0"/>
              </a:endParaRPr>
            </a:p>
          </p:txBody>
        </p:sp>
        <p:sp>
          <p:nvSpPr>
            <p:cNvPr id="38" name="TextBox 37"/>
            <p:cNvSpPr txBox="1"/>
            <p:nvPr/>
          </p:nvSpPr>
          <p:spPr>
            <a:xfrm>
              <a:off x="3851840" y="1603688"/>
              <a:ext cx="4327978" cy="276998"/>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2D </a:t>
              </a:r>
              <a:r>
                <a:rPr lang="en-US" altLang="ko-KR" sz="1200" dirty="0" err="1">
                  <a:solidFill>
                    <a:schemeClr val="tx1">
                      <a:lumMod val="75000"/>
                      <a:lumOff val="25000"/>
                    </a:schemeClr>
                  </a:solidFill>
                  <a:cs typeface="Arial" pitchFamily="34" charset="0"/>
                </a:rPr>
                <a:t>och</a:t>
              </a:r>
              <a:r>
                <a:rPr lang="en-US" altLang="ko-KR" sz="1200" dirty="0">
                  <a:solidFill>
                    <a:schemeClr val="tx1">
                      <a:lumMod val="75000"/>
                      <a:lumOff val="25000"/>
                    </a:schemeClr>
                  </a:solidFill>
                  <a:cs typeface="Arial" pitchFamily="34" charset="0"/>
                </a:rPr>
                <a:t> 3D </a:t>
              </a:r>
              <a:endParaRPr lang="ko-KR" altLang="en-US" sz="1200" dirty="0">
                <a:solidFill>
                  <a:schemeClr val="tx1">
                    <a:lumMod val="75000"/>
                    <a:lumOff val="25000"/>
                  </a:schemeClr>
                </a:solidFill>
                <a:cs typeface="Arial" pitchFamily="34" charset="0"/>
              </a:endParaRPr>
            </a:p>
          </p:txBody>
        </p:sp>
      </p:grpSp>
      <p:grpSp>
        <p:nvGrpSpPr>
          <p:cNvPr id="4" name="Group 3">
            <a:extLst>
              <a:ext uri="{FF2B5EF4-FFF2-40B4-BE49-F238E27FC236}">
                <a16:creationId xmlns:a16="http://schemas.microsoft.com/office/drawing/2014/main" id="{BA8D9E90-915B-F1D0-78B6-48E1425F0030}"/>
              </a:ext>
            </a:extLst>
          </p:cNvPr>
          <p:cNvGrpSpPr/>
          <p:nvPr/>
        </p:nvGrpSpPr>
        <p:grpSpPr>
          <a:xfrm>
            <a:off x="2297988" y="2011710"/>
            <a:ext cx="3678984" cy="720000"/>
            <a:chOff x="3131840" y="1491630"/>
            <a:chExt cx="5256584" cy="576064"/>
          </a:xfrm>
        </p:grpSpPr>
        <p:sp>
          <p:nvSpPr>
            <p:cNvPr id="8" name="Rectangle 7">
              <a:extLst>
                <a:ext uri="{FF2B5EF4-FFF2-40B4-BE49-F238E27FC236}">
                  <a16:creationId xmlns:a16="http://schemas.microsoft.com/office/drawing/2014/main" id="{2FD106FB-866C-129F-FC21-B81DDB7DFEBD}"/>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ight Triangle 8">
              <a:extLst>
                <a:ext uri="{FF2B5EF4-FFF2-40B4-BE49-F238E27FC236}">
                  <a16:creationId xmlns:a16="http://schemas.microsoft.com/office/drawing/2014/main" id="{30B86BF0-72CD-B47B-C657-45BD7DF55B55}"/>
                </a:ext>
              </a:extLst>
            </p:cNvPr>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1" name="TextBox 10">
            <a:extLst>
              <a:ext uri="{FF2B5EF4-FFF2-40B4-BE49-F238E27FC236}">
                <a16:creationId xmlns:a16="http://schemas.microsoft.com/office/drawing/2014/main" id="{6B14EF24-26EF-51B9-D077-0EAC9713512D}"/>
              </a:ext>
            </a:extLst>
          </p:cNvPr>
          <p:cNvSpPr txBox="1"/>
          <p:nvPr/>
        </p:nvSpPr>
        <p:spPr>
          <a:xfrm>
            <a:off x="2808679" y="2063933"/>
            <a:ext cx="3168293"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Inkscape</a:t>
            </a:r>
            <a:endParaRPr lang="ko-KR" altLang="en-US" sz="1400" b="1">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2387C46D-9E6A-2127-86FB-A86DE60761AD}"/>
              </a:ext>
            </a:extLst>
          </p:cNvPr>
          <p:cNvSpPr txBox="1"/>
          <p:nvPr/>
        </p:nvSpPr>
        <p:spPr>
          <a:xfrm>
            <a:off x="2844761" y="2307488"/>
            <a:ext cx="3132212" cy="276999"/>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Lär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känna</a:t>
            </a:r>
            <a:r>
              <a:rPr lang="en-US" altLang="ko-KR" sz="1200" dirty="0">
                <a:solidFill>
                  <a:schemeClr val="tx1">
                    <a:lumMod val="75000"/>
                    <a:lumOff val="25000"/>
                  </a:schemeClr>
                </a:solidFill>
                <a:cs typeface="Arial" pitchFamily="34" charset="0"/>
              </a:rPr>
              <a:t> de </a:t>
            </a:r>
            <a:r>
              <a:rPr lang="en-US" altLang="ko-KR" sz="1200" dirty="0" err="1">
                <a:solidFill>
                  <a:schemeClr val="tx1">
                    <a:lumMod val="75000"/>
                    <a:lumOff val="25000"/>
                  </a:schemeClr>
                </a:solidFill>
                <a:cs typeface="Arial" pitchFamily="34" charset="0"/>
              </a:rPr>
              <a:t>viktigaste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verktygen</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DB8E7197-CAD1-F688-76A1-FC5F3BF81797}"/>
              </a:ext>
            </a:extLst>
          </p:cNvPr>
          <p:cNvSpPr txBox="1"/>
          <p:nvPr/>
        </p:nvSpPr>
        <p:spPr>
          <a:xfrm>
            <a:off x="2244020" y="1978915"/>
            <a:ext cx="533164" cy="400110"/>
          </a:xfrm>
          <a:prstGeom prst="rect">
            <a:avLst/>
          </a:prstGeom>
          <a:noFill/>
        </p:spPr>
        <p:txBody>
          <a:bodyPr wrap="square" rtlCol="0">
            <a:spAutoFit/>
          </a:bodyPr>
          <a:lstStyle/>
          <a:p>
            <a:r>
              <a:rPr lang="en-US" altLang="ko-KR" sz="2000" b="1">
                <a:solidFill>
                  <a:schemeClr val="bg1"/>
                </a:solidFill>
                <a:cs typeface="Arial" pitchFamily="34" charset="0"/>
              </a:rPr>
              <a:t>03</a:t>
            </a:r>
            <a:endParaRPr lang="ko-KR" altLang="en-US" sz="2000" b="1">
              <a:solidFill>
                <a:schemeClr val="bg1"/>
              </a:solidFill>
              <a:cs typeface="Arial" pitchFamily="34" charset="0"/>
            </a:endParaRPr>
          </a:p>
        </p:txBody>
      </p:sp>
      <p:grpSp>
        <p:nvGrpSpPr>
          <p:cNvPr id="15" name="Group 14">
            <a:extLst>
              <a:ext uri="{FF2B5EF4-FFF2-40B4-BE49-F238E27FC236}">
                <a16:creationId xmlns:a16="http://schemas.microsoft.com/office/drawing/2014/main" id="{44D1EE68-1373-BA0B-C0E9-FB28AEE42591}"/>
              </a:ext>
            </a:extLst>
          </p:cNvPr>
          <p:cNvGrpSpPr/>
          <p:nvPr/>
        </p:nvGrpSpPr>
        <p:grpSpPr>
          <a:xfrm>
            <a:off x="2309006" y="2851094"/>
            <a:ext cx="3678985" cy="720000"/>
            <a:chOff x="3131840" y="1491630"/>
            <a:chExt cx="5256584" cy="576064"/>
          </a:xfrm>
        </p:grpSpPr>
        <p:sp>
          <p:nvSpPr>
            <p:cNvPr id="16" name="Rectangle 15">
              <a:extLst>
                <a:ext uri="{FF2B5EF4-FFF2-40B4-BE49-F238E27FC236}">
                  <a16:creationId xmlns:a16="http://schemas.microsoft.com/office/drawing/2014/main" id="{4570F2A2-8471-AB0B-AC6A-10E1F47FDAA5}"/>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ight Triangle 19">
              <a:extLst>
                <a:ext uri="{FF2B5EF4-FFF2-40B4-BE49-F238E27FC236}">
                  <a16:creationId xmlns:a16="http://schemas.microsoft.com/office/drawing/2014/main" id="{DE199E6B-24E4-03DA-34AC-0A126950FCAE}"/>
                </a:ext>
              </a:extLst>
            </p:cNvPr>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4" name="TextBox 23">
            <a:extLst>
              <a:ext uri="{FF2B5EF4-FFF2-40B4-BE49-F238E27FC236}">
                <a16:creationId xmlns:a16="http://schemas.microsoft.com/office/drawing/2014/main" id="{0E55784A-CA5E-6781-19B3-0B14BF66C096}"/>
              </a:ext>
            </a:extLst>
          </p:cNvPr>
          <p:cNvSpPr txBox="1"/>
          <p:nvPr/>
        </p:nvSpPr>
        <p:spPr>
          <a:xfrm rot="10800000" flipV="1">
            <a:off x="2251789" y="2820677"/>
            <a:ext cx="533165" cy="400110"/>
          </a:xfrm>
          <a:prstGeom prst="rect">
            <a:avLst/>
          </a:prstGeom>
          <a:noFill/>
        </p:spPr>
        <p:txBody>
          <a:bodyPr wrap="square" rtlCol="0">
            <a:spAutoFit/>
          </a:bodyPr>
          <a:lstStyle/>
          <a:p>
            <a:r>
              <a:rPr lang="en-US" altLang="ko-KR" sz="2000" b="1">
                <a:solidFill>
                  <a:schemeClr val="bg1"/>
                </a:solidFill>
                <a:cs typeface="Arial" pitchFamily="34" charset="0"/>
              </a:rPr>
              <a:t>04</a:t>
            </a:r>
            <a:endParaRPr lang="ko-KR" altLang="en-US" sz="2000" b="1">
              <a:solidFill>
                <a:schemeClr val="bg1"/>
              </a:solidFill>
              <a:cs typeface="Arial" pitchFamily="34" charset="0"/>
            </a:endParaRPr>
          </a:p>
        </p:txBody>
      </p:sp>
      <p:grpSp>
        <p:nvGrpSpPr>
          <p:cNvPr id="29" name="Group 28">
            <a:extLst>
              <a:ext uri="{FF2B5EF4-FFF2-40B4-BE49-F238E27FC236}">
                <a16:creationId xmlns:a16="http://schemas.microsoft.com/office/drawing/2014/main" id="{85F34AEE-866A-A5B3-910C-1B60B825D7DF}"/>
              </a:ext>
            </a:extLst>
          </p:cNvPr>
          <p:cNvGrpSpPr/>
          <p:nvPr/>
        </p:nvGrpSpPr>
        <p:grpSpPr>
          <a:xfrm>
            <a:off x="2713579" y="2878231"/>
            <a:ext cx="3244464" cy="590598"/>
            <a:chOff x="3851840" y="1387563"/>
            <a:chExt cx="4392568" cy="448055"/>
          </a:xfrm>
        </p:grpSpPr>
        <p:sp>
          <p:nvSpPr>
            <p:cNvPr id="32" name="TextBox 31">
              <a:extLst>
                <a:ext uri="{FF2B5EF4-FFF2-40B4-BE49-F238E27FC236}">
                  <a16:creationId xmlns:a16="http://schemas.microsoft.com/office/drawing/2014/main" id="{E73A8E1F-36FC-FCE6-27EA-99C80FB91F13}"/>
                </a:ext>
              </a:extLst>
            </p:cNvPr>
            <p:cNvSpPr txBox="1"/>
            <p:nvPr/>
          </p:nvSpPr>
          <p:spPr>
            <a:xfrm>
              <a:off x="3851840" y="1387563"/>
              <a:ext cx="4392567" cy="233494"/>
            </a:xfrm>
            <a:prstGeom prst="rect">
              <a:avLst/>
            </a:prstGeom>
            <a:noFill/>
          </p:spPr>
          <p:txBody>
            <a:bodyPr wrap="square" rtlCol="0">
              <a:spAutoFit/>
            </a:bodyPr>
            <a:lstStyle/>
            <a:p>
              <a:r>
                <a:rPr lang="sv-SE" altLang="ko-KR" sz="1400" b="1" dirty="0">
                  <a:solidFill>
                    <a:srgbClr val="000000"/>
                  </a:solidFill>
                  <a:cs typeface="Arial" pitchFamily="34" charset="0"/>
                </a:rPr>
                <a:t>3D-ritning – Ändra 3D och design</a:t>
              </a:r>
              <a:endParaRPr lang="ko-KR" altLang="en-US" sz="1400"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D75E5F89-1C13-E127-A398-4D0F1504DD7D}"/>
                </a:ext>
              </a:extLst>
            </p:cNvPr>
            <p:cNvSpPr txBox="1"/>
            <p:nvPr/>
          </p:nvSpPr>
          <p:spPr>
            <a:xfrm>
              <a:off x="3851840" y="1625474"/>
              <a:ext cx="4392568" cy="210144"/>
            </a:xfrm>
            <a:prstGeom prst="rect">
              <a:avLst/>
            </a:prstGeom>
            <a:noFill/>
          </p:spPr>
          <p:txBody>
            <a:bodyPr wrap="square" lIns="91440" tIns="45720" rIns="91440" bIns="45720" rtlCol="0" anchor="t">
              <a:spAutoFit/>
            </a:bodyPr>
            <a:lstStyle/>
            <a:p>
              <a:r>
                <a:rPr lang="en-US" altLang="ko-KR" sz="1200" dirty="0">
                  <a:solidFill>
                    <a:schemeClr val="tx1">
                      <a:lumMod val="75000"/>
                      <a:lumOff val="25000"/>
                    </a:schemeClr>
                  </a:solidFill>
                  <a:cs typeface="Arial"/>
                </a:rPr>
                <a:t>Tinkercad </a:t>
              </a:r>
              <a:r>
                <a:rPr lang="en-US" altLang="ko-KR" sz="1200" dirty="0" err="1">
                  <a:solidFill>
                    <a:schemeClr val="tx1">
                      <a:lumMod val="75000"/>
                      <a:lumOff val="25000"/>
                    </a:schemeClr>
                  </a:solidFill>
                  <a:cs typeface="Arial"/>
                </a:rPr>
                <a:t>och</a:t>
              </a:r>
              <a:r>
                <a:rPr lang="en-US" altLang="ko-KR" sz="1200" dirty="0">
                  <a:solidFill>
                    <a:schemeClr val="tx1">
                      <a:lumMod val="75000"/>
                      <a:lumOff val="25000"/>
                    </a:schemeClr>
                  </a:solidFill>
                  <a:cs typeface="Arial"/>
                </a:rPr>
                <a:t> </a:t>
              </a:r>
              <a:r>
                <a:rPr lang="en-US" altLang="ko-KR" sz="1200" dirty="0" err="1">
                  <a:solidFill>
                    <a:schemeClr val="tx1">
                      <a:lumMod val="75000"/>
                      <a:lumOff val="25000"/>
                    </a:schemeClr>
                  </a:solidFill>
                  <a:cs typeface="Arial"/>
                </a:rPr>
                <a:t>Meshmixer</a:t>
              </a:r>
              <a:endParaRPr lang="ko-KR" altLang="en-US" sz="1200" dirty="0">
                <a:solidFill>
                  <a:schemeClr val="tx1">
                    <a:lumMod val="75000"/>
                    <a:lumOff val="25000"/>
                  </a:schemeClr>
                </a:solidFill>
                <a:cs typeface="Arial" pitchFamily="34" charset="0"/>
              </a:endParaRPr>
            </a:p>
          </p:txBody>
        </p:sp>
      </p:grpSp>
      <p:grpSp>
        <p:nvGrpSpPr>
          <p:cNvPr id="34" name="Group 33">
            <a:extLst>
              <a:ext uri="{FF2B5EF4-FFF2-40B4-BE49-F238E27FC236}">
                <a16:creationId xmlns:a16="http://schemas.microsoft.com/office/drawing/2014/main" id="{A3F140A8-CE09-317C-A380-5193E38E9C48}"/>
              </a:ext>
            </a:extLst>
          </p:cNvPr>
          <p:cNvGrpSpPr/>
          <p:nvPr/>
        </p:nvGrpSpPr>
        <p:grpSpPr>
          <a:xfrm>
            <a:off x="2304706" y="3680872"/>
            <a:ext cx="3672266" cy="720000"/>
            <a:chOff x="3131840" y="1491630"/>
            <a:chExt cx="5256584" cy="576064"/>
          </a:xfrm>
        </p:grpSpPr>
        <p:sp>
          <p:nvSpPr>
            <p:cNvPr id="35" name="Rectangle 34">
              <a:extLst>
                <a:ext uri="{FF2B5EF4-FFF2-40B4-BE49-F238E27FC236}">
                  <a16:creationId xmlns:a16="http://schemas.microsoft.com/office/drawing/2014/main" id="{0E1AEF5B-011E-6B45-0022-A08EAE45EA8A}"/>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ight Triangle 38">
              <a:extLst>
                <a:ext uri="{FF2B5EF4-FFF2-40B4-BE49-F238E27FC236}">
                  <a16:creationId xmlns:a16="http://schemas.microsoft.com/office/drawing/2014/main" id="{334AB712-F006-A294-80D1-F9C143A01DF5}"/>
                </a:ext>
              </a:extLst>
            </p:cNvPr>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1" name="TextBox 40">
            <a:extLst>
              <a:ext uri="{FF2B5EF4-FFF2-40B4-BE49-F238E27FC236}">
                <a16:creationId xmlns:a16="http://schemas.microsoft.com/office/drawing/2014/main" id="{0B9AF807-2C91-0E0F-0A7D-C3E23C62FF5A}"/>
              </a:ext>
            </a:extLst>
          </p:cNvPr>
          <p:cNvSpPr txBox="1"/>
          <p:nvPr/>
        </p:nvSpPr>
        <p:spPr>
          <a:xfrm>
            <a:off x="2694914" y="3802701"/>
            <a:ext cx="3244463" cy="307778"/>
          </a:xfrm>
          <a:prstGeom prst="rect">
            <a:avLst/>
          </a:prstGeom>
          <a:noFill/>
        </p:spPr>
        <p:txBody>
          <a:bodyPr wrap="square" rtlCol="0">
            <a:spAutoFit/>
          </a:bodyPr>
          <a:lstStyle/>
          <a:p>
            <a:r>
              <a:rPr lang="en-US" altLang="ko-KR" sz="1400" b="1" dirty="0">
                <a:solidFill>
                  <a:srgbClr val="000000"/>
                </a:solidFill>
                <a:cs typeface="Arial" pitchFamily="34" charset="0"/>
              </a:rPr>
              <a:t>Questar </a:t>
            </a:r>
            <a:r>
              <a:rPr lang="en-US" altLang="ko-KR" sz="1400" b="1" dirty="0" err="1">
                <a:solidFill>
                  <a:srgbClr val="000000"/>
                </a:solidFill>
                <a:cs typeface="Arial" pitchFamily="34" charset="0"/>
              </a:rPr>
              <a:t>och</a:t>
            </a:r>
            <a:r>
              <a:rPr lang="en-US" altLang="ko-KR" sz="1400" b="1" dirty="0">
                <a:solidFill>
                  <a:srgbClr val="000000"/>
                </a:solidFill>
                <a:cs typeface="Arial" pitchFamily="34" charset="0"/>
              </a:rPr>
              <a:t> </a:t>
            </a:r>
            <a:r>
              <a:rPr lang="en-US" altLang="ko-KR" sz="1400" b="1" dirty="0" err="1">
                <a:solidFill>
                  <a:srgbClr val="000000"/>
                </a:solidFill>
                <a:cs typeface="Arial" pitchFamily="34" charset="0"/>
              </a:rPr>
              <a:t>självbedömning</a:t>
            </a:r>
            <a:endParaRPr lang="ko-KR" altLang="en-US" sz="1400" b="1" dirty="0">
              <a:solidFill>
                <a:schemeClr val="tx1">
                  <a:lumMod val="75000"/>
                  <a:lumOff val="25000"/>
                </a:schemeClr>
              </a:solidFill>
              <a:cs typeface="Arial" pitchFamily="34" charset="0"/>
            </a:endParaRPr>
          </a:p>
        </p:txBody>
      </p:sp>
      <p:sp>
        <p:nvSpPr>
          <p:cNvPr id="46" name="TextBox 45">
            <a:extLst>
              <a:ext uri="{FF2B5EF4-FFF2-40B4-BE49-F238E27FC236}">
                <a16:creationId xmlns:a16="http://schemas.microsoft.com/office/drawing/2014/main" id="{DF20A3A3-37DC-0D4B-A481-6D1D8592AA45}"/>
              </a:ext>
            </a:extLst>
          </p:cNvPr>
          <p:cNvSpPr txBox="1"/>
          <p:nvPr/>
        </p:nvSpPr>
        <p:spPr>
          <a:xfrm rot="10800000" flipV="1">
            <a:off x="2260016" y="3664729"/>
            <a:ext cx="533165" cy="400110"/>
          </a:xfrm>
          <a:prstGeom prst="rect">
            <a:avLst/>
          </a:prstGeom>
          <a:noFill/>
        </p:spPr>
        <p:txBody>
          <a:bodyPr wrap="square" rtlCol="0">
            <a:spAutoFit/>
          </a:bodyPr>
          <a:lstStyle/>
          <a:p>
            <a:r>
              <a:rPr lang="en-US" altLang="ko-KR" sz="2000" b="1">
                <a:solidFill>
                  <a:schemeClr val="bg1"/>
                </a:solidFill>
                <a:cs typeface="Arial" pitchFamily="34" charset="0"/>
              </a:rPr>
              <a:t>05</a:t>
            </a:r>
            <a:endParaRPr lang="ko-KR" altLang="en-US" sz="2000" b="1">
              <a:solidFill>
                <a:schemeClr val="bg1"/>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FI" altLang="ko-KR" sz="2800" dirty="0"/>
              <a:t>Staplingsordning</a:t>
            </a:r>
            <a:endParaRPr lang="ko-KR" altLang="en-US" sz="2800" dirty="0"/>
          </a:p>
        </p:txBody>
      </p:sp>
      <p:sp>
        <p:nvSpPr>
          <p:cNvPr id="3" name="Text Placeholder 2"/>
          <p:cNvSpPr>
            <a:spLocks noGrp="1"/>
          </p:cNvSpPr>
          <p:nvPr>
            <p:ph type="body" sz="quarter" idx="11"/>
          </p:nvPr>
        </p:nvSpPr>
        <p:spPr/>
        <p:txBody>
          <a:bodyPr lIns="91440" tIns="45720" rIns="91440" bIns="45720" anchor="ctr"/>
          <a:lstStyle/>
          <a:p>
            <a:r>
              <a:rPr lang="sv-SE" altLang="ko-KR" sz="1800" dirty="0"/>
              <a:t>Vad ska stå i framkant och vad ska finnas i bakgrunden</a:t>
            </a:r>
            <a:endParaRPr lang="en-US" altLang="ko-KR" sz="1800" dirty="0"/>
          </a:p>
        </p:txBody>
      </p:sp>
      <p:grpSp>
        <p:nvGrpSpPr>
          <p:cNvPr id="23" name="Group 22"/>
          <p:cNvGrpSpPr/>
          <p:nvPr/>
        </p:nvGrpSpPr>
        <p:grpSpPr>
          <a:xfrm>
            <a:off x="4572000" y="1950126"/>
            <a:ext cx="2518630" cy="1602022"/>
            <a:chOff x="630628" y="3362835"/>
            <a:chExt cx="2232669" cy="1602022"/>
          </a:xfrm>
        </p:grpSpPr>
        <p:sp>
          <p:nvSpPr>
            <p:cNvPr id="24" name="TextBox 23"/>
            <p:cNvSpPr txBox="1"/>
            <p:nvPr/>
          </p:nvSpPr>
          <p:spPr>
            <a:xfrm>
              <a:off x="630628" y="3579862"/>
              <a:ext cx="2232669" cy="1384995"/>
            </a:xfrm>
            <a:prstGeom prst="rect">
              <a:avLst/>
            </a:prstGeom>
            <a:noFill/>
          </p:spPr>
          <p:txBody>
            <a:bodyPr wrap="square" rtlCol="0">
              <a:spAutoFit/>
            </a:bodyPr>
            <a:lstStyle/>
            <a:p>
              <a:pPr algn="l"/>
              <a:r>
                <a:rPr lang="sv-SE" sz="1200" b="0" i="0" u="none" strike="noStrike" dirty="0">
                  <a:solidFill>
                    <a:srgbClr val="404040"/>
                  </a:solidFill>
                  <a:effectLst/>
                  <a:latin typeface="Ubuntu" panose="020B0504030602030204" pitchFamily="34" charset="0"/>
                </a:rPr>
                <a:t>Om du har ritat objekt som överlappar varandra kan du välja ett </a:t>
              </a:r>
            </a:p>
            <a:p>
              <a:pPr algn="l"/>
              <a:r>
                <a:rPr lang="sv-SE" sz="1200" b="0" i="0" u="none" strike="noStrike" dirty="0">
                  <a:solidFill>
                    <a:srgbClr val="404040"/>
                  </a:solidFill>
                  <a:effectLst/>
                  <a:latin typeface="Ubuntu" panose="020B0504030602030204" pitchFamily="34" charset="0"/>
                </a:rPr>
                <a:t>objekt och sedan klicka på "Höj" </a:t>
              </a:r>
            </a:p>
            <a:p>
              <a:pPr algn="l"/>
              <a:r>
                <a:rPr lang="sv-SE" sz="1200" b="0" i="0" u="none" strike="noStrike" dirty="0">
                  <a:solidFill>
                    <a:srgbClr val="404040"/>
                  </a:solidFill>
                  <a:effectLst/>
                  <a:latin typeface="Ubuntu" panose="020B0504030602030204" pitchFamily="34" charset="0"/>
                </a:rPr>
                <a:t>eller "Sänk" under "Objekt"-</a:t>
              </a:r>
            </a:p>
            <a:p>
              <a:pPr algn="l"/>
              <a:r>
                <a:rPr lang="sv-SE" sz="1200" b="0" i="0" u="none" strike="noStrike" dirty="0">
                  <a:solidFill>
                    <a:srgbClr val="404040"/>
                  </a:solidFill>
                  <a:effectLst/>
                  <a:latin typeface="Ubuntu" panose="020B0504030602030204" pitchFamily="34" charset="0"/>
                </a:rPr>
                <a:t>menyn för att ändra staplings-</a:t>
              </a:r>
            </a:p>
            <a:p>
              <a:pPr algn="l"/>
              <a:r>
                <a:rPr lang="sv-SE" sz="1200" b="0" i="0" u="none" strike="noStrike" dirty="0">
                  <a:solidFill>
                    <a:srgbClr val="404040"/>
                  </a:solidFill>
                  <a:effectLst/>
                  <a:latin typeface="Ubuntu" panose="020B0504030602030204" pitchFamily="34" charset="0"/>
                </a:rPr>
                <a:t>ordningen.</a:t>
              </a:r>
              <a:r>
                <a:rPr lang="en-GB" sz="1200" b="0" i="0" u="none" strike="noStrike" dirty="0">
                  <a:solidFill>
                    <a:srgbClr val="404040"/>
                  </a:solidFill>
                  <a:effectLst/>
                  <a:latin typeface="Ubuntu" panose="020B0504030602030204" pitchFamily="34" charset="0"/>
                </a:rPr>
                <a:t> </a:t>
              </a:r>
              <a:br>
                <a:rPr lang="en-GB" sz="1200" dirty="0"/>
              </a:b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803640" y="3362835"/>
              <a:ext cx="2059657" cy="461665"/>
            </a:xfrm>
            <a:prstGeom prst="rect">
              <a:avLst/>
            </a:prstGeom>
            <a:noFill/>
          </p:spPr>
          <p:txBody>
            <a:bodyPr wrap="square" rtlCol="0">
              <a:spAutoFit/>
            </a:bodyPr>
            <a:lstStyle/>
            <a:p>
              <a:pPr algn="r"/>
              <a:r>
                <a:rPr lang="en-GB" sz="1200" b="1" i="0" u="none" strike="noStrike" dirty="0" err="1">
                  <a:solidFill>
                    <a:srgbClr val="404040"/>
                  </a:solidFill>
                  <a:effectLst/>
                  <a:latin typeface="Roboto Slab"/>
                </a:rPr>
                <a:t>Staplingsordning</a:t>
              </a:r>
              <a:endParaRPr lang="en-GB" sz="1200" b="1" i="0" u="none" strike="noStrike" dirty="0">
                <a:solidFill>
                  <a:srgbClr val="404040"/>
                </a:solidFill>
                <a:effectLst/>
                <a:latin typeface="Roboto Slab"/>
              </a:endParaRPr>
            </a:p>
            <a:p>
              <a:pPr algn="r"/>
              <a:endParaRPr lang="ko-KR" altLang="en-US" sz="1200" b="1" dirty="0">
                <a:solidFill>
                  <a:schemeClr val="tx1">
                    <a:lumMod val="75000"/>
                    <a:lumOff val="25000"/>
                  </a:schemeClr>
                </a:solidFill>
                <a:cs typeface="Arial" pitchFamily="34" charset="0"/>
              </a:endParaRPr>
            </a:p>
          </p:txBody>
        </p:sp>
      </p:grpSp>
      <p:sp>
        <p:nvSpPr>
          <p:cNvPr id="37" name="TextBox 36"/>
          <p:cNvSpPr txBox="1"/>
          <p:nvPr/>
        </p:nvSpPr>
        <p:spPr>
          <a:xfrm>
            <a:off x="891641" y="3465253"/>
            <a:ext cx="2323459"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pic>
        <p:nvPicPr>
          <p:cNvPr id="5" name="Picture 4" descr="Text&#10;&#10;Description automatically generated with low confidence">
            <a:extLst>
              <a:ext uri="{FF2B5EF4-FFF2-40B4-BE49-F238E27FC236}">
                <a16:creationId xmlns:a16="http://schemas.microsoft.com/office/drawing/2014/main" id="{14645F75-C92A-B38F-E1BF-8F63B35872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064" y="2278582"/>
            <a:ext cx="2955404" cy="994428"/>
          </a:xfrm>
          <a:prstGeom prst="rect">
            <a:avLst/>
          </a:prstGeom>
        </p:spPr>
      </p:pic>
      <p:sp>
        <p:nvSpPr>
          <p:cNvPr id="16" name="TextBox 15">
            <a:extLst>
              <a:ext uri="{FF2B5EF4-FFF2-40B4-BE49-F238E27FC236}">
                <a16:creationId xmlns:a16="http://schemas.microsoft.com/office/drawing/2014/main" id="{4A4FD87E-DA31-1947-E00E-CF5FC8659A90}"/>
              </a:ext>
            </a:extLst>
          </p:cNvPr>
          <p:cNvSpPr txBox="1"/>
          <p:nvPr/>
        </p:nvSpPr>
        <p:spPr>
          <a:xfrm>
            <a:off x="590064" y="1765460"/>
            <a:ext cx="2520280" cy="369332"/>
          </a:xfrm>
          <a:prstGeom prst="rect">
            <a:avLst/>
          </a:prstGeom>
          <a:noFill/>
        </p:spPr>
        <p:txBody>
          <a:bodyPr wrap="square" rtlCol="0">
            <a:spAutoFit/>
          </a:bodyPr>
          <a:lstStyle/>
          <a:p>
            <a:r>
              <a:rPr lang="en-GB"/>
              <a:t>I menyraden Objekt</a:t>
            </a:r>
            <a:endParaRPr lang="en-GB" dirty="0"/>
          </a:p>
        </p:txBody>
      </p:sp>
    </p:spTree>
    <p:extLst>
      <p:ext uri="{BB962C8B-B14F-4D97-AF65-F5344CB8AC3E}">
        <p14:creationId xmlns:p14="http://schemas.microsoft.com/office/powerpoint/2010/main" val="231291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US" altLang="ko-KR" sz="2800" dirty="0" err="1">
                <a:cs typeface="Arial"/>
              </a:rPr>
              <a:t>Justera</a:t>
            </a:r>
            <a:r>
              <a:rPr lang="en-US" altLang="ko-KR" sz="2800" dirty="0">
                <a:cs typeface="Arial"/>
              </a:rPr>
              <a:t> </a:t>
            </a:r>
            <a:r>
              <a:rPr lang="en-US" altLang="ko-KR" sz="2800" dirty="0" err="1">
                <a:cs typeface="Arial"/>
              </a:rPr>
              <a:t>och</a:t>
            </a:r>
            <a:r>
              <a:rPr lang="en-US" altLang="ko-KR" sz="2800" dirty="0">
                <a:cs typeface="Arial"/>
              </a:rPr>
              <a:t> </a:t>
            </a:r>
            <a:r>
              <a:rPr lang="en-US" altLang="ko-KR" sz="2800" dirty="0" err="1">
                <a:cs typeface="Arial"/>
              </a:rPr>
              <a:t>distribuera</a:t>
            </a:r>
            <a:endParaRPr lang="en-US" altLang="ko-KR" sz="2800" dirty="0">
              <a:cs typeface="Arial"/>
            </a:endParaRPr>
          </a:p>
        </p:txBody>
      </p:sp>
      <p:sp>
        <p:nvSpPr>
          <p:cNvPr id="3" name="Text Placeholder 2"/>
          <p:cNvSpPr>
            <a:spLocks noGrp="1"/>
          </p:cNvSpPr>
          <p:nvPr>
            <p:ph type="body" sz="quarter" idx="11"/>
          </p:nvPr>
        </p:nvSpPr>
        <p:spPr/>
        <p:txBody>
          <a:bodyPr lIns="91440" tIns="45720" rIns="91440" bIns="45720" anchor="ctr"/>
          <a:lstStyle/>
          <a:p>
            <a:r>
              <a:rPr lang="en-US" dirty="0" err="1"/>
              <a:t>Få</a:t>
            </a:r>
            <a:r>
              <a:rPr lang="en-US" dirty="0"/>
              <a:t> </a:t>
            </a:r>
            <a:r>
              <a:rPr lang="en-US" dirty="0" err="1"/>
              <a:t>bitarna</a:t>
            </a:r>
            <a:r>
              <a:rPr lang="en-US" dirty="0"/>
              <a:t> </a:t>
            </a:r>
            <a:r>
              <a:rPr lang="en-US" dirty="0" err="1"/>
              <a:t>på</a:t>
            </a:r>
            <a:r>
              <a:rPr lang="en-US" dirty="0"/>
              <a:t> plats</a:t>
            </a:r>
          </a:p>
        </p:txBody>
      </p:sp>
      <p:sp>
        <p:nvSpPr>
          <p:cNvPr id="16" name="TextBox 15">
            <a:extLst>
              <a:ext uri="{FF2B5EF4-FFF2-40B4-BE49-F238E27FC236}">
                <a16:creationId xmlns:a16="http://schemas.microsoft.com/office/drawing/2014/main" id="{4A4FD87E-DA31-1947-E00E-CF5FC8659A90}"/>
              </a:ext>
            </a:extLst>
          </p:cNvPr>
          <p:cNvSpPr txBox="1"/>
          <p:nvPr/>
        </p:nvSpPr>
        <p:spPr>
          <a:xfrm>
            <a:off x="971600" y="1851670"/>
            <a:ext cx="2647280" cy="1384995"/>
          </a:xfrm>
          <a:prstGeom prst="rect">
            <a:avLst/>
          </a:prstGeom>
          <a:noFill/>
        </p:spPr>
        <p:txBody>
          <a:bodyPr wrap="square" lIns="91440" tIns="45720" rIns="91440" bIns="45720" rtlCol="0" anchor="t">
            <a:spAutoFit/>
          </a:bodyPr>
          <a:lstStyle/>
          <a:p>
            <a:r>
              <a:rPr lang="sv-SE" sz="1200" dirty="0"/>
              <a:t>I rullgardinsmenyn "Objekt" hittar du objektet </a:t>
            </a:r>
            <a:r>
              <a:rPr lang="sv-SE" sz="1200" b="1" dirty="0"/>
              <a:t>"Justera och distribuera"</a:t>
            </a:r>
          </a:p>
          <a:p>
            <a:r>
              <a:rPr lang="sv-SE" sz="1200" dirty="0"/>
              <a:t>Det används för att ordna objekt i </a:t>
            </a:r>
          </a:p>
          <a:p>
            <a:r>
              <a:rPr lang="sv-SE" sz="1200" dirty="0"/>
              <a:t>ditt kalkylblad.</a:t>
            </a:r>
          </a:p>
          <a:p>
            <a:r>
              <a:rPr lang="sv-SE" sz="1200" dirty="0"/>
              <a:t>Detta är praktiskt när du vill lägga </a:t>
            </a:r>
          </a:p>
          <a:p>
            <a:r>
              <a:rPr lang="sv-SE" sz="1200" dirty="0"/>
              <a:t>en text rakt under en bild eller ordna objekt på samma nedersta rad.</a:t>
            </a:r>
            <a:endParaRPr lang="en-GB" sz="1200" dirty="0">
              <a:cs typeface="Arial"/>
            </a:endParaRPr>
          </a:p>
        </p:txBody>
      </p:sp>
      <p:pic>
        <p:nvPicPr>
          <p:cNvPr id="4" name="Picture 5">
            <a:extLst>
              <a:ext uri="{FF2B5EF4-FFF2-40B4-BE49-F238E27FC236}">
                <a16:creationId xmlns:a16="http://schemas.microsoft.com/office/drawing/2014/main" id="{FED8086D-C989-5744-9248-8FB9A51F2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2040" y="1517945"/>
            <a:ext cx="2743200" cy="2606442"/>
          </a:xfrm>
          <a:prstGeom prst="rect">
            <a:avLst/>
          </a:prstGeom>
        </p:spPr>
      </p:pic>
    </p:spTree>
    <p:extLst>
      <p:ext uri="{BB962C8B-B14F-4D97-AF65-F5344CB8AC3E}">
        <p14:creationId xmlns:p14="http://schemas.microsoft.com/office/powerpoint/2010/main" val="14293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83B02-5D52-A952-1CD2-ED615B600C33}"/>
              </a:ext>
            </a:extLst>
          </p:cNvPr>
          <p:cNvSpPr>
            <a:spLocks noGrp="1"/>
          </p:cNvSpPr>
          <p:nvPr>
            <p:ph type="body" sz="quarter" idx="10"/>
          </p:nvPr>
        </p:nvSpPr>
        <p:spPr>
          <a:xfrm>
            <a:off x="0" y="424456"/>
            <a:ext cx="9144000" cy="576064"/>
          </a:xfrm>
        </p:spPr>
        <p:txBody>
          <a:bodyPr/>
          <a:lstStyle/>
          <a:p>
            <a:r>
              <a:rPr lang="en-GB" dirty="0" err="1"/>
              <a:t>Logiska</a:t>
            </a:r>
            <a:r>
              <a:rPr lang="en-GB" dirty="0"/>
              <a:t> </a:t>
            </a:r>
            <a:r>
              <a:rPr lang="en-GB" dirty="0" err="1"/>
              <a:t>operationer</a:t>
            </a:r>
            <a:endParaRPr lang="en-GB" dirty="0"/>
          </a:p>
          <a:p>
            <a:endParaRPr lang="en-GB" dirty="0"/>
          </a:p>
        </p:txBody>
      </p:sp>
      <p:sp>
        <p:nvSpPr>
          <p:cNvPr id="3" name="Text Placeholder 2">
            <a:extLst>
              <a:ext uri="{FF2B5EF4-FFF2-40B4-BE49-F238E27FC236}">
                <a16:creationId xmlns:a16="http://schemas.microsoft.com/office/drawing/2014/main" id="{A0C5860E-44FA-7205-4C18-5A335488373A}"/>
              </a:ext>
            </a:extLst>
          </p:cNvPr>
          <p:cNvSpPr>
            <a:spLocks noGrp="1"/>
          </p:cNvSpPr>
          <p:nvPr>
            <p:ph type="body" sz="quarter" idx="11"/>
          </p:nvPr>
        </p:nvSpPr>
        <p:spPr>
          <a:xfrm>
            <a:off x="0" y="627200"/>
            <a:ext cx="9144000" cy="288032"/>
          </a:xfrm>
        </p:spPr>
        <p:txBody>
          <a:bodyPr lIns="91440" tIns="45720" rIns="91440" bIns="45720" anchor="ctr"/>
          <a:lstStyle/>
          <a:p>
            <a:r>
              <a:rPr lang="sv-SE" dirty="0"/>
              <a:t>Olika sätt att sätta samman stigar</a:t>
            </a:r>
            <a:endParaRPr lang="en-GB" dirty="0"/>
          </a:p>
        </p:txBody>
      </p:sp>
      <p:sp>
        <p:nvSpPr>
          <p:cNvPr id="4" name="Rectangle 1">
            <a:extLst>
              <a:ext uri="{FF2B5EF4-FFF2-40B4-BE49-F238E27FC236}">
                <a16:creationId xmlns:a16="http://schemas.microsoft.com/office/drawing/2014/main" id="{450E3864-C0C3-047A-8DDD-58E6B7CD9441}"/>
              </a:ext>
            </a:extLst>
          </p:cNvPr>
          <p:cNvSpPr>
            <a:spLocks noChangeArrowheads="1"/>
          </p:cNvSpPr>
          <p:nvPr/>
        </p:nvSpPr>
        <p:spPr bwMode="auto">
          <a:xfrm>
            <a:off x="1785114" y="1034604"/>
            <a:ext cx="7231098" cy="363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2352" tIns="0" rIns="0" bIns="6824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sz="1200" b="1" i="0" u="none" strike="noStrike" cap="none" normalizeH="0" baseline="0" dirty="0">
                <a:ln>
                  <a:noFill/>
                </a:ln>
                <a:solidFill>
                  <a:srgbClr val="404040"/>
                </a:solidFill>
                <a:effectLst/>
                <a:latin typeface="Arial"/>
                <a:cs typeface="Arial"/>
              </a:rPr>
              <a:t>Union</a:t>
            </a:r>
          </a:p>
          <a:p>
            <a:pPr lvl="1" indent="-457200" eaLnBrk="0" fontAlgn="base" latinLnBrk="0" hangingPunct="0">
              <a:spcBef>
                <a:spcPct val="0"/>
              </a:spcBef>
              <a:spcAft>
                <a:spcPct val="0"/>
              </a:spcAft>
            </a:pPr>
            <a:r>
              <a:rPr kumimoji="0" lang="sv-SE" sz="1200" b="0" i="0" u="none" strike="noStrike" cap="none" normalizeH="0" baseline="0" dirty="0">
                <a:ln>
                  <a:noFill/>
                </a:ln>
                <a:solidFill>
                  <a:srgbClr val="404040"/>
                </a:solidFill>
                <a:effectLst/>
                <a:latin typeface="Arial"/>
                <a:cs typeface="Arial"/>
              </a:rPr>
              <a:t>Behåller den gemensamma konturen av alla valda vägar.</a:t>
            </a:r>
          </a:p>
          <a:p>
            <a:pPr lvl="1" indent="-457200" eaLnBrk="0" fontAlgn="base" latinLnBrk="0" hangingPunct="0">
              <a:spcBef>
                <a:spcPct val="0"/>
              </a:spcBef>
              <a:spcAft>
                <a:spcPct val="0"/>
              </a:spcAft>
            </a:pPr>
            <a:r>
              <a:rPr kumimoji="0" lang="sv-SE" sz="1200" b="1" i="0" u="none" strike="noStrike" cap="none" normalizeH="0" baseline="0" dirty="0">
                <a:ln>
                  <a:noFill/>
                </a:ln>
                <a:solidFill>
                  <a:srgbClr val="404040"/>
                </a:solidFill>
                <a:effectLst/>
                <a:latin typeface="Arial"/>
                <a:cs typeface="Arial"/>
              </a:rPr>
              <a:t>Skillnad</a:t>
            </a:r>
          </a:p>
          <a:p>
            <a:pPr lvl="1" indent="-457200" eaLnBrk="0" fontAlgn="base" latinLnBrk="0" hangingPunct="0">
              <a:spcBef>
                <a:spcPct val="0"/>
              </a:spcBef>
              <a:spcAft>
                <a:spcPct val="0"/>
              </a:spcAft>
            </a:pPr>
            <a:r>
              <a:rPr kumimoji="0" lang="sv-SE" sz="1200" b="0" i="0" u="none" strike="noStrike" cap="none" normalizeH="0" baseline="0" dirty="0">
                <a:ln>
                  <a:noFill/>
                </a:ln>
                <a:solidFill>
                  <a:srgbClr val="404040"/>
                </a:solidFill>
                <a:effectLst/>
                <a:latin typeface="Arial"/>
                <a:cs typeface="Arial"/>
              </a:rPr>
              <a:t>Subtraherar en väg från en annan.</a:t>
            </a:r>
          </a:p>
          <a:p>
            <a:pPr lvl="1" indent="-457200" eaLnBrk="0" fontAlgn="base" latinLnBrk="0" hangingPunct="0">
              <a:spcBef>
                <a:spcPct val="0"/>
              </a:spcBef>
              <a:spcAft>
                <a:spcPct val="0"/>
              </a:spcAft>
            </a:pPr>
            <a:r>
              <a:rPr kumimoji="0" lang="sv-SE" sz="1200" b="1" i="0" u="none" strike="noStrike" cap="none" normalizeH="0" baseline="0" dirty="0">
                <a:ln>
                  <a:noFill/>
                </a:ln>
                <a:solidFill>
                  <a:srgbClr val="404040"/>
                </a:solidFill>
                <a:effectLst/>
                <a:latin typeface="Arial"/>
                <a:cs typeface="Arial"/>
              </a:rPr>
              <a:t>Genomskärning</a:t>
            </a:r>
          </a:p>
          <a:p>
            <a:pPr lvl="1" indent="-457200" eaLnBrk="0" fontAlgn="base" latinLnBrk="0" hangingPunct="0">
              <a:spcBef>
                <a:spcPct val="0"/>
              </a:spcBef>
              <a:spcAft>
                <a:spcPct val="0"/>
              </a:spcAft>
            </a:pPr>
            <a:r>
              <a:rPr kumimoji="0" lang="sv-SE" sz="1200" b="0" i="0" u="none" strike="noStrike" cap="none" normalizeH="0" baseline="0" dirty="0">
                <a:ln>
                  <a:noFill/>
                </a:ln>
                <a:solidFill>
                  <a:srgbClr val="404040"/>
                </a:solidFill>
                <a:effectLst/>
                <a:latin typeface="Arial"/>
                <a:cs typeface="Arial"/>
              </a:rPr>
              <a:t>Behåller endast de delar som täcks av alla valda vägar.</a:t>
            </a:r>
          </a:p>
          <a:p>
            <a:pPr lvl="1" indent="-457200" eaLnBrk="0" fontAlgn="base" latinLnBrk="0" hangingPunct="0">
              <a:spcBef>
                <a:spcPct val="0"/>
              </a:spcBef>
              <a:spcAft>
                <a:spcPct val="0"/>
              </a:spcAft>
            </a:pPr>
            <a:r>
              <a:rPr kumimoji="0" lang="sv-SE" sz="1200" b="1" i="0" u="none" strike="noStrike" cap="none" normalizeH="0" baseline="0" dirty="0">
                <a:ln>
                  <a:noFill/>
                </a:ln>
                <a:solidFill>
                  <a:srgbClr val="404040"/>
                </a:solidFill>
                <a:effectLst/>
                <a:latin typeface="Arial"/>
                <a:cs typeface="Arial"/>
              </a:rPr>
              <a:t>Uteslutning</a:t>
            </a:r>
          </a:p>
          <a:p>
            <a:pPr lvl="1" indent="-457200" eaLnBrk="0" fontAlgn="base" latinLnBrk="0" hangingPunct="0">
              <a:spcBef>
                <a:spcPct val="0"/>
              </a:spcBef>
              <a:spcAft>
                <a:spcPct val="0"/>
              </a:spcAft>
            </a:pPr>
            <a:r>
              <a:rPr kumimoji="0" lang="sv-SE" sz="1200" b="0" i="0" u="none" strike="noStrike" cap="none" normalizeH="0" baseline="0" dirty="0">
                <a:ln>
                  <a:noFill/>
                </a:ln>
                <a:solidFill>
                  <a:srgbClr val="404040"/>
                </a:solidFill>
                <a:effectLst/>
                <a:latin typeface="Arial"/>
                <a:cs typeface="Arial"/>
              </a:rPr>
              <a:t>Behåller de delar som täcks av ett udda antal banor (om du har två objekt är det här objekten inte </a:t>
            </a:r>
          </a:p>
          <a:p>
            <a:pPr lvl="1" indent="-457200" eaLnBrk="0" fontAlgn="base" latinLnBrk="0" hangingPunct="0">
              <a:spcBef>
                <a:spcPct val="0"/>
              </a:spcBef>
              <a:spcAft>
                <a:spcPct val="0"/>
              </a:spcAft>
            </a:pPr>
            <a:r>
              <a:rPr kumimoji="0" lang="sv-SE" sz="1200" b="0" i="0" u="none" strike="noStrike" cap="none" normalizeH="0" baseline="0" dirty="0">
                <a:ln>
                  <a:noFill/>
                </a:ln>
                <a:solidFill>
                  <a:srgbClr val="404040"/>
                </a:solidFill>
                <a:effectLst/>
                <a:latin typeface="Arial"/>
                <a:cs typeface="Arial"/>
              </a:rPr>
              <a:t>överlappar varandra).</a:t>
            </a:r>
          </a:p>
          <a:p>
            <a:pPr lvl="1" indent="-457200" eaLnBrk="0" fontAlgn="base" latinLnBrk="0" hangingPunct="0">
              <a:spcBef>
                <a:spcPct val="0"/>
              </a:spcBef>
              <a:spcAft>
                <a:spcPct val="0"/>
              </a:spcAft>
            </a:pPr>
            <a:r>
              <a:rPr kumimoji="0" lang="sv-SE" sz="1200" b="1" i="0" u="none" strike="noStrike" cap="none" normalizeH="0" baseline="0" dirty="0">
                <a:ln>
                  <a:noFill/>
                </a:ln>
                <a:solidFill>
                  <a:srgbClr val="404040"/>
                </a:solidFill>
                <a:effectLst/>
                <a:latin typeface="Arial"/>
                <a:cs typeface="Arial"/>
              </a:rPr>
              <a:t>Division</a:t>
            </a:r>
          </a:p>
          <a:p>
            <a:pPr lvl="1" indent="-457200" eaLnBrk="0" fontAlgn="base" latinLnBrk="0" hangingPunct="0">
              <a:spcBef>
                <a:spcPct val="0"/>
              </a:spcBef>
              <a:spcAft>
                <a:spcPct val="0"/>
              </a:spcAft>
            </a:pPr>
            <a:r>
              <a:rPr kumimoji="0" lang="sv-SE" sz="1200" b="0" i="0" u="none" strike="noStrike" cap="none" normalizeH="0" baseline="0" dirty="0">
                <a:ln>
                  <a:noFill/>
                </a:ln>
                <a:solidFill>
                  <a:srgbClr val="404040"/>
                </a:solidFill>
                <a:effectLst/>
                <a:latin typeface="Arial"/>
                <a:cs typeface="Arial"/>
              </a:rPr>
              <a:t>Stigen nedanför skärs i bitar av stigen ovanför.</a:t>
            </a:r>
          </a:p>
          <a:p>
            <a:pPr lvl="1" indent="-457200" eaLnBrk="0" fontAlgn="base" latinLnBrk="0" hangingPunct="0">
              <a:spcBef>
                <a:spcPct val="0"/>
              </a:spcBef>
              <a:spcAft>
                <a:spcPct val="0"/>
              </a:spcAft>
            </a:pPr>
            <a:r>
              <a:rPr kumimoji="0" lang="sv-SE" sz="1200" b="1" i="0" u="none" strike="noStrike" cap="none" normalizeH="0" baseline="0" dirty="0">
                <a:ln>
                  <a:noFill/>
                </a:ln>
                <a:solidFill>
                  <a:srgbClr val="404040"/>
                </a:solidFill>
                <a:effectLst/>
                <a:latin typeface="Arial"/>
                <a:cs typeface="Arial"/>
              </a:rPr>
              <a:t>Klipp vägen</a:t>
            </a:r>
          </a:p>
          <a:p>
            <a:pPr lvl="1" indent="-457200" eaLnBrk="0" fontAlgn="base" latinLnBrk="0" hangingPunct="0">
              <a:spcBef>
                <a:spcPct val="0"/>
              </a:spcBef>
              <a:spcAft>
                <a:spcPct val="0"/>
              </a:spcAft>
            </a:pPr>
            <a:r>
              <a:rPr kumimoji="0" lang="sv-SE" sz="1200" b="0" i="0" u="none" strike="noStrike" cap="none" normalizeH="0" baseline="0" dirty="0">
                <a:ln>
                  <a:noFill/>
                </a:ln>
                <a:solidFill>
                  <a:srgbClr val="404040"/>
                </a:solidFill>
                <a:effectLst/>
                <a:latin typeface="Arial"/>
                <a:cs typeface="Arial"/>
              </a:rPr>
              <a:t>Skapar lika många banor som det finns vägkorsningar mellan de två banorna.</a:t>
            </a:r>
          </a:p>
          <a:p>
            <a:pPr lvl="1" indent="-457200" eaLnBrk="0" fontAlgn="base" latinLnBrk="0" hangingPunct="0">
              <a:spcBef>
                <a:spcPct val="0"/>
              </a:spcBef>
              <a:spcAft>
                <a:spcPct val="0"/>
              </a:spcAft>
            </a:pPr>
            <a:r>
              <a:rPr kumimoji="0" lang="sv-SE" sz="1200" b="1" i="0" u="none" strike="noStrike" cap="none" normalizeH="0" baseline="0" dirty="0">
                <a:ln>
                  <a:noFill/>
                </a:ln>
                <a:solidFill>
                  <a:srgbClr val="404040"/>
                </a:solidFill>
                <a:effectLst/>
                <a:latin typeface="Arial"/>
                <a:cs typeface="Arial"/>
              </a:rPr>
              <a:t>Kombinera</a:t>
            </a:r>
          </a:p>
          <a:p>
            <a:pPr lvl="1" indent="-457200" eaLnBrk="0" fontAlgn="base" latinLnBrk="0" hangingPunct="0">
              <a:spcBef>
                <a:spcPct val="0"/>
              </a:spcBef>
              <a:spcAft>
                <a:spcPct val="0"/>
              </a:spcAft>
            </a:pPr>
            <a:r>
              <a:rPr kumimoji="0" lang="sv-SE" sz="1200" b="0" i="0" u="none" strike="noStrike" cap="none" normalizeH="0" baseline="0" dirty="0">
                <a:ln>
                  <a:noFill/>
                </a:ln>
                <a:solidFill>
                  <a:srgbClr val="404040"/>
                </a:solidFill>
                <a:effectLst/>
                <a:latin typeface="Arial"/>
                <a:cs typeface="Arial"/>
              </a:rPr>
              <a:t>Behåller alla delar och kombinerar dem till ett enda objekt.</a:t>
            </a:r>
          </a:p>
          <a:p>
            <a:pPr lvl="1" indent="-457200" eaLnBrk="0" fontAlgn="base" latinLnBrk="0" hangingPunct="0">
              <a:spcBef>
                <a:spcPct val="0"/>
              </a:spcBef>
              <a:spcAft>
                <a:spcPct val="0"/>
              </a:spcAft>
            </a:pPr>
            <a:r>
              <a:rPr kumimoji="0" lang="sv-SE" sz="1200" b="1" i="0" u="none" strike="noStrike" cap="none" normalizeH="0" baseline="0" dirty="0">
                <a:ln>
                  <a:noFill/>
                </a:ln>
                <a:solidFill>
                  <a:srgbClr val="404040"/>
                </a:solidFill>
                <a:effectLst/>
                <a:latin typeface="Arial"/>
                <a:cs typeface="Arial"/>
              </a:rPr>
              <a:t>Bryt isär</a:t>
            </a:r>
          </a:p>
          <a:p>
            <a:pPr lvl="1" indent="-457200" eaLnBrk="0" fontAlgn="base" latinLnBrk="0" hangingPunct="0">
              <a:spcBef>
                <a:spcPct val="0"/>
              </a:spcBef>
              <a:spcAft>
                <a:spcPct val="0"/>
              </a:spcAft>
            </a:pPr>
            <a:r>
              <a:rPr kumimoji="0" lang="sv-SE" sz="1200" b="0" i="0" u="none" strike="noStrike" cap="none" normalizeH="0" baseline="0" dirty="0">
                <a:ln>
                  <a:noFill/>
                </a:ln>
                <a:solidFill>
                  <a:srgbClr val="404040"/>
                </a:solidFill>
                <a:effectLst/>
                <a:latin typeface="Arial"/>
                <a:cs typeface="Arial"/>
              </a:rPr>
              <a:t>Om en väg består av ett antal oberoende delar (</a:t>
            </a:r>
            <a:r>
              <a:rPr kumimoji="0" lang="sv-SE" sz="1200" b="0" i="0" u="none" strike="noStrike" cap="none" normalizeH="0" baseline="0" dirty="0" err="1">
                <a:ln>
                  <a:noFill/>
                </a:ln>
                <a:solidFill>
                  <a:srgbClr val="404040"/>
                </a:solidFill>
                <a:effectLst/>
                <a:latin typeface="Arial"/>
                <a:cs typeface="Arial"/>
              </a:rPr>
              <a:t>subpaths</a:t>
            </a:r>
            <a:r>
              <a:rPr kumimoji="0" lang="sv-SE" sz="1200" b="0" i="0" u="none" strike="noStrike" cap="none" normalizeH="0" baseline="0" dirty="0">
                <a:ln>
                  <a:noFill/>
                </a:ln>
                <a:solidFill>
                  <a:srgbClr val="404040"/>
                </a:solidFill>
                <a:effectLst/>
                <a:latin typeface="Arial"/>
                <a:cs typeface="Arial"/>
              </a:rPr>
              <a:t>), kommer detta att skapa det antalet separata </a:t>
            </a:r>
          </a:p>
          <a:p>
            <a:pPr lvl="1" indent="-457200" eaLnBrk="0" fontAlgn="base" latinLnBrk="0" hangingPunct="0">
              <a:spcBef>
                <a:spcPct val="0"/>
              </a:spcBef>
              <a:spcAft>
                <a:spcPct val="0"/>
              </a:spcAft>
            </a:pPr>
            <a:r>
              <a:rPr kumimoji="0" lang="sv-SE" sz="1200" b="0" i="0" u="none" strike="noStrike" cap="none" normalizeH="0" baseline="0" dirty="0">
                <a:ln>
                  <a:noFill/>
                </a:ln>
                <a:solidFill>
                  <a:srgbClr val="404040"/>
                </a:solidFill>
                <a:effectLst/>
                <a:latin typeface="Arial"/>
                <a:cs typeface="Arial"/>
              </a:rPr>
              <a:t>objekt.</a:t>
            </a:r>
            <a:endParaRPr lang="en-IS" sz="1200" b="0" i="0" u="none" strike="noStrike" cap="none" normalizeH="0" baseline="0" dirty="0">
              <a:ln>
                <a:noFill/>
              </a:ln>
              <a:solidFill>
                <a:srgbClr val="404040"/>
              </a:solidFill>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IS" altLang="en-IS" sz="800" b="0" i="0" u="none" strike="noStrike" cap="none" normalizeH="0" baseline="0" dirty="0">
                <a:ln>
                  <a:noFill/>
                </a:ln>
                <a:solidFill>
                  <a:schemeClr val="tx1"/>
                </a:solidFill>
                <a:effectLst/>
              </a:rPr>
            </a:br>
            <a:endParaRPr kumimoji="0" lang="en-IS" altLang="en-IS" sz="800" b="0" i="0" u="none" strike="noStrike" cap="none" normalizeH="0" baseline="0" dirty="0">
              <a:ln>
                <a:noFill/>
              </a:ln>
              <a:solidFill>
                <a:schemeClr val="tx1"/>
              </a:solidFill>
              <a:effectLst/>
              <a:latin typeface="Arial" panose="020B0604020202020204" pitchFamily="34" charset="0"/>
            </a:endParaRPr>
          </a:p>
        </p:txBody>
      </p:sp>
      <p:sp>
        <p:nvSpPr>
          <p:cNvPr id="5" name="AutoShape 2" descr="Difference icon">
            <a:extLst>
              <a:ext uri="{FF2B5EF4-FFF2-40B4-BE49-F238E27FC236}">
                <a16:creationId xmlns:a16="http://schemas.microsoft.com/office/drawing/2014/main" id="{10F8F20D-A20F-6F08-AFAF-DE61B0C3D1BB}"/>
              </a:ext>
            </a:extLst>
          </p:cNvPr>
          <p:cNvSpPr>
            <a:spLocks noChangeAspect="1" noChangeArrowheads="1"/>
          </p:cNvSpPr>
          <p:nvPr/>
        </p:nvSpPr>
        <p:spPr bwMode="auto">
          <a:xfrm>
            <a:off x="149225" y="-1565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Intersection icon">
            <a:extLst>
              <a:ext uri="{FF2B5EF4-FFF2-40B4-BE49-F238E27FC236}">
                <a16:creationId xmlns:a16="http://schemas.microsoft.com/office/drawing/2014/main" id="{715AB96C-25B5-1FBE-D0ED-F43B7585F534}"/>
              </a:ext>
            </a:extLst>
          </p:cNvPr>
          <p:cNvSpPr>
            <a:spLocks noChangeAspect="1" noChangeArrowheads="1"/>
          </p:cNvSpPr>
          <p:nvPr/>
        </p:nvSpPr>
        <p:spPr bwMode="auto">
          <a:xfrm>
            <a:off x="149225" y="-1093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Exclusion icon">
            <a:extLst>
              <a:ext uri="{FF2B5EF4-FFF2-40B4-BE49-F238E27FC236}">
                <a16:creationId xmlns:a16="http://schemas.microsoft.com/office/drawing/2014/main" id="{2C6F2935-3902-EDC7-6F1F-BD4C18A26454}"/>
              </a:ext>
            </a:extLst>
          </p:cNvPr>
          <p:cNvSpPr>
            <a:spLocks noChangeAspect="1" noChangeArrowheads="1"/>
          </p:cNvSpPr>
          <p:nvPr/>
        </p:nvSpPr>
        <p:spPr bwMode="auto">
          <a:xfrm>
            <a:off x="149225" y="-620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Division icon">
            <a:extLst>
              <a:ext uri="{FF2B5EF4-FFF2-40B4-BE49-F238E27FC236}">
                <a16:creationId xmlns:a16="http://schemas.microsoft.com/office/drawing/2014/main" id="{E57754B3-335C-AD12-132C-0761E916F2EB}"/>
              </a:ext>
            </a:extLst>
          </p:cNvPr>
          <p:cNvSpPr>
            <a:spLocks noChangeAspect="1" noChangeArrowheads="1"/>
          </p:cNvSpPr>
          <p:nvPr/>
        </p:nvSpPr>
        <p:spPr bwMode="auto">
          <a:xfrm>
            <a:off x="149225"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Cut path icon">
            <a:extLst>
              <a:ext uri="{FF2B5EF4-FFF2-40B4-BE49-F238E27FC236}">
                <a16:creationId xmlns:a16="http://schemas.microsoft.com/office/drawing/2014/main" id="{4436C26C-96CE-4825-60E2-455396220BCC}"/>
              </a:ext>
            </a:extLst>
          </p:cNvPr>
          <p:cNvSpPr>
            <a:spLocks noChangeAspect="1" noChangeArrowheads="1"/>
          </p:cNvSpPr>
          <p:nvPr/>
        </p:nvSpPr>
        <p:spPr bwMode="auto">
          <a:xfrm>
            <a:off x="149225" y="323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Combine icon">
            <a:extLst>
              <a:ext uri="{FF2B5EF4-FFF2-40B4-BE49-F238E27FC236}">
                <a16:creationId xmlns:a16="http://schemas.microsoft.com/office/drawing/2014/main" id="{BC84F762-5797-748A-4732-A149E3254D62}"/>
              </a:ext>
            </a:extLst>
          </p:cNvPr>
          <p:cNvSpPr>
            <a:spLocks noChangeAspect="1" noChangeArrowheads="1"/>
          </p:cNvSpPr>
          <p:nvPr/>
        </p:nvSpPr>
        <p:spPr bwMode="auto">
          <a:xfrm>
            <a:off x="149225" y="796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Break apart icon">
            <a:extLst>
              <a:ext uri="{FF2B5EF4-FFF2-40B4-BE49-F238E27FC236}">
                <a16:creationId xmlns:a16="http://schemas.microsoft.com/office/drawing/2014/main" id="{B616E567-83C7-77DF-3E9E-070E153FD796}"/>
              </a:ext>
            </a:extLst>
          </p:cNvPr>
          <p:cNvSpPr>
            <a:spLocks noChangeAspect="1" noChangeArrowheads="1"/>
          </p:cNvSpPr>
          <p:nvPr/>
        </p:nvSpPr>
        <p:spPr bwMode="auto">
          <a:xfrm>
            <a:off x="149225" y="1268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4" descr="Graphical user interface, text&#10;&#10;Description automatically generated">
            <a:extLst>
              <a:ext uri="{FF2B5EF4-FFF2-40B4-BE49-F238E27FC236}">
                <a16:creationId xmlns:a16="http://schemas.microsoft.com/office/drawing/2014/main" id="{DDECAEED-F05C-AE69-04FE-346FFE01E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49"/>
          <a:stretch/>
        </p:blipFill>
        <p:spPr>
          <a:xfrm>
            <a:off x="334702" y="1066679"/>
            <a:ext cx="1327249" cy="305365"/>
          </a:xfrm>
          <a:prstGeom prst="rect">
            <a:avLst/>
          </a:prstGeom>
        </p:spPr>
      </p:pic>
      <p:pic>
        <p:nvPicPr>
          <p:cNvPr id="15" name="Picture 15" descr="Graphical user interface, text&#10;&#10;Description automatically generated">
            <a:extLst>
              <a:ext uri="{FF2B5EF4-FFF2-40B4-BE49-F238E27FC236}">
                <a16:creationId xmlns:a16="http://schemas.microsoft.com/office/drawing/2014/main" id="{3D1399BD-E385-0770-35A6-5B282BCD7A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56"/>
          <a:stretch/>
        </p:blipFill>
        <p:spPr>
          <a:xfrm>
            <a:off x="327467" y="1421155"/>
            <a:ext cx="1335939" cy="274975"/>
          </a:xfrm>
          <a:prstGeom prst="rect">
            <a:avLst/>
          </a:prstGeom>
        </p:spPr>
      </p:pic>
      <p:pic>
        <p:nvPicPr>
          <p:cNvPr id="16" name="Picture 15" descr="Graphical user interface, text&#10;&#10;Description automatically generated">
            <a:extLst>
              <a:ext uri="{FF2B5EF4-FFF2-40B4-BE49-F238E27FC236}">
                <a16:creationId xmlns:a16="http://schemas.microsoft.com/office/drawing/2014/main" id="{03446603-ACA1-E98E-31E3-AA181C9994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46" r="-547"/>
          <a:stretch/>
        </p:blipFill>
        <p:spPr>
          <a:xfrm>
            <a:off x="334701" y="1753927"/>
            <a:ext cx="1341739" cy="274973"/>
          </a:xfrm>
          <a:prstGeom prst="rect">
            <a:avLst/>
          </a:prstGeom>
        </p:spPr>
      </p:pic>
      <p:pic>
        <p:nvPicPr>
          <p:cNvPr id="17" name="Picture 15" descr="Graphical user interface, text&#10;&#10;Description automatically generated">
            <a:extLst>
              <a:ext uri="{FF2B5EF4-FFF2-40B4-BE49-F238E27FC236}">
                <a16:creationId xmlns:a16="http://schemas.microsoft.com/office/drawing/2014/main" id="{C67E8013-BAF1-34F0-2285-C150651C9C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093"/>
          <a:stretch/>
        </p:blipFill>
        <p:spPr>
          <a:xfrm>
            <a:off x="334701" y="2108402"/>
            <a:ext cx="1341737" cy="274974"/>
          </a:xfrm>
          <a:prstGeom prst="rect">
            <a:avLst/>
          </a:prstGeom>
        </p:spPr>
      </p:pic>
      <p:pic>
        <p:nvPicPr>
          <p:cNvPr id="18" name="Picture 15" descr="Graphical user interface, text&#10;&#10;Description automatically generated">
            <a:extLst>
              <a:ext uri="{FF2B5EF4-FFF2-40B4-BE49-F238E27FC236}">
                <a16:creationId xmlns:a16="http://schemas.microsoft.com/office/drawing/2014/main" id="{04780070-F9A6-A1EE-65BA-21770E3E21C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093"/>
          <a:stretch/>
        </p:blipFill>
        <p:spPr>
          <a:xfrm>
            <a:off x="334700" y="2679901"/>
            <a:ext cx="1341737" cy="274970"/>
          </a:xfrm>
          <a:prstGeom prst="rect">
            <a:avLst/>
          </a:prstGeom>
        </p:spPr>
      </p:pic>
      <p:pic>
        <p:nvPicPr>
          <p:cNvPr id="19" name="Picture 15" descr="Graphical user interface, text&#10;&#10;Description automatically generated">
            <a:extLst>
              <a:ext uri="{FF2B5EF4-FFF2-40B4-BE49-F238E27FC236}">
                <a16:creationId xmlns:a16="http://schemas.microsoft.com/office/drawing/2014/main" id="{4FFAA0B5-A4C6-8530-4401-AD25A0EB1F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546" r="-547"/>
          <a:stretch/>
        </p:blipFill>
        <p:spPr>
          <a:xfrm>
            <a:off x="327467" y="3034376"/>
            <a:ext cx="1341739" cy="274970"/>
          </a:xfrm>
          <a:prstGeom prst="rect">
            <a:avLst/>
          </a:prstGeom>
        </p:spPr>
      </p:pic>
      <p:pic>
        <p:nvPicPr>
          <p:cNvPr id="20" name="Picture 15" descr="Graphical user interface, text&#10;&#10;Description automatically generated">
            <a:extLst>
              <a:ext uri="{FF2B5EF4-FFF2-40B4-BE49-F238E27FC236}">
                <a16:creationId xmlns:a16="http://schemas.microsoft.com/office/drawing/2014/main" id="{B3ED71F6-08A8-7A8A-EDBB-679356E82F3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46" r="-547"/>
          <a:stretch/>
        </p:blipFill>
        <p:spPr>
          <a:xfrm>
            <a:off x="341935" y="3374382"/>
            <a:ext cx="1341739" cy="274973"/>
          </a:xfrm>
          <a:prstGeom prst="rect">
            <a:avLst/>
          </a:prstGeom>
        </p:spPr>
      </p:pic>
      <p:pic>
        <p:nvPicPr>
          <p:cNvPr id="21" name="Picture 15" descr="Graphical user interface, text&#10;&#10;Description automatically generated">
            <a:extLst>
              <a:ext uri="{FF2B5EF4-FFF2-40B4-BE49-F238E27FC236}">
                <a16:creationId xmlns:a16="http://schemas.microsoft.com/office/drawing/2014/main" id="{0B66BD27-F86B-E2D7-5EB4-AE3377C9B5E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1093"/>
          <a:stretch/>
        </p:blipFill>
        <p:spPr>
          <a:xfrm>
            <a:off x="349169" y="3728857"/>
            <a:ext cx="1341737" cy="274970"/>
          </a:xfrm>
          <a:prstGeom prst="rect">
            <a:avLst/>
          </a:prstGeom>
        </p:spPr>
      </p:pic>
    </p:spTree>
    <p:extLst>
      <p:ext uri="{BB962C8B-B14F-4D97-AF65-F5344CB8AC3E}">
        <p14:creationId xmlns:p14="http://schemas.microsoft.com/office/powerpoint/2010/main" val="8691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83B02-5D52-A952-1CD2-ED615B600C33}"/>
              </a:ext>
            </a:extLst>
          </p:cNvPr>
          <p:cNvSpPr>
            <a:spLocks noGrp="1"/>
          </p:cNvSpPr>
          <p:nvPr>
            <p:ph type="body" sz="quarter" idx="10"/>
          </p:nvPr>
        </p:nvSpPr>
        <p:spPr>
          <a:xfrm>
            <a:off x="0" y="424456"/>
            <a:ext cx="9144000" cy="576064"/>
          </a:xfrm>
        </p:spPr>
        <p:txBody>
          <a:bodyPr/>
          <a:lstStyle/>
          <a:p>
            <a:r>
              <a:rPr lang="en-GB" dirty="0" err="1"/>
              <a:t>Färger</a:t>
            </a:r>
            <a:endParaRPr lang="en-GB" dirty="0"/>
          </a:p>
          <a:p>
            <a:endParaRPr lang="en-GB" dirty="0"/>
          </a:p>
        </p:txBody>
      </p:sp>
      <p:sp>
        <p:nvSpPr>
          <p:cNvPr id="4" name="Rectangle 1">
            <a:extLst>
              <a:ext uri="{FF2B5EF4-FFF2-40B4-BE49-F238E27FC236}">
                <a16:creationId xmlns:a16="http://schemas.microsoft.com/office/drawing/2014/main" id="{450E3864-C0C3-047A-8DDD-58E6B7CD9441}"/>
              </a:ext>
            </a:extLst>
          </p:cNvPr>
          <p:cNvSpPr>
            <a:spLocks noChangeArrowheads="1"/>
          </p:cNvSpPr>
          <p:nvPr/>
        </p:nvSpPr>
        <p:spPr bwMode="auto">
          <a:xfrm>
            <a:off x="454025" y="1496269"/>
            <a:ext cx="5198095" cy="271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52" tIns="0" rIns="0" bIns="68241" numCol="1" anchor="ctr" anchorCtr="0" compatLnSpc="1">
            <a:prstTxWarp prst="textNoShape">
              <a:avLst/>
            </a:prstTxWarp>
            <a:spAutoFit/>
          </a:bodyPr>
          <a:lstStyle/>
          <a:p>
            <a:pPr eaLnBrk="0" fontAlgn="base" latinLnBrk="0" hangingPunct="0">
              <a:spcBef>
                <a:spcPct val="0"/>
              </a:spcBef>
              <a:spcAft>
                <a:spcPct val="0"/>
              </a:spcAft>
            </a:pPr>
            <a:r>
              <a:rPr lang="sv-SE" sz="1200" dirty="0"/>
              <a:t>Färger på objekt kan läggas till och ändras när som helst</a:t>
            </a:r>
          </a:p>
          <a:p>
            <a:pPr>
              <a:spcBef>
                <a:spcPct val="0"/>
              </a:spcBef>
              <a:spcAft>
                <a:spcPct val="0"/>
              </a:spcAft>
            </a:pPr>
            <a:endParaRPr lang="sv-SE" sz="1200" dirty="0"/>
          </a:p>
          <a:p>
            <a:pPr>
              <a:spcBef>
                <a:spcPct val="0"/>
              </a:spcBef>
              <a:spcAft>
                <a:spcPct val="0"/>
              </a:spcAft>
            </a:pPr>
            <a:r>
              <a:rPr lang="sv-SE" sz="1200" dirty="0"/>
              <a:t>Du hittar "Fyll och stryk" under menyalternativet "Objekt".</a:t>
            </a:r>
          </a:p>
          <a:p>
            <a:pPr>
              <a:spcBef>
                <a:spcPct val="0"/>
              </a:spcBef>
              <a:spcAft>
                <a:spcPct val="0"/>
              </a:spcAft>
            </a:pPr>
            <a:endParaRPr lang="sv-SE" sz="1200" dirty="0"/>
          </a:p>
          <a:p>
            <a:pPr>
              <a:spcBef>
                <a:spcPct val="0"/>
              </a:spcBef>
              <a:spcAft>
                <a:spcPct val="0"/>
              </a:spcAft>
            </a:pPr>
            <a:r>
              <a:rPr lang="sv-SE" sz="1200" dirty="0"/>
              <a:t>För ett vektorobjekt kan en separat stil definieras för dess kontur (eller </a:t>
            </a:r>
          </a:p>
          <a:p>
            <a:pPr>
              <a:spcBef>
                <a:spcPct val="0"/>
              </a:spcBef>
              <a:spcAft>
                <a:spcPct val="0"/>
              </a:spcAft>
            </a:pPr>
            <a:r>
              <a:rPr lang="sv-SE" sz="1200" dirty="0"/>
              <a:t>streck) och dess huvudfärg (eller fyllning).</a:t>
            </a:r>
          </a:p>
          <a:p>
            <a:pPr>
              <a:spcBef>
                <a:spcPct val="0"/>
              </a:spcBef>
              <a:spcAft>
                <a:spcPct val="0"/>
              </a:spcAft>
            </a:pPr>
            <a:r>
              <a:rPr lang="sv-SE" sz="1200" dirty="0"/>
              <a:t>Detta kan vara en vanlig färg (t.ex. mörkröd), ett mönster (t.ex. ränder eller blommor) eller en gradient (t.ex. en mjuk övergång från grönt till blått).</a:t>
            </a:r>
          </a:p>
          <a:p>
            <a:pPr>
              <a:spcBef>
                <a:spcPct val="0"/>
              </a:spcBef>
              <a:spcAft>
                <a:spcPct val="0"/>
              </a:spcAft>
            </a:pPr>
            <a:endParaRPr lang="sv-SE" sz="1200" dirty="0"/>
          </a:p>
          <a:p>
            <a:pPr>
              <a:spcBef>
                <a:spcPct val="0"/>
              </a:spcBef>
              <a:spcAft>
                <a:spcPct val="0"/>
              </a:spcAft>
            </a:pPr>
            <a:r>
              <a:rPr lang="sv-SE" sz="1200" dirty="0"/>
              <a:t>När vi skapar filer för vinyl/laserskärning (för </a:t>
            </a:r>
            <a:r>
              <a:rPr lang="sv-SE" sz="1200" dirty="0" err="1"/>
              <a:t>FabLab</a:t>
            </a:r>
            <a:r>
              <a:rPr lang="sv-SE" sz="1200" dirty="0"/>
              <a:t>-användning) måste vi tänka på att ställa in streckfärgen till vanlig färg, röd 255, slagstilen till 0,02 mm bredd och ta bort fyllningen.</a:t>
            </a:r>
            <a:endParaRPr lang="en-GB" dirty="0"/>
          </a:p>
          <a:p>
            <a:pPr eaLnBrk="0" fontAlgn="base" latinLnBrk="0" hangingPunct="0">
              <a:spcBef>
                <a:spcPct val="0"/>
              </a:spcBef>
              <a:spcAft>
                <a:spcPct val="0"/>
              </a:spcAft>
            </a:pPr>
            <a:br>
              <a:rPr kumimoji="0" lang="en-GB" altLang="en-IS" sz="800" b="0" i="0" u="none" strike="noStrike" cap="none" normalizeH="0" baseline="0" dirty="0">
                <a:ln>
                  <a:noFill/>
                </a:ln>
                <a:solidFill>
                  <a:schemeClr val="tx1"/>
                </a:solidFill>
                <a:effectLst/>
              </a:rPr>
            </a:br>
            <a:br>
              <a:rPr kumimoji="0" lang="en-IS" altLang="en-IS" sz="800" b="0" i="0" u="none" strike="noStrike" cap="none" normalizeH="0" baseline="0" dirty="0">
                <a:ln>
                  <a:noFill/>
                </a:ln>
                <a:solidFill>
                  <a:schemeClr val="tx1"/>
                </a:solidFill>
                <a:effectLst/>
              </a:rPr>
            </a:br>
            <a:endParaRPr lang="en-IS" sz="1200" b="0" i="0" u="none" strike="noStrike" cap="none" normalizeH="0" baseline="0" dirty="0">
              <a:ln>
                <a:noFill/>
              </a:ln>
              <a:effectLst/>
              <a:latin typeface="Arial" panose="020B0604020202020204" pitchFamily="34" charset="0"/>
              <a:cs typeface="Arial"/>
            </a:endParaRPr>
          </a:p>
        </p:txBody>
      </p:sp>
      <p:sp>
        <p:nvSpPr>
          <p:cNvPr id="5" name="AutoShape 2" descr="Difference icon">
            <a:extLst>
              <a:ext uri="{FF2B5EF4-FFF2-40B4-BE49-F238E27FC236}">
                <a16:creationId xmlns:a16="http://schemas.microsoft.com/office/drawing/2014/main" id="{10F8F20D-A20F-6F08-AFAF-DE61B0C3D1BB}"/>
              </a:ext>
            </a:extLst>
          </p:cNvPr>
          <p:cNvSpPr>
            <a:spLocks noChangeAspect="1" noChangeArrowheads="1"/>
          </p:cNvSpPr>
          <p:nvPr/>
        </p:nvSpPr>
        <p:spPr bwMode="auto">
          <a:xfrm>
            <a:off x="149225" y="-1565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Intersection icon">
            <a:extLst>
              <a:ext uri="{FF2B5EF4-FFF2-40B4-BE49-F238E27FC236}">
                <a16:creationId xmlns:a16="http://schemas.microsoft.com/office/drawing/2014/main" id="{715AB96C-25B5-1FBE-D0ED-F43B7585F534}"/>
              </a:ext>
            </a:extLst>
          </p:cNvPr>
          <p:cNvSpPr>
            <a:spLocks noChangeAspect="1" noChangeArrowheads="1"/>
          </p:cNvSpPr>
          <p:nvPr/>
        </p:nvSpPr>
        <p:spPr bwMode="auto">
          <a:xfrm>
            <a:off x="149225" y="-1093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Exclusion icon">
            <a:extLst>
              <a:ext uri="{FF2B5EF4-FFF2-40B4-BE49-F238E27FC236}">
                <a16:creationId xmlns:a16="http://schemas.microsoft.com/office/drawing/2014/main" id="{2C6F2935-3902-EDC7-6F1F-BD4C18A26454}"/>
              </a:ext>
            </a:extLst>
          </p:cNvPr>
          <p:cNvSpPr>
            <a:spLocks noChangeAspect="1" noChangeArrowheads="1"/>
          </p:cNvSpPr>
          <p:nvPr/>
        </p:nvSpPr>
        <p:spPr bwMode="auto">
          <a:xfrm>
            <a:off x="149225" y="-620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Division icon">
            <a:extLst>
              <a:ext uri="{FF2B5EF4-FFF2-40B4-BE49-F238E27FC236}">
                <a16:creationId xmlns:a16="http://schemas.microsoft.com/office/drawing/2014/main" id="{E57754B3-335C-AD12-132C-0761E916F2EB}"/>
              </a:ext>
            </a:extLst>
          </p:cNvPr>
          <p:cNvSpPr>
            <a:spLocks noChangeAspect="1" noChangeArrowheads="1"/>
          </p:cNvSpPr>
          <p:nvPr/>
        </p:nvSpPr>
        <p:spPr bwMode="auto">
          <a:xfrm>
            <a:off x="149225"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Cut path icon">
            <a:extLst>
              <a:ext uri="{FF2B5EF4-FFF2-40B4-BE49-F238E27FC236}">
                <a16:creationId xmlns:a16="http://schemas.microsoft.com/office/drawing/2014/main" id="{4436C26C-96CE-4825-60E2-455396220BCC}"/>
              </a:ext>
            </a:extLst>
          </p:cNvPr>
          <p:cNvSpPr>
            <a:spLocks noChangeAspect="1" noChangeArrowheads="1"/>
          </p:cNvSpPr>
          <p:nvPr/>
        </p:nvSpPr>
        <p:spPr bwMode="auto">
          <a:xfrm>
            <a:off x="149225" y="323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Combine icon">
            <a:extLst>
              <a:ext uri="{FF2B5EF4-FFF2-40B4-BE49-F238E27FC236}">
                <a16:creationId xmlns:a16="http://schemas.microsoft.com/office/drawing/2014/main" id="{BC84F762-5797-748A-4732-A149E3254D62}"/>
              </a:ext>
            </a:extLst>
          </p:cNvPr>
          <p:cNvSpPr>
            <a:spLocks noChangeAspect="1" noChangeArrowheads="1"/>
          </p:cNvSpPr>
          <p:nvPr/>
        </p:nvSpPr>
        <p:spPr bwMode="auto">
          <a:xfrm>
            <a:off x="149225" y="796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Break apart icon">
            <a:extLst>
              <a:ext uri="{FF2B5EF4-FFF2-40B4-BE49-F238E27FC236}">
                <a16:creationId xmlns:a16="http://schemas.microsoft.com/office/drawing/2014/main" id="{B616E567-83C7-77DF-3E9E-070E153FD796}"/>
              </a:ext>
            </a:extLst>
          </p:cNvPr>
          <p:cNvSpPr>
            <a:spLocks noChangeAspect="1" noChangeArrowheads="1"/>
          </p:cNvSpPr>
          <p:nvPr/>
        </p:nvSpPr>
        <p:spPr bwMode="auto">
          <a:xfrm>
            <a:off x="149225" y="1268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2" descr="Graphical user interface, text, application&#10;&#10;Description automatically generated">
            <a:extLst>
              <a:ext uri="{FF2B5EF4-FFF2-40B4-BE49-F238E27FC236}">
                <a16:creationId xmlns:a16="http://schemas.microsoft.com/office/drawing/2014/main" id="{EA89E34D-0DC9-ABFB-63B0-74E7CF6DEA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2153" y="1463072"/>
            <a:ext cx="2743200" cy="756053"/>
          </a:xfrm>
          <a:prstGeom prst="rect">
            <a:avLst/>
          </a:prstGeom>
        </p:spPr>
      </p:pic>
      <p:sp>
        <p:nvSpPr>
          <p:cNvPr id="3" name="Text Placeholder 2">
            <a:extLst>
              <a:ext uri="{FF2B5EF4-FFF2-40B4-BE49-F238E27FC236}">
                <a16:creationId xmlns:a16="http://schemas.microsoft.com/office/drawing/2014/main" id="{225218F3-A4EA-980B-7014-3E87E127485F}"/>
              </a:ext>
            </a:extLst>
          </p:cNvPr>
          <p:cNvSpPr>
            <a:spLocks noGrp="1"/>
          </p:cNvSpPr>
          <p:nvPr>
            <p:ph type="body" sz="quarter" idx="11"/>
          </p:nvPr>
        </p:nvSpPr>
        <p:spPr>
          <a:xfrm>
            <a:off x="-2720" y="786845"/>
            <a:ext cx="9144000" cy="288032"/>
          </a:xfrm>
        </p:spPr>
        <p:txBody>
          <a:bodyPr/>
          <a:lstStyle/>
          <a:p>
            <a:pPr lvl="0"/>
            <a:endParaRPr lang="en-US" altLang="ko-KR" sz="1800"/>
          </a:p>
        </p:txBody>
      </p:sp>
    </p:spTree>
    <p:extLst>
      <p:ext uri="{BB962C8B-B14F-4D97-AF65-F5344CB8AC3E}">
        <p14:creationId xmlns:p14="http://schemas.microsoft.com/office/powerpoint/2010/main" val="480014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9" y="2000387"/>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872859" y="27386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9" y="347696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a:lstStyle/>
          <a:p>
            <a:r>
              <a:rPr lang="en-US" altLang="ko-KR" sz="2800" dirty="0"/>
              <a:t>Tinkercad</a:t>
            </a:r>
            <a:endParaRPr lang="ko-KR" altLang="en-US" sz="2800" dirty="0"/>
          </a:p>
        </p:txBody>
      </p:sp>
      <p:sp>
        <p:nvSpPr>
          <p:cNvPr id="3" name="Text Placeholder 2"/>
          <p:cNvSpPr>
            <a:spLocks noGrp="1"/>
          </p:cNvSpPr>
          <p:nvPr>
            <p:ph type="body" sz="quarter" idx="11"/>
          </p:nvPr>
        </p:nvSpPr>
        <p:spPr/>
        <p:txBody>
          <a:bodyPr/>
          <a:lstStyle/>
          <a:p>
            <a:pPr lvl="0"/>
            <a:r>
              <a:rPr lang="en-US" altLang="ko-KR" sz="1800"/>
              <a:t>4</a:t>
            </a:r>
          </a:p>
        </p:txBody>
      </p:sp>
      <p:sp>
        <p:nvSpPr>
          <p:cNvPr id="20" name="Rectangle 19"/>
          <p:cNvSpPr/>
          <p:nvPr/>
        </p:nvSpPr>
        <p:spPr>
          <a:xfrm>
            <a:off x="683568" y="2013823"/>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683568" y="3490403"/>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5081675" y="2026498"/>
            <a:ext cx="2371794" cy="307777"/>
          </a:xfrm>
          <a:prstGeom prst="rect">
            <a:avLst/>
          </a:prstGeom>
          <a:noFill/>
        </p:spPr>
        <p:txBody>
          <a:bodyPr wrap="square" lIns="91440" tIns="45720" rIns="91440" bIns="45720" rtlCol="0" anchor="t">
            <a:spAutoFit/>
          </a:bodyPr>
          <a:lstStyle/>
          <a:p>
            <a:r>
              <a:rPr lang="en-US" altLang="ko-KR" sz="1400" b="1" dirty="0" err="1">
                <a:solidFill>
                  <a:schemeClr val="bg1"/>
                </a:solidFill>
                <a:cs typeface="Arial"/>
              </a:rPr>
              <a:t>Att</a:t>
            </a:r>
            <a:r>
              <a:rPr lang="en-US" altLang="ko-KR" sz="1400" b="1" dirty="0">
                <a:solidFill>
                  <a:schemeClr val="bg1"/>
                </a:solidFill>
                <a:cs typeface="Arial"/>
              </a:rPr>
              <a:t> </a:t>
            </a:r>
            <a:r>
              <a:rPr lang="en-US" altLang="ko-KR" sz="1400" b="1" dirty="0" err="1">
                <a:solidFill>
                  <a:schemeClr val="bg1"/>
                </a:solidFill>
                <a:cs typeface="Arial"/>
              </a:rPr>
              <a:t>göra</a:t>
            </a:r>
            <a:r>
              <a:rPr lang="en-US" altLang="ko-KR" sz="1400" b="1" dirty="0">
                <a:solidFill>
                  <a:schemeClr val="bg1"/>
                </a:solidFill>
                <a:cs typeface="Arial"/>
              </a:rPr>
              <a:t> </a:t>
            </a:r>
            <a:r>
              <a:rPr lang="en-US" altLang="ko-KR" sz="1400" b="1" dirty="0" err="1">
                <a:solidFill>
                  <a:schemeClr val="bg1"/>
                </a:solidFill>
                <a:cs typeface="Arial"/>
              </a:rPr>
              <a:t>är</a:t>
            </a:r>
            <a:r>
              <a:rPr lang="en-US" altLang="ko-KR" sz="1400" b="1" dirty="0">
                <a:solidFill>
                  <a:schemeClr val="bg1"/>
                </a:solidFill>
                <a:cs typeface="Arial"/>
              </a:rPr>
              <a:t> </a:t>
            </a:r>
            <a:r>
              <a:rPr lang="en-US" altLang="ko-KR" sz="1400" b="1" dirty="0" err="1">
                <a:solidFill>
                  <a:schemeClr val="bg1"/>
                </a:solidFill>
                <a:cs typeface="Arial"/>
              </a:rPr>
              <a:t>att</a:t>
            </a:r>
            <a:r>
              <a:rPr lang="en-US" altLang="ko-KR" sz="1400" b="1" dirty="0">
                <a:solidFill>
                  <a:schemeClr val="bg1"/>
                </a:solidFill>
                <a:cs typeface="Arial"/>
              </a:rPr>
              <a:t> </a:t>
            </a:r>
            <a:r>
              <a:rPr lang="en-US" altLang="ko-KR" sz="1400" b="1" dirty="0" err="1">
                <a:solidFill>
                  <a:schemeClr val="bg1"/>
                </a:solidFill>
                <a:cs typeface="Arial"/>
              </a:rPr>
              <a:t>lära</a:t>
            </a:r>
            <a:endParaRPr lang="ko-KR" altLang="en-US" sz="1400" b="1" dirty="0">
              <a:solidFill>
                <a:schemeClr val="bg1"/>
              </a:solidFill>
              <a:cs typeface="Arial"/>
            </a:endParaRPr>
          </a:p>
        </p:txBody>
      </p:sp>
      <p:sp>
        <p:nvSpPr>
          <p:cNvPr id="28" name="TextBox 27"/>
          <p:cNvSpPr txBox="1"/>
          <p:nvPr/>
        </p:nvSpPr>
        <p:spPr>
          <a:xfrm>
            <a:off x="5081675" y="2743103"/>
            <a:ext cx="2371794" cy="307777"/>
          </a:xfrm>
          <a:prstGeom prst="rect">
            <a:avLst/>
          </a:prstGeom>
          <a:noFill/>
        </p:spPr>
        <p:txBody>
          <a:bodyPr wrap="square" rtlCol="0">
            <a:spAutoFit/>
          </a:bodyPr>
          <a:lstStyle/>
          <a:p>
            <a:r>
              <a:rPr lang="en-US" altLang="ko-KR" sz="1400" b="1" dirty="0">
                <a:solidFill>
                  <a:schemeClr val="bg1"/>
                </a:solidFill>
                <a:cs typeface="Arial" pitchFamily="34" charset="0"/>
              </a:rPr>
              <a:t>För </a:t>
            </a:r>
            <a:r>
              <a:rPr lang="en-US" altLang="ko-KR" sz="1400" b="1" dirty="0" err="1">
                <a:solidFill>
                  <a:schemeClr val="bg1"/>
                </a:solidFill>
                <a:cs typeface="Arial" pitchFamily="34" charset="0"/>
              </a:rPr>
              <a:t>alla</a:t>
            </a:r>
            <a:r>
              <a:rPr lang="en-US" altLang="ko-KR" sz="1400" b="1" dirty="0">
                <a:solidFill>
                  <a:schemeClr val="bg1"/>
                </a:solidFill>
                <a:cs typeface="Arial" pitchFamily="34" charset="0"/>
              </a:rPr>
              <a:t> </a:t>
            </a:r>
            <a:r>
              <a:rPr lang="en-US" altLang="ko-KR" sz="1400" b="1" dirty="0" err="1">
                <a:solidFill>
                  <a:schemeClr val="bg1"/>
                </a:solidFill>
                <a:cs typeface="Arial" pitchFamily="34" charset="0"/>
              </a:rPr>
              <a:t>åldrar</a:t>
            </a:r>
            <a:endParaRPr lang="ko-KR" altLang="en-US" sz="1400" b="1" dirty="0">
              <a:solidFill>
                <a:schemeClr val="bg1"/>
              </a:solidFill>
              <a:cs typeface="Arial" pitchFamily="34" charset="0"/>
            </a:endParaRPr>
          </a:p>
        </p:txBody>
      </p:sp>
      <p:sp>
        <p:nvSpPr>
          <p:cNvPr id="29" name="TextBox 28"/>
          <p:cNvSpPr txBox="1"/>
          <p:nvPr/>
        </p:nvSpPr>
        <p:spPr>
          <a:xfrm>
            <a:off x="5081674" y="3516514"/>
            <a:ext cx="3018717" cy="307777"/>
          </a:xfrm>
          <a:prstGeom prst="rect">
            <a:avLst/>
          </a:prstGeom>
          <a:noFill/>
        </p:spPr>
        <p:txBody>
          <a:bodyPr wrap="square" rtlCol="0">
            <a:spAutoFit/>
          </a:bodyPr>
          <a:lstStyle/>
          <a:p>
            <a:r>
              <a:rPr lang="en-US" altLang="ko-KR" sz="1400" b="1" dirty="0" err="1">
                <a:solidFill>
                  <a:schemeClr val="bg1"/>
                </a:solidFill>
                <a:cs typeface="Arial" pitchFamily="34" charset="0"/>
              </a:rPr>
              <a:t>Från</a:t>
            </a:r>
            <a:r>
              <a:rPr lang="en-US" altLang="ko-KR" sz="1400" b="1" dirty="0">
                <a:solidFill>
                  <a:schemeClr val="bg1"/>
                </a:solidFill>
                <a:cs typeface="Arial" pitchFamily="34" charset="0"/>
              </a:rPr>
              <a:t> </a:t>
            </a:r>
            <a:r>
              <a:rPr lang="en-US" altLang="ko-KR" sz="1400" b="1" dirty="0" err="1">
                <a:solidFill>
                  <a:schemeClr val="bg1"/>
                </a:solidFill>
                <a:cs typeface="Arial" pitchFamily="34" charset="0"/>
              </a:rPr>
              <a:t>tanke</a:t>
            </a:r>
            <a:r>
              <a:rPr lang="en-US" altLang="ko-KR" sz="1400" b="1" dirty="0">
                <a:solidFill>
                  <a:schemeClr val="bg1"/>
                </a:solidFill>
                <a:cs typeface="Arial" pitchFamily="34" charset="0"/>
              </a:rPr>
              <a:t> till design </a:t>
            </a:r>
            <a:r>
              <a:rPr lang="en-US" altLang="ko-KR" sz="1400" b="1" dirty="0" err="1">
                <a:solidFill>
                  <a:schemeClr val="bg1"/>
                </a:solidFill>
                <a:cs typeface="Arial" pitchFamily="34" charset="0"/>
              </a:rPr>
              <a:t>i</a:t>
            </a:r>
            <a:r>
              <a:rPr lang="en-US" altLang="ko-KR" sz="1400" b="1" dirty="0">
                <a:solidFill>
                  <a:schemeClr val="bg1"/>
                </a:solidFill>
                <a:cs typeface="Arial" pitchFamily="34" charset="0"/>
              </a:rPr>
              <a:t> </a:t>
            </a:r>
            <a:r>
              <a:rPr lang="en-US" altLang="ko-KR" sz="1400" b="1" dirty="0" err="1">
                <a:solidFill>
                  <a:schemeClr val="bg1"/>
                </a:solidFill>
                <a:cs typeface="Arial" pitchFamily="34" charset="0"/>
              </a:rPr>
              <a:t>ett</a:t>
            </a:r>
            <a:r>
              <a:rPr lang="en-US" altLang="ko-KR" sz="1400" b="1" dirty="0">
                <a:solidFill>
                  <a:schemeClr val="bg1"/>
                </a:solidFill>
                <a:cs typeface="Arial" pitchFamily="34" charset="0"/>
              </a:rPr>
              <a:t> kick</a:t>
            </a:r>
            <a:endParaRPr lang="ko-KR" altLang="en-US" sz="1400" b="1" dirty="0">
              <a:solidFill>
                <a:schemeClr val="bg1"/>
              </a:solidFill>
              <a:cs typeface="Arial" pitchFamily="34" charset="0"/>
            </a:endParaRPr>
          </a:p>
        </p:txBody>
      </p:sp>
      <p:sp>
        <p:nvSpPr>
          <p:cNvPr id="30" name="TextBox 29"/>
          <p:cNvSpPr txBox="1"/>
          <p:nvPr/>
        </p:nvSpPr>
        <p:spPr>
          <a:xfrm>
            <a:off x="1691680" y="2045722"/>
            <a:ext cx="2371794" cy="307777"/>
          </a:xfrm>
          <a:prstGeom prst="rect">
            <a:avLst/>
          </a:prstGeom>
          <a:noFill/>
        </p:spPr>
        <p:txBody>
          <a:bodyPr wrap="square" rtlCol="0">
            <a:spAutoFit/>
          </a:bodyPr>
          <a:lstStyle/>
          <a:p>
            <a:pPr algn="r"/>
            <a:r>
              <a:rPr lang="en-US" altLang="ko-KR" sz="1400" b="1" dirty="0">
                <a:solidFill>
                  <a:schemeClr val="bg1"/>
                </a:solidFill>
                <a:cs typeface="Arial" pitchFamily="34" charset="0"/>
              </a:rPr>
              <a:t>3D </a:t>
            </a:r>
            <a:r>
              <a:rPr lang="en-US" altLang="ko-KR" sz="1400" b="1" dirty="0" err="1">
                <a:solidFill>
                  <a:schemeClr val="bg1"/>
                </a:solidFill>
                <a:cs typeface="Arial" pitchFamily="34" charset="0"/>
              </a:rPr>
              <a:t>ritning</a:t>
            </a:r>
            <a:endParaRPr lang="ko-KR" altLang="en-US" sz="1400" b="1" dirty="0">
              <a:solidFill>
                <a:schemeClr val="bg1"/>
              </a:solidFill>
              <a:cs typeface="Arial" pitchFamily="34" charset="0"/>
            </a:endParaRPr>
          </a:p>
        </p:txBody>
      </p:sp>
      <p:sp>
        <p:nvSpPr>
          <p:cNvPr id="31" name="TextBox 30"/>
          <p:cNvSpPr txBox="1"/>
          <p:nvPr/>
        </p:nvSpPr>
        <p:spPr>
          <a:xfrm>
            <a:off x="1691680" y="2762327"/>
            <a:ext cx="2371794" cy="307777"/>
          </a:xfrm>
          <a:prstGeom prst="rect">
            <a:avLst/>
          </a:prstGeom>
          <a:solidFill>
            <a:srgbClr val="86BD70"/>
          </a:solidFill>
        </p:spPr>
        <p:txBody>
          <a:bodyPr wrap="square" rtlCol="0">
            <a:spAutoFit/>
          </a:bodyPr>
          <a:lstStyle/>
          <a:p>
            <a:pPr algn="r"/>
            <a:r>
              <a:rPr lang="en-US" altLang="ko-KR" sz="1400" b="1" dirty="0" err="1">
                <a:solidFill>
                  <a:schemeClr val="bg1"/>
                </a:solidFill>
                <a:cs typeface="Arial" pitchFamily="34" charset="0"/>
              </a:rPr>
              <a:t>Toppen</a:t>
            </a:r>
            <a:r>
              <a:rPr lang="en-US" altLang="ko-KR" sz="1400" b="1" dirty="0">
                <a:solidFill>
                  <a:schemeClr val="bg1"/>
                </a:solidFill>
                <a:cs typeface="Arial" pitchFamily="34" charset="0"/>
              </a:rPr>
              <a:t> för </a:t>
            </a:r>
            <a:r>
              <a:rPr lang="en-US" altLang="ko-KR" sz="1400" b="1" dirty="0" err="1">
                <a:solidFill>
                  <a:schemeClr val="bg1"/>
                </a:solidFill>
                <a:cs typeface="Arial" pitchFamily="34" charset="0"/>
              </a:rPr>
              <a:t>nybörjare</a:t>
            </a:r>
            <a:endParaRPr lang="ko-KR" altLang="en-US" sz="1400" b="1" dirty="0">
              <a:solidFill>
                <a:schemeClr val="bg1"/>
              </a:solidFill>
              <a:cs typeface="Arial" pitchFamily="34" charset="0"/>
            </a:endParaRPr>
          </a:p>
        </p:txBody>
      </p:sp>
      <p:sp>
        <p:nvSpPr>
          <p:cNvPr id="32" name="TextBox 31"/>
          <p:cNvSpPr txBox="1"/>
          <p:nvPr/>
        </p:nvSpPr>
        <p:spPr>
          <a:xfrm>
            <a:off x="1691680" y="3542848"/>
            <a:ext cx="2371794" cy="307777"/>
          </a:xfrm>
          <a:prstGeom prst="rect">
            <a:avLst/>
          </a:prstGeom>
          <a:noFill/>
        </p:spPr>
        <p:txBody>
          <a:bodyPr wrap="square" rtlCol="0">
            <a:spAutoFit/>
          </a:bodyPr>
          <a:lstStyle/>
          <a:p>
            <a:pPr algn="r"/>
            <a:r>
              <a:rPr lang="en-US" altLang="ko-KR" sz="1400" b="1" dirty="0">
                <a:solidFill>
                  <a:schemeClr val="bg1"/>
                </a:solidFill>
                <a:cs typeface="Arial" pitchFamily="34" charset="0"/>
              </a:rPr>
              <a:t>Du bara </a:t>
            </a:r>
            <a:r>
              <a:rPr lang="en-US" altLang="ko-KR" sz="1400" b="1" dirty="0" err="1">
                <a:solidFill>
                  <a:schemeClr val="bg1"/>
                </a:solidFill>
                <a:cs typeface="Arial" pitchFamily="34" charset="0"/>
              </a:rPr>
              <a:t>loggar</a:t>
            </a:r>
            <a:r>
              <a:rPr lang="en-US" altLang="ko-KR" sz="1400" b="1" dirty="0">
                <a:solidFill>
                  <a:schemeClr val="bg1"/>
                </a:solidFill>
                <a:cs typeface="Arial" pitchFamily="34" charset="0"/>
              </a:rPr>
              <a:t> in</a:t>
            </a:r>
            <a:endParaRPr lang="ko-KR" altLang="en-US" sz="1400" b="1" dirty="0">
              <a:solidFill>
                <a:schemeClr val="bg1"/>
              </a:solidFill>
              <a:cs typeface="Arial" pitchFamily="34" charset="0"/>
            </a:endParaRPr>
          </a:p>
        </p:txBody>
      </p:sp>
      <p:sp>
        <p:nvSpPr>
          <p:cNvPr id="33" name="TextBox 32"/>
          <p:cNvSpPr txBox="1"/>
          <p:nvPr/>
        </p:nvSpPr>
        <p:spPr>
          <a:xfrm>
            <a:off x="5111228" y="2393629"/>
            <a:ext cx="3277196" cy="276999"/>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Stärk</a:t>
            </a:r>
            <a:r>
              <a:rPr lang="en-US" altLang="ko-KR" sz="1200" dirty="0">
                <a:solidFill>
                  <a:schemeClr val="tx1">
                    <a:lumMod val="75000"/>
                    <a:lumOff val="25000"/>
                  </a:schemeClr>
                </a:solidFill>
                <a:cs typeface="Arial" pitchFamily="34" charset="0"/>
              </a:rPr>
              <a:t> din </a:t>
            </a:r>
            <a:r>
              <a:rPr lang="en-US" altLang="ko-KR" sz="1200" dirty="0" err="1">
                <a:solidFill>
                  <a:schemeClr val="tx1">
                    <a:lumMod val="75000"/>
                    <a:lumOff val="25000"/>
                  </a:schemeClr>
                </a:solidFill>
                <a:cs typeface="Arial" pitchFamily="34" charset="0"/>
              </a:rPr>
              <a:t>fantasi</a:t>
            </a:r>
            <a:endParaRPr lang="ko-KR" altLang="en-US" sz="1200" dirty="0">
              <a:solidFill>
                <a:schemeClr val="tx1">
                  <a:lumMod val="75000"/>
                  <a:lumOff val="25000"/>
                </a:schemeClr>
              </a:solidFill>
              <a:cs typeface="Arial" pitchFamily="34" charset="0"/>
            </a:endParaRPr>
          </a:p>
        </p:txBody>
      </p:sp>
      <p:sp>
        <p:nvSpPr>
          <p:cNvPr id="35" name="TextBox 34"/>
          <p:cNvSpPr txBox="1"/>
          <p:nvPr/>
        </p:nvSpPr>
        <p:spPr>
          <a:xfrm>
            <a:off x="5111228" y="3150268"/>
            <a:ext cx="3277196" cy="276999"/>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Annonsfri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och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barnsäker</a:t>
            </a:r>
            <a:endParaRPr lang="ko-KR" altLang="en-US" sz="1200" dirty="0">
              <a:solidFill>
                <a:schemeClr val="tx1">
                  <a:lumMod val="75000"/>
                  <a:lumOff val="25000"/>
                </a:schemeClr>
              </a:solidFill>
              <a:cs typeface="Arial" pitchFamily="34" charset="0"/>
            </a:endParaRPr>
          </a:p>
        </p:txBody>
      </p:sp>
      <p:sp>
        <p:nvSpPr>
          <p:cNvPr id="36" name="TextBox 35"/>
          <p:cNvSpPr txBox="1"/>
          <p:nvPr/>
        </p:nvSpPr>
        <p:spPr>
          <a:xfrm>
            <a:off x="5080528" y="3906907"/>
            <a:ext cx="3277196" cy="276999"/>
          </a:xfrm>
          <a:prstGeom prst="rect">
            <a:avLst/>
          </a:prstGeom>
          <a:noFill/>
        </p:spPr>
        <p:txBody>
          <a:bodyPr wrap="square" rtlCol="0">
            <a:spAutoFit/>
          </a:bodyPr>
          <a:lstStyle/>
          <a:p>
            <a:r>
              <a:rPr lang="sv-SE" altLang="ko-KR" sz="1200">
                <a:solidFill>
                  <a:schemeClr val="tx1">
                    <a:lumMod val="75000"/>
                    <a:lumOff val="25000"/>
                  </a:schemeClr>
                </a:solidFill>
                <a:cs typeface="Arial" pitchFamily="34" charset="0"/>
              </a:rPr>
              <a:t>Om du kan drömma det, kan du bygga det</a:t>
            </a:r>
            <a:endParaRPr lang="ko-KR" altLang="en-US" sz="1200" dirty="0">
              <a:solidFill>
                <a:schemeClr val="tx1">
                  <a:lumMod val="75000"/>
                  <a:lumOff val="25000"/>
                </a:schemeClr>
              </a:solidFill>
              <a:cs typeface="Arial" pitchFamily="34" charset="0"/>
            </a:endParaRPr>
          </a:p>
        </p:txBody>
      </p:sp>
      <p:sp>
        <p:nvSpPr>
          <p:cNvPr id="37" name="TextBox 36"/>
          <p:cNvSpPr txBox="1"/>
          <p:nvPr/>
        </p:nvSpPr>
        <p:spPr>
          <a:xfrm>
            <a:off x="624379" y="2353499"/>
            <a:ext cx="3824328" cy="461665"/>
          </a:xfrm>
          <a:prstGeom prst="rect">
            <a:avLst/>
          </a:prstGeom>
          <a:noFill/>
        </p:spPr>
        <p:txBody>
          <a:bodyPr wrap="square" rtlCol="0">
            <a:spAutoFit/>
          </a:bodyPr>
          <a:lstStyle/>
          <a:p>
            <a:pPr algn="r"/>
            <a:r>
              <a:rPr lang="sv-SE" altLang="ko-KR" sz="1200" dirty="0">
                <a:solidFill>
                  <a:schemeClr val="tx1">
                    <a:lumMod val="75000"/>
                    <a:lumOff val="25000"/>
                  </a:schemeClr>
                </a:solidFill>
                <a:cs typeface="Arial" pitchFamily="34" charset="0"/>
              </a:rPr>
              <a:t>En gratis </a:t>
            </a:r>
            <a:r>
              <a:rPr lang="sv-SE" altLang="ko-KR" sz="1200" dirty="0" err="1">
                <a:solidFill>
                  <a:schemeClr val="tx1">
                    <a:lumMod val="75000"/>
                    <a:lumOff val="25000"/>
                  </a:schemeClr>
                </a:solidFill>
                <a:cs typeface="Arial" pitchFamily="34" charset="0"/>
              </a:rPr>
              <a:t>webbapp</a:t>
            </a:r>
            <a:r>
              <a:rPr lang="sv-SE" altLang="ko-KR" sz="1200" dirty="0">
                <a:solidFill>
                  <a:schemeClr val="tx1">
                    <a:lumMod val="75000"/>
                    <a:lumOff val="25000"/>
                  </a:schemeClr>
                </a:solidFill>
                <a:cs typeface="Arial" pitchFamily="34" charset="0"/>
              </a:rPr>
              <a:t> för 3D-design, elektronik och kodning</a:t>
            </a:r>
            <a:endParaRPr lang="ko-KR" altLang="en-US" sz="1200" dirty="0">
              <a:solidFill>
                <a:schemeClr val="tx1">
                  <a:lumMod val="75000"/>
                  <a:lumOff val="25000"/>
                </a:schemeClr>
              </a:solidFill>
              <a:cs typeface="Arial" pitchFamily="34" charset="0"/>
            </a:endParaRPr>
          </a:p>
        </p:txBody>
      </p:sp>
      <p:sp>
        <p:nvSpPr>
          <p:cNvPr id="38" name="TextBox 37"/>
          <p:cNvSpPr txBox="1"/>
          <p:nvPr/>
        </p:nvSpPr>
        <p:spPr>
          <a:xfrm>
            <a:off x="786278" y="3164168"/>
            <a:ext cx="3277196" cy="276999"/>
          </a:xfrm>
          <a:prstGeom prst="rect">
            <a:avLst/>
          </a:prstGeom>
          <a:noFill/>
        </p:spPr>
        <p:txBody>
          <a:bodyPr wrap="square" rtlCol="0">
            <a:spAutoFit/>
          </a:bodyPr>
          <a:lstStyle/>
          <a:p>
            <a:pPr algn="r"/>
            <a:r>
              <a:rPr lang="en-US" altLang="ko-KR" sz="1200" dirty="0" err="1">
                <a:solidFill>
                  <a:schemeClr val="tx1">
                    <a:lumMod val="75000"/>
                    <a:lumOff val="25000"/>
                  </a:schemeClr>
                </a:solidFill>
                <a:cs typeface="Arial" pitchFamily="34" charset="0"/>
              </a:rPr>
              <a:t>Lätt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och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fylld</a:t>
            </a:r>
            <a:r>
              <a:rPr lang="en-US" altLang="ko-KR" sz="1200" dirty="0">
                <a:solidFill>
                  <a:schemeClr val="tx1">
                    <a:lumMod val="75000"/>
                    <a:lumOff val="25000"/>
                  </a:schemeClr>
                </a:solidFill>
                <a:cs typeface="Arial" pitchFamily="34" charset="0"/>
              </a:rPr>
              <a:t> av </a:t>
            </a:r>
            <a:r>
              <a:rPr lang="en-US" altLang="ko-KR" sz="1200" dirty="0" err="1">
                <a:solidFill>
                  <a:schemeClr val="tx1">
                    <a:lumMod val="75000"/>
                    <a:lumOff val="25000"/>
                  </a:schemeClr>
                </a:solidFill>
                <a:cs typeface="Arial" pitchFamily="34" charset="0"/>
              </a:rPr>
              <a:t>videoguider</a:t>
            </a:r>
            <a:endParaRPr lang="ko-KR" altLang="en-US" sz="1200" dirty="0">
              <a:solidFill>
                <a:schemeClr val="tx1">
                  <a:lumMod val="75000"/>
                  <a:lumOff val="25000"/>
                </a:schemeClr>
              </a:solidFill>
              <a:cs typeface="Arial" pitchFamily="34" charset="0"/>
            </a:endParaRPr>
          </a:p>
        </p:txBody>
      </p:sp>
      <p:sp>
        <p:nvSpPr>
          <p:cNvPr id="39" name="TextBox 38"/>
          <p:cNvSpPr txBox="1"/>
          <p:nvPr/>
        </p:nvSpPr>
        <p:spPr>
          <a:xfrm>
            <a:off x="786278" y="3920807"/>
            <a:ext cx="3277196" cy="27699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Skapa </a:t>
            </a:r>
            <a:r>
              <a:rPr lang="en-US" altLang="ko-KR" sz="1200" dirty="0" err="1">
                <a:solidFill>
                  <a:schemeClr val="tx1">
                    <a:lumMod val="75000"/>
                    <a:lumOff val="25000"/>
                  </a:schemeClr>
                </a:solidFill>
                <a:cs typeface="Arial" pitchFamily="34" charset="0"/>
              </a:rPr>
              <a:t>ditt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eget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konto</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458652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82462" y="20522"/>
            <a:ext cx="1935759" cy="4351676"/>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7" y="771302"/>
            <a:ext cx="201622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dirty="0">
                <a:solidFill>
                  <a:schemeClr val="bg1"/>
                </a:solidFill>
                <a:latin typeface="+mj-lt"/>
                <a:cs typeface="Arial" pitchFamily="34" charset="0"/>
              </a:rPr>
              <a:t>Tinkercad</a:t>
            </a:r>
          </a:p>
          <a:p>
            <a:pPr marL="0" indent="0" algn="r">
              <a:buNone/>
            </a:pPr>
            <a:endParaRPr lang="ko-KR" altLang="en-US" sz="1800" dirty="0">
              <a:solidFill>
                <a:schemeClr val="bg1"/>
              </a:solidFill>
              <a:latin typeface="+mj-lt"/>
              <a:cs typeface="Arial" pitchFamily="34" charset="0"/>
            </a:endParaRPr>
          </a:p>
        </p:txBody>
      </p:sp>
      <p:grpSp>
        <p:nvGrpSpPr>
          <p:cNvPr id="21" name="Group 20"/>
          <p:cNvGrpSpPr/>
          <p:nvPr/>
        </p:nvGrpSpPr>
        <p:grpSpPr>
          <a:xfrm>
            <a:off x="611560" y="771303"/>
            <a:ext cx="3528392" cy="3945843"/>
            <a:chOff x="3687661" y="1203598"/>
            <a:chExt cx="2252491" cy="4179330"/>
          </a:xfrm>
        </p:grpSpPr>
        <p:sp>
          <p:nvSpPr>
            <p:cNvPr id="22" name="TextBox 21"/>
            <p:cNvSpPr txBox="1"/>
            <p:nvPr/>
          </p:nvSpPr>
          <p:spPr>
            <a:xfrm>
              <a:off x="3687661" y="1568861"/>
              <a:ext cx="2252491" cy="3814067"/>
            </a:xfrm>
            <a:prstGeom prst="rect">
              <a:avLst/>
            </a:prstGeom>
            <a:noFill/>
          </p:spPr>
          <p:txBody>
            <a:bodyPr wrap="square" lIns="91440" tIns="45720" rIns="91440" bIns="45720" rtlCol="0" anchor="t">
              <a:spAutoFit/>
            </a:bodyPr>
            <a:lstStyle/>
            <a:p>
              <a:r>
                <a:rPr lang="sv-SE" altLang="ko-KR" sz="1200" dirty="0">
                  <a:solidFill>
                    <a:schemeClr val="tx1">
                      <a:lumMod val="75000"/>
                      <a:lumOff val="25000"/>
                    </a:schemeClr>
                  </a:solidFill>
                  <a:cs typeface="Arial"/>
                </a:rPr>
                <a:t>Tinkercad är ett 3D CAD-program från Autodesk som är lätt att använda och passar t.ex. designa små enkla delar för 3D-utskrift.</a:t>
              </a:r>
            </a:p>
            <a:p>
              <a:endParaRPr lang="sv-SE" altLang="ko-KR" sz="1200" dirty="0">
                <a:solidFill>
                  <a:schemeClr val="tx1">
                    <a:lumMod val="75000"/>
                    <a:lumOff val="25000"/>
                  </a:schemeClr>
                </a:solidFill>
                <a:cs typeface="Arial"/>
              </a:endParaRPr>
            </a:p>
            <a:p>
              <a:r>
                <a:rPr lang="sv-SE" altLang="ko-KR" sz="1200" dirty="0">
                  <a:solidFill>
                    <a:schemeClr val="tx1">
                      <a:lumMod val="75000"/>
                      <a:lumOff val="25000"/>
                    </a:schemeClr>
                  </a:solidFill>
                  <a:cs typeface="Arial"/>
                </a:rPr>
                <a:t>I </a:t>
              </a:r>
              <a:r>
                <a:rPr lang="sv-SE" altLang="ko-KR" sz="1200" dirty="0" err="1">
                  <a:solidFill>
                    <a:schemeClr val="tx1">
                      <a:lumMod val="75000"/>
                      <a:lumOff val="25000"/>
                    </a:schemeClr>
                  </a:solidFill>
                  <a:cs typeface="Arial"/>
                </a:rPr>
                <a:t>FabLab</a:t>
              </a:r>
              <a:r>
                <a:rPr lang="sv-SE" altLang="ko-KR" sz="1200" dirty="0">
                  <a:solidFill>
                    <a:schemeClr val="tx1">
                      <a:lumMod val="75000"/>
                      <a:lumOff val="25000"/>
                    </a:schemeClr>
                  </a:solidFill>
                  <a:cs typeface="Arial"/>
                </a:rPr>
                <a:t>-verkstäderna används Tinkercad mest för att designa objekt i 3D som ska skrivas ut på en 3D-skrivare. I Tinkercad kan du även importera filer på t.ex. .</a:t>
              </a:r>
              <a:r>
                <a:rPr lang="sv-SE" altLang="ko-KR" sz="1200" dirty="0" err="1">
                  <a:solidFill>
                    <a:schemeClr val="tx1">
                      <a:lumMod val="75000"/>
                      <a:lumOff val="25000"/>
                    </a:schemeClr>
                  </a:solidFill>
                  <a:cs typeface="Arial"/>
                </a:rPr>
                <a:t>svg</a:t>
              </a:r>
              <a:r>
                <a:rPr lang="sv-SE" altLang="ko-KR" sz="1200" dirty="0">
                  <a:solidFill>
                    <a:schemeClr val="tx1">
                      <a:lumMod val="75000"/>
                      <a:lumOff val="25000"/>
                    </a:schemeClr>
                  </a:solidFill>
                  <a:cs typeface="Arial"/>
                </a:rPr>
                <a:t>-format och konvertera till 3D och du kan också importera 3D-filer i .</a:t>
              </a:r>
              <a:r>
                <a:rPr lang="sv-SE" altLang="ko-KR" sz="1200" dirty="0" err="1">
                  <a:solidFill>
                    <a:schemeClr val="tx1">
                      <a:lumMod val="75000"/>
                      <a:lumOff val="25000"/>
                    </a:schemeClr>
                  </a:solidFill>
                  <a:cs typeface="Arial"/>
                </a:rPr>
                <a:t>obj</a:t>
              </a:r>
              <a:r>
                <a:rPr lang="sv-SE" altLang="ko-KR" sz="1200" dirty="0">
                  <a:solidFill>
                    <a:schemeClr val="tx1">
                      <a:lumMod val="75000"/>
                      <a:lumOff val="25000"/>
                    </a:schemeClr>
                  </a:solidFill>
                  <a:cs typeface="Arial"/>
                </a:rPr>
                <a:t>- eller .</a:t>
              </a:r>
              <a:r>
                <a:rPr lang="sv-SE" altLang="ko-KR" sz="1200" dirty="0" err="1">
                  <a:solidFill>
                    <a:schemeClr val="tx1">
                      <a:lumMod val="75000"/>
                      <a:lumOff val="25000"/>
                    </a:schemeClr>
                  </a:solidFill>
                  <a:cs typeface="Arial"/>
                </a:rPr>
                <a:t>stl</a:t>
              </a:r>
              <a:r>
                <a:rPr lang="sv-SE" altLang="ko-KR" sz="1200" dirty="0">
                  <a:solidFill>
                    <a:schemeClr val="tx1">
                      <a:lumMod val="75000"/>
                      <a:lumOff val="25000"/>
                    </a:schemeClr>
                  </a:solidFill>
                  <a:cs typeface="Arial"/>
                </a:rPr>
                <a:t>-format och fortsätta arbeta med dessa filer i Tinkercad.</a:t>
              </a:r>
            </a:p>
            <a:p>
              <a:endParaRPr lang="sv-SE" altLang="ko-KR" sz="1200" dirty="0">
                <a:solidFill>
                  <a:schemeClr val="tx1">
                    <a:lumMod val="75000"/>
                    <a:lumOff val="25000"/>
                  </a:schemeClr>
                </a:solidFill>
                <a:cs typeface="Arial"/>
              </a:endParaRPr>
            </a:p>
            <a:p>
              <a:r>
                <a:rPr lang="sv-SE" altLang="ko-KR" sz="1200" dirty="0">
                  <a:solidFill>
                    <a:schemeClr val="tx1">
                      <a:lumMod val="75000"/>
                      <a:lumOff val="25000"/>
                    </a:schemeClr>
                  </a:solidFill>
                  <a:cs typeface="Arial"/>
                </a:rPr>
                <a:t>Programmet finns på webben och kan användas med en webbläsare på https://www.tinkercad.com/.</a:t>
              </a:r>
            </a:p>
            <a:p>
              <a:endParaRPr lang="sv-SE" altLang="ko-KR" sz="1200" dirty="0">
                <a:solidFill>
                  <a:schemeClr val="tx1">
                    <a:lumMod val="75000"/>
                    <a:lumOff val="25000"/>
                  </a:schemeClr>
                </a:solidFill>
                <a:cs typeface="Arial"/>
              </a:endParaRPr>
            </a:p>
            <a:p>
              <a:r>
                <a:rPr lang="sv-SE" altLang="ko-KR" sz="1200" dirty="0">
                  <a:solidFill>
                    <a:schemeClr val="tx1">
                      <a:lumMod val="75000"/>
                      <a:lumOff val="25000"/>
                    </a:schemeClr>
                  </a:solidFill>
                  <a:cs typeface="Arial"/>
                </a:rPr>
                <a:t>Lärare kan få en särskild åtkomstkod som de kan lämna vidare till sina elever för att använda applikationen.</a:t>
              </a:r>
              <a:endParaRPr lang="en-US" altLang="ko-KR" sz="1200" dirty="0">
                <a:solidFill>
                  <a:schemeClr val="tx1">
                    <a:lumMod val="75000"/>
                    <a:lumOff val="25000"/>
                  </a:schemeClr>
                </a:solidFill>
                <a:cs typeface="Arial"/>
              </a:endParaRPr>
            </a:p>
          </p:txBody>
        </p:sp>
        <p:sp>
          <p:nvSpPr>
            <p:cNvPr id="23" name="TextBox 22"/>
            <p:cNvSpPr txBox="1"/>
            <p:nvPr/>
          </p:nvSpPr>
          <p:spPr>
            <a:xfrm>
              <a:off x="3687661" y="1203598"/>
              <a:ext cx="2252491" cy="325989"/>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Bara </a:t>
              </a:r>
              <a:r>
                <a:rPr lang="en-US" altLang="ko-KR" sz="1400" b="1" dirty="0" err="1">
                  <a:solidFill>
                    <a:schemeClr val="tx1">
                      <a:lumMod val="75000"/>
                      <a:lumOff val="25000"/>
                    </a:schemeClr>
                  </a:solidFill>
                  <a:cs typeface="Arial" pitchFamily="34" charset="0"/>
                </a:rPr>
                <a:t>logga</a:t>
              </a:r>
              <a:r>
                <a:rPr lang="en-US" altLang="ko-KR" sz="1400" b="1" dirty="0">
                  <a:solidFill>
                    <a:schemeClr val="tx1">
                      <a:lumMod val="75000"/>
                      <a:lumOff val="25000"/>
                    </a:schemeClr>
                  </a:solidFill>
                  <a:cs typeface="Arial" pitchFamily="34" charset="0"/>
                </a:rPr>
                <a:t> in</a:t>
              </a:r>
              <a:endParaRPr lang="ko-KR" altLang="en-US" sz="1400" b="1" dirty="0">
                <a:solidFill>
                  <a:schemeClr val="tx1">
                    <a:lumMod val="75000"/>
                    <a:lumOff val="25000"/>
                  </a:schemeClr>
                </a:solidFill>
                <a:cs typeface="Arial" pitchFamily="34" charset="0"/>
              </a:endParaRPr>
            </a:p>
          </p:txBody>
        </p:sp>
      </p:grpSp>
      <p:pic>
        <p:nvPicPr>
          <p:cNvPr id="3" name="Picture 2">
            <a:extLst>
              <a:ext uri="{FF2B5EF4-FFF2-40B4-BE49-F238E27FC236}">
                <a16:creationId xmlns:a16="http://schemas.microsoft.com/office/drawing/2014/main" id="{ED1DB909-6263-00B9-B507-6C2F92DF8B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5976" y="1636457"/>
            <a:ext cx="3528392" cy="2191057"/>
          </a:xfrm>
          <a:prstGeom prst="rect">
            <a:avLst/>
          </a:prstGeom>
        </p:spPr>
      </p:pic>
    </p:spTree>
    <p:extLst>
      <p:ext uri="{BB962C8B-B14F-4D97-AF65-F5344CB8AC3E}">
        <p14:creationId xmlns:p14="http://schemas.microsoft.com/office/powerpoint/2010/main" val="410472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82462" y="20522"/>
            <a:ext cx="1935759" cy="4351676"/>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7" y="771302"/>
            <a:ext cx="201622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dirty="0">
                <a:solidFill>
                  <a:schemeClr val="bg1"/>
                </a:solidFill>
                <a:latin typeface="+mj-lt"/>
                <a:cs typeface="Arial" pitchFamily="34" charset="0"/>
              </a:rPr>
              <a:t>Tinkercad</a:t>
            </a:r>
          </a:p>
          <a:p>
            <a:pPr marL="0" indent="0" algn="r">
              <a:buNone/>
            </a:pPr>
            <a:endParaRPr lang="ko-KR" altLang="en-US" sz="1800" dirty="0">
              <a:solidFill>
                <a:schemeClr val="bg1"/>
              </a:solidFill>
              <a:latin typeface="+mj-lt"/>
              <a:cs typeface="Arial" pitchFamily="34" charset="0"/>
            </a:endParaRPr>
          </a:p>
        </p:txBody>
      </p:sp>
      <p:grpSp>
        <p:nvGrpSpPr>
          <p:cNvPr id="9" name="Group 8"/>
          <p:cNvGrpSpPr/>
          <p:nvPr/>
        </p:nvGrpSpPr>
        <p:grpSpPr>
          <a:xfrm>
            <a:off x="683568" y="691634"/>
            <a:ext cx="3312368" cy="3596918"/>
            <a:chOff x="3687661" y="1203598"/>
            <a:chExt cx="2252491" cy="3596918"/>
          </a:xfrm>
        </p:grpSpPr>
        <p:sp>
          <p:nvSpPr>
            <p:cNvPr id="10" name="TextBox 9"/>
            <p:cNvSpPr txBox="1"/>
            <p:nvPr/>
          </p:nvSpPr>
          <p:spPr>
            <a:xfrm>
              <a:off x="3687661" y="1568862"/>
              <a:ext cx="2252491" cy="3231654"/>
            </a:xfrm>
            <a:prstGeom prst="rect">
              <a:avLst/>
            </a:prstGeom>
            <a:noFill/>
          </p:spPr>
          <p:txBody>
            <a:bodyPr wrap="square" lIns="91440" tIns="45720" rIns="91440" bIns="45720" rtlCol="0" anchor="t">
              <a:spAutoFit/>
            </a:bodyPr>
            <a:lstStyle/>
            <a:p>
              <a:r>
                <a:rPr lang="sv-SE" sz="1200" b="0" i="0" dirty="0">
                  <a:effectLst/>
                </a:rPr>
                <a:t>Grundmodeller som namnskyltar, möbler,</a:t>
              </a:r>
            </a:p>
            <a:p>
              <a:r>
                <a:rPr lang="sv-SE" sz="1200" b="0" i="0" dirty="0">
                  <a:effectLst/>
                </a:rPr>
                <a:t>hus, snögubbar, vaser, nyckelringar och</a:t>
              </a:r>
            </a:p>
            <a:p>
              <a:r>
                <a:rPr lang="sv-SE" sz="1200" b="0" i="0" dirty="0">
                  <a:effectLst/>
                </a:rPr>
                <a:t>koppar är lätta att snabbt skapa med</a:t>
              </a:r>
            </a:p>
            <a:p>
              <a:r>
                <a:rPr lang="sv-SE" sz="1200" b="0" i="0" dirty="0">
                  <a:effectLst/>
                </a:rPr>
                <a:t>Tinkercad.</a:t>
              </a:r>
            </a:p>
            <a:p>
              <a:endParaRPr lang="sv-SE" sz="1200" b="0" i="0" dirty="0">
                <a:effectLst/>
              </a:endParaRPr>
            </a:p>
            <a:p>
              <a:r>
                <a:rPr lang="sv-SE" sz="1200" b="0" i="0" dirty="0">
                  <a:effectLst/>
                </a:rPr>
                <a:t>Designa genom att markera, dra och placera</a:t>
              </a:r>
            </a:p>
            <a:p>
              <a:r>
                <a:rPr lang="sv-SE" sz="1200" b="0" i="0" dirty="0">
                  <a:effectLst/>
                </a:rPr>
                <a:t>grundläggande former och sedan kombinera </a:t>
              </a:r>
            </a:p>
            <a:p>
              <a:r>
                <a:rPr lang="sv-SE" sz="1200" b="0" i="0" dirty="0">
                  <a:effectLst/>
                </a:rPr>
                <a:t>och</a:t>
              </a:r>
              <a:r>
                <a:rPr lang="sv-SE" sz="1200" dirty="0"/>
                <a:t> </a:t>
              </a:r>
              <a:r>
                <a:rPr lang="sv-SE" sz="1200" b="0" i="0" dirty="0">
                  <a:effectLst/>
                </a:rPr>
                <a:t>manipulera dem för att skapa 3D-modeller av som du vill.</a:t>
              </a:r>
            </a:p>
            <a:p>
              <a:endParaRPr lang="sv-SE" sz="1200" b="0" i="0" dirty="0">
                <a:effectLst/>
              </a:endParaRPr>
            </a:p>
            <a:p>
              <a:r>
                <a:rPr lang="sv-SE" sz="1200" b="0" i="0" dirty="0">
                  <a:effectLst/>
                </a:rPr>
                <a:t>Om du gör dina mönster offentliga så kan </a:t>
              </a:r>
            </a:p>
            <a:p>
              <a:r>
                <a:rPr lang="sv-SE" sz="1200" dirty="0"/>
                <a:t>a</a:t>
              </a:r>
              <a:r>
                <a:rPr lang="sv-SE" sz="1200" b="0" i="0" dirty="0">
                  <a:effectLst/>
                </a:rPr>
                <a:t>ndra</a:t>
              </a:r>
              <a:r>
                <a:rPr lang="sv-SE" sz="1200" dirty="0"/>
                <a:t> </a:t>
              </a:r>
              <a:r>
                <a:rPr lang="sv-SE" sz="1200" b="0" i="0" dirty="0">
                  <a:effectLst/>
                </a:rPr>
                <a:t>människor öppna sina egna kopior av </a:t>
              </a:r>
            </a:p>
            <a:p>
              <a:r>
                <a:rPr lang="sv-SE" sz="1200" dirty="0"/>
                <a:t>d</a:t>
              </a:r>
              <a:r>
                <a:rPr lang="sv-SE" sz="1200" b="0" i="0" dirty="0">
                  <a:effectLst/>
                </a:rPr>
                <a:t>ina</a:t>
              </a:r>
              <a:r>
                <a:rPr lang="sv-SE" sz="1200" dirty="0"/>
                <a:t> </a:t>
              </a:r>
              <a:r>
                <a:rPr lang="sv-SE" sz="1200" b="0" i="0" dirty="0">
                  <a:effectLst/>
                </a:rPr>
                <a:t>modeller och pyssla med dem. Likaså </a:t>
              </a:r>
            </a:p>
            <a:p>
              <a:r>
                <a:rPr lang="sv-SE" sz="1200" b="0" i="0" dirty="0">
                  <a:effectLst/>
                </a:rPr>
                <a:t>kan du söka igenom tusentals offentliga </a:t>
              </a:r>
            </a:p>
            <a:p>
              <a:r>
                <a:rPr lang="sv-SE" sz="1200" b="0" i="0" dirty="0">
                  <a:effectLst/>
                </a:rPr>
                <a:t>modeller för att hitta mönster att mixtra med </a:t>
              </a:r>
            </a:p>
            <a:p>
              <a:r>
                <a:rPr lang="sv-SE" sz="1200" b="0" i="0" dirty="0">
                  <a:effectLst/>
                </a:rPr>
                <a:t>och modifiera.</a:t>
              </a:r>
              <a:endParaRPr lang="en-US" sz="1200" b="0" i="0" dirty="0">
                <a:effectLst/>
              </a:endParaRPr>
            </a:p>
            <a:p>
              <a:endParaRPr lang="en-US" sz="1200" b="0" i="0" dirty="0">
                <a:effectLst/>
              </a:endParaRPr>
            </a:p>
          </p:txBody>
        </p:sp>
        <p:sp>
          <p:nvSpPr>
            <p:cNvPr id="11" name="TextBox 10"/>
            <p:cNvSpPr txBox="1"/>
            <p:nvPr/>
          </p:nvSpPr>
          <p:spPr>
            <a:xfrm>
              <a:off x="3687661" y="1203598"/>
              <a:ext cx="2252491" cy="307777"/>
            </a:xfrm>
            <a:prstGeom prst="rect">
              <a:avLst/>
            </a:prstGeom>
            <a:noFill/>
          </p:spPr>
          <p:txBody>
            <a:bodyPr wrap="square" rtlCol="0">
              <a:spAutoFit/>
            </a:bodyPr>
            <a:lstStyle/>
            <a:p>
              <a:pPr algn="ctr"/>
              <a:r>
                <a:rPr lang="en-US" altLang="ko-KR" sz="1400" b="1" dirty="0" err="1">
                  <a:solidFill>
                    <a:schemeClr val="tx1">
                      <a:lumMod val="75000"/>
                      <a:lumOff val="25000"/>
                    </a:schemeClr>
                  </a:solidFill>
                  <a:cs typeface="Arial" pitchFamily="34" charset="0"/>
                </a:rPr>
                <a:t>Oändliga</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möjligheter</a:t>
              </a:r>
              <a:endParaRPr lang="ko-KR" altLang="en-US" sz="1400" b="1" dirty="0">
                <a:solidFill>
                  <a:schemeClr val="tx1">
                    <a:lumMod val="75000"/>
                    <a:lumOff val="25000"/>
                  </a:schemeClr>
                </a:solidFill>
                <a:cs typeface="Arial" pitchFamily="34" charset="0"/>
              </a:endParaRPr>
            </a:p>
          </p:txBody>
        </p:sp>
      </p:grpSp>
      <p:pic>
        <p:nvPicPr>
          <p:cNvPr id="3" name="Picture 2">
            <a:extLst>
              <a:ext uri="{FF2B5EF4-FFF2-40B4-BE49-F238E27FC236}">
                <a16:creationId xmlns:a16="http://schemas.microsoft.com/office/drawing/2014/main" id="{477282F7-318F-F3E5-47B3-1EE845E6FF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2181" y="1416282"/>
            <a:ext cx="3600400" cy="2670903"/>
          </a:xfrm>
          <a:prstGeom prst="rect">
            <a:avLst/>
          </a:prstGeom>
        </p:spPr>
      </p:pic>
    </p:spTree>
    <p:extLst>
      <p:ext uri="{BB962C8B-B14F-4D97-AF65-F5344CB8AC3E}">
        <p14:creationId xmlns:p14="http://schemas.microsoft.com/office/powerpoint/2010/main" val="3099892528"/>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58E0A3-0497-F3E0-F5C8-8C6A53F8AA5F}"/>
              </a:ext>
            </a:extLst>
          </p:cNvPr>
          <p:cNvSpPr>
            <a:spLocks noGrp="1"/>
          </p:cNvSpPr>
          <p:nvPr>
            <p:ph type="body" sz="quarter" idx="10"/>
          </p:nvPr>
        </p:nvSpPr>
        <p:spPr/>
        <p:txBody>
          <a:bodyPr/>
          <a:lstStyle/>
          <a:p>
            <a:r>
              <a:rPr lang="en-US" dirty="0"/>
              <a:t>Tinkercad</a:t>
            </a:r>
            <a:endParaRPr lang="is-IS" dirty="0"/>
          </a:p>
        </p:txBody>
      </p:sp>
      <p:sp>
        <p:nvSpPr>
          <p:cNvPr id="3" name="Text Placeholder 2">
            <a:extLst>
              <a:ext uri="{FF2B5EF4-FFF2-40B4-BE49-F238E27FC236}">
                <a16:creationId xmlns:a16="http://schemas.microsoft.com/office/drawing/2014/main" id="{250E3E11-5B1E-6163-F13D-EA8B482412FA}"/>
              </a:ext>
            </a:extLst>
          </p:cNvPr>
          <p:cNvSpPr>
            <a:spLocks noGrp="1"/>
          </p:cNvSpPr>
          <p:nvPr>
            <p:ph type="body" sz="quarter" idx="11"/>
          </p:nvPr>
        </p:nvSpPr>
        <p:spPr/>
        <p:txBody>
          <a:bodyPr/>
          <a:lstStyle/>
          <a:p>
            <a:r>
              <a:rPr lang="en-US" dirty="0" err="1"/>
              <a:t>Möjligheterna</a:t>
            </a:r>
            <a:r>
              <a:rPr lang="en-US" dirty="0"/>
              <a:t> </a:t>
            </a:r>
            <a:r>
              <a:rPr lang="en-US" dirty="0" err="1"/>
              <a:t>är</a:t>
            </a:r>
            <a:r>
              <a:rPr lang="en-US" dirty="0"/>
              <a:t> </a:t>
            </a:r>
            <a:r>
              <a:rPr lang="en-US" dirty="0" err="1"/>
              <a:t>oändliga</a:t>
            </a:r>
            <a:endParaRPr lang="is-IS" dirty="0"/>
          </a:p>
        </p:txBody>
      </p:sp>
      <p:pic>
        <p:nvPicPr>
          <p:cNvPr id="4" name="Online Media 3" title="Welcome to Tinkercad!">
            <a:hlinkClick r:id="" action="ppaction://media"/>
            <a:extLst>
              <a:ext uri="{FF2B5EF4-FFF2-40B4-BE49-F238E27FC236}">
                <a16:creationId xmlns:a16="http://schemas.microsoft.com/office/drawing/2014/main" id="{67686D6C-B090-9C20-87D4-5AD1C2D61C9E}"/>
              </a:ext>
            </a:extLst>
          </p:cNvPr>
          <p:cNvPicPr>
            <a:picLocks noRot="1" noChangeAspect="1"/>
          </p:cNvPicPr>
          <p:nvPr>
            <a:videoFile r:link="rId1"/>
          </p:nvPr>
        </p:nvPicPr>
        <p:blipFill>
          <a:blip r:embed="rId3"/>
          <a:stretch>
            <a:fillRect/>
          </a:stretch>
        </p:blipFill>
        <p:spPr>
          <a:xfrm>
            <a:off x="2626600" y="1563638"/>
            <a:ext cx="3890800" cy="2198302"/>
          </a:xfrm>
          <a:prstGeom prst="rect">
            <a:avLst/>
          </a:prstGeom>
        </p:spPr>
      </p:pic>
    </p:spTree>
    <p:extLst>
      <p:ext uri="{BB962C8B-B14F-4D97-AF65-F5344CB8AC3E}">
        <p14:creationId xmlns:p14="http://schemas.microsoft.com/office/powerpoint/2010/main" val="92788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4">
            <a:extLst>
              <a:ext uri="{FF2B5EF4-FFF2-40B4-BE49-F238E27FC236}">
                <a16:creationId xmlns:a16="http://schemas.microsoft.com/office/drawing/2014/main" id="{C3A70778-BC62-5D28-A40B-63B1EBFD95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32"/>
          <a:stretch/>
        </p:blipFill>
        <p:spPr>
          <a:xfrm>
            <a:off x="2593133" y="2406752"/>
            <a:ext cx="6097106" cy="2070745"/>
          </a:xfrm>
          <a:prstGeom prst="rect">
            <a:avLst/>
          </a:prstGeom>
        </p:spPr>
      </p:pic>
      <p:grpSp>
        <p:nvGrpSpPr>
          <p:cNvPr id="21" name="Group 20"/>
          <p:cNvGrpSpPr/>
          <p:nvPr/>
        </p:nvGrpSpPr>
        <p:grpSpPr>
          <a:xfrm>
            <a:off x="508983" y="1043326"/>
            <a:ext cx="5688632" cy="2304256"/>
            <a:chOff x="3687661" y="1203598"/>
            <a:chExt cx="2252491" cy="2304256"/>
          </a:xfrm>
        </p:grpSpPr>
        <p:sp>
          <p:nvSpPr>
            <p:cNvPr id="22" name="TextBox 21"/>
            <p:cNvSpPr txBox="1"/>
            <p:nvPr/>
          </p:nvSpPr>
          <p:spPr>
            <a:xfrm>
              <a:off x="3687661" y="1568862"/>
              <a:ext cx="2252491" cy="1938992"/>
            </a:xfrm>
            <a:prstGeom prst="rect">
              <a:avLst/>
            </a:prstGeom>
            <a:noFill/>
          </p:spPr>
          <p:txBody>
            <a:bodyPr wrap="square" rtlCol="0">
              <a:spAutoFit/>
            </a:bodyPr>
            <a:lstStyle/>
            <a:p>
              <a:r>
                <a:rPr lang="sv-SE" altLang="ko-KR" sz="1200" dirty="0">
                  <a:solidFill>
                    <a:schemeClr val="tx1">
                      <a:lumMod val="75000"/>
                      <a:lumOff val="25000"/>
                    </a:schemeClr>
                  </a:solidFill>
                  <a:cs typeface="Arial" pitchFamily="34" charset="0"/>
                </a:rPr>
                <a:t>Efter att du har loggat in på Tinkercad kan du gå till </a:t>
              </a:r>
              <a:r>
                <a:rPr lang="sv-SE" altLang="ko-KR" sz="1200" b="1" dirty="0">
                  <a:solidFill>
                    <a:schemeClr val="tx1">
                      <a:lumMod val="75000"/>
                      <a:lumOff val="25000"/>
                    </a:schemeClr>
                  </a:solidFill>
                  <a:cs typeface="Arial" pitchFamily="34" charset="0"/>
                </a:rPr>
                <a:t>Resurser</a:t>
              </a:r>
              <a:r>
                <a:rPr lang="sv-SE" altLang="ko-KR" sz="1200" dirty="0">
                  <a:solidFill>
                    <a:schemeClr val="tx1">
                      <a:lumMod val="75000"/>
                      <a:lumOff val="25000"/>
                    </a:schemeClr>
                  </a:solidFill>
                  <a:cs typeface="Arial" pitchFamily="34" charset="0"/>
                </a:rPr>
                <a:t> överst på sidan och välja </a:t>
              </a:r>
              <a:r>
                <a:rPr lang="sv-SE" altLang="ko-KR" sz="1200" b="1" dirty="0">
                  <a:solidFill>
                    <a:schemeClr val="tx1">
                      <a:lumMod val="75000"/>
                      <a:lumOff val="25000"/>
                    </a:schemeClr>
                  </a:solidFill>
                  <a:cs typeface="Arial" pitchFamily="34" charset="0"/>
                </a:rPr>
                <a:t>Lärcentrum</a:t>
              </a:r>
              <a:r>
                <a:rPr lang="sv-SE" altLang="ko-KR" sz="1200" dirty="0">
                  <a:solidFill>
                    <a:schemeClr val="tx1">
                      <a:lumMod val="75000"/>
                      <a:lumOff val="25000"/>
                    </a:schemeClr>
                  </a:solidFill>
                  <a:cs typeface="Arial" pitchFamily="34" charset="0"/>
                </a:rPr>
                <a:t> (tinkercad.com/</a:t>
              </a:r>
              <a:r>
                <a:rPr lang="sv-SE" altLang="ko-KR" sz="1200" dirty="0" err="1">
                  <a:solidFill>
                    <a:schemeClr val="tx1">
                      <a:lumMod val="75000"/>
                      <a:lumOff val="25000"/>
                    </a:schemeClr>
                  </a:solidFill>
                  <a:cs typeface="Arial" pitchFamily="34" charset="0"/>
                </a:rPr>
                <a:t>learn</a:t>
              </a:r>
              <a:r>
                <a:rPr lang="sv-SE" altLang="ko-KR" sz="1200" dirty="0">
                  <a:solidFill>
                    <a:schemeClr val="tx1">
                      <a:lumMod val="75000"/>
                      <a:lumOff val="25000"/>
                    </a:schemeClr>
                  </a:solidFill>
                  <a:cs typeface="Arial" pitchFamily="34" charset="0"/>
                </a:rPr>
                <a:t>). I lärcentret kan du börja lära dig hur enkelt och roligt Tinkercad verkligen är.</a:t>
              </a:r>
            </a:p>
            <a:p>
              <a:endParaRPr lang="sv-SE" altLang="ko-KR" sz="1200" dirty="0">
                <a:solidFill>
                  <a:schemeClr val="tx1">
                    <a:lumMod val="75000"/>
                    <a:lumOff val="25000"/>
                  </a:schemeClr>
                </a:solidFill>
                <a:cs typeface="Arial" pitchFamily="34" charset="0"/>
              </a:endParaRPr>
            </a:p>
            <a:p>
              <a:r>
                <a:rPr lang="sv-SE" altLang="ko-KR" sz="1200" dirty="0">
                  <a:solidFill>
                    <a:schemeClr val="tx1">
                      <a:lumMod val="75000"/>
                      <a:lumOff val="25000"/>
                    </a:schemeClr>
                  </a:solidFill>
                  <a:cs typeface="Arial" pitchFamily="34" charset="0"/>
                </a:rPr>
                <a:t>Det finns tre olika metoder med videohandledning:</a:t>
              </a:r>
            </a:p>
            <a:p>
              <a:pPr marL="171450" indent="-171450">
                <a:buFont typeface="Arial" panose="020B0604020202020204" pitchFamily="34" charset="0"/>
                <a:buChar char="•"/>
              </a:pPr>
              <a:r>
                <a:rPr lang="sv-SE" altLang="ko-KR" sz="1200" dirty="0">
                  <a:solidFill>
                    <a:schemeClr val="tx1">
                      <a:lumMod val="75000"/>
                      <a:lumOff val="25000"/>
                    </a:schemeClr>
                  </a:solidFill>
                  <a:cs typeface="Arial" pitchFamily="34" charset="0"/>
                </a:rPr>
                <a:t>Lär dig 3D-design</a:t>
              </a:r>
            </a:p>
            <a:p>
              <a:pPr marL="171450" indent="-171450">
                <a:buFont typeface="Arial" panose="020B0604020202020204" pitchFamily="34" charset="0"/>
                <a:buChar char="•"/>
              </a:pPr>
              <a:r>
                <a:rPr lang="sv-SE" altLang="ko-KR" sz="1200" dirty="0">
                  <a:solidFill>
                    <a:schemeClr val="tx1">
                      <a:lumMod val="75000"/>
                      <a:lumOff val="25000"/>
                    </a:schemeClr>
                  </a:solidFill>
                  <a:cs typeface="Arial" pitchFamily="34" charset="0"/>
                </a:rPr>
                <a:t>Lär dig kretsar</a:t>
              </a:r>
            </a:p>
            <a:p>
              <a:pPr marL="171450" indent="-171450">
                <a:buFont typeface="Arial" panose="020B0604020202020204" pitchFamily="34" charset="0"/>
                <a:buChar char="•"/>
              </a:pPr>
              <a:r>
                <a:rPr lang="sv-SE" altLang="ko-KR" sz="1200" dirty="0">
                  <a:solidFill>
                    <a:schemeClr val="tx1">
                      <a:lumMod val="75000"/>
                      <a:lumOff val="25000"/>
                    </a:schemeClr>
                  </a:solidFill>
                  <a:cs typeface="Arial" pitchFamily="34" charset="0"/>
                </a:rPr>
                <a:t>Lär dig kodblock</a:t>
              </a:r>
              <a:endParaRPr lang="en-US" altLang="ko-KR" sz="1200" dirty="0">
                <a:solidFill>
                  <a:schemeClr val="tx1">
                    <a:lumMod val="75000"/>
                    <a:lumOff val="25000"/>
                  </a:schemeClr>
                </a:solidFill>
                <a:cs typeface="Arial" pitchFamily="34" charset="0"/>
              </a:endParaRPr>
            </a:p>
            <a:p>
              <a:endParaRPr lang="en-US" altLang="ko-KR" sz="1200" dirty="0">
                <a:solidFill>
                  <a:schemeClr val="tx1">
                    <a:lumMod val="75000"/>
                    <a:lumOff val="25000"/>
                  </a:schemeClr>
                </a:solidFill>
                <a:cs typeface="Arial" pitchFamily="34" charset="0"/>
              </a:endParaRPr>
            </a:p>
            <a:p>
              <a:endParaRPr lang="en-US" altLang="ko-KR" sz="1200" dirty="0">
                <a:solidFill>
                  <a:schemeClr val="tx1">
                    <a:lumMod val="75000"/>
                    <a:lumOff val="25000"/>
                  </a:schemeClr>
                </a:solidFill>
                <a:cs typeface="Arial" pitchFamily="34" charset="0"/>
              </a:endParaRPr>
            </a:p>
          </p:txBody>
        </p:sp>
        <p:sp>
          <p:nvSpPr>
            <p:cNvPr id="23" name="TextBox 22"/>
            <p:cNvSpPr txBox="1"/>
            <p:nvPr/>
          </p:nvSpPr>
          <p:spPr>
            <a:xfrm>
              <a:off x="3687661" y="1203598"/>
              <a:ext cx="2252491" cy="307777"/>
            </a:xfrm>
            <a:prstGeom prst="rect">
              <a:avLst/>
            </a:prstGeom>
            <a:noFill/>
          </p:spPr>
          <p:txBody>
            <a:bodyPr wrap="square" rtlCol="0">
              <a:spAutoFit/>
            </a:bodyPr>
            <a:lstStyle/>
            <a:p>
              <a:pPr algn="ctr"/>
              <a:r>
                <a:rPr lang="en-US" altLang="ko-KR" sz="1400" b="1" dirty="0" err="1">
                  <a:solidFill>
                    <a:schemeClr val="tx1">
                      <a:lumMod val="75000"/>
                      <a:lumOff val="25000"/>
                    </a:schemeClr>
                  </a:solidFill>
                  <a:cs typeface="Arial" pitchFamily="34" charset="0"/>
                </a:rPr>
                <a:t>Lärcentrum</a:t>
              </a:r>
              <a:endParaRPr lang="ko-KR" altLang="en-US" sz="1400" b="1" dirty="0">
                <a:solidFill>
                  <a:schemeClr val="tx1">
                    <a:lumMod val="75000"/>
                    <a:lumOff val="25000"/>
                  </a:schemeClr>
                </a:solidFill>
                <a:cs typeface="Arial" pitchFamily="34" charset="0"/>
              </a:endParaRPr>
            </a:p>
          </p:txBody>
        </p:sp>
      </p:grpSp>
      <p:sp>
        <p:nvSpPr>
          <p:cNvPr id="3" name="Text Placeholder 2">
            <a:extLst>
              <a:ext uri="{FF2B5EF4-FFF2-40B4-BE49-F238E27FC236}">
                <a16:creationId xmlns:a16="http://schemas.microsoft.com/office/drawing/2014/main" id="{D3998F60-9AEB-54AD-32BF-3802BF30EF96}"/>
              </a:ext>
            </a:extLst>
          </p:cNvPr>
          <p:cNvSpPr txBox="1">
            <a:spLocks/>
          </p:cNvSpPr>
          <p:nvPr/>
        </p:nvSpPr>
        <p:spPr>
          <a:xfrm>
            <a:off x="0" y="755887"/>
            <a:ext cx="9144000" cy="288032"/>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1800">
              <a:cs typeface="Arial"/>
            </a:endParaRPr>
          </a:p>
        </p:txBody>
      </p:sp>
      <p:sp>
        <p:nvSpPr>
          <p:cNvPr id="6" name="Text Placeholder 1">
            <a:extLst>
              <a:ext uri="{FF2B5EF4-FFF2-40B4-BE49-F238E27FC236}">
                <a16:creationId xmlns:a16="http://schemas.microsoft.com/office/drawing/2014/main" id="{8BFF70C2-C8EA-F893-8E75-B233BB60F37C}"/>
              </a:ext>
            </a:extLst>
          </p:cNvPr>
          <p:cNvSpPr>
            <a:spLocks noGrp="1"/>
          </p:cNvSpPr>
          <p:nvPr>
            <p:ph type="body" sz="quarter" idx="10"/>
          </p:nvPr>
        </p:nvSpPr>
        <p:spPr>
          <a:xfrm>
            <a:off x="0" y="228119"/>
            <a:ext cx="9144000" cy="576064"/>
          </a:xfrm>
        </p:spPr>
        <p:txBody>
          <a:bodyPr lIns="91440" tIns="45720" rIns="91440" bIns="45720" anchor="ctr"/>
          <a:lstStyle/>
          <a:p>
            <a:r>
              <a:rPr lang="en-US" altLang="ko-KR" sz="2800" dirty="0">
                <a:cs typeface="Arial"/>
              </a:rPr>
              <a:t>Tinkercad</a:t>
            </a:r>
            <a:endParaRPr lang="ko-KR" altLang="en-US" sz="2800" dirty="0">
              <a:cs typeface="Arial"/>
            </a:endParaRPr>
          </a:p>
        </p:txBody>
      </p:sp>
    </p:spTree>
    <p:extLst>
      <p:ext uri="{BB962C8B-B14F-4D97-AF65-F5344CB8AC3E}">
        <p14:creationId xmlns:p14="http://schemas.microsoft.com/office/powerpoint/2010/main" val="161523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US" altLang="ko-KR" sz="2800" dirty="0">
                <a:cs typeface="Arial"/>
              </a:rPr>
              <a:t>Tinkercad</a:t>
            </a:r>
            <a:endParaRPr lang="ko-KR" altLang="en-US" sz="2800" dirty="0">
              <a:cs typeface="Arial"/>
            </a:endParaRPr>
          </a:p>
        </p:txBody>
      </p:sp>
      <p:sp>
        <p:nvSpPr>
          <p:cNvPr id="3" name="Text Placeholder 2"/>
          <p:cNvSpPr>
            <a:spLocks noGrp="1"/>
          </p:cNvSpPr>
          <p:nvPr>
            <p:ph type="body" sz="quarter" idx="11"/>
          </p:nvPr>
        </p:nvSpPr>
        <p:spPr/>
        <p:txBody>
          <a:bodyPr lIns="91440" tIns="45720" rIns="91440" bIns="45720" anchor="ctr"/>
          <a:lstStyle/>
          <a:p>
            <a:r>
              <a:rPr lang="sv-SE" altLang="ko-KR" sz="1800" b="1" dirty="0">
                <a:solidFill>
                  <a:schemeClr val="tx1">
                    <a:lumMod val="75000"/>
                    <a:lumOff val="25000"/>
                  </a:schemeClr>
                </a:solidFill>
                <a:cs typeface="Arial" pitchFamily="34" charset="0"/>
              </a:rPr>
              <a:t>Designa när du är på språng med </a:t>
            </a:r>
            <a:r>
              <a:rPr lang="sv-SE" altLang="ko-KR" sz="1800" b="1" dirty="0" err="1">
                <a:solidFill>
                  <a:schemeClr val="tx1">
                    <a:lumMod val="75000"/>
                    <a:lumOff val="25000"/>
                  </a:schemeClr>
                </a:solidFill>
                <a:cs typeface="Arial" pitchFamily="34" charset="0"/>
              </a:rPr>
              <a:t>ipad-appen</a:t>
            </a:r>
            <a:endParaRPr lang="ko-KR" altLang="en-US" sz="1800" b="1" dirty="0">
              <a:solidFill>
                <a:schemeClr val="tx1">
                  <a:lumMod val="75000"/>
                  <a:lumOff val="25000"/>
                </a:schemeClr>
              </a:solidFill>
              <a:cs typeface="Arial" pitchFamily="34" charset="0"/>
            </a:endParaRPr>
          </a:p>
        </p:txBody>
      </p:sp>
      <p:sp>
        <p:nvSpPr>
          <p:cNvPr id="11" name="Rectangle 9"/>
          <p:cNvSpPr/>
          <p:nvPr/>
        </p:nvSpPr>
        <p:spPr>
          <a:xfrm>
            <a:off x="6142517" y="216333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 Same Side Corner Rectangle 6"/>
          <p:cNvSpPr>
            <a:spLocks noChangeAspect="1"/>
          </p:cNvSpPr>
          <p:nvPr/>
        </p:nvSpPr>
        <p:spPr>
          <a:xfrm rot="2700000">
            <a:off x="5745066" y="3809191"/>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ound Same Side Corner Rectangle 6"/>
          <p:cNvSpPr>
            <a:spLocks noChangeAspect="1"/>
          </p:cNvSpPr>
          <p:nvPr/>
        </p:nvSpPr>
        <p:spPr>
          <a:xfrm rot="18900000" flipH="1">
            <a:off x="3160007" y="3809191"/>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TextBox 40"/>
          <p:cNvSpPr txBox="1"/>
          <p:nvPr/>
        </p:nvSpPr>
        <p:spPr>
          <a:xfrm>
            <a:off x="3020903" y="1030871"/>
            <a:ext cx="3629927" cy="276999"/>
          </a:xfrm>
          <a:prstGeom prst="rect">
            <a:avLst/>
          </a:prstGeom>
          <a:noFill/>
        </p:spPr>
        <p:txBody>
          <a:bodyPr wrap="square" rtlCol="0">
            <a:spAutoFit/>
          </a:bodyPr>
          <a:lstStyle/>
          <a:p>
            <a:r>
              <a:rPr lang="sv-SE" altLang="ko-KR" sz="1200" dirty="0">
                <a:solidFill>
                  <a:schemeClr val="tx1">
                    <a:lumMod val="75000"/>
                    <a:lumOff val="25000"/>
                  </a:schemeClr>
                </a:solidFill>
                <a:cs typeface="Arial" pitchFamily="34" charset="0"/>
              </a:rPr>
              <a:t>Istället för en mus behöver du bara en fingertopp</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pic>
        <p:nvPicPr>
          <p:cNvPr id="4" name="Online Media 3" title="Augmented Reality with Tinkercad's iPad App">
            <a:hlinkClick r:id="" action="ppaction://media"/>
            <a:extLst>
              <a:ext uri="{FF2B5EF4-FFF2-40B4-BE49-F238E27FC236}">
                <a16:creationId xmlns:a16="http://schemas.microsoft.com/office/drawing/2014/main" id="{01009C07-8851-2DA7-C6ED-1257A6BE375E}"/>
              </a:ext>
            </a:extLst>
          </p:cNvPr>
          <p:cNvPicPr>
            <a:picLocks noRot="1" noChangeAspect="1"/>
          </p:cNvPicPr>
          <p:nvPr>
            <a:videoFile r:link="rId1"/>
          </p:nvPr>
        </p:nvPicPr>
        <p:blipFill>
          <a:blip r:embed="rId3"/>
          <a:stretch>
            <a:fillRect/>
          </a:stretch>
        </p:blipFill>
        <p:spPr>
          <a:xfrm>
            <a:off x="2730500" y="1651590"/>
            <a:ext cx="4041775" cy="2283603"/>
          </a:xfrm>
          <a:prstGeom prst="rect">
            <a:avLst/>
          </a:prstGeom>
        </p:spPr>
      </p:pic>
    </p:spTree>
    <p:extLst>
      <p:ext uri="{BB962C8B-B14F-4D97-AF65-F5344CB8AC3E}">
        <p14:creationId xmlns:p14="http://schemas.microsoft.com/office/powerpoint/2010/main" val="22767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apezoid 18"/>
          <p:cNvSpPr/>
          <p:nvPr/>
        </p:nvSpPr>
        <p:spPr>
          <a:xfrm rot="5400000">
            <a:off x="3551985" y="2172250"/>
            <a:ext cx="2736052" cy="1518828"/>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p:txBody>
          <a:bodyPr/>
          <a:lstStyle/>
          <a:p>
            <a:r>
              <a:rPr lang="en-US" altLang="ko-KR" sz="2800" dirty="0" err="1"/>
              <a:t>Vad</a:t>
            </a:r>
            <a:r>
              <a:rPr lang="en-US" altLang="ko-KR" sz="2800" dirty="0"/>
              <a:t> </a:t>
            </a:r>
            <a:r>
              <a:rPr lang="en-US" altLang="ko-KR" sz="2800" dirty="0" err="1"/>
              <a:t>är</a:t>
            </a:r>
            <a:r>
              <a:rPr lang="en-US" altLang="ko-KR" sz="2800" dirty="0"/>
              <a:t> FabLab?</a:t>
            </a:r>
            <a:endParaRPr lang="ko-KR" altLang="en-US" sz="2800" dirty="0"/>
          </a:p>
        </p:txBody>
      </p:sp>
      <p:sp>
        <p:nvSpPr>
          <p:cNvPr id="3" name="Text Placeholder 2"/>
          <p:cNvSpPr>
            <a:spLocks noGrp="1"/>
          </p:cNvSpPr>
          <p:nvPr>
            <p:ph type="body" sz="quarter" idx="11"/>
          </p:nvPr>
        </p:nvSpPr>
        <p:spPr>
          <a:xfrm>
            <a:off x="2472793" y="898984"/>
            <a:ext cx="5544616" cy="288032"/>
          </a:xfrm>
        </p:spPr>
        <p:txBody>
          <a:bodyPr/>
          <a:lstStyle/>
          <a:p>
            <a:pPr lvl="0"/>
            <a:r>
              <a:rPr lang="en-US" altLang="ko-KR" sz="1800" dirty="0"/>
              <a:t>.</a:t>
            </a:r>
          </a:p>
          <a:p>
            <a:pPr lvl="0"/>
            <a:r>
              <a:rPr lang="sv-SE" altLang="ko-KR" sz="1800" dirty="0" err="1"/>
              <a:t>FabLab</a:t>
            </a:r>
            <a:r>
              <a:rPr lang="sv-SE" altLang="ko-KR" sz="1800" dirty="0"/>
              <a:t> är en plats att leka, skapa, vara mentor och uppfinna: en plats för lärande och innovation</a:t>
            </a:r>
            <a:endParaRPr lang="en-US" altLang="ko-KR" sz="1800" dirty="0"/>
          </a:p>
        </p:txBody>
      </p:sp>
      <p:sp>
        <p:nvSpPr>
          <p:cNvPr id="5" name="Oval 4"/>
          <p:cNvSpPr/>
          <p:nvPr/>
        </p:nvSpPr>
        <p:spPr>
          <a:xfrm>
            <a:off x="5245101" y="2317823"/>
            <a:ext cx="1224136" cy="1224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0"/>
          <p:cNvGrpSpPr/>
          <p:nvPr/>
        </p:nvGrpSpPr>
        <p:grpSpPr>
          <a:xfrm>
            <a:off x="6588224" y="2419626"/>
            <a:ext cx="2304256" cy="1428855"/>
            <a:chOff x="803640" y="3362835"/>
            <a:chExt cx="2059657" cy="1428855"/>
          </a:xfrm>
        </p:grpSpPr>
        <p:sp>
          <p:nvSpPr>
            <p:cNvPr id="12" name="TextBox 11"/>
            <p:cNvSpPr txBox="1"/>
            <p:nvPr/>
          </p:nvSpPr>
          <p:spPr>
            <a:xfrm>
              <a:off x="803640" y="3406695"/>
              <a:ext cx="2059657" cy="1384995"/>
            </a:xfrm>
            <a:prstGeom prst="rect">
              <a:avLst/>
            </a:prstGeom>
            <a:noFill/>
          </p:spPr>
          <p:txBody>
            <a:bodyPr wrap="square" rtlCol="0">
              <a:normAutofit/>
            </a:bodyPr>
            <a:lstStyle/>
            <a:p>
              <a:r>
                <a:rPr lang="sv-SE" sz="1200" b="0" dirty="0">
                  <a:solidFill>
                    <a:srgbClr val="555555"/>
                  </a:solidFill>
                  <a:effectLst/>
                  <a:latin typeface="Roboto" panose="02000000000000000000" pitchFamily="2" charset="0"/>
                </a:rPr>
                <a:t>"Ge vanliga människor de rätta verktygen, så kommer de att designa och bygga de mest extraordinära sakerna." –</a:t>
              </a:r>
              <a:r>
                <a:rPr lang="sv-SE" sz="1200" b="0" i="1" dirty="0">
                  <a:solidFill>
                    <a:srgbClr val="555555"/>
                  </a:solidFill>
                  <a:effectLst/>
                  <a:latin typeface="Roboto" panose="02000000000000000000" pitchFamily="2" charset="0"/>
                </a:rPr>
                <a:t> </a:t>
              </a:r>
              <a:r>
                <a:rPr lang="sv-SE" sz="1200" b="0" i="1" dirty="0" err="1">
                  <a:solidFill>
                    <a:srgbClr val="555555"/>
                  </a:solidFill>
                  <a:effectLst/>
                  <a:latin typeface="Roboto" panose="02000000000000000000" pitchFamily="2" charset="0"/>
                </a:rPr>
                <a:t>Prof</a:t>
              </a:r>
              <a:r>
                <a:rPr lang="sv-SE" sz="1200" b="0" i="1" dirty="0">
                  <a:solidFill>
                    <a:srgbClr val="555555"/>
                  </a:solidFill>
                  <a:effectLst/>
                  <a:latin typeface="Roboto" panose="02000000000000000000" pitchFamily="2" charset="0"/>
                </a:rPr>
                <a:t> Neil </a:t>
              </a:r>
              <a:r>
                <a:rPr lang="sv-SE" sz="1200" b="0" i="1" dirty="0" err="1">
                  <a:solidFill>
                    <a:srgbClr val="555555"/>
                  </a:solidFill>
                  <a:effectLst/>
                  <a:latin typeface="Roboto" panose="02000000000000000000" pitchFamily="2" charset="0"/>
                </a:rPr>
                <a:t>Gershenfeld</a:t>
              </a:r>
              <a:r>
                <a:rPr lang="sv-SE" sz="1200" b="0" i="1" dirty="0">
                  <a:solidFill>
                    <a:srgbClr val="555555"/>
                  </a:solidFill>
                  <a:effectLst/>
                  <a:latin typeface="Roboto" panose="02000000000000000000" pitchFamily="2" charset="0"/>
                </a:rPr>
                <a:t>, MIT</a:t>
              </a:r>
              <a:br>
                <a:rPr lang="en-GB" sz="1200" i="1" dirty="0"/>
              </a:br>
              <a:endParaRPr lang="ko-KR" altLang="en-US" sz="1200" i="1" dirty="0">
                <a:solidFill>
                  <a:schemeClr val="tx1">
                    <a:lumMod val="75000"/>
                    <a:lumOff val="25000"/>
                  </a:schemeClr>
                </a:solidFill>
                <a:cs typeface="Arial" pitchFamily="34" charset="0"/>
              </a:endParaRPr>
            </a:p>
          </p:txBody>
        </p:sp>
        <p:sp>
          <p:nvSpPr>
            <p:cNvPr id="13" name="TextBox 12"/>
            <p:cNvSpPr txBox="1"/>
            <p:nvPr/>
          </p:nvSpPr>
          <p:spPr>
            <a:xfrm>
              <a:off x="803640" y="3362835"/>
              <a:ext cx="2059657" cy="276999"/>
            </a:xfrm>
            <a:prstGeom prst="rect">
              <a:avLst/>
            </a:prstGeom>
            <a:noFill/>
          </p:spPr>
          <p:txBody>
            <a:bodyPr wrap="square" rtlCol="0">
              <a:normAutofit/>
            </a:bodyPr>
            <a:lstStyle/>
            <a:p>
              <a:pPr algn="just"/>
              <a:endParaRPr lang="ko-KR" altLang="en-US" sz="1200" b="1">
                <a:solidFill>
                  <a:schemeClr val="tx1">
                    <a:lumMod val="75000"/>
                    <a:lumOff val="25000"/>
                  </a:schemeClr>
                </a:solidFill>
                <a:cs typeface="Arial" pitchFamily="34" charset="0"/>
              </a:endParaRPr>
            </a:p>
          </p:txBody>
        </p:sp>
      </p:grpSp>
      <p:sp>
        <p:nvSpPr>
          <p:cNvPr id="21" name="Oval 20"/>
          <p:cNvSpPr/>
          <p:nvPr/>
        </p:nvSpPr>
        <p:spPr>
          <a:xfrm>
            <a:off x="2194567"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21"/>
          <p:cNvSpPr/>
          <p:nvPr/>
        </p:nvSpPr>
        <p:spPr>
          <a:xfrm>
            <a:off x="2946534"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2"/>
          <p:cNvSpPr/>
          <p:nvPr/>
        </p:nvSpPr>
        <p:spPr>
          <a:xfrm>
            <a:off x="3698501"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4" name="Objeto 33"/>
          <p:cNvGraphicFramePr>
            <a:graphicFrameLocks noChangeAspect="1"/>
          </p:cNvGraphicFramePr>
          <p:nvPr>
            <p:extLst>
              <p:ext uri="{D42A27DB-BD31-4B8C-83A1-F6EECF244321}">
                <p14:modId xmlns:p14="http://schemas.microsoft.com/office/powerpoint/2010/main" val="3124090747"/>
              </p:ext>
            </p:extLst>
          </p:nvPr>
        </p:nvGraphicFramePr>
        <p:xfrm>
          <a:off x="5508104" y="2483711"/>
          <a:ext cx="901239" cy="892360"/>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4" name="Objeto 33"/>
                      <p:cNvPicPr/>
                      <p:nvPr/>
                    </p:nvPicPr>
                    <p:blipFill>
                      <a:blip r:embed="rId3"/>
                      <a:stretch>
                        <a:fillRect/>
                      </a:stretch>
                    </p:blipFill>
                    <p:spPr>
                      <a:xfrm>
                        <a:off x="5508104" y="2483711"/>
                        <a:ext cx="901239" cy="89236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7E42F51-9F58-FC07-8F13-55D47FE5C712}"/>
              </a:ext>
            </a:extLst>
          </p:cNvPr>
          <p:cNvSpPr txBox="1"/>
          <p:nvPr/>
        </p:nvSpPr>
        <p:spPr>
          <a:xfrm>
            <a:off x="1965119" y="2145061"/>
            <a:ext cx="2059057" cy="1754326"/>
          </a:xfrm>
          <a:prstGeom prst="rect">
            <a:avLst/>
          </a:prstGeom>
          <a:noFill/>
        </p:spPr>
        <p:txBody>
          <a:bodyPr wrap="square" lIns="91440" tIns="45720" rIns="91440" bIns="45720" rtlCol="0" anchor="t">
            <a:spAutoFit/>
          </a:bodyPr>
          <a:lstStyle/>
          <a:p>
            <a:r>
              <a:rPr lang="sv-SE" sz="1200" dirty="0"/>
              <a:t>Om du har ett </a:t>
            </a:r>
            <a:r>
              <a:rPr lang="sv-SE" sz="1200" dirty="0" err="1"/>
              <a:t>FabLab</a:t>
            </a:r>
            <a:r>
              <a:rPr lang="sv-SE" sz="1200" dirty="0"/>
              <a:t> i </a:t>
            </a:r>
          </a:p>
          <a:p>
            <a:r>
              <a:rPr lang="sv-SE" sz="1200" dirty="0"/>
              <a:t>närheten en kan du </a:t>
            </a:r>
          </a:p>
          <a:p>
            <a:r>
              <a:rPr lang="sv-SE" sz="1200" dirty="0"/>
              <a:t>använda dessa </a:t>
            </a:r>
          </a:p>
          <a:p>
            <a:r>
              <a:rPr lang="sv-SE" sz="1200" dirty="0"/>
              <a:t>instruktioner för att vägleda dig i dina första steg. Du </a:t>
            </a:r>
          </a:p>
          <a:p>
            <a:r>
              <a:rPr lang="sv-SE" sz="1200" dirty="0"/>
              <a:t>kan också använda dessa</a:t>
            </a:r>
          </a:p>
          <a:p>
            <a:r>
              <a:rPr lang="sv-SE" sz="1200" dirty="0"/>
              <a:t>instruktioner hemma med</a:t>
            </a:r>
          </a:p>
          <a:p>
            <a:r>
              <a:rPr lang="sv-SE" sz="1200" dirty="0"/>
              <a:t>din egen dator för dina </a:t>
            </a:r>
          </a:p>
          <a:p>
            <a:r>
              <a:rPr lang="sv-SE" sz="1200" dirty="0"/>
              <a:t>egna projekt.</a:t>
            </a:r>
            <a:endParaRPr lang="en-GB" sz="1200" dirty="0"/>
          </a:p>
        </p:txBody>
      </p:sp>
    </p:spTree>
    <p:extLst>
      <p:ext uri="{BB962C8B-B14F-4D97-AF65-F5344CB8AC3E}">
        <p14:creationId xmlns:p14="http://schemas.microsoft.com/office/powerpoint/2010/main" val="1815539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9" y="1878987"/>
            <a:ext cx="3705951" cy="444701"/>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872859" y="27386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9" y="347696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Meshmixer</a:t>
            </a:r>
            <a:endParaRPr lang="ko-KR" altLang="en-US" sz="2800">
              <a:cs typeface="Arial"/>
            </a:endParaRPr>
          </a:p>
        </p:txBody>
      </p:sp>
      <p:sp>
        <p:nvSpPr>
          <p:cNvPr id="3" name="Text Placeholder 2"/>
          <p:cNvSpPr>
            <a:spLocks noGrp="1"/>
          </p:cNvSpPr>
          <p:nvPr>
            <p:ph type="body" sz="quarter" idx="11"/>
          </p:nvPr>
        </p:nvSpPr>
        <p:spPr/>
        <p:txBody>
          <a:bodyPr lIns="91440" tIns="45720" rIns="91440" bIns="45720" anchor="ctr"/>
          <a:lstStyle/>
          <a:p>
            <a:pPr lvl="0"/>
            <a:r>
              <a:rPr lang="en-US" sz="1800">
                <a:cs typeface="Arial"/>
              </a:rPr>
              <a:t>4</a:t>
            </a:r>
            <a:endParaRPr lang="en-US"/>
          </a:p>
        </p:txBody>
      </p:sp>
      <p:sp>
        <p:nvSpPr>
          <p:cNvPr id="20" name="Rectangle 19"/>
          <p:cNvSpPr/>
          <p:nvPr/>
        </p:nvSpPr>
        <p:spPr>
          <a:xfrm>
            <a:off x="679907" y="1872270"/>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683568" y="3490403"/>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5081675" y="1962496"/>
            <a:ext cx="2371794" cy="307777"/>
          </a:xfrm>
          <a:prstGeom prst="rect">
            <a:avLst/>
          </a:prstGeom>
          <a:noFill/>
        </p:spPr>
        <p:txBody>
          <a:bodyPr wrap="square" lIns="91440" tIns="45720" rIns="91440" bIns="45720" rtlCol="0" anchor="t">
            <a:spAutoFit/>
          </a:bodyPr>
          <a:lstStyle/>
          <a:p>
            <a:r>
              <a:rPr lang="en-US" altLang="ko-KR" sz="1400" b="1" dirty="0" err="1">
                <a:solidFill>
                  <a:schemeClr val="bg1"/>
                </a:solidFill>
                <a:cs typeface="Arial"/>
              </a:rPr>
              <a:t>Stort</a:t>
            </a:r>
            <a:r>
              <a:rPr lang="en-US" altLang="ko-KR" sz="1400" b="1" dirty="0">
                <a:solidFill>
                  <a:schemeClr val="bg1"/>
                </a:solidFill>
                <a:cs typeface="Arial"/>
              </a:rPr>
              <a:t> community</a:t>
            </a:r>
            <a:endParaRPr lang="en-US" altLang="ko-KR" dirty="0"/>
          </a:p>
        </p:txBody>
      </p:sp>
      <p:sp>
        <p:nvSpPr>
          <p:cNvPr id="28" name="TextBox 27"/>
          <p:cNvSpPr txBox="1"/>
          <p:nvPr/>
        </p:nvSpPr>
        <p:spPr>
          <a:xfrm>
            <a:off x="5081675" y="2743103"/>
            <a:ext cx="2371794" cy="307777"/>
          </a:xfrm>
          <a:prstGeom prst="rect">
            <a:avLst/>
          </a:prstGeom>
          <a:noFill/>
        </p:spPr>
        <p:txBody>
          <a:bodyPr wrap="square" lIns="91440" tIns="45720" rIns="91440" bIns="45720" rtlCol="0" anchor="t">
            <a:spAutoFit/>
          </a:bodyPr>
          <a:lstStyle/>
          <a:p>
            <a:r>
              <a:rPr lang="en-US" altLang="ko-KR" sz="1400" b="1" dirty="0" err="1">
                <a:solidFill>
                  <a:schemeClr val="bg1"/>
                </a:solidFill>
                <a:cs typeface="Arial"/>
              </a:rPr>
              <a:t>Mycket</a:t>
            </a:r>
            <a:r>
              <a:rPr lang="en-US" altLang="ko-KR" sz="1400" b="1" dirty="0">
                <a:solidFill>
                  <a:schemeClr val="bg1"/>
                </a:solidFill>
                <a:cs typeface="Arial"/>
              </a:rPr>
              <a:t> </a:t>
            </a:r>
            <a:r>
              <a:rPr lang="en-US" altLang="ko-KR" sz="1400" b="1" dirty="0" err="1">
                <a:solidFill>
                  <a:schemeClr val="bg1"/>
                </a:solidFill>
                <a:cs typeface="Arial"/>
              </a:rPr>
              <a:t>kompatilbel</a:t>
            </a:r>
            <a:endParaRPr lang="en-US" altLang="ko-KR" dirty="0"/>
          </a:p>
        </p:txBody>
      </p:sp>
      <p:sp>
        <p:nvSpPr>
          <p:cNvPr id="29" name="TextBox 28"/>
          <p:cNvSpPr txBox="1"/>
          <p:nvPr/>
        </p:nvSpPr>
        <p:spPr>
          <a:xfrm>
            <a:off x="5081675" y="3523624"/>
            <a:ext cx="2371794" cy="307777"/>
          </a:xfrm>
          <a:prstGeom prst="rect">
            <a:avLst/>
          </a:prstGeom>
          <a:noFill/>
        </p:spPr>
        <p:txBody>
          <a:bodyPr wrap="square" lIns="91440" tIns="45720" rIns="91440" bIns="45720" rtlCol="0" anchor="t">
            <a:spAutoFit/>
          </a:bodyPr>
          <a:lstStyle/>
          <a:p>
            <a:r>
              <a:rPr lang="en-US" altLang="ko-KR" sz="1400" b="1" dirty="0" err="1">
                <a:solidFill>
                  <a:schemeClr val="bg1"/>
                </a:solidFill>
                <a:cs typeface="Arial"/>
              </a:rPr>
              <a:t>Snabba</a:t>
            </a:r>
            <a:r>
              <a:rPr lang="en-US" altLang="ko-KR" sz="1400" b="1" dirty="0">
                <a:solidFill>
                  <a:schemeClr val="bg1"/>
                </a:solidFill>
                <a:cs typeface="Arial"/>
              </a:rPr>
              <a:t> </a:t>
            </a:r>
            <a:r>
              <a:rPr lang="en-US" altLang="ko-KR" sz="1400" b="1" dirty="0" err="1">
                <a:solidFill>
                  <a:schemeClr val="bg1"/>
                </a:solidFill>
                <a:cs typeface="Arial"/>
              </a:rPr>
              <a:t>resultat</a:t>
            </a:r>
            <a:endParaRPr lang="en-US" altLang="ko-KR" dirty="0">
              <a:solidFill>
                <a:schemeClr val="bg1"/>
              </a:solidFill>
            </a:endParaRPr>
          </a:p>
        </p:txBody>
      </p:sp>
      <p:sp>
        <p:nvSpPr>
          <p:cNvPr id="30" name="TextBox 29"/>
          <p:cNvSpPr txBox="1"/>
          <p:nvPr/>
        </p:nvSpPr>
        <p:spPr>
          <a:xfrm>
            <a:off x="1691680" y="1962829"/>
            <a:ext cx="2371794" cy="307777"/>
          </a:xfrm>
          <a:prstGeom prst="rect">
            <a:avLst/>
          </a:prstGeom>
          <a:noFill/>
        </p:spPr>
        <p:txBody>
          <a:bodyPr wrap="square" lIns="91440" tIns="45720" rIns="91440" bIns="45720" rtlCol="0" anchor="t">
            <a:spAutoFit/>
          </a:bodyPr>
          <a:lstStyle/>
          <a:p>
            <a:pPr algn="r"/>
            <a:r>
              <a:rPr lang="en-US" altLang="ko-KR" sz="1400" b="1" dirty="0">
                <a:solidFill>
                  <a:schemeClr val="bg1"/>
                </a:solidFill>
                <a:cs typeface="Arial"/>
              </a:rPr>
              <a:t>3D </a:t>
            </a:r>
            <a:r>
              <a:rPr lang="en-US" altLang="ko-KR" sz="1400" b="1" dirty="0" err="1">
                <a:solidFill>
                  <a:schemeClr val="bg1"/>
                </a:solidFill>
                <a:cs typeface="Arial"/>
              </a:rPr>
              <a:t>modeller</a:t>
            </a:r>
            <a:endParaRPr lang="en-US" altLang="ko-KR" sz="1400" b="1" dirty="0">
              <a:solidFill>
                <a:schemeClr val="bg1"/>
              </a:solidFill>
              <a:cs typeface="Arial"/>
            </a:endParaRPr>
          </a:p>
        </p:txBody>
      </p:sp>
      <p:sp>
        <p:nvSpPr>
          <p:cNvPr id="31" name="TextBox 30"/>
          <p:cNvSpPr txBox="1"/>
          <p:nvPr/>
        </p:nvSpPr>
        <p:spPr>
          <a:xfrm>
            <a:off x="1691680" y="2762327"/>
            <a:ext cx="2371794" cy="307777"/>
          </a:xfrm>
          <a:prstGeom prst="rect">
            <a:avLst/>
          </a:prstGeom>
          <a:solidFill>
            <a:srgbClr val="86BD70"/>
          </a:solidFill>
        </p:spPr>
        <p:txBody>
          <a:bodyPr wrap="square" lIns="91440" tIns="45720" rIns="91440" bIns="45720" rtlCol="0" anchor="t">
            <a:spAutoFit/>
          </a:bodyPr>
          <a:lstStyle/>
          <a:p>
            <a:pPr algn="r"/>
            <a:r>
              <a:rPr lang="en-US" altLang="ko-KR" sz="1400" b="1" dirty="0" err="1">
                <a:solidFill>
                  <a:schemeClr val="bg1"/>
                </a:solidFill>
                <a:cs typeface="Arial"/>
              </a:rPr>
              <a:t>Lätt</a:t>
            </a:r>
            <a:r>
              <a:rPr lang="en-US" altLang="ko-KR" sz="1400" b="1" dirty="0">
                <a:solidFill>
                  <a:schemeClr val="bg1"/>
                </a:solidFill>
                <a:cs typeface="Arial"/>
              </a:rPr>
              <a:t> </a:t>
            </a:r>
            <a:r>
              <a:rPr lang="en-US" altLang="ko-KR" sz="1400" b="1" dirty="0" err="1">
                <a:solidFill>
                  <a:schemeClr val="bg1"/>
                </a:solidFill>
                <a:cs typeface="Arial"/>
              </a:rPr>
              <a:t>att</a:t>
            </a:r>
            <a:r>
              <a:rPr lang="en-US" altLang="ko-KR" sz="1400" b="1" dirty="0">
                <a:solidFill>
                  <a:schemeClr val="bg1"/>
                </a:solidFill>
                <a:cs typeface="Arial"/>
              </a:rPr>
              <a:t> </a:t>
            </a:r>
            <a:r>
              <a:rPr lang="en-US" altLang="ko-KR" sz="1400" b="1" dirty="0" err="1">
                <a:solidFill>
                  <a:schemeClr val="bg1"/>
                </a:solidFill>
                <a:cs typeface="Arial"/>
              </a:rPr>
              <a:t>börja</a:t>
            </a:r>
            <a:r>
              <a:rPr lang="en-US" altLang="ko-KR" sz="1400" b="1" dirty="0">
                <a:solidFill>
                  <a:schemeClr val="bg1"/>
                </a:solidFill>
                <a:cs typeface="Arial"/>
              </a:rPr>
              <a:t> med</a:t>
            </a:r>
            <a:endParaRPr lang="en-US" altLang="ko-KR" dirty="0">
              <a:solidFill>
                <a:schemeClr val="bg1"/>
              </a:solidFill>
            </a:endParaRPr>
          </a:p>
        </p:txBody>
      </p:sp>
      <p:sp>
        <p:nvSpPr>
          <p:cNvPr id="32" name="TextBox 31"/>
          <p:cNvSpPr txBox="1"/>
          <p:nvPr/>
        </p:nvSpPr>
        <p:spPr>
          <a:xfrm>
            <a:off x="1691680" y="3542848"/>
            <a:ext cx="2371794" cy="307777"/>
          </a:xfrm>
          <a:prstGeom prst="rect">
            <a:avLst/>
          </a:prstGeom>
          <a:noFill/>
        </p:spPr>
        <p:txBody>
          <a:bodyPr wrap="square" lIns="91440" tIns="45720" rIns="91440" bIns="45720" rtlCol="0" anchor="t">
            <a:spAutoFit/>
          </a:bodyPr>
          <a:lstStyle/>
          <a:p>
            <a:pPr algn="r"/>
            <a:r>
              <a:rPr lang="en-US" altLang="ko-KR" sz="1400" b="1" dirty="0" err="1">
                <a:solidFill>
                  <a:schemeClr val="bg1"/>
                </a:solidFill>
                <a:cs typeface="Arial"/>
              </a:rPr>
              <a:t>Ladda</a:t>
            </a:r>
            <a:r>
              <a:rPr lang="en-US" altLang="ko-KR" sz="1400" b="1" dirty="0">
                <a:solidFill>
                  <a:schemeClr val="bg1"/>
                </a:solidFill>
                <a:cs typeface="Arial"/>
              </a:rPr>
              <a:t> </a:t>
            </a:r>
            <a:r>
              <a:rPr lang="en-US" altLang="ko-KR" sz="1400" b="1" dirty="0" err="1">
                <a:solidFill>
                  <a:schemeClr val="bg1"/>
                </a:solidFill>
                <a:cs typeface="Arial"/>
              </a:rPr>
              <a:t>ner</a:t>
            </a:r>
            <a:r>
              <a:rPr lang="en-US" altLang="ko-KR" sz="1400" b="1" dirty="0">
                <a:solidFill>
                  <a:schemeClr val="bg1"/>
                </a:solidFill>
                <a:cs typeface="Arial"/>
              </a:rPr>
              <a:t> </a:t>
            </a:r>
            <a:r>
              <a:rPr lang="en-US" altLang="ko-KR" sz="1400" b="1" dirty="0" err="1">
                <a:solidFill>
                  <a:schemeClr val="bg1"/>
                </a:solidFill>
                <a:cs typeface="Arial"/>
              </a:rPr>
              <a:t>och</a:t>
            </a:r>
            <a:r>
              <a:rPr lang="en-US" altLang="ko-KR" sz="1400" b="1" dirty="0">
                <a:solidFill>
                  <a:schemeClr val="bg1"/>
                </a:solidFill>
                <a:cs typeface="Arial"/>
              </a:rPr>
              <a:t> </a:t>
            </a:r>
            <a:r>
              <a:rPr lang="en-US" altLang="ko-KR" sz="1400" b="1" dirty="0" err="1">
                <a:solidFill>
                  <a:schemeClr val="bg1"/>
                </a:solidFill>
                <a:cs typeface="Arial"/>
              </a:rPr>
              <a:t>starta</a:t>
            </a:r>
            <a:endParaRPr lang="en-US" altLang="ko-KR" dirty="0">
              <a:solidFill>
                <a:schemeClr val="bg1"/>
              </a:solidFill>
            </a:endParaRPr>
          </a:p>
        </p:txBody>
      </p:sp>
      <p:sp>
        <p:nvSpPr>
          <p:cNvPr id="33" name="TextBox 32"/>
          <p:cNvSpPr txBox="1"/>
          <p:nvPr/>
        </p:nvSpPr>
        <p:spPr>
          <a:xfrm>
            <a:off x="5111228" y="2258109"/>
            <a:ext cx="3277196" cy="461665"/>
          </a:xfrm>
          <a:prstGeom prst="rect">
            <a:avLst/>
          </a:prstGeom>
          <a:noFill/>
        </p:spPr>
        <p:txBody>
          <a:bodyPr wrap="square" lIns="91440" tIns="45720" rIns="91440" bIns="45720" rtlCol="0" anchor="t">
            <a:spAutoFit/>
          </a:bodyPr>
          <a:lstStyle/>
          <a:p>
            <a:r>
              <a:rPr lang="sv-SE" altLang="ko-KR" sz="1200" dirty="0">
                <a:solidFill>
                  <a:schemeClr val="tx1">
                    <a:lumMod val="75000"/>
                    <a:lumOff val="25000"/>
                  </a:schemeClr>
                </a:solidFill>
                <a:cs typeface="Arial"/>
              </a:rPr>
              <a:t>Massor av handledningar och användarvänliga</a:t>
            </a:r>
            <a:endParaRPr lang="en-US" altLang="ko-KR" dirty="0">
              <a:solidFill>
                <a:schemeClr val="tx1">
                  <a:lumMod val="75000"/>
                  <a:lumOff val="25000"/>
                </a:schemeClr>
              </a:solidFill>
            </a:endParaRPr>
          </a:p>
        </p:txBody>
      </p:sp>
      <p:sp>
        <p:nvSpPr>
          <p:cNvPr id="35" name="TextBox 34"/>
          <p:cNvSpPr txBox="1"/>
          <p:nvPr/>
        </p:nvSpPr>
        <p:spPr>
          <a:xfrm>
            <a:off x="5080526" y="3084797"/>
            <a:ext cx="3277196" cy="276999"/>
          </a:xfrm>
          <a:prstGeom prst="rect">
            <a:avLst/>
          </a:prstGeom>
          <a:noFill/>
        </p:spPr>
        <p:txBody>
          <a:bodyPr wrap="square" lIns="91440" tIns="45720" rIns="91440" bIns="45720" rtlCol="0" anchor="t">
            <a:spAutoFit/>
          </a:bodyPr>
          <a:lstStyle/>
          <a:p>
            <a:r>
              <a:rPr lang="en-US" altLang="ko-KR" sz="1200" dirty="0" err="1">
                <a:solidFill>
                  <a:schemeClr val="tx1">
                    <a:lumMod val="75000"/>
                    <a:lumOff val="25000"/>
                  </a:schemeClr>
                </a:solidFill>
                <a:cs typeface="Arial"/>
              </a:rPr>
              <a:t>Stöder</a:t>
            </a:r>
            <a:r>
              <a:rPr lang="en-US" altLang="ko-KR" sz="1200" dirty="0">
                <a:solidFill>
                  <a:schemeClr val="tx1">
                    <a:lumMod val="75000"/>
                    <a:lumOff val="25000"/>
                  </a:schemeClr>
                </a:solidFill>
                <a:cs typeface="Arial"/>
              </a:rPr>
              <a:t> de </a:t>
            </a:r>
            <a:r>
              <a:rPr lang="en-US" altLang="ko-KR" sz="1200" dirty="0" err="1">
                <a:solidFill>
                  <a:schemeClr val="tx1">
                    <a:lumMod val="75000"/>
                    <a:lumOff val="25000"/>
                  </a:schemeClr>
                </a:solidFill>
                <a:cs typeface="Arial"/>
              </a:rPr>
              <a:t>vanligaste</a:t>
            </a:r>
            <a:r>
              <a:rPr lang="en-US" altLang="ko-KR" sz="1200" dirty="0">
                <a:solidFill>
                  <a:schemeClr val="tx1">
                    <a:lumMod val="75000"/>
                    <a:lumOff val="25000"/>
                  </a:schemeClr>
                </a:solidFill>
                <a:cs typeface="Arial"/>
              </a:rPr>
              <a:t> mesh-</a:t>
            </a:r>
            <a:r>
              <a:rPr lang="en-US" altLang="ko-KR" sz="1200" dirty="0" err="1">
                <a:solidFill>
                  <a:schemeClr val="tx1">
                    <a:lumMod val="75000"/>
                    <a:lumOff val="25000"/>
                  </a:schemeClr>
                </a:solidFill>
                <a:cs typeface="Arial"/>
              </a:rPr>
              <a:t>formaten</a:t>
            </a:r>
            <a:endParaRPr lang="en-US" altLang="ko-KR" sz="1200" dirty="0">
              <a:solidFill>
                <a:schemeClr val="tx1">
                  <a:lumMod val="75000"/>
                  <a:lumOff val="25000"/>
                </a:schemeClr>
              </a:solidFill>
              <a:cs typeface="Arial"/>
            </a:endParaRPr>
          </a:p>
        </p:txBody>
      </p:sp>
      <p:sp>
        <p:nvSpPr>
          <p:cNvPr id="36" name="TextBox 35"/>
          <p:cNvSpPr txBox="1"/>
          <p:nvPr/>
        </p:nvSpPr>
        <p:spPr>
          <a:xfrm>
            <a:off x="5111228" y="3906907"/>
            <a:ext cx="3277196" cy="276999"/>
          </a:xfrm>
          <a:prstGeom prst="rect">
            <a:avLst/>
          </a:prstGeom>
          <a:noFill/>
        </p:spPr>
        <p:txBody>
          <a:bodyPr wrap="square" lIns="91440" tIns="45720" rIns="91440" bIns="45720" rtlCol="0" anchor="t">
            <a:spAutoFit/>
          </a:bodyPr>
          <a:lstStyle/>
          <a:p>
            <a:r>
              <a:rPr lang="sv-SE" altLang="ko-KR" sz="1200" dirty="0">
                <a:solidFill>
                  <a:schemeClr val="tx1">
                    <a:lumMod val="75000"/>
                    <a:lumOff val="25000"/>
                  </a:schemeClr>
                </a:solidFill>
                <a:cs typeface="Arial"/>
              </a:rPr>
              <a:t>Från idé till utskriftsfil på några minuter</a:t>
            </a:r>
            <a:endParaRPr lang="en-US" altLang="ko-KR" dirty="0"/>
          </a:p>
        </p:txBody>
      </p:sp>
      <p:sp>
        <p:nvSpPr>
          <p:cNvPr id="37" name="TextBox 36"/>
          <p:cNvSpPr txBox="1"/>
          <p:nvPr/>
        </p:nvSpPr>
        <p:spPr>
          <a:xfrm>
            <a:off x="581124" y="2370897"/>
            <a:ext cx="3804734" cy="461665"/>
          </a:xfrm>
          <a:prstGeom prst="rect">
            <a:avLst/>
          </a:prstGeom>
          <a:noFill/>
        </p:spPr>
        <p:txBody>
          <a:bodyPr wrap="square" lIns="91440" tIns="45720" rIns="91440" bIns="45720" rtlCol="0" anchor="t">
            <a:spAutoFit/>
          </a:bodyPr>
          <a:lstStyle/>
          <a:p>
            <a:pPr algn="r"/>
            <a:r>
              <a:rPr lang="sv-SE" altLang="ko-KR" sz="1200">
                <a:solidFill>
                  <a:schemeClr val="tx1">
                    <a:lumMod val="75000"/>
                    <a:lumOff val="25000"/>
                  </a:schemeClr>
                </a:solidFill>
                <a:cs typeface="Arial"/>
              </a:rPr>
              <a:t>En gratis skrivbordsapp för att forma/kombinera 3D-designer</a:t>
            </a:r>
            <a:endParaRPr lang="en-US" altLang="ko-KR" sz="1200" dirty="0">
              <a:solidFill>
                <a:schemeClr val="tx1">
                  <a:lumMod val="75000"/>
                  <a:lumOff val="25000"/>
                </a:schemeClr>
              </a:solidFill>
              <a:cs typeface="Arial"/>
            </a:endParaRPr>
          </a:p>
        </p:txBody>
      </p:sp>
      <p:sp>
        <p:nvSpPr>
          <p:cNvPr id="38" name="TextBox 37"/>
          <p:cNvSpPr txBox="1"/>
          <p:nvPr/>
        </p:nvSpPr>
        <p:spPr>
          <a:xfrm>
            <a:off x="786278" y="3149515"/>
            <a:ext cx="3562945" cy="276999"/>
          </a:xfrm>
          <a:prstGeom prst="rect">
            <a:avLst/>
          </a:prstGeom>
          <a:noFill/>
        </p:spPr>
        <p:txBody>
          <a:bodyPr wrap="square" lIns="91440" tIns="45720" rIns="91440" bIns="45720" rtlCol="0" anchor="t">
            <a:spAutoFit/>
          </a:bodyPr>
          <a:lstStyle/>
          <a:p>
            <a:pPr algn="r"/>
            <a:r>
              <a:rPr lang="sv-SE" altLang="ko-KR" sz="1200" dirty="0">
                <a:solidFill>
                  <a:schemeClr val="tx1">
                    <a:lumMod val="75000"/>
                    <a:lumOff val="25000"/>
                  </a:schemeClr>
                </a:solidFill>
                <a:cs typeface="Arial"/>
              </a:rPr>
              <a:t>Ändra befintliga modeller i enkla steg</a:t>
            </a:r>
            <a:endParaRPr lang="en-US" altLang="ko-KR" dirty="0">
              <a:solidFill>
                <a:schemeClr val="tx1">
                  <a:lumMod val="75000"/>
                  <a:lumOff val="25000"/>
                </a:schemeClr>
              </a:solidFill>
            </a:endParaRPr>
          </a:p>
        </p:txBody>
      </p:sp>
      <p:sp>
        <p:nvSpPr>
          <p:cNvPr id="39" name="TextBox 38"/>
          <p:cNvSpPr txBox="1"/>
          <p:nvPr/>
        </p:nvSpPr>
        <p:spPr>
          <a:xfrm>
            <a:off x="786278" y="3920807"/>
            <a:ext cx="3277196" cy="276999"/>
          </a:xfrm>
          <a:prstGeom prst="rect">
            <a:avLst/>
          </a:prstGeom>
          <a:noFill/>
        </p:spPr>
        <p:txBody>
          <a:bodyPr wrap="square" lIns="91440" tIns="45720" rIns="91440" bIns="45720" rtlCol="0" anchor="t">
            <a:spAutoFit/>
          </a:bodyPr>
          <a:lstStyle/>
          <a:p>
            <a:pPr algn="r"/>
            <a:r>
              <a:rPr lang="en-US" altLang="ko-KR" sz="1200" dirty="0">
                <a:solidFill>
                  <a:schemeClr val="tx1">
                    <a:lumMod val="75000"/>
                    <a:lumOff val="25000"/>
                  </a:schemeClr>
                </a:solidFill>
                <a:cs typeface="Arial"/>
              </a:rPr>
              <a:t> Windows </a:t>
            </a:r>
            <a:r>
              <a:rPr lang="en-US" altLang="ko-KR" sz="1200" dirty="0" err="1">
                <a:solidFill>
                  <a:schemeClr val="tx1">
                    <a:lumMod val="75000"/>
                    <a:lumOff val="25000"/>
                  </a:schemeClr>
                </a:solidFill>
                <a:cs typeface="Arial"/>
              </a:rPr>
              <a:t>och</a:t>
            </a:r>
            <a:r>
              <a:rPr lang="en-US" altLang="ko-KR" sz="1200" dirty="0">
                <a:solidFill>
                  <a:schemeClr val="tx1">
                    <a:lumMod val="75000"/>
                    <a:lumOff val="25000"/>
                  </a:schemeClr>
                </a:solidFill>
                <a:cs typeface="Arial"/>
              </a:rPr>
              <a:t> MacOS</a:t>
            </a:r>
          </a:p>
        </p:txBody>
      </p:sp>
    </p:spTree>
    <p:extLst>
      <p:ext uri="{BB962C8B-B14F-4D97-AF65-F5344CB8AC3E}">
        <p14:creationId xmlns:p14="http://schemas.microsoft.com/office/powerpoint/2010/main" val="2239986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827825" y="51289"/>
            <a:ext cx="2016224" cy="51435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478143" y="756648"/>
            <a:ext cx="2276449" cy="1440408"/>
          </a:xfrm>
          <a:prstGeom prst="rect">
            <a:avLst/>
          </a:prstGeom>
        </p:spPr>
        <p:txBody>
          <a:bodyPr lIns="91440" tIns="45720" rIns="91440" bIns="45720" anchor="t"/>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700" b="1" err="1">
                <a:solidFill>
                  <a:schemeClr val="bg1"/>
                </a:solidFill>
                <a:latin typeface="+mj-lt"/>
                <a:cs typeface="Arial"/>
              </a:rPr>
              <a:t>Meshmixer</a:t>
            </a:r>
            <a:endParaRPr lang="en-US" altLang="ko-KR" sz="2700" b="1">
              <a:solidFill>
                <a:schemeClr val="bg1"/>
              </a:solidFill>
              <a:latin typeface="+mj-lt"/>
              <a:cs typeface="Arial"/>
            </a:endParaRPr>
          </a:p>
          <a:p>
            <a:pPr marL="0" indent="0" algn="r">
              <a:buNone/>
            </a:pPr>
            <a:endParaRPr lang="en-US" altLang="ko-KR" sz="1800">
              <a:solidFill>
                <a:schemeClr val="bg1"/>
              </a:solidFill>
              <a:latin typeface="+mj-lt"/>
              <a:cs typeface="Arial"/>
            </a:endParaRPr>
          </a:p>
        </p:txBody>
      </p:sp>
      <p:pic>
        <p:nvPicPr>
          <p:cNvPr id="3" name="Picture 3" descr="Logo, company name&#10;&#10;Description automatically generated">
            <a:extLst>
              <a:ext uri="{FF2B5EF4-FFF2-40B4-BE49-F238E27FC236}">
                <a16:creationId xmlns:a16="http://schemas.microsoft.com/office/drawing/2014/main" id="{1A61476C-AF35-8926-18DE-A548558821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6188" y="1377462"/>
            <a:ext cx="2743200" cy="1143000"/>
          </a:xfrm>
          <a:prstGeom prst="rect">
            <a:avLst/>
          </a:prstGeom>
        </p:spPr>
      </p:pic>
      <p:grpSp>
        <p:nvGrpSpPr>
          <p:cNvPr id="7" name="Group 6">
            <a:extLst>
              <a:ext uri="{FF2B5EF4-FFF2-40B4-BE49-F238E27FC236}">
                <a16:creationId xmlns:a16="http://schemas.microsoft.com/office/drawing/2014/main" id="{2341882F-1AC4-0519-6F4C-E768E61DD892}"/>
              </a:ext>
            </a:extLst>
          </p:cNvPr>
          <p:cNvGrpSpPr/>
          <p:nvPr/>
        </p:nvGrpSpPr>
        <p:grpSpPr>
          <a:xfrm>
            <a:off x="611561" y="771302"/>
            <a:ext cx="3572353" cy="3576511"/>
            <a:chOff x="3687661" y="1203598"/>
            <a:chExt cx="2280555" cy="3788143"/>
          </a:xfrm>
        </p:grpSpPr>
        <p:sp>
          <p:nvSpPr>
            <p:cNvPr id="5" name="TextBox 4">
              <a:extLst>
                <a:ext uri="{FF2B5EF4-FFF2-40B4-BE49-F238E27FC236}">
                  <a16:creationId xmlns:a16="http://schemas.microsoft.com/office/drawing/2014/main" id="{A3364B39-DBCA-CEC9-65DA-336AE4CF52C1}"/>
                </a:ext>
              </a:extLst>
            </p:cNvPr>
            <p:cNvSpPr txBox="1"/>
            <p:nvPr/>
          </p:nvSpPr>
          <p:spPr>
            <a:xfrm>
              <a:off x="3687661" y="1568861"/>
              <a:ext cx="2280555" cy="3422880"/>
            </a:xfrm>
            <a:prstGeom prst="rect">
              <a:avLst/>
            </a:prstGeom>
            <a:noFill/>
          </p:spPr>
          <p:txBody>
            <a:bodyPr wrap="square" lIns="91440" tIns="45720" rIns="91440" bIns="45720" rtlCol="0" anchor="t">
              <a:spAutoFit/>
            </a:bodyPr>
            <a:lstStyle/>
            <a:p>
              <a:r>
                <a:rPr lang="sv-SE" altLang="ko-KR" sz="1200" dirty="0" err="1">
                  <a:solidFill>
                    <a:schemeClr val="tx1">
                      <a:lumMod val="75000"/>
                      <a:lumOff val="25000"/>
                    </a:schemeClr>
                  </a:solidFill>
                  <a:cs typeface="Arial"/>
                </a:rPr>
                <a:t>Meshmixer</a:t>
              </a:r>
              <a:r>
                <a:rPr lang="sv-SE" altLang="ko-KR" sz="1200" dirty="0">
                  <a:solidFill>
                    <a:schemeClr val="tx1">
                      <a:lumMod val="75000"/>
                      <a:lumOff val="25000"/>
                    </a:schemeClr>
                  </a:solidFill>
                  <a:cs typeface="Arial"/>
                </a:rPr>
                <a:t> är ett annat 3D-program från Autodesk. Det är enkelt att använda och väl lämpat för att förbereda befintliga filer för 3D-utskrift. Det fungerar med de vanligaste </a:t>
              </a:r>
              <a:r>
                <a:rPr lang="sv-SE" altLang="ko-KR" sz="1200" dirty="0" err="1">
                  <a:solidFill>
                    <a:schemeClr val="tx1">
                      <a:lumMod val="75000"/>
                      <a:lumOff val="25000"/>
                    </a:schemeClr>
                  </a:solidFill>
                  <a:cs typeface="Arial"/>
                </a:rPr>
                <a:t>mesh</a:t>
              </a:r>
              <a:r>
                <a:rPr lang="sv-SE" altLang="ko-KR" sz="1200" dirty="0">
                  <a:solidFill>
                    <a:schemeClr val="tx1">
                      <a:lumMod val="75000"/>
                      <a:lumOff val="25000"/>
                    </a:schemeClr>
                  </a:solidFill>
                  <a:cs typeface="Arial"/>
                </a:rPr>
                <a:t>-formaten (.</a:t>
              </a:r>
              <a:r>
                <a:rPr lang="sv-SE" altLang="ko-KR" sz="1200" dirty="0" err="1">
                  <a:solidFill>
                    <a:schemeClr val="tx1">
                      <a:lumMod val="75000"/>
                      <a:lumOff val="25000"/>
                    </a:schemeClr>
                  </a:solidFill>
                  <a:cs typeface="Arial"/>
                </a:rPr>
                <a:t>stl</a:t>
              </a:r>
              <a:r>
                <a:rPr lang="sv-SE" altLang="ko-KR" sz="1200" dirty="0">
                  <a:solidFill>
                    <a:schemeClr val="tx1">
                      <a:lumMod val="75000"/>
                      <a:lumOff val="25000"/>
                    </a:schemeClr>
                  </a:solidFill>
                  <a:cs typeface="Arial"/>
                </a:rPr>
                <a:t>, .</a:t>
              </a:r>
              <a:r>
                <a:rPr lang="sv-SE" altLang="ko-KR" sz="1200" dirty="0" err="1">
                  <a:solidFill>
                    <a:schemeClr val="tx1">
                      <a:lumMod val="75000"/>
                      <a:lumOff val="25000"/>
                    </a:schemeClr>
                  </a:solidFill>
                  <a:cs typeface="Arial"/>
                </a:rPr>
                <a:t>obj</a:t>
              </a:r>
              <a:r>
                <a:rPr lang="sv-SE" altLang="ko-KR" sz="1200" dirty="0">
                  <a:solidFill>
                    <a:schemeClr val="tx1">
                      <a:lumMod val="75000"/>
                      <a:lumOff val="25000"/>
                    </a:schemeClr>
                  </a:solidFill>
                  <a:cs typeface="Arial"/>
                </a:rPr>
                <a:t>, .</a:t>
              </a:r>
              <a:r>
                <a:rPr lang="sv-SE" altLang="ko-KR" sz="1200" dirty="0" err="1">
                  <a:solidFill>
                    <a:schemeClr val="tx1">
                      <a:lumMod val="75000"/>
                      <a:lumOff val="25000"/>
                    </a:schemeClr>
                  </a:solidFill>
                  <a:cs typeface="Arial"/>
                </a:rPr>
                <a:t>ply</a:t>
              </a:r>
              <a:r>
                <a:rPr lang="sv-SE" altLang="ko-KR" sz="1200" dirty="0">
                  <a:solidFill>
                    <a:schemeClr val="tx1">
                      <a:lumMod val="75000"/>
                      <a:lumOff val="25000"/>
                    </a:schemeClr>
                  </a:solidFill>
                  <a:cs typeface="Arial"/>
                </a:rPr>
                <a:t>, .</a:t>
              </a:r>
              <a:r>
                <a:rPr lang="sv-SE" altLang="ko-KR" sz="1200" dirty="0" err="1">
                  <a:solidFill>
                    <a:schemeClr val="tx1">
                      <a:lumMod val="75000"/>
                      <a:lumOff val="25000"/>
                    </a:schemeClr>
                  </a:solidFill>
                  <a:cs typeface="Arial"/>
                </a:rPr>
                <a:t>amf</a:t>
              </a:r>
              <a:r>
                <a:rPr lang="sv-SE" altLang="ko-KR" sz="1200" dirty="0">
                  <a:solidFill>
                    <a:schemeClr val="tx1">
                      <a:lumMod val="75000"/>
                      <a:lumOff val="25000"/>
                    </a:schemeClr>
                  </a:solidFill>
                  <a:cs typeface="Arial"/>
                </a:rPr>
                <a:t>, .3mf, .off och .mix), vilket öppnar en helt ny värld av tillgängliga 3D-modeller online. Ladda ner önskad(e) fil(er), anpassa efter dina önskemål och du är igång.</a:t>
              </a:r>
            </a:p>
            <a:p>
              <a:endParaRPr lang="sv-SE" altLang="ko-KR" sz="1200" dirty="0">
                <a:solidFill>
                  <a:schemeClr val="tx1">
                    <a:lumMod val="75000"/>
                    <a:lumOff val="25000"/>
                  </a:schemeClr>
                </a:solidFill>
                <a:cs typeface="Arial"/>
              </a:endParaRPr>
            </a:p>
            <a:p>
              <a:r>
                <a:rPr lang="sv-SE" altLang="ko-KR" sz="1200" dirty="0">
                  <a:solidFill>
                    <a:schemeClr val="tx1">
                      <a:lumMod val="75000"/>
                      <a:lumOff val="25000"/>
                    </a:schemeClr>
                  </a:solidFill>
                  <a:cs typeface="Arial"/>
                </a:rPr>
                <a:t>Programmet måste laddas ner till din dator. Det passar både för Windows och Mac OS. Ladda ner här: https://meshmixer.com/</a:t>
              </a:r>
            </a:p>
            <a:p>
              <a:endParaRPr lang="sv-SE" altLang="ko-KR" sz="1200" dirty="0">
                <a:solidFill>
                  <a:schemeClr val="tx1">
                    <a:lumMod val="75000"/>
                    <a:lumOff val="25000"/>
                  </a:schemeClr>
                </a:solidFill>
                <a:cs typeface="Arial"/>
              </a:endParaRPr>
            </a:p>
            <a:p>
              <a:r>
                <a:rPr lang="sv-SE" altLang="ko-KR" sz="1200" dirty="0" err="1">
                  <a:solidFill>
                    <a:schemeClr val="tx1">
                      <a:lumMod val="75000"/>
                      <a:lumOff val="25000"/>
                    </a:schemeClr>
                  </a:solidFill>
                  <a:cs typeface="Arial"/>
                </a:rPr>
                <a:t>Meshmixer</a:t>
              </a:r>
              <a:r>
                <a:rPr lang="sv-SE" altLang="ko-KR" sz="1200" dirty="0">
                  <a:solidFill>
                    <a:schemeClr val="tx1">
                      <a:lumMod val="75000"/>
                      <a:lumOff val="25000"/>
                    </a:schemeClr>
                  </a:solidFill>
                  <a:cs typeface="Arial"/>
                </a:rPr>
                <a:t> är inte längre under utveckling, men kommer inte att gå i pension när som helst snart. De flesta funktioner är också tillgängliga i Fusion360. Fusion360 är avgiftsbaserat</a:t>
              </a:r>
              <a:r>
                <a:rPr lang="en-US" altLang="ko-KR" sz="1200" dirty="0">
                  <a:solidFill>
                    <a:schemeClr val="tx1">
                      <a:lumMod val="75000"/>
                      <a:lumOff val="25000"/>
                    </a:schemeClr>
                  </a:solidFill>
                  <a:cs typeface="Arial"/>
                </a:rPr>
                <a:t>.</a:t>
              </a:r>
              <a:endParaRPr lang="en-US" dirty="0">
                <a:solidFill>
                  <a:schemeClr val="tx1">
                    <a:lumMod val="75000"/>
                    <a:lumOff val="25000"/>
                  </a:schemeClr>
                </a:solidFill>
              </a:endParaRPr>
            </a:p>
          </p:txBody>
        </p:sp>
        <p:sp>
          <p:nvSpPr>
            <p:cNvPr id="6" name="TextBox 5">
              <a:extLst>
                <a:ext uri="{FF2B5EF4-FFF2-40B4-BE49-F238E27FC236}">
                  <a16:creationId xmlns:a16="http://schemas.microsoft.com/office/drawing/2014/main" id="{5C0AD144-99BA-6CA7-9B0F-D09D71432317}"/>
                </a:ext>
              </a:extLst>
            </p:cNvPr>
            <p:cNvSpPr txBox="1"/>
            <p:nvPr/>
          </p:nvSpPr>
          <p:spPr>
            <a:xfrm>
              <a:off x="3687661" y="1203598"/>
              <a:ext cx="2252491" cy="325989"/>
            </a:xfrm>
            <a:prstGeom prst="rect">
              <a:avLst/>
            </a:prstGeom>
            <a:noFill/>
          </p:spPr>
          <p:txBody>
            <a:bodyPr wrap="square" lIns="91440" tIns="45720" rIns="91440" bIns="45720" rtlCol="0" anchor="t">
              <a:spAutoFit/>
            </a:bodyPr>
            <a:lstStyle/>
            <a:p>
              <a:pPr algn="ctr"/>
              <a:r>
                <a:rPr lang="en-US" altLang="ko-KR" sz="1400" b="1" dirty="0">
                  <a:solidFill>
                    <a:schemeClr val="tx1">
                      <a:lumMod val="75000"/>
                      <a:lumOff val="25000"/>
                    </a:schemeClr>
                  </a:solidFill>
                  <a:cs typeface="Arial"/>
                </a:rPr>
                <a:t>Bara </a:t>
              </a:r>
              <a:r>
                <a:rPr lang="en-US" altLang="ko-KR" sz="1400" b="1" dirty="0" err="1">
                  <a:solidFill>
                    <a:schemeClr val="tx1">
                      <a:lumMod val="75000"/>
                      <a:lumOff val="25000"/>
                    </a:schemeClr>
                  </a:solidFill>
                  <a:cs typeface="Arial"/>
                </a:rPr>
                <a:t>ladda</a:t>
              </a:r>
              <a:r>
                <a:rPr lang="en-US" altLang="ko-KR" sz="1400" b="1" dirty="0">
                  <a:solidFill>
                    <a:schemeClr val="tx1">
                      <a:lumMod val="75000"/>
                      <a:lumOff val="25000"/>
                    </a:schemeClr>
                  </a:solidFill>
                  <a:cs typeface="Arial"/>
                </a:rPr>
                <a:t> </a:t>
              </a:r>
              <a:r>
                <a:rPr lang="en-US" altLang="ko-KR" sz="1400" b="1" dirty="0" err="1">
                  <a:solidFill>
                    <a:schemeClr val="tx1">
                      <a:lumMod val="75000"/>
                      <a:lumOff val="25000"/>
                    </a:schemeClr>
                  </a:solidFill>
                  <a:cs typeface="Arial"/>
                </a:rPr>
                <a:t>ner</a:t>
              </a:r>
              <a:r>
                <a:rPr lang="en-US" altLang="ko-KR" sz="1400" b="1" dirty="0">
                  <a:solidFill>
                    <a:schemeClr val="tx1">
                      <a:lumMod val="75000"/>
                      <a:lumOff val="25000"/>
                    </a:schemeClr>
                  </a:solidFill>
                  <a:cs typeface="Arial"/>
                </a:rPr>
                <a:t> </a:t>
              </a:r>
              <a:r>
                <a:rPr lang="en-US" altLang="ko-KR" sz="1400" b="1" dirty="0" err="1">
                  <a:solidFill>
                    <a:schemeClr val="tx1">
                      <a:lumMod val="75000"/>
                      <a:lumOff val="25000"/>
                    </a:schemeClr>
                  </a:solidFill>
                  <a:cs typeface="Arial"/>
                </a:rPr>
                <a:t>och</a:t>
              </a:r>
              <a:r>
                <a:rPr lang="en-US" altLang="ko-KR" sz="1400" b="1" dirty="0">
                  <a:solidFill>
                    <a:schemeClr val="tx1">
                      <a:lumMod val="75000"/>
                      <a:lumOff val="25000"/>
                    </a:schemeClr>
                  </a:solidFill>
                  <a:cs typeface="Arial"/>
                </a:rPr>
                <a:t> </a:t>
              </a:r>
              <a:r>
                <a:rPr lang="en-US" altLang="ko-KR" sz="1400" b="1" dirty="0" err="1">
                  <a:solidFill>
                    <a:schemeClr val="tx1">
                      <a:lumMod val="75000"/>
                      <a:lumOff val="25000"/>
                    </a:schemeClr>
                  </a:solidFill>
                  <a:cs typeface="Arial"/>
                </a:rPr>
                <a:t>starta</a:t>
              </a:r>
              <a:endParaRPr lang="en-US" altLang="ko-KR" dirty="0"/>
            </a:p>
          </p:txBody>
        </p:sp>
      </p:grpSp>
      <p:pic>
        <p:nvPicPr>
          <p:cNvPr id="8" name="Picture 8" descr="Graphical user interface, text, application&#10;&#10;Description automatically generated">
            <a:extLst>
              <a:ext uri="{FF2B5EF4-FFF2-40B4-BE49-F238E27FC236}">
                <a16:creationId xmlns:a16="http://schemas.microsoft.com/office/drawing/2014/main" id="{9B99C709-5444-285F-F61E-B6FF4EE977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60000">
            <a:off x="4218842" y="2412670"/>
            <a:ext cx="2061797" cy="1966719"/>
          </a:xfrm>
          <a:prstGeom prst="rect">
            <a:avLst/>
          </a:prstGeom>
        </p:spPr>
      </p:pic>
    </p:spTree>
    <p:extLst>
      <p:ext uri="{BB962C8B-B14F-4D97-AF65-F5344CB8AC3E}">
        <p14:creationId xmlns:p14="http://schemas.microsoft.com/office/powerpoint/2010/main" val="2887594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726356" y="-12123"/>
            <a:ext cx="2016224" cy="51435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478143" y="756648"/>
            <a:ext cx="2276449" cy="1440408"/>
          </a:xfrm>
          <a:prstGeom prst="rect">
            <a:avLst/>
          </a:prstGeom>
        </p:spPr>
        <p:txBody>
          <a:bodyPr lIns="91440" tIns="45720" rIns="91440" bIns="45720" anchor="t"/>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700" b="1" err="1">
                <a:solidFill>
                  <a:schemeClr val="bg1"/>
                </a:solidFill>
                <a:latin typeface="+mj-lt"/>
                <a:cs typeface="Arial"/>
              </a:rPr>
              <a:t>Meshmixer</a:t>
            </a:r>
            <a:endParaRPr lang="en-US" altLang="ko-KR" sz="2700" b="1">
              <a:solidFill>
                <a:schemeClr val="bg1"/>
              </a:solidFill>
              <a:latin typeface="+mj-lt"/>
              <a:cs typeface="Arial"/>
            </a:endParaRPr>
          </a:p>
          <a:p>
            <a:pPr marL="0" indent="0" algn="r">
              <a:buNone/>
            </a:pPr>
            <a:endParaRPr lang="en-US" altLang="ko-KR" sz="1800">
              <a:solidFill>
                <a:schemeClr val="bg1"/>
              </a:solidFill>
              <a:latin typeface="+mj-lt"/>
              <a:cs typeface="Arial"/>
            </a:endParaRPr>
          </a:p>
        </p:txBody>
      </p:sp>
      <p:grpSp>
        <p:nvGrpSpPr>
          <p:cNvPr id="10" name="Group 9">
            <a:extLst>
              <a:ext uri="{FF2B5EF4-FFF2-40B4-BE49-F238E27FC236}">
                <a16:creationId xmlns:a16="http://schemas.microsoft.com/office/drawing/2014/main" id="{397F8951-CAB7-29A8-9E3D-EC348EE79C92}"/>
              </a:ext>
            </a:extLst>
          </p:cNvPr>
          <p:cNvGrpSpPr/>
          <p:nvPr/>
        </p:nvGrpSpPr>
        <p:grpSpPr>
          <a:xfrm>
            <a:off x="683568" y="691634"/>
            <a:ext cx="3312368" cy="3042920"/>
            <a:chOff x="3687661" y="1203598"/>
            <a:chExt cx="2252491" cy="3042920"/>
          </a:xfrm>
        </p:grpSpPr>
        <p:sp>
          <p:nvSpPr>
            <p:cNvPr id="4" name="TextBox 3">
              <a:extLst>
                <a:ext uri="{FF2B5EF4-FFF2-40B4-BE49-F238E27FC236}">
                  <a16:creationId xmlns:a16="http://schemas.microsoft.com/office/drawing/2014/main" id="{5B8985BF-B24C-5241-8F7E-D0AA78F573AA}"/>
                </a:ext>
              </a:extLst>
            </p:cNvPr>
            <p:cNvSpPr txBox="1"/>
            <p:nvPr/>
          </p:nvSpPr>
          <p:spPr>
            <a:xfrm>
              <a:off x="3687661" y="1568862"/>
              <a:ext cx="2252491" cy="2677656"/>
            </a:xfrm>
            <a:prstGeom prst="rect">
              <a:avLst/>
            </a:prstGeom>
            <a:noFill/>
          </p:spPr>
          <p:txBody>
            <a:bodyPr wrap="square" lIns="91440" tIns="45720" rIns="91440" bIns="45720" rtlCol="0" anchor="t">
              <a:spAutoFit/>
            </a:bodyPr>
            <a:lstStyle/>
            <a:p>
              <a:r>
                <a:rPr lang="sv-SE" sz="1200" dirty="0"/>
                <a:t>I motsats till Tinkercad skapar du inte</a:t>
              </a:r>
            </a:p>
            <a:p>
              <a:r>
                <a:rPr lang="sv-SE" sz="1200" dirty="0"/>
                <a:t>former i </a:t>
              </a:r>
              <a:r>
                <a:rPr lang="sv-SE" sz="1200" dirty="0" err="1"/>
                <a:t>Meshmixer</a:t>
              </a:r>
              <a:r>
                <a:rPr lang="sv-SE" sz="1200" dirty="0"/>
                <a:t> men ändrar och </a:t>
              </a:r>
            </a:p>
            <a:p>
              <a:r>
                <a:rPr lang="sv-SE" sz="1200" dirty="0"/>
                <a:t>kombinerar färdiga mönster.</a:t>
              </a:r>
            </a:p>
            <a:p>
              <a:r>
                <a:rPr lang="sv-SE" sz="1200" dirty="0"/>
                <a:t>Det finns en enorm mängd utskrivbara </a:t>
              </a:r>
            </a:p>
            <a:p>
              <a:r>
                <a:rPr lang="sv-SE" sz="1200" dirty="0"/>
                <a:t>mönster online, ett bra gratis urval finns på </a:t>
              </a:r>
            </a:p>
            <a:p>
              <a:r>
                <a:rPr lang="sv-SE" sz="1200" dirty="0"/>
                <a:t>https://www.printables.com/</a:t>
              </a:r>
            </a:p>
            <a:p>
              <a:endParaRPr lang="sv-SE" sz="1200" dirty="0"/>
            </a:p>
            <a:p>
              <a:r>
                <a:rPr lang="sv-SE" sz="1200" dirty="0"/>
                <a:t>Kombinera olika design, variera storlek och</a:t>
              </a:r>
            </a:p>
            <a:p>
              <a:r>
                <a:rPr lang="sv-SE" sz="1200" dirty="0"/>
                <a:t>struktur efter dina önskemål. Inga gränser!</a:t>
              </a:r>
            </a:p>
            <a:p>
              <a:endParaRPr lang="sv-SE" sz="1200" dirty="0"/>
            </a:p>
            <a:p>
              <a:r>
                <a:rPr lang="sv-SE" sz="1200" dirty="0"/>
                <a:t>Med det medföljande </a:t>
              </a:r>
              <a:r>
                <a:rPr lang="sv-SE" sz="1200" dirty="0" err="1"/>
                <a:t>Inspector</a:t>
              </a:r>
              <a:r>
                <a:rPr lang="sv-SE" sz="1200" dirty="0"/>
                <a:t>-verktyget kan du upptäcka felaktiga områden, definiera </a:t>
              </a:r>
            </a:p>
            <a:p>
              <a:r>
                <a:rPr lang="sv-SE" sz="1200" dirty="0"/>
                <a:t>problemet och reparera i ett steg för att göra </a:t>
              </a:r>
            </a:p>
            <a:p>
              <a:r>
                <a:rPr lang="sv-SE" sz="1200" dirty="0"/>
                <a:t>din design utskrivbar.</a:t>
              </a:r>
              <a:endParaRPr lang="en-US" sz="1200" dirty="0">
                <a:cs typeface="Arial"/>
              </a:endParaRPr>
            </a:p>
          </p:txBody>
        </p:sp>
        <p:sp>
          <p:nvSpPr>
            <p:cNvPr id="9" name="TextBox 8">
              <a:extLst>
                <a:ext uri="{FF2B5EF4-FFF2-40B4-BE49-F238E27FC236}">
                  <a16:creationId xmlns:a16="http://schemas.microsoft.com/office/drawing/2014/main" id="{8384C8D5-CBE4-0B55-8910-68D68D35C0BC}"/>
                </a:ext>
              </a:extLst>
            </p:cNvPr>
            <p:cNvSpPr txBox="1"/>
            <p:nvPr/>
          </p:nvSpPr>
          <p:spPr>
            <a:xfrm>
              <a:off x="3687661" y="1203598"/>
              <a:ext cx="2252491" cy="307777"/>
            </a:xfrm>
            <a:prstGeom prst="rect">
              <a:avLst/>
            </a:prstGeom>
            <a:noFill/>
          </p:spPr>
          <p:txBody>
            <a:bodyPr wrap="square" rtlCol="0">
              <a:spAutoFit/>
            </a:bodyPr>
            <a:lstStyle/>
            <a:p>
              <a:pPr algn="ctr"/>
              <a:r>
                <a:rPr lang="en-US" altLang="ko-KR" sz="1400" b="1" dirty="0" err="1">
                  <a:solidFill>
                    <a:schemeClr val="tx1">
                      <a:lumMod val="75000"/>
                      <a:lumOff val="25000"/>
                    </a:schemeClr>
                  </a:solidFill>
                  <a:cs typeface="Arial" pitchFamily="34" charset="0"/>
                </a:rPr>
                <a:t>Oändliga</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möjligheter</a:t>
              </a:r>
              <a:endParaRPr lang="ko-KR" altLang="en-US" sz="1400" b="1" dirty="0">
                <a:solidFill>
                  <a:schemeClr val="tx1">
                    <a:lumMod val="75000"/>
                    <a:lumOff val="25000"/>
                  </a:schemeClr>
                </a:solidFill>
                <a:cs typeface="Arial" pitchFamily="34" charset="0"/>
              </a:endParaRPr>
            </a:p>
          </p:txBody>
        </p:sp>
      </p:grpSp>
      <p:pic>
        <p:nvPicPr>
          <p:cNvPr id="11" name="Picture 11">
            <a:extLst>
              <a:ext uri="{FF2B5EF4-FFF2-40B4-BE49-F238E27FC236}">
                <a16:creationId xmlns:a16="http://schemas.microsoft.com/office/drawing/2014/main" id="{4B9EBCB8-297B-EDC0-578A-7CDFF1D69E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44208" y="2948354"/>
            <a:ext cx="2743200" cy="1371600"/>
          </a:xfrm>
          <a:prstGeom prst="rect">
            <a:avLst/>
          </a:prstGeom>
        </p:spPr>
      </p:pic>
      <p:pic>
        <p:nvPicPr>
          <p:cNvPr id="12" name="Picture 12" descr="A picture containing diagram&#10;&#10;Description automatically generated">
            <a:extLst>
              <a:ext uri="{FF2B5EF4-FFF2-40B4-BE49-F238E27FC236}">
                <a16:creationId xmlns:a16="http://schemas.microsoft.com/office/drawing/2014/main" id="{89C9DE8C-B20F-A636-8BBF-9141A9509A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2996" y="1411898"/>
            <a:ext cx="2743200" cy="1543050"/>
          </a:xfrm>
          <a:prstGeom prst="rect">
            <a:avLst/>
          </a:prstGeom>
        </p:spPr>
      </p:pic>
    </p:spTree>
    <p:extLst>
      <p:ext uri="{BB962C8B-B14F-4D97-AF65-F5344CB8AC3E}">
        <p14:creationId xmlns:p14="http://schemas.microsoft.com/office/powerpoint/2010/main" val="4132976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5ED59D0-01B3-133A-01BA-24B214C99408}"/>
              </a:ext>
            </a:extLst>
          </p:cNvPr>
          <p:cNvSpPr>
            <a:spLocks noGrp="1"/>
          </p:cNvSpPr>
          <p:nvPr>
            <p:ph type="body" sz="quarter" idx="10"/>
          </p:nvPr>
        </p:nvSpPr>
        <p:spPr>
          <a:xfrm>
            <a:off x="3131840" y="181632"/>
            <a:ext cx="6012160" cy="576064"/>
          </a:xfrm>
        </p:spPr>
        <p:txBody>
          <a:bodyPr lIns="91440" tIns="45720" rIns="91440" bIns="45720" anchor="ctr">
            <a:normAutofit/>
          </a:bodyPr>
          <a:lstStyle/>
          <a:p>
            <a:pPr>
              <a:lnSpc>
                <a:spcPct val="90000"/>
              </a:lnSpc>
            </a:pPr>
            <a:r>
              <a:rPr lang="en-US" altLang="ko-KR" sz="3300">
                <a:cs typeface="Arial"/>
              </a:rPr>
              <a:t>Meshmixer</a:t>
            </a:r>
            <a:endParaRPr lang="ko-KR" altLang="en-US" sz="3300">
              <a:cs typeface="Arial"/>
            </a:endParaRPr>
          </a:p>
        </p:txBody>
      </p:sp>
      <p:pic>
        <p:nvPicPr>
          <p:cNvPr id="3" name="Online Media 2" title="Autodesk Meshmixer for 3D Printing">
            <a:hlinkClick r:id="" action="ppaction://media"/>
            <a:extLst>
              <a:ext uri="{FF2B5EF4-FFF2-40B4-BE49-F238E27FC236}">
                <a16:creationId xmlns:a16="http://schemas.microsoft.com/office/drawing/2014/main" id="{10688EB7-5821-88D8-DA86-CE09392DD468}"/>
              </a:ext>
            </a:extLst>
          </p:cNvPr>
          <p:cNvPicPr>
            <a:picLocks noRot="1" noChangeAspect="1"/>
          </p:cNvPicPr>
          <p:nvPr>
            <a:videoFile r:link="rId1"/>
          </p:nvPr>
        </p:nvPicPr>
        <p:blipFill>
          <a:blip r:embed="rId3"/>
          <a:stretch>
            <a:fillRect/>
          </a:stretch>
        </p:blipFill>
        <p:spPr>
          <a:xfrm>
            <a:off x="1997807" y="1092200"/>
            <a:ext cx="4613520" cy="3237522"/>
          </a:xfrm>
          <a:prstGeom prst="rect">
            <a:avLst/>
          </a:prstGeom>
        </p:spPr>
      </p:pic>
    </p:spTree>
    <p:extLst>
      <p:ext uri="{BB962C8B-B14F-4D97-AF65-F5344CB8AC3E}">
        <p14:creationId xmlns:p14="http://schemas.microsoft.com/office/powerpoint/2010/main" val="263339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21" name="Group 20"/>
          <p:cNvGrpSpPr/>
          <p:nvPr/>
        </p:nvGrpSpPr>
        <p:grpSpPr>
          <a:xfrm>
            <a:off x="508983" y="1043326"/>
            <a:ext cx="5688632" cy="1934924"/>
            <a:chOff x="3687661" y="1203598"/>
            <a:chExt cx="2252491" cy="1934924"/>
          </a:xfrm>
        </p:grpSpPr>
        <p:sp>
          <p:nvSpPr>
            <p:cNvPr id="22" name="TextBox 21"/>
            <p:cNvSpPr txBox="1"/>
            <p:nvPr/>
          </p:nvSpPr>
          <p:spPr>
            <a:xfrm>
              <a:off x="3687661" y="1568862"/>
              <a:ext cx="2252491" cy="1569660"/>
            </a:xfrm>
            <a:prstGeom prst="rect">
              <a:avLst/>
            </a:prstGeom>
            <a:noFill/>
          </p:spPr>
          <p:txBody>
            <a:bodyPr wrap="square" lIns="91440" tIns="45720" rIns="91440" bIns="45720" rtlCol="0" anchor="t">
              <a:spAutoFit/>
            </a:bodyPr>
            <a:lstStyle/>
            <a:p>
              <a:r>
                <a:rPr lang="sv-SE" altLang="ko-KR" sz="1200" dirty="0">
                  <a:solidFill>
                    <a:schemeClr val="tx1">
                      <a:lumMod val="75000"/>
                      <a:lumOff val="25000"/>
                    </a:schemeClr>
                  </a:solidFill>
                  <a:cs typeface="Arial"/>
                </a:rPr>
                <a:t>Det finns ett stort </a:t>
              </a:r>
              <a:r>
                <a:rPr lang="sv-SE" altLang="ko-KR" sz="1200" dirty="0" err="1">
                  <a:solidFill>
                    <a:schemeClr val="tx1">
                      <a:lumMod val="75000"/>
                      <a:lumOff val="25000"/>
                    </a:schemeClr>
                  </a:solidFill>
                  <a:cs typeface="Arial"/>
                </a:rPr>
                <a:t>community</a:t>
              </a:r>
              <a:r>
                <a:rPr lang="sv-SE" altLang="ko-KR" sz="1200" dirty="0">
                  <a:solidFill>
                    <a:schemeClr val="tx1">
                      <a:lumMod val="75000"/>
                      <a:lumOff val="25000"/>
                    </a:schemeClr>
                  </a:solidFill>
                  <a:cs typeface="Arial"/>
                </a:rPr>
                <a:t> som använder </a:t>
              </a:r>
              <a:r>
                <a:rPr lang="sv-SE" altLang="ko-KR" sz="1200" dirty="0" err="1">
                  <a:solidFill>
                    <a:schemeClr val="tx1">
                      <a:lumMod val="75000"/>
                      <a:lumOff val="25000"/>
                    </a:schemeClr>
                  </a:solidFill>
                  <a:cs typeface="Arial"/>
                </a:rPr>
                <a:t>Meshmixer</a:t>
              </a:r>
              <a:r>
                <a:rPr lang="sv-SE" altLang="ko-KR" sz="1200" dirty="0">
                  <a:solidFill>
                    <a:schemeClr val="tx1">
                      <a:lumMod val="75000"/>
                      <a:lumOff val="25000"/>
                    </a:schemeClr>
                  </a:solidFill>
                  <a:cs typeface="Arial"/>
                </a:rPr>
                <a:t> och oräkneliga handledningar online, allt från början till avancerade modeller. Autodesk själv är värd för ett </a:t>
              </a:r>
              <a:r>
                <a:rPr lang="sv-SE" altLang="ko-KR" sz="1200" dirty="0" err="1">
                  <a:solidFill>
                    <a:schemeClr val="tx1">
                      <a:lumMod val="75000"/>
                      <a:lumOff val="25000"/>
                    </a:schemeClr>
                  </a:solidFill>
                  <a:cs typeface="Arial"/>
                </a:rPr>
                <a:t>Meshmixerforum</a:t>
              </a:r>
              <a:r>
                <a:rPr lang="sv-SE" altLang="ko-KR" sz="1200" dirty="0">
                  <a:solidFill>
                    <a:schemeClr val="tx1">
                      <a:lumMod val="75000"/>
                      <a:lumOff val="25000"/>
                    </a:schemeClr>
                  </a:solidFill>
                  <a:cs typeface="Arial"/>
                </a:rPr>
                <a:t>.</a:t>
              </a:r>
              <a:br>
                <a:rPr lang="en-US" altLang="ko-KR" sz="1200" dirty="0">
                  <a:solidFill>
                    <a:schemeClr val="tx1">
                      <a:lumMod val="75000"/>
                      <a:lumOff val="25000"/>
                    </a:schemeClr>
                  </a:solidFill>
                  <a:cs typeface="Arial"/>
                </a:rPr>
              </a:br>
              <a:r>
                <a:rPr lang="en-US" altLang="ko-KR" sz="1200" dirty="0" err="1">
                  <a:solidFill>
                    <a:schemeClr val="tx1">
                      <a:lumMod val="75000"/>
                      <a:lumOff val="25000"/>
                    </a:schemeClr>
                  </a:solidFill>
                  <a:cs typeface="Arial"/>
                </a:rPr>
                <a:t>Handledningar</a:t>
              </a:r>
              <a:r>
                <a:rPr lang="en-US" altLang="ko-KR" sz="1200" dirty="0">
                  <a:solidFill>
                    <a:schemeClr val="tx1">
                      <a:lumMod val="75000"/>
                      <a:lumOff val="25000"/>
                    </a:schemeClr>
                  </a:solidFill>
                  <a:cs typeface="Arial"/>
                </a:rPr>
                <a:t>:</a:t>
              </a:r>
            </a:p>
            <a:p>
              <a:pPr marL="171450" indent="-171450">
                <a:buFont typeface="Arial"/>
                <a:buChar char="•"/>
              </a:pPr>
              <a:r>
                <a:rPr lang="en-US" altLang="ko-KR" sz="1200" dirty="0">
                  <a:cs typeface="Arial"/>
                  <a:hlinkClick r:id="rId2"/>
                </a:rPr>
                <a:t>All3DP</a:t>
              </a:r>
              <a:endParaRPr lang="en-US" altLang="ko-KR" sz="1200" dirty="0">
                <a:solidFill>
                  <a:srgbClr val="404040"/>
                </a:solidFill>
                <a:cs typeface="Arial"/>
              </a:endParaRPr>
            </a:p>
            <a:p>
              <a:pPr marL="171450" indent="-171450">
                <a:buFont typeface="Arial"/>
                <a:buChar char="•"/>
              </a:pPr>
              <a:r>
                <a:rPr lang="en-US" altLang="ko-KR" sz="1200" dirty="0" err="1">
                  <a:cs typeface="Arial"/>
                  <a:hlinkClick r:id="rId3"/>
                </a:rPr>
                <a:t>Solidprofessor</a:t>
              </a:r>
              <a:endParaRPr lang="en-US" altLang="ko-KR" sz="1200" dirty="0">
                <a:solidFill>
                  <a:srgbClr val="404040"/>
                </a:solidFill>
                <a:cs typeface="Arial"/>
              </a:endParaRPr>
            </a:p>
            <a:p>
              <a:pPr marL="171450" indent="-171450">
                <a:buFont typeface="Arial"/>
                <a:buChar char="•"/>
              </a:pPr>
              <a:r>
                <a:rPr lang="en-US" altLang="ko-KR" sz="1200" dirty="0">
                  <a:cs typeface="Arial"/>
                  <a:hlinkClick r:id="rId4"/>
                </a:rPr>
                <a:t>101 </a:t>
              </a:r>
              <a:r>
                <a:rPr lang="en-US" altLang="ko-KR" sz="1200" dirty="0" err="1">
                  <a:cs typeface="Arial"/>
                  <a:hlinkClick r:id="rId4"/>
                </a:rPr>
                <a:t>Meshmixer</a:t>
              </a:r>
              <a:r>
                <a:rPr lang="en-US" altLang="ko-KR" sz="1200" dirty="0">
                  <a:cs typeface="Arial"/>
                  <a:hlinkClick r:id="rId4"/>
                </a:rPr>
                <a:t> (YouTube)</a:t>
              </a:r>
              <a:br>
                <a:rPr lang="en-US" altLang="ko-KR" sz="1200" dirty="0">
                  <a:solidFill>
                    <a:schemeClr val="tx1">
                      <a:lumMod val="75000"/>
                      <a:lumOff val="25000"/>
                    </a:schemeClr>
                  </a:solidFill>
                  <a:cs typeface="Arial"/>
                </a:rPr>
              </a:br>
              <a:endParaRPr lang="en-US" altLang="ko-KR" sz="1200" dirty="0">
                <a:solidFill>
                  <a:schemeClr val="tx1">
                    <a:lumMod val="75000"/>
                    <a:lumOff val="25000"/>
                  </a:schemeClr>
                </a:solidFill>
                <a:cs typeface="Arial"/>
              </a:endParaRPr>
            </a:p>
          </p:txBody>
        </p:sp>
        <p:sp>
          <p:nvSpPr>
            <p:cNvPr id="23" name="TextBox 22"/>
            <p:cNvSpPr txBox="1"/>
            <p:nvPr/>
          </p:nvSpPr>
          <p:spPr>
            <a:xfrm>
              <a:off x="3687661" y="1203598"/>
              <a:ext cx="2252491" cy="307777"/>
            </a:xfrm>
            <a:prstGeom prst="rect">
              <a:avLst/>
            </a:prstGeom>
            <a:noFill/>
          </p:spPr>
          <p:txBody>
            <a:bodyPr wrap="square" lIns="91440" tIns="45720" rIns="91440" bIns="45720" rtlCol="0" anchor="t">
              <a:spAutoFit/>
            </a:bodyPr>
            <a:lstStyle/>
            <a:p>
              <a:pPr algn="ctr"/>
              <a:r>
                <a:rPr lang="en-US" altLang="ko-KR" sz="1400" b="1" dirty="0" err="1">
                  <a:solidFill>
                    <a:schemeClr val="tx1">
                      <a:lumMod val="75000"/>
                      <a:lumOff val="25000"/>
                    </a:schemeClr>
                  </a:solidFill>
                  <a:cs typeface="Arial"/>
                </a:rPr>
                <a:t>Handledningar</a:t>
              </a:r>
              <a:endParaRPr lang="en-US" altLang="ko-KR" sz="1400" b="1" dirty="0">
                <a:solidFill>
                  <a:schemeClr val="tx1">
                    <a:lumMod val="75000"/>
                    <a:lumOff val="25000"/>
                  </a:schemeClr>
                </a:solidFill>
                <a:cs typeface="Arial" pitchFamily="34" charset="0"/>
              </a:endParaRPr>
            </a:p>
          </p:txBody>
        </p:sp>
      </p:grpSp>
      <p:sp>
        <p:nvSpPr>
          <p:cNvPr id="3" name="Text Placeholder 2">
            <a:extLst>
              <a:ext uri="{FF2B5EF4-FFF2-40B4-BE49-F238E27FC236}">
                <a16:creationId xmlns:a16="http://schemas.microsoft.com/office/drawing/2014/main" id="{D3998F60-9AEB-54AD-32BF-3802BF30EF96}"/>
              </a:ext>
            </a:extLst>
          </p:cNvPr>
          <p:cNvSpPr txBox="1">
            <a:spLocks/>
          </p:cNvSpPr>
          <p:nvPr/>
        </p:nvSpPr>
        <p:spPr>
          <a:xfrm>
            <a:off x="0" y="755887"/>
            <a:ext cx="9144000" cy="288032"/>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1800">
              <a:cs typeface="Arial"/>
            </a:endParaRPr>
          </a:p>
        </p:txBody>
      </p:sp>
      <p:sp>
        <p:nvSpPr>
          <p:cNvPr id="6" name="Text Placeholder 1">
            <a:extLst>
              <a:ext uri="{FF2B5EF4-FFF2-40B4-BE49-F238E27FC236}">
                <a16:creationId xmlns:a16="http://schemas.microsoft.com/office/drawing/2014/main" id="{8BFF70C2-C8EA-F893-8E75-B233BB60F37C}"/>
              </a:ext>
            </a:extLst>
          </p:cNvPr>
          <p:cNvSpPr>
            <a:spLocks noGrp="1"/>
          </p:cNvSpPr>
          <p:nvPr>
            <p:ph type="body" sz="quarter" idx="10"/>
          </p:nvPr>
        </p:nvSpPr>
        <p:spPr>
          <a:xfrm>
            <a:off x="0" y="228119"/>
            <a:ext cx="9144000" cy="576064"/>
          </a:xfrm>
        </p:spPr>
        <p:txBody>
          <a:bodyPr lIns="91440" tIns="45720" rIns="91440" bIns="45720" anchor="ctr"/>
          <a:lstStyle/>
          <a:p>
            <a:r>
              <a:rPr lang="en-US" altLang="ko-KR" sz="2800" err="1">
                <a:cs typeface="Arial"/>
              </a:rPr>
              <a:t>Meshmixer</a:t>
            </a:r>
            <a:endParaRPr lang="ko-KR" altLang="en-US" sz="2800">
              <a:cs typeface="Arial"/>
            </a:endParaRPr>
          </a:p>
        </p:txBody>
      </p:sp>
      <p:pic>
        <p:nvPicPr>
          <p:cNvPr id="2" name="Picture 3" descr="Graphical user interface, website&#10;&#10;Description automatically generated">
            <a:extLst>
              <a:ext uri="{FF2B5EF4-FFF2-40B4-BE49-F238E27FC236}">
                <a16:creationId xmlns:a16="http://schemas.microsoft.com/office/drawing/2014/main" id="{F83E52AA-8536-3D65-F51E-96DF89F471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0710" y="1996301"/>
            <a:ext cx="3588376" cy="2326096"/>
          </a:xfrm>
          <a:prstGeom prst="rect">
            <a:avLst/>
          </a:prstGeom>
        </p:spPr>
      </p:pic>
    </p:spTree>
    <p:extLst>
      <p:ext uri="{BB962C8B-B14F-4D97-AF65-F5344CB8AC3E}">
        <p14:creationId xmlns:p14="http://schemas.microsoft.com/office/powerpoint/2010/main" val="3979821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9" y="2000387"/>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872859" y="27386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9" y="347696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lIns="91440" tIns="45720" rIns="91440" bIns="45720" anchor="ctr"/>
          <a:lstStyle/>
          <a:p>
            <a:r>
              <a:rPr lang="en-US" altLang="ko-KR" sz="2800" dirty="0" err="1">
                <a:cs typeface="Arial"/>
              </a:rPr>
              <a:t>Andra</a:t>
            </a:r>
            <a:r>
              <a:rPr lang="en-US" altLang="ko-KR" sz="2800" dirty="0">
                <a:cs typeface="Arial"/>
              </a:rPr>
              <a:t> program</a:t>
            </a:r>
            <a:endParaRPr lang="ko-KR" altLang="en-US" sz="2800" dirty="0">
              <a:cs typeface="Arial"/>
            </a:endParaRPr>
          </a:p>
        </p:txBody>
      </p:sp>
      <p:sp>
        <p:nvSpPr>
          <p:cNvPr id="3" name="Text Placeholder 2"/>
          <p:cNvSpPr>
            <a:spLocks noGrp="1"/>
          </p:cNvSpPr>
          <p:nvPr>
            <p:ph type="body" sz="quarter" idx="11"/>
          </p:nvPr>
        </p:nvSpPr>
        <p:spPr/>
        <p:txBody>
          <a:bodyPr lIns="91440" tIns="45720" rIns="91440" bIns="45720" anchor="ctr"/>
          <a:lstStyle/>
          <a:p>
            <a:pPr lvl="0"/>
            <a:endParaRPr lang="en-US" altLang="ko-KR" sz="1800">
              <a:cs typeface="Arial"/>
            </a:endParaRPr>
          </a:p>
        </p:txBody>
      </p:sp>
      <p:sp>
        <p:nvSpPr>
          <p:cNvPr id="20" name="Rectangle 19"/>
          <p:cNvSpPr/>
          <p:nvPr/>
        </p:nvSpPr>
        <p:spPr>
          <a:xfrm>
            <a:off x="683568" y="2013823"/>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683568" y="3490403"/>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5081675" y="2026498"/>
            <a:ext cx="2371794" cy="307777"/>
          </a:xfrm>
          <a:prstGeom prst="rect">
            <a:avLst/>
          </a:prstGeom>
          <a:noFill/>
        </p:spPr>
        <p:txBody>
          <a:bodyPr wrap="square" lIns="91440" tIns="45720" rIns="91440" bIns="45720" rtlCol="0" anchor="t">
            <a:spAutoFit/>
          </a:bodyPr>
          <a:lstStyle/>
          <a:p>
            <a:r>
              <a:rPr lang="en-US" altLang="ko-KR" sz="1400" b="1" err="1">
                <a:solidFill>
                  <a:schemeClr val="bg1"/>
                </a:solidFill>
                <a:cs typeface="Arial"/>
              </a:rPr>
              <a:t>Vectary</a:t>
            </a:r>
            <a:endParaRPr lang="en-US" altLang="ko-KR" err="1">
              <a:solidFill>
                <a:schemeClr val="bg1"/>
              </a:solidFill>
            </a:endParaRPr>
          </a:p>
        </p:txBody>
      </p:sp>
      <p:sp>
        <p:nvSpPr>
          <p:cNvPr id="28" name="TextBox 27"/>
          <p:cNvSpPr txBox="1"/>
          <p:nvPr/>
        </p:nvSpPr>
        <p:spPr>
          <a:xfrm>
            <a:off x="5081675" y="2743103"/>
            <a:ext cx="2371794"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3D Builder</a:t>
            </a:r>
            <a:endParaRPr lang="en-US" altLang="ko-KR"/>
          </a:p>
        </p:txBody>
      </p:sp>
      <p:sp>
        <p:nvSpPr>
          <p:cNvPr id="29" name="TextBox 28"/>
          <p:cNvSpPr txBox="1"/>
          <p:nvPr/>
        </p:nvSpPr>
        <p:spPr>
          <a:xfrm>
            <a:off x="5081674" y="3516514"/>
            <a:ext cx="3018717"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Fusion360</a:t>
            </a:r>
            <a:endParaRPr lang="en-US" altLang="ko-KR">
              <a:solidFill>
                <a:schemeClr val="bg1"/>
              </a:solidFill>
            </a:endParaRPr>
          </a:p>
        </p:txBody>
      </p:sp>
      <p:sp>
        <p:nvSpPr>
          <p:cNvPr id="30" name="TextBox 29"/>
          <p:cNvSpPr txBox="1"/>
          <p:nvPr/>
        </p:nvSpPr>
        <p:spPr>
          <a:xfrm>
            <a:off x="1691680" y="2045722"/>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Sketchup</a:t>
            </a:r>
            <a:endParaRPr lang="ko-KR" altLang="en-US" sz="1400" b="1">
              <a:solidFill>
                <a:schemeClr val="bg1"/>
              </a:solidFill>
              <a:cs typeface="Arial" pitchFamily="34" charset="0"/>
            </a:endParaRPr>
          </a:p>
        </p:txBody>
      </p:sp>
      <p:sp>
        <p:nvSpPr>
          <p:cNvPr id="31" name="TextBox 30"/>
          <p:cNvSpPr txBox="1"/>
          <p:nvPr/>
        </p:nvSpPr>
        <p:spPr>
          <a:xfrm>
            <a:off x="1691680" y="2762327"/>
            <a:ext cx="2371794" cy="307777"/>
          </a:xfrm>
          <a:prstGeom prst="rect">
            <a:avLst/>
          </a:prstGeom>
          <a:solidFill>
            <a:srgbClr val="86BD70"/>
          </a:solidFill>
        </p:spPr>
        <p:txBody>
          <a:bodyPr wrap="square" lIns="91440" tIns="45720" rIns="91440" bIns="45720" rtlCol="0" anchor="t">
            <a:spAutoFit/>
          </a:bodyPr>
          <a:lstStyle/>
          <a:p>
            <a:pPr algn="r"/>
            <a:r>
              <a:rPr lang="en-US" altLang="ko-KR" sz="1400" b="1">
                <a:solidFill>
                  <a:schemeClr val="bg1"/>
                </a:solidFill>
                <a:cs typeface="Arial"/>
              </a:rPr>
              <a:t>Blender</a:t>
            </a:r>
            <a:endParaRPr lang="en-US" altLang="ko-KR">
              <a:solidFill>
                <a:schemeClr val="bg1"/>
              </a:solidFill>
            </a:endParaRPr>
          </a:p>
        </p:txBody>
      </p:sp>
      <p:sp>
        <p:nvSpPr>
          <p:cNvPr id="32" name="TextBox 31"/>
          <p:cNvSpPr txBox="1"/>
          <p:nvPr/>
        </p:nvSpPr>
        <p:spPr>
          <a:xfrm>
            <a:off x="1691680" y="3542848"/>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3D Slash</a:t>
            </a:r>
            <a:endParaRPr lang="en-US" altLang="ko-KR">
              <a:solidFill>
                <a:schemeClr val="bg1"/>
              </a:solidFill>
            </a:endParaRPr>
          </a:p>
        </p:txBody>
      </p:sp>
      <p:sp>
        <p:nvSpPr>
          <p:cNvPr id="33" name="TextBox 32"/>
          <p:cNvSpPr txBox="1"/>
          <p:nvPr/>
        </p:nvSpPr>
        <p:spPr>
          <a:xfrm>
            <a:off x="5111228" y="2393629"/>
            <a:ext cx="3277196" cy="276999"/>
          </a:xfrm>
          <a:prstGeom prst="rect">
            <a:avLst/>
          </a:prstGeom>
          <a:noFill/>
        </p:spPr>
        <p:txBody>
          <a:bodyPr wrap="square" lIns="91440" tIns="45720" rIns="91440" bIns="45720" rtlCol="0" anchor="t">
            <a:spAutoFit/>
          </a:bodyPr>
          <a:lstStyle/>
          <a:p>
            <a:r>
              <a:rPr lang="en-US" altLang="ko-KR" sz="1200" dirty="0" err="1">
                <a:solidFill>
                  <a:schemeClr val="tx1">
                    <a:lumMod val="75000"/>
                    <a:lumOff val="25000"/>
                  </a:schemeClr>
                </a:solidFill>
                <a:cs typeface="Arial"/>
              </a:rPr>
              <a:t>Lätt</a:t>
            </a:r>
            <a:r>
              <a:rPr lang="en-US" altLang="ko-KR" sz="1200" dirty="0">
                <a:solidFill>
                  <a:schemeClr val="tx1">
                    <a:lumMod val="75000"/>
                    <a:lumOff val="25000"/>
                  </a:schemeClr>
                </a:solidFill>
                <a:cs typeface="Arial"/>
              </a:rPr>
              <a:t> </a:t>
            </a:r>
            <a:r>
              <a:rPr lang="en-US" altLang="ko-KR" sz="1200" dirty="0" err="1">
                <a:solidFill>
                  <a:schemeClr val="tx1">
                    <a:lumMod val="75000"/>
                    <a:lumOff val="25000"/>
                  </a:schemeClr>
                </a:solidFill>
                <a:cs typeface="Arial"/>
              </a:rPr>
              <a:t>att</a:t>
            </a:r>
            <a:r>
              <a:rPr lang="en-US" altLang="ko-KR" sz="1200" dirty="0">
                <a:solidFill>
                  <a:schemeClr val="tx1">
                    <a:lumMod val="75000"/>
                    <a:lumOff val="25000"/>
                  </a:schemeClr>
                </a:solidFill>
                <a:cs typeface="Arial"/>
              </a:rPr>
              <a:t> </a:t>
            </a:r>
            <a:r>
              <a:rPr lang="en-US" altLang="ko-KR" sz="1200" dirty="0" err="1">
                <a:solidFill>
                  <a:schemeClr val="tx1">
                    <a:lumMod val="75000"/>
                    <a:lumOff val="25000"/>
                  </a:schemeClr>
                </a:solidFill>
                <a:cs typeface="Arial"/>
              </a:rPr>
              <a:t>använda</a:t>
            </a:r>
            <a:endParaRPr lang="en-US" altLang="ko-KR" dirty="0">
              <a:solidFill>
                <a:schemeClr val="tx1">
                  <a:lumMod val="75000"/>
                  <a:lumOff val="25000"/>
                </a:schemeClr>
              </a:solidFill>
            </a:endParaRPr>
          </a:p>
        </p:txBody>
      </p:sp>
      <p:sp>
        <p:nvSpPr>
          <p:cNvPr id="35" name="TextBox 34"/>
          <p:cNvSpPr txBox="1"/>
          <p:nvPr/>
        </p:nvSpPr>
        <p:spPr>
          <a:xfrm>
            <a:off x="5111228" y="3150268"/>
            <a:ext cx="3277196" cy="276999"/>
          </a:xfrm>
          <a:prstGeom prst="rect">
            <a:avLst/>
          </a:prstGeom>
          <a:noFill/>
        </p:spPr>
        <p:txBody>
          <a:bodyPr wrap="square" lIns="91440" tIns="45720" rIns="91440" bIns="45720" rtlCol="0" anchor="t">
            <a:spAutoFit/>
          </a:bodyPr>
          <a:lstStyle/>
          <a:p>
            <a:r>
              <a:rPr lang="en-US" altLang="ko-KR" sz="1200" dirty="0" err="1">
                <a:solidFill>
                  <a:schemeClr val="tx1">
                    <a:lumMod val="75000"/>
                    <a:lumOff val="25000"/>
                  </a:schemeClr>
                </a:solidFill>
                <a:cs typeface="Arial"/>
              </a:rPr>
              <a:t>Ingår</a:t>
            </a:r>
            <a:r>
              <a:rPr lang="en-US" altLang="ko-KR" sz="1200" dirty="0">
                <a:solidFill>
                  <a:schemeClr val="tx1">
                    <a:lumMod val="75000"/>
                    <a:lumOff val="25000"/>
                  </a:schemeClr>
                </a:solidFill>
                <a:cs typeface="Arial"/>
              </a:rPr>
              <a:t> </a:t>
            </a:r>
            <a:r>
              <a:rPr lang="en-US" altLang="ko-KR" sz="1200" dirty="0" err="1">
                <a:solidFill>
                  <a:schemeClr val="tx1">
                    <a:lumMod val="75000"/>
                    <a:lumOff val="25000"/>
                  </a:schemeClr>
                </a:solidFill>
                <a:cs typeface="Arial"/>
              </a:rPr>
              <a:t>i</a:t>
            </a:r>
            <a:r>
              <a:rPr lang="en-US" altLang="ko-KR" sz="1200" dirty="0">
                <a:solidFill>
                  <a:schemeClr val="tx1">
                    <a:lumMod val="75000"/>
                    <a:lumOff val="25000"/>
                  </a:schemeClr>
                </a:solidFill>
                <a:cs typeface="Arial"/>
              </a:rPr>
              <a:t> Windows</a:t>
            </a:r>
          </a:p>
        </p:txBody>
      </p:sp>
      <p:sp>
        <p:nvSpPr>
          <p:cNvPr id="36" name="TextBox 35"/>
          <p:cNvSpPr txBox="1"/>
          <p:nvPr/>
        </p:nvSpPr>
        <p:spPr>
          <a:xfrm>
            <a:off x="5080528" y="3906907"/>
            <a:ext cx="3277196" cy="461665"/>
          </a:xfrm>
          <a:prstGeom prst="rect">
            <a:avLst/>
          </a:prstGeom>
          <a:noFill/>
        </p:spPr>
        <p:txBody>
          <a:bodyPr wrap="square" lIns="91440" tIns="45720" rIns="91440" bIns="45720" rtlCol="0" anchor="t">
            <a:spAutoFit/>
          </a:bodyPr>
          <a:lstStyle/>
          <a:p>
            <a:r>
              <a:rPr lang="sv-SE" altLang="ko-KR" sz="1200" dirty="0">
                <a:solidFill>
                  <a:schemeClr val="tx1">
                    <a:lumMod val="75000"/>
                    <a:lumOff val="25000"/>
                  </a:schemeClr>
                </a:solidFill>
                <a:cs typeface="Arial"/>
              </a:rPr>
              <a:t>Kraftfullt program, gratis för studenter och personligt bruk.</a:t>
            </a:r>
            <a:endParaRPr lang="en-US" altLang="ko-KR" dirty="0">
              <a:solidFill>
                <a:schemeClr val="tx1">
                  <a:lumMod val="75000"/>
                  <a:lumOff val="25000"/>
                </a:schemeClr>
              </a:solidFill>
            </a:endParaRPr>
          </a:p>
        </p:txBody>
      </p:sp>
      <p:sp>
        <p:nvSpPr>
          <p:cNvPr id="37" name="TextBox 36"/>
          <p:cNvSpPr txBox="1"/>
          <p:nvPr/>
        </p:nvSpPr>
        <p:spPr>
          <a:xfrm>
            <a:off x="524785" y="2413755"/>
            <a:ext cx="3800181" cy="276999"/>
          </a:xfrm>
          <a:prstGeom prst="rect">
            <a:avLst/>
          </a:prstGeom>
          <a:noFill/>
        </p:spPr>
        <p:txBody>
          <a:bodyPr wrap="square" lIns="91440" tIns="45720" rIns="91440" bIns="45720" rtlCol="0" anchor="t">
            <a:spAutoFit/>
          </a:bodyPr>
          <a:lstStyle/>
          <a:p>
            <a:pPr algn="r"/>
            <a:r>
              <a:rPr lang="sv-SE" sz="1200" dirty="0">
                <a:ea typeface="+mn-lt"/>
                <a:cs typeface="+mn-lt"/>
              </a:rPr>
              <a:t>Skapa arkitektur, inredning, hantverk med mera</a:t>
            </a:r>
            <a:endParaRPr lang="en-US" altLang="ko-KR" dirty="0"/>
          </a:p>
        </p:txBody>
      </p:sp>
      <p:sp>
        <p:nvSpPr>
          <p:cNvPr id="38" name="TextBox 37"/>
          <p:cNvSpPr txBox="1"/>
          <p:nvPr/>
        </p:nvSpPr>
        <p:spPr>
          <a:xfrm>
            <a:off x="786278" y="3164168"/>
            <a:ext cx="3277196" cy="276999"/>
          </a:xfrm>
          <a:prstGeom prst="rect">
            <a:avLst/>
          </a:prstGeom>
          <a:noFill/>
        </p:spPr>
        <p:txBody>
          <a:bodyPr wrap="square" lIns="91440" tIns="45720" rIns="91440" bIns="45720" rtlCol="0" anchor="t">
            <a:spAutoFit/>
          </a:bodyPr>
          <a:lstStyle/>
          <a:p>
            <a:pPr algn="r"/>
            <a:r>
              <a:rPr lang="en-US" altLang="ko-KR" sz="1200" dirty="0" err="1">
                <a:solidFill>
                  <a:schemeClr val="tx1">
                    <a:lumMod val="75000"/>
                    <a:lumOff val="25000"/>
                  </a:schemeClr>
                </a:solidFill>
                <a:cs typeface="Arial"/>
              </a:rPr>
              <a:t>Toppen</a:t>
            </a:r>
            <a:r>
              <a:rPr lang="en-US" altLang="ko-KR" sz="1200" dirty="0">
                <a:solidFill>
                  <a:schemeClr val="tx1">
                    <a:lumMod val="75000"/>
                    <a:lumOff val="25000"/>
                  </a:schemeClr>
                </a:solidFill>
                <a:cs typeface="Arial"/>
              </a:rPr>
              <a:t> för </a:t>
            </a:r>
            <a:r>
              <a:rPr lang="en-US" altLang="ko-KR" sz="1200" dirty="0" err="1">
                <a:solidFill>
                  <a:schemeClr val="tx1">
                    <a:lumMod val="75000"/>
                    <a:lumOff val="25000"/>
                  </a:schemeClr>
                </a:solidFill>
                <a:cs typeface="Arial"/>
              </a:rPr>
              <a:t>animationer</a:t>
            </a:r>
            <a:endParaRPr lang="en-US" altLang="ko-KR" sz="1200" dirty="0">
              <a:solidFill>
                <a:schemeClr val="tx1">
                  <a:lumMod val="75000"/>
                  <a:lumOff val="25000"/>
                </a:schemeClr>
              </a:solidFill>
              <a:cs typeface="Arial"/>
            </a:endParaRPr>
          </a:p>
        </p:txBody>
      </p:sp>
      <p:sp>
        <p:nvSpPr>
          <p:cNvPr id="39" name="TextBox 38"/>
          <p:cNvSpPr txBox="1"/>
          <p:nvPr/>
        </p:nvSpPr>
        <p:spPr>
          <a:xfrm>
            <a:off x="786276" y="3951694"/>
            <a:ext cx="3277196" cy="276999"/>
          </a:xfrm>
          <a:prstGeom prst="rect">
            <a:avLst/>
          </a:prstGeom>
          <a:noFill/>
        </p:spPr>
        <p:txBody>
          <a:bodyPr wrap="square" lIns="91440" tIns="45720" rIns="91440" bIns="45720" rtlCol="0" anchor="t">
            <a:spAutoFit/>
          </a:bodyPr>
          <a:lstStyle/>
          <a:p>
            <a:pPr algn="r"/>
            <a:r>
              <a:rPr lang="en-US" altLang="ko-KR" sz="1200" dirty="0" err="1">
                <a:solidFill>
                  <a:schemeClr val="tx1">
                    <a:lumMod val="75000"/>
                    <a:lumOff val="25000"/>
                  </a:schemeClr>
                </a:solidFill>
                <a:cs typeface="Arial"/>
              </a:rPr>
              <a:t>Tillgänglig</a:t>
            </a:r>
            <a:r>
              <a:rPr lang="en-US" altLang="ko-KR" sz="1200" dirty="0">
                <a:solidFill>
                  <a:schemeClr val="tx1">
                    <a:lumMod val="75000"/>
                    <a:lumOff val="25000"/>
                  </a:schemeClr>
                </a:solidFill>
                <a:cs typeface="Arial"/>
              </a:rPr>
              <a:t> för online-design</a:t>
            </a:r>
            <a:endParaRPr lang="en-US" altLang="ko-KR" dirty="0">
              <a:solidFill>
                <a:schemeClr val="tx1">
                  <a:lumMod val="75000"/>
                  <a:lumOff val="25000"/>
                </a:schemeClr>
              </a:solidFill>
            </a:endParaRPr>
          </a:p>
        </p:txBody>
      </p:sp>
    </p:spTree>
    <p:extLst>
      <p:ext uri="{BB962C8B-B14F-4D97-AF65-F5344CB8AC3E}">
        <p14:creationId xmlns:p14="http://schemas.microsoft.com/office/powerpoint/2010/main" val="48644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dirty="0"/>
              <a:t>Questar</a:t>
            </a:r>
            <a:endParaRPr lang="ko-KR" altLang="en-US" sz="2800" dirty="0"/>
          </a:p>
        </p:txBody>
      </p:sp>
      <p:sp>
        <p:nvSpPr>
          <p:cNvPr id="3" name="Text Placeholder 2"/>
          <p:cNvSpPr>
            <a:spLocks noGrp="1"/>
          </p:cNvSpPr>
          <p:nvPr>
            <p:ph type="body" sz="quarter" idx="11"/>
          </p:nvPr>
        </p:nvSpPr>
        <p:spPr/>
        <p:txBody>
          <a:bodyPr/>
          <a:lstStyle/>
          <a:p>
            <a:pPr lvl="0"/>
            <a:r>
              <a:rPr lang="sv-SE" altLang="ko-KR" dirty="0"/>
              <a:t>Utifrån det du har studerat i denna del, kan du lösa övningarna i följande bilder</a:t>
            </a:r>
            <a:r>
              <a:rPr lang="en-US" altLang="ko-KR" dirty="0"/>
              <a:t>?</a:t>
            </a:r>
          </a:p>
        </p:txBody>
      </p:sp>
      <p:grpSp>
        <p:nvGrpSpPr>
          <p:cNvPr id="5" name="Group 4"/>
          <p:cNvGrpSpPr/>
          <p:nvPr/>
        </p:nvGrpSpPr>
        <p:grpSpPr>
          <a:xfrm>
            <a:off x="1758855" y="1399721"/>
            <a:ext cx="5642572" cy="2726588"/>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6" name="Isosceles Triangle 15"/>
          <p:cNvSpPr/>
          <p:nvPr/>
        </p:nvSpPr>
        <p:spPr>
          <a:xfrm>
            <a:off x="4072185" y="2325122"/>
            <a:ext cx="1015912" cy="875786"/>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 Same Side Corner Rectangle 8"/>
          <p:cNvSpPr/>
          <p:nvPr/>
        </p:nvSpPr>
        <p:spPr>
          <a:xfrm>
            <a:off x="4414226" y="2721165"/>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4644008" y="1101973"/>
            <a:ext cx="4320480" cy="461665"/>
          </a:xfrm>
          <a:prstGeom prst="rect">
            <a:avLst/>
          </a:prstGeom>
          <a:noFill/>
        </p:spPr>
        <p:txBody>
          <a:bodyPr wrap="square" rtlCol="0">
            <a:spAutoFit/>
          </a:bodyPr>
          <a:lstStyle/>
          <a:p>
            <a:r>
              <a:rPr lang="sv-SE" altLang="ko-KR" sz="1200" dirty="0">
                <a:solidFill>
                  <a:schemeClr val="tx1">
                    <a:lumMod val="75000"/>
                    <a:lumOff val="25000"/>
                  </a:schemeClr>
                </a:solidFill>
                <a:cs typeface="Arial" pitchFamily="34" charset="0"/>
              </a:rPr>
              <a:t>Du kommer att lära känna programvaran genom att prova detta.</a:t>
            </a:r>
            <a:endParaRPr lang="en-US" altLang="ko-KR" sz="1200" dirty="0">
              <a:solidFill>
                <a:schemeClr val="tx1">
                  <a:lumMod val="75000"/>
                  <a:lumOff val="25000"/>
                </a:schemeClr>
              </a:solidFill>
              <a:cs typeface="Arial" pitchFamily="34" charset="0"/>
            </a:endParaRPr>
          </a:p>
        </p:txBody>
      </p:sp>
      <p:sp>
        <p:nvSpPr>
          <p:cNvPr id="26" name="TextBox 25"/>
          <p:cNvSpPr txBox="1"/>
          <p:nvPr/>
        </p:nvSpPr>
        <p:spPr>
          <a:xfrm>
            <a:off x="382331" y="3982293"/>
            <a:ext cx="4031895" cy="27699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Ta </a:t>
            </a:r>
            <a:r>
              <a:rPr lang="en-US" altLang="ko-KR" sz="1200" dirty="0" err="1">
                <a:solidFill>
                  <a:schemeClr val="tx1">
                    <a:lumMod val="75000"/>
                    <a:lumOff val="25000"/>
                  </a:schemeClr>
                </a:solidFill>
                <a:cs typeface="Arial" pitchFamily="34" charset="0"/>
              </a:rPr>
              <a:t>ett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steg</a:t>
            </a:r>
            <a:r>
              <a:rPr lang="en-US" altLang="ko-KR" sz="1200" dirty="0">
                <a:solidFill>
                  <a:schemeClr val="tx1">
                    <a:lumMod val="75000"/>
                    <a:lumOff val="25000"/>
                  </a:schemeClr>
                </a:solidFill>
                <a:cs typeface="Arial" pitchFamily="34" charset="0"/>
              </a:rPr>
              <a:t> i </a:t>
            </a:r>
            <a:r>
              <a:rPr lang="en-US" altLang="ko-KR" sz="1200" dirty="0" err="1">
                <a:solidFill>
                  <a:schemeClr val="tx1">
                    <a:lumMod val="75000"/>
                    <a:lumOff val="25000"/>
                  </a:schemeClr>
                </a:solidFill>
                <a:cs typeface="Arial" pitchFamily="34" charset="0"/>
              </a:rPr>
              <a:t>gången</a:t>
            </a:r>
            <a:endParaRPr lang="en-US" altLang="ko-KR" sz="1200" dirty="0">
              <a:solidFill>
                <a:schemeClr val="tx1">
                  <a:lumMod val="75000"/>
                  <a:lumOff val="25000"/>
                </a:schemeClr>
              </a:solidFill>
              <a:cs typeface="Arial" pitchFamily="34" charset="0"/>
            </a:endParaRPr>
          </a:p>
        </p:txBody>
      </p:sp>
      <p:sp>
        <p:nvSpPr>
          <p:cNvPr id="27" name="TextBox 26"/>
          <p:cNvSpPr txBox="1"/>
          <p:nvPr/>
        </p:nvSpPr>
        <p:spPr>
          <a:xfrm>
            <a:off x="2144843" y="3574869"/>
            <a:ext cx="2336966" cy="276999"/>
          </a:xfrm>
          <a:prstGeom prst="rect">
            <a:avLst/>
          </a:prstGeom>
          <a:noFill/>
        </p:spPr>
        <p:txBody>
          <a:bodyPr wrap="square" rtlCol="0">
            <a:spAutoFit/>
          </a:bodyPr>
          <a:lstStyle/>
          <a:p>
            <a:pPr algn="r"/>
            <a:r>
              <a:rPr lang="en-US" altLang="ko-KR" sz="1200" b="1" dirty="0" err="1">
                <a:solidFill>
                  <a:schemeClr val="bg1"/>
                </a:solidFill>
                <a:cs typeface="Arial" pitchFamily="34" charset="0"/>
              </a:rPr>
              <a:t>Utvidga</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ditt</a:t>
            </a:r>
            <a:r>
              <a:rPr lang="en-US" altLang="ko-KR" sz="1200" b="1" dirty="0">
                <a:solidFill>
                  <a:schemeClr val="bg1"/>
                </a:solidFill>
                <a:cs typeface="Arial" pitchFamily="34" charset="0"/>
              </a:rPr>
              <a:t> </a:t>
            </a:r>
            <a:r>
              <a:rPr lang="en-US" altLang="ko-KR" sz="1200" b="1" dirty="0" err="1">
                <a:solidFill>
                  <a:schemeClr val="bg1"/>
                </a:solidFill>
                <a:cs typeface="Arial" pitchFamily="34" charset="0"/>
              </a:rPr>
              <a:t>tänkande</a:t>
            </a:r>
            <a:endParaRPr lang="ko-KR" altLang="en-US" sz="1200" b="1" dirty="0">
              <a:solidFill>
                <a:schemeClr val="bg1"/>
              </a:solidFill>
              <a:cs typeface="Arial" pitchFamily="34" charset="0"/>
            </a:endParaRPr>
          </a:p>
        </p:txBody>
      </p:sp>
      <p:sp>
        <p:nvSpPr>
          <p:cNvPr id="28" name="TextBox 27"/>
          <p:cNvSpPr txBox="1"/>
          <p:nvPr/>
        </p:nvSpPr>
        <p:spPr>
          <a:xfrm>
            <a:off x="4669945" y="1674160"/>
            <a:ext cx="2336966" cy="276999"/>
          </a:xfrm>
          <a:prstGeom prst="rect">
            <a:avLst/>
          </a:prstGeom>
          <a:noFill/>
        </p:spPr>
        <p:txBody>
          <a:bodyPr wrap="square" rtlCol="0">
            <a:spAutoFit/>
          </a:bodyPr>
          <a:lstStyle/>
          <a:p>
            <a:r>
              <a:rPr lang="en-US" altLang="ko-KR" sz="1200" b="1" dirty="0">
                <a:solidFill>
                  <a:schemeClr val="bg1"/>
                </a:solidFill>
                <a:cs typeface="Arial" pitchFamily="34" charset="0"/>
              </a:rPr>
              <a:t>Ta </a:t>
            </a:r>
            <a:r>
              <a:rPr lang="en-US" altLang="ko-KR" sz="1200" b="1" dirty="0" err="1">
                <a:solidFill>
                  <a:schemeClr val="bg1"/>
                </a:solidFill>
                <a:cs typeface="Arial" pitchFamily="34" charset="0"/>
              </a:rPr>
              <a:t>beslut</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1: Lätt text på stig 1 </a:t>
            </a:r>
          </a:p>
        </p:txBody>
      </p:sp>
      <p:sp>
        <p:nvSpPr>
          <p:cNvPr id="18" name="Rectangle 1">
            <a:extLst>
              <a:ext uri="{FF2B5EF4-FFF2-40B4-BE49-F238E27FC236}">
                <a16:creationId xmlns:a16="http://schemas.microsoft.com/office/drawing/2014/main" id="{A53FAEA7-C47A-B133-DF94-DC09E55CAB1F}"/>
              </a:ext>
            </a:extLst>
          </p:cNvPr>
          <p:cNvSpPr/>
          <p:nvPr/>
        </p:nvSpPr>
        <p:spPr>
          <a:xfrm>
            <a:off x="553035" y="1612785"/>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altLang="ko-KR" sz="1200" dirty="0">
                <a:solidFill>
                  <a:schemeClr val="tx1">
                    <a:lumMod val="75000"/>
                    <a:lumOff val="25000"/>
                  </a:schemeClr>
                </a:solidFill>
              </a:rPr>
              <a:t>Nu har du sett grunderna i Inkscape. Låt oss prova det. På så sätt kommer du att lära känna programvaran ett steg i taget.</a:t>
            </a:r>
            <a:endParaRPr lang="ko-KR" altLang="en-US" sz="1200" dirty="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altLang="ko-KR" sz="1200">
                <a:solidFill>
                  <a:schemeClr val="tx1">
                    <a:lumMod val="75000"/>
                    <a:lumOff val="25000"/>
                  </a:schemeClr>
                </a:solidFill>
              </a:rPr>
              <a:t>Hur man gör en skylt/dekal med ditt namn på</a:t>
            </a:r>
            <a:endParaRPr lang="ko-KR" altLang="en-US" sz="1200"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553035" y="10053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Donut 24">
            <a:extLst>
              <a:ext uri="{FF2B5EF4-FFF2-40B4-BE49-F238E27FC236}">
                <a16:creationId xmlns:a16="http://schemas.microsoft.com/office/drawing/2014/main" id="{5A9376DB-6835-275C-67FD-6C8DEA99CDB8}"/>
              </a:ext>
            </a:extLst>
          </p:cNvPr>
          <p:cNvSpPr/>
          <p:nvPr/>
        </p:nvSpPr>
        <p:spPr>
          <a:xfrm>
            <a:off x="4898237" y="110679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err="1"/>
              <a:t>Inledning</a:t>
            </a:r>
            <a:r>
              <a:rPr lang="en-US" altLang="ko-KR" sz="1800" b="1" dirty="0"/>
              <a:t>: </a:t>
            </a:r>
            <a:r>
              <a:rPr lang="en-US" altLang="ko-KR" sz="1800" b="1" dirty="0" err="1"/>
              <a:t>Vad</a:t>
            </a:r>
            <a:r>
              <a:rPr lang="en-US" altLang="ko-KR" sz="1800" b="1" dirty="0"/>
              <a:t> </a:t>
            </a:r>
            <a:r>
              <a:rPr lang="en-US" altLang="ko-KR" sz="1800" b="1" dirty="0" err="1"/>
              <a:t>handlar</a:t>
            </a:r>
            <a:r>
              <a:rPr lang="en-US" altLang="ko-KR" sz="1800" b="1" dirty="0"/>
              <a:t> det </a:t>
            </a:r>
            <a:r>
              <a:rPr lang="en-US" altLang="ko-KR" sz="1800" b="1" dirty="0" err="1"/>
              <a:t>här</a:t>
            </a:r>
            <a:r>
              <a:rPr lang="en-US" altLang="ko-KR" sz="1800" b="1" dirty="0"/>
              <a:t> om?</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err="1"/>
              <a:t>Uppgift</a:t>
            </a:r>
            <a:r>
              <a:rPr lang="en-US" altLang="ko-KR" sz="1800" b="1" dirty="0"/>
              <a:t>: </a:t>
            </a:r>
            <a:r>
              <a:rPr lang="en-US" altLang="ko-KR" sz="1800" b="1" dirty="0" err="1"/>
              <a:t>Vad</a:t>
            </a:r>
            <a:r>
              <a:rPr lang="en-US" altLang="ko-KR" sz="1800" b="1" dirty="0"/>
              <a:t> </a:t>
            </a:r>
            <a:r>
              <a:rPr lang="en-US" altLang="ko-KR" sz="1800" b="1" dirty="0" err="1"/>
              <a:t>är</a:t>
            </a:r>
            <a:r>
              <a:rPr lang="en-US" altLang="ko-KR" sz="1800" b="1" dirty="0"/>
              <a:t> </a:t>
            </a:r>
            <a:r>
              <a:rPr lang="en-US" altLang="ko-KR" sz="1800" b="1" dirty="0" err="1"/>
              <a:t>aktiviteten</a:t>
            </a:r>
            <a:r>
              <a:rPr lang="en-US" altLang="ko-KR" sz="1800" b="1" dirty="0"/>
              <a:t>?</a:t>
            </a:r>
          </a:p>
        </p:txBody>
      </p:sp>
    </p:spTree>
    <p:extLst>
      <p:ext uri="{BB962C8B-B14F-4D97-AF65-F5344CB8AC3E}">
        <p14:creationId xmlns:p14="http://schemas.microsoft.com/office/powerpoint/2010/main" val="1184560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1: Lätt text på stig 2 </a:t>
            </a: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4880939" y="1033252"/>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Du kommer att bli mer bekant med Inkscape, lära dig hur du använder verktyget för att göra text</a:t>
            </a:r>
            <a:endParaRPr lang="ko-KR" altLang="en-US" sz="14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err="1"/>
              <a:t>Lärandemål</a:t>
            </a:r>
            <a:r>
              <a:rPr lang="en-US" altLang="ko-KR" sz="1800" b="1" dirty="0"/>
              <a:t>: </a:t>
            </a:r>
            <a:r>
              <a:rPr lang="en-US" altLang="ko-KR" sz="1800" b="1" dirty="0" err="1"/>
              <a:t>Vad</a:t>
            </a:r>
            <a:r>
              <a:rPr lang="en-US" altLang="ko-KR" sz="1800" b="1" dirty="0"/>
              <a:t> </a:t>
            </a:r>
            <a:r>
              <a:rPr lang="en-US" altLang="ko-KR" sz="1800" b="1" dirty="0" err="1"/>
              <a:t>kommer</a:t>
            </a:r>
            <a:r>
              <a:rPr lang="en-US" altLang="ko-KR" sz="1800" b="1" dirty="0"/>
              <a:t> jag </a:t>
            </a:r>
            <a:r>
              <a:rPr lang="en-US" altLang="ko-KR" sz="1800" b="1" dirty="0" err="1"/>
              <a:t>att</a:t>
            </a:r>
            <a:r>
              <a:rPr lang="en-US" altLang="ko-KR" sz="1800" b="1" dirty="0"/>
              <a:t> </a:t>
            </a:r>
            <a:r>
              <a:rPr lang="en-US" altLang="ko-KR" sz="1800" b="1" dirty="0" err="1"/>
              <a:t>lära</a:t>
            </a:r>
            <a:r>
              <a:rPr lang="en-US" altLang="ko-KR" sz="1800" b="1" dirty="0"/>
              <a:t> </a:t>
            </a:r>
            <a:r>
              <a:rPr lang="en-US" altLang="ko-KR" sz="1800" b="1" dirty="0" err="1"/>
              <a:t>mig</a:t>
            </a:r>
            <a:r>
              <a:rPr lang="en-US" altLang="ko-KR" sz="1800" b="1" dirty="0"/>
              <a:t>?</a:t>
            </a:r>
          </a:p>
        </p:txBody>
      </p:sp>
    </p:spTree>
    <p:extLst>
      <p:ext uri="{BB962C8B-B14F-4D97-AF65-F5344CB8AC3E}">
        <p14:creationId xmlns:p14="http://schemas.microsoft.com/office/powerpoint/2010/main" val="2328693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1: Lätt text på stig 3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2173282" y="1666600"/>
            <a:ext cx="629396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mj-lt"/>
              <a:buAutoNum type="arabicPeriod"/>
            </a:pPr>
            <a:r>
              <a:rPr lang="sv-SE" altLang="ko-KR" sz="1400" dirty="0">
                <a:solidFill>
                  <a:schemeClr val="tx1">
                    <a:lumMod val="75000"/>
                    <a:lumOff val="25000"/>
                  </a:schemeClr>
                </a:solidFill>
              </a:rPr>
              <a:t>Öppna Inkscape och tryck på "A" i aktivitetsfältet på vänster sida. Det är för att skapa och redigera text.</a:t>
            </a:r>
          </a:p>
          <a:p>
            <a:pPr marL="342900" indent="-342900">
              <a:buFont typeface="+mj-lt"/>
              <a:buAutoNum type="arabicPeriod"/>
            </a:pPr>
            <a:r>
              <a:rPr lang="sv-SE" altLang="ko-KR" sz="1400" dirty="0">
                <a:solidFill>
                  <a:schemeClr val="tx1">
                    <a:lumMod val="75000"/>
                    <a:lumOff val="25000"/>
                  </a:schemeClr>
                </a:solidFill>
              </a:rPr>
              <a:t>Nu kan du rita en ram var du vill på din sida. Du ska skriva in i den ramen.</a:t>
            </a:r>
          </a:p>
          <a:p>
            <a:pPr marL="342900" indent="-342900">
              <a:buFont typeface="+mj-lt"/>
              <a:buAutoNum type="arabicPeriod"/>
            </a:pPr>
            <a:r>
              <a:rPr lang="sv-SE" altLang="ko-KR" sz="1400" dirty="0">
                <a:solidFill>
                  <a:schemeClr val="tx1">
                    <a:lumMod val="75000"/>
                    <a:lumOff val="25000"/>
                  </a:schemeClr>
                </a:solidFill>
              </a:rPr>
              <a:t>Dubbelklicka och skriv ditt namn. Typsnittet spelar ingen roll just nu.</a:t>
            </a:r>
          </a:p>
          <a:p>
            <a:pPr marL="342900" indent="-342900">
              <a:buFont typeface="+mj-lt"/>
              <a:buAutoNum type="arabicPeriod"/>
            </a:pPr>
            <a:r>
              <a:rPr lang="sv-SE" altLang="ko-KR" sz="1400" dirty="0">
                <a:solidFill>
                  <a:schemeClr val="tx1">
                    <a:lumMod val="75000"/>
                    <a:lumOff val="25000"/>
                  </a:schemeClr>
                </a:solidFill>
              </a:rPr>
              <a:t>Välj nu ett teckensnitt du gillar i verktygskontrollfältet.</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6505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en-US" altLang="ko-KR" sz="1800" b="1"/>
          </a:p>
        </p:txBody>
      </p:sp>
      <p:pic>
        <p:nvPicPr>
          <p:cNvPr id="4" name="Picture 3" descr="Graphical user interface, application, icon&#10;&#10;Description automatically generated">
            <a:extLst>
              <a:ext uri="{FF2B5EF4-FFF2-40B4-BE49-F238E27FC236}">
                <a16:creationId xmlns:a16="http://schemas.microsoft.com/office/drawing/2014/main" id="{BE0F9E84-7DBD-4BA5-72F2-029465B2CC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1880" y="1811609"/>
            <a:ext cx="495424" cy="378966"/>
          </a:xfrm>
          <a:prstGeom prst="rect">
            <a:avLst/>
          </a:prstGeom>
        </p:spPr>
      </p:pic>
      <p:pic>
        <p:nvPicPr>
          <p:cNvPr id="6" name="Picture 5">
            <a:extLst>
              <a:ext uri="{FF2B5EF4-FFF2-40B4-BE49-F238E27FC236}">
                <a16:creationId xmlns:a16="http://schemas.microsoft.com/office/drawing/2014/main" id="{1A629ADA-F129-9E3B-B84C-BE180417B1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4024279"/>
            <a:ext cx="4595582" cy="463775"/>
          </a:xfrm>
          <a:prstGeom prst="rect">
            <a:avLst/>
          </a:prstGeom>
        </p:spPr>
      </p:pic>
      <p:pic>
        <p:nvPicPr>
          <p:cNvPr id="1025" name="Picture 1">
            <a:extLst>
              <a:ext uri="{FF2B5EF4-FFF2-40B4-BE49-F238E27FC236}">
                <a16:creationId xmlns:a16="http://schemas.microsoft.com/office/drawing/2014/main" id="{0F7A2A35-81B5-FE31-4BD4-81F5A0C58B4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792" y="2447145"/>
            <a:ext cx="8636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2A6CFA3-3C9A-5BE2-DFA9-BA2F7FD14BD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5536" y="3044663"/>
            <a:ext cx="1266944" cy="2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5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63892" y="771302"/>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a:solidFill>
                  <a:schemeClr val="bg1"/>
                </a:solidFill>
                <a:latin typeface="+mj-lt"/>
                <a:cs typeface="Arial" pitchFamily="34" charset="0"/>
              </a:rPr>
              <a:t>FabLab</a:t>
            </a:r>
          </a:p>
          <a:p>
            <a:pPr marL="0" indent="0" algn="r">
              <a:buNone/>
            </a:pPr>
            <a:r>
              <a:rPr lang="es-ES" altLang="ko-KR" sz="1800">
                <a:solidFill>
                  <a:schemeClr val="bg1"/>
                </a:solidFill>
                <a:latin typeface="+mj-lt"/>
                <a:cs typeface="Arial" pitchFamily="34" charset="0"/>
              </a:rPr>
              <a:t>1</a:t>
            </a:r>
            <a:endParaRPr lang="en-US" altLang="ko-KR" sz="1800">
              <a:solidFill>
                <a:schemeClr val="bg1"/>
              </a:solidFill>
              <a:latin typeface="+mj-lt"/>
              <a:cs typeface="Arial" pitchFamily="34" charset="0"/>
            </a:endParaRPr>
          </a:p>
        </p:txBody>
      </p:sp>
      <p:grpSp>
        <p:nvGrpSpPr>
          <p:cNvPr id="21" name="Group 20"/>
          <p:cNvGrpSpPr/>
          <p:nvPr/>
        </p:nvGrpSpPr>
        <p:grpSpPr>
          <a:xfrm>
            <a:off x="611560" y="691634"/>
            <a:ext cx="6152331" cy="3088178"/>
            <a:chOff x="3687661" y="1203598"/>
            <a:chExt cx="2436099" cy="3088178"/>
          </a:xfrm>
        </p:grpSpPr>
        <p:sp>
          <p:nvSpPr>
            <p:cNvPr id="22" name="TextBox 21"/>
            <p:cNvSpPr txBox="1"/>
            <p:nvPr/>
          </p:nvSpPr>
          <p:spPr>
            <a:xfrm>
              <a:off x="3871269" y="2168118"/>
              <a:ext cx="2252491" cy="2123658"/>
            </a:xfrm>
            <a:prstGeom prst="rect">
              <a:avLst/>
            </a:prstGeom>
            <a:noFill/>
          </p:spPr>
          <p:txBody>
            <a:bodyPr wrap="square" rtlCol="0">
              <a:spAutoFit/>
            </a:bodyPr>
            <a:lstStyle/>
            <a:p>
              <a:r>
                <a:rPr lang="sv-SE" altLang="ko-KR" sz="1200" dirty="0" err="1">
                  <a:solidFill>
                    <a:schemeClr val="tx1">
                      <a:lumMod val="75000"/>
                      <a:lumOff val="25000"/>
                    </a:schemeClr>
                  </a:solidFill>
                  <a:cs typeface="Arial" pitchFamily="34" charset="0"/>
                </a:rPr>
                <a:t>Fab</a:t>
              </a:r>
              <a:r>
                <a:rPr lang="sv-SE" altLang="ko-KR" sz="1200" dirty="0">
                  <a:solidFill>
                    <a:schemeClr val="tx1">
                      <a:lumMod val="75000"/>
                      <a:lumOff val="25000"/>
                    </a:schemeClr>
                  </a:solidFill>
                  <a:cs typeface="Arial" pitchFamily="34" charset="0"/>
                </a:rPr>
                <a:t> Lab kommer från de engelska orden </a:t>
              </a:r>
              <a:r>
                <a:rPr lang="sv-SE" altLang="ko-KR" sz="1200" dirty="0" err="1">
                  <a:solidFill>
                    <a:schemeClr val="tx1">
                      <a:lumMod val="75000"/>
                      <a:lumOff val="25000"/>
                    </a:schemeClr>
                  </a:solidFill>
                  <a:cs typeface="Arial" pitchFamily="34" charset="0"/>
                </a:rPr>
                <a:t>Fabrication</a:t>
              </a:r>
              <a:r>
                <a:rPr lang="sv-SE" altLang="ko-KR" sz="1200" dirty="0">
                  <a:solidFill>
                    <a:schemeClr val="tx1">
                      <a:lumMod val="75000"/>
                      <a:lumOff val="25000"/>
                    </a:schemeClr>
                  </a:solidFill>
                  <a:cs typeface="Arial" pitchFamily="34" charset="0"/>
                </a:rPr>
                <a:t> </a:t>
              </a:r>
              <a:r>
                <a:rPr lang="sv-SE" altLang="ko-KR" sz="1200" dirty="0" err="1">
                  <a:solidFill>
                    <a:schemeClr val="tx1">
                      <a:lumMod val="75000"/>
                      <a:lumOff val="25000"/>
                    </a:schemeClr>
                  </a:solidFill>
                  <a:cs typeface="Arial" pitchFamily="34" charset="0"/>
                </a:rPr>
                <a:t>Laboratory</a:t>
              </a:r>
              <a:r>
                <a:rPr lang="sv-SE" altLang="ko-KR" sz="1200" dirty="0">
                  <a:solidFill>
                    <a:schemeClr val="tx1">
                      <a:lumMod val="75000"/>
                      <a:lumOff val="25000"/>
                    </a:schemeClr>
                  </a:solidFill>
                  <a:cs typeface="Arial" pitchFamily="34" charset="0"/>
                </a:rPr>
                <a:t>, ett slags tillverkningslaboratorium. </a:t>
              </a:r>
              <a:r>
                <a:rPr lang="sv-SE" altLang="ko-KR" sz="1200" dirty="0" err="1">
                  <a:solidFill>
                    <a:schemeClr val="tx1">
                      <a:lumMod val="75000"/>
                      <a:lumOff val="25000"/>
                    </a:schemeClr>
                  </a:solidFill>
                  <a:cs typeface="Arial" pitchFamily="34" charset="0"/>
                </a:rPr>
                <a:t>Fab</a:t>
              </a:r>
              <a:r>
                <a:rPr lang="sv-SE" altLang="ko-KR" sz="1200" dirty="0">
                  <a:solidFill>
                    <a:schemeClr val="tx1">
                      <a:lumMod val="75000"/>
                      <a:lumOff val="25000"/>
                    </a:schemeClr>
                  </a:solidFill>
                  <a:cs typeface="Arial" pitchFamily="34" charset="0"/>
                </a:rPr>
                <a:t> Lab har sina rötter i Center for Bits and Atoms vid MIT University i Massachusetts, USA. Det institutet leds av professor Neil </a:t>
              </a:r>
              <a:r>
                <a:rPr lang="sv-SE" altLang="ko-KR" sz="1200" dirty="0" err="1">
                  <a:solidFill>
                    <a:schemeClr val="tx1">
                      <a:lumMod val="75000"/>
                      <a:lumOff val="25000"/>
                    </a:schemeClr>
                  </a:solidFill>
                  <a:cs typeface="Arial" pitchFamily="34" charset="0"/>
                </a:rPr>
                <a:t>Gershenfeld</a:t>
              </a:r>
              <a:r>
                <a:rPr lang="sv-SE" altLang="ko-KR" sz="1200" dirty="0">
                  <a:solidFill>
                    <a:schemeClr val="tx1">
                      <a:lumMod val="75000"/>
                      <a:lumOff val="25000"/>
                    </a:schemeClr>
                  </a:solidFill>
                  <a:cs typeface="Arial" pitchFamily="34" charset="0"/>
                </a:rPr>
                <a:t> som, förutom att bedriva omfattande forskning inom detta område, undervisar i en kurs vid MIT som heter </a:t>
              </a:r>
              <a:r>
                <a:rPr lang="sv-SE" altLang="ko-KR" sz="1200" dirty="0" err="1">
                  <a:solidFill>
                    <a:schemeClr val="tx1">
                      <a:lumMod val="75000"/>
                      <a:lumOff val="25000"/>
                    </a:schemeClr>
                  </a:solidFill>
                  <a:cs typeface="Arial" pitchFamily="34" charset="0"/>
                </a:rPr>
                <a:t>How</a:t>
              </a:r>
              <a:r>
                <a:rPr lang="sv-SE" altLang="ko-KR" sz="1200" dirty="0">
                  <a:solidFill>
                    <a:schemeClr val="tx1">
                      <a:lumMod val="75000"/>
                      <a:lumOff val="25000"/>
                    </a:schemeClr>
                  </a:solidFill>
                  <a:cs typeface="Arial" pitchFamily="34" charset="0"/>
                </a:rPr>
                <a:t> to Make (</a:t>
              </a:r>
              <a:r>
                <a:rPr lang="sv-SE" altLang="ko-KR" sz="1200" dirty="0" err="1">
                  <a:solidFill>
                    <a:schemeClr val="tx1">
                      <a:lumMod val="75000"/>
                      <a:lumOff val="25000"/>
                    </a:schemeClr>
                  </a:solidFill>
                  <a:cs typeface="Arial" pitchFamily="34" charset="0"/>
                </a:rPr>
                <a:t>Almost</a:t>
              </a:r>
              <a:r>
                <a:rPr lang="sv-SE" altLang="ko-KR" sz="1200" dirty="0">
                  <a:solidFill>
                    <a:schemeClr val="tx1">
                      <a:lumMod val="75000"/>
                      <a:lumOff val="25000"/>
                    </a:schemeClr>
                  </a:solidFill>
                  <a:cs typeface="Arial" pitchFamily="34" charset="0"/>
                </a:rPr>
                <a:t>) </a:t>
              </a:r>
              <a:r>
                <a:rPr lang="sv-SE" altLang="ko-KR" sz="1200" dirty="0" err="1">
                  <a:solidFill>
                    <a:schemeClr val="tx1">
                      <a:lumMod val="75000"/>
                      <a:lumOff val="25000"/>
                    </a:schemeClr>
                  </a:solidFill>
                  <a:cs typeface="Arial" pitchFamily="34" charset="0"/>
                </a:rPr>
                <a:t>Anything</a:t>
              </a:r>
              <a:r>
                <a:rPr lang="sv-SE" altLang="ko-KR" sz="1200" dirty="0">
                  <a:solidFill>
                    <a:schemeClr val="tx1">
                      <a:lumMod val="75000"/>
                      <a:lumOff val="25000"/>
                    </a:schemeClr>
                  </a:solidFill>
                  <a:cs typeface="Arial" pitchFamily="34" charset="0"/>
                </a:rPr>
                <a:t>.</a:t>
              </a:r>
            </a:p>
            <a:p>
              <a:endParaRPr lang="sv-SE" altLang="ko-KR" sz="1200" dirty="0">
                <a:solidFill>
                  <a:schemeClr val="tx1">
                    <a:lumMod val="75000"/>
                    <a:lumOff val="25000"/>
                  </a:schemeClr>
                </a:solidFill>
                <a:cs typeface="Arial" pitchFamily="34" charset="0"/>
              </a:endParaRPr>
            </a:p>
            <a:p>
              <a:r>
                <a:rPr lang="sv-SE" altLang="ko-KR" sz="1200" dirty="0" err="1">
                  <a:solidFill>
                    <a:schemeClr val="tx1">
                      <a:lumMod val="75000"/>
                      <a:lumOff val="25000"/>
                    </a:schemeClr>
                  </a:solidFill>
                  <a:cs typeface="Arial" pitchFamily="34" charset="0"/>
                </a:rPr>
                <a:t>Fab</a:t>
              </a:r>
              <a:r>
                <a:rPr lang="sv-SE" altLang="ko-KR" sz="1200" dirty="0">
                  <a:solidFill>
                    <a:schemeClr val="tx1">
                      <a:lumMod val="75000"/>
                      <a:lumOff val="25000"/>
                    </a:schemeClr>
                  </a:solidFill>
                  <a:cs typeface="Arial" pitchFamily="34" charset="0"/>
                </a:rPr>
                <a:t> Lab (</a:t>
              </a:r>
              <a:r>
                <a:rPr lang="sv-SE" altLang="ko-KR" sz="1200" dirty="0" err="1">
                  <a:solidFill>
                    <a:schemeClr val="tx1">
                      <a:lumMod val="75000"/>
                      <a:lumOff val="25000"/>
                    </a:schemeClr>
                  </a:solidFill>
                  <a:cs typeface="Arial" pitchFamily="34" charset="0"/>
                </a:rPr>
                <a:t>Fabrication</a:t>
              </a:r>
              <a:r>
                <a:rPr lang="sv-SE" altLang="ko-KR" sz="1200" dirty="0">
                  <a:solidFill>
                    <a:schemeClr val="tx1">
                      <a:lumMod val="75000"/>
                      <a:lumOff val="25000"/>
                    </a:schemeClr>
                  </a:solidFill>
                  <a:cs typeface="Arial" pitchFamily="34" charset="0"/>
                </a:rPr>
                <a:t> </a:t>
              </a:r>
              <a:r>
                <a:rPr lang="sv-SE" altLang="ko-KR" sz="1200" dirty="0" err="1">
                  <a:solidFill>
                    <a:schemeClr val="tx1">
                      <a:lumMod val="75000"/>
                      <a:lumOff val="25000"/>
                    </a:schemeClr>
                  </a:solidFill>
                  <a:cs typeface="Arial" pitchFamily="34" charset="0"/>
                </a:rPr>
                <a:t>Laboratory</a:t>
              </a:r>
              <a:r>
                <a:rPr lang="sv-SE" altLang="ko-KR" sz="1200" dirty="0">
                  <a:solidFill>
                    <a:schemeClr val="tx1">
                      <a:lumMod val="75000"/>
                      <a:lumOff val="25000"/>
                    </a:schemeClr>
                  </a:solidFill>
                  <a:cs typeface="Arial" pitchFamily="34" charset="0"/>
                </a:rPr>
                <a:t>) är en verkstad med utrustning och verktyg för att göra nästan vad som helst. </a:t>
              </a:r>
              <a:r>
                <a:rPr lang="sv-SE" altLang="ko-KR" sz="1200" dirty="0" err="1">
                  <a:solidFill>
                    <a:schemeClr val="tx1">
                      <a:lumMod val="75000"/>
                      <a:lumOff val="25000"/>
                    </a:schemeClr>
                  </a:solidFill>
                  <a:cs typeface="Arial" pitchFamily="34" charset="0"/>
                </a:rPr>
                <a:t>Fab</a:t>
              </a:r>
              <a:r>
                <a:rPr lang="sv-SE" altLang="ko-KR" sz="1200" dirty="0">
                  <a:solidFill>
                    <a:schemeClr val="tx1">
                      <a:lumMod val="75000"/>
                      <a:lumOff val="25000"/>
                    </a:schemeClr>
                  </a:solidFill>
                  <a:cs typeface="Arial" pitchFamily="34" charset="0"/>
                </a:rPr>
                <a:t> Lab-workshopen ger unga och gamla, privatpersoner och företag, möjlighet att träna sin kreativitet och implementera sina idéer genom att designa, forma och producera saker med hjälp av digital teknik.</a:t>
              </a:r>
              <a:endParaRPr lang="en-US" altLang="ko-KR" sz="1200" dirty="0">
                <a:solidFill>
                  <a:schemeClr val="tx1">
                    <a:lumMod val="75000"/>
                    <a:lumOff val="25000"/>
                  </a:schemeClr>
                </a:solidFill>
                <a:cs typeface="Arial" pitchFamily="34" charset="0"/>
              </a:endParaRPr>
            </a:p>
          </p:txBody>
        </p:sp>
        <p:sp>
          <p:nvSpPr>
            <p:cNvPr id="23" name="TextBox 22"/>
            <p:cNvSpPr txBox="1"/>
            <p:nvPr/>
          </p:nvSpPr>
          <p:spPr>
            <a:xfrm>
              <a:off x="3687661" y="1203598"/>
              <a:ext cx="2252491"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FabLab</a:t>
              </a:r>
              <a:endParaRPr lang="ko-KR" altLang="en-US" sz="14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132059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1: Lätt text på stig 4</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427984" y="1666600"/>
            <a:ext cx="4039258"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5. Välj nu ett typsnitt du gillar, men ingen handskrift eller manus eftersom vinylskäraren skulle skära din klistermärke i bitar istället för att ha en hel del.</a:t>
            </a:r>
          </a:p>
          <a:p>
            <a:r>
              <a:rPr lang="sv-SE" altLang="ko-KR" sz="1400">
                <a:solidFill>
                  <a:schemeClr val="tx1">
                    <a:lumMod val="75000"/>
                    <a:lumOff val="25000"/>
                  </a:schemeClr>
                </a:solidFill>
              </a:rPr>
              <a:t>Jag valde "Trollslända". Det finns en hel del gratis typsnitt på nätet t.ex. på www.1001freefonts.com.</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en-US" altLang="ko-KR" sz="1800" b="1"/>
          </a:p>
        </p:txBody>
      </p:sp>
      <p:pic>
        <p:nvPicPr>
          <p:cNvPr id="3073" name="Picture 1">
            <a:extLst>
              <a:ext uri="{FF2B5EF4-FFF2-40B4-BE49-F238E27FC236}">
                <a16:creationId xmlns:a16="http://schemas.microsoft.com/office/drawing/2014/main" id="{A592214A-1FCC-82EA-215A-CF6C82C479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818" y="2211994"/>
            <a:ext cx="3831617" cy="71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74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1: Lätt text på stig 5</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427984" y="1707654"/>
            <a:ext cx="4176464" cy="273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dirty="0">
                <a:solidFill>
                  <a:schemeClr val="tx1">
                    <a:lumMod val="75000"/>
                    <a:lumOff val="25000"/>
                  </a:schemeClr>
                </a:solidFill>
              </a:rPr>
              <a:t>6. Nästa steg är att rita en stig att lägga din text på. Sökvägen kommer att definiera den form din text får.</a:t>
            </a:r>
          </a:p>
          <a:p>
            <a:r>
              <a:rPr lang="sv-SE" altLang="ko-KR" sz="1400" dirty="0">
                <a:solidFill>
                  <a:schemeClr val="tx1">
                    <a:lumMod val="75000"/>
                    <a:lumOff val="25000"/>
                  </a:schemeClr>
                </a:solidFill>
              </a:rPr>
              <a:t>Du kan välja mellan att rita en bana själv eller använda en fördefinierad form som en cirkel, ellips, stjärna, rektangel eller till och med en spiral. Ikonerna finns i aktivitetsfältet till vänster. Var inte rädd för att prova olika typer</a:t>
            </a:r>
            <a:r>
              <a:rPr lang="en-GB" altLang="ko-KR" sz="1400" dirty="0">
                <a:solidFill>
                  <a:schemeClr val="tx1">
                    <a:lumMod val="75000"/>
                    <a:lumOff val="25000"/>
                  </a:schemeClr>
                </a:solidFill>
              </a:rPr>
              <a:t>.</a:t>
            </a:r>
          </a:p>
          <a:p>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4097" name="Picture 1">
            <a:extLst>
              <a:ext uri="{FF2B5EF4-FFF2-40B4-BE49-F238E27FC236}">
                <a16:creationId xmlns:a16="http://schemas.microsoft.com/office/drawing/2014/main" id="{5B7B8AC8-6239-09CA-5F73-CD2E7247825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792" y="1925081"/>
            <a:ext cx="6096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9917D780-68F1-22A4-2A5E-39470FEA371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6592" y="2706740"/>
            <a:ext cx="355600" cy="177800"/>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a:extLst>
              <a:ext uri="{FF2B5EF4-FFF2-40B4-BE49-F238E27FC236}">
                <a16:creationId xmlns:a16="http://schemas.microsoft.com/office/drawing/2014/main" id="{8DD52BF6-1F18-7176-C0A5-CCE60F99D1A7}"/>
              </a:ext>
            </a:extLst>
          </p:cNvPr>
          <p:cNvSpPr/>
          <p:nvPr/>
        </p:nvSpPr>
        <p:spPr>
          <a:xfrm>
            <a:off x="1093912" y="2562724"/>
            <a:ext cx="720080" cy="144016"/>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4402162"/>
      </p:ext>
    </p:extLst>
  </p:cSld>
  <p:clrMapOvr>
    <a:masterClrMapping/>
  </p:clrMapOvr>
  <p:extLst>
    <p:ext uri="{6950BFC3-D8DA-4A85-94F7-54DA5524770B}">
      <p188:commentRel xmlns:p188="http://schemas.microsoft.com/office/powerpoint/2018/8/main" r:id="rId2"/>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1: Lätt text på stig 6</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2915816" y="1635646"/>
            <a:ext cx="3744416" cy="273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Om du vill få en perfekt cirkel, se till att ha samma värde i fälten "W" (bredd) och "H" (höjd). Om det behövs, öppna hänglåset och stäng det sedan igen efter att ha ändrat värdena för att se till att hålla rätt bildförhållande.</a:t>
            </a:r>
          </a:p>
          <a:p>
            <a:endParaRPr lang="sv-SE" altLang="ko-KR" sz="1400">
              <a:solidFill>
                <a:schemeClr val="tx1">
                  <a:lumMod val="75000"/>
                  <a:lumOff val="25000"/>
                </a:schemeClr>
              </a:solidFill>
            </a:endParaRPr>
          </a:p>
          <a:p>
            <a:endParaRPr lang="sv-SE" altLang="ko-KR" sz="1400">
              <a:solidFill>
                <a:schemeClr val="tx1">
                  <a:lumMod val="75000"/>
                  <a:lumOff val="25000"/>
                </a:schemeClr>
              </a:solidFill>
            </a:endParaRPr>
          </a:p>
          <a:p>
            <a:r>
              <a:rPr lang="sv-SE" altLang="ko-KR" sz="1400">
                <a:solidFill>
                  <a:schemeClr val="tx1">
                    <a:lumMod val="75000"/>
                    <a:lumOff val="25000"/>
                  </a:schemeClr>
                </a:solidFill>
              </a:rPr>
              <a:t>När du ritar en stjärna eller polygon kan du bland annat välja antal hörn.</a:t>
            </a:r>
          </a:p>
          <a:p>
            <a:r>
              <a:rPr lang="sv-SE" altLang="ko-KR" sz="1400">
                <a:solidFill>
                  <a:schemeClr val="tx1">
                    <a:lumMod val="75000"/>
                    <a:lumOff val="25000"/>
                  </a:schemeClr>
                </a:solidFill>
              </a:rPr>
              <a:t>Välj minst två formulär att prova, kanske en fördefinierad och en handritad.</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5121" name="Picture 1">
            <a:extLst>
              <a:ext uri="{FF2B5EF4-FFF2-40B4-BE49-F238E27FC236}">
                <a16:creationId xmlns:a16="http://schemas.microsoft.com/office/drawing/2014/main" id="{0EE45F02-A870-2AE2-A069-2CABCEEB1E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7145" y="1707654"/>
            <a:ext cx="205891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B8C4B174-8908-E4A4-AF08-1F2D42C3EF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18516" y="1275605"/>
            <a:ext cx="2216367" cy="1674811"/>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a:extLst>
              <a:ext uri="{FF2B5EF4-FFF2-40B4-BE49-F238E27FC236}">
                <a16:creationId xmlns:a16="http://schemas.microsoft.com/office/drawing/2014/main" id="{C8D91A78-7579-91ED-0CB7-210044E2FEC1}"/>
              </a:ext>
            </a:extLst>
          </p:cNvPr>
          <p:cNvSpPr/>
          <p:nvPr/>
        </p:nvSpPr>
        <p:spPr>
          <a:xfrm rot="5400000">
            <a:off x="1439652" y="2562830"/>
            <a:ext cx="864096" cy="216024"/>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a:extLst>
              <a:ext uri="{FF2B5EF4-FFF2-40B4-BE49-F238E27FC236}">
                <a16:creationId xmlns:a16="http://schemas.microsoft.com/office/drawing/2014/main" id="{9840A38F-D240-18FB-93A7-58DDAFD86999}"/>
              </a:ext>
            </a:extLst>
          </p:cNvPr>
          <p:cNvSpPr/>
          <p:nvPr/>
        </p:nvSpPr>
        <p:spPr>
          <a:xfrm rot="7311151">
            <a:off x="300097" y="2499742"/>
            <a:ext cx="864096" cy="216024"/>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 Arrow 7">
            <a:extLst>
              <a:ext uri="{FF2B5EF4-FFF2-40B4-BE49-F238E27FC236}">
                <a16:creationId xmlns:a16="http://schemas.microsoft.com/office/drawing/2014/main" id="{C90CE636-784E-B343-2493-FB375C886A7F}"/>
              </a:ext>
            </a:extLst>
          </p:cNvPr>
          <p:cNvSpPr/>
          <p:nvPr/>
        </p:nvSpPr>
        <p:spPr>
          <a:xfrm rot="5400000">
            <a:off x="7386639" y="1887674"/>
            <a:ext cx="864096" cy="216024"/>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1984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1: Lätt text på stig 7</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7. Välj din text, kopiera och klistra in den i ditt dokument.</a:t>
            </a:r>
          </a:p>
          <a:p>
            <a:r>
              <a:rPr lang="sv-SE" altLang="ko-KR" sz="1400">
                <a:solidFill>
                  <a:schemeClr val="tx1">
                    <a:lumMod val="75000"/>
                    <a:lumOff val="25000"/>
                  </a:schemeClr>
                </a:solidFill>
              </a:rPr>
              <a:t>Välj din text och håll sedan ned SHIFT-knappen för att välja formuläret/sökvägen du vill lägga din text på.</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6145" name="Picture 1">
            <a:extLst>
              <a:ext uri="{FF2B5EF4-FFF2-40B4-BE49-F238E27FC236}">
                <a16:creationId xmlns:a16="http://schemas.microsoft.com/office/drawing/2014/main" id="{CB0D2EF6-427F-9043-550B-B9785D4D43E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699" y="1925081"/>
            <a:ext cx="25400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402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1: Lätt text på stig 8</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5004048" y="1635646"/>
            <a:ext cx="3586917" cy="216758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sv-SE" sz="1400" b="0" i="0" u="none" strike="noStrike" dirty="0">
                <a:solidFill>
                  <a:srgbClr val="000000"/>
                </a:solidFill>
                <a:effectLst/>
                <a:latin typeface="Calibri" panose="020F0502020204030204" pitchFamily="34" charset="0"/>
              </a:rPr>
              <a:t>8. Gå till aktivitetsfältet överst, välj "Text" och "Lägg på sökväg" i rullgardinsmenyn.</a:t>
            </a:r>
          </a:p>
          <a:p>
            <a:pPr algn="l"/>
            <a:r>
              <a:rPr lang="sv-SE" sz="1400" b="0" i="0" u="none" strike="noStrike" dirty="0">
                <a:solidFill>
                  <a:srgbClr val="000000"/>
                </a:solidFill>
                <a:effectLst/>
                <a:latin typeface="Calibri" panose="020F0502020204030204" pitchFamily="34" charset="0"/>
              </a:rPr>
              <a:t>Nu kombineras din text och form. Du kan flytta texten bort från sökvägen, men den kommer </a:t>
            </a:r>
          </a:p>
          <a:p>
            <a:pPr algn="l"/>
            <a:r>
              <a:rPr lang="sv-SE" sz="1400" b="0" i="0" u="none" strike="noStrike" dirty="0">
                <a:solidFill>
                  <a:srgbClr val="000000"/>
                </a:solidFill>
                <a:effectLst/>
                <a:latin typeface="Calibri" panose="020F0502020204030204" pitchFamily="34" charset="0"/>
              </a:rPr>
              <a:t>att behålla sin nya form. Om du inte är nöjd </a:t>
            </a:r>
          </a:p>
          <a:p>
            <a:pPr algn="l"/>
            <a:r>
              <a:rPr lang="sv-SE" sz="1400" b="0" i="0" u="none" strike="noStrike" dirty="0">
                <a:solidFill>
                  <a:srgbClr val="000000"/>
                </a:solidFill>
                <a:effectLst/>
                <a:latin typeface="Calibri" panose="020F0502020204030204" pitchFamily="34" charset="0"/>
              </a:rPr>
              <a:t>med utseendet kan du flytta texten med </a:t>
            </a:r>
          </a:p>
          <a:p>
            <a:pPr algn="l"/>
            <a:r>
              <a:rPr lang="sv-SE" sz="1400" b="0" i="0" u="none" strike="noStrike" dirty="0">
                <a:solidFill>
                  <a:srgbClr val="000000"/>
                </a:solidFill>
                <a:effectLst/>
                <a:latin typeface="Calibri" panose="020F0502020204030204" pitchFamily="34" charset="0"/>
              </a:rPr>
              <a:t>mellanslagstangenten eller i mitt fall bara </a:t>
            </a:r>
          </a:p>
          <a:p>
            <a:pPr algn="l"/>
            <a:r>
              <a:rPr lang="sv-SE" sz="1400" b="0" i="0" u="none" strike="noStrike" dirty="0">
                <a:solidFill>
                  <a:srgbClr val="000000"/>
                </a:solidFill>
                <a:effectLst/>
                <a:latin typeface="Calibri" panose="020F0502020204030204" pitchFamily="34" charset="0"/>
              </a:rPr>
              <a:t>vända formuläret med handtagen tills allt är</a:t>
            </a:r>
          </a:p>
          <a:p>
            <a:pPr algn="l"/>
            <a:r>
              <a:rPr lang="sv-SE" sz="1400" b="0" i="0" u="none" strike="noStrike" dirty="0">
                <a:solidFill>
                  <a:srgbClr val="000000"/>
                </a:solidFill>
                <a:effectLst/>
                <a:latin typeface="Calibri" panose="020F0502020204030204" pitchFamily="34" charset="0"/>
              </a:rPr>
              <a:t> som du vill ha det</a:t>
            </a:r>
            <a:r>
              <a:rPr lang="en-GB" sz="1400" b="0" i="0" u="none" strike="noStrike" dirty="0">
                <a:solidFill>
                  <a:srgbClr val="000000"/>
                </a:solidFill>
                <a:effectLst/>
                <a:latin typeface="Calibri" panose="020F0502020204030204" pitchFamily="34" charset="0"/>
              </a:rPr>
              <a:t>. </a:t>
            </a:r>
          </a:p>
          <a:p>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sp>
        <p:nvSpPr>
          <p:cNvPr id="9" name="TextBox 8">
            <a:extLst>
              <a:ext uri="{FF2B5EF4-FFF2-40B4-BE49-F238E27FC236}">
                <a16:creationId xmlns:a16="http://schemas.microsoft.com/office/drawing/2014/main" id="{1F842003-2B6D-6E17-7535-871AF450D52B}"/>
              </a:ext>
            </a:extLst>
          </p:cNvPr>
          <p:cNvSpPr txBox="1"/>
          <p:nvPr/>
        </p:nvSpPr>
        <p:spPr>
          <a:xfrm>
            <a:off x="2286000" y="2387772"/>
            <a:ext cx="2069976" cy="369332"/>
          </a:xfrm>
          <a:prstGeom prst="rect">
            <a:avLst/>
          </a:prstGeom>
          <a:noFill/>
        </p:spPr>
        <p:txBody>
          <a:bodyPr wrap="square">
            <a:spAutoFit/>
          </a:bodyPr>
          <a:lstStyle/>
          <a:p>
            <a:endParaRPr lang="en-GB"/>
          </a:p>
        </p:txBody>
      </p:sp>
      <p:sp>
        <p:nvSpPr>
          <p:cNvPr id="13" name="TextBox 12">
            <a:extLst>
              <a:ext uri="{FF2B5EF4-FFF2-40B4-BE49-F238E27FC236}">
                <a16:creationId xmlns:a16="http://schemas.microsoft.com/office/drawing/2014/main" id="{10F6DBA5-8EC5-17A6-662F-EB14108AA49B}"/>
              </a:ext>
            </a:extLst>
          </p:cNvPr>
          <p:cNvSpPr txBox="1"/>
          <p:nvPr/>
        </p:nvSpPr>
        <p:spPr>
          <a:xfrm>
            <a:off x="1547664" y="2037585"/>
            <a:ext cx="4572000" cy="369332"/>
          </a:xfrm>
          <a:prstGeom prst="rect">
            <a:avLst/>
          </a:prstGeom>
          <a:noFill/>
        </p:spPr>
        <p:txBody>
          <a:bodyPr wrap="square">
            <a:spAutoFit/>
          </a:bodyPr>
          <a:lstStyle/>
          <a:p>
            <a:endParaRPr lang="en-GB"/>
          </a:p>
        </p:txBody>
      </p:sp>
      <p:grpSp>
        <p:nvGrpSpPr>
          <p:cNvPr id="14" name="Group 13">
            <a:extLst>
              <a:ext uri="{FF2B5EF4-FFF2-40B4-BE49-F238E27FC236}">
                <a16:creationId xmlns:a16="http://schemas.microsoft.com/office/drawing/2014/main" id="{0C3AEBAA-1DE6-462D-B213-F4279930A853}"/>
              </a:ext>
              <a:ext uri="{147F2762-F138-4A5C-976F-8EAC2B608ADB}">
                <a16:predDERef xmlns:a16="http://schemas.microsoft.com/office/drawing/2014/main" pred="{D1CAC570-5390-427A-9649-87505C70267B}"/>
              </a:ext>
            </a:extLst>
          </p:cNvPr>
          <p:cNvGrpSpPr/>
          <p:nvPr/>
        </p:nvGrpSpPr>
        <p:grpSpPr>
          <a:xfrm>
            <a:off x="553034" y="1730525"/>
            <a:ext cx="1657350" cy="1447800"/>
            <a:chOff x="0" y="0"/>
            <a:chExt cx="1657350" cy="1447800"/>
          </a:xfrm>
        </p:grpSpPr>
        <p:pic>
          <p:nvPicPr>
            <p:cNvPr id="15" name="Grafik 17">
              <a:extLst>
                <a:ext uri="{FF2B5EF4-FFF2-40B4-BE49-F238E27FC236}">
                  <a16:creationId xmlns:a16="http://schemas.microsoft.com/office/drawing/2014/main" id="{C9EF1AA7-496E-48C4-95FC-3D3AB3FB79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8125" y="0"/>
              <a:ext cx="1419225" cy="1447800"/>
            </a:xfrm>
            <a:prstGeom prst="rect">
              <a:avLst/>
            </a:prstGeom>
            <a:noFill/>
            <a:extLst>
              <a:ext uri="{909E8E84-426E-40DD-AFC4-6F175D3DCCD1}">
                <a14:hiddenFill xmlns:a14="http://schemas.microsoft.com/office/drawing/2010/main">
                  <a:solidFill>
                    <a:srgbClr val="FFFFFF"/>
                  </a:solidFill>
                </a14:hiddenFill>
              </a:ext>
            </a:extLst>
          </p:spPr>
        </p:pic>
        <p:sp>
          <p:nvSpPr>
            <p:cNvPr id="16" name="Pfeil: nach links 18">
              <a:extLst>
                <a:ext uri="{FF2B5EF4-FFF2-40B4-BE49-F238E27FC236}">
                  <a16:creationId xmlns:a16="http://schemas.microsoft.com/office/drawing/2014/main" id="{753361A3-7125-4604-B7BE-1002FF75CA0B}"/>
                </a:ext>
              </a:extLst>
            </p:cNvPr>
            <p:cNvSpPr/>
            <p:nvPr/>
          </p:nvSpPr>
          <p:spPr>
            <a:xfrm flipH="1">
              <a:off x="0" y="57150"/>
              <a:ext cx="2476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7" name="Pfeil: nach links 19">
              <a:extLst>
                <a:ext uri="{FF2B5EF4-FFF2-40B4-BE49-F238E27FC236}">
                  <a16:creationId xmlns:a16="http://schemas.microsoft.com/office/drawing/2014/main" id="{A0D50869-7ABC-4B76-9DDC-E15E15063CD6}"/>
                </a:ext>
              </a:extLst>
            </p:cNvPr>
            <p:cNvSpPr/>
            <p:nvPr/>
          </p:nvSpPr>
          <p:spPr>
            <a:xfrm>
              <a:off x="1209675" y="1009650"/>
              <a:ext cx="2476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grpSp>
        <p:nvGrpSpPr>
          <p:cNvPr id="19" name="Group 18">
            <a:extLst>
              <a:ext uri="{FF2B5EF4-FFF2-40B4-BE49-F238E27FC236}">
                <a16:creationId xmlns:a16="http://schemas.microsoft.com/office/drawing/2014/main" id="{9B214E55-02CF-46A2-B11D-17D069C08A9C}"/>
              </a:ext>
            </a:extLst>
          </p:cNvPr>
          <p:cNvGrpSpPr/>
          <p:nvPr/>
        </p:nvGrpSpPr>
        <p:grpSpPr>
          <a:xfrm>
            <a:off x="2503065" y="1934991"/>
            <a:ext cx="1304182" cy="1171035"/>
            <a:chOff x="0" y="0"/>
            <a:chExt cx="1304182" cy="1171035"/>
          </a:xfrm>
        </p:grpSpPr>
        <p:pic>
          <p:nvPicPr>
            <p:cNvPr id="20" name="Grafik 20">
              <a:extLst>
                <a:ext uri="{FF2B5EF4-FFF2-40B4-BE49-F238E27FC236}">
                  <a16:creationId xmlns:a16="http://schemas.microsoft.com/office/drawing/2014/main" id="{671CB9E1-BC57-4737-A6A3-ADC5EC9E25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113683" cy="1123409"/>
            </a:xfrm>
            <a:prstGeom prst="rect">
              <a:avLst/>
            </a:prstGeom>
            <a:noFill/>
            <a:extLst>
              <a:ext uri="{909E8E84-426E-40DD-AFC4-6F175D3DCCD1}">
                <a14:hiddenFill xmlns:a14="http://schemas.microsoft.com/office/drawing/2010/main">
                  <a:solidFill>
                    <a:srgbClr val="FFFFFF"/>
                  </a:solidFill>
                </a14:hiddenFill>
              </a:ext>
            </a:extLst>
          </p:spPr>
        </p:pic>
        <p:sp>
          <p:nvSpPr>
            <p:cNvPr id="22" name="Pfeil: nach links 22">
              <a:extLst>
                <a:ext uri="{FF2B5EF4-FFF2-40B4-BE49-F238E27FC236}">
                  <a16:creationId xmlns:a16="http://schemas.microsoft.com/office/drawing/2014/main" id="{D5308F65-4F3F-4E03-8C74-776E56315058}"/>
                </a:ext>
              </a:extLst>
            </p:cNvPr>
            <p:cNvSpPr/>
            <p:nvPr/>
          </p:nvSpPr>
          <p:spPr>
            <a:xfrm rot="2181160">
              <a:off x="1056532" y="1066260"/>
              <a:ext cx="2476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pic>
        <p:nvPicPr>
          <p:cNvPr id="23" name="Grafik 21">
            <a:extLst>
              <a:ext uri="{FF2B5EF4-FFF2-40B4-BE49-F238E27FC236}">
                <a16:creationId xmlns:a16="http://schemas.microsoft.com/office/drawing/2014/main" id="{4AA33685-88BA-45A3-9E99-119475881D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8399" y="1971311"/>
            <a:ext cx="1095375" cy="105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65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1: Lätt text på stig 9</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sv-SE" altLang="ko-KR" sz="1400">
                <a:solidFill>
                  <a:schemeClr val="tx1">
                    <a:lumMod val="75000"/>
                    <a:lumOff val="25000"/>
                  </a:schemeClr>
                </a:solidFill>
              </a:rPr>
              <a:t>9. Lägg sedan den andra texten på en annan stig. Jämför dina resultat och välj sedan vilken du vill behålla.</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3" name="Grafik 23">
            <a:extLst>
              <a:ext uri="{FF2B5EF4-FFF2-40B4-BE49-F238E27FC236}">
                <a16:creationId xmlns:a16="http://schemas.microsoft.com/office/drawing/2014/main" id="{BF6F6B24-B2D7-45A5-96B4-4ED5D33401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050" y="2259226"/>
            <a:ext cx="3044001" cy="115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54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1: Lätt text på stig 10</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sv-SE" altLang="ko-KR" sz="1400">
                <a:solidFill>
                  <a:schemeClr val="tx1">
                    <a:lumMod val="75000"/>
                    <a:lumOff val="25000"/>
                  </a:schemeClr>
                </a:solidFill>
              </a:rPr>
              <a:t>10. Eftersom du inte vill att vinylskäraren ska skära linjen/banan också, måste du göra den osynlig. Om du tar bort sökvägen återgår texten till sin tidigare form.</a:t>
            </a:r>
          </a:p>
          <a:p>
            <a:pPr algn="l"/>
            <a:endParaRPr lang="sv-SE" altLang="ko-KR" sz="1400">
              <a:solidFill>
                <a:schemeClr val="tx1">
                  <a:lumMod val="75000"/>
                  <a:lumOff val="25000"/>
                </a:schemeClr>
              </a:solidFill>
            </a:endParaRPr>
          </a:p>
          <a:p>
            <a:pPr algn="l"/>
            <a:r>
              <a:rPr lang="sv-SE" altLang="ko-KR" sz="1400">
                <a:solidFill>
                  <a:schemeClr val="tx1">
                    <a:lumMod val="75000"/>
                    <a:lumOff val="25000"/>
                  </a:schemeClr>
                </a:solidFill>
              </a:rPr>
              <a:t>För att göra banan osynlig, tryck på "Fyll och Stroke" och markera sedan "X" vid "Stroke paint".</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3" name="Grafik 24">
            <a:extLst>
              <a:ext uri="{FF2B5EF4-FFF2-40B4-BE49-F238E27FC236}">
                <a16:creationId xmlns:a16="http://schemas.microsoft.com/office/drawing/2014/main" id="{B697F47E-83D6-4723-8154-7A0CB611D68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2369408"/>
            <a:ext cx="22288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066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1: Lätt text på stig 11</a:t>
            </a:r>
          </a:p>
        </p:txBody>
      </p:sp>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Nu är det dags att spara och stänga din fil</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dirty="0" err="1"/>
              <a:t>Slutsats</a:t>
            </a:r>
            <a:r>
              <a:rPr lang="en-US" altLang="ko-KR" sz="1800" b="1" dirty="0"/>
              <a:t>: </a:t>
            </a:r>
            <a:r>
              <a:rPr lang="en-US" altLang="ko-KR" sz="1800" b="1" dirty="0" err="1"/>
              <a:t>Vad</a:t>
            </a:r>
            <a:r>
              <a:rPr lang="en-US" altLang="ko-KR" sz="1800" b="1" dirty="0"/>
              <a:t> tar jag med </a:t>
            </a:r>
            <a:r>
              <a:rPr lang="en-US" altLang="ko-KR" sz="1800" b="1" dirty="0" err="1"/>
              <a:t>mig</a:t>
            </a:r>
            <a:r>
              <a:rPr lang="en-US" altLang="ko-KR" sz="1800" b="1" dirty="0"/>
              <a:t>?</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1019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18" name="Rectangle 1">
            <a:extLst>
              <a:ext uri="{FF2B5EF4-FFF2-40B4-BE49-F238E27FC236}">
                <a16:creationId xmlns:a16="http://schemas.microsoft.com/office/drawing/2014/main" id="{A53FAEA7-C47A-B133-DF94-DC09E55CAB1F}"/>
              </a:ext>
            </a:extLst>
          </p:cNvPr>
          <p:cNvSpPr/>
          <p:nvPr/>
        </p:nvSpPr>
        <p:spPr>
          <a:xfrm>
            <a:off x="553035" y="1612785"/>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altLang="ko-KR" sz="1400" dirty="0">
                <a:solidFill>
                  <a:schemeClr val="tx1">
                    <a:lumMod val="75000"/>
                    <a:lumOff val="25000"/>
                  </a:schemeClr>
                </a:solidFill>
              </a:rPr>
              <a:t>I den här </a:t>
            </a:r>
            <a:r>
              <a:rPr lang="sv-SE" altLang="ko-KR" sz="1400" dirty="0" err="1">
                <a:solidFill>
                  <a:schemeClr val="tx1">
                    <a:lumMod val="75000"/>
                    <a:lumOff val="25000"/>
                  </a:schemeClr>
                </a:solidFill>
              </a:rPr>
              <a:t>questen</a:t>
            </a:r>
            <a:r>
              <a:rPr lang="sv-SE" altLang="ko-KR" sz="1400" dirty="0">
                <a:solidFill>
                  <a:schemeClr val="tx1">
                    <a:lumMod val="75000"/>
                    <a:lumOff val="25000"/>
                  </a:schemeClr>
                </a:solidFill>
              </a:rPr>
              <a:t> kommer vi att fortsätta att använda Inkscape och lära oss om dess möjligheter.</a:t>
            </a:r>
            <a:endParaRPr lang="es-ES" altLang="ko-KR" sz="1400" dirty="0">
              <a:solidFill>
                <a:schemeClr val="tx1">
                  <a:lumMod val="75000"/>
                  <a:lumOff val="25000"/>
                </a:schemeClr>
              </a:solidFill>
            </a:endParaRPr>
          </a:p>
          <a:p>
            <a:pPr algn="ctr"/>
            <a:endParaRPr lang="ko-KR" altLang="en-US" sz="1400" dirty="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altLang="ko-KR" sz="1400">
                <a:solidFill>
                  <a:schemeClr val="tx1">
                    <a:lumMod val="75000"/>
                    <a:lumOff val="25000"/>
                  </a:schemeClr>
                </a:solidFill>
              </a:rPr>
              <a:t>I den här questen kommer du att ändra en bitmapp till en vektorgrafik, det vill säga att ändra ett enkelt online-foto till en vektorgrafik.</a:t>
            </a:r>
            <a:endParaRPr lang="ko-KR" altLang="en-US" sz="1400"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553035" y="10053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Donut 24">
            <a:extLst>
              <a:ext uri="{FF2B5EF4-FFF2-40B4-BE49-F238E27FC236}">
                <a16:creationId xmlns:a16="http://schemas.microsoft.com/office/drawing/2014/main" id="{5A9376DB-6835-275C-67FD-6C8DEA99CDB8}"/>
              </a:ext>
            </a:extLst>
          </p:cNvPr>
          <p:cNvSpPr/>
          <p:nvPr/>
        </p:nvSpPr>
        <p:spPr>
          <a:xfrm>
            <a:off x="4898237" y="110679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err="1"/>
              <a:t>Inledning</a:t>
            </a:r>
            <a:r>
              <a:rPr lang="en-US" altLang="ko-KR" sz="1800" b="1" dirty="0"/>
              <a:t>: </a:t>
            </a:r>
            <a:r>
              <a:rPr lang="en-US" altLang="ko-KR" sz="1800" b="1" dirty="0" err="1"/>
              <a:t>Vad</a:t>
            </a:r>
            <a:r>
              <a:rPr lang="en-US" altLang="ko-KR" sz="1800" b="1" dirty="0"/>
              <a:t> </a:t>
            </a:r>
            <a:r>
              <a:rPr lang="en-US" altLang="ko-KR" sz="1800" b="1" dirty="0" err="1"/>
              <a:t>handlar</a:t>
            </a:r>
            <a:r>
              <a:rPr lang="en-US" altLang="ko-KR" sz="1800" b="1" dirty="0"/>
              <a:t> det </a:t>
            </a:r>
            <a:r>
              <a:rPr lang="en-US" altLang="ko-KR" sz="1800" b="1" dirty="0" err="1"/>
              <a:t>här</a:t>
            </a:r>
            <a:r>
              <a:rPr lang="en-US" altLang="ko-KR" sz="1800" b="1" dirty="0"/>
              <a:t> om?</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err="1"/>
              <a:t>Uppgift</a:t>
            </a:r>
            <a:r>
              <a:rPr lang="en-US" altLang="ko-KR" sz="1800" b="1" dirty="0"/>
              <a:t>: </a:t>
            </a:r>
            <a:r>
              <a:rPr lang="en-US" altLang="ko-KR" sz="1800" b="1" dirty="0" err="1"/>
              <a:t>Vad</a:t>
            </a:r>
            <a:r>
              <a:rPr lang="en-US" altLang="ko-KR" sz="1800" b="1" dirty="0"/>
              <a:t> </a:t>
            </a:r>
            <a:r>
              <a:rPr lang="en-US" altLang="ko-KR" sz="1800" b="1" dirty="0" err="1"/>
              <a:t>är</a:t>
            </a:r>
            <a:r>
              <a:rPr lang="en-US" altLang="ko-KR" sz="1800" b="1" dirty="0"/>
              <a:t> </a:t>
            </a:r>
            <a:r>
              <a:rPr lang="en-US" altLang="ko-KR" sz="1800" b="1" dirty="0" err="1"/>
              <a:t>aktiviteten</a:t>
            </a:r>
            <a:r>
              <a:rPr lang="en-US" altLang="ko-KR" sz="1800" b="1" dirty="0"/>
              <a:t>?</a:t>
            </a:r>
          </a:p>
        </p:txBody>
      </p:sp>
    </p:spTree>
    <p:extLst>
      <p:ext uri="{BB962C8B-B14F-4D97-AF65-F5344CB8AC3E}">
        <p14:creationId xmlns:p14="http://schemas.microsoft.com/office/powerpoint/2010/main" val="3053332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0" y="392762"/>
            <a:ext cx="9144000" cy="576064"/>
          </a:xfrm>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a:p>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4880939" y="1033252"/>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553035" y="1612785"/>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Följ dessa instruktioner och skapa en enkel vektor för dig själv.</a:t>
            </a:r>
            <a:endParaRPr lang="ko-KR" altLang="en-US" sz="1400" dirty="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5"/>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Du kommer att lära dig hur du ändrar en bitmapp till en vektorgrafik.</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dirty="0" err="1"/>
              <a:t>Lärandemål</a:t>
            </a:r>
            <a:r>
              <a:rPr lang="en-US" altLang="ko-KR" sz="1800" b="1" dirty="0"/>
              <a:t>: </a:t>
            </a:r>
            <a:r>
              <a:rPr lang="en-US" altLang="ko-KR" sz="1800" b="1" dirty="0" err="1"/>
              <a:t>Vad</a:t>
            </a:r>
            <a:r>
              <a:rPr lang="en-US" altLang="ko-KR" sz="1800" b="1" dirty="0"/>
              <a:t> ska jag </a:t>
            </a:r>
            <a:r>
              <a:rPr lang="en-US" altLang="ko-KR" sz="1800" b="1" dirty="0" err="1"/>
              <a:t>lära</a:t>
            </a:r>
            <a:r>
              <a:rPr lang="en-US" altLang="ko-KR" sz="1800" b="1" dirty="0"/>
              <a:t> </a:t>
            </a:r>
            <a:r>
              <a:rPr lang="en-US" altLang="ko-KR" sz="1800" b="1" dirty="0" err="1"/>
              <a:t>mig</a:t>
            </a:r>
            <a:r>
              <a:rPr lang="en-US" altLang="ko-KR" sz="1800" b="1" dirty="0"/>
              <a:t>?</a:t>
            </a:r>
          </a:p>
        </p:txBody>
      </p:sp>
    </p:spTree>
    <p:extLst>
      <p:ext uri="{BB962C8B-B14F-4D97-AF65-F5344CB8AC3E}">
        <p14:creationId xmlns:p14="http://schemas.microsoft.com/office/powerpoint/2010/main" val="422229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FabLab</a:t>
            </a:r>
            <a:endParaRPr lang="ko-KR" altLang="en-US" sz="2800"/>
          </a:p>
        </p:txBody>
      </p:sp>
      <p:sp>
        <p:nvSpPr>
          <p:cNvPr id="3" name="Text Placeholder 2"/>
          <p:cNvSpPr>
            <a:spLocks noGrp="1"/>
          </p:cNvSpPr>
          <p:nvPr>
            <p:ph type="body" sz="quarter" idx="11"/>
          </p:nvPr>
        </p:nvSpPr>
        <p:spPr/>
        <p:txBody>
          <a:bodyPr/>
          <a:lstStyle/>
          <a:p>
            <a:pPr lvl="0"/>
            <a:r>
              <a:rPr lang="en-US" altLang="ko-KR" sz="1800"/>
              <a:t>1</a:t>
            </a:r>
          </a:p>
        </p:txBody>
      </p:sp>
      <p:grpSp>
        <p:nvGrpSpPr>
          <p:cNvPr id="11" name="Group 10"/>
          <p:cNvGrpSpPr/>
          <p:nvPr/>
        </p:nvGrpSpPr>
        <p:grpSpPr>
          <a:xfrm>
            <a:off x="414632" y="2969690"/>
            <a:ext cx="1734772" cy="1248833"/>
            <a:chOff x="421670" y="2818111"/>
            <a:chExt cx="1734772" cy="1248833"/>
          </a:xfrm>
        </p:grpSpPr>
        <p:sp>
          <p:nvSpPr>
            <p:cNvPr id="15" name="TextBox 14"/>
            <p:cNvSpPr txBox="1"/>
            <p:nvPr/>
          </p:nvSpPr>
          <p:spPr>
            <a:xfrm>
              <a:off x="421670" y="2818111"/>
              <a:ext cx="1734772" cy="1015663"/>
            </a:xfrm>
            <a:prstGeom prst="rect">
              <a:avLst/>
            </a:prstGeom>
            <a:noFill/>
          </p:spPr>
          <p:txBody>
            <a:bodyPr wrap="square" rtlCol="0">
              <a:spAutoFit/>
            </a:bodyPr>
            <a:lstStyle/>
            <a:p>
              <a:pPr algn="ctr"/>
              <a:r>
                <a:rPr lang="sv-SE" altLang="ko-KR" sz="1200" dirty="0" err="1">
                  <a:solidFill>
                    <a:schemeClr val="tx1">
                      <a:lumMod val="75000"/>
                      <a:lumOff val="25000"/>
                    </a:schemeClr>
                  </a:solidFill>
                  <a:cs typeface="Arial" pitchFamily="34" charset="0"/>
                </a:rPr>
                <a:t>Fab</a:t>
              </a:r>
              <a:r>
                <a:rPr lang="sv-SE" altLang="ko-KR" sz="1200" dirty="0">
                  <a:solidFill>
                    <a:schemeClr val="tx1">
                      <a:lumMod val="75000"/>
                      <a:lumOff val="25000"/>
                    </a:schemeClr>
                  </a:solidFill>
                  <a:cs typeface="Arial" pitchFamily="34" charset="0"/>
                </a:rPr>
                <a:t> </a:t>
              </a:r>
              <a:r>
                <a:rPr lang="sv-SE" altLang="ko-KR" sz="1200" dirty="0" err="1">
                  <a:solidFill>
                    <a:schemeClr val="tx1">
                      <a:lumMod val="75000"/>
                      <a:lumOff val="25000"/>
                    </a:schemeClr>
                  </a:solidFill>
                  <a:cs typeface="Arial" pitchFamily="34" charset="0"/>
                </a:rPr>
                <a:t>lab</a:t>
              </a:r>
              <a:r>
                <a:rPr lang="sv-SE" altLang="ko-KR" sz="1200" dirty="0">
                  <a:solidFill>
                    <a:schemeClr val="tx1">
                      <a:lumMod val="75000"/>
                      <a:lumOff val="25000"/>
                    </a:schemeClr>
                  </a:solidFill>
                  <a:cs typeface="Arial" pitchFamily="34" charset="0"/>
                </a:rPr>
                <a:t> är en öppen plattform för allmänheten, företag, entreprenörer och studenter</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17" name="Rectangle 16"/>
            <p:cNvSpPr/>
            <p:nvPr/>
          </p:nvSpPr>
          <p:spPr>
            <a:xfrm>
              <a:off x="421670" y="3886944"/>
              <a:ext cx="1734772" cy="18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19" name="Group 18"/>
          <p:cNvGrpSpPr/>
          <p:nvPr/>
        </p:nvGrpSpPr>
        <p:grpSpPr>
          <a:xfrm>
            <a:off x="1092422" y="1191164"/>
            <a:ext cx="2875705" cy="1240231"/>
            <a:chOff x="1936414" y="529451"/>
            <a:chExt cx="1734772" cy="1378916"/>
          </a:xfrm>
        </p:grpSpPr>
        <p:sp>
          <p:nvSpPr>
            <p:cNvPr id="16" name="TextBox 15"/>
            <p:cNvSpPr txBox="1"/>
            <p:nvPr/>
          </p:nvSpPr>
          <p:spPr>
            <a:xfrm>
              <a:off x="2063142" y="779131"/>
              <a:ext cx="1451064" cy="1129236"/>
            </a:xfrm>
            <a:prstGeom prst="rect">
              <a:avLst/>
            </a:prstGeom>
            <a:noFill/>
          </p:spPr>
          <p:txBody>
            <a:bodyPr wrap="square" rtlCol="0">
              <a:spAutoFit/>
            </a:bodyPr>
            <a:lstStyle/>
            <a:p>
              <a:pPr algn="ctr"/>
              <a:r>
                <a:rPr lang="sv-SE" altLang="ko-KR" sz="1200" dirty="0">
                  <a:solidFill>
                    <a:schemeClr val="tx1">
                      <a:lumMod val="75000"/>
                      <a:lumOff val="25000"/>
                    </a:schemeClr>
                  </a:solidFill>
                  <a:cs typeface="Arial" pitchFamily="34" charset="0"/>
                </a:rPr>
                <a:t>Vi vill vara </a:t>
              </a:r>
              <a:r>
                <a:rPr lang="sv-SE" altLang="ko-KR" sz="1200" dirty="0" err="1">
                  <a:solidFill>
                    <a:schemeClr val="tx1">
                      <a:lumMod val="75000"/>
                      <a:lumOff val="25000"/>
                    </a:schemeClr>
                  </a:solidFill>
                  <a:cs typeface="Arial" pitchFamily="34" charset="0"/>
                </a:rPr>
                <a:t>doers</a:t>
              </a:r>
              <a:r>
                <a:rPr lang="sv-SE" altLang="ko-KR" sz="1200" dirty="0">
                  <a:solidFill>
                    <a:schemeClr val="tx1">
                      <a:lumMod val="75000"/>
                      <a:lumOff val="25000"/>
                    </a:schemeClr>
                  </a:solidFill>
                  <a:cs typeface="Arial" pitchFamily="34" charset="0"/>
                </a:rPr>
                <a:t> i den digitala framtiden. Vi vill skapa nya jobb, nya möjligheter och aktivera de möjligheter som ny teknik erbjuder..</a:t>
              </a:r>
              <a:endParaRPr lang="ko-KR" altLang="en-US" sz="1200" dirty="0">
                <a:solidFill>
                  <a:schemeClr val="tx1">
                    <a:lumMod val="75000"/>
                    <a:lumOff val="25000"/>
                  </a:schemeClr>
                </a:solidFill>
                <a:cs typeface="Arial" pitchFamily="34" charset="0"/>
              </a:endParaRPr>
            </a:p>
          </p:txBody>
        </p:sp>
        <p:sp>
          <p:nvSpPr>
            <p:cNvPr id="18" name="Rectangle 17"/>
            <p:cNvSpPr/>
            <p:nvPr/>
          </p:nvSpPr>
          <p:spPr>
            <a:xfrm>
              <a:off x="1936414" y="529451"/>
              <a:ext cx="1734772"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0" name="Group 19"/>
          <p:cNvGrpSpPr/>
          <p:nvPr/>
        </p:nvGrpSpPr>
        <p:grpSpPr>
          <a:xfrm>
            <a:off x="3629316" y="2969690"/>
            <a:ext cx="1734772" cy="1248833"/>
            <a:chOff x="421670" y="2818111"/>
            <a:chExt cx="1734772" cy="1248833"/>
          </a:xfrm>
        </p:grpSpPr>
        <p:sp>
          <p:nvSpPr>
            <p:cNvPr id="21" name="TextBox 20"/>
            <p:cNvSpPr txBox="1"/>
            <p:nvPr/>
          </p:nvSpPr>
          <p:spPr>
            <a:xfrm>
              <a:off x="421670" y="2818111"/>
              <a:ext cx="1734772"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F</a:t>
              </a:r>
              <a:r>
                <a:rPr lang="sv-SE" altLang="ko-KR" sz="1200" dirty="0">
                  <a:solidFill>
                    <a:schemeClr val="tx1">
                      <a:lumMod val="75000"/>
                      <a:lumOff val="25000"/>
                    </a:schemeClr>
                  </a:solidFill>
                  <a:cs typeface="Arial" pitchFamily="34" charset="0"/>
                </a:rPr>
                <a:t>ab Lab är en verkstad med apparater och verktyg för att göra nästan vad som helst.</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2" name="Rectangle 21"/>
            <p:cNvSpPr/>
            <p:nvPr/>
          </p:nvSpPr>
          <p:spPr>
            <a:xfrm>
              <a:off x="421670" y="3886944"/>
              <a:ext cx="1734772"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3" name="Group 22"/>
          <p:cNvGrpSpPr/>
          <p:nvPr/>
        </p:nvGrpSpPr>
        <p:grpSpPr>
          <a:xfrm>
            <a:off x="6732240" y="2969690"/>
            <a:ext cx="1983051" cy="1248833"/>
            <a:chOff x="173391" y="2818111"/>
            <a:chExt cx="1983051" cy="1248833"/>
          </a:xfrm>
        </p:grpSpPr>
        <p:sp>
          <p:nvSpPr>
            <p:cNvPr id="24" name="TextBox 23"/>
            <p:cNvSpPr txBox="1"/>
            <p:nvPr/>
          </p:nvSpPr>
          <p:spPr>
            <a:xfrm>
              <a:off x="173391" y="2818111"/>
              <a:ext cx="1983051" cy="1015663"/>
            </a:xfrm>
            <a:prstGeom prst="rect">
              <a:avLst/>
            </a:prstGeom>
            <a:noFill/>
          </p:spPr>
          <p:txBody>
            <a:bodyPr wrap="square" rtlCol="0">
              <a:spAutoFit/>
            </a:bodyPr>
            <a:lstStyle/>
            <a:p>
              <a:pPr algn="ctr"/>
              <a:r>
                <a:rPr lang="sv-SE" altLang="ko-KR" sz="1200" dirty="0" err="1">
                  <a:solidFill>
                    <a:schemeClr val="tx1">
                      <a:lumMod val="75000"/>
                      <a:lumOff val="25000"/>
                    </a:schemeClr>
                  </a:solidFill>
                  <a:cs typeface="Arial" pitchFamily="34" charset="0"/>
                </a:rPr>
                <a:t>FabLab</a:t>
              </a:r>
              <a:r>
                <a:rPr lang="sv-SE" altLang="ko-KR" sz="1200" dirty="0">
                  <a:solidFill>
                    <a:schemeClr val="tx1">
                      <a:lumMod val="75000"/>
                      <a:lumOff val="25000"/>
                    </a:schemeClr>
                  </a:solidFill>
                  <a:cs typeface="Arial" pitchFamily="34" charset="0"/>
                </a:rPr>
                <a:t> inkluderar; datoriserade </a:t>
              </a:r>
              <a:r>
                <a:rPr lang="sv-SE" altLang="ko-KR" sz="1200" dirty="0" err="1">
                  <a:solidFill>
                    <a:schemeClr val="tx1">
                      <a:lumMod val="75000"/>
                      <a:lumOff val="25000"/>
                    </a:schemeClr>
                  </a:solidFill>
                  <a:cs typeface="Arial" pitchFamily="34" charset="0"/>
                </a:rPr>
                <a:t>laserskärare</a:t>
              </a:r>
              <a:r>
                <a:rPr lang="sv-SE" altLang="ko-KR" sz="1200" dirty="0">
                  <a:solidFill>
                    <a:schemeClr val="tx1">
                      <a:lumMod val="75000"/>
                      <a:lumOff val="25000"/>
                    </a:schemeClr>
                  </a:solidFill>
                  <a:cs typeface="Arial" pitchFamily="34" charset="0"/>
                </a:rPr>
                <a:t>, </a:t>
              </a:r>
              <a:r>
                <a:rPr lang="sv-SE" altLang="ko-KR" sz="1200" dirty="0" err="1">
                  <a:solidFill>
                    <a:schemeClr val="tx1">
                      <a:lumMod val="75000"/>
                      <a:lumOff val="25000"/>
                    </a:schemeClr>
                  </a:solidFill>
                  <a:cs typeface="Arial" pitchFamily="34" charset="0"/>
                </a:rPr>
                <a:t>vinylskärare</a:t>
              </a:r>
              <a:r>
                <a:rPr lang="sv-SE" altLang="ko-KR" sz="1200" dirty="0">
                  <a:solidFill>
                    <a:schemeClr val="tx1">
                      <a:lumMod val="75000"/>
                      <a:lumOff val="25000"/>
                    </a:schemeClr>
                  </a:solidFill>
                  <a:cs typeface="Arial" pitchFamily="34" charset="0"/>
                </a:rPr>
                <a:t>, fräsmaskiner, 3D-skannrar och 3D-skrivare</a:t>
              </a:r>
              <a:endParaRPr lang="ko-KR" altLang="en-US" sz="1200" dirty="0">
                <a:solidFill>
                  <a:schemeClr val="tx1">
                    <a:lumMod val="75000"/>
                    <a:lumOff val="25000"/>
                  </a:schemeClr>
                </a:solidFill>
                <a:cs typeface="Arial" pitchFamily="34" charset="0"/>
              </a:endParaRPr>
            </a:p>
          </p:txBody>
        </p:sp>
        <p:sp>
          <p:nvSpPr>
            <p:cNvPr id="25" name="Rectangle 24"/>
            <p:cNvSpPr/>
            <p:nvPr/>
          </p:nvSpPr>
          <p:spPr>
            <a:xfrm>
              <a:off x="421670" y="3886944"/>
              <a:ext cx="1734772" cy="18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7" name="Group 26"/>
          <p:cNvGrpSpPr/>
          <p:nvPr/>
        </p:nvGrpSpPr>
        <p:grpSpPr>
          <a:xfrm>
            <a:off x="5364088" y="1203598"/>
            <a:ext cx="2808312" cy="1383894"/>
            <a:chOff x="2063141" y="1065139"/>
            <a:chExt cx="1734772" cy="1805473"/>
          </a:xfrm>
        </p:grpSpPr>
        <p:sp>
          <p:nvSpPr>
            <p:cNvPr id="28" name="TextBox 27"/>
            <p:cNvSpPr txBox="1"/>
            <p:nvPr/>
          </p:nvSpPr>
          <p:spPr>
            <a:xfrm>
              <a:off x="2063141" y="1304624"/>
              <a:ext cx="1734772" cy="1565988"/>
            </a:xfrm>
            <a:prstGeom prst="rect">
              <a:avLst/>
            </a:prstGeom>
            <a:noFill/>
          </p:spPr>
          <p:txBody>
            <a:bodyPr wrap="square" rtlCol="0">
              <a:spAutoFit/>
            </a:bodyPr>
            <a:lstStyle/>
            <a:p>
              <a:pPr algn="ctr"/>
              <a:r>
                <a:rPr lang="sv-SE" altLang="ko-KR" sz="1200" dirty="0">
                  <a:solidFill>
                    <a:schemeClr val="tx1">
                      <a:lumMod val="75000"/>
                      <a:lumOff val="25000"/>
                    </a:schemeClr>
                  </a:solidFill>
                  <a:cs typeface="Arial" pitchFamily="34" charset="0"/>
                </a:rPr>
                <a:t>Radikala förändringar i samhället och ekonomin kräver förändringar i utbildningen. Utbildning och kompetens inom handel, naturvetenskap och teknik är en viktig grund för innovation.</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9" name="Rectangle 28"/>
            <p:cNvSpPr/>
            <p:nvPr/>
          </p:nvSpPr>
          <p:spPr>
            <a:xfrm>
              <a:off x="2063141" y="1065139"/>
              <a:ext cx="1734772"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spTree>
    <p:extLst>
      <p:ext uri="{BB962C8B-B14F-4D97-AF65-F5344CB8AC3E}">
        <p14:creationId xmlns:p14="http://schemas.microsoft.com/office/powerpoint/2010/main" val="1090366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563638"/>
            <a:ext cx="4365522" cy="25290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dirty="0">
                <a:solidFill>
                  <a:schemeClr val="tx1">
                    <a:lumMod val="75000"/>
                    <a:lumOff val="25000"/>
                  </a:schemeClr>
                </a:solidFill>
              </a:rPr>
              <a:t>Hitta en bild på internet via en sökmotor som Google. Bäst till att börja med är att söka efter </a:t>
            </a:r>
            <a:r>
              <a:rPr lang="sv-SE" altLang="ko-KR" sz="1400" dirty="0" err="1">
                <a:solidFill>
                  <a:schemeClr val="tx1">
                    <a:lumMod val="75000"/>
                    <a:lumOff val="25000"/>
                  </a:schemeClr>
                </a:solidFill>
              </a:rPr>
              <a:t>cliparts</a:t>
            </a:r>
            <a:r>
              <a:rPr lang="sv-SE" altLang="ko-KR" sz="1400" dirty="0">
                <a:solidFill>
                  <a:schemeClr val="tx1">
                    <a:lumMod val="75000"/>
                    <a:lumOff val="25000"/>
                  </a:schemeClr>
                </a:solidFill>
              </a:rPr>
              <a:t> eller</a:t>
            </a:r>
          </a:p>
          <a:p>
            <a:r>
              <a:rPr lang="sv-SE" altLang="ko-KR" sz="1400" dirty="0">
                <a:solidFill>
                  <a:schemeClr val="tx1">
                    <a:lumMod val="75000"/>
                    <a:lumOff val="25000"/>
                  </a:schemeClr>
                </a:solidFill>
              </a:rPr>
              <a:t>logotyper i bara två färger t.ex. svartvitt.</a:t>
            </a:r>
          </a:p>
          <a:p>
            <a:r>
              <a:rPr lang="sv-SE" altLang="ko-KR" sz="1400" dirty="0">
                <a:solidFill>
                  <a:schemeClr val="tx1">
                    <a:lumMod val="75000"/>
                    <a:lumOff val="25000"/>
                  </a:schemeClr>
                </a:solidFill>
              </a:rPr>
              <a:t>Till exempel sökte jag efter "</a:t>
            </a:r>
            <a:r>
              <a:rPr lang="sv-SE" altLang="ko-KR" sz="1400" dirty="0" err="1">
                <a:solidFill>
                  <a:schemeClr val="tx1">
                    <a:lumMod val="75000"/>
                    <a:lumOff val="25000"/>
                  </a:schemeClr>
                </a:solidFill>
              </a:rPr>
              <a:t>flower</a:t>
            </a:r>
            <a:r>
              <a:rPr lang="sv-SE" altLang="ko-KR" sz="1400" dirty="0">
                <a:solidFill>
                  <a:schemeClr val="tx1">
                    <a:lumMod val="75000"/>
                    <a:lumOff val="25000"/>
                  </a:schemeClr>
                </a:solidFill>
              </a:rPr>
              <a:t> </a:t>
            </a:r>
            <a:r>
              <a:rPr lang="sv-SE" altLang="ko-KR" sz="1400" dirty="0" err="1">
                <a:solidFill>
                  <a:schemeClr val="tx1">
                    <a:lumMod val="75000"/>
                    <a:lumOff val="25000"/>
                  </a:schemeClr>
                </a:solidFill>
              </a:rPr>
              <a:t>clipart</a:t>
            </a:r>
            <a:r>
              <a:rPr lang="sv-SE" altLang="ko-KR" sz="1400" dirty="0">
                <a:solidFill>
                  <a:schemeClr val="tx1">
                    <a:lumMod val="75000"/>
                    <a:lumOff val="25000"/>
                  </a:schemeClr>
                </a:solidFill>
              </a:rPr>
              <a:t> black </a:t>
            </a:r>
            <a:r>
              <a:rPr lang="sv-SE" altLang="ko-KR" sz="1400" dirty="0" err="1">
                <a:solidFill>
                  <a:schemeClr val="tx1">
                    <a:lumMod val="75000"/>
                    <a:lumOff val="25000"/>
                  </a:schemeClr>
                </a:solidFill>
              </a:rPr>
              <a:t>white</a:t>
            </a:r>
            <a:r>
              <a:rPr lang="sv-SE" altLang="ko-KR" sz="1400" dirty="0">
                <a:solidFill>
                  <a:schemeClr val="tx1">
                    <a:lumMod val="75000"/>
                    <a:lumOff val="25000"/>
                  </a:schemeClr>
                </a:solidFill>
              </a:rPr>
              <a:t>”</a:t>
            </a:r>
          </a:p>
          <a:p>
            <a:endParaRPr lang="sv-SE" altLang="ko-KR" sz="1400" dirty="0">
              <a:solidFill>
                <a:schemeClr val="tx1">
                  <a:lumMod val="75000"/>
                  <a:lumOff val="25000"/>
                </a:schemeClr>
              </a:solidFill>
            </a:endParaRPr>
          </a:p>
          <a:p>
            <a:endParaRPr lang="sv-SE" altLang="ko-KR" sz="1400" dirty="0">
              <a:solidFill>
                <a:schemeClr val="tx1">
                  <a:lumMod val="75000"/>
                  <a:lumOff val="25000"/>
                </a:schemeClr>
              </a:solidFill>
            </a:endParaRPr>
          </a:p>
          <a:p>
            <a:r>
              <a:rPr lang="sv-SE" altLang="ko-KR" sz="1400" dirty="0">
                <a:solidFill>
                  <a:schemeClr val="tx1">
                    <a:lumMod val="75000"/>
                    <a:lumOff val="25000"/>
                  </a:schemeClr>
                </a:solidFill>
              </a:rPr>
              <a:t>När du väljer en bild, se till att den är i tillräcklig storlek. Ju större desto fler detaljer får du när du spårar bitmappen i Inkscape.</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4" name="Picture 3">
            <a:extLst>
              <a:ext uri="{FF2B5EF4-FFF2-40B4-BE49-F238E27FC236}">
                <a16:creationId xmlns:a16="http://schemas.microsoft.com/office/drawing/2014/main" id="{BFE77D46-7817-A6B1-4BBB-C9310560541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145" y="2028367"/>
            <a:ext cx="2880360" cy="1599565"/>
          </a:xfrm>
          <a:prstGeom prst="rect">
            <a:avLst/>
          </a:prstGeom>
          <a:noFill/>
          <a:ln>
            <a:noFill/>
          </a:ln>
        </p:spPr>
      </p:pic>
    </p:spTree>
    <p:extLst>
      <p:ext uri="{BB962C8B-B14F-4D97-AF65-F5344CB8AC3E}">
        <p14:creationId xmlns:p14="http://schemas.microsoft.com/office/powerpoint/2010/main" val="2774846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sv-SE" sz="1400">
                <a:solidFill>
                  <a:schemeClr val="tx1"/>
                </a:solidFill>
                <a:effectLst/>
                <a:ea typeface="Times New Roman" panose="02020603050405020304" pitchFamily="18" charset="0"/>
              </a:rPr>
              <a:t>Öppna bilden med knappen "Visa bild". Du får det i bättre upplösning där.</a:t>
            </a:r>
          </a:p>
          <a:p>
            <a:pPr lvl="0"/>
            <a:endParaRPr lang="sv-SE" sz="1400">
              <a:solidFill>
                <a:schemeClr val="tx1"/>
              </a:solidFill>
              <a:effectLst/>
              <a:ea typeface="Times New Roman" panose="02020603050405020304" pitchFamily="18" charset="0"/>
            </a:endParaRPr>
          </a:p>
          <a:p>
            <a:pPr lvl="0"/>
            <a:r>
              <a:rPr lang="sv-SE" sz="1400">
                <a:solidFill>
                  <a:schemeClr val="tx1"/>
                </a:solidFill>
                <a:effectLst/>
                <a:ea typeface="Times New Roman" panose="02020603050405020304" pitchFamily="18" charset="0"/>
              </a:rPr>
              <a:t>Kopiera bilden. Observera: om bilden är en .png-fil, vänligen skydda filen på din dator istället för att kopiera den. Om du bara kopierar den får du en svart rektangel istället för bilden när du klistrar in den i Inkscape.</a:t>
            </a:r>
            <a:endParaRPr lang="en-IS" sz="1400" dirty="0">
              <a:solidFill>
                <a:schemeClr val="tx1"/>
              </a:solidFill>
              <a:effectLst/>
              <a:ea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3" name="Picture 2">
            <a:extLst>
              <a:ext uri="{FF2B5EF4-FFF2-40B4-BE49-F238E27FC236}">
                <a16:creationId xmlns:a16="http://schemas.microsoft.com/office/drawing/2014/main" id="{88090A95-38AC-4E95-A733-DB1E7D37DA0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238" y="2032151"/>
            <a:ext cx="3024505" cy="2066925"/>
          </a:xfrm>
          <a:prstGeom prst="rect">
            <a:avLst/>
          </a:prstGeom>
          <a:noFill/>
          <a:ln>
            <a:noFill/>
          </a:ln>
        </p:spPr>
      </p:pic>
    </p:spTree>
    <p:extLst>
      <p:ext uri="{BB962C8B-B14F-4D97-AF65-F5344CB8AC3E}">
        <p14:creationId xmlns:p14="http://schemas.microsoft.com/office/powerpoint/2010/main" val="4089223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sv-SE" sz="1400">
                <a:solidFill>
                  <a:schemeClr val="tx1"/>
                </a:solidFill>
                <a:effectLst/>
                <a:ea typeface="Times New Roman" panose="02020603050405020304" pitchFamily="18" charset="0"/>
              </a:rPr>
              <a:t>Öppna Inkscape och klistra in bilden. Det spelar ingen roll om bilden får plats på sidan som visas i Inkscape eller inte. Du behöver inte ändra sidlayouten.</a:t>
            </a:r>
            <a:endParaRPr lang="ko-KR" altLang="en-US" sz="1400"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3" name="Picture 2">
            <a:extLst>
              <a:ext uri="{FF2B5EF4-FFF2-40B4-BE49-F238E27FC236}">
                <a16:creationId xmlns:a16="http://schemas.microsoft.com/office/drawing/2014/main" id="{F8DAD4D9-94C2-7A65-4C52-DA7E97E508B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1687651"/>
            <a:ext cx="1905201" cy="2295334"/>
          </a:xfrm>
          <a:prstGeom prst="rect">
            <a:avLst/>
          </a:prstGeom>
          <a:noFill/>
          <a:ln>
            <a:noFill/>
          </a:ln>
        </p:spPr>
      </p:pic>
    </p:spTree>
    <p:extLst>
      <p:ext uri="{BB962C8B-B14F-4D97-AF65-F5344CB8AC3E}">
        <p14:creationId xmlns:p14="http://schemas.microsoft.com/office/powerpoint/2010/main" val="3205789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sv-SE" sz="1400" dirty="0">
                <a:solidFill>
                  <a:schemeClr val="tx1"/>
                </a:solidFill>
                <a:effectLst/>
                <a:ea typeface="Times New Roman" panose="02020603050405020304" pitchFamily="18" charset="0"/>
              </a:rPr>
              <a:t>Se till att din bild har den ram som visas ovan. Det betyder att bilden är "aktiv" och vi kan arbeta med </a:t>
            </a:r>
            <a:r>
              <a:rPr lang="sv-SE" sz="1400" dirty="0" err="1">
                <a:solidFill>
                  <a:schemeClr val="tx1"/>
                </a:solidFill>
                <a:effectLst/>
                <a:ea typeface="Times New Roman" panose="02020603050405020304" pitchFamily="18" charset="0"/>
              </a:rPr>
              <a:t>den.Om</a:t>
            </a:r>
            <a:r>
              <a:rPr lang="sv-SE" sz="1400" dirty="0">
                <a:solidFill>
                  <a:schemeClr val="tx1"/>
                </a:solidFill>
                <a:effectLst/>
                <a:ea typeface="Times New Roman" panose="02020603050405020304" pitchFamily="18" charset="0"/>
              </a:rPr>
              <a:t> du vill ändra storlek genom att dra i handtagen, se till att stänga låset som visas på bilden nedan.</a:t>
            </a:r>
          </a:p>
          <a:p>
            <a:pPr algn="l"/>
            <a:endParaRPr lang="sv-SE" sz="1400" dirty="0">
              <a:solidFill>
                <a:schemeClr val="tx1"/>
              </a:solidFill>
              <a:effectLst/>
              <a:ea typeface="Times New Roman" panose="02020603050405020304" pitchFamily="18" charset="0"/>
            </a:endParaRPr>
          </a:p>
          <a:p>
            <a:pPr algn="l"/>
            <a:r>
              <a:rPr lang="sv-SE" sz="1400" dirty="0">
                <a:solidFill>
                  <a:schemeClr val="tx1"/>
                </a:solidFill>
                <a:effectLst/>
                <a:ea typeface="Times New Roman" panose="02020603050405020304" pitchFamily="18" charset="0"/>
              </a:rPr>
              <a:t>När detta är låst ändras både höjd och bredd samtidigt, vilket håller bilden i rätt bildförhållande.</a:t>
            </a:r>
            <a:endParaRPr lang="ko-KR" altLang="en-US" sz="1400"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3" name="Picture 2">
            <a:extLst>
              <a:ext uri="{FF2B5EF4-FFF2-40B4-BE49-F238E27FC236}">
                <a16:creationId xmlns:a16="http://schemas.microsoft.com/office/drawing/2014/main" id="{DFB287DE-C53E-B97B-2E35-5ECFEE2EFFE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355726"/>
            <a:ext cx="3559970" cy="716086"/>
          </a:xfrm>
          <a:prstGeom prst="rect">
            <a:avLst/>
          </a:prstGeom>
          <a:noFill/>
          <a:ln>
            <a:noFill/>
          </a:ln>
        </p:spPr>
      </p:pic>
      <p:sp>
        <p:nvSpPr>
          <p:cNvPr id="4" name="Flowchart: Connector 6">
            <a:extLst>
              <a:ext uri="{FF2B5EF4-FFF2-40B4-BE49-F238E27FC236}">
                <a16:creationId xmlns:a16="http://schemas.microsoft.com/office/drawing/2014/main" id="{208B58CC-540B-09B1-0DC2-0DFE357B9721}"/>
              </a:ext>
            </a:extLst>
          </p:cNvPr>
          <p:cNvSpPr/>
          <p:nvPr/>
        </p:nvSpPr>
        <p:spPr>
          <a:xfrm>
            <a:off x="1835696" y="2319337"/>
            <a:ext cx="495300" cy="50482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138046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sv-SE" altLang="ko-KR" sz="1400">
                <a:solidFill>
                  <a:schemeClr val="tx1"/>
                </a:solidFill>
              </a:rPr>
              <a:t>Om du vill zooma in eller ut, använd zoomen i det nedre högra hörnet.</a:t>
            </a:r>
            <a:endParaRPr lang="ko-KR" altLang="en-US" sz="1400"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3" name="Picture 2">
            <a:extLst>
              <a:ext uri="{FF2B5EF4-FFF2-40B4-BE49-F238E27FC236}">
                <a16:creationId xmlns:a16="http://schemas.microsoft.com/office/drawing/2014/main" id="{477D3B78-64FE-EE51-3E1D-96B7EAB6792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87624" y="2571750"/>
            <a:ext cx="1647825" cy="800100"/>
          </a:xfrm>
          <a:prstGeom prst="rect">
            <a:avLst/>
          </a:prstGeom>
          <a:noFill/>
          <a:ln>
            <a:noFill/>
          </a:ln>
        </p:spPr>
      </p:pic>
    </p:spTree>
    <p:extLst>
      <p:ext uri="{BB962C8B-B14F-4D97-AF65-F5344CB8AC3E}">
        <p14:creationId xmlns:p14="http://schemas.microsoft.com/office/powerpoint/2010/main" val="832962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6084167" y="1884403"/>
            <a:ext cx="2434789"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sv-SE" sz="1400">
                <a:solidFill>
                  <a:schemeClr val="tx1"/>
                </a:solidFill>
                <a:effectLst/>
                <a:ea typeface="Times New Roman" panose="02020603050405020304" pitchFamily="18" charset="0"/>
              </a:rPr>
              <a:t>Därefter (efter att ha sett till att din bild är aktiv) öppnar du rullgardinsmenyn "Path" och klickar på "Trace Bitmap".</a:t>
            </a:r>
            <a:endParaRPr lang="ko-KR" altLang="en-US" sz="1400"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3" name="Picture 2">
            <a:extLst>
              <a:ext uri="{FF2B5EF4-FFF2-40B4-BE49-F238E27FC236}">
                <a16:creationId xmlns:a16="http://schemas.microsoft.com/office/drawing/2014/main" id="{E6BB1252-276B-9D60-ADA3-6586C90525B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64699" y="1814290"/>
            <a:ext cx="4824536" cy="1395761"/>
          </a:xfrm>
          <a:prstGeom prst="rect">
            <a:avLst/>
          </a:prstGeom>
          <a:noFill/>
          <a:ln>
            <a:noFill/>
          </a:ln>
        </p:spPr>
      </p:pic>
      <p:sp>
        <p:nvSpPr>
          <p:cNvPr id="4" name="Arrow: Left 10">
            <a:extLst>
              <a:ext uri="{FF2B5EF4-FFF2-40B4-BE49-F238E27FC236}">
                <a16:creationId xmlns:a16="http://schemas.microsoft.com/office/drawing/2014/main" id="{95B7FA89-CDC1-BE2E-0FC2-F650211D4ACF}"/>
              </a:ext>
            </a:extLst>
          </p:cNvPr>
          <p:cNvSpPr/>
          <p:nvPr/>
        </p:nvSpPr>
        <p:spPr>
          <a:xfrm>
            <a:off x="5160635" y="2715766"/>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010314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3923928" y="1170912"/>
            <a:ext cx="4824535" cy="341706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Ett nytt fönster öppnas. Kryssa i rutan vid "Live Preview" så att du kan se ändringarna i din bild när du ändrar värdet i "Threshold". Med tydliga bilder som vårt exempel är det bäst att använda "Ljusstyrka cutoff" för att ändra den till en vektorgrafik. Standardvärdet vid "Threshold" är 0,450. Om du ökar antalet blir bilden mörkare och tar in fler detaljer. Om du minskar det blir det mindre detaljer, men mindre avbrott om du tar en mer komplicerad bild i annan färg. Bäst prova några olika inställningar och bestäm sedan vilken som passar bäst för dig just i det ögonblicket. När du är nöjd med förhandsgranskningen, tryck på OK-knappen.</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4" name="Picture 3">
            <a:extLst>
              <a:ext uri="{FF2B5EF4-FFF2-40B4-BE49-F238E27FC236}">
                <a16:creationId xmlns:a16="http://schemas.microsoft.com/office/drawing/2014/main" id="{4041B69B-C184-37E2-67C0-604B4255819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677554"/>
            <a:ext cx="3396773" cy="2403777"/>
          </a:xfrm>
          <a:prstGeom prst="rect">
            <a:avLst/>
          </a:prstGeom>
          <a:noFill/>
          <a:ln>
            <a:noFill/>
          </a:ln>
        </p:spPr>
      </p:pic>
    </p:spTree>
    <p:extLst>
      <p:ext uri="{BB962C8B-B14F-4D97-AF65-F5344CB8AC3E}">
        <p14:creationId xmlns:p14="http://schemas.microsoft.com/office/powerpoint/2010/main" val="3141086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5364087" y="1884403"/>
            <a:ext cx="3154869"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Nu är din vektorgrafik ovanför din originalbild och du måste flytta den åt sidan för att se resultatet. Du borde ha fått en bild med tydligare konturer, inga pixlar.</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4" name="Picture 3">
            <a:extLst>
              <a:ext uri="{FF2B5EF4-FFF2-40B4-BE49-F238E27FC236}">
                <a16:creationId xmlns:a16="http://schemas.microsoft.com/office/drawing/2014/main" id="{4BF085B7-FED3-CA2A-417A-7D7841E4F76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2056035"/>
            <a:ext cx="3560445" cy="1864995"/>
          </a:xfrm>
          <a:prstGeom prst="rect">
            <a:avLst/>
          </a:prstGeom>
          <a:noFill/>
          <a:ln>
            <a:noFill/>
          </a:ln>
        </p:spPr>
      </p:pic>
    </p:spTree>
    <p:extLst>
      <p:ext uri="{BB962C8B-B14F-4D97-AF65-F5344CB8AC3E}">
        <p14:creationId xmlns:p14="http://schemas.microsoft.com/office/powerpoint/2010/main" val="1484335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932039" y="1884403"/>
            <a:ext cx="3586917"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Om du är nöjd med resultatet, ta bort originalbilden. Om du inte är säker på vilken som är vektorgrafiken och vilken originalet trycker du på knappen "Redigera sökvägar efter noder" och klickar på bilden. Om det är vektorn får du många små noder (rutor) på den.</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4" name="Picture 3">
            <a:extLst>
              <a:ext uri="{FF2B5EF4-FFF2-40B4-BE49-F238E27FC236}">
                <a16:creationId xmlns:a16="http://schemas.microsoft.com/office/drawing/2014/main" id="{3747B340-5D25-B2F5-B076-4EA8AB5F1E5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1717580"/>
            <a:ext cx="3209925" cy="2541905"/>
          </a:xfrm>
          <a:prstGeom prst="rect">
            <a:avLst/>
          </a:prstGeom>
          <a:noFill/>
          <a:ln>
            <a:noFill/>
          </a:ln>
        </p:spPr>
      </p:pic>
    </p:spTree>
    <p:extLst>
      <p:ext uri="{BB962C8B-B14F-4D97-AF65-F5344CB8AC3E}">
        <p14:creationId xmlns:p14="http://schemas.microsoft.com/office/powerpoint/2010/main" val="770043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Om du vill kan du ta bort noder för att få en smidigare bild. För att göra det, klicka på noden du vill ta bort och tryck på raderingsknappen på ditt tangentbord. Den blå/gula noden på bilden är aktiv. Du kan ta bort den eller flytta runt den.</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4" name="Picture 3">
            <a:extLst>
              <a:ext uri="{FF2B5EF4-FFF2-40B4-BE49-F238E27FC236}">
                <a16:creationId xmlns:a16="http://schemas.microsoft.com/office/drawing/2014/main" id="{8E524D66-FEAA-33BB-3439-DCF0CDF64EA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99592" y="2468763"/>
            <a:ext cx="2088232" cy="1063100"/>
          </a:xfrm>
          <a:prstGeom prst="rect">
            <a:avLst/>
          </a:prstGeom>
          <a:noFill/>
          <a:ln>
            <a:noFill/>
          </a:ln>
        </p:spPr>
      </p:pic>
    </p:spTree>
    <p:extLst>
      <p:ext uri="{BB962C8B-B14F-4D97-AF65-F5344CB8AC3E}">
        <p14:creationId xmlns:p14="http://schemas.microsoft.com/office/powerpoint/2010/main" val="3373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FabLab</a:t>
            </a:r>
            <a:endParaRPr lang="es-ES" sz="280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r>
              <a:rPr lang="es-ES" sz="1800"/>
              <a:t>1</a:t>
            </a:r>
          </a:p>
        </p:txBody>
      </p:sp>
      <p:sp>
        <p:nvSpPr>
          <p:cNvPr id="4" name="TextBox 15">
            <a:extLst>
              <a:ext uri="{FF2B5EF4-FFF2-40B4-BE49-F238E27FC236}">
                <a16:creationId xmlns:a16="http://schemas.microsoft.com/office/drawing/2014/main" id="{A4EC8DF6-3118-6A03-CDDF-70A85F135774}"/>
              </a:ext>
            </a:extLst>
          </p:cNvPr>
          <p:cNvSpPr txBox="1"/>
          <p:nvPr/>
        </p:nvSpPr>
        <p:spPr>
          <a:xfrm>
            <a:off x="683568" y="1247816"/>
            <a:ext cx="3816424" cy="2123658"/>
          </a:xfrm>
          <a:prstGeom prst="rect">
            <a:avLst/>
          </a:prstGeom>
          <a:noFill/>
        </p:spPr>
        <p:txBody>
          <a:bodyPr wrap="square" rtlCol="0">
            <a:spAutoFit/>
          </a:bodyPr>
          <a:lstStyle/>
          <a:p>
            <a:pPr algn="just"/>
            <a:r>
              <a:rPr lang="sv-SE" altLang="ko-KR" sz="1200" dirty="0">
                <a:solidFill>
                  <a:schemeClr val="tx1">
                    <a:lumMod val="75000"/>
                    <a:lumOff val="25000"/>
                  </a:schemeClr>
                </a:solidFill>
                <a:cs typeface="Arial" pitchFamily="34" charset="0"/>
              </a:rPr>
              <a:t>Vilken utrustning finns i </a:t>
            </a:r>
            <a:r>
              <a:rPr lang="sv-SE" altLang="ko-KR" sz="1200" dirty="0" err="1">
                <a:solidFill>
                  <a:schemeClr val="tx1">
                    <a:lumMod val="75000"/>
                    <a:lumOff val="25000"/>
                  </a:schemeClr>
                </a:solidFill>
                <a:cs typeface="Arial" pitchFamily="34" charset="0"/>
              </a:rPr>
              <a:t>Fab</a:t>
            </a:r>
            <a:r>
              <a:rPr lang="sv-SE" altLang="ko-KR" sz="1200" dirty="0">
                <a:solidFill>
                  <a:schemeClr val="tx1">
                    <a:lumMod val="75000"/>
                    <a:lumOff val="25000"/>
                  </a:schemeClr>
                </a:solidFill>
                <a:cs typeface="Arial" pitchFamily="34" charset="0"/>
              </a:rPr>
              <a:t> Lab-verkstäder?</a:t>
            </a:r>
          </a:p>
          <a:p>
            <a:pPr algn="just"/>
            <a:endParaRPr lang="sv-SE" altLang="ko-KR" sz="1200" dirty="0">
              <a:solidFill>
                <a:schemeClr val="tx1">
                  <a:lumMod val="75000"/>
                  <a:lumOff val="25000"/>
                </a:schemeClr>
              </a:solidFill>
              <a:cs typeface="Arial" pitchFamily="34" charset="0"/>
            </a:endParaRPr>
          </a:p>
          <a:p>
            <a:pPr algn="just"/>
            <a:r>
              <a:rPr lang="sv-SE" altLang="ko-KR" sz="1200" dirty="0">
                <a:solidFill>
                  <a:schemeClr val="tx1">
                    <a:lumMod val="75000"/>
                    <a:lumOff val="25000"/>
                  </a:schemeClr>
                </a:solidFill>
                <a:cs typeface="Arial" pitchFamily="34" charset="0"/>
              </a:rPr>
              <a:t>Alla </a:t>
            </a:r>
            <a:r>
              <a:rPr lang="sv-SE" altLang="ko-KR" sz="1200" dirty="0" err="1">
                <a:solidFill>
                  <a:schemeClr val="tx1">
                    <a:lumMod val="75000"/>
                    <a:lumOff val="25000"/>
                  </a:schemeClr>
                </a:solidFill>
                <a:cs typeface="Arial" pitchFamily="34" charset="0"/>
              </a:rPr>
              <a:t>Fab</a:t>
            </a:r>
            <a:r>
              <a:rPr lang="sv-SE" altLang="ko-KR" sz="1200" dirty="0">
                <a:solidFill>
                  <a:schemeClr val="tx1">
                    <a:lumMod val="75000"/>
                    <a:lumOff val="25000"/>
                  </a:schemeClr>
                </a:solidFill>
                <a:cs typeface="Arial" pitchFamily="34" charset="0"/>
              </a:rPr>
              <a:t> Lab-verkstäder är utrustade med olika typer av utrustning för att generera alla möjliga idéer.</a:t>
            </a:r>
          </a:p>
          <a:p>
            <a:pPr algn="just"/>
            <a:endParaRPr lang="sv-SE" altLang="ko-KR" sz="1200" dirty="0">
              <a:solidFill>
                <a:schemeClr val="tx1">
                  <a:lumMod val="75000"/>
                  <a:lumOff val="25000"/>
                </a:schemeClr>
              </a:solidFill>
              <a:cs typeface="Arial" pitchFamily="34" charset="0"/>
            </a:endParaRPr>
          </a:p>
          <a:p>
            <a:pPr algn="just"/>
            <a:r>
              <a:rPr lang="sv-SE" altLang="ko-KR" sz="1200" dirty="0">
                <a:solidFill>
                  <a:schemeClr val="tx1">
                    <a:lumMod val="75000"/>
                    <a:lumOff val="25000"/>
                  </a:schemeClr>
                </a:solidFill>
                <a:cs typeface="Arial" pitchFamily="34" charset="0"/>
              </a:rPr>
              <a:t>Alla verkstäder har </a:t>
            </a:r>
            <a:r>
              <a:rPr lang="sv-SE" altLang="ko-KR" sz="1200" dirty="0" err="1">
                <a:solidFill>
                  <a:schemeClr val="tx1">
                    <a:lumMod val="75000"/>
                    <a:lumOff val="25000"/>
                  </a:schemeClr>
                </a:solidFill>
                <a:cs typeface="Arial" pitchFamily="34" charset="0"/>
              </a:rPr>
              <a:t>laserskärare</a:t>
            </a:r>
            <a:r>
              <a:rPr lang="sv-SE" altLang="ko-KR" sz="1200" dirty="0">
                <a:solidFill>
                  <a:schemeClr val="tx1">
                    <a:lumMod val="75000"/>
                    <a:lumOff val="25000"/>
                  </a:schemeClr>
                </a:solidFill>
                <a:cs typeface="Arial" pitchFamily="34" charset="0"/>
              </a:rPr>
              <a:t>, stora fräsmaskiner, finfräsmaskiner, 3D-skrivare, elektronikverkstäder, 3D-skanningsmöjligheter, fjärrkonferensutrustning och 2D- och 3D-designutrustning tillsammans med programmeringsutrustning.</a:t>
            </a:r>
            <a:endParaRPr lang="en-US" altLang="ko-KR" sz="1200" dirty="0">
              <a:solidFill>
                <a:schemeClr val="tx1">
                  <a:lumMod val="75000"/>
                  <a:lumOff val="25000"/>
                </a:schemeClr>
              </a:solidFill>
              <a:cs typeface="Arial" pitchFamily="34" charset="0"/>
            </a:endParaRPr>
          </a:p>
          <a:p>
            <a:pPr algn="just"/>
            <a:endParaRPr lang="en-US" altLang="ko-KR" sz="1200" dirty="0">
              <a:solidFill>
                <a:schemeClr val="tx1">
                  <a:lumMod val="75000"/>
                  <a:lumOff val="25000"/>
                </a:schemeClr>
              </a:solidFill>
              <a:cs typeface="Arial" pitchFamily="34" charset="0"/>
            </a:endParaRPr>
          </a:p>
        </p:txBody>
      </p:sp>
      <p:pic>
        <p:nvPicPr>
          <p:cNvPr id="6" name="Picture 5" descr="Text&#10;&#10;Description automatically generated with low confidence">
            <a:extLst>
              <a:ext uri="{FF2B5EF4-FFF2-40B4-BE49-F238E27FC236}">
                <a16:creationId xmlns:a16="http://schemas.microsoft.com/office/drawing/2014/main" id="{3B043406-A565-55D1-9B05-AA144BA026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987574"/>
            <a:ext cx="4161830" cy="2952328"/>
          </a:xfrm>
          <a:prstGeom prst="rect">
            <a:avLst/>
          </a:prstGeom>
        </p:spPr>
      </p:pic>
    </p:spTree>
    <p:extLst>
      <p:ext uri="{BB962C8B-B14F-4D97-AF65-F5344CB8AC3E}">
        <p14:creationId xmlns:p14="http://schemas.microsoft.com/office/powerpoint/2010/main" val="256465507"/>
      </p:ext>
    </p:extLst>
  </p:cSld>
  <p:clrMapOvr>
    <a:masterClrMapping/>
  </p:clrMapOvr>
  <p:extLst>
    <p:ext uri="{6950BFC3-D8DA-4A85-94F7-54DA5524770B}">
      <p188:commentRel xmlns:p188="http://schemas.microsoft.com/office/powerpoint/2018/8/main" r:id="rId2"/>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932039" y="1884403"/>
            <a:ext cx="3586917"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När bilden är som du vill ha den måste du ta fyllningsfärgen och ställa in streckfärgen istället för att se vilka linjer din vinylskärare skulle klippa senare. För att komma till menyn "Fyll och linje", välj "Objekt" i aktivitetsfältet.</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3" name="Picture 2">
            <a:extLst>
              <a:ext uri="{FF2B5EF4-FFF2-40B4-BE49-F238E27FC236}">
                <a16:creationId xmlns:a16="http://schemas.microsoft.com/office/drawing/2014/main" id="{36B4F317-255E-517F-C571-8C5AD3FE230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5278" y="2211710"/>
            <a:ext cx="3924300" cy="1177925"/>
          </a:xfrm>
          <a:prstGeom prst="rect">
            <a:avLst/>
          </a:prstGeom>
          <a:noFill/>
          <a:ln>
            <a:noFill/>
          </a:ln>
        </p:spPr>
      </p:pic>
      <p:sp>
        <p:nvSpPr>
          <p:cNvPr id="5" name="Arrow: Left 16">
            <a:extLst>
              <a:ext uri="{FF2B5EF4-FFF2-40B4-BE49-F238E27FC236}">
                <a16:creationId xmlns:a16="http://schemas.microsoft.com/office/drawing/2014/main" id="{F1526403-02E5-035E-F73E-6BB223AF67AF}"/>
              </a:ext>
            </a:extLst>
          </p:cNvPr>
          <p:cNvSpPr/>
          <p:nvPr/>
        </p:nvSpPr>
        <p:spPr>
          <a:xfrm>
            <a:off x="4403609" y="2992355"/>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092422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571999" y="1884403"/>
            <a:ext cx="3946957"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Ett nytt fönster öppnas med tre diagram på. Den första är "Fill", sedan "Stroke paint" och den sista "Stroke style". Vi kommer att använda de två första. I "Fill" väljer du X, vilket betyder "ingen fyllning". Din bild verkar försvinna. Sedan byter du till nästa flip "Stroke paint" och väljer den helt fyllda rutan. Nu ska konturerna av din bild visas igen.</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3" name="Picture 2">
            <a:extLst>
              <a:ext uri="{FF2B5EF4-FFF2-40B4-BE49-F238E27FC236}">
                <a16:creationId xmlns:a16="http://schemas.microsoft.com/office/drawing/2014/main" id="{F50E9020-36E9-3616-D7B4-658181C06C7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87624" y="1856172"/>
            <a:ext cx="2476500" cy="923925"/>
          </a:xfrm>
          <a:prstGeom prst="rect">
            <a:avLst/>
          </a:prstGeom>
          <a:noFill/>
          <a:ln>
            <a:noFill/>
          </a:ln>
        </p:spPr>
      </p:pic>
      <p:sp>
        <p:nvSpPr>
          <p:cNvPr id="5" name="Arrow: Left 19">
            <a:extLst>
              <a:ext uri="{FF2B5EF4-FFF2-40B4-BE49-F238E27FC236}">
                <a16:creationId xmlns:a16="http://schemas.microsoft.com/office/drawing/2014/main" id="{2D9358C8-6833-ABD3-9863-FE5C6E541DDB}"/>
              </a:ext>
            </a:extLst>
          </p:cNvPr>
          <p:cNvSpPr/>
          <p:nvPr/>
        </p:nvSpPr>
        <p:spPr>
          <a:xfrm rot="10800000">
            <a:off x="899592" y="2471737"/>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993B09E9-8511-B326-8C42-1C5C0EC362B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49674" y="3130351"/>
            <a:ext cx="1314450" cy="923925"/>
          </a:xfrm>
          <a:prstGeom prst="rect">
            <a:avLst/>
          </a:prstGeom>
          <a:noFill/>
          <a:ln>
            <a:noFill/>
          </a:ln>
        </p:spPr>
      </p:pic>
      <p:sp>
        <p:nvSpPr>
          <p:cNvPr id="8" name="Arrow: Left 21">
            <a:extLst>
              <a:ext uri="{FF2B5EF4-FFF2-40B4-BE49-F238E27FC236}">
                <a16:creationId xmlns:a16="http://schemas.microsoft.com/office/drawing/2014/main" id="{65FA7A13-0ACA-115B-4C28-3D309EC711B8}"/>
              </a:ext>
            </a:extLst>
          </p:cNvPr>
          <p:cNvSpPr/>
          <p:nvPr/>
        </p:nvSpPr>
        <p:spPr>
          <a:xfrm rot="10800000">
            <a:off x="2297913" y="3772563"/>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994098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860032" y="1884403"/>
            <a:ext cx="3658924"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Det är så vår exempelbild ser ut nu. Den är redo för vinylskäraren. Kom ihåg att spara dina framsteg så att de inte går förlorade om något oväntat händer under arbetet.</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4" name="Picture 3">
            <a:extLst>
              <a:ext uri="{FF2B5EF4-FFF2-40B4-BE49-F238E27FC236}">
                <a16:creationId xmlns:a16="http://schemas.microsoft.com/office/drawing/2014/main" id="{419EF856-E8D6-6ECF-80F6-37113C0D7EF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75656" y="1531208"/>
            <a:ext cx="3209925" cy="2914650"/>
          </a:xfrm>
          <a:prstGeom prst="rect">
            <a:avLst/>
          </a:prstGeom>
          <a:noFill/>
          <a:ln>
            <a:noFill/>
          </a:ln>
        </p:spPr>
      </p:pic>
    </p:spTree>
    <p:extLst>
      <p:ext uri="{BB962C8B-B14F-4D97-AF65-F5344CB8AC3E}">
        <p14:creationId xmlns:p14="http://schemas.microsoft.com/office/powerpoint/2010/main" val="3208658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860032" y="1884403"/>
            <a:ext cx="3658924"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rPr>
              <a:t>Om du raderar något av misstag eller inte är nöjd med ändringarna du gjort, använd "Ångra-knappen" eller genvägen "Ctrl+Z"</a:t>
            </a:r>
            <a:endParaRPr lang="en-GB" altLang="ko-KR"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dirty="0"/>
              <a:t>Process: </a:t>
            </a:r>
            <a:r>
              <a:rPr lang="en-US" altLang="ko-KR" sz="1800" b="1" dirty="0" err="1"/>
              <a:t>Vad</a:t>
            </a:r>
            <a:r>
              <a:rPr lang="en-US" altLang="ko-KR" sz="1800" b="1" dirty="0"/>
              <a:t> ska jag </a:t>
            </a:r>
            <a:r>
              <a:rPr lang="en-US" altLang="ko-KR" sz="1800" b="1" dirty="0" err="1"/>
              <a:t>göra</a:t>
            </a:r>
            <a:r>
              <a:rPr lang="en-US" altLang="ko-KR" sz="1800" b="1" dirty="0"/>
              <a:t>?</a:t>
            </a:r>
          </a:p>
        </p:txBody>
      </p:sp>
      <p:pic>
        <p:nvPicPr>
          <p:cNvPr id="3" name="Picture 2">
            <a:extLst>
              <a:ext uri="{FF2B5EF4-FFF2-40B4-BE49-F238E27FC236}">
                <a16:creationId xmlns:a16="http://schemas.microsoft.com/office/drawing/2014/main" id="{B32BA04F-495C-867F-C178-0F914807AD3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64699" y="2483708"/>
            <a:ext cx="3162300" cy="504825"/>
          </a:xfrm>
          <a:prstGeom prst="rect">
            <a:avLst/>
          </a:prstGeom>
          <a:noFill/>
          <a:ln>
            <a:noFill/>
          </a:ln>
        </p:spPr>
      </p:pic>
      <p:sp>
        <p:nvSpPr>
          <p:cNvPr id="5" name="Arrow: Left 24">
            <a:extLst>
              <a:ext uri="{FF2B5EF4-FFF2-40B4-BE49-F238E27FC236}">
                <a16:creationId xmlns:a16="http://schemas.microsoft.com/office/drawing/2014/main" id="{40B7F402-0EEB-0F47-B131-3BCFDE80561E}"/>
              </a:ext>
            </a:extLst>
          </p:cNvPr>
          <p:cNvSpPr/>
          <p:nvPr/>
        </p:nvSpPr>
        <p:spPr>
          <a:xfrm>
            <a:off x="3782083" y="2788508"/>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690034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3984" y="495297"/>
            <a:ext cx="9144000" cy="576064"/>
          </a:xfrm>
        </p:spPr>
        <p:txBody>
          <a:bodyPr/>
          <a:lstStyle/>
          <a:p>
            <a:r>
              <a:rPr lang="es-ES" sz="2800" dirty="0"/>
              <a:t>Quest 2: </a:t>
            </a:r>
            <a:r>
              <a:rPr lang="sv-SE" sz="2800" dirty="0"/>
              <a:t>Ändra en </a:t>
            </a:r>
            <a:r>
              <a:rPr lang="sv-SE" sz="2800" dirty="0" err="1"/>
              <a:t>bitmapp</a:t>
            </a:r>
            <a:r>
              <a:rPr lang="sv-SE" sz="2800" dirty="0"/>
              <a:t> till en vektorgrafik</a:t>
            </a:r>
            <a:endParaRPr lang="es-ES" sz="2800" dirty="0"/>
          </a:p>
          <a:p>
            <a:endParaRPr lang="es-ES" sz="2800" dirty="0"/>
          </a:p>
        </p:txBody>
      </p:sp>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altLang="ko-KR" sz="1400">
                <a:solidFill>
                  <a:schemeClr val="tx1">
                    <a:lumMod val="75000"/>
                    <a:lumOff val="25000"/>
                  </a:schemeClr>
                </a:solidFill>
                <a:cs typeface="Arial"/>
              </a:rPr>
              <a:t>Nu är det dags att spara filen och använda vår bild i ditt arbete</a:t>
            </a:r>
            <a:endParaRPr lang="es-ES" altLang="ko-KR" sz="1400" dirty="0">
              <a:solidFill>
                <a:schemeClr val="tx1">
                  <a:lumMod val="75000"/>
                  <a:lumOff val="25000"/>
                </a:schemeClr>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dirty="0" err="1"/>
              <a:t>Slutsats</a:t>
            </a:r>
            <a:r>
              <a:rPr lang="en-US" altLang="ko-KR" sz="1800" b="1" dirty="0"/>
              <a:t>: </a:t>
            </a:r>
            <a:r>
              <a:rPr lang="en-US" altLang="ko-KR" sz="1800" b="1" dirty="0" err="1"/>
              <a:t>Vad</a:t>
            </a:r>
            <a:r>
              <a:rPr lang="en-US" altLang="ko-KR" sz="1800" b="1" dirty="0"/>
              <a:t> tar jag med </a:t>
            </a:r>
            <a:r>
              <a:rPr lang="en-US" altLang="ko-KR" sz="1800" b="1" dirty="0" err="1"/>
              <a:t>mig</a:t>
            </a:r>
            <a:r>
              <a:rPr lang="en-US" altLang="ko-KR" sz="1800" b="1" dirty="0"/>
              <a:t>?</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83875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Självbedömning</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dirty="0" err="1"/>
              <a:t>Flervalsfrågor</a:t>
            </a:r>
            <a:r>
              <a:rPr lang="en-US" altLang="ko-KR" sz="1800" b="1" dirty="0"/>
              <a:t>: </a:t>
            </a:r>
            <a:r>
              <a:rPr lang="en-US" altLang="ko-KR" sz="1800" dirty="0" err="1"/>
              <a:t>stärk</a:t>
            </a:r>
            <a:r>
              <a:rPr lang="en-US" altLang="ko-KR" sz="1800" dirty="0"/>
              <a:t> din </a:t>
            </a:r>
            <a:r>
              <a:rPr lang="en-US" altLang="ko-KR" sz="1800" dirty="0" err="1"/>
              <a:t>inlärning</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dirty="0" err="1"/>
              <a:t>Fråga</a:t>
            </a:r>
            <a:r>
              <a:rPr lang="en-US" altLang="ko-KR" b="1" dirty="0"/>
              <a:t> 1: </a:t>
            </a:r>
            <a:r>
              <a:rPr lang="en-US" altLang="ko-KR" b="1" dirty="0" err="1"/>
              <a:t>Vad</a:t>
            </a:r>
            <a:r>
              <a:rPr lang="en-US" altLang="ko-KR" b="1" dirty="0"/>
              <a:t> </a:t>
            </a:r>
            <a:r>
              <a:rPr lang="en-US" altLang="ko-KR" b="1" dirty="0" err="1"/>
              <a:t>är</a:t>
            </a:r>
            <a:r>
              <a:rPr lang="en-US" altLang="ko-KR" b="1" dirty="0"/>
              <a:t> </a:t>
            </a:r>
            <a:r>
              <a:rPr lang="en-US" altLang="ko-KR" b="1" dirty="0" err="1"/>
              <a:t>fablab</a:t>
            </a:r>
            <a:r>
              <a:rPr lang="en-GB" altLang="ko-KR" b="1" dirty="0"/>
              <a:t>: </a:t>
            </a:r>
          </a:p>
          <a:p>
            <a:pPr algn="l"/>
            <a:endParaRPr lang="en-US" altLang="ko-KR" dirty="0"/>
          </a:p>
          <a:p>
            <a:pPr algn="l"/>
            <a:r>
              <a:rPr lang="en-US" altLang="ko-KR" dirty="0"/>
              <a:t> </a:t>
            </a:r>
            <a:r>
              <a:rPr lang="sv-SE" altLang="ko-KR" dirty="0"/>
              <a:t>a) En plats att spela</a:t>
            </a:r>
          </a:p>
          <a:p>
            <a:pPr algn="l"/>
            <a:r>
              <a:rPr lang="sv-SE" altLang="ko-KR" dirty="0"/>
              <a:t>b) En plats att skapa</a:t>
            </a:r>
          </a:p>
          <a:p>
            <a:pPr algn="l"/>
            <a:r>
              <a:rPr lang="sv-SE" altLang="ko-KR" dirty="0"/>
              <a:t>c) En plats att lära och uppfinna</a:t>
            </a:r>
          </a:p>
          <a:p>
            <a:pPr algn="l"/>
            <a:r>
              <a:rPr lang="sv-SE" altLang="ko-KR" b="1" dirty="0"/>
              <a:t>d) Allt ovan</a:t>
            </a:r>
            <a:endParaRPr lang="en-US" altLang="ko-KR" b="1"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sv-SE" altLang="ko-KR" b="1" dirty="0"/>
              <a:t>Fråga 2: I Inkscape kan du bara göra 2D-design:</a:t>
            </a:r>
          </a:p>
          <a:p>
            <a:pPr algn="l"/>
            <a:endParaRPr lang="en-GB" altLang="ko-KR" sz="1400" b="1" dirty="0">
              <a:solidFill>
                <a:schemeClr val="tx1">
                  <a:lumMod val="75000"/>
                  <a:lumOff val="25000"/>
                </a:schemeClr>
              </a:solidFill>
              <a:cs typeface="Arial" pitchFamily="34" charset="0"/>
            </a:endParaRPr>
          </a:p>
          <a:p>
            <a:pPr algn="l"/>
            <a:r>
              <a:rPr lang="en-US" altLang="ko-KR" dirty="0"/>
              <a:t>a) </a:t>
            </a:r>
            <a:r>
              <a:rPr lang="en-US" altLang="ko-KR" dirty="0" err="1"/>
              <a:t>Rätt</a:t>
            </a:r>
            <a:endParaRPr lang="en-US" altLang="ko-KR" dirty="0"/>
          </a:p>
          <a:p>
            <a:pPr algn="l"/>
            <a:r>
              <a:rPr lang="en-US" altLang="ko-KR" b="1" dirty="0"/>
              <a:t>b) </a:t>
            </a:r>
            <a:r>
              <a:rPr lang="en-US" altLang="ko-KR" b="1" dirty="0" err="1"/>
              <a:t>Fel</a:t>
            </a:r>
            <a:endParaRPr lang="en-US" altLang="ko-KR" b="1" dirty="0"/>
          </a:p>
          <a:p>
            <a:pPr algn="l"/>
            <a:endParaRPr lang="en-US" altLang="ko-KR" dirty="0"/>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lIns="91440" tIns="45720" rIns="91440" bIns="45720"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dirty="0" err="1">
                <a:cs typeface="Arial"/>
              </a:rPr>
              <a:t>Fråga</a:t>
            </a:r>
            <a:r>
              <a:rPr lang="en-US" altLang="ko-KR" b="1" dirty="0">
                <a:cs typeface="Arial"/>
              </a:rPr>
              <a:t> 3: I Inkscape </a:t>
            </a:r>
            <a:r>
              <a:rPr lang="en-US" altLang="ko-KR" b="1" dirty="0" err="1">
                <a:cs typeface="Arial"/>
              </a:rPr>
              <a:t>kan</a:t>
            </a:r>
            <a:r>
              <a:rPr lang="en-US" altLang="ko-KR" b="1" dirty="0">
                <a:cs typeface="Arial"/>
              </a:rPr>
              <a:t> du… </a:t>
            </a:r>
          </a:p>
          <a:p>
            <a:pPr algn="l"/>
            <a:endParaRPr lang="en-US" altLang="ko-KR" dirty="0"/>
          </a:p>
          <a:p>
            <a:pPr algn="l"/>
            <a:r>
              <a:rPr lang="sv-SE" altLang="ko-KR" dirty="0"/>
              <a:t>a) Använda valfri bild på internet</a:t>
            </a:r>
          </a:p>
          <a:p>
            <a:pPr algn="l"/>
            <a:r>
              <a:rPr lang="sv-SE" altLang="ko-KR" dirty="0"/>
              <a:t>b) Använda endast dina egna bilder</a:t>
            </a:r>
          </a:p>
          <a:p>
            <a:pPr algn="l"/>
            <a:r>
              <a:rPr lang="sv-SE" altLang="ko-KR" b="1" dirty="0"/>
              <a:t>c) Använda </a:t>
            </a:r>
            <a:r>
              <a:rPr lang="sv-SE" altLang="ko-KR" b="1" dirty="0" err="1"/>
              <a:t>clipart</a:t>
            </a:r>
            <a:r>
              <a:rPr lang="sv-SE" altLang="ko-KR" b="1" dirty="0"/>
              <a:t> med endast två färger</a:t>
            </a:r>
          </a:p>
          <a:p>
            <a:pPr algn="l"/>
            <a:r>
              <a:rPr lang="sv-SE" altLang="ko-KR" dirty="0"/>
              <a:t>d) Inte använda bilder</a:t>
            </a:r>
            <a:endParaRPr lang="en-US" altLang="ko-KR" dirty="0"/>
          </a:p>
        </p:txBody>
      </p:sp>
    </p:spTree>
    <p:extLst>
      <p:ext uri="{BB962C8B-B14F-4D97-AF65-F5344CB8AC3E}">
        <p14:creationId xmlns:p14="http://schemas.microsoft.com/office/powerpoint/2010/main" val="2522942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dirty="0"/>
              <a:t>Självbedömning</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dirty="0" err="1"/>
              <a:t>Flervalsfrågor</a:t>
            </a:r>
            <a:r>
              <a:rPr lang="en-US" altLang="ko-KR" sz="1800" b="1" dirty="0"/>
              <a:t>: </a:t>
            </a:r>
            <a:r>
              <a:rPr lang="en-US" altLang="ko-KR" sz="1800" dirty="0" err="1"/>
              <a:t>stärk</a:t>
            </a:r>
            <a:r>
              <a:rPr lang="en-US" altLang="ko-KR" sz="1800" dirty="0"/>
              <a:t> din </a:t>
            </a:r>
            <a:r>
              <a:rPr lang="en-US" altLang="ko-KR" sz="1800" dirty="0" err="1"/>
              <a:t>inlärning</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dirty="0" err="1"/>
              <a:t>Fråga</a:t>
            </a:r>
            <a:r>
              <a:rPr lang="en-US" altLang="ko-KR" b="1" dirty="0"/>
              <a:t> 4: Tinkercad </a:t>
            </a:r>
            <a:r>
              <a:rPr lang="en-US" altLang="ko-KR" b="1" dirty="0" err="1"/>
              <a:t>är</a:t>
            </a:r>
            <a:r>
              <a:rPr lang="en-US" altLang="ko-KR" b="1" dirty="0"/>
              <a:t>:</a:t>
            </a:r>
            <a:endParaRPr lang="en-US" altLang="ko-KR" dirty="0"/>
          </a:p>
          <a:p>
            <a:pPr algn="l"/>
            <a:r>
              <a:rPr lang="en-US" altLang="ko-KR" dirty="0"/>
              <a:t> </a:t>
            </a:r>
            <a:r>
              <a:rPr lang="sv-SE" altLang="ko-KR" dirty="0"/>
              <a:t>a) För proffs</a:t>
            </a:r>
          </a:p>
          <a:p>
            <a:pPr algn="l"/>
            <a:r>
              <a:rPr lang="sv-SE" altLang="ko-KR" dirty="0"/>
              <a:t>b) Designad för barn</a:t>
            </a:r>
          </a:p>
          <a:p>
            <a:pPr algn="l"/>
            <a:r>
              <a:rPr lang="sv-SE" altLang="ko-KR" b="1" dirty="0"/>
              <a:t>c) För alla åldrar och alla    stadier</a:t>
            </a:r>
          </a:p>
          <a:p>
            <a:pPr algn="l"/>
            <a:r>
              <a:rPr lang="sv-SE" altLang="ko-KR" dirty="0"/>
              <a:t>d) För nybörjare</a:t>
            </a:r>
            <a:endParaRPr lang="en-US" altLang="ko-KR"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572000"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dirty="0" err="1"/>
              <a:t>Fråga</a:t>
            </a:r>
            <a:r>
              <a:rPr lang="en-US" altLang="ko-KR" b="1" dirty="0"/>
              <a:t> 5: I </a:t>
            </a:r>
            <a:r>
              <a:rPr lang="en-US" altLang="ko-KR" b="1" dirty="0" err="1"/>
              <a:t>Meshmixer</a:t>
            </a:r>
            <a:r>
              <a:rPr lang="en-US" altLang="ko-KR" b="1" dirty="0"/>
              <a:t>: </a:t>
            </a:r>
            <a:endParaRPr lang="en-US" altLang="ko-KR" dirty="0"/>
          </a:p>
          <a:p>
            <a:pPr algn="l"/>
            <a:r>
              <a:rPr lang="en-US" altLang="ko-KR" dirty="0"/>
              <a:t> </a:t>
            </a:r>
            <a:r>
              <a:rPr lang="sv-SE" altLang="ko-KR" dirty="0"/>
              <a:t>a) Byggs former</a:t>
            </a:r>
          </a:p>
          <a:p>
            <a:pPr algn="l"/>
            <a:r>
              <a:rPr lang="sv-SE" altLang="ko-KR" b="1" dirty="0"/>
              <a:t>b) Ändras och kombineras färdiga mönster</a:t>
            </a:r>
          </a:p>
          <a:p>
            <a:pPr algn="l"/>
            <a:r>
              <a:rPr lang="sv-SE" altLang="ko-KR" dirty="0"/>
              <a:t>c) Ritas 2D-mönster</a:t>
            </a:r>
          </a:p>
          <a:p>
            <a:pPr algn="l"/>
            <a:r>
              <a:rPr lang="sv-SE" altLang="ko-KR" dirty="0"/>
              <a:t>d) Behöver man vara professionell</a:t>
            </a:r>
            <a:endParaRPr lang="en-US" altLang="ko-KR" dirty="0"/>
          </a:p>
        </p:txBody>
      </p:sp>
    </p:spTree>
    <p:extLst>
      <p:ext uri="{BB962C8B-B14F-4D97-AF65-F5344CB8AC3E}">
        <p14:creationId xmlns:p14="http://schemas.microsoft.com/office/powerpoint/2010/main" val="2586379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46003"/>
            <a:ext cx="9144000" cy="576064"/>
          </a:xfrm>
        </p:spPr>
        <p:txBody>
          <a:bodyPr/>
          <a:lstStyle/>
          <a:p>
            <a:r>
              <a:rPr lang="en-US" altLang="ko-KR" sz="3200" dirty="0" err="1"/>
              <a:t>Sammanfattning</a:t>
            </a:r>
            <a:endParaRPr lang="ko-KR" altLang="en-US" sz="3200" dirty="0"/>
          </a:p>
        </p:txBody>
      </p:sp>
      <p:grpSp>
        <p:nvGrpSpPr>
          <p:cNvPr id="7" name="Group 6"/>
          <p:cNvGrpSpPr/>
          <p:nvPr/>
        </p:nvGrpSpPr>
        <p:grpSpPr>
          <a:xfrm>
            <a:off x="3583892" y="1752851"/>
            <a:ext cx="900000" cy="9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8" name="Group 7"/>
          <p:cNvGrpSpPr/>
          <p:nvPr/>
        </p:nvGrpSpPr>
        <p:grpSpPr>
          <a:xfrm rot="5400000">
            <a:off x="4594682" y="1500851"/>
            <a:ext cx="1152000" cy="1152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1" name="Group 10"/>
          <p:cNvGrpSpPr/>
          <p:nvPr/>
        </p:nvGrpSpPr>
        <p:grpSpPr>
          <a:xfrm rot="10800000">
            <a:off x="4594682" y="2765140"/>
            <a:ext cx="720000" cy="72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4" name="Group 13"/>
          <p:cNvGrpSpPr/>
          <p:nvPr/>
        </p:nvGrpSpPr>
        <p:grpSpPr>
          <a:xfrm rot="16200000">
            <a:off x="3475859" y="2765141"/>
            <a:ext cx="1008033" cy="1008033"/>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sp>
        <p:nvSpPr>
          <p:cNvPr id="17" name="TextBox 16"/>
          <p:cNvSpPr txBox="1"/>
          <p:nvPr/>
        </p:nvSpPr>
        <p:spPr>
          <a:xfrm>
            <a:off x="3993095" y="2171366"/>
            <a:ext cx="402887" cy="400110"/>
          </a:xfrm>
          <a:prstGeom prst="rect">
            <a:avLst/>
          </a:prstGeom>
          <a:noFill/>
        </p:spPr>
        <p:txBody>
          <a:bodyPr wrap="square" rtlCol="0">
            <a:spAutoFit/>
          </a:bodyPr>
          <a:lstStyle/>
          <a:p>
            <a:pPr algn="ctr"/>
            <a:r>
              <a:rPr lang="en-US" altLang="ko-KR" sz="2000" b="1">
                <a:solidFill>
                  <a:srgbClr val="87B5BA"/>
                </a:solidFill>
                <a:cs typeface="Arial" pitchFamily="34" charset="0"/>
              </a:rPr>
              <a:t>A</a:t>
            </a:r>
            <a:endParaRPr lang="ko-KR" altLang="en-US" sz="2000" b="1">
              <a:solidFill>
                <a:srgbClr val="87B5BA"/>
              </a:solidFill>
              <a:cs typeface="Arial" pitchFamily="34" charset="0"/>
            </a:endParaRPr>
          </a:p>
        </p:txBody>
      </p:sp>
      <p:sp>
        <p:nvSpPr>
          <p:cNvPr id="18" name="TextBox 17"/>
          <p:cNvSpPr txBox="1"/>
          <p:nvPr/>
        </p:nvSpPr>
        <p:spPr>
          <a:xfrm>
            <a:off x="4701297" y="2131662"/>
            <a:ext cx="402887" cy="400110"/>
          </a:xfrm>
          <a:prstGeom prst="rect">
            <a:avLst/>
          </a:prstGeom>
          <a:noFill/>
        </p:spPr>
        <p:txBody>
          <a:bodyPr wrap="square" rtlCol="0">
            <a:spAutoFit/>
          </a:bodyPr>
          <a:lstStyle/>
          <a:p>
            <a:pPr algn="ctr"/>
            <a:r>
              <a:rPr lang="en-US" altLang="ko-KR" sz="2000" b="1">
                <a:solidFill>
                  <a:srgbClr val="86BD70"/>
                </a:solidFill>
                <a:cs typeface="Arial" pitchFamily="34" charset="0"/>
              </a:rPr>
              <a:t>B</a:t>
            </a:r>
            <a:endParaRPr lang="ko-KR" altLang="en-US" sz="2000" b="1">
              <a:solidFill>
                <a:srgbClr val="86BD70"/>
              </a:solidFill>
              <a:cs typeface="Arial" pitchFamily="34" charset="0"/>
            </a:endParaRPr>
          </a:p>
        </p:txBody>
      </p:sp>
      <p:sp>
        <p:nvSpPr>
          <p:cNvPr id="19" name="TextBox 18"/>
          <p:cNvSpPr txBox="1"/>
          <p:nvPr/>
        </p:nvSpPr>
        <p:spPr>
          <a:xfrm>
            <a:off x="3993095" y="2859371"/>
            <a:ext cx="402887" cy="400110"/>
          </a:xfrm>
          <a:prstGeom prst="rect">
            <a:avLst/>
          </a:prstGeom>
          <a:noFill/>
        </p:spPr>
        <p:txBody>
          <a:bodyPr wrap="square" rtlCol="0">
            <a:spAutoFit/>
          </a:bodyPr>
          <a:lstStyle/>
          <a:p>
            <a:pPr algn="ctr"/>
            <a:r>
              <a:rPr lang="en-US" altLang="ko-KR" sz="2000" b="1">
                <a:solidFill>
                  <a:srgbClr val="87B5BA"/>
                </a:solidFill>
                <a:cs typeface="Arial" pitchFamily="34" charset="0"/>
              </a:rPr>
              <a:t>C</a:t>
            </a:r>
            <a:endParaRPr lang="ko-KR" altLang="en-US" sz="2000" b="1">
              <a:solidFill>
                <a:srgbClr val="87B5BA"/>
              </a:solidFill>
              <a:cs typeface="Arial" pitchFamily="34" charset="0"/>
            </a:endParaRPr>
          </a:p>
        </p:txBody>
      </p:sp>
      <p:sp>
        <p:nvSpPr>
          <p:cNvPr id="20" name="TextBox 19"/>
          <p:cNvSpPr txBox="1"/>
          <p:nvPr/>
        </p:nvSpPr>
        <p:spPr>
          <a:xfrm>
            <a:off x="4606330" y="2781099"/>
            <a:ext cx="402887" cy="400110"/>
          </a:xfrm>
          <a:prstGeom prst="rect">
            <a:avLst/>
          </a:prstGeom>
          <a:noFill/>
        </p:spPr>
        <p:txBody>
          <a:bodyPr wrap="square" rtlCol="0">
            <a:spAutoFit/>
          </a:bodyPr>
          <a:lstStyle/>
          <a:p>
            <a:pPr algn="ctr"/>
            <a:r>
              <a:rPr lang="en-US" altLang="ko-KR" sz="2000" b="1">
                <a:solidFill>
                  <a:srgbClr val="F39E5A"/>
                </a:solidFill>
                <a:cs typeface="Arial" pitchFamily="34" charset="0"/>
              </a:rPr>
              <a:t>D</a:t>
            </a:r>
            <a:endParaRPr lang="ko-KR" altLang="en-US" sz="2000" b="1">
              <a:solidFill>
                <a:srgbClr val="F39E5A"/>
              </a:solidFill>
              <a:cs typeface="Arial" pitchFamily="34" charset="0"/>
            </a:endParaRPr>
          </a:p>
        </p:txBody>
      </p:sp>
      <p:sp>
        <p:nvSpPr>
          <p:cNvPr id="21" name="Rectangle 9"/>
          <p:cNvSpPr/>
          <p:nvPr/>
        </p:nvSpPr>
        <p:spPr>
          <a:xfrm>
            <a:off x="3698714" y="186359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16"/>
          <p:cNvSpPr/>
          <p:nvPr/>
        </p:nvSpPr>
        <p:spPr>
          <a:xfrm rot="2700000">
            <a:off x="3674803" y="324450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1"/>
          <p:cNvSpPr>
            <a:spLocks noChangeAspect="1"/>
          </p:cNvSpPr>
          <p:nvPr/>
        </p:nvSpPr>
        <p:spPr>
          <a:xfrm>
            <a:off x="5201489" y="1682116"/>
            <a:ext cx="391466" cy="3947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27"/>
          <p:cNvSpPr/>
          <p:nvPr/>
        </p:nvSpPr>
        <p:spPr>
          <a:xfrm>
            <a:off x="4914910" y="3155788"/>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5" name="Group 24"/>
          <p:cNvGrpSpPr/>
          <p:nvPr/>
        </p:nvGrpSpPr>
        <p:grpSpPr>
          <a:xfrm>
            <a:off x="510151" y="1563638"/>
            <a:ext cx="2539483" cy="1048024"/>
            <a:chOff x="803640" y="3362835"/>
            <a:chExt cx="2059657" cy="1048024"/>
          </a:xfrm>
        </p:grpSpPr>
        <p:sp>
          <p:nvSpPr>
            <p:cNvPr id="26" name="TextBox 25"/>
            <p:cNvSpPr txBox="1"/>
            <p:nvPr/>
          </p:nvSpPr>
          <p:spPr>
            <a:xfrm>
              <a:off x="803640" y="3579862"/>
              <a:ext cx="2059657" cy="830997"/>
            </a:xfrm>
            <a:prstGeom prst="rect">
              <a:avLst/>
            </a:prstGeom>
            <a:noFill/>
          </p:spPr>
          <p:txBody>
            <a:bodyPr wrap="square" rtlCol="0">
              <a:spAutoFit/>
            </a:bodyPr>
            <a:lstStyle/>
            <a:p>
              <a:pPr algn="r"/>
              <a:r>
                <a:rPr lang="sv-SE" altLang="ko-KR" sz="1200" dirty="0" err="1">
                  <a:solidFill>
                    <a:schemeClr val="tx1">
                      <a:lumMod val="75000"/>
                      <a:lumOff val="25000"/>
                    </a:schemeClr>
                  </a:solidFill>
                  <a:cs typeface="Arial" pitchFamily="34" charset="0"/>
                </a:rPr>
                <a:t>Fab</a:t>
              </a:r>
              <a:r>
                <a:rPr lang="sv-SE" altLang="ko-KR" sz="1200" dirty="0">
                  <a:solidFill>
                    <a:schemeClr val="tx1">
                      <a:lumMod val="75000"/>
                      <a:lumOff val="25000"/>
                    </a:schemeClr>
                  </a:solidFill>
                  <a:cs typeface="Arial" pitchFamily="34" charset="0"/>
                </a:rPr>
                <a:t> Lab (</a:t>
              </a:r>
              <a:r>
                <a:rPr lang="sv-SE" altLang="ko-KR" sz="1200" dirty="0" err="1">
                  <a:solidFill>
                    <a:schemeClr val="tx1">
                      <a:lumMod val="75000"/>
                      <a:lumOff val="25000"/>
                    </a:schemeClr>
                  </a:solidFill>
                  <a:cs typeface="Arial" pitchFamily="34" charset="0"/>
                </a:rPr>
                <a:t>Fabrication</a:t>
              </a:r>
              <a:r>
                <a:rPr lang="sv-SE" altLang="ko-KR" sz="1200" dirty="0">
                  <a:solidFill>
                    <a:schemeClr val="tx1">
                      <a:lumMod val="75000"/>
                      <a:lumOff val="25000"/>
                    </a:schemeClr>
                  </a:solidFill>
                  <a:cs typeface="Arial" pitchFamily="34" charset="0"/>
                </a:rPr>
                <a:t> </a:t>
              </a:r>
              <a:r>
                <a:rPr lang="sv-SE" altLang="ko-KR" sz="1200" dirty="0" err="1">
                  <a:solidFill>
                    <a:schemeClr val="tx1">
                      <a:lumMod val="75000"/>
                      <a:lumOff val="25000"/>
                    </a:schemeClr>
                  </a:solidFill>
                  <a:cs typeface="Arial" pitchFamily="34" charset="0"/>
                </a:rPr>
                <a:t>Laboratory</a:t>
              </a:r>
              <a:r>
                <a:rPr lang="sv-SE" altLang="ko-KR" sz="1200" dirty="0">
                  <a:solidFill>
                    <a:schemeClr val="tx1">
                      <a:lumMod val="75000"/>
                      <a:lumOff val="25000"/>
                    </a:schemeClr>
                  </a:solidFill>
                  <a:cs typeface="Arial" pitchFamily="34" charset="0"/>
                </a:rPr>
                <a:t>) är en verkstad med utrustning och verktyg för att göra nästan vad som helst</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Fablab</a:t>
              </a:r>
              <a:endParaRPr lang="ko-KR" altLang="en-US" sz="1200" b="1">
                <a:solidFill>
                  <a:schemeClr val="tx1">
                    <a:lumMod val="75000"/>
                    <a:lumOff val="25000"/>
                  </a:schemeClr>
                </a:solidFill>
                <a:cs typeface="Arial" pitchFamily="34" charset="0"/>
              </a:endParaRPr>
            </a:p>
          </p:txBody>
        </p:sp>
      </p:grpSp>
      <p:grpSp>
        <p:nvGrpSpPr>
          <p:cNvPr id="28" name="Group 27"/>
          <p:cNvGrpSpPr/>
          <p:nvPr/>
        </p:nvGrpSpPr>
        <p:grpSpPr>
          <a:xfrm>
            <a:off x="510151" y="3363838"/>
            <a:ext cx="2539483" cy="678692"/>
            <a:chOff x="803640" y="3362835"/>
            <a:chExt cx="2059657" cy="678692"/>
          </a:xfrm>
        </p:grpSpPr>
        <p:sp>
          <p:nvSpPr>
            <p:cNvPr id="29" name="TextBox 28"/>
            <p:cNvSpPr txBox="1"/>
            <p:nvPr/>
          </p:nvSpPr>
          <p:spPr>
            <a:xfrm>
              <a:off x="803640" y="3579862"/>
              <a:ext cx="2059657" cy="461665"/>
            </a:xfrm>
            <a:prstGeom prst="rect">
              <a:avLst/>
            </a:prstGeom>
            <a:noFill/>
          </p:spPr>
          <p:txBody>
            <a:bodyPr wrap="square" rtlCol="0">
              <a:spAutoFit/>
            </a:bodyPr>
            <a:lstStyle/>
            <a:p>
              <a:pPr algn="r"/>
              <a:r>
                <a:rPr lang="sv-SE" altLang="ko-KR" sz="1200" dirty="0">
                  <a:solidFill>
                    <a:schemeClr val="tx1">
                      <a:lumMod val="75000"/>
                      <a:lumOff val="25000"/>
                    </a:schemeClr>
                  </a:solidFill>
                  <a:cs typeface="Arial" pitchFamily="34" charset="0"/>
                </a:rPr>
                <a:t>Används ofta för både konstnärliga och tekniska illustrationer</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803640" y="3362835"/>
              <a:ext cx="2059657" cy="276999"/>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Inkscape</a:t>
              </a:r>
              <a:endParaRPr lang="ko-KR" altLang="en-US" sz="1200" b="1">
                <a:solidFill>
                  <a:schemeClr val="tx1">
                    <a:lumMod val="75000"/>
                    <a:lumOff val="25000"/>
                  </a:schemeClr>
                </a:solidFill>
                <a:cs typeface="Arial" pitchFamily="34" charset="0"/>
              </a:endParaRPr>
            </a:p>
          </p:txBody>
        </p:sp>
      </p:grpSp>
      <p:grpSp>
        <p:nvGrpSpPr>
          <p:cNvPr id="31" name="Group 30"/>
          <p:cNvGrpSpPr/>
          <p:nvPr/>
        </p:nvGrpSpPr>
        <p:grpSpPr>
          <a:xfrm>
            <a:off x="6084168" y="1563638"/>
            <a:ext cx="2539483" cy="1232690"/>
            <a:chOff x="803640" y="3362835"/>
            <a:chExt cx="2059657" cy="1232690"/>
          </a:xfrm>
        </p:grpSpPr>
        <p:sp>
          <p:nvSpPr>
            <p:cNvPr id="32" name="TextBox 31"/>
            <p:cNvSpPr txBox="1"/>
            <p:nvPr/>
          </p:nvSpPr>
          <p:spPr>
            <a:xfrm>
              <a:off x="803640" y="3579862"/>
              <a:ext cx="2059657" cy="1015663"/>
            </a:xfrm>
            <a:prstGeom prst="rect">
              <a:avLst/>
            </a:prstGeom>
            <a:noFill/>
          </p:spPr>
          <p:txBody>
            <a:bodyPr wrap="square" rtlCol="0">
              <a:spAutoFit/>
            </a:bodyPr>
            <a:lstStyle/>
            <a:p>
              <a:r>
                <a:rPr lang="sv-SE" altLang="ko-KR" sz="1200" dirty="0">
                  <a:solidFill>
                    <a:schemeClr val="tx1">
                      <a:lumMod val="75000"/>
                      <a:lumOff val="25000"/>
                    </a:schemeClr>
                  </a:solidFill>
                  <a:cs typeface="Arial"/>
                </a:rPr>
                <a:t>Tinkercad är ett 3D CAD-program från Autodesk som är lätt att använda och passar för t.ex. designa små enkla delar för 3D-utskrift.</a:t>
              </a:r>
              <a:r>
                <a:rPr lang="en-US" altLang="ko-KR" sz="1200" dirty="0">
                  <a:solidFill>
                    <a:schemeClr val="tx1">
                      <a:lumMod val="75000"/>
                      <a:lumOff val="25000"/>
                    </a:schemeClr>
                  </a:solidFill>
                  <a:cs typeface="Arial"/>
                </a:rPr>
                <a:t> </a:t>
              </a:r>
            </a:p>
          </p:txBody>
        </p:sp>
        <p:sp>
          <p:nvSpPr>
            <p:cNvPr id="33" name="TextBox 32"/>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Tinkercad</a:t>
              </a:r>
              <a:endParaRPr lang="ko-KR" altLang="en-US" sz="1200" b="1" dirty="0">
                <a:solidFill>
                  <a:schemeClr val="tx1">
                    <a:lumMod val="75000"/>
                    <a:lumOff val="25000"/>
                  </a:schemeClr>
                </a:solidFill>
                <a:cs typeface="Arial" pitchFamily="34" charset="0"/>
              </a:endParaRPr>
            </a:p>
          </p:txBody>
        </p:sp>
      </p:grpSp>
      <p:grpSp>
        <p:nvGrpSpPr>
          <p:cNvPr id="34" name="Group 33"/>
          <p:cNvGrpSpPr/>
          <p:nvPr/>
        </p:nvGrpSpPr>
        <p:grpSpPr>
          <a:xfrm>
            <a:off x="6084167" y="3093336"/>
            <a:ext cx="2539483" cy="1048024"/>
            <a:chOff x="803640" y="3362835"/>
            <a:chExt cx="2059657" cy="1048024"/>
          </a:xfrm>
        </p:grpSpPr>
        <p:sp>
          <p:nvSpPr>
            <p:cNvPr id="35" name="TextBox 34"/>
            <p:cNvSpPr txBox="1"/>
            <p:nvPr/>
          </p:nvSpPr>
          <p:spPr>
            <a:xfrm>
              <a:off x="803640" y="3579862"/>
              <a:ext cx="2059657" cy="830997"/>
            </a:xfrm>
            <a:prstGeom prst="rect">
              <a:avLst/>
            </a:prstGeom>
            <a:noFill/>
          </p:spPr>
          <p:txBody>
            <a:bodyPr wrap="square" rtlCol="0">
              <a:spAutoFit/>
            </a:bodyPr>
            <a:lstStyle/>
            <a:p>
              <a:r>
                <a:rPr lang="sv-SE" sz="1200" dirty="0"/>
                <a:t>I motsats till Tinkercad skapar du </a:t>
              </a:r>
            </a:p>
            <a:p>
              <a:r>
                <a:rPr lang="sv-SE" sz="1200" dirty="0"/>
                <a:t>inte former i </a:t>
              </a:r>
              <a:r>
                <a:rPr lang="sv-SE" sz="1200" dirty="0" err="1"/>
                <a:t>Meshmixer</a:t>
              </a:r>
              <a:r>
                <a:rPr lang="sv-SE" sz="1200" dirty="0"/>
                <a:t> men </a:t>
              </a:r>
            </a:p>
            <a:p>
              <a:r>
                <a:rPr lang="sv-SE" sz="1200" dirty="0"/>
                <a:t>ändrar och kombinerar färdiga </a:t>
              </a:r>
            </a:p>
            <a:p>
              <a:r>
                <a:rPr lang="sv-SE" sz="1200" dirty="0"/>
                <a:t>mönster</a:t>
              </a:r>
              <a:endParaRPr lang="ko-KR" altLang="en-US" sz="1200" dirty="0">
                <a:solidFill>
                  <a:schemeClr val="tx1">
                    <a:lumMod val="75000"/>
                    <a:lumOff val="25000"/>
                  </a:schemeClr>
                </a:solidFill>
                <a:cs typeface="Arial" pitchFamily="34" charset="0"/>
              </a:endParaRPr>
            </a:p>
          </p:txBody>
        </p:sp>
        <p:sp>
          <p:nvSpPr>
            <p:cNvPr id="36" name="TextBox 35"/>
            <p:cNvSpPr txBox="1"/>
            <p:nvPr/>
          </p:nvSpPr>
          <p:spPr>
            <a:xfrm>
              <a:off x="803640" y="3362835"/>
              <a:ext cx="2059657" cy="276999"/>
            </a:xfrm>
            <a:prstGeom prst="rect">
              <a:avLst/>
            </a:prstGeom>
            <a:noFill/>
          </p:spPr>
          <p:txBody>
            <a:bodyPr wrap="square" rtlCol="0">
              <a:spAutoFit/>
            </a:bodyPr>
            <a:lstStyle/>
            <a:p>
              <a:r>
                <a:rPr lang="en-US" altLang="ko-KR" sz="1200" b="1" err="1">
                  <a:solidFill>
                    <a:schemeClr val="tx1">
                      <a:lumMod val="75000"/>
                      <a:lumOff val="25000"/>
                    </a:schemeClr>
                  </a:solidFill>
                  <a:cs typeface="Arial" pitchFamily="34" charset="0"/>
                </a:rPr>
                <a:t>Meshcmixer</a:t>
              </a:r>
              <a:endParaRPr lang="ko-KR" altLang="en-US" sz="12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 y="3003798"/>
            <a:ext cx="9144000" cy="576063"/>
          </a:xfrm>
        </p:spPr>
        <p:txBody>
          <a:bodyPr/>
          <a:lstStyle/>
          <a:p>
            <a:r>
              <a:rPr lang="en-US" altLang="ko-KR" sz="3600" dirty="0"/>
              <a:t>Tack!</a:t>
            </a:r>
            <a:endParaRPr lang="ko-KR" altLang="en-US" sz="3600" dirty="0"/>
          </a:p>
        </p:txBody>
      </p:sp>
      <p:sp>
        <p:nvSpPr>
          <p:cNvPr id="3" name="Text Placeholder 2"/>
          <p:cNvSpPr>
            <a:spLocks noGrp="1"/>
          </p:cNvSpPr>
          <p:nvPr>
            <p:ph type="body" sz="quarter" idx="11"/>
          </p:nvPr>
        </p:nvSpPr>
        <p:spPr>
          <a:xfrm>
            <a:off x="-148" y="3867894"/>
            <a:ext cx="9144000" cy="288032"/>
          </a:xfrm>
        </p:spPr>
        <p:txBody>
          <a:bodyPr/>
          <a:lstStyle/>
          <a:p>
            <a:pPr lvl="0"/>
            <a:r>
              <a:rPr lang="en-US" altLang="ko-KR" sz="1800" dirty="0" err="1"/>
              <a:t>Fortsätt</a:t>
            </a:r>
            <a:r>
              <a:rPr lang="en-US" altLang="ko-KR" sz="1800" dirty="0"/>
              <a:t> din </a:t>
            </a:r>
            <a:r>
              <a:rPr lang="en-US" altLang="ko-KR" sz="1800" dirty="0" err="1"/>
              <a:t>utbildning</a:t>
            </a:r>
            <a:r>
              <a:rPr lang="en-US" altLang="ko-KR" sz="1800" dirty="0"/>
              <a:t> </a:t>
            </a:r>
            <a:r>
              <a:rPr lang="en-US" altLang="ko-KR" sz="1800"/>
              <a:t>på </a:t>
            </a:r>
            <a:r>
              <a:rPr lang="en-US" altLang="ko-KR" sz="1800">
                <a:hlinkClick r:id="rId2"/>
              </a:rPr>
              <a:t>www.projectspecial.eu</a:t>
            </a:r>
            <a:r>
              <a:rPr lang="en-US" altLang="ko-KR" sz="1800"/>
              <a:t>! </a:t>
            </a:r>
          </a:p>
        </p:txBody>
      </p:sp>
    </p:spTree>
    <p:extLst>
      <p:ext uri="{BB962C8B-B14F-4D97-AF65-F5344CB8AC3E}">
        <p14:creationId xmlns:p14="http://schemas.microsoft.com/office/powerpoint/2010/main" val="6145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99" y="375300"/>
            <a:ext cx="9144000" cy="576064"/>
          </a:xfrm>
        </p:spPr>
        <p:txBody>
          <a:bodyPr/>
          <a:lstStyle/>
          <a:p>
            <a:pPr>
              <a:spcBef>
                <a:spcPts val="0"/>
              </a:spcBef>
            </a:pPr>
            <a:r>
              <a:rPr lang="en-US" altLang="ko-KR" sz="2800" dirty="0"/>
              <a:t>2D </a:t>
            </a:r>
            <a:r>
              <a:rPr lang="en-US" altLang="ko-KR" sz="2800" dirty="0" err="1"/>
              <a:t>och</a:t>
            </a:r>
            <a:r>
              <a:rPr lang="en-US" altLang="ko-KR" sz="2800" dirty="0"/>
              <a:t> 3D </a:t>
            </a:r>
            <a:r>
              <a:rPr lang="en-US" altLang="ko-KR" sz="2800" dirty="0" err="1"/>
              <a:t>ritningar</a:t>
            </a:r>
            <a:endParaRPr lang="en-US" altLang="ko-KR" sz="2800" dirty="0"/>
          </a:p>
        </p:txBody>
      </p:sp>
      <p:sp>
        <p:nvSpPr>
          <p:cNvPr id="12" name="Freeform 11"/>
          <p:cNvSpPr/>
          <p:nvPr/>
        </p:nvSpPr>
        <p:spPr>
          <a:xfrm>
            <a:off x="249192" y="1445648"/>
            <a:ext cx="1724342" cy="164963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3" name="Freeform 12"/>
          <p:cNvSpPr/>
          <p:nvPr/>
        </p:nvSpPr>
        <p:spPr>
          <a:xfrm rot="13717843">
            <a:off x="1683916" y="2855875"/>
            <a:ext cx="264269" cy="33439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8128" tIns="82778" rIns="0" bIns="82778" numCol="1" spcCol="1270" anchor="ctr" anchorCtr="0">
            <a:noAutofit/>
          </a:bodyPr>
          <a:lstStyle/>
          <a:p>
            <a:pPr lvl="0" algn="ctr" defTabSz="533400" latinLnBrk="1">
              <a:lnSpc>
                <a:spcPct val="90000"/>
              </a:lnSpc>
              <a:spcBef>
                <a:spcPct val="0"/>
              </a:spcBef>
              <a:spcAft>
                <a:spcPct val="35000"/>
              </a:spcAft>
            </a:pPr>
            <a:endParaRPr lang="ko-KR" altLang="en-US" sz="1200" kern="1200"/>
          </a:p>
        </p:txBody>
      </p:sp>
      <p:sp>
        <p:nvSpPr>
          <p:cNvPr id="20" name="Parallelogram 15"/>
          <p:cNvSpPr/>
          <p:nvPr/>
        </p:nvSpPr>
        <p:spPr>
          <a:xfrm rot="5400000" flipH="1">
            <a:off x="4386727" y="1506995"/>
            <a:ext cx="354753" cy="38400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3" name="Group 22"/>
          <p:cNvGrpSpPr/>
          <p:nvPr/>
        </p:nvGrpSpPr>
        <p:grpSpPr>
          <a:xfrm>
            <a:off x="1251397" y="3100240"/>
            <a:ext cx="2323459" cy="1401478"/>
            <a:chOff x="803640" y="3362835"/>
            <a:chExt cx="2059657" cy="1401478"/>
          </a:xfrm>
        </p:grpSpPr>
        <p:sp>
          <p:nvSpPr>
            <p:cNvPr id="24" name="TextBox 23"/>
            <p:cNvSpPr txBox="1"/>
            <p:nvPr/>
          </p:nvSpPr>
          <p:spPr>
            <a:xfrm>
              <a:off x="803640" y="3748650"/>
              <a:ext cx="2059657" cy="1015663"/>
            </a:xfrm>
            <a:prstGeom prst="rect">
              <a:avLst/>
            </a:prstGeom>
            <a:noFill/>
          </p:spPr>
          <p:txBody>
            <a:bodyPr wrap="square" rtlCol="0">
              <a:spAutoFit/>
            </a:bodyPr>
            <a:lstStyle/>
            <a:p>
              <a:pPr algn="r"/>
              <a:r>
                <a:rPr lang="sv-SE" altLang="ko-KR" sz="1200" dirty="0">
                  <a:solidFill>
                    <a:schemeClr val="tx1">
                      <a:lumMod val="75000"/>
                      <a:lumOff val="25000"/>
                    </a:schemeClr>
                  </a:solidFill>
                  <a:cs typeface="Arial" pitchFamily="34" charset="0"/>
                </a:rPr>
                <a:t>beskriver föremål i termer av längd och höjd på en plan yta utan djup</a:t>
              </a:r>
              <a:r>
                <a:rPr lang="en-GB" altLang="ko-KR" sz="1200" dirty="0">
                  <a:solidFill>
                    <a:schemeClr val="tx1">
                      <a:lumMod val="75000"/>
                      <a:lumOff val="25000"/>
                    </a:schemeClr>
                  </a:solidFill>
                  <a:cs typeface="Arial" pitchFamily="34" charset="0"/>
                </a:rPr>
                <a:t>.</a:t>
              </a:r>
            </a:p>
            <a:p>
              <a:pPr algn="r"/>
              <a:r>
                <a:rPr lang="en-GB" altLang="ko-KR" sz="1200" dirty="0">
                  <a:solidFill>
                    <a:schemeClr val="tx1">
                      <a:lumMod val="75000"/>
                      <a:lumOff val="25000"/>
                    </a:schemeClr>
                  </a:solidFill>
                  <a:cs typeface="Arial" pitchFamily="34" charset="0"/>
                </a:rPr>
                <a:t> </a:t>
              </a:r>
            </a:p>
            <a:p>
              <a:pPr algn="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803640" y="3362835"/>
              <a:ext cx="2059657" cy="461665"/>
            </a:xfrm>
            <a:prstGeom prst="rect">
              <a:avLst/>
            </a:prstGeom>
            <a:noFill/>
          </p:spPr>
          <p:txBody>
            <a:bodyPr wrap="square" rtlCol="0">
              <a:spAutoFit/>
            </a:bodyPr>
            <a:lstStyle/>
            <a:p>
              <a:pPr algn="r"/>
              <a:r>
                <a:rPr lang="en-GB" altLang="ko-KR" sz="1200" b="1" dirty="0">
                  <a:solidFill>
                    <a:schemeClr val="tx1">
                      <a:lumMod val="75000"/>
                      <a:lumOff val="25000"/>
                    </a:schemeClr>
                  </a:solidFill>
                  <a:cs typeface="Arial" pitchFamily="34" charset="0"/>
                </a:rPr>
                <a:t>2D (</a:t>
              </a:r>
              <a:r>
                <a:rPr lang="en-GB" altLang="ko-KR" sz="1200" b="1" dirty="0" err="1">
                  <a:solidFill>
                    <a:schemeClr val="tx1">
                      <a:lumMod val="75000"/>
                      <a:lumOff val="25000"/>
                    </a:schemeClr>
                  </a:solidFill>
                  <a:cs typeface="Arial" pitchFamily="34" charset="0"/>
                </a:rPr>
                <a:t>tvådimensionella</a:t>
              </a:r>
              <a:r>
                <a:rPr lang="en-GB" altLang="ko-KR" sz="1200" b="1" dirty="0">
                  <a:solidFill>
                    <a:schemeClr val="tx1">
                      <a:lumMod val="75000"/>
                      <a:lumOff val="25000"/>
                    </a:schemeClr>
                  </a:solidFill>
                  <a:cs typeface="Arial" pitchFamily="34" charset="0"/>
                </a:rPr>
                <a:t>) </a:t>
              </a:r>
              <a:r>
                <a:rPr lang="en-GB" altLang="ko-KR" sz="1200" b="1" dirty="0" err="1">
                  <a:solidFill>
                    <a:schemeClr val="tx1">
                      <a:lumMod val="75000"/>
                      <a:lumOff val="25000"/>
                    </a:schemeClr>
                  </a:solidFill>
                  <a:cs typeface="Arial" pitchFamily="34" charset="0"/>
                </a:rPr>
                <a:t>ritningar</a:t>
              </a:r>
              <a:r>
                <a:rPr lang="en-GB"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grpSp>
        <p:nvGrpSpPr>
          <p:cNvPr id="26" name="Group 25"/>
          <p:cNvGrpSpPr/>
          <p:nvPr/>
        </p:nvGrpSpPr>
        <p:grpSpPr>
          <a:xfrm>
            <a:off x="5078790" y="2590189"/>
            <a:ext cx="2086138" cy="1033983"/>
            <a:chOff x="803640" y="3362835"/>
            <a:chExt cx="2064412" cy="712194"/>
          </a:xfrm>
        </p:grpSpPr>
        <p:sp>
          <p:nvSpPr>
            <p:cNvPr id="27" name="TextBox 26"/>
            <p:cNvSpPr txBox="1"/>
            <p:nvPr/>
          </p:nvSpPr>
          <p:spPr>
            <a:xfrm>
              <a:off x="808395" y="3629845"/>
              <a:ext cx="2059657" cy="445184"/>
            </a:xfrm>
            <a:prstGeom prst="rect">
              <a:avLst/>
            </a:prstGeom>
            <a:noFill/>
          </p:spPr>
          <p:txBody>
            <a:bodyPr wrap="square" lIns="91440" tIns="45720" rIns="91440" bIns="45720" rtlCol="0" anchor="t">
              <a:spAutoFit/>
            </a:bodyPr>
            <a:lstStyle/>
            <a:p>
              <a:r>
                <a:rPr lang="sv-SE" altLang="ko-KR" sz="1200" dirty="0">
                  <a:solidFill>
                    <a:schemeClr val="tx1">
                      <a:lumMod val="75000"/>
                      <a:lumOff val="25000"/>
                    </a:schemeClr>
                  </a:solidFill>
                  <a:cs typeface="Arial"/>
                </a:rPr>
                <a:t>beskriver föremål i termer av höjd, bredd och djup.</a:t>
              </a:r>
              <a:endParaRPr lang="en-GB" altLang="ko-KR" sz="1200" dirty="0">
                <a:solidFill>
                  <a:schemeClr val="tx1">
                    <a:lumMod val="75000"/>
                    <a:lumOff val="25000"/>
                  </a:schemeClr>
                </a:solidFill>
                <a:cs typeface="Arial" pitchFamily="34" charset="0"/>
              </a:endParaRPr>
            </a:p>
            <a:p>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803640" y="3362835"/>
              <a:ext cx="2059657" cy="317989"/>
            </a:xfrm>
            <a:prstGeom prst="rect">
              <a:avLst/>
            </a:prstGeom>
            <a:noFill/>
          </p:spPr>
          <p:txBody>
            <a:bodyPr wrap="square" rtlCol="0">
              <a:spAutoFit/>
            </a:bodyPr>
            <a:lstStyle/>
            <a:p>
              <a:r>
                <a:rPr lang="en-GB" altLang="ko-KR" sz="1200" b="1" dirty="0">
                  <a:solidFill>
                    <a:schemeClr val="tx1">
                      <a:lumMod val="75000"/>
                      <a:lumOff val="25000"/>
                    </a:schemeClr>
                  </a:solidFill>
                  <a:cs typeface="Arial" pitchFamily="34" charset="0"/>
                </a:rPr>
                <a:t>3D (</a:t>
              </a:r>
              <a:r>
                <a:rPr lang="en-GB" altLang="ko-KR" sz="1200" b="1" dirty="0" err="1">
                  <a:solidFill>
                    <a:schemeClr val="tx1">
                      <a:lumMod val="75000"/>
                      <a:lumOff val="25000"/>
                    </a:schemeClr>
                  </a:solidFill>
                  <a:cs typeface="Arial" pitchFamily="34" charset="0"/>
                </a:rPr>
                <a:t>tredimensionella</a:t>
              </a:r>
              <a:r>
                <a:rPr lang="en-GB" altLang="ko-KR" sz="1200" b="1" dirty="0">
                  <a:solidFill>
                    <a:schemeClr val="tx1">
                      <a:lumMod val="75000"/>
                      <a:lumOff val="25000"/>
                    </a:schemeClr>
                  </a:solidFill>
                  <a:cs typeface="Arial" pitchFamily="34" charset="0"/>
                </a:rPr>
                <a:t>) </a:t>
              </a:r>
              <a:r>
                <a:rPr lang="en-GB" altLang="ko-KR" sz="1200" b="1" dirty="0" err="1">
                  <a:solidFill>
                    <a:schemeClr val="tx1">
                      <a:lumMod val="75000"/>
                      <a:lumOff val="25000"/>
                    </a:schemeClr>
                  </a:solidFill>
                  <a:cs typeface="Arial" pitchFamily="34" charset="0"/>
                </a:rPr>
                <a:t>ritningar</a:t>
              </a:r>
              <a:endParaRPr lang="ko-KR" altLang="en-US" sz="1200" b="1" dirty="0">
                <a:solidFill>
                  <a:schemeClr val="tx1">
                    <a:lumMod val="75000"/>
                    <a:lumOff val="25000"/>
                  </a:schemeClr>
                </a:solidFill>
                <a:cs typeface="Arial" pitchFamily="34" charset="0"/>
              </a:endParaRPr>
            </a:p>
          </p:txBody>
        </p:sp>
      </p:grpSp>
      <p:sp>
        <p:nvSpPr>
          <p:cNvPr id="38" name="Block Arc 14"/>
          <p:cNvSpPr/>
          <p:nvPr/>
        </p:nvSpPr>
        <p:spPr>
          <a:xfrm rot="16200000">
            <a:off x="4305129" y="2680445"/>
            <a:ext cx="518895" cy="519236"/>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Text Placeholder 4">
            <a:extLst>
              <a:ext uri="{FF2B5EF4-FFF2-40B4-BE49-F238E27FC236}">
                <a16:creationId xmlns:a16="http://schemas.microsoft.com/office/drawing/2014/main" id="{0D92EB70-8C95-8F69-57AE-C11318DE48E7}"/>
              </a:ext>
            </a:extLst>
          </p:cNvPr>
          <p:cNvSpPr>
            <a:spLocks noGrp="1"/>
          </p:cNvSpPr>
          <p:nvPr>
            <p:ph type="body" sz="quarter" idx="11"/>
          </p:nvPr>
        </p:nvSpPr>
        <p:spPr>
          <a:xfrm>
            <a:off x="-199900" y="1864917"/>
            <a:ext cx="9144000" cy="288032"/>
          </a:xfrm>
        </p:spPr>
        <p:txBody>
          <a:bodyPr/>
          <a:lstStyle/>
          <a:p>
            <a:r>
              <a:rPr lang="en-US" altLang="ko-KR" dirty="0" err="1"/>
              <a:t>Vad</a:t>
            </a:r>
            <a:r>
              <a:rPr lang="en-US" altLang="ko-KR" dirty="0"/>
              <a:t> </a:t>
            </a:r>
            <a:r>
              <a:rPr lang="en-US" altLang="ko-KR" dirty="0" err="1"/>
              <a:t>är</a:t>
            </a:r>
            <a:r>
              <a:rPr lang="en-US" altLang="ko-KR" dirty="0"/>
              <a:t> </a:t>
            </a:r>
            <a:r>
              <a:rPr lang="en-US" altLang="ko-KR" dirty="0" err="1"/>
              <a:t>skillnaden</a:t>
            </a:r>
            <a:r>
              <a:rPr lang="en-US" altLang="ko-KR" sz="1400" dirty="0"/>
              <a:t>?</a:t>
            </a:r>
            <a:endParaRPr lang="ko-KR" altLang="en-US" sz="1400" dirty="0"/>
          </a:p>
          <a:p>
            <a:endParaRPr lang="en-GB" dirty="0"/>
          </a:p>
        </p:txBody>
      </p:sp>
      <p:sp>
        <p:nvSpPr>
          <p:cNvPr id="16" name="Freeform 15">
            <a:extLst>
              <a:ext uri="{FF2B5EF4-FFF2-40B4-BE49-F238E27FC236}">
                <a16:creationId xmlns:a16="http://schemas.microsoft.com/office/drawing/2014/main" id="{9DBBCD0B-BADA-F661-915E-374AC6B1BA32}"/>
              </a:ext>
            </a:extLst>
          </p:cNvPr>
          <p:cNvSpPr/>
          <p:nvPr/>
        </p:nvSpPr>
        <p:spPr>
          <a:xfrm>
            <a:off x="6400862" y="886695"/>
            <a:ext cx="1578254" cy="1624605"/>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pic>
        <p:nvPicPr>
          <p:cNvPr id="40" name="Picture 39" descr="A picture containing icon&#10;&#10;Description automatically generated">
            <a:extLst>
              <a:ext uri="{FF2B5EF4-FFF2-40B4-BE49-F238E27FC236}">
                <a16:creationId xmlns:a16="http://schemas.microsoft.com/office/drawing/2014/main" id="{1047F396-26A9-2BE8-2505-4D5A5AEE03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6620" y="640692"/>
            <a:ext cx="1316106" cy="1862456"/>
          </a:xfrm>
          <a:prstGeom prst="rect">
            <a:avLst/>
          </a:prstGeom>
        </p:spPr>
      </p:pic>
      <p:sp>
        <p:nvSpPr>
          <p:cNvPr id="41" name="TextBox 40">
            <a:extLst>
              <a:ext uri="{FF2B5EF4-FFF2-40B4-BE49-F238E27FC236}">
                <a16:creationId xmlns:a16="http://schemas.microsoft.com/office/drawing/2014/main" id="{93518ACA-3CC5-A9F9-F762-FBB855442B1E}"/>
              </a:ext>
            </a:extLst>
          </p:cNvPr>
          <p:cNvSpPr txBox="1"/>
          <p:nvPr/>
        </p:nvSpPr>
        <p:spPr>
          <a:xfrm>
            <a:off x="807622" y="1817017"/>
            <a:ext cx="595035" cy="923330"/>
          </a:xfrm>
          <a:prstGeom prst="rect">
            <a:avLst/>
          </a:prstGeom>
          <a:noFill/>
        </p:spPr>
        <p:txBody>
          <a:bodyPr wrap="none" rtlCol="0">
            <a:spAutoFit/>
          </a:bodyPr>
          <a:lstStyle/>
          <a:p>
            <a:r>
              <a:rPr lang="en-GB" sz="5400" b="1">
                <a:latin typeface="Apple Braille" pitchFamily="2" charset="0"/>
                <a:cs typeface="Bodoni MT" panose="020F0502020204030204" pitchFamily="34" charset="0"/>
              </a:rPr>
              <a:t>2</a:t>
            </a:r>
          </a:p>
        </p:txBody>
      </p:sp>
      <p:sp>
        <p:nvSpPr>
          <p:cNvPr id="42" name="Freeform 41">
            <a:extLst>
              <a:ext uri="{FF2B5EF4-FFF2-40B4-BE49-F238E27FC236}">
                <a16:creationId xmlns:a16="http://schemas.microsoft.com/office/drawing/2014/main" id="{5C5CBB32-6200-B322-DAB3-2304E9658592}"/>
              </a:ext>
            </a:extLst>
          </p:cNvPr>
          <p:cNvSpPr/>
          <p:nvPr/>
        </p:nvSpPr>
        <p:spPr>
          <a:xfrm rot="19218828">
            <a:off x="6376513" y="2277684"/>
            <a:ext cx="264269" cy="33439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8128" tIns="82778" rIns="0" bIns="82778" numCol="1" spcCol="1270" anchor="ctr" anchorCtr="0">
            <a:noAutofit/>
          </a:bodyPr>
          <a:lstStyle/>
          <a:p>
            <a:pPr lvl="0" algn="ctr" defTabSz="533400" latinLnBrk="1">
              <a:lnSpc>
                <a:spcPct val="90000"/>
              </a:lnSpc>
              <a:spcBef>
                <a:spcPct val="0"/>
              </a:spcBef>
              <a:spcAft>
                <a:spcPct val="35000"/>
              </a:spcAft>
            </a:pPr>
            <a:endParaRPr lang="ko-KR" altLang="en-US" sz="1200" kern="1200"/>
          </a:p>
        </p:txBody>
      </p:sp>
      <p:sp>
        <p:nvSpPr>
          <p:cNvPr id="3" name="Marcador de texto 2">
            <a:extLst>
              <a:ext uri="{FF2B5EF4-FFF2-40B4-BE49-F238E27FC236}">
                <a16:creationId xmlns:a16="http://schemas.microsoft.com/office/drawing/2014/main" id="{816B1076-9F5E-6C21-489F-ABCAB2A99EA8}"/>
              </a:ext>
            </a:extLst>
          </p:cNvPr>
          <p:cNvSpPr txBox="1">
            <a:spLocks/>
          </p:cNvSpPr>
          <p:nvPr/>
        </p:nvSpPr>
        <p:spPr>
          <a:xfrm>
            <a:off x="-7897" y="910399"/>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1800"/>
              <a:t>2</a:t>
            </a:r>
          </a:p>
        </p:txBody>
      </p:sp>
    </p:spTree>
    <p:extLst>
      <p:ext uri="{BB962C8B-B14F-4D97-AF65-F5344CB8AC3E}">
        <p14:creationId xmlns:p14="http://schemas.microsoft.com/office/powerpoint/2010/main" val="276553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7" y="1987589"/>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s-IS" altLang="ko-KR" sz="1400" b="1"/>
              <a:t>     Tinkercad</a:t>
            </a:r>
            <a:endParaRPr lang="ko-KR" altLang="en-US" sz="1400" b="1"/>
          </a:p>
        </p:txBody>
      </p:sp>
      <p:sp>
        <p:nvSpPr>
          <p:cNvPr id="25" name="Rectangle 24"/>
          <p:cNvSpPr/>
          <p:nvPr/>
        </p:nvSpPr>
        <p:spPr>
          <a:xfrm>
            <a:off x="4872859" y="27386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8" y="273867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a:xfrm>
            <a:off x="1475656" y="1380438"/>
            <a:ext cx="9144000" cy="576064"/>
          </a:xfrm>
        </p:spPr>
        <p:txBody>
          <a:bodyPr/>
          <a:lstStyle/>
          <a:p>
            <a:r>
              <a:rPr lang="en-US" altLang="ko-KR" sz="2800" dirty="0"/>
              <a:t>3D </a:t>
            </a:r>
            <a:r>
              <a:rPr lang="en-US" altLang="ko-KR" sz="2800" dirty="0" err="1"/>
              <a:t>ritning</a:t>
            </a:r>
            <a:endParaRPr lang="ko-KR" altLang="en-US" sz="2800" dirty="0"/>
          </a:p>
        </p:txBody>
      </p:sp>
      <p:sp>
        <p:nvSpPr>
          <p:cNvPr id="3" name="Text Placeholder 2"/>
          <p:cNvSpPr>
            <a:spLocks noGrp="1"/>
          </p:cNvSpPr>
          <p:nvPr>
            <p:ph type="body" sz="quarter" idx="11"/>
          </p:nvPr>
        </p:nvSpPr>
        <p:spPr>
          <a:xfrm>
            <a:off x="-35123" y="326868"/>
            <a:ext cx="9144000" cy="288032"/>
          </a:xfrm>
        </p:spPr>
        <p:txBody>
          <a:bodyPr/>
          <a:lstStyle/>
          <a:p>
            <a:pPr lvl="0"/>
            <a:r>
              <a:rPr lang="en-US" altLang="ko-KR" sz="2800" dirty="0" err="1"/>
              <a:t>Programvara</a:t>
            </a:r>
            <a:r>
              <a:rPr lang="en-US" altLang="ko-KR" sz="2800" dirty="0"/>
              <a:t> för </a:t>
            </a:r>
            <a:r>
              <a:rPr lang="en-US" altLang="ko-KR" sz="2800" dirty="0" err="1"/>
              <a:t>att</a:t>
            </a:r>
            <a:r>
              <a:rPr lang="en-US" altLang="ko-KR" sz="2800" dirty="0"/>
              <a:t> </a:t>
            </a:r>
            <a:r>
              <a:rPr lang="en-US" altLang="ko-KR" sz="2800" dirty="0" err="1"/>
              <a:t>rita</a:t>
            </a:r>
            <a:endParaRPr lang="en-US" altLang="ko-KR" sz="2800" dirty="0"/>
          </a:p>
        </p:txBody>
      </p:sp>
      <p:sp>
        <p:nvSpPr>
          <p:cNvPr id="20" name="Rectangle 19"/>
          <p:cNvSpPr/>
          <p:nvPr/>
        </p:nvSpPr>
        <p:spPr>
          <a:xfrm>
            <a:off x="683568" y="2013823"/>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868206" y="2764788"/>
            <a:ext cx="2371794" cy="307777"/>
          </a:xfrm>
          <a:prstGeom prst="rect">
            <a:avLst/>
          </a:prstGeom>
          <a:noFill/>
        </p:spPr>
        <p:txBody>
          <a:bodyPr wrap="square" rtlCol="0">
            <a:spAutoFit/>
          </a:bodyPr>
          <a:lstStyle/>
          <a:p>
            <a:r>
              <a:rPr lang="en-US" altLang="ko-KR" sz="1400" b="1">
                <a:solidFill>
                  <a:schemeClr val="bg1"/>
                </a:solidFill>
                <a:cs typeface="Arial" pitchFamily="34" charset="0"/>
              </a:rPr>
              <a:t>Gimp</a:t>
            </a:r>
            <a:endParaRPr lang="ko-KR" altLang="en-US" sz="1400" b="1">
              <a:solidFill>
                <a:schemeClr val="bg1"/>
              </a:solidFill>
              <a:cs typeface="Arial" pitchFamily="34" charset="0"/>
            </a:endParaRPr>
          </a:p>
        </p:txBody>
      </p:sp>
      <p:sp>
        <p:nvSpPr>
          <p:cNvPr id="29" name="TextBox 28"/>
          <p:cNvSpPr txBox="1"/>
          <p:nvPr/>
        </p:nvSpPr>
        <p:spPr>
          <a:xfrm>
            <a:off x="5111228" y="2778224"/>
            <a:ext cx="2371794" cy="523220"/>
          </a:xfrm>
          <a:prstGeom prst="rect">
            <a:avLst/>
          </a:prstGeom>
          <a:noFill/>
        </p:spPr>
        <p:txBody>
          <a:bodyPr wrap="square" rtlCol="0">
            <a:spAutoFit/>
          </a:bodyPr>
          <a:lstStyle/>
          <a:p>
            <a:r>
              <a:rPr lang="en-GB" altLang="ko-KR" sz="1400" b="1" err="1">
                <a:solidFill>
                  <a:schemeClr val="bg1"/>
                </a:solidFill>
                <a:cs typeface="Arial" pitchFamily="34" charset="0"/>
              </a:rPr>
              <a:t>Meshmixer</a:t>
            </a:r>
            <a:endParaRPr lang="en-GB" altLang="ko-KR" sz="1400" b="1">
              <a:solidFill>
                <a:schemeClr val="bg1"/>
              </a:solidFill>
              <a:cs typeface="Arial" pitchFamily="34" charset="0"/>
            </a:endParaRPr>
          </a:p>
          <a:p>
            <a:endParaRPr lang="ko-KR" altLang="en-US" sz="1400" b="1">
              <a:solidFill>
                <a:schemeClr val="bg1"/>
              </a:solidFill>
              <a:cs typeface="Arial" pitchFamily="34" charset="0"/>
            </a:endParaRPr>
          </a:p>
        </p:txBody>
      </p:sp>
      <p:sp>
        <p:nvSpPr>
          <p:cNvPr id="30" name="TextBox 29"/>
          <p:cNvSpPr txBox="1"/>
          <p:nvPr/>
        </p:nvSpPr>
        <p:spPr>
          <a:xfrm>
            <a:off x="868206" y="2047697"/>
            <a:ext cx="2371794" cy="307777"/>
          </a:xfrm>
          <a:prstGeom prst="rect">
            <a:avLst/>
          </a:prstGeom>
          <a:noFill/>
        </p:spPr>
        <p:txBody>
          <a:bodyPr wrap="square" rtlCol="0">
            <a:spAutoFit/>
          </a:bodyPr>
          <a:lstStyle/>
          <a:p>
            <a:r>
              <a:rPr lang="is-IS" altLang="ko-KR" sz="1400" b="1">
                <a:solidFill>
                  <a:schemeClr val="bg1"/>
                </a:solidFill>
                <a:cs typeface="Arial" pitchFamily="34" charset="0"/>
              </a:rPr>
              <a:t>Inkscape</a:t>
            </a:r>
            <a:endParaRPr lang="ko-KR" altLang="en-US" sz="1400" b="1">
              <a:solidFill>
                <a:schemeClr val="bg1"/>
              </a:solidFill>
              <a:cs typeface="Arial" pitchFamily="34" charset="0"/>
            </a:endParaRPr>
          </a:p>
        </p:txBody>
      </p:sp>
      <p:sp>
        <p:nvSpPr>
          <p:cNvPr id="33" name="TextBox 32"/>
          <p:cNvSpPr txBox="1"/>
          <p:nvPr/>
        </p:nvSpPr>
        <p:spPr>
          <a:xfrm>
            <a:off x="4872857" y="2378114"/>
            <a:ext cx="4006477" cy="276999"/>
          </a:xfrm>
          <a:prstGeom prst="rect">
            <a:avLst/>
          </a:prstGeom>
          <a:noFill/>
        </p:spPr>
        <p:txBody>
          <a:bodyPr wrap="square" rtlCol="0">
            <a:spAutoFit/>
          </a:bodyPr>
          <a:lstStyle/>
          <a:p>
            <a:r>
              <a:rPr lang="sv-SE" sz="1200" b="0" i="0" u="none" strike="noStrike" dirty="0">
                <a:solidFill>
                  <a:srgbClr val="4D5156"/>
                </a:solidFill>
                <a:effectLst/>
                <a:latin typeface="arial" panose="020B0604020202020204" pitchFamily="34" charset="0"/>
              </a:rPr>
              <a:t>En gratis </a:t>
            </a:r>
            <a:r>
              <a:rPr lang="sv-SE" sz="1200" b="0" i="0" u="none" strike="noStrike" dirty="0" err="1">
                <a:solidFill>
                  <a:srgbClr val="4D5156"/>
                </a:solidFill>
                <a:effectLst/>
                <a:latin typeface="arial" panose="020B0604020202020204" pitchFamily="34" charset="0"/>
              </a:rPr>
              <a:t>webbapp</a:t>
            </a:r>
            <a:r>
              <a:rPr lang="sv-SE" sz="1200" b="0" i="0" u="none" strike="noStrike" dirty="0">
                <a:solidFill>
                  <a:srgbClr val="4D5156"/>
                </a:solidFill>
                <a:effectLst/>
                <a:latin typeface="arial" panose="020B0604020202020204" pitchFamily="34" charset="0"/>
              </a:rPr>
              <a:t> för 3D-design, elektronik och kodning</a:t>
            </a:r>
            <a:endParaRPr lang="ko-KR" altLang="en-US" sz="1200" dirty="0">
              <a:solidFill>
                <a:schemeClr val="tx1">
                  <a:lumMod val="75000"/>
                  <a:lumOff val="25000"/>
                </a:schemeClr>
              </a:solidFill>
              <a:cs typeface="Arial" pitchFamily="34" charset="0"/>
            </a:endParaRPr>
          </a:p>
        </p:txBody>
      </p:sp>
      <p:sp>
        <p:nvSpPr>
          <p:cNvPr id="35" name="TextBox 34"/>
          <p:cNvSpPr txBox="1"/>
          <p:nvPr/>
        </p:nvSpPr>
        <p:spPr>
          <a:xfrm>
            <a:off x="5111228" y="3150268"/>
            <a:ext cx="3277196" cy="461665"/>
          </a:xfrm>
          <a:prstGeom prst="rect">
            <a:avLst/>
          </a:prstGeom>
          <a:noFill/>
        </p:spPr>
        <p:txBody>
          <a:bodyPr wrap="square" rtlCol="0">
            <a:spAutoFit/>
          </a:bodyPr>
          <a:lstStyle/>
          <a:p>
            <a:r>
              <a:rPr lang="sv-SE" altLang="ko-KR" sz="1200" dirty="0">
                <a:solidFill>
                  <a:schemeClr val="tx1">
                    <a:lumMod val="75000"/>
                    <a:lumOff val="25000"/>
                  </a:schemeClr>
                </a:solidFill>
                <a:cs typeface="Arial" pitchFamily="34" charset="0"/>
              </a:rPr>
              <a:t>ett gratis och öppet källkodsverktyg för 3D-datorgrafik</a:t>
            </a:r>
            <a:endParaRPr lang="ko-KR" altLang="en-US" sz="1200" dirty="0">
              <a:solidFill>
                <a:schemeClr val="tx1">
                  <a:lumMod val="75000"/>
                  <a:lumOff val="25000"/>
                </a:schemeClr>
              </a:solidFill>
              <a:cs typeface="Arial" pitchFamily="34" charset="0"/>
            </a:endParaRPr>
          </a:p>
        </p:txBody>
      </p:sp>
      <p:sp>
        <p:nvSpPr>
          <p:cNvPr id="37" name="TextBox 36"/>
          <p:cNvSpPr txBox="1"/>
          <p:nvPr/>
        </p:nvSpPr>
        <p:spPr>
          <a:xfrm>
            <a:off x="786278" y="2407529"/>
            <a:ext cx="3277196" cy="276999"/>
          </a:xfrm>
          <a:prstGeom prst="rect">
            <a:avLst/>
          </a:prstGeom>
          <a:noFill/>
        </p:spPr>
        <p:txBody>
          <a:bodyPr wrap="square" rtlCol="0">
            <a:spAutoFit/>
          </a:bodyPr>
          <a:lstStyle/>
          <a:p>
            <a:pPr algn="r"/>
            <a:r>
              <a:rPr lang="sv-SE" altLang="ko-KR" sz="1200" dirty="0">
                <a:solidFill>
                  <a:schemeClr val="tx1">
                    <a:lumMod val="75000"/>
                    <a:lumOff val="25000"/>
                  </a:schemeClr>
                </a:solidFill>
                <a:cs typeface="Arial" pitchFamily="34" charset="0"/>
              </a:rPr>
              <a:t>Enkel </a:t>
            </a:r>
            <a:r>
              <a:rPr lang="sv-SE" altLang="ko-KR" sz="1200" dirty="0" err="1">
                <a:solidFill>
                  <a:schemeClr val="tx1">
                    <a:lumMod val="75000"/>
                    <a:lumOff val="25000"/>
                  </a:schemeClr>
                </a:solidFill>
                <a:cs typeface="Arial" pitchFamily="34" charset="0"/>
              </a:rPr>
              <a:t>skrivbordsapp</a:t>
            </a:r>
            <a:r>
              <a:rPr lang="sv-SE" altLang="ko-KR" sz="1200" dirty="0">
                <a:solidFill>
                  <a:schemeClr val="tx1">
                    <a:lumMod val="75000"/>
                    <a:lumOff val="25000"/>
                  </a:schemeClr>
                </a:solidFill>
                <a:cs typeface="Arial" pitchFamily="34" charset="0"/>
              </a:rPr>
              <a:t> för att skapa klippfiler</a:t>
            </a:r>
            <a:endParaRPr lang="ko-KR" altLang="en-US" sz="1200" dirty="0">
              <a:solidFill>
                <a:schemeClr val="tx1">
                  <a:lumMod val="75000"/>
                  <a:lumOff val="25000"/>
                </a:schemeClr>
              </a:solidFill>
              <a:cs typeface="Arial" pitchFamily="34" charset="0"/>
            </a:endParaRPr>
          </a:p>
        </p:txBody>
      </p:sp>
      <p:sp>
        <p:nvSpPr>
          <p:cNvPr id="38" name="TextBox 37"/>
          <p:cNvSpPr txBox="1"/>
          <p:nvPr/>
        </p:nvSpPr>
        <p:spPr>
          <a:xfrm>
            <a:off x="786278" y="3164168"/>
            <a:ext cx="3277196" cy="461665"/>
          </a:xfrm>
          <a:prstGeom prst="rect">
            <a:avLst/>
          </a:prstGeom>
          <a:noFill/>
        </p:spPr>
        <p:txBody>
          <a:bodyPr wrap="square" rtlCol="0">
            <a:spAutoFit/>
          </a:bodyPr>
          <a:lstStyle/>
          <a:p>
            <a:pPr algn="r"/>
            <a:r>
              <a:rPr lang="sv-SE" altLang="ko-KR" sz="1200" dirty="0">
                <a:solidFill>
                  <a:schemeClr val="tx1">
                    <a:lumMod val="75000"/>
                    <a:lumOff val="25000"/>
                  </a:schemeClr>
                </a:solidFill>
                <a:cs typeface="Arial" pitchFamily="34" charset="0"/>
              </a:rPr>
              <a:t>GIMP är en bildredigerare. Det är gratis programvara</a:t>
            </a:r>
            <a:endParaRPr lang="ko-KR" altLang="en-US" sz="1200" dirty="0">
              <a:solidFill>
                <a:schemeClr val="tx1">
                  <a:lumMod val="75000"/>
                  <a:lumOff val="25000"/>
                </a:schemeClr>
              </a:solidFill>
              <a:cs typeface="Arial" pitchFamily="34" charset="0"/>
            </a:endParaRPr>
          </a:p>
        </p:txBody>
      </p:sp>
      <p:sp>
        <p:nvSpPr>
          <p:cNvPr id="4" name="TextBox 3">
            <a:extLst>
              <a:ext uri="{FF2B5EF4-FFF2-40B4-BE49-F238E27FC236}">
                <a16:creationId xmlns:a16="http://schemas.microsoft.com/office/drawing/2014/main" id="{53263160-F2B7-D9AA-E68A-95E2D4333795}"/>
              </a:ext>
            </a:extLst>
          </p:cNvPr>
          <p:cNvSpPr txBox="1"/>
          <p:nvPr/>
        </p:nvSpPr>
        <p:spPr>
          <a:xfrm>
            <a:off x="598026" y="999331"/>
            <a:ext cx="6595730" cy="369332"/>
          </a:xfrm>
          <a:prstGeom prst="rect">
            <a:avLst/>
          </a:prstGeom>
          <a:noFill/>
        </p:spPr>
        <p:txBody>
          <a:bodyPr wrap="square" rtlCol="0">
            <a:spAutoFit/>
          </a:bodyPr>
          <a:lstStyle/>
          <a:p>
            <a:r>
              <a:rPr lang="sv-SE" dirty="0"/>
              <a:t>Många alternativ för programvara att rita finns att välja bland:</a:t>
            </a:r>
            <a:endParaRPr lang="en-GB" dirty="0"/>
          </a:p>
        </p:txBody>
      </p:sp>
      <p:sp>
        <p:nvSpPr>
          <p:cNvPr id="12" name="Text Placeholder 1">
            <a:extLst>
              <a:ext uri="{FF2B5EF4-FFF2-40B4-BE49-F238E27FC236}">
                <a16:creationId xmlns:a16="http://schemas.microsoft.com/office/drawing/2014/main" id="{7295B6D4-5AD7-A107-7B0B-20F9055277AD}"/>
              </a:ext>
            </a:extLst>
          </p:cNvPr>
          <p:cNvSpPr txBox="1">
            <a:spLocks/>
          </p:cNvSpPr>
          <p:nvPr/>
        </p:nvSpPr>
        <p:spPr>
          <a:xfrm>
            <a:off x="624676" y="1410511"/>
            <a:ext cx="360040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800" dirty="0"/>
              <a:t>2D </a:t>
            </a:r>
            <a:r>
              <a:rPr lang="en-US" altLang="ko-KR" sz="2800" dirty="0" err="1"/>
              <a:t>ritning</a:t>
            </a:r>
            <a:endParaRPr lang="ko-KR" altLang="en-US" sz="2800" dirty="0"/>
          </a:p>
        </p:txBody>
      </p:sp>
      <p:sp>
        <p:nvSpPr>
          <p:cNvPr id="5" name="Marcador de texto 2">
            <a:extLst>
              <a:ext uri="{FF2B5EF4-FFF2-40B4-BE49-F238E27FC236}">
                <a16:creationId xmlns:a16="http://schemas.microsoft.com/office/drawing/2014/main" id="{CDE608E6-23FA-A144-70CA-6C6E63CFD6AE}"/>
              </a:ext>
            </a:extLst>
          </p:cNvPr>
          <p:cNvSpPr txBox="1">
            <a:spLocks/>
          </p:cNvSpPr>
          <p:nvPr/>
        </p:nvSpPr>
        <p:spPr>
          <a:xfrm>
            <a:off x="0" y="699542"/>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1800"/>
              <a:t>2</a:t>
            </a:r>
          </a:p>
        </p:txBody>
      </p:sp>
    </p:spTree>
    <p:extLst>
      <p:ext uri="{BB962C8B-B14F-4D97-AF65-F5344CB8AC3E}">
        <p14:creationId xmlns:p14="http://schemas.microsoft.com/office/powerpoint/2010/main" val="14622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dirty="0" err="1"/>
              <a:t>Vad</a:t>
            </a:r>
            <a:r>
              <a:rPr lang="en-US" altLang="ko-KR" sz="2800" dirty="0"/>
              <a:t> </a:t>
            </a:r>
            <a:r>
              <a:rPr lang="en-US" altLang="ko-KR" sz="2800" dirty="0" err="1"/>
              <a:t>är</a:t>
            </a:r>
            <a:r>
              <a:rPr lang="en-US" altLang="ko-KR" sz="2800" dirty="0"/>
              <a:t> Inkscape?</a:t>
            </a:r>
          </a:p>
        </p:txBody>
      </p:sp>
      <p:sp>
        <p:nvSpPr>
          <p:cNvPr id="11" name="Rectangle 9"/>
          <p:cNvSpPr/>
          <p:nvPr/>
        </p:nvSpPr>
        <p:spPr>
          <a:xfrm>
            <a:off x="5818480" y="1173506"/>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6"/>
          <p:cNvSpPr/>
          <p:nvPr/>
        </p:nvSpPr>
        <p:spPr>
          <a:xfrm rot="2700000">
            <a:off x="5709141" y="1911692"/>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 Same Side Corner Rectangle 6"/>
          <p:cNvSpPr>
            <a:spLocks noChangeAspect="1"/>
          </p:cNvSpPr>
          <p:nvPr/>
        </p:nvSpPr>
        <p:spPr>
          <a:xfrm rot="2700000">
            <a:off x="3236497" y="2844827"/>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ectangle 9"/>
          <p:cNvSpPr/>
          <p:nvPr/>
        </p:nvSpPr>
        <p:spPr>
          <a:xfrm flipH="1">
            <a:off x="756735" y="640062"/>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ectangle 16"/>
          <p:cNvSpPr/>
          <p:nvPr/>
        </p:nvSpPr>
        <p:spPr>
          <a:xfrm rot="18900000" flipH="1">
            <a:off x="3016598" y="1166531"/>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p:cNvSpPr txBox="1"/>
          <p:nvPr/>
        </p:nvSpPr>
        <p:spPr>
          <a:xfrm>
            <a:off x="293359" y="1044773"/>
            <a:ext cx="2623330" cy="646331"/>
          </a:xfrm>
          <a:prstGeom prst="rect">
            <a:avLst/>
          </a:prstGeom>
          <a:noFill/>
        </p:spPr>
        <p:txBody>
          <a:bodyPr wrap="square" rtlCol="0">
            <a:spAutoFit/>
          </a:bodyPr>
          <a:lstStyle/>
          <a:p>
            <a:pPr algn="r"/>
            <a:r>
              <a:rPr lang="sv-SE" altLang="ko-KR" sz="1200" b="1">
                <a:solidFill>
                  <a:schemeClr val="tx1">
                    <a:lumMod val="75000"/>
                    <a:lumOff val="25000"/>
                  </a:schemeClr>
                </a:solidFill>
                <a:cs typeface="Arial" pitchFamily="34" charset="0"/>
              </a:rPr>
              <a:t>Inkscape är en programvara för vektorgrafik av professionell kvalitet</a:t>
            </a:r>
            <a:endParaRPr lang="ko-KR" altLang="en-US" sz="1200" b="1" dirty="0">
              <a:solidFill>
                <a:schemeClr val="tx1">
                  <a:lumMod val="75000"/>
                  <a:lumOff val="25000"/>
                </a:schemeClr>
              </a:solidFill>
              <a:cs typeface="Arial" pitchFamily="34" charset="0"/>
            </a:endParaRPr>
          </a:p>
        </p:txBody>
      </p:sp>
      <p:grpSp>
        <p:nvGrpSpPr>
          <p:cNvPr id="28" name="Group 27"/>
          <p:cNvGrpSpPr/>
          <p:nvPr/>
        </p:nvGrpSpPr>
        <p:grpSpPr>
          <a:xfrm>
            <a:off x="6141135" y="1506438"/>
            <a:ext cx="2031265" cy="2734108"/>
            <a:chOff x="575847" y="1122753"/>
            <a:chExt cx="2287450" cy="2734108"/>
          </a:xfrm>
        </p:grpSpPr>
        <p:sp>
          <p:nvSpPr>
            <p:cNvPr id="29" name="TextBox 28"/>
            <p:cNvSpPr txBox="1"/>
            <p:nvPr/>
          </p:nvSpPr>
          <p:spPr>
            <a:xfrm>
              <a:off x="803640" y="3579862"/>
              <a:ext cx="2059657" cy="276999"/>
            </a:xfrm>
            <a:prstGeom prst="rect">
              <a:avLst/>
            </a:prstGeom>
            <a:noFill/>
          </p:spPr>
          <p:txBody>
            <a:bodyPr wrap="square" rtlCol="0">
              <a:spAutoFit/>
            </a:bodyPr>
            <a:lstStyle/>
            <a:p>
              <a:pPr algn="r"/>
              <a:endParaRPr lang="ko-KR" altLang="en-US" sz="1200">
                <a:solidFill>
                  <a:schemeClr val="tx1">
                    <a:lumMod val="75000"/>
                    <a:lumOff val="25000"/>
                  </a:schemeClr>
                </a:solidFill>
                <a:cs typeface="Arial" pitchFamily="34" charset="0"/>
              </a:endParaRPr>
            </a:p>
          </p:txBody>
        </p:sp>
        <p:sp>
          <p:nvSpPr>
            <p:cNvPr id="30" name="TextBox 29"/>
            <p:cNvSpPr txBox="1"/>
            <p:nvPr/>
          </p:nvSpPr>
          <p:spPr>
            <a:xfrm>
              <a:off x="575847" y="1122753"/>
              <a:ext cx="2059657" cy="830997"/>
            </a:xfrm>
            <a:prstGeom prst="rect">
              <a:avLst/>
            </a:prstGeom>
            <a:noFill/>
          </p:spPr>
          <p:txBody>
            <a:bodyPr wrap="square" rtlCol="0">
              <a:spAutoFit/>
            </a:bodyPr>
            <a:lstStyle/>
            <a:p>
              <a:r>
                <a:rPr lang="sv-SE" sz="1200" b="1" i="0" u="none" strike="noStrike" dirty="0">
                  <a:effectLst/>
                  <a:latin typeface="arial" panose="020B0604020202020204" pitchFamily="34" charset="0"/>
                </a:rPr>
                <a:t>Inkscape är gratis och öppen källkod och finns på:</a:t>
              </a:r>
              <a:r>
                <a:rPr lang="en-GB" sz="1200" b="1" i="0" u="none" strike="noStrike" dirty="0">
                  <a:effectLst/>
                  <a:latin typeface="arial" panose="020B0604020202020204" pitchFamily="34" charset="0"/>
                </a:rPr>
                <a:t> </a:t>
              </a:r>
            </a:p>
            <a:p>
              <a:r>
                <a:rPr lang="en-GB" sz="1200" b="1" i="0" u="none" strike="noStrike" dirty="0">
                  <a:effectLst/>
                  <a:latin typeface="arial" panose="020B0604020202020204" pitchFamily="34" charset="0"/>
                  <a:hlinkClick r:id="rId3"/>
                </a:rPr>
                <a:t>https://inkscape.org</a:t>
              </a:r>
              <a:endParaRPr lang="ko-KR" altLang="en-US" sz="1200" b="1" dirty="0">
                <a:cs typeface="Arial" pitchFamily="34" charset="0"/>
              </a:endParaRPr>
            </a:p>
          </p:txBody>
        </p:sp>
      </p:grpSp>
      <p:grpSp>
        <p:nvGrpSpPr>
          <p:cNvPr id="31" name="Group 30"/>
          <p:cNvGrpSpPr/>
          <p:nvPr/>
        </p:nvGrpSpPr>
        <p:grpSpPr>
          <a:xfrm>
            <a:off x="420069" y="1669151"/>
            <a:ext cx="2539846" cy="1015663"/>
            <a:chOff x="969508" y="2971131"/>
            <a:chExt cx="2715065" cy="1015663"/>
          </a:xfrm>
        </p:grpSpPr>
        <p:sp>
          <p:nvSpPr>
            <p:cNvPr id="32" name="TextBox 31"/>
            <p:cNvSpPr txBox="1"/>
            <p:nvPr/>
          </p:nvSpPr>
          <p:spPr>
            <a:xfrm>
              <a:off x="969508" y="3372106"/>
              <a:ext cx="2715065" cy="276999"/>
            </a:xfrm>
            <a:prstGeom prst="rect">
              <a:avLst/>
            </a:prstGeom>
            <a:noFill/>
          </p:spPr>
          <p:txBody>
            <a:bodyPr wrap="square" rtlCol="0">
              <a:spAutoFit/>
            </a:bodyPr>
            <a:lstStyle/>
            <a:p>
              <a:pPr algn="r"/>
              <a:r>
                <a:rPr lang="ko-KR" altLang="en-US" sz="1200" dirty="0">
                  <a:solidFill>
                    <a:schemeClr val="tx1">
                      <a:lumMod val="75000"/>
                      <a:lumOff val="25000"/>
                    </a:schemeClr>
                  </a:solidFill>
                  <a:cs typeface="Arial" pitchFamily="34" charset="0"/>
                </a:rPr>
                <a:t> </a:t>
              </a:r>
            </a:p>
          </p:txBody>
        </p:sp>
        <p:sp>
          <p:nvSpPr>
            <p:cNvPr id="33" name="TextBox 32"/>
            <p:cNvSpPr txBox="1"/>
            <p:nvPr/>
          </p:nvSpPr>
          <p:spPr>
            <a:xfrm>
              <a:off x="1281274" y="2971131"/>
              <a:ext cx="2403299" cy="1015663"/>
            </a:xfrm>
            <a:prstGeom prst="rect">
              <a:avLst/>
            </a:prstGeom>
            <a:noFill/>
          </p:spPr>
          <p:txBody>
            <a:bodyPr wrap="square" rtlCol="0">
              <a:spAutoFit/>
            </a:bodyPr>
            <a:lstStyle/>
            <a:p>
              <a:pPr algn="r"/>
              <a:r>
                <a:rPr lang="sv-SE" altLang="ko-KR" sz="1200" b="1" dirty="0">
                  <a:solidFill>
                    <a:schemeClr val="tx1">
                      <a:lumMod val="75000"/>
                      <a:lumOff val="25000"/>
                    </a:schemeClr>
                  </a:solidFill>
                  <a:cs typeface="Arial" pitchFamily="34" charset="0"/>
                </a:rPr>
                <a:t>Används ofta för både konstnärliga och tekniska illustrationer som tecknade serier, </a:t>
              </a:r>
              <a:r>
                <a:rPr lang="sv-SE" altLang="ko-KR" sz="1200" b="1" dirty="0" err="1">
                  <a:solidFill>
                    <a:schemeClr val="tx1">
                      <a:lumMod val="75000"/>
                      <a:lumOff val="25000"/>
                    </a:schemeClr>
                  </a:solidFill>
                  <a:cs typeface="Arial" pitchFamily="34" charset="0"/>
                </a:rPr>
                <a:t>clipart</a:t>
              </a:r>
              <a:r>
                <a:rPr lang="sv-SE" altLang="ko-KR" sz="1200" b="1" dirty="0">
                  <a:solidFill>
                    <a:schemeClr val="tx1">
                      <a:lumMod val="75000"/>
                      <a:lumOff val="25000"/>
                    </a:schemeClr>
                  </a:solidFill>
                  <a:cs typeface="Arial" pitchFamily="34" charset="0"/>
                </a:rPr>
                <a:t>, logotyper och </a:t>
              </a:r>
              <a:r>
                <a:rPr lang="sv-SE" altLang="ko-KR" sz="1200" b="1" dirty="0" err="1">
                  <a:solidFill>
                    <a:schemeClr val="tx1">
                      <a:lumMod val="75000"/>
                      <a:lumOff val="25000"/>
                    </a:schemeClr>
                  </a:solidFill>
                  <a:cs typeface="Arial" pitchFamily="34" charset="0"/>
                </a:rPr>
                <a:t>typografier</a:t>
              </a:r>
              <a:endParaRPr lang="ko-KR" altLang="en-US" sz="1200" b="1" dirty="0">
                <a:solidFill>
                  <a:schemeClr val="tx1">
                    <a:lumMod val="75000"/>
                    <a:lumOff val="25000"/>
                  </a:schemeClr>
                </a:solidFill>
                <a:cs typeface="Arial" pitchFamily="34" charset="0"/>
              </a:endParaRPr>
            </a:p>
          </p:txBody>
        </p:sp>
      </p:grpSp>
      <p:grpSp>
        <p:nvGrpSpPr>
          <p:cNvPr id="34" name="Group 33"/>
          <p:cNvGrpSpPr/>
          <p:nvPr/>
        </p:nvGrpSpPr>
        <p:grpSpPr>
          <a:xfrm>
            <a:off x="309860" y="2842541"/>
            <a:ext cx="2650055" cy="1479839"/>
            <a:chOff x="453107" y="2477456"/>
            <a:chExt cx="2832877" cy="1479839"/>
          </a:xfrm>
        </p:grpSpPr>
        <p:sp>
          <p:nvSpPr>
            <p:cNvPr id="35" name="TextBox 34"/>
            <p:cNvSpPr txBox="1"/>
            <p:nvPr/>
          </p:nvSpPr>
          <p:spPr>
            <a:xfrm>
              <a:off x="931731" y="3310964"/>
              <a:ext cx="2354253" cy="646331"/>
            </a:xfrm>
            <a:prstGeom prst="rect">
              <a:avLst/>
            </a:prstGeom>
            <a:noFill/>
          </p:spPr>
          <p:txBody>
            <a:bodyPr wrap="square" lIns="91440" tIns="45720" rIns="91440" bIns="45720" rtlCol="0" anchor="t">
              <a:spAutoFit/>
            </a:bodyPr>
            <a:lstStyle/>
            <a:p>
              <a:pPr algn="ctr"/>
              <a:r>
                <a:rPr lang="sv-SE" sz="1200" b="0" i="0" u="none" strike="noStrike" dirty="0">
                  <a:solidFill>
                    <a:srgbClr val="000000"/>
                  </a:solidFill>
                  <a:effectLst/>
                </a:rPr>
                <a:t>De förlorar ingen kvalitet om de zoomas in eller </a:t>
              </a:r>
              <a:r>
                <a:rPr lang="sv-SE" sz="1200" b="0" i="0" u="none" strike="noStrike" dirty="0" err="1">
                  <a:solidFill>
                    <a:srgbClr val="000000"/>
                  </a:solidFill>
                  <a:effectLst/>
                </a:rPr>
                <a:t>storleksändras</a:t>
              </a:r>
              <a:r>
                <a:rPr lang="sv-SE" sz="1200" b="0" i="0" u="none" strike="noStrike" dirty="0">
                  <a:solidFill>
                    <a:srgbClr val="000000"/>
                  </a:solidFill>
                  <a:effectLst/>
                </a:rPr>
                <a:t>.</a:t>
              </a:r>
              <a:endParaRPr lang="ko-KR" altLang="en-US" sz="1200" dirty="0">
                <a:solidFill>
                  <a:schemeClr val="tx1">
                    <a:lumMod val="75000"/>
                    <a:lumOff val="25000"/>
                  </a:schemeClr>
                </a:solidFill>
                <a:cs typeface="Arial" pitchFamily="34" charset="0"/>
              </a:endParaRPr>
            </a:p>
          </p:txBody>
        </p:sp>
        <p:sp>
          <p:nvSpPr>
            <p:cNvPr id="36" name="TextBox 35"/>
            <p:cNvSpPr txBox="1"/>
            <p:nvPr/>
          </p:nvSpPr>
          <p:spPr>
            <a:xfrm>
              <a:off x="453107" y="2477456"/>
              <a:ext cx="2787287" cy="830997"/>
            </a:xfrm>
            <a:prstGeom prst="rect">
              <a:avLst/>
            </a:prstGeom>
            <a:noFill/>
          </p:spPr>
          <p:txBody>
            <a:bodyPr wrap="square" rtlCol="0">
              <a:spAutoFit/>
            </a:bodyPr>
            <a:lstStyle/>
            <a:p>
              <a:pPr algn="r"/>
              <a:r>
                <a:rPr lang="sv-SE" altLang="ko-KR" sz="1200" b="1" dirty="0">
                  <a:solidFill>
                    <a:schemeClr val="tx1">
                      <a:lumMod val="75000"/>
                      <a:lumOff val="25000"/>
                    </a:schemeClr>
                  </a:solidFill>
                  <a:cs typeface="Arial" pitchFamily="34" charset="0"/>
                </a:rPr>
                <a:t>Den använder vektorgrafik för att möjliggöra skarpa utskrifter och renderingar med obegränsad upplösning</a:t>
              </a:r>
              <a:endParaRPr lang="ko-KR" altLang="en-US" sz="1200" b="1" u="sng" dirty="0">
                <a:solidFill>
                  <a:schemeClr val="tx1">
                    <a:lumMod val="75000"/>
                    <a:lumOff val="25000"/>
                  </a:schemeClr>
                </a:solidFill>
                <a:cs typeface="Arial" pitchFamily="34" charset="0"/>
              </a:endParaRPr>
            </a:p>
          </p:txBody>
        </p:sp>
      </p:grpSp>
      <p:grpSp>
        <p:nvGrpSpPr>
          <p:cNvPr id="40" name="Group 39"/>
          <p:cNvGrpSpPr/>
          <p:nvPr/>
        </p:nvGrpSpPr>
        <p:grpSpPr>
          <a:xfrm>
            <a:off x="6157762" y="2945423"/>
            <a:ext cx="2370320" cy="1477328"/>
            <a:chOff x="718358" y="3242256"/>
            <a:chExt cx="2150735" cy="1477328"/>
          </a:xfrm>
        </p:grpSpPr>
        <p:sp>
          <p:nvSpPr>
            <p:cNvPr id="41" name="TextBox 40"/>
            <p:cNvSpPr txBox="1"/>
            <p:nvPr/>
          </p:nvSpPr>
          <p:spPr>
            <a:xfrm>
              <a:off x="736658" y="3888587"/>
              <a:ext cx="2132435" cy="830997"/>
            </a:xfrm>
            <a:prstGeom prst="rect">
              <a:avLst/>
            </a:prstGeom>
            <a:noFill/>
          </p:spPr>
          <p:txBody>
            <a:bodyPr wrap="square" rtlCol="0">
              <a:spAutoFit/>
            </a:bodyPr>
            <a:lstStyle/>
            <a:p>
              <a:br>
                <a:rPr lang="en-GB" sz="1200" b="0" i="0" u="none" strike="noStrike" dirty="0">
                  <a:solidFill>
                    <a:srgbClr val="333333"/>
                  </a:solidFill>
                  <a:effectLst/>
                  <a:latin typeface="Ubuntu" panose="020B0504030602030204" pitchFamily="34" charset="0"/>
                </a:rPr>
              </a:br>
              <a:r>
                <a:rPr lang="sv-SE" sz="1200" b="0" i="0" u="none" strike="noStrike" dirty="0">
                  <a:solidFill>
                    <a:srgbClr val="333333"/>
                  </a:solidFill>
                  <a:effectLst/>
                  <a:latin typeface="Ubuntu" panose="020B0504030602030204" pitchFamily="34" charset="0"/>
                </a:rPr>
                <a:t>Du kan importera och exportera olika filformat, inklusive SVG, AI, EPS, PDF, PS och PNG</a:t>
              </a:r>
              <a:r>
                <a:rPr lang="en-GB" sz="1200" b="0" i="0" u="none" strike="noStrike" dirty="0">
                  <a:solidFill>
                    <a:srgbClr val="333333"/>
                  </a:solidFill>
                  <a:effectLst/>
                  <a:latin typeface="Ubuntu" panose="020B0504030602030204" pitchFamily="34" charset="0"/>
                </a:rPr>
                <a:t>.</a:t>
              </a:r>
              <a:endParaRPr lang="ko-KR" altLang="en-US" sz="1200" dirty="0">
                <a:solidFill>
                  <a:schemeClr val="tx1">
                    <a:lumMod val="75000"/>
                    <a:lumOff val="25000"/>
                  </a:schemeClr>
                </a:solidFill>
                <a:cs typeface="Arial" pitchFamily="34" charset="0"/>
              </a:endParaRPr>
            </a:p>
          </p:txBody>
        </p:sp>
        <p:sp>
          <p:nvSpPr>
            <p:cNvPr id="42" name="TextBox 41"/>
            <p:cNvSpPr txBox="1"/>
            <p:nvPr/>
          </p:nvSpPr>
          <p:spPr>
            <a:xfrm>
              <a:off x="718358" y="3242256"/>
              <a:ext cx="2059657" cy="830997"/>
            </a:xfrm>
            <a:prstGeom prst="rect">
              <a:avLst/>
            </a:prstGeom>
            <a:noFill/>
          </p:spPr>
          <p:txBody>
            <a:bodyPr wrap="square" rtlCol="0">
              <a:spAutoFit/>
            </a:bodyPr>
            <a:lstStyle/>
            <a:p>
              <a:r>
                <a:rPr lang="sv-SE" altLang="ko-KR" sz="1200" b="1" dirty="0">
                  <a:solidFill>
                    <a:schemeClr val="tx1">
                      <a:lumMod val="75000"/>
                      <a:lumOff val="25000"/>
                    </a:schemeClr>
                  </a:solidFill>
                  <a:cs typeface="Arial" pitchFamily="34" charset="0"/>
                </a:rPr>
                <a:t>Inkscape använder det standardiserade SVG-filformatet som huvudformat</a:t>
              </a:r>
              <a:r>
                <a:rPr lang="en-GB" altLang="ko-KR" sz="1200" b="1" dirty="0" err="1">
                  <a:solidFill>
                    <a:schemeClr val="tx1">
                      <a:lumMod val="75000"/>
                      <a:lumOff val="25000"/>
                    </a:schemeClr>
                  </a:solidFill>
                  <a:cs typeface="Arial" pitchFamily="34" charset="0"/>
                </a:rPr>
                <a:t>ormat</a:t>
              </a:r>
              <a:endParaRPr lang="ko-KR" altLang="en-US" sz="1200" b="1" dirty="0">
                <a:solidFill>
                  <a:schemeClr val="tx1">
                    <a:lumMod val="75000"/>
                    <a:lumOff val="25000"/>
                  </a:schemeClr>
                </a:solidFill>
                <a:cs typeface="Arial" pitchFamily="34" charset="0"/>
              </a:endParaRPr>
            </a:p>
          </p:txBody>
        </p:sp>
      </p:grpSp>
      <p:pic>
        <p:nvPicPr>
          <p:cNvPr id="5" name="Graphic 4">
            <a:extLst>
              <a:ext uri="{FF2B5EF4-FFF2-40B4-BE49-F238E27FC236}">
                <a16:creationId xmlns:a16="http://schemas.microsoft.com/office/drawing/2014/main" id="{9C80A1EF-9D1E-22C5-C948-F539E9142BF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02670" y="1025922"/>
            <a:ext cx="2405917" cy="2405917"/>
          </a:xfrm>
          <a:prstGeom prst="rect">
            <a:avLst/>
          </a:prstGeom>
        </p:spPr>
      </p:pic>
      <p:sp>
        <p:nvSpPr>
          <p:cNvPr id="4" name="Marcador de texto 2">
            <a:extLst>
              <a:ext uri="{FF2B5EF4-FFF2-40B4-BE49-F238E27FC236}">
                <a16:creationId xmlns:a16="http://schemas.microsoft.com/office/drawing/2014/main" id="{643D008C-9722-185C-67BD-3EB6654AC2B8}"/>
              </a:ext>
            </a:extLst>
          </p:cNvPr>
          <p:cNvSpPr txBox="1">
            <a:spLocks/>
          </p:cNvSpPr>
          <p:nvPr/>
        </p:nvSpPr>
        <p:spPr>
          <a:xfrm>
            <a:off x="50941" y="660960"/>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1800"/>
              <a:t>3</a:t>
            </a:r>
          </a:p>
        </p:txBody>
      </p:sp>
      <p:sp>
        <p:nvSpPr>
          <p:cNvPr id="8" name="textruta 7">
            <a:extLst>
              <a:ext uri="{FF2B5EF4-FFF2-40B4-BE49-F238E27FC236}">
                <a16:creationId xmlns:a16="http://schemas.microsoft.com/office/drawing/2014/main" id="{8A9BAF5B-F75C-EFD6-65BF-5C1408FFDFD7}"/>
              </a:ext>
            </a:extLst>
          </p:cNvPr>
          <p:cNvSpPr txBox="1"/>
          <p:nvPr/>
        </p:nvSpPr>
        <p:spPr>
          <a:xfrm>
            <a:off x="2298357" y="2108540"/>
            <a:ext cx="4596712" cy="369332"/>
          </a:xfrm>
          <a:prstGeom prst="rect">
            <a:avLst/>
          </a:prstGeom>
          <a:noFill/>
        </p:spPr>
        <p:txBody>
          <a:bodyPr wrap="square">
            <a:spAutoFit/>
          </a:bodyPr>
          <a:lstStyle/>
          <a:p>
            <a:endParaRPr lang="ko-KR" altLang="en-US" sz="1800" b="1" dirty="0">
              <a:cs typeface="Arial" pitchFamily="34" charset="0"/>
            </a:endParaRPr>
          </a:p>
        </p:txBody>
      </p:sp>
    </p:spTree>
    <p:extLst>
      <p:ext uri="{BB962C8B-B14F-4D97-AF65-F5344CB8AC3E}">
        <p14:creationId xmlns:p14="http://schemas.microsoft.com/office/powerpoint/2010/main" val="2295083296"/>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8" ma:contentTypeDescription="Create a new document." ma:contentTypeScope="" ma:versionID="4ab381e4f8565319d923f8761812951f">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34d8bf749b349c413ed9c2545b534c35"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3: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19ada8-57e9-4aac-92d5-cb0b816f209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316dee2-b2c2-4216-be18-99e814334d70}" ma:internalName="TaxCatchAll" ma:showField="CatchAllData" ma:web="55154662-676a-405c-a9b6-a5b814f17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0ea9e4-dde0-4b4d-b657-195ec27ec70d">
      <Terms xmlns="http://schemas.microsoft.com/office/infopath/2007/PartnerControls"/>
    </lcf76f155ced4ddcb4097134ff3c332f>
    <TaxCatchAll xmlns="55154662-676a-405c-a9b6-a5b814f17753" xsi:nil="true"/>
  </documentManagement>
</p:properties>
</file>

<file path=customXml/itemProps1.xml><?xml version="1.0" encoding="utf-8"?>
<ds:datastoreItem xmlns:ds="http://schemas.openxmlformats.org/officeDocument/2006/customXml" ds:itemID="{087B9044-35B7-4F79-8570-31E47DBA421A}">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198D2A-33A3-4ADD-950E-07DDADEB931E}">
  <ds:schemaRefs>
    <ds:schemaRef ds:uri="http://schemas.microsoft.com/sharepoint/v3/contenttype/forms"/>
  </ds:schemaRefs>
</ds:datastoreItem>
</file>

<file path=customXml/itemProps3.xml><?xml version="1.0" encoding="utf-8"?>
<ds:datastoreItem xmlns:ds="http://schemas.openxmlformats.org/officeDocument/2006/customXml" ds:itemID="{9DBF8C69-DA84-4A1B-8FCE-AB89FEFE5898}">
  <ds:schemaRefs>
    <ds:schemaRef ds:uri="3c0ea9e4-dde0-4b4d-b657-195ec27ec70d"/>
    <ds:schemaRef ds:uri="55154662-676a-405c-a9b6-a5b814f177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4780</Words>
  <Application>Microsoft Office PowerPoint</Application>
  <PresentationFormat>Presentación en pantalla (16:9)</PresentationFormat>
  <Paragraphs>548</Paragraphs>
  <Slides>68</Slides>
  <Notes>5</Notes>
  <HiddenSlides>0</HiddenSlides>
  <MMClips>3</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0</vt:i4>
      </vt:variant>
      <vt:variant>
        <vt:lpstr>Títulos de diapositiva</vt:lpstr>
      </vt:variant>
      <vt:variant>
        <vt:i4>68</vt:i4>
      </vt:variant>
    </vt:vector>
  </HeadingPairs>
  <TitlesOfParts>
    <vt:vector size="79" baseType="lpstr">
      <vt:lpstr>Apple Braille</vt:lpstr>
      <vt:lpstr>Public Sans</vt:lpstr>
      <vt:lpstr>arial</vt:lpstr>
      <vt:lpstr>arial</vt:lpstr>
      <vt:lpstr>Calibri</vt:lpstr>
      <vt:lpstr>Roboto</vt:lpstr>
      <vt:lpstr>Roboto Slab</vt:lpstr>
      <vt:lpstr>Ubuntu</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Miriam Internet Web Solutions</cp:lastModifiedBy>
  <cp:revision>9</cp:revision>
  <dcterms:created xsi:type="dcterms:W3CDTF">2016-12-05T23:26:54Z</dcterms:created>
  <dcterms:modified xsi:type="dcterms:W3CDTF">2023-05-04T15:06:28Z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y fmtid="{D5CDD505-2E9C-101B-9397-08002B2CF9AE}" pid="3" name="MediaServiceImageTags">
    <vt:lpwstr/>
  </property>
</Properties>
</file>