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modernComment_12C_F495A63.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4A_B8C49B30.xml" ContentType="application/vnd.ms-powerpoint.comments+xml"/>
  <Override PartName="/ppt/comments/modernComment_158_2C5EACF2.xml" ContentType="application/vnd.ms-powerpoint.comment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75"/>
  </p:notesMasterIdLst>
  <p:handoutMasterIdLst>
    <p:handoutMasterId r:id="rId76"/>
  </p:handoutMasterIdLst>
  <p:sldIdLst>
    <p:sldId id="264" r:id="rId7"/>
    <p:sldId id="261" r:id="rId8"/>
    <p:sldId id="274" r:id="rId9"/>
    <p:sldId id="322" r:id="rId10"/>
    <p:sldId id="270" r:id="rId11"/>
    <p:sldId id="300" r:id="rId12"/>
    <p:sldId id="277" r:id="rId13"/>
    <p:sldId id="273" r:id="rId14"/>
    <p:sldId id="325" r:id="rId15"/>
    <p:sldId id="332" r:id="rId16"/>
    <p:sldId id="348" r:id="rId17"/>
    <p:sldId id="333" r:id="rId18"/>
    <p:sldId id="336" r:id="rId19"/>
    <p:sldId id="339" r:id="rId20"/>
    <p:sldId id="334" r:id="rId21"/>
    <p:sldId id="349" r:id="rId22"/>
    <p:sldId id="350" r:id="rId23"/>
    <p:sldId id="351" r:id="rId24"/>
    <p:sldId id="352" r:id="rId25"/>
    <p:sldId id="338" r:id="rId26"/>
    <p:sldId id="353" r:id="rId27"/>
    <p:sldId id="340" r:id="rId28"/>
    <p:sldId id="341" r:id="rId29"/>
    <p:sldId id="371" r:id="rId30"/>
    <p:sldId id="296" r:id="rId31"/>
    <p:sldId id="330" r:id="rId32"/>
    <p:sldId id="376" r:id="rId33"/>
    <p:sldId id="335" r:id="rId34"/>
    <p:sldId id="275" r:id="rId35"/>
    <p:sldId id="327" r:id="rId36"/>
    <p:sldId id="266" r:id="rId37"/>
    <p:sldId id="373" r:id="rId38"/>
    <p:sldId id="374" r:id="rId39"/>
    <p:sldId id="375" r:id="rId40"/>
    <p:sldId id="337" r:id="rId41"/>
    <p:sldId id="276" r:id="rId42"/>
    <p:sldId id="302" r:id="rId43"/>
    <p:sldId id="303" r:id="rId44"/>
    <p:sldId id="342" r:id="rId45"/>
    <p:sldId id="354" r:id="rId46"/>
    <p:sldId id="344" r:id="rId47"/>
    <p:sldId id="355" r:id="rId48"/>
    <p:sldId id="345" r:id="rId49"/>
    <p:sldId id="343" r:id="rId50"/>
    <p:sldId id="346" r:id="rId51"/>
    <p:sldId id="347" r:id="rId52"/>
    <p:sldId id="304" r:id="rId53"/>
    <p:sldId id="316" r:id="rId54"/>
    <p:sldId id="317" r:id="rId55"/>
    <p:sldId id="357" r:id="rId56"/>
    <p:sldId id="359" r:id="rId57"/>
    <p:sldId id="360" r:id="rId58"/>
    <p:sldId id="361" r:id="rId59"/>
    <p:sldId id="362" r:id="rId60"/>
    <p:sldId id="363" r:id="rId61"/>
    <p:sldId id="358" r:id="rId62"/>
    <p:sldId id="364" r:id="rId63"/>
    <p:sldId id="365" r:id="rId64"/>
    <p:sldId id="366" r:id="rId65"/>
    <p:sldId id="367" r:id="rId66"/>
    <p:sldId id="368" r:id="rId67"/>
    <p:sldId id="369" r:id="rId68"/>
    <p:sldId id="370" r:id="rId69"/>
    <p:sldId id="318" r:id="rId70"/>
    <p:sldId id="305" r:id="rId71"/>
    <p:sldId id="314" r:id="rId72"/>
    <p:sldId id="278" r:id="rId73"/>
    <p:sldId id="262" r:id="rId7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C35758-56AF-5523-9E32-902450E020E2}" name="Ingibjörg Benediktsdóttir" initials="IB" userId="S::ingibjorg@hac.is::f2a0bb0b-0a74-44e8-b550-ff7c0c716fe7" providerId="AD"/>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D70"/>
    <a:srgbClr val="F2A40D"/>
    <a:srgbClr val="87B5BA"/>
    <a:srgbClr val="FFFFFF"/>
    <a:srgbClr val="F39E5A"/>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4A3BC-AA69-40D5-A8F3-BE910B7C590A}" v="47" dt="2022-12-15T11:24:39.383"/>
    <p1510:client id="{5FE2CCB9-9132-EF94-BD17-30E5F003C642}" v="47" dt="2022-12-16T09:44:34.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26" autoAdjust="0"/>
    <p:restoredTop sz="94660"/>
  </p:normalViewPr>
  <p:slideViewPr>
    <p:cSldViewPr snapToGrid="0">
      <p:cViewPr varScale="1">
        <p:scale>
          <a:sx n="114" d="100"/>
          <a:sy n="114" d="100"/>
        </p:scale>
        <p:origin x="984" y="67"/>
      </p:cViewPr>
      <p:guideLst>
        <p:guide orient="horz" pos="1393"/>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omments/modernComment_12C_F495A63.xml><?xml version="1.0" encoding="utf-8"?>
<p188:cmLst xmlns:a="http://schemas.openxmlformats.org/drawingml/2006/main" xmlns:r="http://schemas.openxmlformats.org/officeDocument/2006/relationships" xmlns:p188="http://schemas.microsoft.com/office/powerpoint/2018/8/main">
  <p188:cm id="{F1F5D84E-D15C-9042-9BF1-16B47C926A77}" authorId="{83A27AD4-2AEB-FA38-545D-6576BD368BD3}" created="2022-12-14T14:45:11.132">
    <ac:deMkLst xmlns:ac="http://schemas.microsoft.com/office/drawing/2013/main/command">
      <pc:docMk xmlns:pc="http://schemas.microsoft.com/office/powerpoint/2013/main/command"/>
      <pc:sldMk xmlns:pc="http://schemas.microsoft.com/office/powerpoint/2013/main/command" cId="256465507" sldId="300"/>
      <ac:spMk id="4" creationId="{A4EC8DF6-3118-6A03-CDDF-70A85F135774}"/>
    </ac:deMkLst>
    <p188:txBody>
      <a:bodyPr/>
      <a:lstStyle/>
      <a:p>
        <a:r>
          <a:rPr lang="en-GB"/>
          <a:t>Ég tók út:  This tutorial covers how to use 3d printing and some of its equipment.
</a:t>
        </a:r>
      </a:p>
    </p188:txBody>
  </p188:cm>
</p188:cmLst>
</file>

<file path=ppt/comments/modernComment_14A_B8C49B30.xml><?xml version="1.0" encoding="utf-8"?>
<p188:cmLst xmlns:a="http://schemas.openxmlformats.org/drawingml/2006/main" xmlns:r="http://schemas.openxmlformats.org/officeDocument/2006/relationships" xmlns:p188="http://schemas.microsoft.com/office/powerpoint/2018/8/main">
  <p188:cm id="{99B629A1-D794-FE43-9260-D3F03FB03AC8}" authorId="{83A27AD4-2AEB-FA38-545D-6576BD368BD3}" created="2022-12-14T14:59:35.045">
    <ac:deMkLst xmlns:ac="http://schemas.microsoft.com/office/drawing/2013/main/command">
      <pc:docMk xmlns:pc="http://schemas.microsoft.com/office/powerpoint/2013/main/command"/>
      <pc:sldMk xmlns:pc="http://schemas.microsoft.com/office/powerpoint/2013/main/command" cId="3099892528" sldId="330"/>
      <ac:spMk id="10" creationId="{00000000-0000-0000-0000-000000000000}"/>
    </ac:deMkLst>
    <p188:txBody>
      <a:bodyPr/>
      <a:lstStyle/>
      <a:p>
        <a:r>
          <a:rPr lang="en-GB"/>
          <a:t>Ég tók út: Custom Shape Scripts add more flexible tools like text, shape generators, and parametrized forms. 
</a:t>
        </a:r>
      </a:p>
    </p188:txBody>
  </p188:cm>
</p188:cmLst>
</file>

<file path=ppt/comments/modernComment_158_2C5EACF2.xml><?xml version="1.0" encoding="utf-8"?>
<p188:cmLst xmlns:a="http://schemas.openxmlformats.org/drawingml/2006/main" xmlns:r="http://schemas.openxmlformats.org/officeDocument/2006/relationships" xmlns:p188="http://schemas.microsoft.com/office/powerpoint/2018/8/main">
  <p188:cm id="{0B923A0E-2666-A646-8852-AB422671E312}" authorId="{83A27AD4-2AEB-FA38-545D-6576BD368BD3}" created="2022-11-09T12:17:40.702">
    <ac:deMkLst xmlns:ac="http://schemas.microsoft.com/office/drawing/2013/main/command">
      <pc:docMk xmlns:pc="http://schemas.microsoft.com/office/powerpoint/2013/main/command"/>
      <pc:sldMk xmlns:pc="http://schemas.microsoft.com/office/powerpoint/2013/main/command" cId="744402162" sldId="344"/>
      <ac:spMk id="18" creationId="{A53FAEA7-C47A-B133-DF94-DC09E55CAB1F}"/>
    </ac:deMkLst>
    <p188:txBody>
      <a:bodyPr/>
      <a:lstStyle/>
      <a:p>
        <a:r>
          <a:rPr lang="en-GB"/>
          <a:t>Setja inn myndir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3/30/2023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‹Nº›</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C8DA-9A11-224D-AA48-62511555BDC0}" type="datetimeFigureOut">
              <a:rPr lang="en-GB" smtClean="0"/>
              <a:t>30/03/2023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33A7C-CCBA-F94D-85F2-EB4F2333BD3D}" type="slidenum">
              <a:rPr lang="en-GB" smtClean="0"/>
              <a:t>‹Nº›</a:t>
            </a:fld>
            <a:endParaRPr lang="en-GB"/>
          </a:p>
        </p:txBody>
      </p:sp>
    </p:spTree>
    <p:extLst>
      <p:ext uri="{BB962C8B-B14F-4D97-AF65-F5344CB8AC3E}">
        <p14:creationId xmlns:p14="http://schemas.microsoft.com/office/powerpoint/2010/main" val="173026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6233A7C-CCBA-F94D-85F2-EB4F2333BD3D}" type="slidenum">
              <a:rPr lang="en-GB" smtClean="0"/>
              <a:t>8</a:t>
            </a:fld>
            <a:endParaRPr lang="en-GB"/>
          </a:p>
        </p:txBody>
      </p:sp>
    </p:spTree>
    <p:extLst>
      <p:ext uri="{BB962C8B-B14F-4D97-AF65-F5344CB8AC3E}">
        <p14:creationId xmlns:p14="http://schemas.microsoft.com/office/powerpoint/2010/main" val="18641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9</a:t>
            </a:fld>
            <a:endParaRPr lang="en-GB"/>
          </a:p>
        </p:txBody>
      </p:sp>
    </p:spTree>
    <p:extLst>
      <p:ext uri="{BB962C8B-B14F-4D97-AF65-F5344CB8AC3E}">
        <p14:creationId xmlns:p14="http://schemas.microsoft.com/office/powerpoint/2010/main" val="58759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11</a:t>
            </a:fld>
            <a:endParaRPr lang="en-GB"/>
          </a:p>
        </p:txBody>
      </p:sp>
    </p:spTree>
    <p:extLst>
      <p:ext uri="{BB962C8B-B14F-4D97-AF65-F5344CB8AC3E}">
        <p14:creationId xmlns:p14="http://schemas.microsoft.com/office/powerpoint/2010/main" val="174792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18</a:t>
            </a:fld>
            <a:endParaRPr lang="en-GB"/>
          </a:p>
        </p:txBody>
      </p:sp>
    </p:spTree>
    <p:extLst>
      <p:ext uri="{BB962C8B-B14F-4D97-AF65-F5344CB8AC3E}">
        <p14:creationId xmlns:p14="http://schemas.microsoft.com/office/powerpoint/2010/main" val="160359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26</a:t>
            </a:fld>
            <a:endParaRPr lang="en-GB"/>
          </a:p>
        </p:txBody>
      </p:sp>
    </p:spTree>
    <p:extLst>
      <p:ext uri="{BB962C8B-B14F-4D97-AF65-F5344CB8AC3E}">
        <p14:creationId xmlns:p14="http://schemas.microsoft.com/office/powerpoint/2010/main" val="352435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67</a:t>
            </a:fld>
            <a:endParaRPr lang="en-GB"/>
          </a:p>
        </p:txBody>
      </p:sp>
    </p:spTree>
    <p:extLst>
      <p:ext uri="{BB962C8B-B14F-4D97-AF65-F5344CB8AC3E}">
        <p14:creationId xmlns:p14="http://schemas.microsoft.com/office/powerpoint/2010/main" val="875570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a:ea typeface="맑은 고딕" pitchFamily="50" charset="-127"/>
              </a:rPr>
              <a:t>TITLE</a:t>
            </a:r>
            <a:endParaRPr lang="en-US" altLang="ko-KR"/>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a:t>INSERT THE TITLE </a:t>
            </a:r>
          </a:p>
          <a:p>
            <a:pPr>
              <a:spcBef>
                <a:spcPts val="0"/>
              </a:spcBef>
              <a:defRPr/>
            </a:pPr>
            <a:r>
              <a:rPr lang="en-US" altLang="ko-KR" b="1"/>
              <a:t>OF YOUR PRESENTATION HERE</a:t>
            </a:r>
            <a:endParaRPr lang="en-US" altLang="ko-KR"/>
          </a:p>
        </p:txBody>
      </p:sp>
      <p:pic>
        <p:nvPicPr>
          <p:cNvPr id="5" name="image2.png"/>
          <p:cNvPicPr/>
          <p:nvPr userDrawn="1"/>
        </p:nvPicPr>
        <p:blipFill>
          <a:blip r:embed="rId3" cstate="email">
            <a:extLst>
              <a:ext uri="{28A0092B-C50C-407E-A947-70E740481C1C}">
                <a14:useLocalDpi xmlns:a14="http://schemas.microsoft.com/office/drawing/2010/main"/>
              </a:ext>
            </a:extLst>
          </a:blip>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a:t>Insert the title of your subtitle Here</a:t>
            </a:r>
          </a:p>
        </p:txBody>
      </p:sp>
      <p:pic>
        <p:nvPicPr>
          <p:cNvPr id="9" name="image2.png"/>
          <p:cNvPicPr/>
          <p:nvPr userDrawn="1"/>
        </p:nvPicPr>
        <p:blipFill>
          <a:blip r:embed="rId2" cstate="email">
            <a:extLst>
              <a:ext uri="{28A0092B-C50C-407E-A947-70E740481C1C}">
                <a14:useLocalDpi xmlns:a14="http://schemas.microsoft.com/office/drawing/2010/main"/>
              </a:ext>
            </a:extLst>
          </a:blip>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7" name="Objeto 6"/>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tinkercad.c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4A_B8C49B30.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ideo" Target="https://www.youtube.com/embed/hrQ8sFfAnyA?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ideo" Target="https://www.youtube.com/embed/8xgbimBhjMc?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meshmixer.com/" TargetMode="External"/><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printables.com/" TargetMode="Externa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ideo" Target="https://www.youtube.com/embed/5m9SG9C_lUo?feature=oembe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olidprofessor.com/tutorials/meshmixer" TargetMode="External"/><Relationship Id="rId2" Type="http://schemas.openxmlformats.org/officeDocument/2006/relationships/hyperlink" Target="https://all3dp.com/2/meshmixer-tutorial-easy-steps-beginners/" TargetMode="Externa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hyperlink" Target="https://www.youtube.com/playlist?list=PLu8TYSQ5jCFjdQBHsLoybhdKXOTmpTRlb"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microsoft.com/office/2018/10/relationships/comments" Target="../comments/modernComment_158_2C5EACF2.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2C_F495A6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inkscape.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2831161" y="2856025"/>
            <a:ext cx="3466438" cy="1080121"/>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s-ES">
                <a:solidFill>
                  <a:schemeClr val="tx1"/>
                </a:solidFill>
                <a:ea typeface="+mj-lt"/>
                <a:cs typeface="+mj-lt"/>
              </a:rPr>
              <a:t>Diseño 2D y 3D</a:t>
            </a:r>
            <a:endParaRPr lang="es-ES" altLang="ko-KR">
              <a:solidFill>
                <a:schemeClr val="tx1"/>
              </a:solidFill>
              <a:ea typeface="맑은 고딕"/>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2386466" y="3822128"/>
            <a:ext cx="4355828" cy="488816"/>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a:solidFill>
                  <a:schemeClr val="tx1"/>
                </a:solidFill>
                <a:cs typeface="Arial"/>
              </a:rPr>
              <a:t>Por: HAC</a:t>
            </a:r>
            <a:endParaRPr lang="en-US" altLang="ko-KR">
              <a:solidFill>
                <a:schemeClr val="tx1"/>
              </a:solidFill>
              <a:cs typeface="Aria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Conoce Inkscape</a:t>
            </a:r>
            <a:endParaRPr lang="ko-KR" altLang="en-US" sz="2800"/>
          </a:p>
        </p:txBody>
      </p:sp>
      <p:sp>
        <p:nvSpPr>
          <p:cNvPr id="6" name="Freeform 5"/>
          <p:cNvSpPr/>
          <p:nvPr/>
        </p:nvSpPr>
        <p:spPr>
          <a:xfrm>
            <a:off x="4406230" y="1431572"/>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solidFill>
                <a:schemeClr val="bg1"/>
              </a:solidFill>
            </a:endParaRPr>
          </a:p>
        </p:txBody>
      </p:sp>
      <p:sp>
        <p:nvSpPr>
          <p:cNvPr id="8" name="Freeform 7"/>
          <p:cNvSpPr/>
          <p:nvPr/>
        </p:nvSpPr>
        <p:spPr>
          <a:xfrm>
            <a:off x="4868600" y="2834144"/>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4" name="Freeform 13"/>
          <p:cNvSpPr/>
          <p:nvPr/>
        </p:nvSpPr>
        <p:spPr>
          <a:xfrm>
            <a:off x="2720005" y="1104910"/>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8" name="Rectangle 9"/>
          <p:cNvSpPr/>
          <p:nvPr/>
        </p:nvSpPr>
        <p:spPr>
          <a:xfrm flipH="1">
            <a:off x="3054078" y="1446017"/>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a:spLocks noChangeAspect="1"/>
          </p:cNvSpPr>
          <p:nvPr/>
        </p:nvSpPr>
        <p:spPr>
          <a:xfrm>
            <a:off x="5185077" y="3125188"/>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11571" y="1292849"/>
            <a:ext cx="2791003" cy="863358"/>
            <a:chOff x="389180" y="3362835"/>
            <a:chExt cx="2474117" cy="863358"/>
          </a:xfrm>
        </p:grpSpPr>
        <p:sp>
          <p:nvSpPr>
            <p:cNvPr id="24" name="TextBox 23"/>
            <p:cNvSpPr txBox="1"/>
            <p:nvPr/>
          </p:nvSpPr>
          <p:spPr>
            <a:xfrm>
              <a:off x="803640" y="3579862"/>
              <a:ext cx="2059657"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Hay muchos atajos, comandos que puedes aprender a medida que avanzas.    </a:t>
              </a: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389180" y="3362835"/>
              <a:ext cx="2474117" cy="276999"/>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 Atajos de teclado para Inkscape</a:t>
              </a:r>
              <a:endParaRPr lang="ko-KR" altLang="en-US" sz="1200" b="1">
                <a:solidFill>
                  <a:schemeClr val="tx1">
                    <a:lumMod val="75000"/>
                    <a:lumOff val="25000"/>
                  </a:schemeClr>
                </a:solidFill>
                <a:cs typeface="Arial" pitchFamily="34" charset="0"/>
              </a:endParaRPr>
            </a:p>
          </p:txBody>
        </p:sp>
      </p:grpSp>
      <p:grpSp>
        <p:nvGrpSpPr>
          <p:cNvPr id="26" name="Group 25"/>
          <p:cNvGrpSpPr/>
          <p:nvPr/>
        </p:nvGrpSpPr>
        <p:grpSpPr>
          <a:xfrm>
            <a:off x="5452900" y="1602691"/>
            <a:ext cx="3379382" cy="494026"/>
            <a:chOff x="803640" y="3362835"/>
            <a:chExt cx="2059657" cy="494026"/>
          </a:xfrm>
        </p:grpSpPr>
        <p:sp>
          <p:nvSpPr>
            <p:cNvPr id="27" name="TextBox 26"/>
            <p:cNvSpPr txBox="1"/>
            <p:nvPr/>
          </p:nvSpPr>
          <p:spPr>
            <a:xfrm>
              <a:off x="803640" y="3579862"/>
              <a:ext cx="2059657" cy="276999"/>
            </a:xfrm>
            <a:prstGeom prst="rect">
              <a:avLst/>
            </a:prstGeom>
            <a:noFill/>
          </p:spPr>
          <p:txBody>
            <a:bodyPr wrap="square" rtlCol="0">
              <a:spAutoFit/>
            </a:bodyPr>
            <a:lstStyle/>
            <a:p>
              <a:r>
                <a:rPr lang="en-GB" altLang="ko-KR" sz="1200">
                  <a:solidFill>
                    <a:schemeClr val="tx1">
                      <a:lumMod val="75000"/>
                      <a:lumOff val="25000"/>
                    </a:schemeClr>
                  </a:solidFill>
                  <a:cs typeface="Arial" pitchFamily="34" charset="0"/>
                </a:rPr>
                <a:t>Ve paso a paso.</a:t>
              </a:r>
              <a:endParaRPr lang="ko-KR" altLang="en-US" sz="1200">
                <a:solidFill>
                  <a:schemeClr val="tx1">
                    <a:lumMod val="75000"/>
                    <a:lumOff val="25000"/>
                  </a:schemeClr>
                </a:solidFill>
                <a:cs typeface="Arial" pitchFamily="34" charset="0"/>
              </a:endParaRPr>
            </a:p>
          </p:txBody>
        </p:sp>
        <p:sp>
          <p:nvSpPr>
            <p:cNvPr id="28" name="TextBox 27"/>
            <p:cNvSpPr txBox="1"/>
            <p:nvPr/>
          </p:nvSpPr>
          <p:spPr>
            <a:xfrm>
              <a:off x="803640" y="3362835"/>
              <a:ext cx="2059657" cy="27699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Este software tiene muchas posibilidades. </a:t>
              </a:r>
              <a:endParaRPr lang="ko-KR" altLang="en-US" sz="1200" b="1">
                <a:solidFill>
                  <a:schemeClr val="tx1">
                    <a:lumMod val="75000"/>
                    <a:lumOff val="25000"/>
                  </a:schemeClr>
                </a:solidFill>
                <a:cs typeface="Arial" pitchFamily="34" charset="0"/>
              </a:endParaRPr>
            </a:p>
          </p:txBody>
        </p:sp>
      </p:grpSp>
      <p:grpSp>
        <p:nvGrpSpPr>
          <p:cNvPr id="29" name="Group 28"/>
          <p:cNvGrpSpPr/>
          <p:nvPr/>
        </p:nvGrpSpPr>
        <p:grpSpPr>
          <a:xfrm>
            <a:off x="6368899" y="2047738"/>
            <a:ext cx="2323459" cy="494026"/>
            <a:chOff x="803640" y="3362835"/>
            <a:chExt cx="2059657" cy="494026"/>
          </a:xfrm>
        </p:grpSpPr>
        <p:sp>
          <p:nvSpPr>
            <p:cNvPr id="30" name="TextBox 29"/>
            <p:cNvSpPr txBox="1"/>
            <p:nvPr/>
          </p:nvSpPr>
          <p:spPr>
            <a:xfrm>
              <a:off x="803640" y="3579862"/>
              <a:ext cx="2059657" cy="276999"/>
            </a:xfrm>
            <a:prstGeom prst="rect">
              <a:avLst/>
            </a:prstGeom>
            <a:noFill/>
          </p:spPr>
          <p:txBody>
            <a:bodyPr wrap="square" rtlCol="0">
              <a:spAutoFit/>
            </a:bodyPr>
            <a:lstStyle/>
            <a:p>
              <a:endParaRPr lang="ko-KR" altLang="en-US" sz="1200">
                <a:solidFill>
                  <a:schemeClr val="tx1">
                    <a:lumMod val="75000"/>
                    <a:lumOff val="25000"/>
                  </a:schemeClr>
                </a:solidFill>
                <a:cs typeface="Arial" pitchFamily="34" charset="0"/>
              </a:endParaRPr>
            </a:p>
          </p:txBody>
        </p:sp>
        <p:sp>
          <p:nvSpPr>
            <p:cNvPr id="31" name="TextBox 30"/>
            <p:cNvSpPr txBox="1"/>
            <p:nvPr/>
          </p:nvSpPr>
          <p:spPr>
            <a:xfrm>
              <a:off x="803640" y="3362835"/>
              <a:ext cx="2059657" cy="276999"/>
            </a:xfrm>
            <a:prstGeom prst="rect">
              <a:avLst/>
            </a:prstGeom>
            <a:noFill/>
          </p:spPr>
          <p:txBody>
            <a:bodyPr wrap="square" rtlCol="0">
              <a:spAutoFit/>
            </a:bodyPr>
            <a:lstStyle/>
            <a:p>
              <a:endParaRPr lang="ko-KR" altLang="en-US" sz="1200" b="1">
                <a:solidFill>
                  <a:schemeClr val="tx1">
                    <a:lumMod val="75000"/>
                    <a:lumOff val="25000"/>
                  </a:schemeClr>
                </a:solidFill>
                <a:cs typeface="Arial" pitchFamily="34" charset="0"/>
              </a:endParaRPr>
            </a:p>
          </p:txBody>
        </p:sp>
      </p:grpSp>
      <p:grpSp>
        <p:nvGrpSpPr>
          <p:cNvPr id="32" name="Group 31"/>
          <p:cNvGrpSpPr/>
          <p:nvPr/>
        </p:nvGrpSpPr>
        <p:grpSpPr>
          <a:xfrm>
            <a:off x="5870865" y="3199511"/>
            <a:ext cx="2434088" cy="1411856"/>
            <a:chOff x="793940" y="3044835"/>
            <a:chExt cx="2059657" cy="1411856"/>
          </a:xfrm>
        </p:grpSpPr>
        <p:sp>
          <p:nvSpPr>
            <p:cNvPr id="33" name="TextBox 32"/>
            <p:cNvSpPr txBox="1"/>
            <p:nvPr/>
          </p:nvSpPr>
          <p:spPr>
            <a:xfrm>
              <a:off x="793940" y="3625694"/>
              <a:ext cx="2059657" cy="830997"/>
            </a:xfrm>
            <a:prstGeom prst="rect">
              <a:avLst/>
            </a:prstGeom>
            <a:noFill/>
          </p:spPr>
          <p:txBody>
            <a:bodyPr wrap="square" rtlCol="0">
              <a:spAutoFit/>
            </a:bodyPr>
            <a:lstStyle/>
            <a:p>
              <a:pPr latinLnBrk="0"/>
              <a:r>
                <a:rPr lang="en-GB" sz="1200" b="0" i="0" u="none" strike="noStrike">
                  <a:solidFill>
                    <a:srgbClr val="404040"/>
                  </a:solidFill>
                  <a:effectLst/>
                  <a:latin typeface="+mj-lt"/>
                </a:rPr>
                <a:t>Pronto desarrollarás tus propios hábitos y preferencias para dibujar con Inkscape. </a:t>
              </a:r>
              <a:endParaRPr lang="en-GB" sz="1200">
                <a:latin typeface="+mj-lt"/>
              </a:endParaRPr>
            </a:p>
            <a:p>
              <a:endParaRPr lang="ko-KR" altLang="en-US" sz="1200">
                <a:solidFill>
                  <a:schemeClr val="tx1">
                    <a:lumMod val="75000"/>
                    <a:lumOff val="25000"/>
                  </a:schemeClr>
                </a:solidFill>
                <a:cs typeface="Arial" pitchFamily="34" charset="0"/>
              </a:endParaRPr>
            </a:p>
          </p:txBody>
        </p:sp>
        <p:sp>
          <p:nvSpPr>
            <p:cNvPr id="34" name="TextBox 33"/>
            <p:cNvSpPr txBox="1"/>
            <p:nvPr/>
          </p:nvSpPr>
          <p:spPr>
            <a:xfrm>
              <a:off x="793940" y="3044835"/>
              <a:ext cx="2059657" cy="830997"/>
            </a:xfrm>
            <a:prstGeom prst="rect">
              <a:avLst/>
            </a:prstGeom>
            <a:noFill/>
          </p:spPr>
          <p:txBody>
            <a:bodyPr wrap="square" rtlCol="0">
              <a:spAutoFit/>
            </a:bodyPr>
            <a:lstStyle/>
            <a:p>
              <a:r>
                <a:rPr lang="en-GB" altLang="ko-KR" sz="1200" b="1">
                  <a:solidFill>
                    <a:schemeClr val="tx1">
                      <a:lumMod val="75000"/>
                      <a:lumOff val="25000"/>
                    </a:schemeClr>
                  </a:solidFill>
                  <a:cs typeface="Arial" pitchFamily="34" charset="0"/>
                </a:rPr>
                <a:t>A menudo hay más de una manera de lograr el mismo resultado. </a:t>
              </a:r>
            </a:p>
            <a:p>
              <a:endParaRPr lang="ko-KR" altLang="en-US" sz="1200" b="1">
                <a:solidFill>
                  <a:schemeClr val="tx1">
                    <a:lumMod val="75000"/>
                    <a:lumOff val="25000"/>
                  </a:schemeClr>
                </a:solidFill>
                <a:cs typeface="Arial" pitchFamily="34" charset="0"/>
              </a:endParaRPr>
            </a:p>
          </p:txBody>
        </p:sp>
      </p:grpSp>
      <p:sp>
        <p:nvSpPr>
          <p:cNvPr id="16" name="Rounded Rectangle 20">
            <a:extLst>
              <a:ext uri="{FF2B5EF4-FFF2-40B4-BE49-F238E27FC236}">
                <a16:creationId xmlns:a16="http://schemas.microsoft.com/office/drawing/2014/main" id="{92A0FE0A-E5E4-9C53-97A7-3D0BCE008F61}"/>
              </a:ext>
            </a:extLst>
          </p:cNvPr>
          <p:cNvSpPr>
            <a:spLocks noChangeAspect="1"/>
          </p:cNvSpPr>
          <p:nvPr/>
        </p:nvSpPr>
        <p:spPr>
          <a:xfrm rot="2160000">
            <a:off x="4734808" y="1746972"/>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nvGrpSpPr>
          <p:cNvPr id="4" name="Group 3">
            <a:extLst>
              <a:ext uri="{FF2B5EF4-FFF2-40B4-BE49-F238E27FC236}">
                <a16:creationId xmlns:a16="http://schemas.microsoft.com/office/drawing/2014/main" id="{DC5F35E9-8397-BC06-D2AB-68AAE5D817C6}"/>
              </a:ext>
            </a:extLst>
          </p:cNvPr>
          <p:cNvGrpSpPr/>
          <p:nvPr/>
        </p:nvGrpSpPr>
        <p:grpSpPr>
          <a:xfrm>
            <a:off x="400789" y="2986688"/>
            <a:ext cx="2814616" cy="1209181"/>
            <a:chOff x="551136" y="4765775"/>
            <a:chExt cx="2495049" cy="1209181"/>
          </a:xfrm>
        </p:grpSpPr>
        <p:sp>
          <p:nvSpPr>
            <p:cNvPr id="5" name="TextBox 4">
              <a:extLst>
                <a:ext uri="{FF2B5EF4-FFF2-40B4-BE49-F238E27FC236}">
                  <a16:creationId xmlns:a16="http://schemas.microsoft.com/office/drawing/2014/main" id="{1FF37AA5-556C-D824-1B32-8632E0490324}"/>
                </a:ext>
              </a:extLst>
            </p:cNvPr>
            <p:cNvSpPr txBox="1"/>
            <p:nvPr/>
          </p:nvSpPr>
          <p:spPr>
            <a:xfrm>
              <a:off x="986528" y="5328625"/>
              <a:ext cx="2059657"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Pruébalos a medida que avanzamos y luego echa un vistazo a nuestras misiones.</a:t>
              </a:r>
              <a:endParaRPr lang="ko-KR" altLang="en-US" sz="120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68B3A029-7C8F-6BDB-8001-F615344F29AD}"/>
                </a:ext>
              </a:extLst>
            </p:cNvPr>
            <p:cNvSpPr txBox="1"/>
            <p:nvPr/>
          </p:nvSpPr>
          <p:spPr>
            <a:xfrm>
              <a:off x="551136" y="4765775"/>
              <a:ext cx="2474117" cy="646331"/>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Primero vamos a obtener una visión general del software y sus conceptos básicos</a:t>
              </a:r>
              <a:endParaRPr lang="ko-KR" altLang="en-US" sz="1200" b="1">
                <a:solidFill>
                  <a:schemeClr val="tx1">
                    <a:lumMod val="75000"/>
                    <a:lumOff val="25000"/>
                  </a:schemeClr>
                </a:solidFill>
                <a:cs typeface="Arial" pitchFamily="34" charset="0"/>
              </a:endParaRPr>
            </a:p>
          </p:txBody>
        </p:sp>
      </p:grpSp>
      <p:sp>
        <p:nvSpPr>
          <p:cNvPr id="9" name="Freeform 8">
            <a:extLst>
              <a:ext uri="{FF2B5EF4-FFF2-40B4-BE49-F238E27FC236}">
                <a16:creationId xmlns:a16="http://schemas.microsoft.com/office/drawing/2014/main" id="{6DC8B75B-4328-69D1-8A96-BC98FC1CCF3B}"/>
              </a:ext>
            </a:extLst>
          </p:cNvPr>
          <p:cNvSpPr/>
          <p:nvPr/>
        </p:nvSpPr>
        <p:spPr>
          <a:xfrm>
            <a:off x="3131340" y="2722119"/>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solidFill>
                <a:schemeClr val="bg1"/>
              </a:solidFill>
            </a:endParaRPr>
          </a:p>
        </p:txBody>
      </p:sp>
      <p:sp>
        <p:nvSpPr>
          <p:cNvPr id="10" name="Donut 8">
            <a:extLst>
              <a:ext uri="{FF2B5EF4-FFF2-40B4-BE49-F238E27FC236}">
                <a16:creationId xmlns:a16="http://schemas.microsoft.com/office/drawing/2014/main" id="{61A025DA-A996-B21F-F379-AB9B4E4362BF}"/>
              </a:ext>
            </a:extLst>
          </p:cNvPr>
          <p:cNvSpPr/>
          <p:nvPr/>
        </p:nvSpPr>
        <p:spPr>
          <a:xfrm>
            <a:off x="3456034" y="301347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11993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0278BA-91F9-D2F8-9A16-A5B002975DF0}"/>
              </a:ext>
            </a:extLst>
          </p:cNvPr>
          <p:cNvSpPr/>
          <p:nvPr/>
        </p:nvSpPr>
        <p:spPr>
          <a:xfrm>
            <a:off x="6768616" y="4552940"/>
            <a:ext cx="1140108" cy="43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Graphical user interface, text, application&#10;&#10;Description automatically generated">
            <a:extLst>
              <a:ext uri="{FF2B5EF4-FFF2-40B4-BE49-F238E27FC236}">
                <a16:creationId xmlns:a16="http://schemas.microsoft.com/office/drawing/2014/main" id="{BDEC104D-723A-3F6F-49B8-3F8B636E8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 y="123478"/>
            <a:ext cx="6768753" cy="4896544"/>
          </a:xfrm>
          <a:prstGeom prst="rect">
            <a:avLst/>
          </a:prstGeom>
        </p:spPr>
      </p:pic>
      <p:sp>
        <p:nvSpPr>
          <p:cNvPr id="2" name="TextBox 1">
            <a:extLst>
              <a:ext uri="{FF2B5EF4-FFF2-40B4-BE49-F238E27FC236}">
                <a16:creationId xmlns:a16="http://schemas.microsoft.com/office/drawing/2014/main" id="{D2D130D8-B6F3-E1DC-7BD7-2F32BB40D5CF}"/>
              </a:ext>
            </a:extLst>
          </p:cNvPr>
          <p:cNvSpPr txBox="1"/>
          <p:nvPr/>
        </p:nvSpPr>
        <p:spPr>
          <a:xfrm>
            <a:off x="6768616" y="123478"/>
            <a:ext cx="2375384" cy="5238806"/>
          </a:xfrm>
          <a:prstGeom prst="rect">
            <a:avLst/>
          </a:prstGeom>
          <a:noFill/>
        </p:spPr>
        <p:txBody>
          <a:bodyPr wrap="square" rtlCol="0">
            <a:spAutoFit/>
          </a:bodyPr>
          <a:lstStyle/>
          <a:p>
            <a:pPr latinLnBrk="0">
              <a:lnSpc>
                <a:spcPct val="107000"/>
              </a:lnSpc>
              <a:spcAft>
                <a:spcPts val="800"/>
              </a:spcAft>
            </a:pPr>
            <a:r>
              <a:rPr lang="es-ES" sz="1200" b="1">
                <a:effectLst/>
                <a:latin typeface="+mj-lt"/>
                <a:ea typeface="Arial" panose="020B0604020202020204" pitchFamily="34" charset="0"/>
              </a:rPr>
              <a:t>Barra de menú: </a:t>
            </a:r>
            <a:r>
              <a:rPr lang="es-ES" sz="1200">
                <a:effectLst/>
                <a:latin typeface="+mj-lt"/>
                <a:ea typeface="Arial" panose="020B0604020202020204" pitchFamily="34" charset="0"/>
              </a:rPr>
              <a:t>a lo largo de la parte superior, opciones generales de menú</a:t>
            </a:r>
            <a:endParaRPr lang="en-GB" sz="1200">
              <a:effectLst/>
              <a:latin typeface="+mj-lt"/>
              <a:ea typeface="Arial" panose="020B0604020202020204" pitchFamily="34" charset="0"/>
            </a:endParaRPr>
          </a:p>
          <a:p>
            <a:pPr latinLnBrk="0">
              <a:lnSpc>
                <a:spcPct val="107000"/>
              </a:lnSpc>
              <a:spcAft>
                <a:spcPts val="800"/>
              </a:spcAft>
            </a:pPr>
            <a:r>
              <a:rPr lang="es-ES" sz="1200" b="1">
                <a:effectLst/>
                <a:latin typeface="+mj-lt"/>
                <a:ea typeface="Arial" panose="020B0604020202020204" pitchFamily="34" charset="0"/>
              </a:rPr>
              <a:t>Barra de comandos:</a:t>
            </a:r>
            <a:r>
              <a:rPr lang="es-ES" sz="1200">
                <a:effectLst/>
                <a:latin typeface="+mj-lt"/>
                <a:ea typeface="Arial" panose="020B0604020202020204" pitchFamily="34" charset="0"/>
              </a:rPr>
              <a:t> acceso rápido a comandos comunes. </a:t>
            </a:r>
            <a:endParaRPr lang="en-GB" sz="1200">
              <a:effectLst/>
              <a:latin typeface="+mj-lt"/>
              <a:ea typeface="Arial" panose="020B0604020202020204" pitchFamily="34" charset="0"/>
            </a:endParaRPr>
          </a:p>
          <a:p>
            <a:pPr latinLnBrk="0">
              <a:lnSpc>
                <a:spcPct val="107000"/>
              </a:lnSpc>
              <a:spcAft>
                <a:spcPts val="800"/>
              </a:spcAft>
            </a:pPr>
            <a:r>
              <a:rPr lang="es-ES" sz="1200" b="1">
                <a:effectLst/>
                <a:latin typeface="+mj-lt"/>
                <a:ea typeface="Arial" panose="020B0604020202020204" pitchFamily="34" charset="0"/>
              </a:rPr>
              <a:t>Caja de herramientas:</a:t>
            </a:r>
            <a:r>
              <a:rPr lang="es-ES" sz="1200">
                <a:effectLst/>
                <a:latin typeface="+mj-lt"/>
                <a:ea typeface="Arial" panose="020B0604020202020204" pitchFamily="34" charset="0"/>
              </a:rPr>
              <a:t> a la izquierda, las principales herramientas de dibujo. Solo se puede utilizar una herramienta a la vez.</a:t>
            </a:r>
            <a:endParaRPr lang="en-GB" sz="1200">
              <a:effectLst/>
              <a:latin typeface="+mj-lt"/>
              <a:ea typeface="Arial" panose="020B0604020202020204" pitchFamily="34" charset="0"/>
            </a:endParaRPr>
          </a:p>
          <a:p>
            <a:pPr latinLnBrk="0">
              <a:lnSpc>
                <a:spcPct val="107000"/>
              </a:lnSpc>
              <a:spcAft>
                <a:spcPts val="800"/>
              </a:spcAft>
            </a:pPr>
            <a:r>
              <a:rPr lang="es-ES" sz="1200" b="1">
                <a:effectLst/>
                <a:latin typeface="+mj-lt"/>
                <a:ea typeface="Arial" panose="020B0604020202020204" pitchFamily="34" charset="0"/>
              </a:rPr>
              <a:t>Barra de controles de</a:t>
            </a:r>
            <a:r>
              <a:rPr lang="es-ES" sz="1200">
                <a:effectLst/>
                <a:latin typeface="+mj-lt"/>
                <a:ea typeface="Arial" panose="020B0604020202020204" pitchFamily="34" charset="0"/>
              </a:rPr>
              <a:t> herramientas justo debajo para ajustar la herramienta seleccionada actualmente</a:t>
            </a:r>
            <a:endParaRPr lang="en-GB" sz="1200">
              <a:effectLst/>
              <a:latin typeface="+mj-lt"/>
              <a:ea typeface="Arial" panose="020B0604020202020204" pitchFamily="34" charset="0"/>
            </a:endParaRPr>
          </a:p>
          <a:p>
            <a:pPr latinLnBrk="0">
              <a:lnSpc>
                <a:spcPct val="107000"/>
              </a:lnSpc>
              <a:spcAft>
                <a:spcPts val="800"/>
              </a:spcAft>
            </a:pPr>
            <a:r>
              <a:rPr lang="es-ES" sz="1200" b="1">
                <a:effectLst/>
                <a:latin typeface="+mj-lt"/>
                <a:ea typeface="Arial" panose="020B0604020202020204" pitchFamily="34" charset="0"/>
              </a:rPr>
              <a:t>El lienzo: </a:t>
            </a:r>
            <a:r>
              <a:rPr lang="es-ES" sz="1200">
                <a:effectLst/>
                <a:latin typeface="+mj-lt"/>
                <a:ea typeface="Arial" panose="020B0604020202020204" pitchFamily="34" charset="0"/>
              </a:rPr>
              <a:t>el gran área en blanco donde se edita la imagen.</a:t>
            </a:r>
            <a:endParaRPr lang="en-GB" sz="1200">
              <a:effectLst/>
              <a:latin typeface="+mj-lt"/>
              <a:ea typeface="Arial" panose="020B0604020202020204" pitchFamily="34" charset="0"/>
            </a:endParaRPr>
          </a:p>
          <a:p>
            <a:pPr latinLnBrk="0">
              <a:lnSpc>
                <a:spcPct val="107000"/>
              </a:lnSpc>
              <a:spcAft>
                <a:spcPts val="800"/>
              </a:spcAft>
            </a:pPr>
            <a:r>
              <a:rPr lang="es-ES" sz="1200" b="1">
                <a:effectLst/>
                <a:latin typeface="+mj-lt"/>
                <a:ea typeface="Arial" panose="020B0604020202020204" pitchFamily="34" charset="0"/>
              </a:rPr>
              <a:t>Área de la</a:t>
            </a:r>
            <a:r>
              <a:rPr lang="es-ES" sz="1200">
                <a:effectLst/>
                <a:latin typeface="+mj-lt"/>
                <a:ea typeface="Arial" panose="020B0604020202020204" pitchFamily="34" charset="0"/>
              </a:rPr>
              <a:t> </a:t>
            </a:r>
            <a:r>
              <a:rPr lang="es-ES" sz="1200" b="1">
                <a:effectLst/>
                <a:latin typeface="+mj-lt"/>
                <a:ea typeface="Arial" panose="020B0604020202020204" pitchFamily="34" charset="0"/>
              </a:rPr>
              <a:t>página</a:t>
            </a:r>
            <a:r>
              <a:rPr lang="es-ES" sz="1200">
                <a:effectLst/>
                <a:latin typeface="+mj-lt"/>
                <a:ea typeface="Arial" panose="020B0604020202020204" pitchFamily="34" charset="0"/>
              </a:rPr>
              <a:t>: Un contorno negro/blanco lo representa</a:t>
            </a:r>
            <a:endParaRPr lang="en-GB" sz="1200">
              <a:effectLst/>
              <a:latin typeface="+mj-lt"/>
              <a:ea typeface="Arial" panose="020B0604020202020204" pitchFamily="34" charset="0"/>
            </a:endParaRPr>
          </a:p>
          <a:p>
            <a:pPr latinLnBrk="0">
              <a:lnSpc>
                <a:spcPct val="107000"/>
              </a:lnSpc>
              <a:spcAft>
                <a:spcPts val="800"/>
              </a:spcAft>
            </a:pPr>
            <a:r>
              <a:rPr lang="es-ES" sz="1200" b="1">
                <a:effectLst/>
                <a:latin typeface="+mj-lt"/>
                <a:ea typeface="Arial" panose="020B0604020202020204" pitchFamily="34" charset="0"/>
              </a:rPr>
              <a:t>Zona de acoplamiento</a:t>
            </a:r>
            <a:r>
              <a:rPr lang="es-ES" sz="1200">
                <a:effectLst/>
                <a:latin typeface="+mj-lt"/>
                <a:ea typeface="Arial" panose="020B0604020202020204" pitchFamily="34" charset="0"/>
              </a:rPr>
              <a:t>: diálogos para funcionalidades específicas</a:t>
            </a:r>
            <a:br>
              <a:rPr lang="en-GB" sz="1200"/>
            </a:br>
            <a:endParaRPr lang="en-GB" sz="1200"/>
          </a:p>
        </p:txBody>
      </p:sp>
    </p:spTree>
    <p:extLst>
      <p:ext uri="{BB962C8B-B14F-4D97-AF65-F5344CB8AC3E}">
        <p14:creationId xmlns:p14="http://schemas.microsoft.com/office/powerpoint/2010/main" val="199961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34094"/>
            <a:ext cx="9144000" cy="576064"/>
          </a:xfrm>
        </p:spPr>
        <p:txBody>
          <a:bodyPr/>
          <a:lstStyle/>
          <a:p>
            <a:r>
              <a:rPr lang="en-US" altLang="ko-KR" sz="2800"/>
              <a:t>Formas de dibujar en Inkscape</a:t>
            </a:r>
            <a:endParaRPr lang="ko-KR" altLang="en-US" sz="2800"/>
          </a:p>
        </p:txBody>
      </p:sp>
      <p:grpSp>
        <p:nvGrpSpPr>
          <p:cNvPr id="23" name="Group 22"/>
          <p:cNvGrpSpPr/>
          <p:nvPr/>
        </p:nvGrpSpPr>
        <p:grpSpPr>
          <a:xfrm>
            <a:off x="1649541" y="1529082"/>
            <a:ext cx="7170930" cy="1971353"/>
            <a:chOff x="803639" y="3362835"/>
            <a:chExt cx="3847539" cy="1971353"/>
          </a:xfrm>
        </p:grpSpPr>
        <p:sp>
          <p:nvSpPr>
            <p:cNvPr id="24" name="TextBox 23"/>
            <p:cNvSpPr txBox="1"/>
            <p:nvPr/>
          </p:nvSpPr>
          <p:spPr>
            <a:xfrm>
              <a:off x="803639" y="3579862"/>
              <a:ext cx="3847539" cy="1754326"/>
            </a:xfrm>
            <a:prstGeom prst="rect">
              <a:avLst/>
            </a:prstGeom>
            <a:noFill/>
          </p:spPr>
          <p:txBody>
            <a:bodyPr wrap="square" rtlCol="0">
              <a:spAutoFit/>
            </a:bodyPr>
            <a:lstStyle/>
            <a:p>
              <a:pPr algn="l"/>
              <a:endParaRPr lang="en-GB" sz="1200">
                <a:solidFill>
                  <a:srgbClr val="404040"/>
                </a:solidFill>
                <a:latin typeface="Ubuntu" panose="020B0504030602030204" pitchFamily="34" charset="0"/>
              </a:endParaRPr>
            </a:p>
            <a:p>
              <a:pPr algn="l"/>
              <a:endParaRPr lang="en-GB" sz="1200" b="0" i="0" u="none" strike="noStrike">
                <a:solidFill>
                  <a:srgbClr val="404040"/>
                </a:solidFill>
                <a:effectLst/>
                <a:latin typeface="Ubuntu" panose="020B0504030602030204" pitchFamily="34" charset="0"/>
              </a:endParaRPr>
            </a:p>
            <a:p>
              <a:pPr marL="171450" indent="-171450" algn="l">
                <a:buFont typeface="Arial" panose="020B0604020202020204" pitchFamily="34" charset="0"/>
                <a:buChar char="•"/>
              </a:pPr>
              <a:r>
                <a:rPr lang="en-GB" sz="1200">
                  <a:solidFill>
                    <a:schemeClr val="tx1">
                      <a:lumMod val="75000"/>
                      <a:lumOff val="25000"/>
                    </a:schemeClr>
                  </a:solidFill>
                  <a:cs typeface="Arial" pitchFamily="34" charset="0"/>
                </a:rPr>
                <a:t>using the geometric shape tools</a:t>
              </a:r>
            </a:p>
            <a:p>
              <a:pPr marL="171450" indent="-171450" algn="l">
                <a:buFont typeface="Arial" panose="020B0604020202020204" pitchFamily="34" charset="0"/>
                <a:buChar char="•"/>
              </a:pPr>
              <a:r>
                <a:rPr lang="en-GB" sz="1200">
                  <a:solidFill>
                    <a:schemeClr val="tx1">
                      <a:lumMod val="75000"/>
                      <a:lumOff val="25000"/>
                    </a:schemeClr>
                  </a:solidFill>
                  <a:cs typeface="Arial" pitchFamily="34" charset="0"/>
                </a:rPr>
                <a:t>using the path tools, much like a pencil on paper</a:t>
              </a:r>
            </a:p>
            <a:p>
              <a:pPr marL="171450" indent="-171450" algn="l">
                <a:buFont typeface="Arial" panose="020B0604020202020204" pitchFamily="34" charset="0"/>
                <a:buChar char="•"/>
              </a:pPr>
              <a:r>
                <a:rPr lang="en-GB" sz="1200">
                  <a:solidFill>
                    <a:schemeClr val="tx1">
                      <a:lumMod val="75000"/>
                      <a:lumOff val="25000"/>
                    </a:schemeClr>
                  </a:solidFill>
                  <a:cs typeface="Arial" pitchFamily="34" charset="0"/>
                </a:rPr>
                <a:t>using one of the many available features that let you create elements of a drawing automatically</a:t>
              </a:r>
            </a:p>
            <a:p>
              <a:pPr marL="171450" indent="-171450">
                <a:buFont typeface="Arial" panose="020B0604020202020204" pitchFamily="34" charset="0"/>
                <a:buChar char="•"/>
              </a:pPr>
              <a:r>
                <a:rPr lang="en-GB" sz="1200">
                  <a:solidFill>
                    <a:schemeClr val="tx1">
                      <a:lumMod val="75000"/>
                      <a:lumOff val="25000"/>
                    </a:schemeClr>
                  </a:solidFill>
                  <a:cs typeface="Arial" pitchFamily="34" charset="0"/>
                </a:rPr>
                <a:t>starting from a photo, a scanned/copied image or any raster graphic by using a tracing engine</a:t>
              </a:r>
            </a:p>
            <a:p>
              <a:pPr marL="171450" indent="-171450" algn="l">
                <a:buFont typeface="Arial" panose="020B0604020202020204" pitchFamily="34" charset="0"/>
                <a:buChar char="•"/>
              </a:pPr>
              <a:endParaRPr lang="en-GB" sz="1200" b="0" i="0" u="none" strike="noStrike">
                <a:solidFill>
                  <a:srgbClr val="404040"/>
                </a:solidFill>
                <a:effectLst/>
                <a:latin typeface="Ubuntu" panose="020B0504030602030204" pitchFamily="34" charset="0"/>
              </a:endParaRPr>
            </a:p>
            <a:p>
              <a:br>
                <a:rPr lang="en-GB" sz="1200"/>
              </a:b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864884" y="3362835"/>
              <a:ext cx="2229090" cy="461665"/>
            </a:xfrm>
            <a:prstGeom prst="rect">
              <a:avLst/>
            </a:prstGeom>
            <a:noFill/>
          </p:spPr>
          <p:txBody>
            <a:bodyPr wrap="square" rtlCol="0">
              <a:spAutoFit/>
            </a:bodyPr>
            <a:lstStyle/>
            <a:p>
              <a:pPr latinLnBrk="0"/>
              <a:r>
                <a:rPr lang="es-ES" sz="1200" b="1">
                  <a:effectLst/>
                  <a:latin typeface="+mj-lt"/>
                  <a:ea typeface="Calibri" panose="020F0502020204030204" pitchFamily="34" charset="0"/>
                </a:rPr>
                <a:t>Inkscape ofrece varias formas de crear imágenes vectoriales, que, por supuesto, se pueden combinar</a:t>
              </a:r>
              <a:r>
                <a:rPr lang="en-GB" altLang="ko-KR" sz="1200" b="1">
                  <a:solidFill>
                    <a:schemeClr val="tx1">
                      <a:lumMod val="75000"/>
                      <a:lumOff val="25000"/>
                    </a:schemeClr>
                  </a:solidFill>
                  <a:latin typeface="+mj-lt"/>
                  <a:cs typeface="Arial" pitchFamily="34" charset="0"/>
                </a:rPr>
                <a:t>:</a:t>
              </a:r>
              <a:endParaRPr lang="ko-KR" altLang="en-US" sz="1200" b="1">
                <a:solidFill>
                  <a:schemeClr val="tx1">
                    <a:lumMod val="75000"/>
                    <a:lumOff val="25000"/>
                  </a:schemeClr>
                </a:solidFill>
                <a:latin typeface="+mj-lt"/>
                <a:cs typeface="Arial" pitchFamily="34" charset="0"/>
              </a:endParaRPr>
            </a:p>
          </p:txBody>
        </p:sp>
      </p:grpSp>
      <p:pic>
        <p:nvPicPr>
          <p:cNvPr id="5" name="Picture 4" descr="Graphical user interface, application&#10;&#10;Description automatically generated">
            <a:extLst>
              <a:ext uri="{FF2B5EF4-FFF2-40B4-BE49-F238E27FC236}">
                <a16:creationId xmlns:a16="http://schemas.microsoft.com/office/drawing/2014/main" id="{39A81116-ADB1-876D-B47B-184C407B5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779" y="699542"/>
            <a:ext cx="469900" cy="3733800"/>
          </a:xfrm>
          <a:prstGeom prst="rect">
            <a:avLst/>
          </a:prstGeom>
        </p:spPr>
      </p:pic>
    </p:spTree>
    <p:extLst>
      <p:ext uri="{BB962C8B-B14F-4D97-AF65-F5344CB8AC3E}">
        <p14:creationId xmlns:p14="http://schemas.microsoft.com/office/powerpoint/2010/main" val="34775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93" y="404522"/>
            <a:ext cx="9144000" cy="576064"/>
          </a:xfrm>
        </p:spPr>
        <p:txBody>
          <a:bodyPr/>
          <a:lstStyle/>
          <a:p>
            <a:r>
              <a:rPr lang="en-GB" altLang="ko-KR" sz="2800"/>
              <a:t>Las herramientas de forma</a:t>
            </a:r>
          </a:p>
          <a:p>
            <a:endParaRPr lang="ko-KR" altLang="en-US" sz="2800"/>
          </a:p>
        </p:txBody>
      </p:sp>
      <p:grpSp>
        <p:nvGrpSpPr>
          <p:cNvPr id="23" name="Group 22"/>
          <p:cNvGrpSpPr/>
          <p:nvPr/>
        </p:nvGrpSpPr>
        <p:grpSpPr>
          <a:xfrm>
            <a:off x="4292601" y="868373"/>
            <a:ext cx="3610971" cy="3416713"/>
            <a:chOff x="-210024" y="1767985"/>
            <a:chExt cx="3200986" cy="3416713"/>
          </a:xfrm>
        </p:grpSpPr>
        <p:sp>
          <p:nvSpPr>
            <p:cNvPr id="24" name="TextBox 23"/>
            <p:cNvSpPr txBox="1"/>
            <p:nvPr/>
          </p:nvSpPr>
          <p:spPr>
            <a:xfrm>
              <a:off x="-210024" y="2344049"/>
              <a:ext cx="3200986" cy="2840649"/>
            </a:xfrm>
            <a:prstGeom prst="rect">
              <a:avLst/>
            </a:prstGeom>
            <a:noFill/>
          </p:spPr>
          <p:txBody>
            <a:bodyPr wrap="square" rtlCol="0">
              <a:spAutoFit/>
            </a:bodyPr>
            <a:lstStyle/>
            <a:p>
              <a:pPr marL="342900" lvl="0" indent="-342900" algn="r" latinLnBrk="0">
                <a:lnSpc>
                  <a:spcPct val="107000"/>
                </a:lnSpc>
                <a:spcAft>
                  <a:spcPts val="800"/>
                </a:spcAft>
                <a:buFont typeface="Arial" panose="020B0604020202020204" pitchFamily="34" charset="0"/>
                <a:buChar char="•"/>
              </a:pPr>
              <a:r>
                <a:rPr lang="es-ES" sz="1200">
                  <a:effectLst/>
                  <a:latin typeface="Arial" panose="020B0604020202020204" pitchFamily="34" charset="0"/>
                  <a:ea typeface="Arial" panose="020B0604020202020204" pitchFamily="34" charset="0"/>
                  <a:cs typeface="Arial" panose="020B0604020202020204" pitchFamily="34" charset="0"/>
                </a:rPr>
                <a:t>Comienza seleccionando la herramienta en la barra de herramientas haciendo clic en ella. A continuación, presiona el botón del ratón y mantén presionado mientras arrastras el ratón en el área de la página. Luego suelta el botón del ratón para mostrar la forma.</a:t>
              </a:r>
              <a:endParaRPr lang="en-GB" sz="1200">
                <a:effectLst/>
                <a:latin typeface="Arial" panose="020B0604020202020204" pitchFamily="34" charset="0"/>
                <a:ea typeface="Arial" panose="020B0604020202020204" pitchFamily="34" charset="0"/>
                <a:cs typeface="Arial" panose="020B0604020202020204" pitchFamily="34" charset="0"/>
              </a:endParaRPr>
            </a:p>
            <a:p>
              <a:pPr marL="342900" lvl="0" indent="-342900" algn="r" latinLnBrk="0">
                <a:lnSpc>
                  <a:spcPct val="107000"/>
                </a:lnSpc>
                <a:spcAft>
                  <a:spcPts val="800"/>
                </a:spcAft>
                <a:buFont typeface="Arial" panose="020B0604020202020204" pitchFamily="34" charset="0"/>
                <a:buChar char="•"/>
              </a:pPr>
              <a:r>
                <a:rPr lang="es-ES" sz="1200">
                  <a:effectLst/>
                  <a:latin typeface="Arial" panose="020B0604020202020204" pitchFamily="34" charset="0"/>
                  <a:ea typeface="Arial" panose="020B0604020202020204" pitchFamily="34" charset="0"/>
                  <a:cs typeface="Arial" panose="020B0604020202020204" pitchFamily="34" charset="0"/>
                </a:rPr>
                <a:t>Una vez que el botón del ratón es liberado y la forma es mostrada, varios tiradores se harán visibles. Muchas herramientas de Inkscape usan tiradores para un propósito u otro.    </a:t>
              </a:r>
              <a:endParaRPr lang="en-GB" sz="1200">
                <a:effectLst/>
                <a:latin typeface="Arial" panose="020B0604020202020204" pitchFamily="34" charset="0"/>
                <a:ea typeface="Arial" panose="020B0604020202020204" pitchFamily="34" charset="0"/>
                <a:cs typeface="Arial" panose="020B0604020202020204" pitchFamily="34" charset="0"/>
              </a:endParaRPr>
            </a:p>
            <a:p>
              <a:endParaRPr lang="en-GB" altLang="ko-KR" sz="120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97443" y="1767985"/>
              <a:ext cx="2960742" cy="646331"/>
            </a:xfrm>
            <a:prstGeom prst="rect">
              <a:avLst/>
            </a:prstGeom>
            <a:noFill/>
          </p:spPr>
          <p:txBody>
            <a:bodyPr wrap="square" rtlCol="0">
              <a:spAutoFit/>
            </a:bodyPr>
            <a:lstStyle/>
            <a:p>
              <a:pPr algn="r" latinLnBrk="0"/>
              <a:r>
                <a:rPr lang="es-ES" sz="1200" b="1">
                  <a:effectLst/>
                  <a:latin typeface="+mj-lt"/>
                  <a:ea typeface="Calibri" panose="020F0502020204030204" pitchFamily="34" charset="0"/>
                </a:rPr>
                <a:t>Las Herramientas de Forma se utilizan para crear formas geométricas</a:t>
              </a:r>
              <a:r>
                <a:rPr lang="en-GB" altLang="ko-KR" sz="1200" b="1">
                  <a:solidFill>
                    <a:schemeClr val="tx1">
                      <a:lumMod val="75000"/>
                      <a:lumOff val="25000"/>
                    </a:schemeClr>
                  </a:solidFill>
                  <a:latin typeface="+mj-lt"/>
                  <a:cs typeface="Arial" pitchFamily="34" charset="0"/>
                </a:rPr>
                <a:t>:</a:t>
              </a:r>
            </a:p>
            <a:p>
              <a:pPr algn="r"/>
              <a:endParaRPr lang="ko-KR" altLang="en-US" sz="1200" b="1">
                <a:solidFill>
                  <a:schemeClr val="tx1">
                    <a:lumMod val="75000"/>
                    <a:lumOff val="25000"/>
                  </a:schemeClr>
                </a:solidFill>
                <a:cs typeface="Arial" pitchFamily="34" charset="0"/>
              </a:endParaRPr>
            </a:p>
          </p:txBody>
        </p:sp>
      </p:grpSp>
      <p:sp>
        <p:nvSpPr>
          <p:cNvPr id="28" name="TextBox 27"/>
          <p:cNvSpPr txBox="1"/>
          <p:nvPr/>
        </p:nvSpPr>
        <p:spPr>
          <a:xfrm>
            <a:off x="1656651" y="1019170"/>
            <a:ext cx="3379382" cy="461665"/>
          </a:xfrm>
          <a:prstGeom prst="rect">
            <a:avLst/>
          </a:prstGeom>
          <a:noFill/>
        </p:spPr>
        <p:txBody>
          <a:bodyPr wrap="square" rtlCol="0">
            <a:spAutoFit/>
          </a:bodyPr>
          <a:lstStyle/>
          <a:p>
            <a:r>
              <a:rPr lang="en-GB" sz="1200" b="1" i="0" u="none" strike="noStrike">
                <a:solidFill>
                  <a:srgbClr val="404040"/>
                </a:solidFill>
                <a:effectLst/>
                <a:latin typeface="Roboto Slab"/>
              </a:rPr>
              <a:t>Cuadrados y rectángulos</a:t>
            </a:r>
          </a:p>
          <a:p>
            <a:endParaRPr lang="ko-KR" altLang="en-US" sz="1200" b="1">
              <a:solidFill>
                <a:schemeClr val="tx1">
                  <a:lumMod val="75000"/>
                  <a:lumOff val="25000"/>
                </a:schemeClr>
              </a:solidFill>
              <a:cs typeface="Arial"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4DE8C33C-05CC-A315-1A1D-B478CAEE7B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9101"/>
          <a:stretch/>
        </p:blipFill>
        <p:spPr>
          <a:xfrm>
            <a:off x="827584" y="751213"/>
            <a:ext cx="864096" cy="3641074"/>
          </a:xfrm>
          <a:prstGeom prst="rect">
            <a:avLst/>
          </a:prstGeom>
        </p:spPr>
      </p:pic>
      <p:sp>
        <p:nvSpPr>
          <p:cNvPr id="16" name="TextBox 15">
            <a:extLst>
              <a:ext uri="{FF2B5EF4-FFF2-40B4-BE49-F238E27FC236}">
                <a16:creationId xmlns:a16="http://schemas.microsoft.com/office/drawing/2014/main" id="{99687139-08AA-F962-7F27-3A696ED9A8F8}"/>
              </a:ext>
            </a:extLst>
          </p:cNvPr>
          <p:cNvSpPr txBox="1"/>
          <p:nvPr/>
        </p:nvSpPr>
        <p:spPr>
          <a:xfrm>
            <a:off x="1624961" y="1776261"/>
            <a:ext cx="3379382" cy="276999"/>
          </a:xfrm>
          <a:prstGeom prst="rect">
            <a:avLst/>
          </a:prstGeom>
          <a:noFill/>
        </p:spPr>
        <p:txBody>
          <a:bodyPr wrap="square" rtlCol="0">
            <a:spAutoFit/>
          </a:bodyPr>
          <a:lstStyle/>
          <a:p>
            <a:pPr algn="l"/>
            <a:r>
              <a:rPr lang="en-GB" sz="1200" b="1" i="0" u="none" strike="noStrike">
                <a:solidFill>
                  <a:srgbClr val="404040"/>
                </a:solidFill>
                <a:effectLst/>
                <a:latin typeface="Roboto Slab"/>
              </a:rPr>
              <a:t>Círculos, elipses y arcos</a:t>
            </a:r>
          </a:p>
        </p:txBody>
      </p:sp>
      <p:sp>
        <p:nvSpPr>
          <p:cNvPr id="39" name="TextBox 38">
            <a:extLst>
              <a:ext uri="{FF2B5EF4-FFF2-40B4-BE49-F238E27FC236}">
                <a16:creationId xmlns:a16="http://schemas.microsoft.com/office/drawing/2014/main" id="{D8B93289-B1A8-DD3B-2EA7-56F554A5BFD3}"/>
              </a:ext>
            </a:extLst>
          </p:cNvPr>
          <p:cNvSpPr txBox="1"/>
          <p:nvPr/>
        </p:nvSpPr>
        <p:spPr>
          <a:xfrm>
            <a:off x="1599980" y="2449067"/>
            <a:ext cx="3379382" cy="461665"/>
          </a:xfrm>
          <a:prstGeom prst="rect">
            <a:avLst/>
          </a:prstGeom>
          <a:noFill/>
        </p:spPr>
        <p:txBody>
          <a:bodyPr wrap="square" rtlCol="0">
            <a:spAutoFit/>
          </a:bodyPr>
          <a:lstStyle/>
          <a:p>
            <a:r>
              <a:rPr lang="en-GB" sz="1200" b="1" i="0" u="none" strike="noStrike">
                <a:solidFill>
                  <a:srgbClr val="404040"/>
                </a:solidFill>
                <a:effectLst/>
                <a:latin typeface="Roboto Slab"/>
              </a:rPr>
              <a:t>Estrellas y polígonos</a:t>
            </a:r>
          </a:p>
          <a:p>
            <a:endParaRPr lang="ko-KR" altLang="en-US" sz="1200" b="1">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627E89FD-9AB0-1ED0-1D2E-58D17FAB3DFA}"/>
              </a:ext>
            </a:extLst>
          </p:cNvPr>
          <p:cNvSpPr txBox="1"/>
          <p:nvPr/>
        </p:nvSpPr>
        <p:spPr>
          <a:xfrm>
            <a:off x="1599980" y="3125201"/>
            <a:ext cx="3379382" cy="461665"/>
          </a:xfrm>
          <a:prstGeom prst="rect">
            <a:avLst/>
          </a:prstGeom>
          <a:noFill/>
        </p:spPr>
        <p:txBody>
          <a:bodyPr wrap="square" rtlCol="0">
            <a:spAutoFit/>
          </a:bodyPr>
          <a:lstStyle/>
          <a:p>
            <a:r>
              <a:rPr lang="en-GB" sz="1200" b="1" i="0" u="none" strike="noStrike">
                <a:solidFill>
                  <a:srgbClr val="404040"/>
                </a:solidFill>
                <a:effectLst/>
                <a:latin typeface="Roboto Slab"/>
              </a:rPr>
              <a:t>Cajas 3D</a:t>
            </a:r>
          </a:p>
          <a:p>
            <a:endParaRPr lang="ko-KR" altLang="en-US" sz="1200" b="1">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06E10E6E-768B-7870-E019-F2022A7F2DC7}"/>
              </a:ext>
            </a:extLst>
          </p:cNvPr>
          <p:cNvSpPr txBox="1"/>
          <p:nvPr/>
        </p:nvSpPr>
        <p:spPr>
          <a:xfrm>
            <a:off x="1624961" y="3884509"/>
            <a:ext cx="3379382" cy="461665"/>
          </a:xfrm>
          <a:prstGeom prst="rect">
            <a:avLst/>
          </a:prstGeom>
          <a:noFill/>
        </p:spPr>
        <p:txBody>
          <a:bodyPr wrap="square" rtlCol="0">
            <a:spAutoFit/>
          </a:bodyPr>
          <a:lstStyle/>
          <a:p>
            <a:r>
              <a:rPr lang="en-GB" sz="1200" b="1" i="0" u="none" strike="noStrike">
                <a:solidFill>
                  <a:srgbClr val="404040"/>
                </a:solidFill>
                <a:effectLst/>
                <a:latin typeface="Roboto Slab"/>
              </a:rPr>
              <a:t>Espirales</a:t>
            </a:r>
          </a:p>
          <a:p>
            <a:endParaRPr lang="ko-KR" altLang="en-US" sz="1200" b="1">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70051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1" y="585698"/>
            <a:ext cx="9144000" cy="576064"/>
          </a:xfrm>
        </p:spPr>
        <p:txBody>
          <a:bodyPr/>
          <a:lstStyle/>
          <a:p>
            <a:r>
              <a:rPr lang="en-GB" altLang="ko-KR" sz="2800"/>
              <a:t>Dibujo libre</a:t>
            </a:r>
          </a:p>
          <a:p>
            <a:endParaRPr lang="ko-KR" altLang="en-US" sz="2800"/>
          </a:p>
        </p:txBody>
      </p:sp>
      <p:sp>
        <p:nvSpPr>
          <p:cNvPr id="3" name="Text Placeholder 2"/>
          <p:cNvSpPr>
            <a:spLocks noGrp="1"/>
          </p:cNvSpPr>
          <p:nvPr>
            <p:ph type="body" sz="quarter" idx="11"/>
          </p:nvPr>
        </p:nvSpPr>
        <p:spPr>
          <a:xfrm>
            <a:off x="251520" y="884046"/>
            <a:ext cx="9144000" cy="288032"/>
          </a:xfrm>
        </p:spPr>
        <p:txBody>
          <a:bodyPr/>
          <a:lstStyle/>
          <a:p>
            <a:r>
              <a:rPr lang="en-US" altLang="ko-KR" sz="1800"/>
              <a:t>Herramientas de lápiz, pluma y caligrafía</a:t>
            </a:r>
          </a:p>
        </p:txBody>
      </p:sp>
      <p:grpSp>
        <p:nvGrpSpPr>
          <p:cNvPr id="35" name="Group 34"/>
          <p:cNvGrpSpPr/>
          <p:nvPr/>
        </p:nvGrpSpPr>
        <p:grpSpPr>
          <a:xfrm>
            <a:off x="4716016" y="1495757"/>
            <a:ext cx="3198686" cy="3048423"/>
            <a:chOff x="803640" y="3362835"/>
            <a:chExt cx="2059657" cy="3048423"/>
          </a:xfrm>
        </p:grpSpPr>
        <p:sp>
          <p:nvSpPr>
            <p:cNvPr id="36" name="TextBox 35"/>
            <p:cNvSpPr txBox="1"/>
            <p:nvPr/>
          </p:nvSpPr>
          <p:spPr>
            <a:xfrm>
              <a:off x="803640" y="3918268"/>
              <a:ext cx="2059657" cy="2492990"/>
            </a:xfrm>
            <a:prstGeom prst="rect">
              <a:avLst/>
            </a:prstGeom>
            <a:noFill/>
          </p:spPr>
          <p:txBody>
            <a:bodyPr wrap="square" rtlCol="0">
              <a:spAutoFit/>
            </a:bodyPr>
            <a:lstStyle/>
            <a:p>
              <a:pPr algn="r" latinLnBrk="0"/>
              <a:r>
                <a:rPr lang="es-ES" altLang="ko-KR" sz="1200">
                  <a:solidFill>
                    <a:schemeClr val="tx1">
                      <a:lumMod val="75000"/>
                      <a:lumOff val="25000"/>
                    </a:schemeClr>
                  </a:solidFill>
                  <a:cs typeface="Arial" pitchFamily="34" charset="0"/>
                </a:rPr>
                <a:t>Las herramientas de dibujo a mano alzada permiten dibujar directamente sobre el lienzo Inkscape</a:t>
              </a:r>
              <a:r>
                <a:rPr lang="en-US" altLang="ko-KR" sz="1200">
                  <a:solidFill>
                    <a:schemeClr val="tx1">
                      <a:lumMod val="75000"/>
                      <a:lumOff val="25000"/>
                    </a:schemeClr>
                  </a:solidFill>
                  <a:cs typeface="Arial" pitchFamily="34" charset="0"/>
                </a:rPr>
                <a:t>. </a:t>
              </a:r>
            </a:p>
            <a:p>
              <a:pPr algn="r" latinLnBrk="0"/>
              <a:endParaRPr lang="en-US" altLang="ko-KR" sz="1200">
                <a:solidFill>
                  <a:schemeClr val="tx1">
                    <a:lumMod val="75000"/>
                    <a:lumOff val="25000"/>
                  </a:schemeClr>
                </a:solidFill>
                <a:cs typeface="Arial" pitchFamily="34" charset="0"/>
              </a:endParaRPr>
            </a:p>
            <a:p>
              <a:pPr algn="r" latinLnBrk="0"/>
              <a:r>
                <a:rPr lang="es-ES" sz="1200">
                  <a:solidFill>
                    <a:schemeClr val="tx1">
                      <a:lumMod val="75000"/>
                      <a:lumOff val="25000"/>
                    </a:schemeClr>
                  </a:solidFill>
                  <a:cs typeface="Arial" pitchFamily="34" charset="0"/>
                </a:rPr>
                <a:t>Dependiendo de qué y cómo te gustaría dibujar, puedes seleccionar la mejor herramienta para la tarea</a:t>
              </a:r>
              <a:r>
                <a:rPr lang="en-US" altLang="ko-KR" sz="1200">
                  <a:solidFill>
                    <a:schemeClr val="tx1">
                      <a:lumMod val="75000"/>
                      <a:lumOff val="25000"/>
                    </a:schemeClr>
                  </a:solidFill>
                  <a:cs typeface="Arial" pitchFamily="34" charset="0"/>
                </a:rPr>
                <a:t>. </a:t>
              </a:r>
            </a:p>
            <a:p>
              <a:pPr algn="r" latinLnBrk="0"/>
              <a:endParaRPr lang="en-US" altLang="ko-KR" sz="1200">
                <a:solidFill>
                  <a:schemeClr val="tx1">
                    <a:lumMod val="75000"/>
                    <a:lumOff val="25000"/>
                  </a:schemeClr>
                </a:solidFill>
                <a:cs typeface="Arial" pitchFamily="34" charset="0"/>
              </a:endParaRPr>
            </a:p>
            <a:p>
              <a:pPr algn="r" latinLnBrk="0"/>
              <a:r>
                <a:rPr lang="es-ES" sz="1200">
                  <a:solidFill>
                    <a:schemeClr val="tx1">
                      <a:lumMod val="75000"/>
                      <a:lumOff val="25000"/>
                    </a:schemeClr>
                  </a:solidFill>
                  <a:cs typeface="Arial" pitchFamily="34" charset="0"/>
                </a:rPr>
                <a:t>Estas herramientas no se basan en formas geométricas. Puedes dibujar exactamente la forma que necesitas. Y por supuesto, siempre puedes modificar los elementos en tu dibujo con las herramientas de ruta</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461665"/>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Con un poco de práctica, obtendrás exactamente el resultado que deseas.</a:t>
              </a:r>
              <a:endParaRPr lang="ko-KR" altLang="en-US" sz="1200" b="1">
                <a:solidFill>
                  <a:schemeClr val="tx1">
                    <a:lumMod val="75000"/>
                    <a:lumOff val="25000"/>
                  </a:schemeClr>
                </a:solidFill>
                <a:cs typeface="Arial" pitchFamily="34" charset="0"/>
              </a:endParaRPr>
            </a:p>
          </p:txBody>
        </p:sp>
      </p:grpSp>
      <p:pic>
        <p:nvPicPr>
          <p:cNvPr id="4" name="Picture 3" descr="Graphical user interface, application&#10;&#10;Description automatically generated">
            <a:extLst>
              <a:ext uri="{FF2B5EF4-FFF2-40B4-BE49-F238E27FC236}">
                <a16:creationId xmlns:a16="http://schemas.microsoft.com/office/drawing/2014/main" id="{EDBDA551-BB84-83C5-253E-F813E97796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30"/>
          <a:stretch/>
        </p:blipFill>
        <p:spPr>
          <a:xfrm>
            <a:off x="610690" y="1485321"/>
            <a:ext cx="490718" cy="1279102"/>
          </a:xfrm>
          <a:prstGeom prst="rect">
            <a:avLst/>
          </a:prstGeom>
        </p:spPr>
      </p:pic>
      <p:sp>
        <p:nvSpPr>
          <p:cNvPr id="6" name="TextBox 5">
            <a:extLst>
              <a:ext uri="{FF2B5EF4-FFF2-40B4-BE49-F238E27FC236}">
                <a16:creationId xmlns:a16="http://schemas.microsoft.com/office/drawing/2014/main" id="{D1C55168-CC0D-DF2B-B79F-A0DD4A11460A}"/>
              </a:ext>
            </a:extLst>
          </p:cNvPr>
          <p:cNvSpPr txBox="1"/>
          <p:nvPr/>
        </p:nvSpPr>
        <p:spPr>
          <a:xfrm>
            <a:off x="1124999" y="1543306"/>
            <a:ext cx="2664296" cy="276999"/>
          </a:xfrm>
          <a:prstGeom prst="rect">
            <a:avLst/>
          </a:prstGeom>
          <a:noFill/>
        </p:spPr>
        <p:txBody>
          <a:bodyPr wrap="square" rtlCol="0">
            <a:spAutoFit/>
          </a:bodyPr>
          <a:lstStyle/>
          <a:p>
            <a:r>
              <a:rPr lang="es-ES" sz="1200" b="1"/>
              <a:t>Curvas de Bézier y rectas</a:t>
            </a:r>
            <a:endParaRPr lang="en-GB" sz="1200" b="1"/>
          </a:p>
        </p:txBody>
      </p:sp>
      <p:sp>
        <p:nvSpPr>
          <p:cNvPr id="8" name="TextBox 7">
            <a:extLst>
              <a:ext uri="{FF2B5EF4-FFF2-40B4-BE49-F238E27FC236}">
                <a16:creationId xmlns:a16="http://schemas.microsoft.com/office/drawing/2014/main" id="{6750D8E5-CE7F-A869-9181-84579B9D4AD2}"/>
              </a:ext>
            </a:extLst>
          </p:cNvPr>
          <p:cNvSpPr txBox="1"/>
          <p:nvPr/>
        </p:nvSpPr>
        <p:spPr>
          <a:xfrm>
            <a:off x="1124999" y="2433250"/>
            <a:ext cx="2664296" cy="276999"/>
          </a:xfrm>
          <a:prstGeom prst="rect">
            <a:avLst/>
          </a:prstGeom>
          <a:noFill/>
        </p:spPr>
        <p:txBody>
          <a:bodyPr wrap="square" rtlCol="0">
            <a:spAutoFit/>
          </a:bodyPr>
          <a:lstStyle/>
          <a:p>
            <a:r>
              <a:rPr lang="en-GB" sz="1200" b="1" i="0" u="none" strike="noStrike">
                <a:solidFill>
                  <a:srgbClr val="404040"/>
                </a:solidFill>
                <a:effectLst/>
                <a:latin typeface="Roboto Slab"/>
              </a:rPr>
              <a:t>Caligrafía o pinceladas</a:t>
            </a:r>
            <a:endParaRPr lang="en-GB" sz="1200" b="1"/>
          </a:p>
        </p:txBody>
      </p:sp>
      <p:sp>
        <p:nvSpPr>
          <p:cNvPr id="9" name="TextBox 8">
            <a:extLst>
              <a:ext uri="{FF2B5EF4-FFF2-40B4-BE49-F238E27FC236}">
                <a16:creationId xmlns:a16="http://schemas.microsoft.com/office/drawing/2014/main" id="{965031A8-F704-2D7A-0592-B9723AF8BCED}"/>
              </a:ext>
            </a:extLst>
          </p:cNvPr>
          <p:cNvSpPr txBox="1"/>
          <p:nvPr/>
        </p:nvSpPr>
        <p:spPr>
          <a:xfrm>
            <a:off x="1101408" y="1986373"/>
            <a:ext cx="2664296" cy="276999"/>
          </a:xfrm>
          <a:prstGeom prst="rect">
            <a:avLst/>
          </a:prstGeom>
          <a:noFill/>
        </p:spPr>
        <p:txBody>
          <a:bodyPr wrap="square" rtlCol="0">
            <a:spAutoFit/>
          </a:bodyPr>
          <a:lstStyle/>
          <a:p>
            <a:r>
              <a:rPr lang="en-GB" sz="1200" b="1"/>
              <a:t>Líneas a mano alzada</a:t>
            </a:r>
          </a:p>
        </p:txBody>
      </p:sp>
    </p:spTree>
    <p:extLst>
      <p:ext uri="{BB962C8B-B14F-4D97-AF65-F5344CB8AC3E}">
        <p14:creationId xmlns:p14="http://schemas.microsoft.com/office/powerpoint/2010/main" val="187787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9424E-F516-C014-ABBD-B3E450734B03}"/>
              </a:ext>
            </a:extLst>
          </p:cNvPr>
          <p:cNvSpPr/>
          <p:nvPr/>
        </p:nvSpPr>
        <p:spPr>
          <a:xfrm>
            <a:off x="4216400" y="2860309"/>
            <a:ext cx="4927600" cy="15880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a:lstStyle/>
          <a:p>
            <a:r>
              <a:rPr lang="is-IS" altLang="ko-KR" sz="2800"/>
              <a:t>La herramienta del selector</a:t>
            </a:r>
            <a:endParaRPr lang="ko-KR" altLang="en-US" sz="2800"/>
          </a:p>
        </p:txBody>
      </p:sp>
      <p:sp>
        <p:nvSpPr>
          <p:cNvPr id="3" name="Text Placeholder 2"/>
          <p:cNvSpPr>
            <a:spLocks noGrp="1"/>
          </p:cNvSpPr>
          <p:nvPr>
            <p:ph type="body" sz="quarter" idx="11"/>
          </p:nvPr>
        </p:nvSpPr>
        <p:spPr>
          <a:xfrm>
            <a:off x="1547664" y="779103"/>
            <a:ext cx="6477248" cy="288032"/>
          </a:xfrm>
        </p:spPr>
        <p:txBody>
          <a:bodyPr/>
          <a:lstStyle/>
          <a:p>
            <a:r>
              <a:rPr lang="en-US" altLang="ko-KR" sz="1800"/>
              <a:t>Las transformaciones (como moverse, escalar, rotar) son fáciles gracias a las flechas bidireccionales.</a:t>
            </a:r>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pic>
        <p:nvPicPr>
          <p:cNvPr id="5" name="Picture 4" descr="Graphical user interface, application&#10;&#10;Description automatically generated">
            <a:extLst>
              <a:ext uri="{FF2B5EF4-FFF2-40B4-BE49-F238E27FC236}">
                <a16:creationId xmlns:a16="http://schemas.microsoft.com/office/drawing/2014/main" id="{91C66ADB-29CC-D234-295A-29F8853319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339" y="1355498"/>
            <a:ext cx="482600" cy="469900"/>
          </a:xfrm>
          <a:prstGeom prst="rect">
            <a:avLst/>
          </a:prstGeom>
        </p:spPr>
      </p:pic>
      <p:pic>
        <p:nvPicPr>
          <p:cNvPr id="39" name="Picture 38" descr="Shape, rectangle, square&#10;&#10;Description automatically generated">
            <a:extLst>
              <a:ext uri="{FF2B5EF4-FFF2-40B4-BE49-F238E27FC236}">
                <a16:creationId xmlns:a16="http://schemas.microsoft.com/office/drawing/2014/main" id="{8593C70F-FE72-1F92-8D65-9FB98684B3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1385967"/>
            <a:ext cx="930454" cy="897224"/>
          </a:xfrm>
          <a:prstGeom prst="rect">
            <a:avLst/>
          </a:prstGeom>
        </p:spPr>
      </p:pic>
      <p:pic>
        <p:nvPicPr>
          <p:cNvPr id="41" name="Picture 40" descr="Chart&#10;&#10;Description automatically generated">
            <a:extLst>
              <a:ext uri="{FF2B5EF4-FFF2-40B4-BE49-F238E27FC236}">
                <a16:creationId xmlns:a16="http://schemas.microsoft.com/office/drawing/2014/main" id="{5C170447-78D6-59B4-E58A-E69E6F289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5877" y="1404716"/>
            <a:ext cx="993586" cy="946476"/>
          </a:xfrm>
          <a:prstGeom prst="rect">
            <a:avLst/>
          </a:prstGeom>
        </p:spPr>
      </p:pic>
      <p:sp>
        <p:nvSpPr>
          <p:cNvPr id="42" name="TextBox 41">
            <a:extLst>
              <a:ext uri="{FF2B5EF4-FFF2-40B4-BE49-F238E27FC236}">
                <a16:creationId xmlns:a16="http://schemas.microsoft.com/office/drawing/2014/main" id="{8F40A999-CAA3-6C7F-AA03-ABC981896412}"/>
              </a:ext>
            </a:extLst>
          </p:cNvPr>
          <p:cNvSpPr txBox="1"/>
          <p:nvPr/>
        </p:nvSpPr>
        <p:spPr>
          <a:xfrm>
            <a:off x="1113039" y="1511364"/>
            <a:ext cx="2739293" cy="276999"/>
          </a:xfrm>
          <a:prstGeom prst="rect">
            <a:avLst/>
          </a:prstGeom>
          <a:noFill/>
        </p:spPr>
        <p:txBody>
          <a:bodyPr wrap="square" rtlCol="0">
            <a:spAutoFit/>
          </a:bodyPr>
          <a:lstStyle>
            <a:defPPr>
              <a:defRPr lang="ko-KR"/>
            </a:defPPr>
          </a:lstStyle>
          <a:p>
            <a:r>
              <a:rPr lang="en-GB" sz="1200"/>
              <a:t>Seleccionar y transformar objetos</a:t>
            </a:r>
          </a:p>
        </p:txBody>
      </p:sp>
      <p:sp>
        <p:nvSpPr>
          <p:cNvPr id="44" name="TextBox 43">
            <a:extLst>
              <a:ext uri="{FF2B5EF4-FFF2-40B4-BE49-F238E27FC236}">
                <a16:creationId xmlns:a16="http://schemas.microsoft.com/office/drawing/2014/main" id="{3DA3D3F7-4DA9-5417-FCCB-E1E0CC0611AC}"/>
              </a:ext>
            </a:extLst>
          </p:cNvPr>
          <p:cNvSpPr txBox="1"/>
          <p:nvPr/>
        </p:nvSpPr>
        <p:spPr>
          <a:xfrm>
            <a:off x="4834186" y="2323246"/>
            <a:ext cx="1590731" cy="461665"/>
          </a:xfrm>
          <a:prstGeom prst="rect">
            <a:avLst/>
          </a:prstGeom>
          <a:noFill/>
        </p:spPr>
        <p:txBody>
          <a:bodyPr wrap="square" rtlCol="0">
            <a:spAutoFit/>
          </a:bodyPr>
          <a:lstStyle/>
          <a:p>
            <a:pPr algn="ctr"/>
            <a:r>
              <a:rPr lang="es-ES" altLang="ko-KR" sz="1200">
                <a:solidFill>
                  <a:schemeClr val="tx1">
                    <a:lumMod val="75000"/>
                    <a:lumOff val="25000"/>
                  </a:schemeClr>
                </a:solidFill>
                <a:cs typeface="Arial" pitchFamily="34" charset="0"/>
              </a:rPr>
              <a:t>Pulsa una vez para escalar y sesgar</a:t>
            </a:r>
            <a:endParaRPr lang="ko-KR" altLang="en-US" sz="120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BDAAA270-4ED2-71AE-8E11-03AF70D62BFB}"/>
              </a:ext>
            </a:extLst>
          </p:cNvPr>
          <p:cNvSpPr txBox="1"/>
          <p:nvPr/>
        </p:nvSpPr>
        <p:spPr>
          <a:xfrm>
            <a:off x="6272997" y="2330644"/>
            <a:ext cx="1533152" cy="461665"/>
          </a:xfrm>
          <a:prstGeom prst="rect">
            <a:avLst/>
          </a:prstGeom>
          <a:noFill/>
        </p:spPr>
        <p:txBody>
          <a:bodyPr wrap="square" rtlCol="0">
            <a:spAutoFit/>
          </a:bodyPr>
          <a:lstStyle/>
          <a:p>
            <a:pPr algn="ctr"/>
            <a:r>
              <a:rPr lang="en-GB" sz="1200"/>
              <a:t>Pulsa dos veces </a:t>
            </a:r>
            <a:br>
              <a:rPr lang="en-GB" sz="1200"/>
            </a:br>
            <a:r>
              <a:rPr lang="en-GB" sz="1200"/>
              <a:t>para rotar</a:t>
            </a:r>
          </a:p>
        </p:txBody>
      </p:sp>
      <p:sp>
        <p:nvSpPr>
          <p:cNvPr id="46" name="TextBox 45">
            <a:extLst>
              <a:ext uri="{FF2B5EF4-FFF2-40B4-BE49-F238E27FC236}">
                <a16:creationId xmlns:a16="http://schemas.microsoft.com/office/drawing/2014/main" id="{795C6585-F80F-965F-1640-D224ECEEB7E1}"/>
              </a:ext>
            </a:extLst>
          </p:cNvPr>
          <p:cNvSpPr txBox="1"/>
          <p:nvPr/>
        </p:nvSpPr>
        <p:spPr>
          <a:xfrm>
            <a:off x="4379425" y="3008425"/>
            <a:ext cx="4601549" cy="1569660"/>
          </a:xfrm>
          <a:prstGeom prst="rect">
            <a:avLst/>
          </a:prstGeom>
          <a:noFill/>
        </p:spPr>
        <p:txBody>
          <a:bodyPr wrap="square" rtlCol="0">
            <a:spAutoFit/>
          </a:bodyPr>
          <a:lstStyle/>
          <a:p>
            <a:pPr algn="l"/>
            <a:r>
              <a:rPr lang="en-GB" sz="1200" b="0" i="0" u="none" strike="noStrike">
                <a:solidFill>
                  <a:srgbClr val="404040"/>
                </a:solidFill>
                <a:effectLst/>
              </a:rPr>
              <a:t>Para escalar (cambiar el tamaño de) un objeto:</a:t>
            </a:r>
          </a:p>
          <a:p>
            <a:pPr marL="171450" indent="-171450" algn="l" latinLnBrk="0">
              <a:buFont typeface="Arial" panose="020B0604020202020204" pitchFamily="34" charset="0"/>
              <a:buChar char="•"/>
            </a:pPr>
            <a:r>
              <a:rPr lang="es-ES" sz="1200">
                <a:solidFill>
                  <a:srgbClr val="404040"/>
                </a:solidFill>
              </a:rPr>
              <a:t>H</a:t>
            </a:r>
            <a:r>
              <a:rPr lang="es-ES" sz="1200" b="0" i="0" u="none" strike="noStrike">
                <a:solidFill>
                  <a:srgbClr val="404040"/>
                </a:solidFill>
                <a:effectLst/>
              </a:rPr>
              <a:t>az clic en él para seleccionarlo; a continuación, presiona el botón del ratón con una flecha bidireccional en un lado o una esquina y manténs presionado mientras lo arrastras al tamaño deseado</a:t>
            </a:r>
          </a:p>
          <a:p>
            <a:pPr marL="171450" indent="-171450" algn="l" latinLnBrk="0">
              <a:buFont typeface="Arial" panose="020B0604020202020204" pitchFamily="34" charset="0"/>
              <a:buChar char="•"/>
            </a:pPr>
            <a:r>
              <a:rPr lang="en-GB" sz="1200">
                <a:solidFill>
                  <a:srgbClr val="404040"/>
                </a:solidFill>
              </a:rPr>
              <a:t>Si deseas conservar las proporciones, mantén presionado Ctrl o utiliza el bloqueo en la barra de control de herramientas.</a:t>
            </a:r>
            <a:br>
              <a:rPr lang="en-GB" sz="1200"/>
            </a:br>
            <a:endParaRPr lang="en-GB" sz="1200"/>
          </a:p>
        </p:txBody>
      </p:sp>
      <p:sp>
        <p:nvSpPr>
          <p:cNvPr id="47" name="TextBox 46">
            <a:extLst>
              <a:ext uri="{FF2B5EF4-FFF2-40B4-BE49-F238E27FC236}">
                <a16:creationId xmlns:a16="http://schemas.microsoft.com/office/drawing/2014/main" id="{9C0D75D9-699F-6F90-B203-460C1ED5ACAD}"/>
              </a:ext>
            </a:extLst>
          </p:cNvPr>
          <p:cNvSpPr txBox="1"/>
          <p:nvPr/>
        </p:nvSpPr>
        <p:spPr>
          <a:xfrm>
            <a:off x="570968" y="2895616"/>
            <a:ext cx="2323459" cy="1200329"/>
          </a:xfrm>
          <a:prstGeom prst="rect">
            <a:avLst/>
          </a:prstGeom>
          <a:noFill/>
        </p:spPr>
        <p:txBody>
          <a:bodyPr wrap="square" rtlCol="0">
            <a:spAutoFit/>
          </a:bodyPr>
          <a:lstStyle/>
          <a:p>
            <a:pPr algn="l" latinLnBrk="0"/>
            <a:r>
              <a:rPr lang="en-GB" sz="1200" b="0" i="0" u="none" strike="noStrike">
                <a:solidFill>
                  <a:srgbClr val="404040"/>
                </a:solidFill>
                <a:effectLst/>
              </a:rPr>
              <a:t>Para seleccionar más de un objeto:</a:t>
            </a:r>
          </a:p>
          <a:p>
            <a:pPr marL="171450" indent="-171450" algn="l" latinLnBrk="0">
              <a:buFont typeface="Arial" panose="020B0604020202020204" pitchFamily="34" charset="0"/>
              <a:buChar char="•"/>
            </a:pPr>
            <a:r>
              <a:rPr lang="en-GB" sz="1200" b="0" i="0" u="none" strike="noStrike">
                <a:solidFill>
                  <a:srgbClr val="404040"/>
                </a:solidFill>
                <a:effectLst/>
              </a:rPr>
              <a:t>Pulsa el botón del ratón y arrastra la selección con todos los objetos.</a:t>
            </a:r>
          </a:p>
          <a:p>
            <a:endParaRPr lang="en-GB" sz="1200"/>
          </a:p>
        </p:txBody>
      </p:sp>
      <p:pic>
        <p:nvPicPr>
          <p:cNvPr id="49" name="Picture 48" descr="Icon&#10;&#10;Description automatically generated">
            <a:extLst>
              <a:ext uri="{FF2B5EF4-FFF2-40B4-BE49-F238E27FC236}">
                <a16:creationId xmlns:a16="http://schemas.microsoft.com/office/drawing/2014/main" id="{570D3637-C569-62A8-5830-122859DE83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339" y="1899366"/>
            <a:ext cx="482600" cy="469900"/>
          </a:xfrm>
          <a:prstGeom prst="rect">
            <a:avLst/>
          </a:prstGeom>
        </p:spPr>
      </p:pic>
      <p:sp>
        <p:nvSpPr>
          <p:cNvPr id="50" name="TextBox 49">
            <a:extLst>
              <a:ext uri="{FF2B5EF4-FFF2-40B4-BE49-F238E27FC236}">
                <a16:creationId xmlns:a16="http://schemas.microsoft.com/office/drawing/2014/main" id="{3663CE1B-93D3-801E-DF68-60B35F9B5A6B}"/>
              </a:ext>
            </a:extLst>
          </p:cNvPr>
          <p:cNvSpPr txBox="1"/>
          <p:nvPr/>
        </p:nvSpPr>
        <p:spPr>
          <a:xfrm>
            <a:off x="1106144" y="1995816"/>
            <a:ext cx="2167353" cy="461665"/>
          </a:xfrm>
          <a:prstGeom prst="rect">
            <a:avLst/>
          </a:prstGeom>
          <a:noFill/>
        </p:spPr>
        <p:txBody>
          <a:bodyPr wrap="square" rtlCol="0">
            <a:spAutoFit/>
          </a:bodyPr>
          <a:lstStyle/>
          <a:p>
            <a:r>
              <a:rPr lang="en-GB" sz="1200"/>
              <a:t>Seleccionar todos los objetos o todos los nodos</a:t>
            </a:r>
          </a:p>
        </p:txBody>
      </p:sp>
    </p:spTree>
    <p:extLst>
      <p:ext uri="{BB962C8B-B14F-4D97-AF65-F5344CB8AC3E}">
        <p14:creationId xmlns:p14="http://schemas.microsoft.com/office/powerpoint/2010/main" val="47015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37778"/>
            <a:ext cx="9144000" cy="576064"/>
          </a:xfrm>
        </p:spPr>
        <p:txBody>
          <a:bodyPr/>
          <a:lstStyle/>
          <a:p>
            <a:r>
              <a:rPr lang="es-ES" altLang="ko-KR" sz="2800"/>
              <a:t>Edición de rutas con la herramienta de nodos</a:t>
            </a:r>
            <a:endParaRPr lang="en-GB" altLang="ko-KR" sz="2800"/>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pic>
        <p:nvPicPr>
          <p:cNvPr id="4" name="Picture 3" descr="Graphical user interface, application&#10;&#10;Description automatically generated">
            <a:extLst>
              <a:ext uri="{FF2B5EF4-FFF2-40B4-BE49-F238E27FC236}">
                <a16:creationId xmlns:a16="http://schemas.microsoft.com/office/drawing/2014/main" id="{0A2ED4E1-9F3A-F5F2-94AC-2400E48E0E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292138" y="1532978"/>
            <a:ext cx="689576" cy="576064"/>
          </a:xfrm>
          <a:prstGeom prst="rect">
            <a:avLst/>
          </a:prstGeom>
        </p:spPr>
      </p:pic>
      <p:grpSp>
        <p:nvGrpSpPr>
          <p:cNvPr id="6" name="Group 5">
            <a:extLst>
              <a:ext uri="{FF2B5EF4-FFF2-40B4-BE49-F238E27FC236}">
                <a16:creationId xmlns:a16="http://schemas.microsoft.com/office/drawing/2014/main" id="{498156F3-F4D2-73E4-5A45-EFD404893BE3}"/>
              </a:ext>
            </a:extLst>
          </p:cNvPr>
          <p:cNvGrpSpPr/>
          <p:nvPr/>
        </p:nvGrpSpPr>
        <p:grpSpPr>
          <a:xfrm>
            <a:off x="1004972" y="1532978"/>
            <a:ext cx="2355135" cy="1536599"/>
            <a:chOff x="804482" y="2308127"/>
            <a:chExt cx="2087737" cy="1536599"/>
          </a:xfrm>
        </p:grpSpPr>
        <p:sp>
          <p:nvSpPr>
            <p:cNvPr id="7" name="TextBox 6">
              <a:extLst>
                <a:ext uri="{FF2B5EF4-FFF2-40B4-BE49-F238E27FC236}">
                  <a16:creationId xmlns:a16="http://schemas.microsoft.com/office/drawing/2014/main" id="{B032005C-12CB-081A-4839-BAF55C82CEAE}"/>
                </a:ext>
              </a:extLst>
            </p:cNvPr>
            <p:cNvSpPr txBox="1"/>
            <p:nvPr/>
          </p:nvSpPr>
          <p:spPr>
            <a:xfrm>
              <a:off x="804482" y="3198395"/>
              <a:ext cx="2059657" cy="646331"/>
            </a:xfrm>
            <a:prstGeom prst="rect">
              <a:avLst/>
            </a:prstGeom>
            <a:noFill/>
          </p:spPr>
          <p:txBody>
            <a:bodyPr wrap="square" rtlCol="0">
              <a:spAutoFit/>
            </a:bodyPr>
            <a:lstStyle/>
            <a:p>
              <a:r>
                <a:rPr lang="es-ES" altLang="ko-KR" sz="1200">
                  <a:solidFill>
                    <a:schemeClr val="tx1">
                      <a:lumMod val="75000"/>
                      <a:lumOff val="25000"/>
                    </a:schemeClr>
                  </a:solidFill>
                  <a:cs typeface="Arial" pitchFamily="34" charset="0"/>
                </a:rPr>
                <a:t>Los caminos están formados por nodos conectados, como perlas de un collar. </a:t>
              </a:r>
            </a:p>
          </p:txBody>
        </p:sp>
        <p:sp>
          <p:nvSpPr>
            <p:cNvPr id="8" name="TextBox 7">
              <a:extLst>
                <a:ext uri="{FF2B5EF4-FFF2-40B4-BE49-F238E27FC236}">
                  <a16:creationId xmlns:a16="http://schemas.microsoft.com/office/drawing/2014/main" id="{55E64507-BB39-79D3-B0CF-465C632BA75B}"/>
                </a:ext>
              </a:extLst>
            </p:cNvPr>
            <p:cNvSpPr txBox="1"/>
            <p:nvPr/>
          </p:nvSpPr>
          <p:spPr>
            <a:xfrm>
              <a:off x="832562" y="2308127"/>
              <a:ext cx="2059657" cy="1015663"/>
            </a:xfrm>
            <a:prstGeom prst="rect">
              <a:avLst/>
            </a:prstGeom>
            <a:noFill/>
          </p:spPr>
          <p:txBody>
            <a:bodyPr wrap="square" rtlCol="0">
              <a:spAutoFit/>
            </a:bodyPr>
            <a:lstStyle/>
            <a:p>
              <a:r>
                <a:rPr lang="es-ES" altLang="ko-KR" sz="1200" b="1">
                  <a:solidFill>
                    <a:schemeClr val="tx1">
                      <a:lumMod val="75000"/>
                      <a:lumOff val="25000"/>
                    </a:schemeClr>
                  </a:solidFill>
                  <a:cs typeface="Arial" pitchFamily="34" charset="0"/>
                </a:rPr>
                <a:t>La herramienta Nodo se utiliza cuando es necesario editar una ruta.</a:t>
              </a:r>
              <a:br>
                <a:rPr lang="en-GB" altLang="ko-KR" sz="1200" b="1">
                  <a:solidFill>
                    <a:schemeClr val="tx1">
                      <a:lumMod val="75000"/>
                      <a:lumOff val="25000"/>
                    </a:schemeClr>
                  </a:solidFill>
                  <a:cs typeface="Arial" pitchFamily="34" charset="0"/>
                </a:rPr>
              </a:br>
              <a:endParaRPr lang="en-GB" altLang="ko-KR" sz="1200" b="1">
                <a:solidFill>
                  <a:schemeClr val="tx1">
                    <a:lumMod val="75000"/>
                    <a:lumOff val="25000"/>
                  </a:schemeClr>
                </a:solidFill>
                <a:cs typeface="Arial" pitchFamily="34" charset="0"/>
              </a:endParaRPr>
            </a:p>
            <a:p>
              <a:endParaRPr lang="ko-KR" altLang="en-US" sz="1200" b="1">
                <a:solidFill>
                  <a:schemeClr val="tx1">
                    <a:lumMod val="75000"/>
                    <a:lumOff val="25000"/>
                  </a:schemeClr>
                </a:solidFill>
                <a:cs typeface="Arial" pitchFamily="34" charset="0"/>
              </a:endParaRPr>
            </a:p>
          </p:txBody>
        </p:sp>
      </p:grpSp>
      <p:sp>
        <p:nvSpPr>
          <p:cNvPr id="11" name="TextBox 10">
            <a:extLst>
              <a:ext uri="{FF2B5EF4-FFF2-40B4-BE49-F238E27FC236}">
                <a16:creationId xmlns:a16="http://schemas.microsoft.com/office/drawing/2014/main" id="{D4FF8DFA-7858-854F-0C29-2981D6589512}"/>
              </a:ext>
            </a:extLst>
          </p:cNvPr>
          <p:cNvSpPr txBox="1"/>
          <p:nvPr/>
        </p:nvSpPr>
        <p:spPr>
          <a:xfrm>
            <a:off x="4860032" y="1345365"/>
            <a:ext cx="3379382" cy="461665"/>
          </a:xfrm>
          <a:prstGeom prst="rect">
            <a:avLst/>
          </a:prstGeom>
          <a:noFill/>
        </p:spPr>
        <p:txBody>
          <a:bodyPr wrap="square" rtlCol="0">
            <a:spAutoFit/>
          </a:bodyPr>
          <a:lstStyle/>
          <a:p>
            <a:r>
              <a:rPr lang="es-ES" altLang="ko-KR" sz="1200">
                <a:solidFill>
                  <a:schemeClr val="tx1">
                    <a:lumMod val="75000"/>
                    <a:lumOff val="25000"/>
                  </a:schemeClr>
                </a:solidFill>
                <a:cs typeface="Arial" pitchFamily="34" charset="0"/>
              </a:rPr>
              <a:t>La posición de un nodo se muestra como un cuadrado, un círculo o un diamante en la ruta.</a:t>
            </a:r>
          </a:p>
        </p:txBody>
      </p:sp>
      <p:sp>
        <p:nvSpPr>
          <p:cNvPr id="13" name="TextBox 12">
            <a:extLst>
              <a:ext uri="{FF2B5EF4-FFF2-40B4-BE49-F238E27FC236}">
                <a16:creationId xmlns:a16="http://schemas.microsoft.com/office/drawing/2014/main" id="{CCCE3FAB-8A57-406A-912A-419B3B42D899}"/>
              </a:ext>
            </a:extLst>
          </p:cNvPr>
          <p:cNvSpPr txBox="1"/>
          <p:nvPr/>
        </p:nvSpPr>
        <p:spPr>
          <a:xfrm>
            <a:off x="4860032" y="2164821"/>
            <a:ext cx="3132501" cy="1569660"/>
          </a:xfrm>
          <a:prstGeom prst="rect">
            <a:avLst/>
          </a:prstGeom>
          <a:noFill/>
        </p:spPr>
        <p:txBody>
          <a:bodyPr wrap="square" rtlCol="0">
            <a:spAutoFit/>
          </a:bodyPr>
          <a:lstStyle/>
          <a:p>
            <a:pPr algn="l" latinLnBrk="0"/>
            <a:r>
              <a:rPr lang="es-ES" sz="1200" b="0" i="0" u="none" strike="noStrike">
                <a:solidFill>
                  <a:srgbClr val="404040"/>
                </a:solidFill>
                <a:effectLst/>
              </a:rPr>
              <a:t>La forma de una ruta puede modificarse moviendo los nodos que la componen </a:t>
            </a:r>
            <a:r>
              <a:rPr lang="en-GB" sz="1200" b="0" i="0" u="none" strike="noStrike">
                <a:solidFill>
                  <a:srgbClr val="404040"/>
                </a:solidFill>
                <a:effectLst/>
              </a:rPr>
              <a:t>:</a:t>
            </a:r>
          </a:p>
          <a:p>
            <a:pPr marL="171450" indent="-171450" algn="l" latinLnBrk="0">
              <a:buFont typeface="Arial" panose="020B0604020202020204" pitchFamily="34" charset="0"/>
              <a:buChar char="•"/>
            </a:pPr>
            <a:r>
              <a:rPr lang="es-ES" sz="1200" b="0" i="0" u="none" strike="noStrike">
                <a:solidFill>
                  <a:srgbClr val="404040"/>
                </a:solidFill>
                <a:effectLst/>
              </a:rPr>
              <a:t>Primero activa la herramienta Nodo.</a:t>
            </a:r>
          </a:p>
          <a:p>
            <a:pPr marL="171450" indent="-171450" algn="l" latinLnBrk="0">
              <a:buFont typeface="Arial" panose="020B0604020202020204" pitchFamily="34" charset="0"/>
              <a:buChar char="•"/>
            </a:pPr>
            <a:r>
              <a:rPr lang="es-ES" sz="1200" b="0" i="0" u="none" strike="noStrike">
                <a:solidFill>
                  <a:srgbClr val="404040"/>
                </a:solidFill>
                <a:effectLst/>
              </a:rPr>
              <a:t>A continuación, haz clic en la ruta para seleccionarla.</a:t>
            </a:r>
          </a:p>
          <a:p>
            <a:pPr marL="171450" indent="-171450" algn="l" latinLnBrk="0">
              <a:buFont typeface="Arial" panose="020B0604020202020204" pitchFamily="34" charset="0"/>
              <a:buChar char="•"/>
            </a:pPr>
            <a:r>
              <a:rPr lang="es-ES" sz="1200" b="0" i="0" u="none" strike="noStrike">
                <a:solidFill>
                  <a:srgbClr val="404040"/>
                </a:solidFill>
                <a:effectLst/>
              </a:rPr>
              <a:t>A continuación, puedes hacer clic y arrastrar el nodo que deseas colocar en un nuevo lugar</a:t>
            </a:r>
            <a:r>
              <a:rPr lang="en-GB" sz="1200" b="0" i="0" u="none" strike="noStrike">
                <a:solidFill>
                  <a:srgbClr val="404040"/>
                </a:solidFill>
                <a:effectLst/>
              </a:rPr>
              <a:t>. </a:t>
            </a:r>
            <a:endParaRPr lang="ko-KR" altLang="en-US" sz="12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54993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sz="2800"/>
              <a:t>Herramientas de nodo importantes</a:t>
            </a:r>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11" name="TextBox 10">
            <a:extLst>
              <a:ext uri="{FF2B5EF4-FFF2-40B4-BE49-F238E27FC236}">
                <a16:creationId xmlns:a16="http://schemas.microsoft.com/office/drawing/2014/main" id="{D4FF8DFA-7858-854F-0C29-2981D6589512}"/>
              </a:ext>
            </a:extLst>
          </p:cNvPr>
          <p:cNvSpPr txBox="1"/>
          <p:nvPr/>
        </p:nvSpPr>
        <p:spPr>
          <a:xfrm>
            <a:off x="4286709" y="1320182"/>
            <a:ext cx="3379382" cy="1384995"/>
          </a:xfrm>
          <a:prstGeom prst="rect">
            <a:avLst/>
          </a:prstGeom>
          <a:noFill/>
        </p:spPr>
        <p:txBody>
          <a:bodyPr wrap="square" rtlCol="0">
            <a:spAutoFit/>
          </a:bodyPr>
          <a:lstStyle/>
          <a:p>
            <a:pPr marL="171450" indent="-171450" latinLnBrk="0">
              <a:buFont typeface="Arial" panose="020B0604020202020204" pitchFamily="34" charset="0"/>
              <a:buChar char="•"/>
            </a:pPr>
            <a:r>
              <a:rPr lang="es-ES" altLang="ko-KR" sz="1200">
                <a:solidFill>
                  <a:schemeClr val="tx1">
                    <a:lumMod val="75000"/>
                    <a:lumOff val="25000"/>
                  </a:schemeClr>
                </a:solidFill>
                <a:cs typeface="Arial" pitchFamily="34" charset="0"/>
              </a:rPr>
              <a:t>Si quieres insertar nuevos nodos, haz doble clic en el segmento en el que deben estar.</a:t>
            </a:r>
          </a:p>
          <a:p>
            <a:pPr marL="171450" indent="-171450" latinLnBrk="0">
              <a:buFont typeface="Arial" panose="020B0604020202020204" pitchFamily="34" charset="0"/>
              <a:buChar char="•"/>
            </a:pPr>
            <a:r>
              <a:rPr lang="es-ES" altLang="ko-KR" sz="1200">
                <a:solidFill>
                  <a:schemeClr val="tx1">
                    <a:lumMod val="75000"/>
                    <a:lumOff val="25000"/>
                  </a:schemeClr>
                </a:solidFill>
                <a:cs typeface="Arial" pitchFamily="34" charset="0"/>
              </a:rPr>
              <a:t>Para eliminar nodos no deseados, haz clic sobre ellos y, a continuación, haz clic con el botón derecho del ratón y selecciona "Eliminar" en el menú o simplemente utiliza la tecla "Supr" del teclado.</a:t>
            </a:r>
            <a:endParaRPr lang="ko-KR" altLang="en-US" sz="1200">
              <a:solidFill>
                <a:schemeClr val="tx1">
                  <a:lumMod val="75000"/>
                  <a:lumOff val="25000"/>
                </a:schemeClr>
              </a:solidFill>
              <a:cs typeface="Arial" pitchFamily="34" charset="0"/>
            </a:endParaRPr>
          </a:p>
        </p:txBody>
      </p:sp>
      <p:pic>
        <p:nvPicPr>
          <p:cNvPr id="9" name="Picture 8">
            <a:extLst>
              <a:ext uri="{FF2B5EF4-FFF2-40B4-BE49-F238E27FC236}">
                <a16:creationId xmlns:a16="http://schemas.microsoft.com/office/drawing/2014/main" id="{7AEE15BB-5AF7-C642-AC06-DCB18A820287}"/>
              </a:ext>
            </a:extLst>
          </p:cNvPr>
          <p:cNvPicPr>
            <a:picLocks noChangeAspect="1"/>
          </p:cNvPicPr>
          <p:nvPr/>
        </p:nvPicPr>
        <p:blipFill>
          <a:blip r:embed="rId2"/>
          <a:stretch>
            <a:fillRect/>
          </a:stretch>
        </p:blipFill>
        <p:spPr>
          <a:xfrm>
            <a:off x="419047" y="1138162"/>
            <a:ext cx="440735" cy="426044"/>
          </a:xfrm>
          <a:prstGeom prst="rect">
            <a:avLst/>
          </a:prstGeom>
        </p:spPr>
      </p:pic>
      <p:pic>
        <p:nvPicPr>
          <p:cNvPr id="15" name="Picture 14">
            <a:extLst>
              <a:ext uri="{FF2B5EF4-FFF2-40B4-BE49-F238E27FC236}">
                <a16:creationId xmlns:a16="http://schemas.microsoft.com/office/drawing/2014/main" id="{A3B0547E-96AD-7B87-0EFF-DE365BAD8D28}"/>
              </a:ext>
            </a:extLst>
          </p:cNvPr>
          <p:cNvPicPr>
            <a:picLocks noChangeAspect="1"/>
          </p:cNvPicPr>
          <p:nvPr/>
        </p:nvPicPr>
        <p:blipFill>
          <a:blip r:embed="rId3"/>
          <a:stretch>
            <a:fillRect/>
          </a:stretch>
        </p:blipFill>
        <p:spPr>
          <a:xfrm>
            <a:off x="419047" y="1709852"/>
            <a:ext cx="440734" cy="484807"/>
          </a:xfrm>
          <a:prstGeom prst="rect">
            <a:avLst/>
          </a:prstGeom>
        </p:spPr>
      </p:pic>
      <p:pic>
        <p:nvPicPr>
          <p:cNvPr id="17" name="Picture 16">
            <a:extLst>
              <a:ext uri="{FF2B5EF4-FFF2-40B4-BE49-F238E27FC236}">
                <a16:creationId xmlns:a16="http://schemas.microsoft.com/office/drawing/2014/main" id="{157C64FC-35BC-F0A4-D66D-779A7937A874}"/>
              </a:ext>
            </a:extLst>
          </p:cNvPr>
          <p:cNvPicPr>
            <a:picLocks noChangeAspect="1"/>
          </p:cNvPicPr>
          <p:nvPr/>
        </p:nvPicPr>
        <p:blipFill>
          <a:blip r:embed="rId4"/>
          <a:stretch>
            <a:fillRect/>
          </a:stretch>
        </p:blipFill>
        <p:spPr>
          <a:xfrm>
            <a:off x="407683" y="2340305"/>
            <a:ext cx="452098" cy="466226"/>
          </a:xfrm>
          <a:prstGeom prst="rect">
            <a:avLst/>
          </a:prstGeom>
        </p:spPr>
      </p:pic>
      <p:pic>
        <p:nvPicPr>
          <p:cNvPr id="19" name="Picture 18">
            <a:extLst>
              <a:ext uri="{FF2B5EF4-FFF2-40B4-BE49-F238E27FC236}">
                <a16:creationId xmlns:a16="http://schemas.microsoft.com/office/drawing/2014/main" id="{C0254A95-4277-39EE-2B82-2120FD201652}"/>
              </a:ext>
            </a:extLst>
          </p:cNvPr>
          <p:cNvPicPr>
            <a:picLocks noChangeAspect="1"/>
          </p:cNvPicPr>
          <p:nvPr/>
        </p:nvPicPr>
        <p:blipFill>
          <a:blip r:embed="rId5"/>
          <a:stretch>
            <a:fillRect/>
          </a:stretch>
        </p:blipFill>
        <p:spPr>
          <a:xfrm>
            <a:off x="419047" y="2914573"/>
            <a:ext cx="440734" cy="470116"/>
          </a:xfrm>
          <a:prstGeom prst="rect">
            <a:avLst/>
          </a:prstGeom>
        </p:spPr>
      </p:pic>
      <p:sp>
        <p:nvSpPr>
          <p:cNvPr id="20" name="TextBox 19">
            <a:extLst>
              <a:ext uri="{FF2B5EF4-FFF2-40B4-BE49-F238E27FC236}">
                <a16:creationId xmlns:a16="http://schemas.microsoft.com/office/drawing/2014/main" id="{24202055-66FB-43C0-F121-87D1506CE32B}"/>
              </a:ext>
            </a:extLst>
          </p:cNvPr>
          <p:cNvSpPr txBox="1"/>
          <p:nvPr/>
        </p:nvSpPr>
        <p:spPr>
          <a:xfrm>
            <a:off x="969228" y="1073883"/>
            <a:ext cx="2179184" cy="461665"/>
          </a:xfrm>
          <a:prstGeom prst="rect">
            <a:avLst/>
          </a:prstGeom>
          <a:noFill/>
        </p:spPr>
        <p:txBody>
          <a:bodyPr wrap="square" rtlCol="0">
            <a:spAutoFit/>
          </a:bodyPr>
          <a:lstStyle>
            <a:defPPr>
              <a:defRPr lang="ko-KR"/>
            </a:defPPr>
          </a:lstStyle>
          <a:p>
            <a:r>
              <a:rPr lang="pt-BR" sz="1200"/>
              <a:t>Eliminar segmento entre dos nodos no extremos</a:t>
            </a:r>
            <a:endParaRPr lang="en-GB" sz="1200"/>
          </a:p>
        </p:txBody>
      </p:sp>
      <p:sp>
        <p:nvSpPr>
          <p:cNvPr id="21" name="TextBox 20">
            <a:extLst>
              <a:ext uri="{FF2B5EF4-FFF2-40B4-BE49-F238E27FC236}">
                <a16:creationId xmlns:a16="http://schemas.microsoft.com/office/drawing/2014/main" id="{2EDD4B7E-0C63-5AC9-FE9C-BBF63E8BF2F7}"/>
              </a:ext>
            </a:extLst>
          </p:cNvPr>
          <p:cNvSpPr txBox="1"/>
          <p:nvPr/>
        </p:nvSpPr>
        <p:spPr>
          <a:xfrm>
            <a:off x="988418" y="1695649"/>
            <a:ext cx="2821582" cy="461665"/>
          </a:xfrm>
          <a:prstGeom prst="rect">
            <a:avLst/>
          </a:prstGeom>
          <a:noFill/>
        </p:spPr>
        <p:txBody>
          <a:bodyPr wrap="square" rtlCol="0">
            <a:spAutoFit/>
          </a:bodyPr>
          <a:lstStyle>
            <a:defPPr>
              <a:defRPr lang="ko-KR"/>
            </a:defPPr>
          </a:lstStyle>
          <a:p>
            <a:pPr latinLnBrk="0"/>
            <a:r>
              <a:rPr lang="es-ES" sz="1200"/>
              <a:t>Unir los nodos finales seleccionados con un nuevo segmento</a:t>
            </a:r>
            <a:endParaRPr lang="en-GB" sz="1200"/>
          </a:p>
        </p:txBody>
      </p:sp>
      <p:sp>
        <p:nvSpPr>
          <p:cNvPr id="22" name="TextBox 21">
            <a:extLst>
              <a:ext uri="{FF2B5EF4-FFF2-40B4-BE49-F238E27FC236}">
                <a16:creationId xmlns:a16="http://schemas.microsoft.com/office/drawing/2014/main" id="{E006805D-D6E7-E11E-ACBF-629FDF7B7841}"/>
              </a:ext>
            </a:extLst>
          </p:cNvPr>
          <p:cNvSpPr txBox="1"/>
          <p:nvPr/>
        </p:nvSpPr>
        <p:spPr>
          <a:xfrm>
            <a:off x="969228" y="2328875"/>
            <a:ext cx="2179184" cy="461665"/>
          </a:xfrm>
          <a:prstGeom prst="rect">
            <a:avLst/>
          </a:prstGeom>
          <a:noFill/>
        </p:spPr>
        <p:txBody>
          <a:bodyPr wrap="square" rtlCol="0">
            <a:spAutoFit/>
          </a:bodyPr>
          <a:lstStyle>
            <a:defPPr>
              <a:defRPr lang="ko-KR"/>
            </a:defPPr>
          </a:lstStyle>
          <a:p>
            <a:r>
              <a:rPr lang="es-ES" sz="1200"/>
              <a:t>Romper la trayectoria en los nodos seleccionados</a:t>
            </a:r>
            <a:endParaRPr lang="en-GB" sz="1200"/>
          </a:p>
        </p:txBody>
      </p:sp>
      <p:sp>
        <p:nvSpPr>
          <p:cNvPr id="23" name="TextBox 22">
            <a:extLst>
              <a:ext uri="{FF2B5EF4-FFF2-40B4-BE49-F238E27FC236}">
                <a16:creationId xmlns:a16="http://schemas.microsoft.com/office/drawing/2014/main" id="{5A3AFC37-EA0D-4EDB-BD8D-68947938C69C}"/>
              </a:ext>
            </a:extLst>
          </p:cNvPr>
          <p:cNvSpPr txBox="1"/>
          <p:nvPr/>
        </p:nvSpPr>
        <p:spPr>
          <a:xfrm>
            <a:off x="969228" y="2950641"/>
            <a:ext cx="2179184" cy="276999"/>
          </a:xfrm>
          <a:prstGeom prst="rect">
            <a:avLst/>
          </a:prstGeom>
          <a:noFill/>
        </p:spPr>
        <p:txBody>
          <a:bodyPr wrap="square" rtlCol="0">
            <a:spAutoFit/>
          </a:bodyPr>
          <a:lstStyle>
            <a:defPPr>
              <a:defRPr lang="ko-KR"/>
            </a:defPPr>
          </a:lstStyle>
          <a:p>
            <a:r>
              <a:rPr lang="en-GB" sz="1200"/>
              <a:t>Unir los nodos seleccionados</a:t>
            </a:r>
          </a:p>
        </p:txBody>
      </p:sp>
    </p:spTree>
    <p:extLst>
      <p:ext uri="{BB962C8B-B14F-4D97-AF65-F5344CB8AC3E}">
        <p14:creationId xmlns:p14="http://schemas.microsoft.com/office/powerpoint/2010/main" val="212438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sz="2800"/>
              <a:t>Transformar una imagen en un vector</a:t>
            </a:r>
          </a:p>
        </p:txBody>
      </p:sp>
      <p:sp>
        <p:nvSpPr>
          <p:cNvPr id="3" name="Text Placeholder 2"/>
          <p:cNvSpPr>
            <a:spLocks noGrp="1"/>
          </p:cNvSpPr>
          <p:nvPr>
            <p:ph type="body" sz="quarter" idx="11"/>
          </p:nvPr>
        </p:nvSpPr>
        <p:spPr>
          <a:xfrm>
            <a:off x="1547664" y="779103"/>
            <a:ext cx="6477248" cy="288032"/>
          </a:xfrm>
        </p:spPr>
        <p:txBody>
          <a:bodyPr/>
          <a:lstStyle/>
          <a:p>
            <a:r>
              <a:rPr lang="en-GB" altLang="ko-KR" sz="1800"/>
              <a:t>Haciendo uso de “trazar mapa de bits”</a:t>
            </a:r>
            <a:endParaRPr lang="en-US" altLang="ko-KR" sz="1800"/>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24202055-66FB-43C0-F121-87D1506CE32B}"/>
              </a:ext>
            </a:extLst>
          </p:cNvPr>
          <p:cNvSpPr txBox="1"/>
          <p:nvPr/>
        </p:nvSpPr>
        <p:spPr>
          <a:xfrm>
            <a:off x="755577" y="1164808"/>
            <a:ext cx="3312368" cy="3231654"/>
          </a:xfrm>
          <a:prstGeom prst="rect">
            <a:avLst/>
          </a:prstGeom>
          <a:noFill/>
        </p:spPr>
        <p:txBody>
          <a:bodyPr wrap="square" rtlCol="0">
            <a:spAutoFit/>
          </a:bodyPr>
          <a:lstStyle>
            <a:defPPr>
              <a:defRPr lang="ko-KR"/>
            </a:defPPr>
          </a:lstStyle>
          <a:p>
            <a:pPr latinLnBrk="0"/>
            <a:r>
              <a:rPr lang="es-ES" sz="1200"/>
              <a:t>Si quieres utilizar una imagen/dibujo/clip art de Internet, "Trazar mapa de bits" es la herramienta adecuada.</a:t>
            </a:r>
            <a:endParaRPr lang="en-GB" sz="1200"/>
          </a:p>
          <a:p>
            <a:pPr marL="171450" indent="-171450" latinLnBrk="0">
              <a:buFont typeface="Arial" panose="020B0604020202020204" pitchFamily="34" charset="0"/>
              <a:buChar char="•"/>
            </a:pPr>
            <a:r>
              <a:rPr lang="es-ES" sz="1200"/>
              <a:t>La imagen elegida tiene que estar activa (verás un marco alrededor de la imagen).</a:t>
            </a:r>
          </a:p>
          <a:p>
            <a:pPr marL="171450" indent="-171450" latinLnBrk="0">
              <a:buFont typeface="Arial" panose="020B0604020202020204" pitchFamily="34" charset="0"/>
              <a:buChar char="•"/>
            </a:pPr>
            <a:r>
              <a:rPr lang="es-ES" sz="1200"/>
              <a:t>Elige "Trayectoria" y luego "Trazar mapa de bits" en el menú desplegable.</a:t>
            </a:r>
          </a:p>
          <a:p>
            <a:pPr marL="171450" indent="-171450" latinLnBrk="0">
              <a:buFont typeface="Arial" panose="020B0604020202020204" pitchFamily="34" charset="0"/>
              <a:buChar char="•"/>
            </a:pPr>
            <a:r>
              <a:rPr lang="es-ES" sz="1200"/>
              <a:t>Se abrirá una nueva ventana donde podrás elegir el método de escaneo. La opción estándar es "Corte de brillo" con un umbral de 0,450. Si subes el número la imagen se oscurecerá, si lo bajas tomará menos color.</a:t>
            </a:r>
          </a:p>
          <a:p>
            <a:pPr marL="171450" indent="-171450" latinLnBrk="0">
              <a:buFont typeface="Arial" panose="020B0604020202020204" pitchFamily="34" charset="0"/>
              <a:buChar char="•"/>
            </a:pPr>
            <a:r>
              <a:rPr lang="es-ES" sz="1200"/>
              <a:t>Cuando estés satisfecho con la imagen, pulsa "OK" para obtener la imagen vectorial.</a:t>
            </a:r>
          </a:p>
          <a:p>
            <a:pPr marL="171450" indent="-171450" latinLnBrk="0">
              <a:buFont typeface="Arial" panose="020B0604020202020204" pitchFamily="34" charset="0"/>
              <a:buChar char="•"/>
            </a:pPr>
            <a:r>
              <a:rPr lang="es-ES" sz="1200"/>
              <a:t>Ahora arrastra la nueva imagen fuera de la original y empieza a editar.</a:t>
            </a:r>
            <a:endParaRPr lang="en-GB" sz="1200"/>
          </a:p>
        </p:txBody>
      </p:sp>
      <p:pic>
        <p:nvPicPr>
          <p:cNvPr id="5" name="Picture 4">
            <a:extLst>
              <a:ext uri="{FF2B5EF4-FFF2-40B4-BE49-F238E27FC236}">
                <a16:creationId xmlns:a16="http://schemas.microsoft.com/office/drawing/2014/main" id="{7431A48E-C5A7-A73E-A9A0-97BD7849F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142293"/>
            <a:ext cx="3382888" cy="2182709"/>
          </a:xfrm>
          <a:prstGeom prst="rect">
            <a:avLst/>
          </a:prstGeom>
        </p:spPr>
      </p:pic>
      <p:sp>
        <p:nvSpPr>
          <p:cNvPr id="6" name="TextBox 5">
            <a:extLst>
              <a:ext uri="{FF2B5EF4-FFF2-40B4-BE49-F238E27FC236}">
                <a16:creationId xmlns:a16="http://schemas.microsoft.com/office/drawing/2014/main" id="{B4E5FBD5-3459-C93A-6B14-13FAE29FDFBC}"/>
              </a:ext>
            </a:extLst>
          </p:cNvPr>
          <p:cNvSpPr txBox="1"/>
          <p:nvPr/>
        </p:nvSpPr>
        <p:spPr>
          <a:xfrm>
            <a:off x="4814456" y="3357372"/>
            <a:ext cx="3168352" cy="276999"/>
          </a:xfrm>
          <a:prstGeom prst="rect">
            <a:avLst/>
          </a:prstGeom>
          <a:noFill/>
        </p:spPr>
        <p:txBody>
          <a:bodyPr wrap="square" rtlCol="0">
            <a:spAutoFit/>
          </a:bodyPr>
          <a:lstStyle>
            <a:defPPr>
              <a:defRPr lang="ko-KR"/>
            </a:defPPr>
          </a:lstStyle>
          <a:p>
            <a:r>
              <a:rPr lang="en-GB" sz="1200"/>
              <a:t>Vector con nodos vs. imagen original</a:t>
            </a:r>
          </a:p>
        </p:txBody>
      </p:sp>
    </p:spTree>
    <p:extLst>
      <p:ext uri="{BB962C8B-B14F-4D97-AF65-F5344CB8AC3E}">
        <p14:creationId xmlns:p14="http://schemas.microsoft.com/office/powerpoint/2010/main" val="404772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s-ES" altLang="ko-KR" sz="2800">
                <a:cs typeface="Arial"/>
              </a:rPr>
              <a:t>Añadir texto a la imagen</a:t>
            </a:r>
            <a:endParaRPr lang="en-US"/>
          </a:p>
        </p:txBody>
      </p:sp>
      <p:sp>
        <p:nvSpPr>
          <p:cNvPr id="3" name="Text Placeholder 2"/>
          <p:cNvSpPr>
            <a:spLocks noGrp="1"/>
          </p:cNvSpPr>
          <p:nvPr>
            <p:ph type="body" sz="quarter" idx="11"/>
          </p:nvPr>
        </p:nvSpPr>
        <p:spPr>
          <a:xfrm>
            <a:off x="1547664" y="779103"/>
            <a:ext cx="6477248" cy="288032"/>
          </a:xfrm>
        </p:spPr>
        <p:txBody>
          <a:bodyPr lIns="91440" tIns="45720" rIns="91440" bIns="45720" anchor="ctr"/>
          <a:lstStyle/>
          <a:p>
            <a:r>
              <a:rPr lang="en-GB" altLang="ko-KR" sz="1800">
                <a:cs typeface="Arial"/>
              </a:rPr>
              <a:t>Dale un toque personal a tu diseño</a:t>
            </a:r>
            <a:endParaRPr lang="en-US"/>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24202055-66FB-43C0-F121-87D1506CE32B}"/>
              </a:ext>
            </a:extLst>
          </p:cNvPr>
          <p:cNvSpPr txBox="1"/>
          <p:nvPr/>
        </p:nvSpPr>
        <p:spPr>
          <a:xfrm>
            <a:off x="947525" y="1348782"/>
            <a:ext cx="3383054" cy="2862322"/>
          </a:xfrm>
          <a:prstGeom prst="rect">
            <a:avLst/>
          </a:prstGeom>
          <a:noFill/>
        </p:spPr>
        <p:txBody>
          <a:bodyPr wrap="square" lIns="91440" tIns="45720" rIns="91440" bIns="45720" rtlCol="0" anchor="t">
            <a:spAutoFit/>
          </a:bodyPr>
          <a:lstStyle>
            <a:defPPr>
              <a:defRPr lang="ko-KR"/>
            </a:defPPr>
          </a:lstStyle>
          <a:p>
            <a:pPr latinLnBrk="0"/>
            <a:r>
              <a:rPr lang="es-ES" sz="1200">
                <a:cs typeface="Arial"/>
              </a:rPr>
              <a:t>Un paso para dar a tu obra un toque individual es añadir algún texto. </a:t>
            </a:r>
          </a:p>
          <a:p>
            <a:pPr latinLnBrk="0"/>
            <a:endParaRPr lang="en-GB" sz="1200">
              <a:cs typeface="Arial"/>
            </a:endParaRPr>
          </a:p>
          <a:p>
            <a:pPr latinLnBrk="0"/>
            <a:r>
              <a:rPr lang="en-GB" sz="1200">
                <a:cs typeface="Arial"/>
              </a:rPr>
              <a:t>           Este icono permite escribir. Solo</a:t>
            </a:r>
            <a:br>
              <a:rPr lang="en-GB" sz="1200">
                <a:cs typeface="Arial"/>
              </a:rPr>
            </a:br>
            <a:r>
              <a:rPr lang="en-GB" sz="1200">
                <a:cs typeface="Arial"/>
              </a:rPr>
              <a:t>           tienes que hacer clic en cualquier lugar de tu espacio de trabajo y empezar a escribir</a:t>
            </a:r>
            <a:br>
              <a:rPr lang="en-GB" sz="1200">
                <a:cs typeface="Arial"/>
              </a:rPr>
            </a:br>
            <a:r>
              <a:rPr lang="en-GB" sz="1200">
                <a:cs typeface="Arial"/>
              </a:rPr>
              <a:t>           </a:t>
            </a:r>
            <a:br>
              <a:rPr lang="en-GB" sz="1200">
                <a:cs typeface="Arial"/>
              </a:rPr>
            </a:br>
            <a:r>
              <a:rPr lang="en-GB" sz="1200">
                <a:cs typeface="Arial"/>
              </a:rPr>
              <a:t>Ten en cuenta que no todos los tipos de letra son buenos para el corte con láser/vinilo, especialmente aquellos con líneas muy finas pueden ser difíciles de manejar.</a:t>
            </a:r>
          </a:p>
          <a:p>
            <a:pPr latinLnBrk="0"/>
            <a:br>
              <a:rPr lang="en-GB" sz="1200">
                <a:cs typeface="Arial"/>
              </a:rPr>
            </a:br>
            <a:r>
              <a:rPr lang="en-GB" sz="1200">
                <a:cs typeface="Arial"/>
              </a:rPr>
              <a:t>Cuando utilices una cortadora láser, recuerda conectar todas las piezas que, de lo contrario, se desprenderían del diseño (ver la imagen).</a:t>
            </a:r>
          </a:p>
        </p:txBody>
      </p:sp>
      <p:sp>
        <p:nvSpPr>
          <p:cNvPr id="6" name="TextBox 5">
            <a:extLst>
              <a:ext uri="{FF2B5EF4-FFF2-40B4-BE49-F238E27FC236}">
                <a16:creationId xmlns:a16="http://schemas.microsoft.com/office/drawing/2014/main" id="{B4E5FBD5-3459-C93A-6B14-13FAE29FDFBC}"/>
              </a:ext>
            </a:extLst>
          </p:cNvPr>
          <p:cNvSpPr txBox="1"/>
          <p:nvPr/>
        </p:nvSpPr>
        <p:spPr>
          <a:xfrm>
            <a:off x="4572001" y="2669595"/>
            <a:ext cx="4176810" cy="830997"/>
          </a:xfrm>
          <a:prstGeom prst="rect">
            <a:avLst/>
          </a:prstGeom>
          <a:noFill/>
        </p:spPr>
        <p:txBody>
          <a:bodyPr wrap="square" lIns="91440" tIns="45720" rIns="91440" bIns="45720" rtlCol="0" anchor="t">
            <a:spAutoFit/>
          </a:bodyPr>
          <a:lstStyle>
            <a:defPPr>
              <a:defRPr lang="ko-KR"/>
            </a:defPPr>
          </a:lstStyle>
          <a:p>
            <a:pPr latinLnBrk="0"/>
            <a:r>
              <a:rPr lang="en-GB" sz="1200">
                <a:cs typeface="Arial"/>
              </a:rPr>
              <a:t>Texto para </a:t>
            </a:r>
            <a:r>
              <a:rPr lang="en-GB" sz="1200">
                <a:solidFill>
                  <a:srgbClr val="F2A40D"/>
                </a:solidFill>
                <a:cs typeface="Arial"/>
              </a:rPr>
              <a:t>pegatina de vinilo </a:t>
            </a:r>
            <a:r>
              <a:rPr lang="en-GB" sz="1200">
                <a:cs typeface="Arial"/>
              </a:rPr>
              <a:t>vs. texto para </a:t>
            </a:r>
            <a:r>
              <a:rPr lang="en-GB" sz="1200">
                <a:solidFill>
                  <a:srgbClr val="86BD70"/>
                </a:solidFill>
                <a:cs typeface="Arial"/>
              </a:rPr>
              <a:t>cortadora láser</a:t>
            </a:r>
            <a:br>
              <a:rPr lang="en-GB" sz="1200">
                <a:solidFill>
                  <a:srgbClr val="86BD70"/>
                </a:solidFill>
                <a:cs typeface="Arial"/>
              </a:rPr>
            </a:br>
            <a:r>
              <a:rPr lang="es-ES" sz="1200">
                <a:cs typeface="Arial"/>
              </a:rPr>
              <a:t>al cortar y retirar las letras (dejar agujeros donde están las letras, por ejemplo, cuando se utiliza como rótulo con retroiluminación)</a:t>
            </a:r>
            <a:endParaRPr lang="en-GB" sz="1200"/>
          </a:p>
        </p:txBody>
      </p:sp>
      <p:pic>
        <p:nvPicPr>
          <p:cNvPr id="4" name="Picture 6">
            <a:extLst>
              <a:ext uri="{FF2B5EF4-FFF2-40B4-BE49-F238E27FC236}">
                <a16:creationId xmlns:a16="http://schemas.microsoft.com/office/drawing/2014/main" id="{A1C6609C-F947-5299-01DF-2131ADDD0E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552" y="1996434"/>
            <a:ext cx="422031" cy="327514"/>
          </a:xfrm>
          <a:prstGeom prst="rect">
            <a:avLst/>
          </a:prstGeom>
        </p:spPr>
      </p:pic>
      <p:pic>
        <p:nvPicPr>
          <p:cNvPr id="7" name="Picture 7">
            <a:extLst>
              <a:ext uri="{FF2B5EF4-FFF2-40B4-BE49-F238E27FC236}">
                <a16:creationId xmlns:a16="http://schemas.microsoft.com/office/drawing/2014/main" id="{84AFC241-9164-2A34-D4C2-8F19F2BAFC53}"/>
              </a:ext>
            </a:extLst>
          </p:cNvPr>
          <p:cNvPicPr>
            <a:picLocks noChangeAspect="1"/>
          </p:cNvPicPr>
          <p:nvPr/>
        </p:nvPicPr>
        <p:blipFill>
          <a:blip r:embed="rId3"/>
          <a:stretch>
            <a:fillRect/>
          </a:stretch>
        </p:blipFill>
        <p:spPr>
          <a:xfrm>
            <a:off x="5295064" y="1628840"/>
            <a:ext cx="3173290" cy="445476"/>
          </a:xfrm>
          <a:prstGeom prst="rect">
            <a:avLst/>
          </a:prstGeom>
        </p:spPr>
      </p:pic>
      <p:pic>
        <p:nvPicPr>
          <p:cNvPr id="8" name="Graphic 8" descr="Arrow: Counter-clockwise curve with solid fill">
            <a:extLst>
              <a:ext uri="{FF2B5EF4-FFF2-40B4-BE49-F238E27FC236}">
                <a16:creationId xmlns:a16="http://schemas.microsoft.com/office/drawing/2014/main" id="{514F48FC-CA0A-E00D-F57E-C1BAB77C6C4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180000" flipH="1">
            <a:off x="5615309" y="2118700"/>
            <a:ext cx="625033" cy="639501"/>
          </a:xfrm>
          <a:prstGeom prst="rect">
            <a:avLst/>
          </a:prstGeom>
        </p:spPr>
      </p:pic>
      <p:pic>
        <p:nvPicPr>
          <p:cNvPr id="9" name="Graphic 8" descr="Arrow: Counter-clockwise curve with solid fill">
            <a:extLst>
              <a:ext uri="{FF2B5EF4-FFF2-40B4-BE49-F238E27FC236}">
                <a16:creationId xmlns:a16="http://schemas.microsoft.com/office/drawing/2014/main" id="{07167E0E-5D62-4D34-82B1-282D9D97539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3180000">
            <a:off x="7712396" y="2118700"/>
            <a:ext cx="625033" cy="639501"/>
          </a:xfrm>
          <a:prstGeom prst="rect">
            <a:avLst/>
          </a:prstGeom>
        </p:spPr>
      </p:pic>
    </p:spTree>
    <p:extLst>
      <p:ext uri="{BB962C8B-B14F-4D97-AF65-F5344CB8AC3E}">
        <p14:creationId xmlns:p14="http://schemas.microsoft.com/office/powerpoint/2010/main" val="23851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1520" y="339502"/>
            <a:ext cx="18002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Índice</a:t>
            </a:r>
          </a:p>
        </p:txBody>
      </p:sp>
      <p:grpSp>
        <p:nvGrpSpPr>
          <p:cNvPr id="6" name="Group 5"/>
          <p:cNvGrpSpPr/>
          <p:nvPr/>
        </p:nvGrpSpPr>
        <p:grpSpPr>
          <a:xfrm>
            <a:off x="2321047" y="384117"/>
            <a:ext cx="3655925"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7" name="Group 16"/>
          <p:cNvGrpSpPr/>
          <p:nvPr/>
        </p:nvGrpSpPr>
        <p:grpSpPr>
          <a:xfrm>
            <a:off x="2304706" y="1192443"/>
            <a:ext cx="3672266"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2260016" y="353792"/>
            <a:ext cx="552037" cy="400110"/>
          </a:xfrm>
          <a:prstGeom prst="rect">
            <a:avLst/>
          </a:prstGeom>
          <a:noFill/>
        </p:spPr>
        <p:txBody>
          <a:bodyPr wrap="square" rtlCol="0">
            <a:spAutoFit/>
          </a:bodyPr>
          <a:lstStyle/>
          <a:p>
            <a:r>
              <a:rPr lang="en-US" altLang="ko-KR" sz="2000" b="1">
                <a:solidFill>
                  <a:schemeClr val="bg1"/>
                </a:solidFill>
                <a:cs typeface="Arial" pitchFamily="34" charset="0"/>
              </a:rPr>
              <a:t>01</a:t>
            </a:r>
            <a:endParaRPr lang="ko-KR" altLang="en-US" sz="2000" b="1">
              <a:solidFill>
                <a:schemeClr val="bg1"/>
              </a:solidFill>
              <a:cs typeface="Arial" pitchFamily="34" charset="0"/>
            </a:endParaRPr>
          </a:p>
        </p:txBody>
      </p:sp>
      <p:sp>
        <p:nvSpPr>
          <p:cNvPr id="27" name="TextBox 26"/>
          <p:cNvSpPr txBox="1"/>
          <p:nvPr/>
        </p:nvSpPr>
        <p:spPr>
          <a:xfrm>
            <a:off x="2267488" y="1120875"/>
            <a:ext cx="578553" cy="400110"/>
          </a:xfrm>
          <a:prstGeom prst="rect">
            <a:avLst/>
          </a:prstGeom>
          <a:noFill/>
        </p:spPr>
        <p:txBody>
          <a:bodyPr wrap="square" rtlCol="0">
            <a:spAutoFit/>
          </a:bodyPr>
          <a:lstStyle/>
          <a:p>
            <a:r>
              <a:rPr lang="en-US" altLang="ko-KR" sz="2000" b="1">
                <a:solidFill>
                  <a:schemeClr val="bg1"/>
                </a:solidFill>
                <a:cs typeface="Arial" pitchFamily="34" charset="0"/>
              </a:rPr>
              <a:t>02</a:t>
            </a:r>
            <a:endParaRPr lang="ko-KR" altLang="en-US" sz="2000" b="1">
              <a:solidFill>
                <a:schemeClr val="bg1"/>
              </a:solidFill>
              <a:cs typeface="Arial"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b="1">
                <a:solidFill>
                  <a:schemeClr val="bg1"/>
                </a:solidFill>
                <a:cs typeface="Arial" pitchFamily="34" charset="0"/>
              </a:rPr>
              <a:t>03</a:t>
            </a:r>
            <a:endParaRPr lang="ko-KR" altLang="en-US" sz="2000" b="1">
              <a:solidFill>
                <a:schemeClr val="bg1"/>
              </a:solidFill>
              <a:cs typeface="Arial" pitchFamily="34" charset="0"/>
            </a:endParaRPr>
          </a:p>
        </p:txBody>
      </p:sp>
      <p:grpSp>
        <p:nvGrpSpPr>
          <p:cNvPr id="7" name="Group 6"/>
          <p:cNvGrpSpPr/>
          <p:nvPr/>
        </p:nvGrpSpPr>
        <p:grpSpPr>
          <a:xfrm>
            <a:off x="2905435" y="457766"/>
            <a:ext cx="3682790" cy="574185"/>
            <a:chOff x="3813235" y="1356248"/>
            <a:chExt cx="4503181" cy="574185"/>
          </a:xfrm>
        </p:grpSpPr>
        <p:sp>
          <p:nvSpPr>
            <p:cNvPr id="30" name="TextBox 29"/>
            <p:cNvSpPr txBox="1"/>
            <p:nvPr/>
          </p:nvSpPr>
          <p:spPr>
            <a:xfrm>
              <a:off x="3846085" y="1356248"/>
              <a:ext cx="4470331" cy="307777"/>
            </a:xfrm>
            <a:prstGeom prst="rect">
              <a:avLst/>
            </a:prstGeom>
            <a:noFill/>
          </p:spPr>
          <p:txBody>
            <a:bodyPr wrap="square" lIns="91440" tIns="45720" rIns="91440" bIns="45720" rtlCol="0" anchor="t">
              <a:spAutoFit/>
            </a:bodyPr>
            <a:lstStyle/>
            <a:p>
              <a:r>
                <a:rPr lang="en-US" altLang="ko-KR" sz="1400" b="1">
                  <a:solidFill>
                    <a:schemeClr val="tx1">
                      <a:lumMod val="75000"/>
                      <a:lumOff val="25000"/>
                    </a:schemeClr>
                  </a:solidFill>
                  <a:cs typeface="Arial"/>
                </a:rPr>
                <a:t>Introducción</a:t>
              </a:r>
              <a:endParaRPr lang="ko-KR" altLang="en-US" sz="1400" b="1">
                <a:solidFill>
                  <a:schemeClr val="tx1">
                    <a:lumMod val="75000"/>
                    <a:lumOff val="25000"/>
                  </a:schemeClr>
                </a:solidFill>
                <a:cs typeface="Arial"/>
              </a:endParaRPr>
            </a:p>
          </p:txBody>
        </p:sp>
        <p:sp>
          <p:nvSpPr>
            <p:cNvPr id="31" name="TextBox 30"/>
            <p:cNvSpPr txBox="1"/>
            <p:nvPr/>
          </p:nvSpPr>
          <p:spPr>
            <a:xfrm>
              <a:off x="3813235" y="1653434"/>
              <a:ext cx="4320559"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Qué es Fablab/</a:t>
              </a:r>
              <a:endParaRPr lang="ko-KR" altLang="en-US" sz="1200">
                <a:solidFill>
                  <a:schemeClr val="tx1">
                    <a:lumMod val="75000"/>
                    <a:lumOff val="25000"/>
                  </a:schemeClr>
                </a:solidFill>
                <a:cs typeface="Arial" pitchFamily="34" charset="0"/>
              </a:endParaRPr>
            </a:p>
          </p:txBody>
        </p:sp>
      </p:grpSp>
      <p:grpSp>
        <p:nvGrpSpPr>
          <p:cNvPr id="36" name="Group 35"/>
          <p:cNvGrpSpPr/>
          <p:nvPr/>
        </p:nvGrpSpPr>
        <p:grpSpPr>
          <a:xfrm>
            <a:off x="2973071" y="1290890"/>
            <a:ext cx="2823066" cy="524436"/>
            <a:chOff x="3851840" y="1356248"/>
            <a:chExt cx="4392567" cy="524438"/>
          </a:xfrm>
        </p:grpSpPr>
        <p:sp>
          <p:nvSpPr>
            <p:cNvPr id="37" name="TextBox 36"/>
            <p:cNvSpPr txBox="1"/>
            <p:nvPr/>
          </p:nvSpPr>
          <p:spPr>
            <a:xfrm>
              <a:off x="3851840" y="1356248"/>
              <a:ext cx="4392567"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Software para dibujar</a:t>
              </a:r>
              <a:endParaRPr lang="ko-KR" altLang="en-US" sz="1400" b="1">
                <a:solidFill>
                  <a:schemeClr val="tx1">
                    <a:lumMod val="75000"/>
                    <a:lumOff val="25000"/>
                  </a:schemeClr>
                </a:solidFill>
                <a:cs typeface="Arial" pitchFamily="34" charset="0"/>
              </a:endParaRPr>
            </a:p>
          </p:txBody>
        </p:sp>
        <p:sp>
          <p:nvSpPr>
            <p:cNvPr id="38" name="TextBox 37"/>
            <p:cNvSpPr txBox="1"/>
            <p:nvPr/>
          </p:nvSpPr>
          <p:spPr>
            <a:xfrm>
              <a:off x="3851840" y="1603688"/>
              <a:ext cx="4327978" cy="276998"/>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Dibujo 2D y 3D</a:t>
              </a:r>
              <a:endParaRPr lang="ko-KR" altLang="en-US" sz="1200">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BA8D9E90-915B-F1D0-78B6-48E1425F0030}"/>
              </a:ext>
            </a:extLst>
          </p:cNvPr>
          <p:cNvGrpSpPr/>
          <p:nvPr/>
        </p:nvGrpSpPr>
        <p:grpSpPr>
          <a:xfrm>
            <a:off x="2297988" y="2011710"/>
            <a:ext cx="3678984" cy="720000"/>
            <a:chOff x="3131840" y="1491630"/>
            <a:chExt cx="5256584" cy="576064"/>
          </a:xfrm>
        </p:grpSpPr>
        <p:sp>
          <p:nvSpPr>
            <p:cNvPr id="8" name="Rectangle 7">
              <a:extLst>
                <a:ext uri="{FF2B5EF4-FFF2-40B4-BE49-F238E27FC236}">
                  <a16:creationId xmlns:a16="http://schemas.microsoft.com/office/drawing/2014/main" id="{2FD106FB-866C-129F-FC21-B81DDB7DFEBD}"/>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ight Triangle 8">
              <a:extLst>
                <a:ext uri="{FF2B5EF4-FFF2-40B4-BE49-F238E27FC236}">
                  <a16:creationId xmlns:a16="http://schemas.microsoft.com/office/drawing/2014/main" id="{30B86BF0-72CD-B47B-C657-45BD7DF55B55}"/>
                </a:ext>
              </a:extLst>
            </p:cNvPr>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1" name="TextBox 10">
            <a:extLst>
              <a:ext uri="{FF2B5EF4-FFF2-40B4-BE49-F238E27FC236}">
                <a16:creationId xmlns:a16="http://schemas.microsoft.com/office/drawing/2014/main" id="{6B14EF24-26EF-51B9-D077-0EAC9713512D}"/>
              </a:ext>
            </a:extLst>
          </p:cNvPr>
          <p:cNvSpPr txBox="1"/>
          <p:nvPr/>
        </p:nvSpPr>
        <p:spPr>
          <a:xfrm>
            <a:off x="2808679" y="2063933"/>
            <a:ext cx="3168293"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Inkscape</a:t>
            </a:r>
            <a:endParaRPr lang="ko-KR" altLang="en-US" sz="1400" b="1">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2387C46D-9E6A-2127-86FB-A86DE60761AD}"/>
              </a:ext>
            </a:extLst>
          </p:cNvPr>
          <p:cNvSpPr txBox="1"/>
          <p:nvPr/>
        </p:nvSpPr>
        <p:spPr>
          <a:xfrm>
            <a:off x="2844761" y="2307488"/>
            <a:ext cx="3132212"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Conocer las herramientas más importantes</a:t>
            </a:r>
            <a:endParaRPr lang="ko-KR" altLang="en-US" sz="120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DB8E7197-CAD1-F688-76A1-FC5F3BF81797}"/>
              </a:ext>
            </a:extLst>
          </p:cNvPr>
          <p:cNvSpPr txBox="1"/>
          <p:nvPr/>
        </p:nvSpPr>
        <p:spPr>
          <a:xfrm>
            <a:off x="2244020" y="1978915"/>
            <a:ext cx="533164" cy="400110"/>
          </a:xfrm>
          <a:prstGeom prst="rect">
            <a:avLst/>
          </a:prstGeom>
          <a:noFill/>
        </p:spPr>
        <p:txBody>
          <a:bodyPr wrap="square" rtlCol="0">
            <a:spAutoFit/>
          </a:bodyPr>
          <a:lstStyle/>
          <a:p>
            <a:r>
              <a:rPr lang="en-US" altLang="ko-KR" sz="2000" b="1">
                <a:solidFill>
                  <a:schemeClr val="bg1"/>
                </a:solidFill>
                <a:cs typeface="Arial" pitchFamily="34" charset="0"/>
              </a:rPr>
              <a:t>03</a:t>
            </a:r>
            <a:endParaRPr lang="ko-KR" altLang="en-US" sz="2000" b="1">
              <a:solidFill>
                <a:schemeClr val="bg1"/>
              </a:solidFill>
              <a:cs typeface="Arial" pitchFamily="34" charset="0"/>
            </a:endParaRPr>
          </a:p>
        </p:txBody>
      </p:sp>
      <p:grpSp>
        <p:nvGrpSpPr>
          <p:cNvPr id="15" name="Group 14">
            <a:extLst>
              <a:ext uri="{FF2B5EF4-FFF2-40B4-BE49-F238E27FC236}">
                <a16:creationId xmlns:a16="http://schemas.microsoft.com/office/drawing/2014/main" id="{44D1EE68-1373-BA0B-C0E9-FB28AEE42591}"/>
              </a:ext>
            </a:extLst>
          </p:cNvPr>
          <p:cNvGrpSpPr/>
          <p:nvPr/>
        </p:nvGrpSpPr>
        <p:grpSpPr>
          <a:xfrm>
            <a:off x="2309006" y="2851094"/>
            <a:ext cx="3678985" cy="720000"/>
            <a:chOff x="3131840" y="1491630"/>
            <a:chExt cx="5256584" cy="576064"/>
          </a:xfrm>
        </p:grpSpPr>
        <p:sp>
          <p:nvSpPr>
            <p:cNvPr id="16" name="Rectangle 15">
              <a:extLst>
                <a:ext uri="{FF2B5EF4-FFF2-40B4-BE49-F238E27FC236}">
                  <a16:creationId xmlns:a16="http://schemas.microsoft.com/office/drawing/2014/main" id="{4570F2A2-8471-AB0B-AC6A-10E1F47FDAA5}"/>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ight Triangle 19">
              <a:extLst>
                <a:ext uri="{FF2B5EF4-FFF2-40B4-BE49-F238E27FC236}">
                  <a16:creationId xmlns:a16="http://schemas.microsoft.com/office/drawing/2014/main" id="{DE199E6B-24E4-03DA-34AC-0A126950FCAE}"/>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4" name="TextBox 23">
            <a:extLst>
              <a:ext uri="{FF2B5EF4-FFF2-40B4-BE49-F238E27FC236}">
                <a16:creationId xmlns:a16="http://schemas.microsoft.com/office/drawing/2014/main" id="{0E55784A-CA5E-6781-19B3-0B14BF66C096}"/>
              </a:ext>
            </a:extLst>
          </p:cNvPr>
          <p:cNvSpPr txBox="1"/>
          <p:nvPr/>
        </p:nvSpPr>
        <p:spPr>
          <a:xfrm rot="10800000" flipV="1">
            <a:off x="2251789" y="2820677"/>
            <a:ext cx="533165" cy="400110"/>
          </a:xfrm>
          <a:prstGeom prst="rect">
            <a:avLst/>
          </a:prstGeom>
          <a:noFill/>
        </p:spPr>
        <p:txBody>
          <a:bodyPr wrap="square" rtlCol="0">
            <a:spAutoFit/>
          </a:bodyPr>
          <a:lstStyle/>
          <a:p>
            <a:r>
              <a:rPr lang="en-US" altLang="ko-KR" sz="2000" b="1">
                <a:solidFill>
                  <a:schemeClr val="bg1"/>
                </a:solidFill>
                <a:cs typeface="Arial" pitchFamily="34" charset="0"/>
              </a:rPr>
              <a:t>04</a:t>
            </a:r>
            <a:endParaRPr lang="ko-KR" altLang="en-US" sz="2000" b="1">
              <a:solidFill>
                <a:schemeClr val="bg1"/>
              </a:solidFill>
              <a:cs typeface="Arial" pitchFamily="34" charset="0"/>
            </a:endParaRPr>
          </a:p>
        </p:txBody>
      </p:sp>
      <p:grpSp>
        <p:nvGrpSpPr>
          <p:cNvPr id="29" name="Group 28">
            <a:extLst>
              <a:ext uri="{FF2B5EF4-FFF2-40B4-BE49-F238E27FC236}">
                <a16:creationId xmlns:a16="http://schemas.microsoft.com/office/drawing/2014/main" id="{85F34AEE-866A-A5B3-910C-1B60B825D7DF}"/>
              </a:ext>
            </a:extLst>
          </p:cNvPr>
          <p:cNvGrpSpPr/>
          <p:nvPr/>
        </p:nvGrpSpPr>
        <p:grpSpPr>
          <a:xfrm>
            <a:off x="2713579" y="2878231"/>
            <a:ext cx="3244464" cy="590598"/>
            <a:chOff x="3851840" y="1387563"/>
            <a:chExt cx="4392568" cy="448055"/>
          </a:xfrm>
        </p:grpSpPr>
        <p:sp>
          <p:nvSpPr>
            <p:cNvPr id="32" name="TextBox 31">
              <a:extLst>
                <a:ext uri="{FF2B5EF4-FFF2-40B4-BE49-F238E27FC236}">
                  <a16:creationId xmlns:a16="http://schemas.microsoft.com/office/drawing/2014/main" id="{E73A8E1F-36FC-FCE6-27EA-99C80FB91F13}"/>
                </a:ext>
              </a:extLst>
            </p:cNvPr>
            <p:cNvSpPr txBox="1"/>
            <p:nvPr/>
          </p:nvSpPr>
          <p:spPr>
            <a:xfrm>
              <a:off x="3851840" y="1387563"/>
              <a:ext cx="4392567" cy="233494"/>
            </a:xfrm>
            <a:prstGeom prst="rect">
              <a:avLst/>
            </a:prstGeom>
            <a:noFill/>
          </p:spPr>
          <p:txBody>
            <a:bodyPr wrap="square" rtlCol="0">
              <a:spAutoFit/>
            </a:bodyPr>
            <a:lstStyle/>
            <a:p>
              <a:r>
                <a:rPr lang="en-US" altLang="ko-KR" sz="1400" b="1">
                  <a:solidFill>
                    <a:srgbClr val="000000"/>
                  </a:solidFill>
                  <a:cs typeface="Arial" pitchFamily="34" charset="0"/>
                </a:rPr>
                <a:t>Dibujo </a:t>
              </a:r>
              <a:r>
                <a:rPr lang="es-ES" altLang="ko-KR" sz="1400" b="1">
                  <a:solidFill>
                    <a:srgbClr val="000000"/>
                  </a:solidFill>
                  <a:cs typeface="Arial" pitchFamily="34" charset="0"/>
                </a:rPr>
                <a:t>3D: alternando 3D y diseño</a:t>
              </a:r>
              <a:endParaRPr lang="ko-KR" altLang="en-US" sz="1400" b="1">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D75E5F89-1C13-E127-A398-4D0F1504DD7D}"/>
                </a:ext>
              </a:extLst>
            </p:cNvPr>
            <p:cNvSpPr txBox="1"/>
            <p:nvPr/>
          </p:nvSpPr>
          <p:spPr>
            <a:xfrm>
              <a:off x="3851840" y="1625474"/>
              <a:ext cx="4392568" cy="210144"/>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Tinkercad</a:t>
              </a:r>
              <a:r>
                <a:rPr lang="en-US" altLang="ko-KR" sz="1200">
                  <a:solidFill>
                    <a:schemeClr val="tx1">
                      <a:lumMod val="75000"/>
                      <a:lumOff val="25000"/>
                    </a:schemeClr>
                  </a:solidFill>
                  <a:cs typeface="Arial"/>
                </a:rPr>
                <a:t> y </a:t>
              </a:r>
              <a:r>
                <a:rPr lang="en-US" altLang="ko-KR" sz="1200" err="1">
                  <a:solidFill>
                    <a:schemeClr val="tx1">
                      <a:lumMod val="75000"/>
                      <a:lumOff val="25000"/>
                    </a:schemeClr>
                  </a:solidFill>
                  <a:cs typeface="Arial"/>
                </a:rPr>
                <a:t>Meshmixer</a:t>
              </a:r>
              <a:endParaRPr lang="ko-KR" altLang="en-US" sz="1200">
                <a:solidFill>
                  <a:schemeClr val="tx1">
                    <a:lumMod val="75000"/>
                    <a:lumOff val="25000"/>
                  </a:schemeClr>
                </a:solidFill>
                <a:cs typeface="Arial" pitchFamily="34" charset="0"/>
              </a:endParaRPr>
            </a:p>
          </p:txBody>
        </p:sp>
      </p:grpSp>
      <p:grpSp>
        <p:nvGrpSpPr>
          <p:cNvPr id="34" name="Group 33">
            <a:extLst>
              <a:ext uri="{FF2B5EF4-FFF2-40B4-BE49-F238E27FC236}">
                <a16:creationId xmlns:a16="http://schemas.microsoft.com/office/drawing/2014/main" id="{A3F140A8-CE09-317C-A380-5193E38E9C48}"/>
              </a:ext>
            </a:extLst>
          </p:cNvPr>
          <p:cNvGrpSpPr/>
          <p:nvPr/>
        </p:nvGrpSpPr>
        <p:grpSpPr>
          <a:xfrm>
            <a:off x="2304706" y="3680872"/>
            <a:ext cx="3672266" cy="720000"/>
            <a:chOff x="3131840" y="1491630"/>
            <a:chExt cx="5256584" cy="576064"/>
          </a:xfrm>
        </p:grpSpPr>
        <p:sp>
          <p:nvSpPr>
            <p:cNvPr id="35" name="Rectangle 34">
              <a:extLst>
                <a:ext uri="{FF2B5EF4-FFF2-40B4-BE49-F238E27FC236}">
                  <a16:creationId xmlns:a16="http://schemas.microsoft.com/office/drawing/2014/main" id="{0E1AEF5B-011E-6B45-0022-A08EAE45EA8A}"/>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ight Triangle 38">
              <a:extLst>
                <a:ext uri="{FF2B5EF4-FFF2-40B4-BE49-F238E27FC236}">
                  <a16:creationId xmlns:a16="http://schemas.microsoft.com/office/drawing/2014/main" id="{334AB712-F006-A294-80D1-F9C143A01DF5}"/>
                </a:ext>
              </a:extLst>
            </p:cNvPr>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1" name="TextBox 40">
            <a:extLst>
              <a:ext uri="{FF2B5EF4-FFF2-40B4-BE49-F238E27FC236}">
                <a16:creationId xmlns:a16="http://schemas.microsoft.com/office/drawing/2014/main" id="{0B9AF807-2C91-0E0F-0A7D-C3E23C62FF5A}"/>
              </a:ext>
            </a:extLst>
          </p:cNvPr>
          <p:cNvSpPr txBox="1"/>
          <p:nvPr/>
        </p:nvSpPr>
        <p:spPr>
          <a:xfrm>
            <a:off x="2694914" y="3802701"/>
            <a:ext cx="3244463" cy="307778"/>
          </a:xfrm>
          <a:prstGeom prst="rect">
            <a:avLst/>
          </a:prstGeom>
          <a:noFill/>
        </p:spPr>
        <p:txBody>
          <a:bodyPr wrap="square" rtlCol="0">
            <a:spAutoFit/>
          </a:bodyPr>
          <a:lstStyle/>
          <a:p>
            <a:r>
              <a:rPr lang="en-US" altLang="ko-KR" sz="1400" b="1">
                <a:solidFill>
                  <a:srgbClr val="000000"/>
                </a:solidFill>
                <a:cs typeface="Arial" pitchFamily="34" charset="0"/>
              </a:rPr>
              <a:t>Tareas y autoevaluación</a:t>
            </a:r>
            <a:endParaRPr lang="ko-KR" altLang="en-US" sz="1400" b="1">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DF20A3A3-37DC-0D4B-A481-6D1D8592AA45}"/>
              </a:ext>
            </a:extLst>
          </p:cNvPr>
          <p:cNvSpPr txBox="1"/>
          <p:nvPr/>
        </p:nvSpPr>
        <p:spPr>
          <a:xfrm rot="10800000" flipV="1">
            <a:off x="2260016" y="3664729"/>
            <a:ext cx="533165" cy="400110"/>
          </a:xfrm>
          <a:prstGeom prst="rect">
            <a:avLst/>
          </a:prstGeom>
          <a:noFill/>
        </p:spPr>
        <p:txBody>
          <a:bodyPr wrap="square" rtlCol="0">
            <a:spAutoFit/>
          </a:bodyPr>
          <a:lstStyle/>
          <a:p>
            <a:r>
              <a:rPr lang="en-US" altLang="ko-KR" sz="2000" b="1">
                <a:solidFill>
                  <a:schemeClr val="bg1"/>
                </a:solidFill>
                <a:cs typeface="Arial" pitchFamily="34" charset="0"/>
              </a:rPr>
              <a:t>05</a:t>
            </a:r>
            <a:endParaRPr lang="ko-KR" altLang="en-US" sz="2000" b="1">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Orden de apilado</a:t>
            </a:r>
            <a:endParaRPr lang="ko-KR" altLang="en-US" sz="2800"/>
          </a:p>
        </p:txBody>
      </p:sp>
      <p:sp>
        <p:nvSpPr>
          <p:cNvPr id="3" name="Text Placeholder 2"/>
          <p:cNvSpPr>
            <a:spLocks noGrp="1"/>
          </p:cNvSpPr>
          <p:nvPr>
            <p:ph type="body" sz="quarter" idx="11"/>
          </p:nvPr>
        </p:nvSpPr>
        <p:spPr/>
        <p:txBody>
          <a:bodyPr lIns="91440" tIns="45720" rIns="91440" bIns="45720" anchor="ctr"/>
          <a:lstStyle/>
          <a:p>
            <a:r>
              <a:rPr lang="es-ES" altLang="ko-KR" sz="1800">
                <a:cs typeface="Arial"/>
              </a:rPr>
              <a:t>Lo que debe ir delante y lo que va detrás</a:t>
            </a:r>
          </a:p>
        </p:txBody>
      </p:sp>
      <p:grpSp>
        <p:nvGrpSpPr>
          <p:cNvPr id="23" name="Group 22"/>
          <p:cNvGrpSpPr/>
          <p:nvPr/>
        </p:nvGrpSpPr>
        <p:grpSpPr>
          <a:xfrm>
            <a:off x="4572000" y="1950126"/>
            <a:ext cx="2518630" cy="1417356"/>
            <a:chOff x="630628" y="3362835"/>
            <a:chExt cx="2232669" cy="1417356"/>
          </a:xfrm>
        </p:grpSpPr>
        <p:sp>
          <p:nvSpPr>
            <p:cNvPr id="24" name="TextBox 23"/>
            <p:cNvSpPr txBox="1"/>
            <p:nvPr/>
          </p:nvSpPr>
          <p:spPr>
            <a:xfrm>
              <a:off x="630628" y="3579862"/>
              <a:ext cx="2232669" cy="1200329"/>
            </a:xfrm>
            <a:prstGeom prst="rect">
              <a:avLst/>
            </a:prstGeom>
            <a:noFill/>
          </p:spPr>
          <p:txBody>
            <a:bodyPr wrap="square" rtlCol="0">
              <a:spAutoFit/>
            </a:bodyPr>
            <a:lstStyle/>
            <a:p>
              <a:pPr algn="r" latinLnBrk="0"/>
              <a:r>
                <a:rPr lang="es-ES" sz="1200" b="0" i="0" u="none" strike="noStrike">
                  <a:solidFill>
                    <a:srgbClr val="404040"/>
                  </a:solidFill>
                  <a:effectLst/>
                  <a:latin typeface="Ubuntu" panose="020B0504030602030204" pitchFamily="34" charset="0"/>
                </a:rPr>
                <a:t>Si has </a:t>
              </a:r>
              <a:r>
                <a:rPr lang="es-ES" sz="1200" b="0" i="0" u="none" strike="noStrike">
                  <a:solidFill>
                    <a:srgbClr val="404040"/>
                  </a:solidFill>
                  <a:effectLst/>
                  <a:latin typeface="+mj-lt"/>
                </a:rPr>
                <a:t>dibujado objetos que se solapan entre sí, puedes seleccionar un objeto y, a continuación, hacer clic en "Subir" o "Bajar" en el menú "Objeto" para cambiar el orden de apilamiento.</a:t>
              </a:r>
              <a:endParaRPr lang="ko-KR" altLang="en-US" sz="1200">
                <a:solidFill>
                  <a:schemeClr val="tx1">
                    <a:lumMod val="75000"/>
                    <a:lumOff val="25000"/>
                  </a:schemeClr>
                </a:solidFill>
                <a:latin typeface="+mj-lt"/>
                <a:cs typeface="Arial" pitchFamily="34" charset="0"/>
              </a:endParaRPr>
            </a:p>
          </p:txBody>
        </p:sp>
        <p:sp>
          <p:nvSpPr>
            <p:cNvPr id="25" name="TextBox 24"/>
            <p:cNvSpPr txBox="1"/>
            <p:nvPr/>
          </p:nvSpPr>
          <p:spPr>
            <a:xfrm>
              <a:off x="803640" y="3362835"/>
              <a:ext cx="2059657" cy="461665"/>
            </a:xfrm>
            <a:prstGeom prst="rect">
              <a:avLst/>
            </a:prstGeom>
            <a:noFill/>
          </p:spPr>
          <p:txBody>
            <a:bodyPr wrap="square" rtlCol="0">
              <a:spAutoFit/>
            </a:bodyPr>
            <a:lstStyle/>
            <a:p>
              <a:pPr algn="r"/>
              <a:r>
                <a:rPr lang="en-GB" sz="1200" b="1" i="0" u="none" strike="noStrike">
                  <a:solidFill>
                    <a:srgbClr val="404040"/>
                  </a:solidFill>
                  <a:effectLst/>
                  <a:latin typeface="Roboto Slab"/>
                </a:rPr>
                <a:t>Orden de apilado</a:t>
              </a:r>
            </a:p>
            <a:p>
              <a:pPr algn="r"/>
              <a:endParaRPr lang="ko-KR" altLang="en-US" sz="1200" b="1">
                <a:solidFill>
                  <a:schemeClr val="tx1">
                    <a:lumMod val="75000"/>
                    <a:lumOff val="25000"/>
                  </a:schemeClr>
                </a:solidFill>
                <a:cs typeface="Arial" pitchFamily="34" charset="0"/>
              </a:endParaRPr>
            </a:p>
          </p:txBody>
        </p:sp>
      </p:grpSp>
      <p:sp>
        <p:nvSpPr>
          <p:cNvPr id="37" name="TextBox 36"/>
          <p:cNvSpPr txBox="1"/>
          <p:nvPr/>
        </p:nvSpPr>
        <p:spPr>
          <a:xfrm>
            <a:off x="891641" y="3465253"/>
            <a:ext cx="2323459"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pic>
        <p:nvPicPr>
          <p:cNvPr id="5" name="Picture 4" descr="Text&#10;&#10;Description automatically generated with low confidence">
            <a:extLst>
              <a:ext uri="{FF2B5EF4-FFF2-40B4-BE49-F238E27FC236}">
                <a16:creationId xmlns:a16="http://schemas.microsoft.com/office/drawing/2014/main" id="{14645F75-C92A-B38F-E1BF-8F63B3587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064" y="2278582"/>
            <a:ext cx="2955404" cy="994428"/>
          </a:xfrm>
          <a:prstGeom prst="rect">
            <a:avLst/>
          </a:prstGeom>
        </p:spPr>
      </p:pic>
      <p:sp>
        <p:nvSpPr>
          <p:cNvPr id="16" name="TextBox 15">
            <a:extLst>
              <a:ext uri="{FF2B5EF4-FFF2-40B4-BE49-F238E27FC236}">
                <a16:creationId xmlns:a16="http://schemas.microsoft.com/office/drawing/2014/main" id="{4A4FD87E-DA31-1947-E00E-CF5FC8659A90}"/>
              </a:ext>
            </a:extLst>
          </p:cNvPr>
          <p:cNvSpPr txBox="1"/>
          <p:nvPr/>
        </p:nvSpPr>
        <p:spPr>
          <a:xfrm>
            <a:off x="590063" y="1765460"/>
            <a:ext cx="3150575" cy="369332"/>
          </a:xfrm>
          <a:prstGeom prst="rect">
            <a:avLst/>
          </a:prstGeom>
          <a:noFill/>
        </p:spPr>
        <p:txBody>
          <a:bodyPr wrap="square" rtlCol="0">
            <a:spAutoFit/>
          </a:bodyPr>
          <a:lstStyle/>
          <a:p>
            <a:r>
              <a:rPr lang="es-ES"/>
              <a:t>En la barra de menú Objeto</a:t>
            </a:r>
            <a:endParaRPr lang="en-GB"/>
          </a:p>
        </p:txBody>
      </p:sp>
    </p:spTree>
    <p:extLst>
      <p:ext uri="{BB962C8B-B14F-4D97-AF65-F5344CB8AC3E}">
        <p14:creationId xmlns:p14="http://schemas.microsoft.com/office/powerpoint/2010/main" val="231291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a:cs typeface="Arial"/>
              </a:rPr>
              <a:t>Alinear y distribuir</a:t>
            </a:r>
          </a:p>
        </p:txBody>
      </p:sp>
      <p:sp>
        <p:nvSpPr>
          <p:cNvPr id="3" name="Text Placeholder 2"/>
          <p:cNvSpPr>
            <a:spLocks noGrp="1"/>
          </p:cNvSpPr>
          <p:nvPr>
            <p:ph type="body" sz="quarter" idx="11"/>
          </p:nvPr>
        </p:nvSpPr>
        <p:spPr/>
        <p:txBody>
          <a:bodyPr lIns="91440" tIns="45720" rIns="91440" bIns="45720" anchor="ctr"/>
          <a:lstStyle/>
          <a:p>
            <a:r>
              <a:rPr lang="es-ES" altLang="ko-KR" sz="1800">
                <a:cs typeface="Arial"/>
              </a:rPr>
              <a:t>Poner las cosas en su sitio</a:t>
            </a:r>
            <a:endParaRPr lang="en-US"/>
          </a:p>
        </p:txBody>
      </p:sp>
      <p:sp>
        <p:nvSpPr>
          <p:cNvPr id="16" name="TextBox 15">
            <a:extLst>
              <a:ext uri="{FF2B5EF4-FFF2-40B4-BE49-F238E27FC236}">
                <a16:creationId xmlns:a16="http://schemas.microsoft.com/office/drawing/2014/main" id="{4A4FD87E-DA31-1947-E00E-CF5FC8659A90}"/>
              </a:ext>
            </a:extLst>
          </p:cNvPr>
          <p:cNvSpPr txBox="1"/>
          <p:nvPr/>
        </p:nvSpPr>
        <p:spPr>
          <a:xfrm>
            <a:off x="971600" y="1851670"/>
            <a:ext cx="2647280" cy="1754326"/>
          </a:xfrm>
          <a:prstGeom prst="rect">
            <a:avLst/>
          </a:prstGeom>
          <a:noFill/>
        </p:spPr>
        <p:txBody>
          <a:bodyPr wrap="square" lIns="91440" tIns="45720" rIns="91440" bIns="45720" rtlCol="0" anchor="t">
            <a:spAutoFit/>
          </a:bodyPr>
          <a:lstStyle/>
          <a:p>
            <a:pPr latinLnBrk="0"/>
            <a:r>
              <a:rPr lang="es-ES" sz="1200"/>
              <a:t>En el menú desplegable "Objeto" se encuentra el elemento</a:t>
            </a:r>
            <a:r>
              <a:rPr lang="en-GB" sz="1200" b="1"/>
              <a:t>“Alinear y distribuir“. </a:t>
            </a:r>
            <a:r>
              <a:rPr lang="es-ES" sz="1200">
                <a:cs typeface="Arial"/>
              </a:rPr>
              <a:t>Sirve para ordenar los elementos de tu hoja de trabajo.</a:t>
            </a:r>
          </a:p>
          <a:p>
            <a:pPr latinLnBrk="0"/>
            <a:endParaRPr lang="es-ES" sz="1200">
              <a:cs typeface="Arial"/>
            </a:endParaRPr>
          </a:p>
          <a:p>
            <a:pPr latinLnBrk="0"/>
            <a:r>
              <a:rPr lang="es-ES" sz="1200">
                <a:cs typeface="Arial"/>
              </a:rPr>
              <a:t>Esto resulta útil cuando quieres poner un texto justo debajo de una imagen u organizar objetos en la misma línea inferior. </a:t>
            </a:r>
          </a:p>
        </p:txBody>
      </p:sp>
      <p:pic>
        <p:nvPicPr>
          <p:cNvPr id="4" name="Picture 5">
            <a:extLst>
              <a:ext uri="{FF2B5EF4-FFF2-40B4-BE49-F238E27FC236}">
                <a16:creationId xmlns:a16="http://schemas.microsoft.com/office/drawing/2014/main" id="{FED8086D-C989-5744-9248-8FB9A51F2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2040" y="1517945"/>
            <a:ext cx="2743200" cy="2606442"/>
          </a:xfrm>
          <a:prstGeom prst="rect">
            <a:avLst/>
          </a:prstGeom>
        </p:spPr>
      </p:pic>
    </p:spTree>
    <p:extLst>
      <p:ext uri="{BB962C8B-B14F-4D97-AF65-F5344CB8AC3E}">
        <p14:creationId xmlns:p14="http://schemas.microsoft.com/office/powerpoint/2010/main" val="14293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83B02-5D52-A952-1CD2-ED615B600C33}"/>
              </a:ext>
            </a:extLst>
          </p:cNvPr>
          <p:cNvSpPr>
            <a:spLocks noGrp="1"/>
          </p:cNvSpPr>
          <p:nvPr>
            <p:ph type="body" sz="quarter" idx="10"/>
          </p:nvPr>
        </p:nvSpPr>
        <p:spPr>
          <a:xfrm>
            <a:off x="0" y="61556"/>
            <a:ext cx="9144000" cy="576064"/>
          </a:xfrm>
        </p:spPr>
        <p:txBody>
          <a:bodyPr/>
          <a:lstStyle/>
          <a:p>
            <a:r>
              <a:rPr lang="en-GB"/>
              <a:t>Operaciones booleanas</a:t>
            </a:r>
          </a:p>
        </p:txBody>
      </p:sp>
      <p:sp>
        <p:nvSpPr>
          <p:cNvPr id="3" name="Text Placeholder 2">
            <a:extLst>
              <a:ext uri="{FF2B5EF4-FFF2-40B4-BE49-F238E27FC236}">
                <a16:creationId xmlns:a16="http://schemas.microsoft.com/office/drawing/2014/main" id="{A0C5860E-44FA-7205-4C18-5A335488373A}"/>
              </a:ext>
            </a:extLst>
          </p:cNvPr>
          <p:cNvSpPr>
            <a:spLocks noGrp="1"/>
          </p:cNvSpPr>
          <p:nvPr>
            <p:ph type="body" sz="quarter" idx="11"/>
          </p:nvPr>
        </p:nvSpPr>
        <p:spPr>
          <a:xfrm>
            <a:off x="0" y="627200"/>
            <a:ext cx="9144000" cy="288032"/>
          </a:xfrm>
        </p:spPr>
        <p:txBody>
          <a:bodyPr lIns="91440" tIns="45720" rIns="91440" bIns="45720" anchor="ctr"/>
          <a:lstStyle/>
          <a:p>
            <a:r>
              <a:rPr lang="en-GB">
                <a:cs typeface="Arial"/>
              </a:rPr>
              <a:t>Diferentes formas de unir caminos</a:t>
            </a:r>
          </a:p>
        </p:txBody>
      </p:sp>
      <p:sp>
        <p:nvSpPr>
          <p:cNvPr id="4" name="Rectangle 1">
            <a:extLst>
              <a:ext uri="{FF2B5EF4-FFF2-40B4-BE49-F238E27FC236}">
                <a16:creationId xmlns:a16="http://schemas.microsoft.com/office/drawing/2014/main" id="{450E3864-C0C3-047A-8DDD-58E6B7CD9441}"/>
              </a:ext>
            </a:extLst>
          </p:cNvPr>
          <p:cNvSpPr>
            <a:spLocks noChangeArrowheads="1"/>
          </p:cNvSpPr>
          <p:nvPr/>
        </p:nvSpPr>
        <p:spPr bwMode="auto">
          <a:xfrm>
            <a:off x="1669206" y="1016147"/>
            <a:ext cx="6600061" cy="351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52" tIns="0" rIns="0" bIns="6824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rgbClr val="404040"/>
                </a:solidFill>
                <a:effectLst/>
                <a:latin typeface="Arial"/>
                <a:cs typeface="Arial"/>
              </a:rPr>
              <a:t>Unión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a:ln>
                  <a:noFill/>
                </a:ln>
                <a:solidFill>
                  <a:srgbClr val="404040"/>
                </a:solidFill>
                <a:effectLst/>
                <a:latin typeface="Arial"/>
                <a:cs typeface="Arial"/>
              </a:rPr>
              <a:t>Mantiene el contorno común de todas las rutas seleccionadas.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rgbClr val="404040"/>
                </a:solidFill>
                <a:effectLst/>
                <a:latin typeface="Arial"/>
                <a:cs typeface="Arial"/>
              </a:rPr>
              <a:t>Diferencia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a:ln>
                  <a:noFill/>
                </a:ln>
                <a:solidFill>
                  <a:srgbClr val="404040"/>
                </a:solidFill>
                <a:effectLst/>
                <a:latin typeface="Arial"/>
                <a:cs typeface="Arial"/>
              </a:rPr>
              <a:t>Resta un trazado de otro.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rgbClr val="404040"/>
                </a:solidFill>
                <a:effectLst/>
                <a:latin typeface="Arial"/>
                <a:cs typeface="Arial"/>
              </a:rPr>
              <a:t>Intersección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a:ln>
                  <a:noFill/>
                </a:ln>
                <a:solidFill>
                  <a:srgbClr val="404040"/>
                </a:solidFill>
                <a:effectLst/>
                <a:latin typeface="Arial"/>
                <a:cs typeface="Arial"/>
              </a:rPr>
              <a:t>Mantiene sólo las partes cubiertas por todos los trazados seleccionados.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rgbClr val="404040"/>
                </a:solidFill>
                <a:effectLst/>
                <a:latin typeface="Arial"/>
                <a:cs typeface="Arial"/>
              </a:rPr>
              <a:t>Exclusión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a:ln>
                  <a:noFill/>
                </a:ln>
                <a:solidFill>
                  <a:srgbClr val="404040"/>
                </a:solidFill>
                <a:effectLst/>
                <a:latin typeface="Arial"/>
                <a:cs typeface="Arial"/>
              </a:rPr>
              <a:t>Mantiene aquellas partes que están cubiertas por un número impar de rutas (si tiene dos objetos, aquí es donde los objetos no se solapan).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rgbClr val="404040"/>
                </a:solidFill>
                <a:effectLst/>
                <a:latin typeface="Arial"/>
                <a:cs typeface="Arial"/>
              </a:rPr>
              <a:t>División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a:ln>
                  <a:noFill/>
                </a:ln>
                <a:solidFill>
                  <a:srgbClr val="404040"/>
                </a:solidFill>
                <a:effectLst/>
                <a:latin typeface="Arial"/>
                <a:cs typeface="Arial"/>
              </a:rPr>
              <a:t>La trayectoria de abajo es cortada en trozos por la trayectoria de arriba.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rgbClr val="404040"/>
                </a:solidFill>
                <a:effectLst/>
                <a:latin typeface="Arial"/>
                <a:cs typeface="Arial"/>
              </a:rPr>
              <a:t>Cortar trayectoria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a:ln>
                  <a:noFill/>
                </a:ln>
                <a:solidFill>
                  <a:srgbClr val="404040"/>
                </a:solidFill>
                <a:effectLst/>
                <a:latin typeface="Arial"/>
                <a:cs typeface="Arial"/>
              </a:rPr>
              <a:t>Crea tantas trayectorias como intersecciones haya entre las dos trayectorias.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rgbClr val="404040"/>
                </a:solidFill>
                <a:effectLst/>
                <a:latin typeface="Arial"/>
                <a:cs typeface="Arial"/>
              </a:rPr>
              <a:t>Combinar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a:ln>
                  <a:noFill/>
                </a:ln>
                <a:solidFill>
                  <a:srgbClr val="404040"/>
                </a:solidFill>
                <a:effectLst/>
                <a:latin typeface="Arial"/>
                <a:cs typeface="Arial"/>
              </a:rPr>
              <a:t>Mantiene todas las partes y las combina en un único objeto.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a:ln>
                  <a:noFill/>
                </a:ln>
                <a:solidFill>
                  <a:srgbClr val="404040"/>
                </a:solidFill>
                <a:effectLst/>
                <a:latin typeface="Arial"/>
                <a:cs typeface="Arial"/>
              </a:rPr>
              <a:t>Separar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a:ln>
                  <a:noFill/>
                </a:ln>
                <a:solidFill>
                  <a:srgbClr val="404040"/>
                </a:solidFill>
                <a:effectLst/>
                <a:latin typeface="Arial"/>
                <a:cs typeface="Arial"/>
              </a:rPr>
              <a:t>Si una trayectoria consta de varias partes independientes (subtrayectorias), creará ese número de objetos separados.</a:t>
            </a:r>
            <a:br>
              <a:rPr kumimoji="0" lang="en-IS" altLang="en-IS" sz="800" i="0" u="none" strike="noStrike" cap="none" normalizeH="0" baseline="0">
                <a:ln>
                  <a:noFill/>
                </a:ln>
                <a:solidFill>
                  <a:schemeClr val="tx1"/>
                </a:solidFill>
                <a:effectLst/>
              </a:rPr>
            </a:br>
            <a:endParaRPr kumimoji="0" lang="en-IS" altLang="en-IS" sz="800" i="0" u="none" strike="noStrike" cap="none" normalizeH="0" baseline="0">
              <a:ln>
                <a:noFill/>
              </a:ln>
              <a:solidFill>
                <a:schemeClr val="tx1"/>
              </a:solidFill>
              <a:effectLst/>
              <a:latin typeface="Arial" panose="020B0604020202020204" pitchFamily="34" charset="0"/>
            </a:endParaRPr>
          </a:p>
        </p:txBody>
      </p:sp>
      <p:sp>
        <p:nvSpPr>
          <p:cNvPr id="5" name="AutoShape 2" descr="Difference icon">
            <a:extLst>
              <a:ext uri="{FF2B5EF4-FFF2-40B4-BE49-F238E27FC236}">
                <a16:creationId xmlns:a16="http://schemas.microsoft.com/office/drawing/2014/main" id="{10F8F20D-A20F-6F08-AFAF-DE61B0C3D1BB}"/>
              </a:ext>
            </a:extLst>
          </p:cNvPr>
          <p:cNvSpPr>
            <a:spLocks noChangeAspect="1" noChangeArrowheads="1"/>
          </p:cNvSpPr>
          <p:nvPr/>
        </p:nvSpPr>
        <p:spPr bwMode="auto">
          <a:xfrm>
            <a:off x="149225" y="-156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Intersection icon">
            <a:extLst>
              <a:ext uri="{FF2B5EF4-FFF2-40B4-BE49-F238E27FC236}">
                <a16:creationId xmlns:a16="http://schemas.microsoft.com/office/drawing/2014/main" id="{715AB96C-25B5-1FBE-D0ED-F43B7585F534}"/>
              </a:ext>
            </a:extLst>
          </p:cNvPr>
          <p:cNvSpPr>
            <a:spLocks noChangeAspect="1" noChangeArrowheads="1"/>
          </p:cNvSpPr>
          <p:nvPr/>
        </p:nvSpPr>
        <p:spPr bwMode="auto">
          <a:xfrm>
            <a:off x="149225" y="-1093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xclusion icon">
            <a:extLst>
              <a:ext uri="{FF2B5EF4-FFF2-40B4-BE49-F238E27FC236}">
                <a16:creationId xmlns:a16="http://schemas.microsoft.com/office/drawing/2014/main" id="{2C6F2935-3902-EDC7-6F1F-BD4C18A26454}"/>
              </a:ext>
            </a:extLst>
          </p:cNvPr>
          <p:cNvSpPr>
            <a:spLocks noChangeAspect="1" noChangeArrowheads="1"/>
          </p:cNvSpPr>
          <p:nvPr/>
        </p:nvSpPr>
        <p:spPr bwMode="auto">
          <a:xfrm>
            <a:off x="149225" y="-620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Division icon">
            <a:extLst>
              <a:ext uri="{FF2B5EF4-FFF2-40B4-BE49-F238E27FC236}">
                <a16:creationId xmlns:a16="http://schemas.microsoft.com/office/drawing/2014/main" id="{E57754B3-335C-AD12-132C-0761E916F2EB}"/>
              </a:ext>
            </a:extLst>
          </p:cNvPr>
          <p:cNvSpPr>
            <a:spLocks noChangeAspect="1" noChangeArrowheads="1"/>
          </p:cNvSpPr>
          <p:nvPr/>
        </p:nvSpPr>
        <p:spPr bwMode="auto">
          <a:xfrm>
            <a:off x="149225"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t path icon">
            <a:extLst>
              <a:ext uri="{FF2B5EF4-FFF2-40B4-BE49-F238E27FC236}">
                <a16:creationId xmlns:a16="http://schemas.microsoft.com/office/drawing/2014/main" id="{4436C26C-96CE-4825-60E2-455396220BCC}"/>
              </a:ext>
            </a:extLst>
          </p:cNvPr>
          <p:cNvSpPr>
            <a:spLocks noChangeAspect="1" noChangeArrowheads="1"/>
          </p:cNvSpPr>
          <p:nvPr/>
        </p:nvSpPr>
        <p:spPr bwMode="auto">
          <a:xfrm>
            <a:off x="149225" y="323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Combine icon">
            <a:extLst>
              <a:ext uri="{FF2B5EF4-FFF2-40B4-BE49-F238E27FC236}">
                <a16:creationId xmlns:a16="http://schemas.microsoft.com/office/drawing/2014/main" id="{BC84F762-5797-748A-4732-A149E3254D62}"/>
              </a:ext>
            </a:extLst>
          </p:cNvPr>
          <p:cNvSpPr>
            <a:spLocks noChangeAspect="1" noChangeArrowheads="1"/>
          </p:cNvSpPr>
          <p:nvPr/>
        </p:nvSpPr>
        <p:spPr bwMode="auto">
          <a:xfrm>
            <a:off x="149225" y="796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Break apart icon">
            <a:extLst>
              <a:ext uri="{FF2B5EF4-FFF2-40B4-BE49-F238E27FC236}">
                <a16:creationId xmlns:a16="http://schemas.microsoft.com/office/drawing/2014/main" id="{B616E567-83C7-77DF-3E9E-070E153FD796}"/>
              </a:ext>
            </a:extLst>
          </p:cNvPr>
          <p:cNvSpPr>
            <a:spLocks noChangeAspect="1" noChangeArrowheads="1"/>
          </p:cNvSpPr>
          <p:nvPr/>
        </p:nvSpPr>
        <p:spPr bwMode="auto">
          <a:xfrm>
            <a:off x="149225" y="1268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4" descr="Graphical user interface, text&#10;&#10;Description automatically generated">
            <a:extLst>
              <a:ext uri="{FF2B5EF4-FFF2-40B4-BE49-F238E27FC236}">
                <a16:creationId xmlns:a16="http://schemas.microsoft.com/office/drawing/2014/main" id="{DDECAEED-F05C-AE69-04FE-346FFE01E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49"/>
          <a:stretch/>
        </p:blipFill>
        <p:spPr>
          <a:xfrm>
            <a:off x="334702" y="1066679"/>
            <a:ext cx="1327249" cy="305365"/>
          </a:xfrm>
          <a:prstGeom prst="rect">
            <a:avLst/>
          </a:prstGeom>
        </p:spPr>
      </p:pic>
      <p:pic>
        <p:nvPicPr>
          <p:cNvPr id="15" name="Picture 15" descr="Graphical user interface, text&#10;&#10;Description automatically generated">
            <a:extLst>
              <a:ext uri="{FF2B5EF4-FFF2-40B4-BE49-F238E27FC236}">
                <a16:creationId xmlns:a16="http://schemas.microsoft.com/office/drawing/2014/main" id="{3D1399BD-E385-0770-35A6-5B282BCD7A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56"/>
          <a:stretch/>
        </p:blipFill>
        <p:spPr>
          <a:xfrm>
            <a:off x="327467" y="1421155"/>
            <a:ext cx="1335939" cy="274975"/>
          </a:xfrm>
          <a:prstGeom prst="rect">
            <a:avLst/>
          </a:prstGeom>
        </p:spPr>
      </p:pic>
      <p:pic>
        <p:nvPicPr>
          <p:cNvPr id="16" name="Picture 15" descr="Graphical user interface, text&#10;&#10;Description automatically generated">
            <a:extLst>
              <a:ext uri="{FF2B5EF4-FFF2-40B4-BE49-F238E27FC236}">
                <a16:creationId xmlns:a16="http://schemas.microsoft.com/office/drawing/2014/main" id="{03446603-ACA1-E98E-31E3-AA181C9994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46" r="-547"/>
          <a:stretch/>
        </p:blipFill>
        <p:spPr>
          <a:xfrm>
            <a:off x="334701" y="1753927"/>
            <a:ext cx="1341739" cy="274973"/>
          </a:xfrm>
          <a:prstGeom prst="rect">
            <a:avLst/>
          </a:prstGeom>
        </p:spPr>
      </p:pic>
      <p:pic>
        <p:nvPicPr>
          <p:cNvPr id="17" name="Picture 15" descr="Graphical user interface, text&#10;&#10;Description automatically generated">
            <a:extLst>
              <a:ext uri="{FF2B5EF4-FFF2-40B4-BE49-F238E27FC236}">
                <a16:creationId xmlns:a16="http://schemas.microsoft.com/office/drawing/2014/main" id="{C67E8013-BAF1-34F0-2285-C150651C9C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093"/>
          <a:stretch/>
        </p:blipFill>
        <p:spPr>
          <a:xfrm>
            <a:off x="334701" y="2108402"/>
            <a:ext cx="1341737" cy="274974"/>
          </a:xfrm>
          <a:prstGeom prst="rect">
            <a:avLst/>
          </a:prstGeom>
        </p:spPr>
      </p:pic>
      <p:pic>
        <p:nvPicPr>
          <p:cNvPr id="18" name="Picture 15" descr="Graphical user interface, text&#10;&#10;Description automatically generated">
            <a:extLst>
              <a:ext uri="{FF2B5EF4-FFF2-40B4-BE49-F238E27FC236}">
                <a16:creationId xmlns:a16="http://schemas.microsoft.com/office/drawing/2014/main" id="{04780070-F9A6-A1EE-65BA-21770E3E21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093"/>
          <a:stretch/>
        </p:blipFill>
        <p:spPr>
          <a:xfrm>
            <a:off x="334700" y="2679901"/>
            <a:ext cx="1341737" cy="274970"/>
          </a:xfrm>
          <a:prstGeom prst="rect">
            <a:avLst/>
          </a:prstGeom>
        </p:spPr>
      </p:pic>
      <p:pic>
        <p:nvPicPr>
          <p:cNvPr id="19" name="Picture 15" descr="Graphical user interface, text&#10;&#10;Description automatically generated">
            <a:extLst>
              <a:ext uri="{FF2B5EF4-FFF2-40B4-BE49-F238E27FC236}">
                <a16:creationId xmlns:a16="http://schemas.microsoft.com/office/drawing/2014/main" id="{4FFAA0B5-A4C6-8530-4401-AD25A0EB1F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46" r="-547"/>
          <a:stretch/>
        </p:blipFill>
        <p:spPr>
          <a:xfrm>
            <a:off x="327467" y="3034376"/>
            <a:ext cx="1341739" cy="274970"/>
          </a:xfrm>
          <a:prstGeom prst="rect">
            <a:avLst/>
          </a:prstGeom>
        </p:spPr>
      </p:pic>
      <p:pic>
        <p:nvPicPr>
          <p:cNvPr id="20" name="Picture 15" descr="Graphical user interface, text&#10;&#10;Description automatically generated">
            <a:extLst>
              <a:ext uri="{FF2B5EF4-FFF2-40B4-BE49-F238E27FC236}">
                <a16:creationId xmlns:a16="http://schemas.microsoft.com/office/drawing/2014/main" id="{B3ED71F6-08A8-7A8A-EDBB-679356E82F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46" r="-547"/>
          <a:stretch/>
        </p:blipFill>
        <p:spPr>
          <a:xfrm>
            <a:off x="341935" y="3374382"/>
            <a:ext cx="1341739" cy="274973"/>
          </a:xfrm>
          <a:prstGeom prst="rect">
            <a:avLst/>
          </a:prstGeom>
        </p:spPr>
      </p:pic>
      <p:pic>
        <p:nvPicPr>
          <p:cNvPr id="21" name="Picture 15" descr="Graphical user interface, text&#10;&#10;Description automatically generated">
            <a:extLst>
              <a:ext uri="{FF2B5EF4-FFF2-40B4-BE49-F238E27FC236}">
                <a16:creationId xmlns:a16="http://schemas.microsoft.com/office/drawing/2014/main" id="{0B66BD27-F86B-E2D7-5EB4-AE3377C9B5E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1093"/>
          <a:stretch/>
        </p:blipFill>
        <p:spPr>
          <a:xfrm>
            <a:off x="349169" y="3728857"/>
            <a:ext cx="1341737" cy="274970"/>
          </a:xfrm>
          <a:prstGeom prst="rect">
            <a:avLst/>
          </a:prstGeom>
        </p:spPr>
      </p:pic>
    </p:spTree>
    <p:extLst>
      <p:ext uri="{BB962C8B-B14F-4D97-AF65-F5344CB8AC3E}">
        <p14:creationId xmlns:p14="http://schemas.microsoft.com/office/powerpoint/2010/main" val="8691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83B02-5D52-A952-1CD2-ED615B600C33}"/>
              </a:ext>
            </a:extLst>
          </p:cNvPr>
          <p:cNvSpPr>
            <a:spLocks noGrp="1"/>
          </p:cNvSpPr>
          <p:nvPr>
            <p:ph type="body" sz="quarter" idx="10"/>
          </p:nvPr>
        </p:nvSpPr>
        <p:spPr>
          <a:xfrm>
            <a:off x="0" y="424456"/>
            <a:ext cx="9144000" cy="576064"/>
          </a:xfrm>
        </p:spPr>
        <p:txBody>
          <a:bodyPr/>
          <a:lstStyle/>
          <a:p>
            <a:r>
              <a:rPr lang="en-GB"/>
              <a:t>Colores</a:t>
            </a:r>
          </a:p>
          <a:p>
            <a:endParaRPr lang="en-GB"/>
          </a:p>
        </p:txBody>
      </p:sp>
      <p:sp>
        <p:nvSpPr>
          <p:cNvPr id="4" name="Rectangle 1">
            <a:extLst>
              <a:ext uri="{FF2B5EF4-FFF2-40B4-BE49-F238E27FC236}">
                <a16:creationId xmlns:a16="http://schemas.microsoft.com/office/drawing/2014/main" id="{450E3864-C0C3-047A-8DDD-58E6B7CD9441}"/>
              </a:ext>
            </a:extLst>
          </p:cNvPr>
          <p:cNvSpPr>
            <a:spLocks noChangeArrowheads="1"/>
          </p:cNvSpPr>
          <p:nvPr/>
        </p:nvSpPr>
        <p:spPr bwMode="auto">
          <a:xfrm>
            <a:off x="454025" y="1280826"/>
            <a:ext cx="5198095" cy="314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52" tIns="0" rIns="0" bIns="68241" numCol="1" anchor="ctr" anchorCtr="0" compatLnSpc="1">
            <a:prstTxWarp prst="textNoShape">
              <a:avLst/>
            </a:prstTxWarp>
            <a:spAutoFit/>
          </a:bodyPr>
          <a:lstStyle/>
          <a:p>
            <a:pPr eaLnBrk="0" fontAlgn="base" latinLnBrk="0" hangingPunct="0">
              <a:spcBef>
                <a:spcPct val="0"/>
              </a:spcBef>
              <a:spcAft>
                <a:spcPct val="0"/>
              </a:spcAft>
            </a:pPr>
            <a:r>
              <a:rPr kumimoji="0" lang="es-ES" sz="1200" b="0" i="0" u="none" strike="noStrike" cap="none" normalizeH="0" baseline="0">
                <a:ln>
                  <a:noFill/>
                </a:ln>
                <a:effectLst/>
              </a:rPr>
              <a:t>Los colores de los objetos pueden añadirse y modificarse en cualquier momento</a:t>
            </a:r>
          </a:p>
          <a:p>
            <a:pPr eaLnBrk="0" fontAlgn="base" latinLnBrk="0" hangingPunct="0">
              <a:spcBef>
                <a:spcPct val="0"/>
              </a:spcBef>
              <a:spcAft>
                <a:spcPct val="0"/>
              </a:spcAft>
            </a:pPr>
            <a:endParaRPr kumimoji="0" lang="es-ES" sz="1200" b="0" i="0" u="none" strike="noStrike" cap="none" normalizeH="0" baseline="0">
              <a:ln>
                <a:noFill/>
              </a:ln>
              <a:effectLst/>
            </a:endParaRPr>
          </a:p>
          <a:p>
            <a:pPr eaLnBrk="0" fontAlgn="base" latinLnBrk="0" hangingPunct="0">
              <a:spcBef>
                <a:spcPct val="0"/>
              </a:spcBef>
              <a:spcAft>
                <a:spcPct val="0"/>
              </a:spcAft>
            </a:pPr>
            <a:r>
              <a:rPr kumimoji="0" lang="es-ES" sz="1200" b="0" i="0" u="none" strike="noStrike" cap="none" normalizeH="0" baseline="0">
                <a:ln>
                  <a:noFill/>
                </a:ln>
                <a:effectLst/>
              </a:rPr>
              <a:t>Encontrarás el botón de "Relleno y Trazo" en la opción de menú "Objeto".</a:t>
            </a:r>
          </a:p>
          <a:p>
            <a:pPr eaLnBrk="0" fontAlgn="base" latinLnBrk="0" hangingPunct="0">
              <a:spcBef>
                <a:spcPct val="0"/>
              </a:spcBef>
              <a:spcAft>
                <a:spcPct val="0"/>
              </a:spcAft>
            </a:pPr>
            <a:endParaRPr kumimoji="0" lang="es-ES" sz="1200" b="0" i="0" u="none" strike="noStrike" cap="none" normalizeH="0" baseline="0">
              <a:ln>
                <a:noFill/>
              </a:ln>
              <a:effectLst/>
            </a:endParaRPr>
          </a:p>
          <a:p>
            <a:pPr eaLnBrk="0" fontAlgn="base" latinLnBrk="0" hangingPunct="0">
              <a:spcBef>
                <a:spcPct val="0"/>
              </a:spcBef>
              <a:spcAft>
                <a:spcPct val="0"/>
              </a:spcAft>
            </a:pPr>
            <a:r>
              <a:rPr kumimoji="0" lang="es-ES" sz="1200" b="0" i="0" u="none" strike="noStrike" cap="none" normalizeH="0" baseline="0">
                <a:ln>
                  <a:noFill/>
                </a:ln>
                <a:effectLst/>
              </a:rPr>
              <a:t>Para un objeto vectorial, puede definirse un estilo independiente para su contorno (o trazo) y su color principal (o relleno)</a:t>
            </a:r>
            <a:r>
              <a:rPr kumimoji="0" lang="en-GB" sz="1200" b="0" i="0" u="none" strike="noStrike" cap="none" normalizeH="0" baseline="0">
                <a:ln>
                  <a:noFill/>
                </a:ln>
                <a:effectLst/>
              </a:rPr>
              <a:t>. </a:t>
            </a:r>
          </a:p>
          <a:p>
            <a:pPr eaLnBrk="0" fontAlgn="base" latinLnBrk="0" hangingPunct="0">
              <a:spcBef>
                <a:spcPct val="0"/>
              </a:spcBef>
              <a:spcAft>
                <a:spcPct val="0"/>
              </a:spcAft>
            </a:pPr>
            <a:br>
              <a:rPr lang="en-GB" sz="1200"/>
            </a:br>
            <a:r>
              <a:rPr kumimoji="0" lang="es-ES" sz="1200" b="0" i="0" u="none" strike="noStrike" cap="none" normalizeH="0" baseline="0">
                <a:ln>
                  <a:noFill/>
                </a:ln>
                <a:effectLst/>
              </a:rPr>
              <a:t>Esto puede ser un color liso (por ejemplo, rojo oscuro), un patrón (por ejemplo, rayas o flores), o un gradiente (por ejemplo, una transición suave de verde a azul).</a:t>
            </a:r>
          </a:p>
          <a:p>
            <a:pPr eaLnBrk="0" fontAlgn="base" latinLnBrk="0" hangingPunct="0">
              <a:spcBef>
                <a:spcPct val="0"/>
              </a:spcBef>
              <a:spcAft>
                <a:spcPct val="0"/>
              </a:spcAft>
            </a:pPr>
            <a:endParaRPr kumimoji="0" lang="es-ES" sz="1200" b="0" i="0" u="none" strike="noStrike" cap="none" normalizeH="0" baseline="0">
              <a:ln>
                <a:noFill/>
              </a:ln>
              <a:effectLst/>
            </a:endParaRPr>
          </a:p>
          <a:p>
            <a:pPr eaLnBrk="0" fontAlgn="base" latinLnBrk="0" hangingPunct="0">
              <a:spcBef>
                <a:spcPct val="0"/>
              </a:spcBef>
              <a:spcAft>
                <a:spcPct val="0"/>
              </a:spcAft>
            </a:pPr>
            <a:r>
              <a:rPr kumimoji="0" lang="es-ES" sz="1200" b="0" i="0" u="none" strike="noStrike" cap="none" normalizeH="0" baseline="0">
                <a:ln>
                  <a:noFill/>
                </a:ln>
                <a:effectLst/>
              </a:rPr>
              <a:t>Al crear archivos para vinilo / corte por láser (para uso en FabLab) tenemos que tener en cuenta para establecer la pintura de trazo de color liso, rojo 255, el estilo de trazo de 0,02 mm de ancho y eliminar el relleno. </a:t>
            </a:r>
            <a:br>
              <a:rPr kumimoji="0" lang="en-GB" altLang="en-IS" sz="800" b="0" i="0" u="none" strike="noStrike" cap="none" normalizeH="0" baseline="0">
                <a:ln>
                  <a:noFill/>
                </a:ln>
                <a:solidFill>
                  <a:schemeClr val="tx1"/>
                </a:solidFill>
                <a:effectLst/>
              </a:rPr>
            </a:br>
            <a:br>
              <a:rPr kumimoji="0" lang="en-IS" altLang="en-IS" sz="800" b="0" i="0" u="none" strike="noStrike" cap="none" normalizeH="0" baseline="0">
                <a:ln>
                  <a:noFill/>
                </a:ln>
                <a:solidFill>
                  <a:schemeClr val="tx1"/>
                </a:solidFill>
                <a:effectLst/>
              </a:rPr>
            </a:br>
            <a:endParaRPr lang="en-IS" sz="1200" b="0" i="0" u="none" strike="noStrike" cap="none" normalizeH="0" baseline="0">
              <a:ln>
                <a:noFill/>
              </a:ln>
              <a:effectLst/>
              <a:latin typeface="Arial" panose="020B0604020202020204" pitchFamily="34" charset="0"/>
              <a:cs typeface="Arial"/>
            </a:endParaRPr>
          </a:p>
        </p:txBody>
      </p:sp>
      <p:sp>
        <p:nvSpPr>
          <p:cNvPr id="5" name="AutoShape 2" descr="Difference icon">
            <a:extLst>
              <a:ext uri="{FF2B5EF4-FFF2-40B4-BE49-F238E27FC236}">
                <a16:creationId xmlns:a16="http://schemas.microsoft.com/office/drawing/2014/main" id="{10F8F20D-A20F-6F08-AFAF-DE61B0C3D1BB}"/>
              </a:ext>
            </a:extLst>
          </p:cNvPr>
          <p:cNvSpPr>
            <a:spLocks noChangeAspect="1" noChangeArrowheads="1"/>
          </p:cNvSpPr>
          <p:nvPr/>
        </p:nvSpPr>
        <p:spPr bwMode="auto">
          <a:xfrm>
            <a:off x="149225" y="-156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Intersection icon">
            <a:extLst>
              <a:ext uri="{FF2B5EF4-FFF2-40B4-BE49-F238E27FC236}">
                <a16:creationId xmlns:a16="http://schemas.microsoft.com/office/drawing/2014/main" id="{715AB96C-25B5-1FBE-D0ED-F43B7585F534}"/>
              </a:ext>
            </a:extLst>
          </p:cNvPr>
          <p:cNvSpPr>
            <a:spLocks noChangeAspect="1" noChangeArrowheads="1"/>
          </p:cNvSpPr>
          <p:nvPr/>
        </p:nvSpPr>
        <p:spPr bwMode="auto">
          <a:xfrm>
            <a:off x="149225" y="-1093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xclusion icon">
            <a:extLst>
              <a:ext uri="{FF2B5EF4-FFF2-40B4-BE49-F238E27FC236}">
                <a16:creationId xmlns:a16="http://schemas.microsoft.com/office/drawing/2014/main" id="{2C6F2935-3902-EDC7-6F1F-BD4C18A26454}"/>
              </a:ext>
            </a:extLst>
          </p:cNvPr>
          <p:cNvSpPr>
            <a:spLocks noChangeAspect="1" noChangeArrowheads="1"/>
          </p:cNvSpPr>
          <p:nvPr/>
        </p:nvSpPr>
        <p:spPr bwMode="auto">
          <a:xfrm>
            <a:off x="149225" y="-620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Division icon">
            <a:extLst>
              <a:ext uri="{FF2B5EF4-FFF2-40B4-BE49-F238E27FC236}">
                <a16:creationId xmlns:a16="http://schemas.microsoft.com/office/drawing/2014/main" id="{E57754B3-335C-AD12-132C-0761E916F2EB}"/>
              </a:ext>
            </a:extLst>
          </p:cNvPr>
          <p:cNvSpPr>
            <a:spLocks noChangeAspect="1" noChangeArrowheads="1"/>
          </p:cNvSpPr>
          <p:nvPr/>
        </p:nvSpPr>
        <p:spPr bwMode="auto">
          <a:xfrm>
            <a:off x="149225"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t path icon">
            <a:extLst>
              <a:ext uri="{FF2B5EF4-FFF2-40B4-BE49-F238E27FC236}">
                <a16:creationId xmlns:a16="http://schemas.microsoft.com/office/drawing/2014/main" id="{4436C26C-96CE-4825-60E2-455396220BCC}"/>
              </a:ext>
            </a:extLst>
          </p:cNvPr>
          <p:cNvSpPr>
            <a:spLocks noChangeAspect="1" noChangeArrowheads="1"/>
          </p:cNvSpPr>
          <p:nvPr/>
        </p:nvSpPr>
        <p:spPr bwMode="auto">
          <a:xfrm>
            <a:off x="149225" y="323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Combine icon">
            <a:extLst>
              <a:ext uri="{FF2B5EF4-FFF2-40B4-BE49-F238E27FC236}">
                <a16:creationId xmlns:a16="http://schemas.microsoft.com/office/drawing/2014/main" id="{BC84F762-5797-748A-4732-A149E3254D62}"/>
              </a:ext>
            </a:extLst>
          </p:cNvPr>
          <p:cNvSpPr>
            <a:spLocks noChangeAspect="1" noChangeArrowheads="1"/>
          </p:cNvSpPr>
          <p:nvPr/>
        </p:nvSpPr>
        <p:spPr bwMode="auto">
          <a:xfrm>
            <a:off x="149225" y="796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Break apart icon">
            <a:extLst>
              <a:ext uri="{FF2B5EF4-FFF2-40B4-BE49-F238E27FC236}">
                <a16:creationId xmlns:a16="http://schemas.microsoft.com/office/drawing/2014/main" id="{B616E567-83C7-77DF-3E9E-070E153FD796}"/>
              </a:ext>
            </a:extLst>
          </p:cNvPr>
          <p:cNvSpPr>
            <a:spLocks noChangeAspect="1" noChangeArrowheads="1"/>
          </p:cNvSpPr>
          <p:nvPr/>
        </p:nvSpPr>
        <p:spPr bwMode="auto">
          <a:xfrm>
            <a:off x="149225" y="1268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2" descr="Graphical user interface, text, application&#10;&#10;Description automatically generated">
            <a:extLst>
              <a:ext uri="{FF2B5EF4-FFF2-40B4-BE49-F238E27FC236}">
                <a16:creationId xmlns:a16="http://schemas.microsoft.com/office/drawing/2014/main" id="{EA89E34D-0DC9-ABFB-63B0-74E7CF6DEA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2153" y="1463072"/>
            <a:ext cx="2743200" cy="756053"/>
          </a:xfrm>
          <a:prstGeom prst="rect">
            <a:avLst/>
          </a:prstGeom>
        </p:spPr>
      </p:pic>
    </p:spTree>
    <p:extLst>
      <p:ext uri="{BB962C8B-B14F-4D97-AF65-F5344CB8AC3E}">
        <p14:creationId xmlns:p14="http://schemas.microsoft.com/office/powerpoint/2010/main" val="48001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13592" y="1483916"/>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13592" y="23322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13592" y="30705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a:lstStyle/>
          <a:p>
            <a:r>
              <a:rPr lang="en-US" altLang="ko-KR" sz="2800" err="1"/>
              <a:t>Tinkercad</a:t>
            </a:r>
            <a:endParaRPr lang="ko-KR" altLang="en-US" sz="2800"/>
          </a:p>
        </p:txBody>
      </p:sp>
      <p:sp>
        <p:nvSpPr>
          <p:cNvPr id="3" name="Text Placeholder 2"/>
          <p:cNvSpPr>
            <a:spLocks noGrp="1"/>
          </p:cNvSpPr>
          <p:nvPr>
            <p:ph type="body" sz="quarter" idx="11"/>
          </p:nvPr>
        </p:nvSpPr>
        <p:spPr/>
        <p:txBody>
          <a:bodyPr/>
          <a:lstStyle/>
          <a:p>
            <a:pPr lvl="0"/>
            <a:r>
              <a:rPr lang="en-US" altLang="ko-KR" sz="1800"/>
              <a:t>4</a:t>
            </a:r>
          </a:p>
        </p:txBody>
      </p:sp>
      <p:sp>
        <p:nvSpPr>
          <p:cNvPr id="20" name="Rectangle 19"/>
          <p:cNvSpPr/>
          <p:nvPr/>
        </p:nvSpPr>
        <p:spPr>
          <a:xfrm>
            <a:off x="624301" y="1497352"/>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24301" y="23457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24301" y="30840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22408" y="1510027"/>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Aprender haciendo</a:t>
            </a:r>
            <a:endParaRPr lang="ko-KR" altLang="en-US" sz="1400" b="1">
              <a:solidFill>
                <a:schemeClr val="bg1"/>
              </a:solidFill>
              <a:cs typeface="Arial"/>
            </a:endParaRPr>
          </a:p>
        </p:txBody>
      </p:sp>
      <p:sp>
        <p:nvSpPr>
          <p:cNvPr id="28" name="TextBox 27"/>
          <p:cNvSpPr txBox="1"/>
          <p:nvPr/>
        </p:nvSpPr>
        <p:spPr>
          <a:xfrm>
            <a:off x="5022408" y="2336703"/>
            <a:ext cx="2371794" cy="307777"/>
          </a:xfrm>
          <a:prstGeom prst="rect">
            <a:avLst/>
          </a:prstGeom>
          <a:noFill/>
        </p:spPr>
        <p:txBody>
          <a:bodyPr wrap="square" rtlCol="0">
            <a:spAutoFit/>
          </a:bodyPr>
          <a:lstStyle/>
          <a:p>
            <a:r>
              <a:rPr lang="en-US" altLang="ko-KR" sz="1400" b="1">
                <a:solidFill>
                  <a:schemeClr val="bg1"/>
                </a:solidFill>
                <a:cs typeface="Arial" pitchFamily="34" charset="0"/>
              </a:rPr>
              <a:t>Para todas las edades</a:t>
            </a:r>
            <a:endParaRPr lang="ko-KR" altLang="en-US" sz="1400" b="1">
              <a:solidFill>
                <a:schemeClr val="bg1"/>
              </a:solidFill>
              <a:cs typeface="Arial" pitchFamily="34" charset="0"/>
            </a:endParaRPr>
          </a:p>
        </p:txBody>
      </p:sp>
      <p:sp>
        <p:nvSpPr>
          <p:cNvPr id="29" name="TextBox 28"/>
          <p:cNvSpPr txBox="1"/>
          <p:nvPr/>
        </p:nvSpPr>
        <p:spPr>
          <a:xfrm>
            <a:off x="5022407" y="3110114"/>
            <a:ext cx="3018717" cy="307777"/>
          </a:xfrm>
          <a:prstGeom prst="rect">
            <a:avLst/>
          </a:prstGeom>
          <a:noFill/>
        </p:spPr>
        <p:txBody>
          <a:bodyPr wrap="square" rtlCol="0">
            <a:spAutoFit/>
          </a:bodyPr>
          <a:lstStyle/>
          <a:p>
            <a:r>
              <a:rPr lang="es-ES" altLang="ko-KR" sz="1400" b="1">
                <a:solidFill>
                  <a:schemeClr val="bg1"/>
                </a:solidFill>
                <a:cs typeface="Arial" pitchFamily="34" charset="0"/>
              </a:rPr>
              <a:t>De la mente al diseño en minutos</a:t>
            </a:r>
            <a:endParaRPr lang="ko-KR" altLang="en-US" sz="1400" b="1">
              <a:solidFill>
                <a:schemeClr val="bg1"/>
              </a:solidFill>
              <a:cs typeface="Arial" pitchFamily="34" charset="0"/>
            </a:endParaRPr>
          </a:p>
        </p:txBody>
      </p:sp>
      <p:sp>
        <p:nvSpPr>
          <p:cNvPr id="30" name="TextBox 29"/>
          <p:cNvSpPr txBox="1"/>
          <p:nvPr/>
        </p:nvSpPr>
        <p:spPr>
          <a:xfrm>
            <a:off x="1632413" y="1529251"/>
            <a:ext cx="2371794" cy="307777"/>
          </a:xfrm>
          <a:prstGeom prst="rect">
            <a:avLst/>
          </a:prstGeom>
          <a:noFill/>
        </p:spPr>
        <p:txBody>
          <a:bodyPr wrap="square" rtlCol="0">
            <a:spAutoFit/>
          </a:bodyPr>
          <a:lstStyle/>
          <a:p>
            <a:pPr algn="r"/>
            <a:r>
              <a:rPr lang="en-US" altLang="ko-KR" sz="1400" b="1">
                <a:solidFill>
                  <a:schemeClr val="bg1"/>
                </a:solidFill>
                <a:cs typeface="Arial" pitchFamily="34" charset="0"/>
              </a:rPr>
              <a:t>Dibujo 3D</a:t>
            </a:r>
            <a:endParaRPr lang="ko-KR" altLang="en-US" sz="1400" b="1">
              <a:solidFill>
                <a:schemeClr val="bg1"/>
              </a:solidFill>
              <a:cs typeface="Arial" pitchFamily="34" charset="0"/>
            </a:endParaRPr>
          </a:p>
        </p:txBody>
      </p:sp>
      <p:sp>
        <p:nvSpPr>
          <p:cNvPr id="31" name="TextBox 30"/>
          <p:cNvSpPr txBox="1"/>
          <p:nvPr/>
        </p:nvSpPr>
        <p:spPr>
          <a:xfrm>
            <a:off x="1632413" y="2355927"/>
            <a:ext cx="2371794" cy="307777"/>
          </a:xfrm>
          <a:prstGeom prst="rect">
            <a:avLst/>
          </a:prstGeom>
          <a:solidFill>
            <a:srgbClr val="86BD70"/>
          </a:solidFill>
        </p:spPr>
        <p:txBody>
          <a:bodyPr wrap="square" rtlCol="0">
            <a:spAutoFit/>
          </a:bodyPr>
          <a:lstStyle/>
          <a:p>
            <a:pPr algn="r"/>
            <a:r>
              <a:rPr lang="en-US" altLang="ko-KR" sz="1400" b="1">
                <a:solidFill>
                  <a:schemeClr val="bg1"/>
                </a:solidFill>
                <a:cs typeface="Arial" pitchFamily="34" charset="0"/>
              </a:rPr>
              <a:t>Ideal para principiantes</a:t>
            </a:r>
            <a:endParaRPr lang="ko-KR" altLang="en-US" sz="1400" b="1">
              <a:solidFill>
                <a:schemeClr val="bg1"/>
              </a:solidFill>
              <a:cs typeface="Arial" pitchFamily="34" charset="0"/>
            </a:endParaRPr>
          </a:p>
        </p:txBody>
      </p:sp>
      <p:sp>
        <p:nvSpPr>
          <p:cNvPr id="32" name="TextBox 31"/>
          <p:cNvSpPr txBox="1"/>
          <p:nvPr/>
        </p:nvSpPr>
        <p:spPr>
          <a:xfrm>
            <a:off x="905933" y="3136448"/>
            <a:ext cx="3098274" cy="307777"/>
          </a:xfrm>
          <a:prstGeom prst="rect">
            <a:avLst/>
          </a:prstGeom>
          <a:noFill/>
        </p:spPr>
        <p:txBody>
          <a:bodyPr wrap="square" rtlCol="0">
            <a:spAutoFit/>
          </a:bodyPr>
          <a:lstStyle/>
          <a:p>
            <a:pPr algn="r"/>
            <a:r>
              <a:rPr lang="en-US" altLang="ko-KR" sz="1400" b="1">
                <a:solidFill>
                  <a:schemeClr val="bg1"/>
                </a:solidFill>
                <a:cs typeface="Arial" pitchFamily="34" charset="0"/>
              </a:rPr>
              <a:t>Sólo tienes que registrarte</a:t>
            </a:r>
            <a:endParaRPr lang="ko-KR" altLang="en-US" sz="1400" b="1">
              <a:solidFill>
                <a:schemeClr val="bg1"/>
              </a:solidFill>
              <a:cs typeface="Arial" pitchFamily="34" charset="0"/>
            </a:endParaRPr>
          </a:p>
        </p:txBody>
      </p:sp>
      <p:sp>
        <p:nvSpPr>
          <p:cNvPr id="33" name="TextBox 32"/>
          <p:cNvSpPr txBox="1"/>
          <p:nvPr/>
        </p:nvSpPr>
        <p:spPr>
          <a:xfrm>
            <a:off x="5051961" y="1877158"/>
            <a:ext cx="3277196"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Potencia tu imaginación</a:t>
            </a:r>
            <a:endParaRPr lang="ko-KR" altLang="en-US" sz="1200">
              <a:solidFill>
                <a:schemeClr val="tx1">
                  <a:lumMod val="75000"/>
                  <a:lumOff val="25000"/>
                </a:schemeClr>
              </a:solidFill>
              <a:cs typeface="Arial" pitchFamily="34" charset="0"/>
            </a:endParaRPr>
          </a:p>
        </p:txBody>
      </p:sp>
      <p:sp>
        <p:nvSpPr>
          <p:cNvPr id="35" name="TextBox 34"/>
          <p:cNvSpPr txBox="1"/>
          <p:nvPr/>
        </p:nvSpPr>
        <p:spPr>
          <a:xfrm>
            <a:off x="5051961" y="2743868"/>
            <a:ext cx="3277196"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Sin anuncios y seguro para los niños</a:t>
            </a:r>
            <a:endParaRPr lang="ko-KR" altLang="en-US" sz="1200">
              <a:solidFill>
                <a:schemeClr val="tx1">
                  <a:lumMod val="75000"/>
                  <a:lumOff val="25000"/>
                </a:schemeClr>
              </a:solidFill>
              <a:cs typeface="Arial" pitchFamily="34" charset="0"/>
            </a:endParaRPr>
          </a:p>
        </p:txBody>
      </p:sp>
      <p:sp>
        <p:nvSpPr>
          <p:cNvPr id="36" name="TextBox 35"/>
          <p:cNvSpPr txBox="1"/>
          <p:nvPr/>
        </p:nvSpPr>
        <p:spPr>
          <a:xfrm>
            <a:off x="5021261" y="3500507"/>
            <a:ext cx="3277196"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Si puedes soñarlo, puedes construirlo</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602744" y="1886264"/>
            <a:ext cx="3824328" cy="461665"/>
          </a:xfrm>
          <a:prstGeom prst="rect">
            <a:avLst/>
          </a:prstGeom>
          <a:noFill/>
        </p:spPr>
        <p:txBody>
          <a:bodyPr wrap="square" rtlCol="0">
            <a:spAutoFit/>
          </a:bodyPr>
          <a:lstStyle/>
          <a:p>
            <a:pPr algn="r"/>
            <a:r>
              <a:rPr lang="es-ES" altLang="ko-KR" sz="1200">
                <a:solidFill>
                  <a:schemeClr val="tx1">
                    <a:lumMod val="75000"/>
                    <a:lumOff val="25000"/>
                  </a:schemeClr>
                </a:solidFill>
                <a:cs typeface="Arial" pitchFamily="34" charset="0"/>
              </a:rPr>
              <a:t>Una aplicación web gratuita para diseño 3D, electrónica y programación</a:t>
            </a:r>
            <a:endParaRPr lang="ko-KR" altLang="en-US" sz="1200">
              <a:solidFill>
                <a:schemeClr val="tx1">
                  <a:lumMod val="75000"/>
                  <a:lumOff val="25000"/>
                </a:schemeClr>
              </a:solidFill>
              <a:cs typeface="Arial" pitchFamily="34" charset="0"/>
            </a:endParaRPr>
          </a:p>
        </p:txBody>
      </p:sp>
      <p:sp>
        <p:nvSpPr>
          <p:cNvPr id="38" name="TextBox 37"/>
          <p:cNvSpPr txBox="1"/>
          <p:nvPr/>
        </p:nvSpPr>
        <p:spPr>
          <a:xfrm>
            <a:off x="727011" y="2757768"/>
            <a:ext cx="3277196" cy="276999"/>
          </a:xfrm>
          <a:prstGeom prst="rect">
            <a:avLst/>
          </a:prstGeom>
          <a:noFill/>
        </p:spPr>
        <p:txBody>
          <a:bodyPr wrap="square" rtlCol="0">
            <a:spAutoFit/>
          </a:bodyPr>
          <a:lstStyle/>
          <a:p>
            <a:pPr algn="r"/>
            <a:r>
              <a:rPr lang="es-ES" altLang="ko-KR" sz="1200">
                <a:solidFill>
                  <a:schemeClr val="tx1">
                    <a:lumMod val="75000"/>
                    <a:lumOff val="25000"/>
                  </a:schemeClr>
                </a:solidFill>
                <a:cs typeface="Arial" pitchFamily="34" charset="0"/>
              </a:rPr>
              <a:t>Fácil y lleno de videotutoriales</a:t>
            </a:r>
            <a:endParaRPr lang="ko-KR" altLang="en-US" sz="1200">
              <a:solidFill>
                <a:schemeClr val="tx1">
                  <a:lumMod val="75000"/>
                  <a:lumOff val="25000"/>
                </a:schemeClr>
              </a:solidFill>
              <a:cs typeface="Arial" pitchFamily="34" charset="0"/>
            </a:endParaRPr>
          </a:p>
        </p:txBody>
      </p:sp>
      <p:sp>
        <p:nvSpPr>
          <p:cNvPr id="39" name="TextBox 38"/>
          <p:cNvSpPr txBox="1"/>
          <p:nvPr/>
        </p:nvSpPr>
        <p:spPr>
          <a:xfrm>
            <a:off x="727011" y="3514407"/>
            <a:ext cx="3277196"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Haz tu propia cuenta</a:t>
            </a:r>
            <a:endParaRPr lang="ko-KR" altLang="en-US" sz="12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5865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82462" y="20522"/>
            <a:ext cx="1935759" cy="4351676"/>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7" y="771302"/>
            <a:ext cx="201622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err="1">
                <a:solidFill>
                  <a:schemeClr val="bg1"/>
                </a:solidFill>
                <a:latin typeface="+mj-lt"/>
                <a:cs typeface="Arial" pitchFamily="34" charset="0"/>
              </a:rPr>
              <a:t>Tinkercad</a:t>
            </a:r>
            <a:endParaRPr lang="en-US" altLang="ko-KR" sz="2800" b="1">
              <a:solidFill>
                <a:schemeClr val="bg1"/>
              </a:solidFill>
              <a:latin typeface="+mj-lt"/>
              <a:cs typeface="Arial" pitchFamily="34" charset="0"/>
            </a:endParaRPr>
          </a:p>
          <a:p>
            <a:pPr marL="0" indent="0" algn="r">
              <a:buNone/>
            </a:pPr>
            <a:endParaRPr lang="ko-KR" altLang="en-US" sz="1800">
              <a:solidFill>
                <a:schemeClr val="bg1"/>
              </a:solidFill>
              <a:latin typeface="+mj-lt"/>
              <a:cs typeface="Arial" pitchFamily="34" charset="0"/>
            </a:endParaRPr>
          </a:p>
        </p:txBody>
      </p:sp>
      <p:grpSp>
        <p:nvGrpSpPr>
          <p:cNvPr id="21" name="Group 20"/>
          <p:cNvGrpSpPr/>
          <p:nvPr/>
        </p:nvGrpSpPr>
        <p:grpSpPr>
          <a:xfrm>
            <a:off x="611559" y="771302"/>
            <a:ext cx="3858840" cy="3761176"/>
            <a:chOff x="3687661" y="1203598"/>
            <a:chExt cx="2463446" cy="3983739"/>
          </a:xfrm>
        </p:grpSpPr>
        <p:sp>
          <p:nvSpPr>
            <p:cNvPr id="22" name="TextBox 21"/>
            <p:cNvSpPr txBox="1"/>
            <p:nvPr/>
          </p:nvSpPr>
          <p:spPr>
            <a:xfrm>
              <a:off x="3687661" y="1568861"/>
              <a:ext cx="2463446" cy="3618476"/>
            </a:xfrm>
            <a:prstGeom prst="rect">
              <a:avLst/>
            </a:prstGeom>
            <a:noFill/>
          </p:spPr>
          <p:txBody>
            <a:bodyPr wrap="square" lIns="91440" tIns="45720" rIns="91440" bIns="45720" rtlCol="0" anchor="t">
              <a:spAutoFit/>
            </a:bodyPr>
            <a:lstStyle/>
            <a:p>
              <a:pPr latinLnBrk="0"/>
              <a:r>
                <a:rPr lang="es-ES" altLang="ko-KR" sz="1200">
                  <a:solidFill>
                    <a:schemeClr val="tx1">
                      <a:lumMod val="75000"/>
                      <a:lumOff val="25000"/>
                    </a:schemeClr>
                  </a:solidFill>
                  <a:cs typeface="Arial"/>
                </a:rPr>
                <a:t>Tinkercad es un programa CAD 3D de Autodesk que es fácil de usar y adecuado para, por ejemplo, diseñar pequeñas piezas simples para la impresión 3D.</a:t>
              </a:r>
            </a:p>
            <a:p>
              <a:pPr latinLnBrk="0"/>
              <a:r>
                <a:rPr lang="es-ES" altLang="ko-KR" sz="1200">
                  <a:solidFill>
                    <a:schemeClr val="tx1">
                      <a:lumMod val="75000"/>
                      <a:lumOff val="25000"/>
                    </a:schemeClr>
                  </a:solidFill>
                  <a:cs typeface="Arial"/>
                </a:rPr>
                <a:t> </a:t>
              </a:r>
            </a:p>
            <a:p>
              <a:pPr latinLnBrk="0"/>
              <a:r>
                <a:rPr lang="es-ES" altLang="ko-KR" sz="1200">
                  <a:solidFill>
                    <a:schemeClr val="tx1">
                      <a:lumMod val="75000"/>
                      <a:lumOff val="25000"/>
                    </a:schemeClr>
                  </a:solidFill>
                  <a:cs typeface="Arial"/>
                </a:rPr>
                <a:t>En los talleres de Fab Lab, Tinkercad se utiliza principalmente para diseñar objetos en 3D para imprimir en una impresora 3D. En Tinkercad también puedes importar archivos en formato.svg y convertirlos a 3D y también puedes importar archivos 3D en formato.obj o.stl y continuar trabajando con esos archivos en Tinkercad. </a:t>
              </a:r>
            </a:p>
            <a:p>
              <a:pPr latinLnBrk="0"/>
              <a:endParaRPr lang="es-ES" altLang="ko-KR" sz="1200">
                <a:solidFill>
                  <a:schemeClr val="tx1">
                    <a:lumMod val="75000"/>
                    <a:lumOff val="25000"/>
                  </a:schemeClr>
                </a:solidFill>
                <a:cs typeface="Arial"/>
              </a:endParaRPr>
            </a:p>
            <a:p>
              <a:pPr latinLnBrk="0"/>
              <a:r>
                <a:rPr lang="es-ES" altLang="ko-KR" sz="1200">
                  <a:solidFill>
                    <a:schemeClr val="tx1">
                      <a:lumMod val="75000"/>
                      <a:lumOff val="25000"/>
                    </a:schemeClr>
                  </a:solidFill>
                  <a:cs typeface="Arial"/>
                </a:rPr>
                <a:t>El programa está en la web y se puede utilizar con un navegador en </a:t>
              </a:r>
              <a:r>
                <a:rPr lang="es-ES" altLang="ko-KR" sz="1200">
                  <a:solidFill>
                    <a:schemeClr val="tx1">
                      <a:lumMod val="75000"/>
                      <a:lumOff val="25000"/>
                    </a:schemeClr>
                  </a:solidFill>
                  <a:cs typeface="Arial"/>
                  <a:hlinkClick r:id="rId2"/>
                </a:rPr>
                <a:t>https://www.tinkercad.com/</a:t>
              </a:r>
              <a:r>
                <a:rPr lang="es-ES" altLang="ko-KR" sz="1200">
                  <a:solidFill>
                    <a:schemeClr val="tx1">
                      <a:lumMod val="75000"/>
                      <a:lumOff val="25000"/>
                    </a:schemeClr>
                  </a:solidFill>
                  <a:cs typeface="Arial"/>
                </a:rPr>
                <a:t>. </a:t>
              </a:r>
            </a:p>
            <a:p>
              <a:pPr latinLnBrk="0"/>
              <a:endParaRPr lang="es-ES" altLang="ko-KR" sz="1200">
                <a:solidFill>
                  <a:schemeClr val="tx1">
                    <a:lumMod val="75000"/>
                    <a:lumOff val="25000"/>
                  </a:schemeClr>
                </a:solidFill>
                <a:cs typeface="Arial"/>
              </a:endParaRPr>
            </a:p>
            <a:p>
              <a:pPr latinLnBrk="0"/>
              <a:r>
                <a:rPr lang="es-ES" altLang="ko-KR" sz="1200">
                  <a:solidFill>
                    <a:schemeClr val="tx1">
                      <a:lumMod val="75000"/>
                      <a:lumOff val="25000"/>
                    </a:schemeClr>
                  </a:solidFill>
                  <a:cs typeface="Arial"/>
                </a:rPr>
                <a:t>Los maestros pueden obtener un código de acceso especial que pueden transmitir a sus estudiantes para usar la aplicación</a:t>
              </a:r>
              <a:r>
                <a:rPr lang="en-US" altLang="ko-KR" sz="1200">
                  <a:solidFill>
                    <a:schemeClr val="tx1">
                      <a:lumMod val="75000"/>
                      <a:lumOff val="25000"/>
                    </a:schemeClr>
                  </a:solidFill>
                  <a:cs typeface="Arial"/>
                </a:rPr>
                <a:t>.</a:t>
              </a:r>
            </a:p>
          </p:txBody>
        </p:sp>
        <p:sp>
          <p:nvSpPr>
            <p:cNvPr id="23" name="TextBox 22"/>
            <p:cNvSpPr txBox="1"/>
            <p:nvPr/>
          </p:nvSpPr>
          <p:spPr>
            <a:xfrm>
              <a:off x="3687661" y="1203598"/>
              <a:ext cx="2252491" cy="325989"/>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Solo tienes que iniciar sesión</a:t>
              </a:r>
              <a:endParaRPr lang="ko-KR" altLang="en-US" sz="1400" b="1">
                <a:solidFill>
                  <a:schemeClr val="tx1">
                    <a:lumMod val="75000"/>
                    <a:lumOff val="25000"/>
                  </a:schemeClr>
                </a:solidFill>
                <a:cs typeface="Arial" pitchFamily="34" charset="0"/>
              </a:endParaRPr>
            </a:p>
          </p:txBody>
        </p:sp>
      </p:grpSp>
      <p:pic>
        <p:nvPicPr>
          <p:cNvPr id="3" name="Picture 2">
            <a:extLst>
              <a:ext uri="{FF2B5EF4-FFF2-40B4-BE49-F238E27FC236}">
                <a16:creationId xmlns:a16="http://schemas.microsoft.com/office/drawing/2014/main" id="{ED1DB909-6263-00B9-B507-6C2F92DF8B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636457"/>
            <a:ext cx="3528392" cy="2191057"/>
          </a:xfrm>
          <a:prstGeom prst="rect">
            <a:avLst/>
          </a:prstGeom>
        </p:spPr>
      </p:pic>
    </p:spTree>
    <p:extLst>
      <p:ext uri="{BB962C8B-B14F-4D97-AF65-F5344CB8AC3E}">
        <p14:creationId xmlns:p14="http://schemas.microsoft.com/office/powerpoint/2010/main" val="410472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82462" y="20522"/>
            <a:ext cx="1935759" cy="4351676"/>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7" y="771302"/>
            <a:ext cx="201622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err="1">
                <a:solidFill>
                  <a:schemeClr val="bg1"/>
                </a:solidFill>
                <a:latin typeface="+mj-lt"/>
                <a:cs typeface="Arial" pitchFamily="34" charset="0"/>
              </a:rPr>
              <a:t>Tinkercad</a:t>
            </a:r>
            <a:endParaRPr lang="en-US" altLang="ko-KR" sz="2800" b="1">
              <a:solidFill>
                <a:schemeClr val="bg1"/>
              </a:solidFill>
              <a:latin typeface="+mj-lt"/>
              <a:cs typeface="Arial" pitchFamily="34" charset="0"/>
            </a:endParaRPr>
          </a:p>
          <a:p>
            <a:pPr marL="0" indent="0" algn="r">
              <a:buNone/>
            </a:pPr>
            <a:endParaRPr lang="ko-KR" altLang="en-US" sz="1800">
              <a:solidFill>
                <a:schemeClr val="bg1"/>
              </a:solidFill>
              <a:latin typeface="+mj-lt"/>
              <a:cs typeface="Arial" pitchFamily="34" charset="0"/>
            </a:endParaRPr>
          </a:p>
        </p:txBody>
      </p:sp>
      <p:grpSp>
        <p:nvGrpSpPr>
          <p:cNvPr id="9" name="Group 8"/>
          <p:cNvGrpSpPr/>
          <p:nvPr/>
        </p:nvGrpSpPr>
        <p:grpSpPr>
          <a:xfrm>
            <a:off x="683568" y="691634"/>
            <a:ext cx="3312368" cy="3596918"/>
            <a:chOff x="3687661" y="1203598"/>
            <a:chExt cx="2252491" cy="3596918"/>
          </a:xfrm>
        </p:grpSpPr>
        <p:sp>
          <p:nvSpPr>
            <p:cNvPr id="10" name="TextBox 9"/>
            <p:cNvSpPr txBox="1"/>
            <p:nvPr/>
          </p:nvSpPr>
          <p:spPr>
            <a:xfrm>
              <a:off x="3687661" y="1568862"/>
              <a:ext cx="2252491" cy="3231654"/>
            </a:xfrm>
            <a:prstGeom prst="rect">
              <a:avLst/>
            </a:prstGeom>
            <a:noFill/>
          </p:spPr>
          <p:txBody>
            <a:bodyPr wrap="square" lIns="91440" tIns="45720" rIns="91440" bIns="45720" rtlCol="0" anchor="t">
              <a:spAutoFit/>
            </a:bodyPr>
            <a:lstStyle/>
            <a:p>
              <a:pPr latinLnBrk="0"/>
              <a:r>
                <a:rPr lang="es-ES" sz="1200" b="0" i="0">
                  <a:effectLst/>
                </a:rPr>
                <a:t>Modelos básicos tales como etiquetas de nombre, muebles, casas, muñecos de nieve, jarrones, llaveros, y tazas son fáciles de crear rápidamente con Tinkercad. </a:t>
              </a:r>
            </a:p>
            <a:p>
              <a:pPr latinLnBrk="0"/>
              <a:endParaRPr lang="es-ES" sz="1200" b="0" i="0">
                <a:effectLst/>
              </a:endParaRPr>
            </a:p>
            <a:p>
              <a:pPr latinLnBrk="0"/>
              <a:r>
                <a:rPr lang="es-ES" sz="1200" b="0" i="0">
                  <a:effectLst/>
                </a:rPr>
                <a:t>Diseñar seleccionando, arrastrando y colocando formas básicas y luego combinando y </a:t>
              </a:r>
            </a:p>
            <a:p>
              <a:pPr latinLnBrk="0"/>
              <a:r>
                <a:rPr lang="es-ES" sz="1200" b="0" i="0">
                  <a:effectLst/>
                </a:rPr>
                <a:t>manipulándolos para crear modelos 3D de lo que quieras. </a:t>
              </a:r>
            </a:p>
            <a:p>
              <a:pPr latinLnBrk="0"/>
              <a:endParaRPr lang="es-ES" sz="1200" b="0" i="0">
                <a:effectLst/>
              </a:endParaRPr>
            </a:p>
            <a:p>
              <a:pPr latinLnBrk="0"/>
              <a:r>
                <a:rPr lang="es-ES" sz="1200" b="0" i="0">
                  <a:effectLst/>
                </a:rPr>
                <a:t>Si haces tus diseños públicos entonces otras personas pueden abrir sus propias copias de tus modelos y Tinker con ellos; del mismo modo, puedes buscar a través de miles de </a:t>
              </a:r>
            </a:p>
            <a:p>
              <a:pPr latinLnBrk="0"/>
              <a:r>
                <a:rPr lang="es-ES" sz="1200" b="0" i="0">
                  <a:effectLst/>
                </a:rPr>
                <a:t>modelos públicos para encontrar diseños y modificarlos con Tinker</a:t>
              </a:r>
              <a:r>
                <a:rPr lang="en-US" sz="1200" b="0" i="0">
                  <a:effectLst/>
                </a:rPr>
                <a:t>.</a:t>
              </a:r>
              <a:endParaRPr lang="en-US" altLang="ko-KR" sz="1200">
                <a:cs typeface="Arial" pitchFamily="34" charset="0"/>
              </a:endParaRPr>
            </a:p>
          </p:txBody>
        </p:sp>
        <p:sp>
          <p:nvSpPr>
            <p:cNvPr id="11" name="TextBox 10"/>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Posibilidades infinitas</a:t>
              </a:r>
              <a:endParaRPr lang="ko-KR" altLang="en-US" sz="1400" b="1">
                <a:solidFill>
                  <a:schemeClr val="tx1">
                    <a:lumMod val="75000"/>
                    <a:lumOff val="25000"/>
                  </a:schemeClr>
                </a:solidFill>
                <a:cs typeface="Arial" pitchFamily="34" charset="0"/>
              </a:endParaRPr>
            </a:p>
          </p:txBody>
        </p:sp>
      </p:grpSp>
      <p:pic>
        <p:nvPicPr>
          <p:cNvPr id="3" name="Picture 2">
            <a:extLst>
              <a:ext uri="{FF2B5EF4-FFF2-40B4-BE49-F238E27FC236}">
                <a16:creationId xmlns:a16="http://schemas.microsoft.com/office/drawing/2014/main" id="{477282F7-318F-F3E5-47B3-1EE845E6FF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2181" y="1416282"/>
            <a:ext cx="3600400" cy="2670903"/>
          </a:xfrm>
          <a:prstGeom prst="rect">
            <a:avLst/>
          </a:prstGeom>
        </p:spPr>
      </p:pic>
    </p:spTree>
    <p:extLst>
      <p:ext uri="{BB962C8B-B14F-4D97-AF65-F5344CB8AC3E}">
        <p14:creationId xmlns:p14="http://schemas.microsoft.com/office/powerpoint/2010/main" val="3099892528"/>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8E0A3-0497-F3E0-F5C8-8C6A53F8AA5F}"/>
              </a:ext>
            </a:extLst>
          </p:cNvPr>
          <p:cNvSpPr>
            <a:spLocks noGrp="1"/>
          </p:cNvSpPr>
          <p:nvPr>
            <p:ph type="body" sz="quarter" idx="10"/>
          </p:nvPr>
        </p:nvSpPr>
        <p:spPr/>
        <p:txBody>
          <a:bodyPr/>
          <a:lstStyle/>
          <a:p>
            <a:r>
              <a:rPr lang="en-US" err="1"/>
              <a:t>Tinkercad</a:t>
            </a:r>
            <a:endParaRPr lang="is-IS"/>
          </a:p>
        </p:txBody>
      </p:sp>
      <p:sp>
        <p:nvSpPr>
          <p:cNvPr id="3" name="Text Placeholder 2">
            <a:extLst>
              <a:ext uri="{FF2B5EF4-FFF2-40B4-BE49-F238E27FC236}">
                <a16:creationId xmlns:a16="http://schemas.microsoft.com/office/drawing/2014/main" id="{250E3E11-5B1E-6163-F13D-EA8B482412FA}"/>
              </a:ext>
            </a:extLst>
          </p:cNvPr>
          <p:cNvSpPr>
            <a:spLocks noGrp="1"/>
          </p:cNvSpPr>
          <p:nvPr>
            <p:ph type="body" sz="quarter" idx="11"/>
          </p:nvPr>
        </p:nvSpPr>
        <p:spPr/>
        <p:txBody>
          <a:bodyPr/>
          <a:lstStyle/>
          <a:p>
            <a:r>
              <a:rPr lang="en-US"/>
              <a:t>Las posibilidades son ilimitadas</a:t>
            </a:r>
            <a:endParaRPr lang="is-IS"/>
          </a:p>
        </p:txBody>
      </p:sp>
      <p:pic>
        <p:nvPicPr>
          <p:cNvPr id="4" name="Online Media 3" title="Welcome to Tinkercad!">
            <a:hlinkClick r:id="" action="ppaction://media"/>
            <a:extLst>
              <a:ext uri="{FF2B5EF4-FFF2-40B4-BE49-F238E27FC236}">
                <a16:creationId xmlns:a16="http://schemas.microsoft.com/office/drawing/2014/main" id="{67686D6C-B090-9C20-87D4-5AD1C2D61C9E}"/>
              </a:ext>
            </a:extLst>
          </p:cNvPr>
          <p:cNvPicPr>
            <a:picLocks noRot="1" noChangeAspect="1"/>
          </p:cNvPicPr>
          <p:nvPr>
            <a:videoFile r:link="rId1"/>
          </p:nvPr>
        </p:nvPicPr>
        <p:blipFill>
          <a:blip r:embed="rId3"/>
          <a:stretch>
            <a:fillRect/>
          </a:stretch>
        </p:blipFill>
        <p:spPr>
          <a:xfrm>
            <a:off x="2626600" y="1563638"/>
            <a:ext cx="3890800" cy="2198302"/>
          </a:xfrm>
          <a:prstGeom prst="rect">
            <a:avLst/>
          </a:prstGeom>
        </p:spPr>
      </p:pic>
    </p:spTree>
    <p:extLst>
      <p:ext uri="{BB962C8B-B14F-4D97-AF65-F5344CB8AC3E}">
        <p14:creationId xmlns:p14="http://schemas.microsoft.com/office/powerpoint/2010/main" val="9278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4">
            <a:extLst>
              <a:ext uri="{FF2B5EF4-FFF2-40B4-BE49-F238E27FC236}">
                <a16:creationId xmlns:a16="http://schemas.microsoft.com/office/drawing/2014/main" id="{C3A70778-BC62-5D28-A40B-63B1EBFD95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32"/>
          <a:stretch/>
        </p:blipFill>
        <p:spPr>
          <a:xfrm>
            <a:off x="2831378" y="2438361"/>
            <a:ext cx="6097106" cy="2070745"/>
          </a:xfrm>
          <a:prstGeom prst="rect">
            <a:avLst/>
          </a:prstGeom>
        </p:spPr>
      </p:pic>
      <p:grpSp>
        <p:nvGrpSpPr>
          <p:cNvPr id="21" name="Group 20"/>
          <p:cNvGrpSpPr/>
          <p:nvPr/>
        </p:nvGrpSpPr>
        <p:grpSpPr>
          <a:xfrm>
            <a:off x="503294" y="919190"/>
            <a:ext cx="5688632" cy="2673588"/>
            <a:chOff x="3687661" y="1203598"/>
            <a:chExt cx="2252491" cy="2673588"/>
          </a:xfrm>
        </p:grpSpPr>
        <p:sp>
          <p:nvSpPr>
            <p:cNvPr id="22" name="TextBox 21"/>
            <p:cNvSpPr txBox="1"/>
            <p:nvPr/>
          </p:nvSpPr>
          <p:spPr>
            <a:xfrm>
              <a:off x="3687661" y="1568862"/>
              <a:ext cx="2252491" cy="2308324"/>
            </a:xfrm>
            <a:prstGeom prst="rect">
              <a:avLst/>
            </a:prstGeom>
            <a:noFill/>
          </p:spPr>
          <p:txBody>
            <a:bodyPr wrap="square" rtlCol="0">
              <a:spAutoFit/>
            </a:bodyPr>
            <a:lstStyle/>
            <a:p>
              <a:r>
                <a:rPr lang="es-ES" altLang="ko-KR" sz="1200">
                  <a:solidFill>
                    <a:schemeClr val="tx1">
                      <a:lumMod val="75000"/>
                      <a:lumOff val="25000"/>
                    </a:schemeClr>
                  </a:solidFill>
                  <a:cs typeface="Arial" pitchFamily="34" charset="0"/>
                </a:rPr>
                <a:t>Después de iniciar sesión en Tinkercad puedes ir a </a:t>
              </a:r>
              <a:r>
                <a:rPr lang="es-ES" altLang="ko-KR" sz="1200" b="1">
                  <a:solidFill>
                    <a:schemeClr val="tx1">
                      <a:lumMod val="75000"/>
                      <a:lumOff val="25000"/>
                    </a:schemeClr>
                  </a:solidFill>
                  <a:cs typeface="Arial" pitchFamily="34" charset="0"/>
                </a:rPr>
                <a:t>Recursos</a:t>
              </a:r>
              <a:r>
                <a:rPr lang="es-ES" altLang="ko-KR" sz="1200">
                  <a:solidFill>
                    <a:schemeClr val="tx1">
                      <a:lumMod val="75000"/>
                      <a:lumOff val="25000"/>
                    </a:schemeClr>
                  </a:solidFill>
                  <a:cs typeface="Arial" pitchFamily="34" charset="0"/>
                </a:rPr>
                <a:t> en la parte superior de la página y elegir </a:t>
              </a:r>
              <a:r>
                <a:rPr lang="es-ES" altLang="ko-KR" sz="1200" b="1">
                  <a:solidFill>
                    <a:schemeClr val="tx1">
                      <a:lumMod val="75000"/>
                      <a:lumOff val="25000"/>
                    </a:schemeClr>
                  </a:solidFill>
                  <a:cs typeface="Arial" pitchFamily="34" charset="0"/>
                </a:rPr>
                <a:t>centro de aprendizaje </a:t>
              </a:r>
              <a:r>
                <a:rPr lang="es-ES" altLang="ko-KR" sz="1200">
                  <a:solidFill>
                    <a:schemeClr val="tx1">
                      <a:lumMod val="75000"/>
                      <a:lumOff val="25000"/>
                    </a:schemeClr>
                  </a:solidFill>
                  <a:cs typeface="Arial" pitchFamily="34" charset="0"/>
                </a:rPr>
                <a:t>(tinkercad.com/learn). En el centro de aprendizaje puedes empezar a aprender lo fácil y divertido que es Tinkercad</a:t>
              </a:r>
              <a:r>
                <a:rPr lang="en-US" altLang="ko-KR" sz="1200">
                  <a:solidFill>
                    <a:schemeClr val="tx1">
                      <a:lumMod val="75000"/>
                      <a:lumOff val="25000"/>
                    </a:schemeClr>
                  </a:solidFill>
                  <a:cs typeface="Arial" pitchFamily="34" charset="0"/>
                </a:rPr>
                <a:t>. </a:t>
              </a:r>
            </a:p>
            <a:p>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pitchFamily="34" charset="0"/>
                </a:rPr>
                <a:t>Hay tres métodos diferentes con videotutoriales:</a:t>
              </a:r>
            </a:p>
            <a:p>
              <a:pPr marL="171450" indent="-171450">
                <a:buFont typeface="Arial" panose="020B0604020202020204" pitchFamily="34" charset="0"/>
                <a:buChar char="•"/>
              </a:pPr>
              <a:r>
                <a:rPr lang="en-US" altLang="ko-KR" sz="1200">
                  <a:solidFill>
                    <a:schemeClr val="tx1">
                      <a:lumMod val="75000"/>
                      <a:lumOff val="25000"/>
                    </a:schemeClr>
                  </a:solidFill>
                  <a:cs typeface="Arial" pitchFamily="34" charset="0"/>
                </a:rPr>
                <a:t>Aprende Diseño 3D</a:t>
              </a:r>
            </a:p>
            <a:p>
              <a:pPr marL="171450" indent="-171450">
                <a:buFont typeface="Arial" panose="020B0604020202020204" pitchFamily="34" charset="0"/>
                <a:buChar char="•"/>
              </a:pPr>
              <a:r>
                <a:rPr lang="en-US" altLang="ko-KR" sz="1200">
                  <a:solidFill>
                    <a:schemeClr val="tx1">
                      <a:lumMod val="75000"/>
                      <a:lumOff val="25000"/>
                    </a:schemeClr>
                  </a:solidFill>
                  <a:cs typeface="Arial" pitchFamily="34" charset="0"/>
                </a:rPr>
                <a:t>Aprende circuitos</a:t>
              </a:r>
            </a:p>
            <a:p>
              <a:pPr marL="171450" indent="-171450">
                <a:buFont typeface="Arial" panose="020B0604020202020204" pitchFamily="34" charset="0"/>
                <a:buChar char="•"/>
              </a:pPr>
              <a:r>
                <a:rPr lang="en-US" altLang="ko-KR" sz="1200">
                  <a:solidFill>
                    <a:schemeClr val="tx1">
                      <a:lumMod val="75000"/>
                      <a:lumOff val="25000"/>
                    </a:schemeClr>
                  </a:solidFill>
                  <a:cs typeface="Arial" pitchFamily="34" charset="0"/>
                </a:rPr>
                <a:t>Aprende Codeblocks</a:t>
              </a:r>
            </a:p>
            <a:p>
              <a:endParaRPr lang="en-US" altLang="ko-KR" sz="1200">
                <a:solidFill>
                  <a:schemeClr val="tx1">
                    <a:lumMod val="75000"/>
                    <a:lumOff val="25000"/>
                  </a:schemeClr>
                </a:solidFill>
                <a:cs typeface="Arial" pitchFamily="34" charset="0"/>
              </a:endParaRPr>
            </a:p>
            <a:p>
              <a:endParaRPr lang="en-US" altLang="ko-KR" sz="1200">
                <a:solidFill>
                  <a:schemeClr val="tx1">
                    <a:lumMod val="75000"/>
                    <a:lumOff val="25000"/>
                  </a:schemeClr>
                </a:solidFill>
                <a:cs typeface="Arial" pitchFamily="34" charset="0"/>
              </a:endParaRPr>
            </a:p>
            <a:p>
              <a:endParaRPr lang="en-US" altLang="ko-KR" sz="1200">
                <a:solidFill>
                  <a:schemeClr val="tx1">
                    <a:lumMod val="75000"/>
                    <a:lumOff val="25000"/>
                  </a:schemeClr>
                </a:solidFill>
                <a:cs typeface="Arial" pitchFamily="34" charset="0"/>
              </a:endParaRPr>
            </a:p>
          </p:txBody>
        </p:sp>
        <p:sp>
          <p:nvSpPr>
            <p:cNvPr id="23" name="TextBox 22"/>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Centro de aprendizaje</a:t>
              </a:r>
              <a:endParaRPr lang="ko-KR" altLang="en-US" sz="1400" b="1">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D3998F60-9AEB-54AD-32BF-3802BF30EF96}"/>
              </a:ext>
            </a:extLst>
          </p:cNvPr>
          <p:cNvSpPr txBox="1">
            <a:spLocks/>
          </p:cNvSpPr>
          <p:nvPr/>
        </p:nvSpPr>
        <p:spPr>
          <a:xfrm>
            <a:off x="0" y="755887"/>
            <a:ext cx="9144000" cy="288032"/>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800">
              <a:cs typeface="Arial"/>
            </a:endParaRPr>
          </a:p>
        </p:txBody>
      </p:sp>
      <p:sp>
        <p:nvSpPr>
          <p:cNvPr id="6" name="Text Placeholder 1">
            <a:extLst>
              <a:ext uri="{FF2B5EF4-FFF2-40B4-BE49-F238E27FC236}">
                <a16:creationId xmlns:a16="http://schemas.microsoft.com/office/drawing/2014/main" id="{8BFF70C2-C8EA-F893-8E75-B233BB60F37C}"/>
              </a:ext>
            </a:extLst>
          </p:cNvPr>
          <p:cNvSpPr>
            <a:spLocks noGrp="1"/>
          </p:cNvSpPr>
          <p:nvPr>
            <p:ph type="body" sz="quarter" idx="10"/>
          </p:nvPr>
        </p:nvSpPr>
        <p:spPr>
          <a:xfrm>
            <a:off x="0" y="228119"/>
            <a:ext cx="9144000" cy="576064"/>
          </a:xfrm>
        </p:spPr>
        <p:txBody>
          <a:bodyPr lIns="91440" tIns="45720" rIns="91440" bIns="45720" anchor="ctr"/>
          <a:lstStyle/>
          <a:p>
            <a:r>
              <a:rPr lang="en-US" altLang="ko-KR" sz="2800">
                <a:cs typeface="Arial"/>
              </a:rPr>
              <a:t>Tinkercad</a:t>
            </a:r>
            <a:endParaRPr lang="ko-KR" altLang="en-US" sz="2800">
              <a:cs typeface="Arial"/>
            </a:endParaRPr>
          </a:p>
        </p:txBody>
      </p:sp>
    </p:spTree>
    <p:extLst>
      <p:ext uri="{BB962C8B-B14F-4D97-AF65-F5344CB8AC3E}">
        <p14:creationId xmlns:p14="http://schemas.microsoft.com/office/powerpoint/2010/main" val="161523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Tinkercad</a:t>
            </a:r>
            <a:endParaRPr lang="ko-KR" altLang="en-US" sz="2800">
              <a:cs typeface="Arial"/>
            </a:endParaRPr>
          </a:p>
        </p:txBody>
      </p:sp>
      <p:sp>
        <p:nvSpPr>
          <p:cNvPr id="3" name="Text Placeholder 2"/>
          <p:cNvSpPr>
            <a:spLocks noGrp="1"/>
          </p:cNvSpPr>
          <p:nvPr>
            <p:ph type="body" sz="quarter" idx="11"/>
          </p:nvPr>
        </p:nvSpPr>
        <p:spPr>
          <a:xfrm>
            <a:off x="0" y="707918"/>
            <a:ext cx="9144000" cy="288032"/>
          </a:xfrm>
        </p:spPr>
        <p:txBody>
          <a:bodyPr lIns="91440" tIns="45720" rIns="91440" bIns="45720" anchor="ctr"/>
          <a:lstStyle/>
          <a:p>
            <a:r>
              <a:rPr lang="es-ES" altLang="ko-KR" sz="1800" b="1">
                <a:solidFill>
                  <a:schemeClr val="tx1">
                    <a:lumMod val="75000"/>
                    <a:lumOff val="25000"/>
                  </a:schemeClr>
                </a:solidFill>
                <a:cs typeface="Arial" pitchFamily="34" charset="0"/>
              </a:rPr>
              <a:t>Diseña sobre la marcha con la aplicación para ipad</a:t>
            </a:r>
            <a:endParaRPr lang="ko-KR" altLang="en-US" sz="1800" b="1">
              <a:solidFill>
                <a:schemeClr val="tx1">
                  <a:lumMod val="75000"/>
                  <a:lumOff val="25000"/>
                </a:schemeClr>
              </a:solidFill>
              <a:cs typeface="Arial" pitchFamily="34" charset="0"/>
            </a:endParaRPr>
          </a:p>
        </p:txBody>
      </p:sp>
      <p:sp>
        <p:nvSpPr>
          <p:cNvPr id="11" name="Rectangle 9"/>
          <p:cNvSpPr/>
          <p:nvPr/>
        </p:nvSpPr>
        <p:spPr>
          <a:xfrm>
            <a:off x="6142517" y="216333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 Same Side Corner Rectangle 6"/>
          <p:cNvSpPr>
            <a:spLocks noChangeAspect="1"/>
          </p:cNvSpPr>
          <p:nvPr/>
        </p:nvSpPr>
        <p:spPr>
          <a:xfrm rot="2700000">
            <a:off x="5745066" y="3809191"/>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 Same Side Corner Rectangle 6"/>
          <p:cNvSpPr>
            <a:spLocks noChangeAspect="1"/>
          </p:cNvSpPr>
          <p:nvPr/>
        </p:nvSpPr>
        <p:spPr>
          <a:xfrm rot="18900000" flipH="1">
            <a:off x="3160007" y="3809191"/>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TextBox 40"/>
          <p:cNvSpPr txBox="1"/>
          <p:nvPr/>
        </p:nvSpPr>
        <p:spPr>
          <a:xfrm>
            <a:off x="2169451" y="1069807"/>
            <a:ext cx="4805098" cy="276999"/>
          </a:xfrm>
          <a:prstGeom prst="rect">
            <a:avLst/>
          </a:prstGeom>
          <a:noFill/>
        </p:spPr>
        <p:txBody>
          <a:bodyPr wrap="square" rtlCol="0">
            <a:spAutoFit/>
          </a:bodyPr>
          <a:lstStyle/>
          <a:p>
            <a:pPr algn="ctr"/>
            <a:r>
              <a:rPr lang="es-ES" altLang="ko-KR" sz="1200">
                <a:solidFill>
                  <a:schemeClr val="tx1">
                    <a:lumMod val="75000"/>
                    <a:lumOff val="25000"/>
                  </a:schemeClr>
                </a:solidFill>
                <a:cs typeface="Arial" pitchFamily="34" charset="0"/>
              </a:rPr>
              <a:t>En lugar de un ratón, todo lo que necesitas es la punta de tu dedo. </a:t>
            </a:r>
            <a:endParaRPr lang="ko-KR" altLang="en-US" sz="1200">
              <a:solidFill>
                <a:schemeClr val="tx1">
                  <a:lumMod val="75000"/>
                  <a:lumOff val="25000"/>
                </a:schemeClr>
              </a:solidFill>
              <a:cs typeface="Arial" pitchFamily="34" charset="0"/>
            </a:endParaRPr>
          </a:p>
        </p:txBody>
      </p:sp>
      <p:pic>
        <p:nvPicPr>
          <p:cNvPr id="4" name="Online Media 3" title="Augmented Reality with Tinkercad's iPad App">
            <a:hlinkClick r:id="" action="ppaction://media"/>
            <a:extLst>
              <a:ext uri="{FF2B5EF4-FFF2-40B4-BE49-F238E27FC236}">
                <a16:creationId xmlns:a16="http://schemas.microsoft.com/office/drawing/2014/main" id="{01009C07-8851-2DA7-C6ED-1257A6BE375E}"/>
              </a:ext>
            </a:extLst>
          </p:cNvPr>
          <p:cNvPicPr>
            <a:picLocks noRot="1" noChangeAspect="1"/>
          </p:cNvPicPr>
          <p:nvPr>
            <a:videoFile r:link="rId1"/>
          </p:nvPr>
        </p:nvPicPr>
        <p:blipFill>
          <a:blip r:embed="rId3"/>
          <a:stretch>
            <a:fillRect/>
          </a:stretch>
        </p:blipFill>
        <p:spPr>
          <a:xfrm>
            <a:off x="2730500" y="1651590"/>
            <a:ext cx="4041775" cy="2283603"/>
          </a:xfrm>
          <a:prstGeom prst="rect">
            <a:avLst/>
          </a:prstGeom>
        </p:spPr>
      </p:pic>
    </p:spTree>
    <p:extLst>
      <p:ext uri="{BB962C8B-B14F-4D97-AF65-F5344CB8AC3E}">
        <p14:creationId xmlns:p14="http://schemas.microsoft.com/office/powerpoint/2010/main" val="2276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a:xfrm rot="5400000">
            <a:off x="3551985" y="2172250"/>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altLang="ko-KR" sz="2800"/>
              <a:t>¿Qué es FabLab?</a:t>
            </a:r>
            <a:endParaRPr lang="ko-KR" altLang="en-US" sz="2800"/>
          </a:p>
        </p:txBody>
      </p:sp>
      <p:sp>
        <p:nvSpPr>
          <p:cNvPr id="3" name="Text Placeholder 2"/>
          <p:cNvSpPr>
            <a:spLocks noGrp="1"/>
          </p:cNvSpPr>
          <p:nvPr>
            <p:ph type="body" sz="quarter" idx="11"/>
          </p:nvPr>
        </p:nvSpPr>
        <p:spPr>
          <a:xfrm>
            <a:off x="1965119" y="987438"/>
            <a:ext cx="5544616" cy="288032"/>
          </a:xfrm>
        </p:spPr>
        <p:txBody>
          <a:bodyPr/>
          <a:lstStyle/>
          <a:p>
            <a:pPr lvl="0" latinLnBrk="0"/>
            <a:r>
              <a:rPr lang="es-ES" altLang="ko-KR" sz="1800"/>
              <a:t>es un lugar para jugar, crear, orientar e inventar: un lugar para el aprendizaje y la innovación</a:t>
            </a:r>
            <a:r>
              <a:rPr lang="en-US" altLang="ko-KR" sz="1800"/>
              <a:t>.</a:t>
            </a:r>
          </a:p>
          <a:p>
            <a:pPr lvl="0"/>
            <a:endParaRPr lang="en-US" altLang="ko-KR" sz="1800"/>
          </a:p>
        </p:txBody>
      </p:sp>
      <p:sp>
        <p:nvSpPr>
          <p:cNvPr id="5" name="Oval 4"/>
          <p:cNvSpPr/>
          <p:nvPr/>
        </p:nvSpPr>
        <p:spPr>
          <a:xfrm>
            <a:off x="5245101" y="2317823"/>
            <a:ext cx="1224136"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6588224" y="2419626"/>
            <a:ext cx="2304256" cy="1428855"/>
            <a:chOff x="803640" y="3362835"/>
            <a:chExt cx="2059657" cy="1428855"/>
          </a:xfrm>
        </p:grpSpPr>
        <p:sp>
          <p:nvSpPr>
            <p:cNvPr id="12" name="TextBox 11"/>
            <p:cNvSpPr txBox="1"/>
            <p:nvPr/>
          </p:nvSpPr>
          <p:spPr>
            <a:xfrm>
              <a:off x="803640" y="3406695"/>
              <a:ext cx="2059657" cy="1384995"/>
            </a:xfrm>
            <a:prstGeom prst="rect">
              <a:avLst/>
            </a:prstGeom>
            <a:noFill/>
          </p:spPr>
          <p:txBody>
            <a:bodyPr wrap="square" rtlCol="0">
              <a:normAutofit fontScale="92500"/>
            </a:bodyPr>
            <a:lstStyle/>
            <a:p>
              <a:pPr latinLnBrk="0"/>
              <a:r>
                <a:rPr lang="en-GB" sz="1200" b="0">
                  <a:solidFill>
                    <a:srgbClr val="555555"/>
                  </a:solidFill>
                  <a:effectLst/>
                  <a:latin typeface="Roboto" panose="02000000000000000000" pitchFamily="2" charset="0"/>
                </a:rPr>
                <a:t>“</a:t>
              </a:r>
              <a:r>
                <a:rPr lang="es-ES" sz="1200" b="0">
                  <a:solidFill>
                    <a:srgbClr val="555555"/>
                  </a:solidFill>
                  <a:effectLst/>
                  <a:latin typeface="Roboto" panose="02000000000000000000" pitchFamily="2" charset="0"/>
                </a:rPr>
                <a:t>Dé a la gente corriente las herramientas adecuadas y diseñarán y construirán las cosas más extraordinarias</a:t>
              </a:r>
              <a:r>
                <a:rPr lang="en-GB" sz="1200" b="0">
                  <a:solidFill>
                    <a:srgbClr val="555555"/>
                  </a:solidFill>
                  <a:effectLst/>
                  <a:latin typeface="Roboto" panose="02000000000000000000" pitchFamily="2" charset="0"/>
                </a:rPr>
                <a:t>.” </a:t>
              </a:r>
              <a:br>
                <a:rPr lang="en-GB" sz="1200" b="0">
                  <a:solidFill>
                    <a:srgbClr val="555555"/>
                  </a:solidFill>
                  <a:effectLst/>
                  <a:latin typeface="Roboto" panose="02000000000000000000" pitchFamily="2" charset="0"/>
                </a:rPr>
              </a:br>
              <a:r>
                <a:rPr lang="en-GB" sz="1200" b="0">
                  <a:solidFill>
                    <a:srgbClr val="555555"/>
                  </a:solidFill>
                  <a:effectLst/>
                  <a:latin typeface="Roboto" panose="02000000000000000000" pitchFamily="2" charset="0"/>
                </a:rPr>
                <a:t>– </a:t>
              </a:r>
              <a:r>
                <a:rPr lang="en-GB" sz="1200" b="0" i="1">
                  <a:solidFill>
                    <a:srgbClr val="555555"/>
                  </a:solidFill>
                  <a:effectLst/>
                  <a:latin typeface="Roboto" panose="02000000000000000000" pitchFamily="2" charset="0"/>
                </a:rPr>
                <a:t>Profesor</a:t>
              </a:r>
              <a:r>
                <a:rPr lang="en-GB" sz="1200" b="0">
                  <a:solidFill>
                    <a:srgbClr val="555555"/>
                  </a:solidFill>
                  <a:effectLst/>
                  <a:latin typeface="Roboto" panose="02000000000000000000" pitchFamily="2" charset="0"/>
                </a:rPr>
                <a:t> </a:t>
              </a:r>
              <a:r>
                <a:rPr lang="en-GB" sz="1200" b="0" i="1">
                  <a:solidFill>
                    <a:srgbClr val="555555"/>
                  </a:solidFill>
                  <a:effectLst/>
                  <a:latin typeface="Roboto" panose="02000000000000000000" pitchFamily="2" charset="0"/>
                </a:rPr>
                <a:t>Neil </a:t>
              </a:r>
              <a:r>
                <a:rPr lang="en-GB" sz="1200" b="0" i="1" err="1">
                  <a:solidFill>
                    <a:srgbClr val="555555"/>
                  </a:solidFill>
                  <a:effectLst/>
                  <a:latin typeface="Roboto" panose="02000000000000000000" pitchFamily="2" charset="0"/>
                </a:rPr>
                <a:t>Gershenfeld</a:t>
              </a:r>
              <a:r>
                <a:rPr lang="en-GB" sz="1200" b="0" i="1">
                  <a:solidFill>
                    <a:srgbClr val="555555"/>
                  </a:solidFill>
                  <a:effectLst/>
                  <a:latin typeface="Roboto" panose="02000000000000000000" pitchFamily="2" charset="0"/>
                </a:rPr>
                <a:t>, MIT</a:t>
              </a:r>
              <a:endParaRPr lang="en-GB" sz="1200" b="0">
                <a:solidFill>
                  <a:srgbClr val="555555"/>
                </a:solidFill>
                <a:effectLst/>
                <a:latin typeface="Roboto" panose="02000000000000000000" pitchFamily="2" charset="0"/>
              </a:endParaRPr>
            </a:p>
            <a:p>
              <a:pPr algn="just"/>
              <a:br>
                <a:rPr lang="en-GB" sz="1200"/>
              </a:br>
              <a:endParaRPr lang="ko-KR" altLang="en-US" sz="1200">
                <a:solidFill>
                  <a:schemeClr val="tx1">
                    <a:lumMod val="75000"/>
                    <a:lumOff val="25000"/>
                  </a:schemeClr>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normAutofit/>
            </a:bodyPr>
            <a:lstStyle/>
            <a:p>
              <a:pPr algn="just"/>
              <a:endParaRPr lang="ko-KR" altLang="en-US" sz="1200" b="1">
                <a:solidFill>
                  <a:schemeClr val="tx1">
                    <a:lumMod val="75000"/>
                    <a:lumOff val="25000"/>
                  </a:schemeClr>
                </a:solidFill>
                <a:cs typeface="Arial" pitchFamily="34" charset="0"/>
              </a:endParaRPr>
            </a:p>
          </p:txBody>
        </p:sp>
      </p:grpSp>
      <p:sp>
        <p:nvSpPr>
          <p:cNvPr id="21" name="Oval 20"/>
          <p:cNvSpPr/>
          <p:nvPr/>
        </p:nvSpPr>
        <p:spPr>
          <a:xfrm>
            <a:off x="2194567"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p:nvPr/>
        </p:nvSpPr>
        <p:spPr>
          <a:xfrm>
            <a:off x="2946534"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2"/>
          <p:cNvSpPr/>
          <p:nvPr/>
        </p:nvSpPr>
        <p:spPr>
          <a:xfrm>
            <a:off x="3698501"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4" name="Objeto 33"/>
          <p:cNvGraphicFramePr>
            <a:graphicFrameLocks noChangeAspect="1"/>
          </p:cNvGraphicFramePr>
          <p:nvPr>
            <p:extLst>
              <p:ext uri="{D42A27DB-BD31-4B8C-83A1-F6EECF244321}">
                <p14:modId xmlns:p14="http://schemas.microsoft.com/office/powerpoint/2010/main" val="3124090747"/>
              </p:ext>
            </p:extLst>
          </p:nvPr>
        </p:nvGraphicFramePr>
        <p:xfrm>
          <a:off x="5508104" y="2483711"/>
          <a:ext cx="901239" cy="89236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5508104" y="2483711"/>
                        <a:ext cx="901239" cy="89236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7E42F51-9F58-FC07-8F13-55D47FE5C712}"/>
              </a:ext>
            </a:extLst>
          </p:cNvPr>
          <p:cNvSpPr txBox="1"/>
          <p:nvPr/>
        </p:nvSpPr>
        <p:spPr>
          <a:xfrm>
            <a:off x="1965119" y="2145061"/>
            <a:ext cx="2059057" cy="1384995"/>
          </a:xfrm>
          <a:prstGeom prst="rect">
            <a:avLst/>
          </a:prstGeom>
          <a:noFill/>
        </p:spPr>
        <p:txBody>
          <a:bodyPr wrap="square" lIns="91440" tIns="45720" rIns="91440" bIns="45720" rtlCol="0" anchor="t">
            <a:spAutoFit/>
          </a:bodyPr>
          <a:lstStyle/>
          <a:p>
            <a:pPr latinLnBrk="0"/>
            <a:r>
              <a:rPr lang="es-ES" sz="1200">
                <a:effectLst/>
                <a:latin typeface="+mj-lt"/>
                <a:ea typeface="Calibri" panose="020F0502020204030204" pitchFamily="34" charset="0"/>
              </a:rPr>
              <a:t>Si tienes un FabLab cerca puedes usar estas instrucciones para guiarte en tus primeros pasos. También puedes utilizar estas instrucciones en casa con tu propio ordenador</a:t>
            </a:r>
            <a:r>
              <a:rPr lang="en-GB" sz="1200"/>
              <a:t>. </a:t>
            </a:r>
          </a:p>
        </p:txBody>
      </p:sp>
    </p:spTree>
    <p:extLst>
      <p:ext uri="{BB962C8B-B14F-4D97-AF65-F5344CB8AC3E}">
        <p14:creationId xmlns:p14="http://schemas.microsoft.com/office/powerpoint/2010/main" val="181553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1397718"/>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212206"/>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075185"/>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Meshmixer</a:t>
            </a:r>
            <a:endParaRPr lang="ko-KR" altLang="en-US" sz="2800">
              <a:cs typeface="Arial"/>
            </a:endParaRPr>
          </a:p>
        </p:txBody>
      </p:sp>
      <p:sp>
        <p:nvSpPr>
          <p:cNvPr id="3" name="Text Placeholder 2"/>
          <p:cNvSpPr>
            <a:spLocks noGrp="1"/>
          </p:cNvSpPr>
          <p:nvPr>
            <p:ph type="body" sz="quarter" idx="11"/>
          </p:nvPr>
        </p:nvSpPr>
        <p:spPr/>
        <p:txBody>
          <a:bodyPr lIns="91440" tIns="45720" rIns="91440" bIns="45720" anchor="ctr"/>
          <a:lstStyle/>
          <a:p>
            <a:pPr lvl="0"/>
            <a:r>
              <a:rPr lang="en-US" sz="1800">
                <a:cs typeface="Arial"/>
              </a:rPr>
              <a:t>4</a:t>
            </a:r>
            <a:endParaRPr lang="en-US"/>
          </a:p>
        </p:txBody>
      </p:sp>
      <p:sp>
        <p:nvSpPr>
          <p:cNvPr id="20" name="Rectangle 19"/>
          <p:cNvSpPr/>
          <p:nvPr/>
        </p:nvSpPr>
        <p:spPr>
          <a:xfrm>
            <a:off x="683568" y="1411154"/>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225642"/>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088621"/>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1423829"/>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Gran comunidad</a:t>
            </a:r>
            <a:endParaRPr lang="en-US" altLang="ko-KR"/>
          </a:p>
        </p:txBody>
      </p:sp>
      <p:sp>
        <p:nvSpPr>
          <p:cNvPr id="28" name="TextBox 27"/>
          <p:cNvSpPr txBox="1"/>
          <p:nvPr/>
        </p:nvSpPr>
        <p:spPr>
          <a:xfrm>
            <a:off x="5081675" y="2216632"/>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Muy compatible</a:t>
            </a:r>
            <a:endParaRPr lang="en-US" altLang="ko-KR" err="1"/>
          </a:p>
        </p:txBody>
      </p:sp>
      <p:sp>
        <p:nvSpPr>
          <p:cNvPr id="29" name="TextBox 28"/>
          <p:cNvSpPr txBox="1"/>
          <p:nvPr/>
        </p:nvSpPr>
        <p:spPr>
          <a:xfrm>
            <a:off x="5081675" y="3121842"/>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Rápidos resultados</a:t>
            </a:r>
            <a:endParaRPr lang="en-US" altLang="ko-KR">
              <a:solidFill>
                <a:schemeClr val="bg1"/>
              </a:solidFill>
            </a:endParaRPr>
          </a:p>
        </p:txBody>
      </p:sp>
      <p:sp>
        <p:nvSpPr>
          <p:cNvPr id="30" name="TextBox 29"/>
          <p:cNvSpPr txBox="1"/>
          <p:nvPr/>
        </p:nvSpPr>
        <p:spPr>
          <a:xfrm>
            <a:off x="1691680" y="1443053"/>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Modelado 3D</a:t>
            </a:r>
          </a:p>
        </p:txBody>
      </p:sp>
      <p:sp>
        <p:nvSpPr>
          <p:cNvPr id="31" name="TextBox 30"/>
          <p:cNvSpPr txBox="1"/>
          <p:nvPr/>
        </p:nvSpPr>
        <p:spPr>
          <a:xfrm>
            <a:off x="1691680" y="2235856"/>
            <a:ext cx="2371794" cy="307777"/>
          </a:xfrm>
          <a:prstGeom prst="rect">
            <a:avLst/>
          </a:prstGeom>
          <a:solidFill>
            <a:srgbClr val="86BD70"/>
          </a:solidFill>
        </p:spPr>
        <p:txBody>
          <a:bodyPr wrap="square" lIns="91440" tIns="45720" rIns="91440" bIns="45720" rtlCol="0" anchor="t">
            <a:spAutoFit/>
          </a:bodyPr>
          <a:lstStyle/>
          <a:p>
            <a:pPr algn="r"/>
            <a:r>
              <a:rPr lang="en-US" altLang="ko-KR" sz="1400" b="1">
                <a:solidFill>
                  <a:schemeClr val="bg1"/>
                </a:solidFill>
                <a:cs typeface="Arial"/>
              </a:rPr>
              <a:t>Fácil de comenzar</a:t>
            </a:r>
            <a:endParaRPr lang="en-US" altLang="ko-KR">
              <a:solidFill>
                <a:schemeClr val="bg1"/>
              </a:solidFill>
            </a:endParaRPr>
          </a:p>
        </p:txBody>
      </p:sp>
      <p:sp>
        <p:nvSpPr>
          <p:cNvPr id="32" name="TextBox 31"/>
          <p:cNvSpPr txBox="1"/>
          <p:nvPr/>
        </p:nvSpPr>
        <p:spPr>
          <a:xfrm>
            <a:off x="1691680" y="3141066"/>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Descargar y empezar</a:t>
            </a:r>
            <a:endParaRPr lang="en-US" altLang="ko-KR">
              <a:solidFill>
                <a:schemeClr val="bg1"/>
              </a:solidFill>
            </a:endParaRPr>
          </a:p>
        </p:txBody>
      </p:sp>
      <p:sp>
        <p:nvSpPr>
          <p:cNvPr id="33" name="TextBox 32"/>
          <p:cNvSpPr txBox="1"/>
          <p:nvPr/>
        </p:nvSpPr>
        <p:spPr>
          <a:xfrm>
            <a:off x="5111228" y="1790960"/>
            <a:ext cx="3467582" cy="461665"/>
          </a:xfrm>
          <a:prstGeom prst="rect">
            <a:avLst/>
          </a:prstGeom>
          <a:noFill/>
        </p:spPr>
        <p:txBody>
          <a:bodyPr wrap="square" lIns="91440" tIns="45720" rIns="91440" bIns="45720" rtlCol="0" anchor="t">
            <a:spAutoFit/>
          </a:bodyPr>
          <a:lstStyle/>
          <a:p>
            <a:r>
              <a:rPr lang="es-ES" altLang="ko-KR" sz="1200">
                <a:solidFill>
                  <a:schemeClr val="tx1">
                    <a:lumMod val="75000"/>
                    <a:lumOff val="25000"/>
                  </a:schemeClr>
                </a:solidFill>
                <a:cs typeface="Arial"/>
              </a:rPr>
              <a:t>Montones de tutoriales y vídeos fáciles de seguir</a:t>
            </a:r>
            <a:endParaRPr lang="en-US" altLang="ko-KR">
              <a:solidFill>
                <a:schemeClr val="tx1">
                  <a:lumMod val="75000"/>
                  <a:lumOff val="25000"/>
                </a:schemeClr>
              </a:solidFill>
            </a:endParaRPr>
          </a:p>
        </p:txBody>
      </p:sp>
      <p:sp>
        <p:nvSpPr>
          <p:cNvPr id="35" name="TextBox 34"/>
          <p:cNvSpPr txBox="1"/>
          <p:nvPr/>
        </p:nvSpPr>
        <p:spPr>
          <a:xfrm>
            <a:off x="5111228" y="2623797"/>
            <a:ext cx="3277196" cy="461665"/>
          </a:xfrm>
          <a:prstGeom prst="rect">
            <a:avLst/>
          </a:prstGeom>
          <a:noFill/>
        </p:spPr>
        <p:txBody>
          <a:bodyPr wrap="square" lIns="91440" tIns="45720" rIns="91440" bIns="45720" rtlCol="0" anchor="t">
            <a:spAutoFit/>
          </a:bodyPr>
          <a:lstStyle/>
          <a:p>
            <a:r>
              <a:rPr lang="es-ES" altLang="ko-KR" sz="1200">
                <a:solidFill>
                  <a:schemeClr val="tx1">
                    <a:lumMod val="75000"/>
                    <a:lumOff val="25000"/>
                  </a:schemeClr>
                </a:solidFill>
                <a:cs typeface="Arial"/>
              </a:rPr>
              <a:t>Compatible con los formatos de malla más habituales</a:t>
            </a:r>
            <a:endParaRPr lang="en-US" altLang="ko-KR" sz="1200">
              <a:solidFill>
                <a:schemeClr val="tx1">
                  <a:lumMod val="75000"/>
                  <a:lumOff val="25000"/>
                </a:schemeClr>
              </a:solidFill>
              <a:cs typeface="Arial"/>
            </a:endParaRPr>
          </a:p>
        </p:txBody>
      </p:sp>
      <p:sp>
        <p:nvSpPr>
          <p:cNvPr id="36" name="TextBox 35"/>
          <p:cNvSpPr txBox="1"/>
          <p:nvPr/>
        </p:nvSpPr>
        <p:spPr>
          <a:xfrm>
            <a:off x="5111228" y="3505125"/>
            <a:ext cx="3277196" cy="461665"/>
          </a:xfrm>
          <a:prstGeom prst="rect">
            <a:avLst/>
          </a:prstGeom>
          <a:noFill/>
        </p:spPr>
        <p:txBody>
          <a:bodyPr wrap="square" lIns="91440" tIns="45720" rIns="91440" bIns="45720" rtlCol="0" anchor="t">
            <a:spAutoFit/>
          </a:bodyPr>
          <a:lstStyle/>
          <a:p>
            <a:r>
              <a:rPr lang="es-ES" altLang="ko-KR" sz="1200">
                <a:solidFill>
                  <a:schemeClr val="tx1">
                    <a:lumMod val="75000"/>
                    <a:lumOff val="25000"/>
                  </a:schemeClr>
                </a:solidFill>
                <a:cs typeface="Arial"/>
              </a:rPr>
              <a:t>De la idea al archivo de impresión en unos minutos</a:t>
            </a:r>
            <a:endParaRPr lang="en-US" altLang="ko-KR"/>
          </a:p>
        </p:txBody>
      </p:sp>
      <p:sp>
        <p:nvSpPr>
          <p:cNvPr id="37" name="TextBox 36"/>
          <p:cNvSpPr txBox="1"/>
          <p:nvPr/>
        </p:nvSpPr>
        <p:spPr>
          <a:xfrm>
            <a:off x="581124" y="1768228"/>
            <a:ext cx="3804734" cy="461665"/>
          </a:xfrm>
          <a:prstGeom prst="rect">
            <a:avLst/>
          </a:prstGeom>
          <a:noFill/>
        </p:spPr>
        <p:txBody>
          <a:bodyPr wrap="square" lIns="91440" tIns="45720" rIns="91440" bIns="45720" rtlCol="0" anchor="t">
            <a:spAutoFit/>
          </a:bodyPr>
          <a:lstStyle/>
          <a:p>
            <a:pPr algn="r"/>
            <a:r>
              <a:rPr lang="es-ES" altLang="ko-KR" sz="1200">
                <a:solidFill>
                  <a:schemeClr val="tx1">
                    <a:lumMod val="75000"/>
                    <a:lumOff val="25000"/>
                  </a:schemeClr>
                </a:solidFill>
                <a:cs typeface="Arial"/>
              </a:rPr>
              <a:t>Una aplicación de escritorio gratuita para dar forma/combinar diseños 3D</a:t>
            </a:r>
            <a:endParaRPr lang="en-US" altLang="ko-KR" sz="1200">
              <a:solidFill>
                <a:schemeClr val="tx1">
                  <a:lumMod val="75000"/>
                  <a:lumOff val="25000"/>
                </a:schemeClr>
              </a:solidFill>
              <a:cs typeface="Arial"/>
            </a:endParaRPr>
          </a:p>
        </p:txBody>
      </p:sp>
      <p:sp>
        <p:nvSpPr>
          <p:cNvPr id="38" name="TextBox 37"/>
          <p:cNvSpPr txBox="1"/>
          <p:nvPr/>
        </p:nvSpPr>
        <p:spPr>
          <a:xfrm>
            <a:off x="786278" y="2623044"/>
            <a:ext cx="3562945" cy="461665"/>
          </a:xfrm>
          <a:prstGeom prst="rect">
            <a:avLst/>
          </a:prstGeom>
          <a:noFill/>
        </p:spPr>
        <p:txBody>
          <a:bodyPr wrap="square" lIns="91440" tIns="45720" rIns="91440" bIns="45720" rtlCol="0" anchor="t">
            <a:spAutoFit/>
          </a:bodyPr>
          <a:lstStyle/>
          <a:p>
            <a:pPr algn="r"/>
            <a:r>
              <a:rPr lang="es-ES" altLang="ko-KR" sz="1200">
                <a:solidFill>
                  <a:schemeClr val="tx1">
                    <a:lumMod val="75000"/>
                    <a:lumOff val="25000"/>
                  </a:schemeClr>
                </a:solidFill>
                <a:cs typeface="Arial"/>
              </a:rPr>
              <a:t>Modifica modelos ya existentes en sencillos pasos</a:t>
            </a:r>
            <a:endParaRPr lang="en-US" altLang="ko-KR">
              <a:solidFill>
                <a:schemeClr val="tx1">
                  <a:lumMod val="75000"/>
                  <a:lumOff val="25000"/>
                </a:schemeClr>
              </a:solidFill>
            </a:endParaRPr>
          </a:p>
        </p:txBody>
      </p:sp>
      <p:sp>
        <p:nvSpPr>
          <p:cNvPr id="39" name="TextBox 38"/>
          <p:cNvSpPr txBox="1"/>
          <p:nvPr/>
        </p:nvSpPr>
        <p:spPr>
          <a:xfrm>
            <a:off x="786278" y="3519025"/>
            <a:ext cx="3277196" cy="276999"/>
          </a:xfrm>
          <a:prstGeom prst="rect">
            <a:avLst/>
          </a:prstGeom>
          <a:noFill/>
        </p:spPr>
        <p:txBody>
          <a:bodyPr wrap="square" lIns="91440" tIns="45720" rIns="91440" bIns="45720" rtlCol="0" anchor="t">
            <a:spAutoFit/>
          </a:bodyPr>
          <a:lstStyle/>
          <a:p>
            <a:pPr algn="r"/>
            <a:r>
              <a:rPr lang="en-US" altLang="ko-KR" sz="1200">
                <a:solidFill>
                  <a:schemeClr val="tx1">
                    <a:lumMod val="75000"/>
                    <a:lumOff val="25000"/>
                  </a:schemeClr>
                </a:solidFill>
                <a:cs typeface="Arial"/>
              </a:rPr>
              <a:t>Funciona en Windows y MacOS</a:t>
            </a:r>
          </a:p>
        </p:txBody>
      </p:sp>
    </p:spTree>
    <p:extLst>
      <p:ext uri="{BB962C8B-B14F-4D97-AF65-F5344CB8AC3E}">
        <p14:creationId xmlns:p14="http://schemas.microsoft.com/office/powerpoint/2010/main" val="223998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827825" y="51289"/>
            <a:ext cx="2016224" cy="51435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478143" y="756648"/>
            <a:ext cx="2276449" cy="1440408"/>
          </a:xfrm>
          <a:prstGeom prst="rect">
            <a:avLst/>
          </a:prstGeom>
        </p:spPr>
        <p:txBody>
          <a:bodyPr lIns="91440" tIns="45720" rIns="91440" bIns="45720"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700" b="1" err="1">
                <a:solidFill>
                  <a:schemeClr val="bg1"/>
                </a:solidFill>
                <a:latin typeface="+mj-lt"/>
                <a:cs typeface="Arial"/>
              </a:rPr>
              <a:t>Meshmixer</a:t>
            </a:r>
            <a:endParaRPr lang="en-US" altLang="ko-KR" sz="2700" b="1">
              <a:solidFill>
                <a:schemeClr val="bg1"/>
              </a:solidFill>
              <a:latin typeface="+mj-lt"/>
              <a:cs typeface="Arial"/>
            </a:endParaRPr>
          </a:p>
          <a:p>
            <a:pPr marL="0" indent="0" algn="r">
              <a:buNone/>
            </a:pPr>
            <a:endParaRPr lang="en-US" altLang="ko-KR" sz="1800">
              <a:solidFill>
                <a:schemeClr val="bg1"/>
              </a:solidFill>
              <a:latin typeface="+mj-lt"/>
              <a:cs typeface="Arial"/>
            </a:endParaRPr>
          </a:p>
        </p:txBody>
      </p:sp>
      <p:pic>
        <p:nvPicPr>
          <p:cNvPr id="3" name="Picture 3" descr="Logo, company name&#10;&#10;Description automatically generated">
            <a:extLst>
              <a:ext uri="{FF2B5EF4-FFF2-40B4-BE49-F238E27FC236}">
                <a16:creationId xmlns:a16="http://schemas.microsoft.com/office/drawing/2014/main" id="{1A61476C-AF35-8926-18DE-A54855882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6188" y="1377462"/>
            <a:ext cx="2743200" cy="1143000"/>
          </a:xfrm>
          <a:prstGeom prst="rect">
            <a:avLst/>
          </a:prstGeom>
        </p:spPr>
      </p:pic>
      <p:grpSp>
        <p:nvGrpSpPr>
          <p:cNvPr id="7" name="Group 6">
            <a:extLst>
              <a:ext uri="{FF2B5EF4-FFF2-40B4-BE49-F238E27FC236}">
                <a16:creationId xmlns:a16="http://schemas.microsoft.com/office/drawing/2014/main" id="{2341882F-1AC4-0519-6F4C-E768E61DD892}"/>
              </a:ext>
            </a:extLst>
          </p:cNvPr>
          <p:cNvGrpSpPr/>
          <p:nvPr/>
        </p:nvGrpSpPr>
        <p:grpSpPr>
          <a:xfrm>
            <a:off x="611561" y="771302"/>
            <a:ext cx="3780330" cy="3761177"/>
            <a:chOff x="3687661" y="1203598"/>
            <a:chExt cx="2280555" cy="3983735"/>
          </a:xfrm>
        </p:grpSpPr>
        <p:sp>
          <p:nvSpPr>
            <p:cNvPr id="5" name="TextBox 4">
              <a:extLst>
                <a:ext uri="{FF2B5EF4-FFF2-40B4-BE49-F238E27FC236}">
                  <a16:creationId xmlns:a16="http://schemas.microsoft.com/office/drawing/2014/main" id="{A3364B39-DBCA-CEC9-65DA-336AE4CF52C1}"/>
                </a:ext>
              </a:extLst>
            </p:cNvPr>
            <p:cNvSpPr txBox="1"/>
            <p:nvPr/>
          </p:nvSpPr>
          <p:spPr>
            <a:xfrm>
              <a:off x="3687661" y="1568861"/>
              <a:ext cx="2280555" cy="3618472"/>
            </a:xfrm>
            <a:prstGeom prst="rect">
              <a:avLst/>
            </a:prstGeom>
            <a:noFill/>
          </p:spPr>
          <p:txBody>
            <a:bodyPr wrap="square" lIns="91440" tIns="45720" rIns="91440" bIns="45720" rtlCol="0" anchor="t">
              <a:spAutoFit/>
            </a:bodyPr>
            <a:lstStyle/>
            <a:p>
              <a:pPr latinLnBrk="0"/>
              <a:r>
                <a:rPr lang="es-ES" altLang="ko-KR" sz="1200">
                  <a:solidFill>
                    <a:schemeClr val="tx1">
                      <a:lumMod val="75000"/>
                      <a:lumOff val="25000"/>
                    </a:schemeClr>
                  </a:solidFill>
                  <a:cs typeface="Arial"/>
                </a:rPr>
                <a:t>Meshmixer es otro programa 3D de Autodesk. Es fácil de usar y muy adecuado para preparar archivos existentes para la impresión 3D. </a:t>
              </a:r>
            </a:p>
            <a:p>
              <a:pPr latinLnBrk="0"/>
              <a:r>
                <a:rPr lang="es-ES" altLang="ko-KR" sz="1200">
                  <a:solidFill>
                    <a:schemeClr val="tx1">
                      <a:lumMod val="75000"/>
                      <a:lumOff val="25000"/>
                    </a:schemeClr>
                  </a:solidFill>
                  <a:cs typeface="Arial"/>
                </a:rPr>
                <a:t>Funciona con los formatos de malla más comunes (.stl,.obj,.ply,.amf,.3mf,.off y.mix), lo que abre un mundo completamente nuevo de modelos 3D accesibles en línea. Descarga el archivo(s) deseado(s), ajústalo a tus deseos y estará listo.</a:t>
              </a:r>
            </a:p>
            <a:p>
              <a:pPr latinLnBrk="0"/>
              <a:endParaRPr lang="es-ES" altLang="ko-KR" sz="1200">
                <a:solidFill>
                  <a:schemeClr val="tx1">
                    <a:lumMod val="75000"/>
                    <a:lumOff val="25000"/>
                  </a:schemeClr>
                </a:solidFill>
                <a:cs typeface="Arial"/>
              </a:endParaRPr>
            </a:p>
            <a:p>
              <a:pPr latinLnBrk="0"/>
              <a:r>
                <a:rPr lang="es-ES" altLang="ko-KR" sz="1200">
                  <a:solidFill>
                    <a:schemeClr val="tx1">
                      <a:lumMod val="75000"/>
                      <a:lumOff val="25000"/>
                    </a:schemeClr>
                  </a:solidFill>
                  <a:cs typeface="Arial"/>
                </a:rPr>
                <a:t>El programa se descarga en el ordenador. </a:t>
              </a:r>
            </a:p>
            <a:p>
              <a:pPr latinLnBrk="0"/>
              <a:r>
                <a:rPr lang="es-ES" altLang="ko-KR" sz="1200">
                  <a:solidFill>
                    <a:schemeClr val="tx1">
                      <a:lumMod val="75000"/>
                      <a:lumOff val="25000"/>
                    </a:schemeClr>
                  </a:solidFill>
                  <a:cs typeface="Arial"/>
                </a:rPr>
                <a:t>Es adecuado tanto para Windows como para Mac OS. </a:t>
              </a:r>
            </a:p>
            <a:p>
              <a:pPr latinLnBrk="0"/>
              <a:r>
                <a:rPr lang="es-ES" altLang="ko-KR" sz="1200">
                  <a:solidFill>
                    <a:schemeClr val="tx1">
                      <a:lumMod val="75000"/>
                      <a:lumOff val="25000"/>
                    </a:schemeClr>
                  </a:solidFill>
                  <a:cs typeface="Arial"/>
                </a:rPr>
                <a:t>Se puede descargar aquí: </a:t>
              </a:r>
              <a:r>
                <a:rPr lang="es-ES" altLang="ko-KR" sz="1200">
                  <a:solidFill>
                    <a:schemeClr val="tx1">
                      <a:lumMod val="75000"/>
                      <a:lumOff val="25000"/>
                    </a:schemeClr>
                  </a:solidFill>
                  <a:cs typeface="Arial"/>
                  <a:hlinkClick r:id="rId3"/>
                </a:rPr>
                <a:t>https://meshmixer.com/</a:t>
              </a:r>
              <a:r>
                <a:rPr lang="es-ES" altLang="ko-KR" sz="1200">
                  <a:solidFill>
                    <a:schemeClr val="tx1">
                      <a:lumMod val="75000"/>
                      <a:lumOff val="25000"/>
                    </a:schemeClr>
                  </a:solidFill>
                  <a:cs typeface="Arial"/>
                </a:rPr>
                <a:t> </a:t>
              </a:r>
            </a:p>
            <a:p>
              <a:pPr latinLnBrk="0"/>
              <a:endParaRPr lang="es-ES" altLang="ko-KR" sz="1200">
                <a:solidFill>
                  <a:schemeClr val="tx1">
                    <a:lumMod val="75000"/>
                    <a:lumOff val="25000"/>
                  </a:schemeClr>
                </a:solidFill>
                <a:cs typeface="Arial"/>
              </a:endParaRPr>
            </a:p>
            <a:p>
              <a:pPr latinLnBrk="0"/>
              <a:r>
                <a:rPr lang="es-ES" altLang="ko-KR" sz="1200">
                  <a:solidFill>
                    <a:schemeClr val="tx1">
                      <a:lumMod val="75000"/>
                      <a:lumOff val="25000"/>
                    </a:schemeClr>
                  </a:solidFill>
                  <a:cs typeface="Arial"/>
                </a:rPr>
                <a:t>Meshmixer ya no está en desarrollo, pero no se retirará pronto. La mayoría de las características también están disponibles en Fusion360. Fusion 360 se basa en tarifas</a:t>
              </a:r>
              <a:r>
                <a:rPr lang="en-US" altLang="ko-KR" sz="1200">
                  <a:solidFill>
                    <a:schemeClr val="tx1">
                      <a:lumMod val="75000"/>
                      <a:lumOff val="25000"/>
                    </a:schemeClr>
                  </a:solidFill>
                  <a:cs typeface="Arial"/>
                </a:rPr>
                <a:t>.</a:t>
              </a:r>
              <a:endParaRPr lang="en-US">
                <a:solidFill>
                  <a:schemeClr val="tx1">
                    <a:lumMod val="75000"/>
                    <a:lumOff val="25000"/>
                  </a:schemeClr>
                </a:solidFill>
              </a:endParaRPr>
            </a:p>
          </p:txBody>
        </p:sp>
        <p:sp>
          <p:nvSpPr>
            <p:cNvPr id="6" name="TextBox 5">
              <a:extLst>
                <a:ext uri="{FF2B5EF4-FFF2-40B4-BE49-F238E27FC236}">
                  <a16:creationId xmlns:a16="http://schemas.microsoft.com/office/drawing/2014/main" id="{5C0AD144-99BA-6CA7-9B0F-D09D71432317}"/>
                </a:ext>
              </a:extLst>
            </p:cNvPr>
            <p:cNvSpPr txBox="1"/>
            <p:nvPr/>
          </p:nvSpPr>
          <p:spPr>
            <a:xfrm>
              <a:off x="3687661" y="1203598"/>
              <a:ext cx="2252491" cy="325989"/>
            </a:xfrm>
            <a:prstGeom prst="rect">
              <a:avLst/>
            </a:prstGeom>
            <a:noFill/>
          </p:spPr>
          <p:txBody>
            <a:bodyPr wrap="square" lIns="91440" tIns="45720" rIns="91440" bIns="45720" rtlCol="0" anchor="t">
              <a:spAutoFit/>
            </a:bodyPr>
            <a:lstStyle/>
            <a:p>
              <a:pPr algn="ctr"/>
              <a:r>
                <a:rPr lang="en-US" altLang="ko-KR" sz="1400" b="1">
                  <a:solidFill>
                    <a:schemeClr val="tx1">
                      <a:lumMod val="75000"/>
                      <a:lumOff val="25000"/>
                    </a:schemeClr>
                  </a:solidFill>
                  <a:cs typeface="Arial"/>
                </a:rPr>
                <a:t>Solo tienes que descargar y empezar</a:t>
              </a:r>
              <a:endParaRPr lang="en-US" altLang="ko-KR"/>
            </a:p>
          </p:txBody>
        </p:sp>
      </p:grpSp>
      <p:pic>
        <p:nvPicPr>
          <p:cNvPr id="8" name="Picture 8" descr="Graphical user interface, text, application&#10;&#10;Description automatically generated">
            <a:extLst>
              <a:ext uri="{FF2B5EF4-FFF2-40B4-BE49-F238E27FC236}">
                <a16:creationId xmlns:a16="http://schemas.microsoft.com/office/drawing/2014/main" id="{9B99C709-5444-285F-F61E-B6FF4EE977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60000">
            <a:off x="4218842" y="2412670"/>
            <a:ext cx="2061797" cy="1966719"/>
          </a:xfrm>
          <a:prstGeom prst="rect">
            <a:avLst/>
          </a:prstGeom>
        </p:spPr>
      </p:pic>
    </p:spTree>
    <p:extLst>
      <p:ext uri="{BB962C8B-B14F-4D97-AF65-F5344CB8AC3E}">
        <p14:creationId xmlns:p14="http://schemas.microsoft.com/office/powerpoint/2010/main" val="2887594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726356" y="-12123"/>
            <a:ext cx="2016224" cy="51435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478143" y="756648"/>
            <a:ext cx="2276449" cy="1440408"/>
          </a:xfrm>
          <a:prstGeom prst="rect">
            <a:avLst/>
          </a:prstGeom>
        </p:spPr>
        <p:txBody>
          <a:bodyPr lIns="91440" tIns="45720" rIns="91440" bIns="45720"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700" b="1" err="1">
                <a:solidFill>
                  <a:schemeClr val="bg1"/>
                </a:solidFill>
                <a:latin typeface="+mj-lt"/>
                <a:cs typeface="Arial"/>
              </a:rPr>
              <a:t>Meshmixer</a:t>
            </a:r>
            <a:endParaRPr lang="en-US" altLang="ko-KR" sz="2700" b="1">
              <a:solidFill>
                <a:schemeClr val="bg1"/>
              </a:solidFill>
              <a:latin typeface="+mj-lt"/>
              <a:cs typeface="Arial"/>
            </a:endParaRPr>
          </a:p>
          <a:p>
            <a:pPr marL="0" indent="0" algn="r">
              <a:buNone/>
            </a:pPr>
            <a:endParaRPr lang="en-US" altLang="ko-KR" sz="1800">
              <a:solidFill>
                <a:schemeClr val="bg1"/>
              </a:solidFill>
              <a:latin typeface="+mj-lt"/>
              <a:cs typeface="Arial"/>
            </a:endParaRPr>
          </a:p>
        </p:txBody>
      </p:sp>
      <p:grpSp>
        <p:nvGrpSpPr>
          <p:cNvPr id="10" name="Group 9">
            <a:extLst>
              <a:ext uri="{FF2B5EF4-FFF2-40B4-BE49-F238E27FC236}">
                <a16:creationId xmlns:a16="http://schemas.microsoft.com/office/drawing/2014/main" id="{397F8951-CAB7-29A8-9E3D-EC348EE79C92}"/>
              </a:ext>
            </a:extLst>
          </p:cNvPr>
          <p:cNvGrpSpPr/>
          <p:nvPr/>
        </p:nvGrpSpPr>
        <p:grpSpPr>
          <a:xfrm>
            <a:off x="683568" y="691634"/>
            <a:ext cx="3312368" cy="3412252"/>
            <a:chOff x="3687661" y="1203598"/>
            <a:chExt cx="2252491" cy="3412252"/>
          </a:xfrm>
        </p:grpSpPr>
        <p:sp>
          <p:nvSpPr>
            <p:cNvPr id="4" name="TextBox 3">
              <a:extLst>
                <a:ext uri="{FF2B5EF4-FFF2-40B4-BE49-F238E27FC236}">
                  <a16:creationId xmlns:a16="http://schemas.microsoft.com/office/drawing/2014/main" id="{5B8985BF-B24C-5241-8F7E-D0AA78F573AA}"/>
                </a:ext>
              </a:extLst>
            </p:cNvPr>
            <p:cNvSpPr txBox="1"/>
            <p:nvPr/>
          </p:nvSpPr>
          <p:spPr>
            <a:xfrm>
              <a:off x="3687661" y="1568862"/>
              <a:ext cx="2252491" cy="3046988"/>
            </a:xfrm>
            <a:prstGeom prst="rect">
              <a:avLst/>
            </a:prstGeom>
            <a:noFill/>
          </p:spPr>
          <p:txBody>
            <a:bodyPr wrap="square" lIns="91440" tIns="45720" rIns="91440" bIns="45720" rtlCol="0" anchor="t">
              <a:spAutoFit/>
            </a:bodyPr>
            <a:lstStyle/>
            <a:p>
              <a:pPr latinLnBrk="0"/>
              <a:r>
                <a:rPr lang="es-ES" sz="1200"/>
                <a:t>Al contrario de Tinkercad no se crean formas en Meshmixer, sino que se alteran y combinan diseños acabados.</a:t>
              </a:r>
            </a:p>
            <a:p>
              <a:pPr latinLnBrk="0"/>
              <a:endParaRPr lang="es-ES" sz="1200"/>
            </a:p>
            <a:p>
              <a:pPr latinLnBrk="0"/>
              <a:r>
                <a:rPr lang="es-ES" sz="1200"/>
                <a:t>Hay una gran cantidad de diseños imprimibles en línea, una buena selección gratuita que se puede encontrar en</a:t>
              </a:r>
            </a:p>
            <a:p>
              <a:pPr latinLnBrk="0"/>
              <a:r>
                <a:rPr lang="es-ES" sz="1200">
                  <a:hlinkClick r:id="rId2"/>
                </a:rPr>
                <a:t>https://www.printables.com</a:t>
              </a:r>
              <a:r>
                <a:rPr lang="es-ES" sz="1200"/>
                <a:t>  </a:t>
              </a:r>
            </a:p>
            <a:p>
              <a:pPr latinLnBrk="0"/>
              <a:endParaRPr lang="es-ES" sz="1200"/>
            </a:p>
            <a:p>
              <a:pPr latinLnBrk="0"/>
              <a:r>
                <a:rPr lang="es-ES" sz="1200"/>
                <a:t>Combina diferentes diseños, varía el tamaño y la estructura a tu gusto. ¡No hay límites!</a:t>
              </a:r>
            </a:p>
            <a:p>
              <a:pPr latinLnBrk="0"/>
              <a:endParaRPr lang="es-ES" sz="1200"/>
            </a:p>
            <a:p>
              <a:pPr latinLnBrk="0"/>
              <a:r>
                <a:rPr lang="es-ES" sz="1200"/>
                <a:t>Con la herramienta Inspector incluida, puedes detectar áreas defectuosas, definir el problema y reparar en un solo paso para que tu diseño sea imprimible</a:t>
              </a:r>
              <a:r>
                <a:rPr lang="en-US" sz="1200">
                  <a:cs typeface="Arial"/>
                </a:rPr>
                <a:t>.</a:t>
              </a:r>
            </a:p>
          </p:txBody>
        </p:sp>
        <p:sp>
          <p:nvSpPr>
            <p:cNvPr id="9" name="TextBox 8">
              <a:extLst>
                <a:ext uri="{FF2B5EF4-FFF2-40B4-BE49-F238E27FC236}">
                  <a16:creationId xmlns:a16="http://schemas.microsoft.com/office/drawing/2014/main" id="{8384C8D5-CBE4-0B55-8910-68D68D35C0BC}"/>
                </a:ext>
              </a:extLst>
            </p:cNvPr>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Infinitas posibilidades</a:t>
              </a:r>
              <a:endParaRPr lang="ko-KR" altLang="en-US" sz="1400" b="1">
                <a:solidFill>
                  <a:schemeClr val="tx1">
                    <a:lumMod val="75000"/>
                    <a:lumOff val="25000"/>
                  </a:schemeClr>
                </a:solidFill>
                <a:cs typeface="Arial" pitchFamily="34" charset="0"/>
              </a:endParaRPr>
            </a:p>
          </p:txBody>
        </p:sp>
      </p:grpSp>
      <p:pic>
        <p:nvPicPr>
          <p:cNvPr id="11" name="Picture 11">
            <a:extLst>
              <a:ext uri="{FF2B5EF4-FFF2-40B4-BE49-F238E27FC236}">
                <a16:creationId xmlns:a16="http://schemas.microsoft.com/office/drawing/2014/main" id="{4B9EBCB8-297B-EDC0-578A-7CDFF1D69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4208" y="2948354"/>
            <a:ext cx="2743200" cy="1371600"/>
          </a:xfrm>
          <a:prstGeom prst="rect">
            <a:avLst/>
          </a:prstGeom>
        </p:spPr>
      </p:pic>
      <p:pic>
        <p:nvPicPr>
          <p:cNvPr id="12" name="Picture 12" descr="A picture containing diagram&#10;&#10;Description automatically generated">
            <a:extLst>
              <a:ext uri="{FF2B5EF4-FFF2-40B4-BE49-F238E27FC236}">
                <a16:creationId xmlns:a16="http://schemas.microsoft.com/office/drawing/2014/main" id="{89C9DE8C-B20F-A636-8BBF-9141A9509A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2996" y="1411898"/>
            <a:ext cx="2743200" cy="1543050"/>
          </a:xfrm>
          <a:prstGeom prst="rect">
            <a:avLst/>
          </a:prstGeom>
        </p:spPr>
      </p:pic>
    </p:spTree>
    <p:extLst>
      <p:ext uri="{BB962C8B-B14F-4D97-AF65-F5344CB8AC3E}">
        <p14:creationId xmlns:p14="http://schemas.microsoft.com/office/powerpoint/2010/main" val="4132976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5ED59D0-01B3-133A-01BA-24B214C99408}"/>
              </a:ext>
            </a:extLst>
          </p:cNvPr>
          <p:cNvSpPr>
            <a:spLocks noGrp="1"/>
          </p:cNvSpPr>
          <p:nvPr>
            <p:ph type="body" sz="quarter" idx="10"/>
          </p:nvPr>
        </p:nvSpPr>
        <p:spPr>
          <a:xfrm>
            <a:off x="3131840" y="181632"/>
            <a:ext cx="6012160" cy="576064"/>
          </a:xfrm>
        </p:spPr>
        <p:txBody>
          <a:bodyPr lIns="91440" tIns="45720" rIns="91440" bIns="45720" anchor="ctr">
            <a:normAutofit/>
          </a:bodyPr>
          <a:lstStyle/>
          <a:p>
            <a:pPr>
              <a:lnSpc>
                <a:spcPct val="90000"/>
              </a:lnSpc>
            </a:pPr>
            <a:r>
              <a:rPr lang="en-US" altLang="ko-KR" sz="3300">
                <a:cs typeface="Arial"/>
              </a:rPr>
              <a:t>Meshmixer</a:t>
            </a:r>
            <a:endParaRPr lang="ko-KR" altLang="en-US" sz="3300">
              <a:cs typeface="Arial"/>
            </a:endParaRPr>
          </a:p>
        </p:txBody>
      </p:sp>
      <p:pic>
        <p:nvPicPr>
          <p:cNvPr id="3" name="Online Media 2" title="Autodesk Meshmixer for 3D Printing">
            <a:hlinkClick r:id="" action="ppaction://media"/>
            <a:extLst>
              <a:ext uri="{FF2B5EF4-FFF2-40B4-BE49-F238E27FC236}">
                <a16:creationId xmlns:a16="http://schemas.microsoft.com/office/drawing/2014/main" id="{10688EB7-5821-88D8-DA86-CE09392DD468}"/>
              </a:ext>
            </a:extLst>
          </p:cNvPr>
          <p:cNvPicPr>
            <a:picLocks noRot="1" noChangeAspect="1"/>
          </p:cNvPicPr>
          <p:nvPr>
            <a:videoFile r:link="rId1"/>
          </p:nvPr>
        </p:nvPicPr>
        <p:blipFill>
          <a:blip r:embed="rId3"/>
          <a:stretch>
            <a:fillRect/>
          </a:stretch>
        </p:blipFill>
        <p:spPr>
          <a:xfrm>
            <a:off x="1997807" y="1092200"/>
            <a:ext cx="4613520" cy="3237522"/>
          </a:xfrm>
          <a:prstGeom prst="rect">
            <a:avLst/>
          </a:prstGeom>
        </p:spPr>
      </p:pic>
    </p:spTree>
    <p:extLst>
      <p:ext uri="{BB962C8B-B14F-4D97-AF65-F5344CB8AC3E}">
        <p14:creationId xmlns:p14="http://schemas.microsoft.com/office/powerpoint/2010/main" val="263339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1" name="Group 20"/>
          <p:cNvGrpSpPr/>
          <p:nvPr/>
        </p:nvGrpSpPr>
        <p:grpSpPr>
          <a:xfrm>
            <a:off x="508983" y="1043326"/>
            <a:ext cx="5688632" cy="2119590"/>
            <a:chOff x="3687661" y="1203598"/>
            <a:chExt cx="2252491" cy="2119590"/>
          </a:xfrm>
        </p:grpSpPr>
        <p:sp>
          <p:nvSpPr>
            <p:cNvPr id="22" name="TextBox 21"/>
            <p:cNvSpPr txBox="1"/>
            <p:nvPr/>
          </p:nvSpPr>
          <p:spPr>
            <a:xfrm>
              <a:off x="3687661" y="1568862"/>
              <a:ext cx="2252491" cy="1754326"/>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Hay una gran comunidad utilizando Meshmixer y tutoriales incontables en Internet, desde el principio hasta los modelos avanzados. Autodesk en sí alberga un Meshmixerforum.</a:t>
              </a:r>
              <a:br>
                <a:rPr lang="en-US" altLang="ko-KR" sz="1200">
                  <a:solidFill>
                    <a:schemeClr val="tx1">
                      <a:lumMod val="75000"/>
                      <a:lumOff val="25000"/>
                    </a:schemeClr>
                  </a:solidFill>
                  <a:cs typeface="Arial"/>
                </a:rPr>
              </a:br>
              <a:br>
                <a:rPr lang="en-US" altLang="ko-KR" sz="1200">
                  <a:solidFill>
                    <a:schemeClr val="tx1">
                      <a:lumMod val="75000"/>
                      <a:lumOff val="25000"/>
                    </a:schemeClr>
                  </a:solidFill>
                  <a:cs typeface="Arial"/>
                </a:rPr>
              </a:br>
              <a:r>
                <a:rPr lang="en-US" altLang="ko-KR" sz="1200">
                  <a:solidFill>
                    <a:schemeClr val="tx1">
                      <a:lumMod val="75000"/>
                      <a:lumOff val="25000"/>
                    </a:schemeClr>
                  </a:solidFill>
                  <a:cs typeface="Arial"/>
                </a:rPr>
                <a:t>Tutoriales:</a:t>
              </a:r>
            </a:p>
            <a:p>
              <a:pPr marL="171450" indent="-171450">
                <a:buFont typeface="Arial"/>
                <a:buChar char="•"/>
              </a:pPr>
              <a:r>
                <a:rPr lang="en-US" altLang="ko-KR" sz="1200">
                  <a:cs typeface="Arial"/>
                  <a:hlinkClick r:id="rId2"/>
                </a:rPr>
                <a:t>All3DP</a:t>
              </a:r>
              <a:endParaRPr lang="en-US" altLang="ko-KR" sz="1200">
                <a:solidFill>
                  <a:srgbClr val="404040"/>
                </a:solidFill>
                <a:cs typeface="Arial"/>
              </a:endParaRPr>
            </a:p>
            <a:p>
              <a:pPr marL="171450" indent="-171450">
                <a:buFont typeface="Arial"/>
                <a:buChar char="•"/>
              </a:pPr>
              <a:r>
                <a:rPr lang="en-US" altLang="ko-KR" sz="1200">
                  <a:cs typeface="Arial"/>
                  <a:hlinkClick r:id="rId3"/>
                </a:rPr>
                <a:t>Solidprofessor</a:t>
              </a:r>
              <a:endParaRPr lang="en-US" altLang="ko-KR" sz="1200">
                <a:solidFill>
                  <a:srgbClr val="404040"/>
                </a:solidFill>
                <a:cs typeface="Arial"/>
              </a:endParaRPr>
            </a:p>
            <a:p>
              <a:pPr marL="171450" indent="-171450">
                <a:buFont typeface="Arial"/>
                <a:buChar char="•"/>
              </a:pPr>
              <a:r>
                <a:rPr lang="en-US" altLang="ko-KR" sz="1200">
                  <a:cs typeface="Arial"/>
                  <a:hlinkClick r:id="rId4"/>
                </a:rPr>
                <a:t>101 Meshmixer (YouTube)</a:t>
              </a:r>
              <a:br>
                <a:rPr lang="en-US" altLang="ko-KR" sz="1200">
                  <a:solidFill>
                    <a:schemeClr val="tx1">
                      <a:lumMod val="75000"/>
                      <a:lumOff val="25000"/>
                    </a:schemeClr>
                  </a:solidFill>
                  <a:cs typeface="Arial"/>
                </a:rPr>
              </a:br>
              <a:endParaRPr lang="en-US" altLang="ko-KR" sz="1200">
                <a:solidFill>
                  <a:schemeClr val="tx1">
                    <a:lumMod val="75000"/>
                    <a:lumOff val="25000"/>
                  </a:schemeClr>
                </a:solidFill>
                <a:cs typeface="Arial"/>
              </a:endParaRPr>
            </a:p>
          </p:txBody>
        </p:sp>
        <p:sp>
          <p:nvSpPr>
            <p:cNvPr id="23" name="TextBox 22"/>
            <p:cNvSpPr txBox="1"/>
            <p:nvPr/>
          </p:nvSpPr>
          <p:spPr>
            <a:xfrm>
              <a:off x="3687661" y="1203598"/>
              <a:ext cx="2252491" cy="307777"/>
            </a:xfrm>
            <a:prstGeom prst="rect">
              <a:avLst/>
            </a:prstGeom>
            <a:noFill/>
          </p:spPr>
          <p:txBody>
            <a:bodyPr wrap="square" lIns="91440" tIns="45720" rIns="91440" bIns="45720" rtlCol="0" anchor="t">
              <a:spAutoFit/>
            </a:bodyPr>
            <a:lstStyle/>
            <a:p>
              <a:pPr algn="ctr"/>
              <a:r>
                <a:rPr lang="en-US" altLang="ko-KR" sz="1400" b="1">
                  <a:solidFill>
                    <a:schemeClr val="tx1">
                      <a:lumMod val="75000"/>
                      <a:lumOff val="25000"/>
                    </a:schemeClr>
                  </a:solidFill>
                  <a:cs typeface="Arial"/>
                </a:rPr>
                <a:t>Tutoriales</a:t>
              </a:r>
              <a:endParaRPr lang="en-US" altLang="ko-KR" sz="1400" b="1">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D3998F60-9AEB-54AD-32BF-3802BF30EF96}"/>
              </a:ext>
            </a:extLst>
          </p:cNvPr>
          <p:cNvSpPr txBox="1">
            <a:spLocks/>
          </p:cNvSpPr>
          <p:nvPr/>
        </p:nvSpPr>
        <p:spPr>
          <a:xfrm>
            <a:off x="0" y="755887"/>
            <a:ext cx="9144000" cy="288032"/>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800">
              <a:cs typeface="Arial"/>
            </a:endParaRPr>
          </a:p>
        </p:txBody>
      </p:sp>
      <p:sp>
        <p:nvSpPr>
          <p:cNvPr id="6" name="Text Placeholder 1">
            <a:extLst>
              <a:ext uri="{FF2B5EF4-FFF2-40B4-BE49-F238E27FC236}">
                <a16:creationId xmlns:a16="http://schemas.microsoft.com/office/drawing/2014/main" id="{8BFF70C2-C8EA-F893-8E75-B233BB60F37C}"/>
              </a:ext>
            </a:extLst>
          </p:cNvPr>
          <p:cNvSpPr>
            <a:spLocks noGrp="1"/>
          </p:cNvSpPr>
          <p:nvPr>
            <p:ph type="body" sz="quarter" idx="10"/>
          </p:nvPr>
        </p:nvSpPr>
        <p:spPr>
          <a:xfrm>
            <a:off x="0" y="228119"/>
            <a:ext cx="9144000" cy="576064"/>
          </a:xfrm>
        </p:spPr>
        <p:txBody>
          <a:bodyPr lIns="91440" tIns="45720" rIns="91440" bIns="45720" anchor="ctr"/>
          <a:lstStyle/>
          <a:p>
            <a:r>
              <a:rPr lang="en-US" altLang="ko-KR" sz="2800" err="1">
                <a:cs typeface="Arial"/>
              </a:rPr>
              <a:t>Meshmixer</a:t>
            </a:r>
            <a:endParaRPr lang="ko-KR" altLang="en-US" sz="2800">
              <a:cs typeface="Arial"/>
            </a:endParaRPr>
          </a:p>
        </p:txBody>
      </p:sp>
      <p:pic>
        <p:nvPicPr>
          <p:cNvPr id="2" name="Picture 3" descr="Graphical user interface, website&#10;&#10;Description automatically generated">
            <a:extLst>
              <a:ext uri="{FF2B5EF4-FFF2-40B4-BE49-F238E27FC236}">
                <a16:creationId xmlns:a16="http://schemas.microsoft.com/office/drawing/2014/main" id="{F83E52AA-8536-3D65-F51E-96DF89F471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710" y="1996301"/>
            <a:ext cx="3588376" cy="2326096"/>
          </a:xfrm>
          <a:prstGeom prst="rect">
            <a:avLst/>
          </a:prstGeom>
        </p:spPr>
      </p:pic>
    </p:spTree>
    <p:extLst>
      <p:ext uri="{BB962C8B-B14F-4D97-AF65-F5344CB8AC3E}">
        <p14:creationId xmlns:p14="http://schemas.microsoft.com/office/powerpoint/2010/main" val="3979821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lIns="91440" tIns="45720" rIns="91440" bIns="45720" anchor="ctr"/>
          <a:lstStyle/>
          <a:p>
            <a:r>
              <a:rPr lang="en-US" altLang="ko-KR" sz="2800">
                <a:cs typeface="Arial"/>
              </a:rPr>
              <a:t>Otros programas</a:t>
            </a:r>
            <a:endParaRPr lang="ko-KR" altLang="en-US" sz="2800">
              <a:cs typeface="Arial"/>
            </a:endParaRPr>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Vectary</a:t>
            </a:r>
            <a:endParaRPr lang="en-US" altLang="ko-KR" err="1">
              <a:solidFill>
                <a:schemeClr val="bg1"/>
              </a:solidFill>
            </a:endParaRPr>
          </a:p>
        </p:txBody>
      </p:sp>
      <p:sp>
        <p:nvSpPr>
          <p:cNvPr id="28" name="TextBox 27"/>
          <p:cNvSpPr txBox="1"/>
          <p:nvPr/>
        </p:nvSpPr>
        <p:spPr>
          <a:xfrm>
            <a:off x="5081675" y="2743103"/>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3D Builder</a:t>
            </a:r>
            <a:endParaRPr lang="en-US" altLang="ko-KR"/>
          </a:p>
        </p:txBody>
      </p:sp>
      <p:sp>
        <p:nvSpPr>
          <p:cNvPr id="29" name="TextBox 28"/>
          <p:cNvSpPr txBox="1"/>
          <p:nvPr/>
        </p:nvSpPr>
        <p:spPr>
          <a:xfrm>
            <a:off x="5081674" y="3516514"/>
            <a:ext cx="3018717"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Fusion360</a:t>
            </a:r>
            <a:endParaRPr lang="en-US" altLang="ko-KR">
              <a:solidFill>
                <a:schemeClr val="bg1"/>
              </a:solidFill>
            </a:endParaRPr>
          </a:p>
        </p:txBody>
      </p:sp>
      <p:sp>
        <p:nvSpPr>
          <p:cNvPr id="30" name="TextBox 29"/>
          <p:cNvSpPr txBox="1"/>
          <p:nvPr/>
        </p:nvSpPr>
        <p:spPr>
          <a:xfrm>
            <a:off x="1691680" y="2045722"/>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Sketchup</a:t>
            </a:r>
            <a:endParaRPr lang="ko-KR" altLang="en-US" sz="1400" b="1">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solidFill>
            <a:srgbClr val="86BD70"/>
          </a:solidFill>
        </p:spPr>
        <p:txBody>
          <a:bodyPr wrap="square" lIns="91440" tIns="45720" rIns="91440" bIns="45720" rtlCol="0" anchor="t">
            <a:spAutoFit/>
          </a:bodyPr>
          <a:lstStyle/>
          <a:p>
            <a:pPr algn="r"/>
            <a:r>
              <a:rPr lang="en-US" altLang="ko-KR" sz="1400" b="1">
                <a:solidFill>
                  <a:schemeClr val="bg1"/>
                </a:solidFill>
                <a:cs typeface="Arial"/>
              </a:rPr>
              <a:t>Blender</a:t>
            </a:r>
            <a:endParaRPr lang="en-US" altLang="ko-KR">
              <a:solidFill>
                <a:schemeClr val="bg1"/>
              </a:solidFill>
            </a:endParaRPr>
          </a:p>
        </p:txBody>
      </p:sp>
      <p:sp>
        <p:nvSpPr>
          <p:cNvPr id="32" name="TextBox 31"/>
          <p:cNvSpPr txBox="1"/>
          <p:nvPr/>
        </p:nvSpPr>
        <p:spPr>
          <a:xfrm>
            <a:off x="1691680" y="3542848"/>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3D Slash</a:t>
            </a:r>
            <a:endParaRPr lang="en-US" altLang="ko-KR">
              <a:solidFill>
                <a:schemeClr val="bg1"/>
              </a:solidFill>
            </a:endParaRPr>
          </a:p>
        </p:txBody>
      </p:sp>
      <p:sp>
        <p:nvSpPr>
          <p:cNvPr id="33" name="TextBox 32"/>
          <p:cNvSpPr txBox="1"/>
          <p:nvPr/>
        </p:nvSpPr>
        <p:spPr>
          <a:xfrm>
            <a:off x="5111228" y="2393629"/>
            <a:ext cx="3277196" cy="276999"/>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Fácil de utilizar</a:t>
            </a:r>
            <a:endParaRPr lang="en-US" altLang="ko-KR">
              <a:solidFill>
                <a:schemeClr val="tx1">
                  <a:lumMod val="75000"/>
                  <a:lumOff val="25000"/>
                </a:schemeClr>
              </a:solidFill>
            </a:endParaRPr>
          </a:p>
        </p:txBody>
      </p:sp>
      <p:sp>
        <p:nvSpPr>
          <p:cNvPr id="35" name="TextBox 34"/>
          <p:cNvSpPr txBox="1"/>
          <p:nvPr/>
        </p:nvSpPr>
        <p:spPr>
          <a:xfrm>
            <a:off x="5111228" y="3150268"/>
            <a:ext cx="3277196" cy="276999"/>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Incluido en Windows</a:t>
            </a:r>
          </a:p>
        </p:txBody>
      </p:sp>
      <p:sp>
        <p:nvSpPr>
          <p:cNvPr id="36" name="TextBox 35"/>
          <p:cNvSpPr txBox="1"/>
          <p:nvPr/>
        </p:nvSpPr>
        <p:spPr>
          <a:xfrm>
            <a:off x="5080528" y="3906907"/>
            <a:ext cx="3277196" cy="461665"/>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Potente programa, gratuito para estudiantes y uso personal.</a:t>
            </a:r>
            <a:endParaRPr lang="en-US" altLang="ko-KR">
              <a:solidFill>
                <a:schemeClr val="tx1">
                  <a:lumMod val="75000"/>
                  <a:lumOff val="25000"/>
                </a:schemeClr>
              </a:solidFill>
            </a:endParaRPr>
          </a:p>
        </p:txBody>
      </p:sp>
      <p:sp>
        <p:nvSpPr>
          <p:cNvPr id="37" name="TextBox 36"/>
          <p:cNvSpPr txBox="1"/>
          <p:nvPr/>
        </p:nvSpPr>
        <p:spPr>
          <a:xfrm>
            <a:off x="325582" y="2394686"/>
            <a:ext cx="4160757" cy="276999"/>
          </a:xfrm>
          <a:prstGeom prst="rect">
            <a:avLst/>
          </a:prstGeom>
          <a:noFill/>
        </p:spPr>
        <p:txBody>
          <a:bodyPr wrap="square" lIns="91440" tIns="45720" rIns="91440" bIns="45720" rtlCol="0" anchor="t">
            <a:spAutoFit/>
          </a:bodyPr>
          <a:lstStyle/>
          <a:p>
            <a:pPr algn="r"/>
            <a:r>
              <a:rPr lang="es-ES" sz="1200">
                <a:ea typeface="+mn-lt"/>
                <a:cs typeface="+mn-lt"/>
              </a:rPr>
              <a:t>crear arquitectura, interiorismo, artesanía y mucho más</a:t>
            </a:r>
            <a:endParaRPr lang="en-US" altLang="ko-KR"/>
          </a:p>
        </p:txBody>
      </p:sp>
      <p:sp>
        <p:nvSpPr>
          <p:cNvPr id="38" name="TextBox 37"/>
          <p:cNvSpPr txBox="1"/>
          <p:nvPr/>
        </p:nvSpPr>
        <p:spPr>
          <a:xfrm>
            <a:off x="786278" y="3164168"/>
            <a:ext cx="3277196" cy="276999"/>
          </a:xfrm>
          <a:prstGeom prst="rect">
            <a:avLst/>
          </a:prstGeom>
          <a:noFill/>
        </p:spPr>
        <p:txBody>
          <a:bodyPr wrap="square" lIns="91440" tIns="45720" rIns="91440" bIns="45720" rtlCol="0" anchor="t">
            <a:spAutoFit/>
          </a:bodyPr>
          <a:lstStyle/>
          <a:p>
            <a:pPr algn="r"/>
            <a:r>
              <a:rPr lang="en-US" altLang="ko-KR" sz="1200">
                <a:solidFill>
                  <a:schemeClr val="tx1">
                    <a:lumMod val="75000"/>
                    <a:lumOff val="25000"/>
                  </a:schemeClr>
                </a:solidFill>
                <a:cs typeface="Arial"/>
              </a:rPr>
              <a:t>Bueno para animaciones</a:t>
            </a:r>
          </a:p>
        </p:txBody>
      </p:sp>
      <p:sp>
        <p:nvSpPr>
          <p:cNvPr id="39" name="TextBox 38"/>
          <p:cNvSpPr txBox="1"/>
          <p:nvPr/>
        </p:nvSpPr>
        <p:spPr>
          <a:xfrm>
            <a:off x="786278" y="3920807"/>
            <a:ext cx="3277196" cy="276999"/>
          </a:xfrm>
          <a:prstGeom prst="rect">
            <a:avLst/>
          </a:prstGeom>
          <a:noFill/>
        </p:spPr>
        <p:txBody>
          <a:bodyPr wrap="square" lIns="91440" tIns="45720" rIns="91440" bIns="45720" rtlCol="0" anchor="t">
            <a:spAutoFit/>
          </a:bodyPr>
          <a:lstStyle/>
          <a:p>
            <a:pPr algn="r"/>
            <a:r>
              <a:rPr lang="es-ES" altLang="ko-KR" sz="1200">
                <a:solidFill>
                  <a:schemeClr val="tx1">
                    <a:lumMod val="75000"/>
                    <a:lumOff val="25000"/>
                  </a:schemeClr>
                </a:solidFill>
                <a:cs typeface="Arial"/>
              </a:rPr>
              <a:t>Disponible para diseño en línea</a:t>
            </a:r>
          </a:p>
        </p:txBody>
      </p:sp>
    </p:spTree>
    <p:extLst>
      <p:ext uri="{BB962C8B-B14F-4D97-AF65-F5344CB8AC3E}">
        <p14:creationId xmlns:p14="http://schemas.microsoft.com/office/powerpoint/2010/main" val="48644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Tareas</a:t>
            </a:r>
            <a:endParaRPr lang="ko-KR" altLang="en-US" sz="2800"/>
          </a:p>
        </p:txBody>
      </p:sp>
      <p:sp>
        <p:nvSpPr>
          <p:cNvPr id="3" name="Text Placeholder 2"/>
          <p:cNvSpPr>
            <a:spLocks noGrp="1"/>
          </p:cNvSpPr>
          <p:nvPr>
            <p:ph type="body" sz="quarter" idx="11"/>
          </p:nvPr>
        </p:nvSpPr>
        <p:spPr/>
        <p:txBody>
          <a:bodyPr/>
          <a:lstStyle/>
          <a:p>
            <a:pPr lvl="0"/>
            <a:r>
              <a:rPr lang="en-US" altLang="ko-KR"/>
              <a:t>En base a lo que has estudiado en esta unidad, ¿puedes resolver los ejercicios en las siguientes diapositivas?</a:t>
            </a:r>
            <a:endParaRPr lang="en-US" altLang="ko-KR" dirty="0"/>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46166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Tendrás que tomar decisiones sobre situaciones complicadas en las que utilizarás el conocimiento que has adquirido.</a:t>
            </a:r>
            <a:endParaRPr lang="en-US" altLang="ko-KR" sz="1200" dirty="0">
              <a:solidFill>
                <a:schemeClr val="tx1">
                  <a:lumMod val="75000"/>
                  <a:lumOff val="25000"/>
                </a:schemeClr>
              </a:solidFill>
              <a:cs typeface="Arial" pitchFamily="34" charset="0"/>
            </a:endParaRPr>
          </a:p>
        </p:txBody>
      </p:sp>
      <p:sp>
        <p:nvSpPr>
          <p:cNvPr id="26" name="TextBox 25"/>
          <p:cNvSpPr txBox="1"/>
          <p:nvPr/>
        </p:nvSpPr>
        <p:spPr>
          <a:xfrm>
            <a:off x="382331" y="3982293"/>
            <a:ext cx="4031895"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Tendrás que abrir tu mente y pensar como si realmente estuvieses en esa situación, utilizando tu mejor herramienta: el cerebro.</a:t>
            </a: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en-US" altLang="ko-KR" sz="1200" b="1">
                <a:solidFill>
                  <a:schemeClr val="bg1"/>
                </a:solidFill>
                <a:cs typeface="Arial" pitchFamily="34" charset="0"/>
              </a:rPr>
              <a:t>Expande tu pensamiento</a:t>
            </a:r>
            <a:endParaRPr lang="ko-KR" altLang="en-US" sz="1200" b="1">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en-US" altLang="ko-KR" sz="1200" b="1">
                <a:solidFill>
                  <a:schemeClr val="bg1"/>
                </a:solidFill>
                <a:cs typeface="Arial" pitchFamily="34" charset="0"/>
              </a:rPr>
              <a:t>Toma decisiones</a:t>
            </a:r>
            <a:endParaRPr lang="ko-KR" altLang="en-US" sz="1200" b="1">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1 </a:t>
            </a: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200">
                <a:solidFill>
                  <a:schemeClr val="tx1">
                    <a:lumMod val="75000"/>
                    <a:lumOff val="25000"/>
                  </a:schemeClr>
                </a:solidFill>
              </a:rPr>
              <a:t>Ahora ya has visto lo básico de Inkscape. Vamos a probarlo. Así conocerás el software paso a paso.</a:t>
            </a:r>
            <a:endParaRPr lang="ko-KR" altLang="en-US" sz="120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200" b="0" i="0" u="none" strike="noStrike">
                <a:solidFill>
                  <a:srgbClr val="000000"/>
                </a:solidFill>
                <a:effectLst/>
                <a:latin typeface="Calibri" panose="020F0502020204030204" pitchFamily="34" charset="0"/>
              </a:rPr>
              <a:t>Cómo hacer una firma/pegatina con tu nombre</a:t>
            </a:r>
            <a:endParaRPr lang="ko-KR" altLang="en-US" sz="12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553035" y="10053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Donut 24">
            <a:extLst>
              <a:ext uri="{FF2B5EF4-FFF2-40B4-BE49-F238E27FC236}">
                <a16:creationId xmlns:a16="http://schemas.microsoft.com/office/drawing/2014/main" id="{5A9376DB-6835-275C-67FD-6C8DEA99CDB8}"/>
              </a:ext>
            </a:extLst>
          </p:cNvPr>
          <p:cNvSpPr/>
          <p:nvPr/>
        </p:nvSpPr>
        <p:spPr>
          <a:xfrm>
            <a:off x="4898237" y="110679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Introducción: ¿De qué va todo esto?</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Tarea: ¿Cuál es la actividad?</a:t>
            </a:r>
          </a:p>
        </p:txBody>
      </p:sp>
    </p:spTree>
    <p:extLst>
      <p:ext uri="{BB962C8B-B14F-4D97-AF65-F5344CB8AC3E}">
        <p14:creationId xmlns:p14="http://schemas.microsoft.com/office/powerpoint/2010/main" val="1184560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2 </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4880939" y="1033252"/>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Te familiarizarás con Inkscape, aprenderás a utilizar la herramienta para hacer texto.</a:t>
            </a:r>
            <a:endParaRPr lang="ko-KR" altLang="en-US" sz="140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Resultados de aprendizaje: ¿Qué voy a aprender?</a:t>
            </a:r>
          </a:p>
        </p:txBody>
      </p:sp>
    </p:spTree>
    <p:extLst>
      <p:ext uri="{BB962C8B-B14F-4D97-AF65-F5344CB8AC3E}">
        <p14:creationId xmlns:p14="http://schemas.microsoft.com/office/powerpoint/2010/main" val="2328693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3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2173282" y="1666600"/>
            <a:ext cx="629396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latinLnBrk="0">
              <a:buFont typeface="+mj-lt"/>
              <a:buAutoNum type="arabicPeriod"/>
            </a:pPr>
            <a:r>
              <a:rPr lang="es-ES" sz="1400" b="0" i="0" u="none" strike="noStrike">
                <a:solidFill>
                  <a:srgbClr val="000000"/>
                </a:solidFill>
                <a:effectLst/>
                <a:latin typeface="Calibri" panose="020F0502020204030204" pitchFamily="34" charset="0"/>
              </a:rPr>
              <a:t>Abre Inkscape y pulsa la "A" en la barra de tareas del lado izquierdo. Es para crear y editar texto.</a:t>
            </a:r>
          </a:p>
          <a:p>
            <a:pPr marL="342900" indent="-342900" latinLnBrk="0">
              <a:buFont typeface="+mj-lt"/>
              <a:buAutoNum type="arabicPeriod"/>
            </a:pPr>
            <a:r>
              <a:rPr lang="es-ES" sz="1400" b="0" i="0" u="none" strike="noStrike">
                <a:solidFill>
                  <a:srgbClr val="000000"/>
                </a:solidFill>
                <a:effectLst/>
                <a:latin typeface="Calibri" panose="020F0502020204030204" pitchFamily="34" charset="0"/>
              </a:rPr>
              <a:t>Ahora puedes dibujar un marco donde quieras en tu página. Vas a escribir en ese marco.</a:t>
            </a:r>
          </a:p>
          <a:p>
            <a:pPr marL="342900" indent="-342900" latinLnBrk="0">
              <a:buFont typeface="+mj-lt"/>
              <a:buAutoNum type="arabicPeriod"/>
            </a:pPr>
            <a:r>
              <a:rPr lang="es-ES" sz="1400" b="0" i="0" u="none" strike="noStrike">
                <a:solidFill>
                  <a:srgbClr val="000000"/>
                </a:solidFill>
                <a:effectLst/>
                <a:latin typeface="Calibri" panose="020F0502020204030204" pitchFamily="34" charset="0"/>
              </a:rPr>
              <a:t>Haz doble clic y escribe tu nombre. El tipo de letra no importa ahora.</a:t>
            </a:r>
          </a:p>
          <a:p>
            <a:pPr marL="342900" indent="-342900" latinLnBrk="0">
              <a:buFont typeface="+mj-lt"/>
              <a:buAutoNum type="arabicPeriod"/>
            </a:pPr>
            <a:r>
              <a:rPr lang="es-ES" sz="1400" b="0" i="0" u="none" strike="noStrike">
                <a:solidFill>
                  <a:srgbClr val="000000"/>
                </a:solidFill>
                <a:effectLst/>
                <a:latin typeface="Calibri" panose="020F0502020204030204" pitchFamily="34" charset="0"/>
              </a:rPr>
              <a:t>Ahora elige una fuente que te guste en la barra de controles de herramientas. </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altLang="ko-KR" sz="1800" b="1"/>
          </a:p>
        </p:txBody>
      </p:sp>
      <p:pic>
        <p:nvPicPr>
          <p:cNvPr id="4" name="Picture 3" descr="Graphical user interface, application, icon&#10;&#10;Description automatically generated">
            <a:extLst>
              <a:ext uri="{FF2B5EF4-FFF2-40B4-BE49-F238E27FC236}">
                <a16:creationId xmlns:a16="http://schemas.microsoft.com/office/drawing/2014/main" id="{BE0F9E84-7DBD-4BA5-72F2-029465B2CC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1880" y="1811609"/>
            <a:ext cx="495424" cy="378966"/>
          </a:xfrm>
          <a:prstGeom prst="rect">
            <a:avLst/>
          </a:prstGeom>
        </p:spPr>
      </p:pic>
      <p:pic>
        <p:nvPicPr>
          <p:cNvPr id="6" name="Picture 5">
            <a:extLst>
              <a:ext uri="{FF2B5EF4-FFF2-40B4-BE49-F238E27FC236}">
                <a16:creationId xmlns:a16="http://schemas.microsoft.com/office/drawing/2014/main" id="{1A629ADA-F129-9E3B-B84C-BE180417B1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024279"/>
            <a:ext cx="4595582" cy="463775"/>
          </a:xfrm>
          <a:prstGeom prst="rect">
            <a:avLst/>
          </a:prstGeom>
        </p:spPr>
      </p:pic>
      <p:pic>
        <p:nvPicPr>
          <p:cNvPr id="1025" name="Picture 1">
            <a:extLst>
              <a:ext uri="{FF2B5EF4-FFF2-40B4-BE49-F238E27FC236}">
                <a16:creationId xmlns:a16="http://schemas.microsoft.com/office/drawing/2014/main" id="{0F7A2A35-81B5-FE31-4BD4-81F5A0C58B4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792" y="2447145"/>
            <a:ext cx="863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2A6CFA3-3C9A-5BE2-DFA9-BA2F7FD14BD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5536" y="3044663"/>
            <a:ext cx="1266944" cy="2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5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63892" y="771302"/>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a:solidFill>
                  <a:schemeClr val="bg1"/>
                </a:solidFill>
                <a:latin typeface="+mj-lt"/>
                <a:cs typeface="Arial" pitchFamily="34" charset="0"/>
              </a:rPr>
              <a:t>FabLab</a:t>
            </a:r>
          </a:p>
          <a:p>
            <a:pPr marL="0" indent="0" algn="r">
              <a:buNone/>
            </a:pPr>
            <a:r>
              <a:rPr lang="es-ES" altLang="ko-KR" sz="1800">
                <a:solidFill>
                  <a:schemeClr val="bg1"/>
                </a:solidFill>
                <a:latin typeface="+mj-lt"/>
                <a:cs typeface="Arial" pitchFamily="34" charset="0"/>
              </a:rPr>
              <a:t>1</a:t>
            </a:r>
            <a:endParaRPr lang="en-US" altLang="ko-KR" sz="1800">
              <a:solidFill>
                <a:schemeClr val="bg1"/>
              </a:solidFill>
              <a:latin typeface="+mj-lt"/>
              <a:cs typeface="Arial" pitchFamily="34" charset="0"/>
            </a:endParaRPr>
          </a:p>
        </p:txBody>
      </p:sp>
      <p:grpSp>
        <p:nvGrpSpPr>
          <p:cNvPr id="21" name="Group 20"/>
          <p:cNvGrpSpPr/>
          <p:nvPr/>
        </p:nvGrpSpPr>
        <p:grpSpPr>
          <a:xfrm>
            <a:off x="611560" y="691634"/>
            <a:ext cx="5688632" cy="2673588"/>
            <a:chOff x="3687661" y="1203598"/>
            <a:chExt cx="2252491" cy="2673588"/>
          </a:xfrm>
        </p:grpSpPr>
        <p:sp>
          <p:nvSpPr>
            <p:cNvPr id="22" name="TextBox 21"/>
            <p:cNvSpPr txBox="1"/>
            <p:nvPr/>
          </p:nvSpPr>
          <p:spPr>
            <a:xfrm>
              <a:off x="3687661" y="1568862"/>
              <a:ext cx="2252491" cy="2308324"/>
            </a:xfrm>
            <a:prstGeom prst="rect">
              <a:avLst/>
            </a:prstGeom>
            <a:noFill/>
          </p:spPr>
          <p:txBody>
            <a:bodyPr wrap="square" rtlCol="0">
              <a:spAutoFit/>
            </a:bodyPr>
            <a:lstStyle/>
            <a:p>
              <a:pPr latinLnBrk="0"/>
              <a:r>
                <a:rPr lang="es-ES" sz="1200">
                  <a:solidFill>
                    <a:schemeClr val="tx1">
                      <a:lumMod val="75000"/>
                      <a:lumOff val="25000"/>
                    </a:schemeClr>
                  </a:solidFill>
                  <a:cs typeface="Arial" pitchFamily="34" charset="0"/>
                </a:rPr>
                <a:t>Fab Lab proviene de las palabras en inglés Fabrication Laboratory, una especie de laboratorio de fabricación. Fab Lab tiene sus raíces en el Centro de Bits y Átomos de la Universidad MIT en Massachusetts, EE.UU.. Ese instituto está dirigido por el profesor Neil Gershenfeld quien, además de realizar una extensa investigación en este campo, imparte un curso en el MIT llamado Cómo hacer (casi) cualquier cosa</a:t>
              </a:r>
              <a:r>
                <a:rPr lang="en-US" altLang="ko-KR" sz="1200">
                  <a:solidFill>
                    <a:schemeClr val="tx1">
                      <a:lumMod val="75000"/>
                      <a:lumOff val="25000"/>
                    </a:schemeClr>
                  </a:solidFill>
                  <a:cs typeface="Arial" pitchFamily="34" charset="0"/>
                </a:rPr>
                <a:t>.</a:t>
              </a:r>
            </a:p>
            <a:p>
              <a:pPr latinLnBrk="0"/>
              <a:endParaRPr lang="en-US" altLang="ko-KR" sz="1200">
                <a:solidFill>
                  <a:schemeClr val="tx1">
                    <a:lumMod val="75000"/>
                    <a:lumOff val="25000"/>
                  </a:schemeClr>
                </a:solidFill>
                <a:cs typeface="Arial" pitchFamily="34" charset="0"/>
              </a:endParaRPr>
            </a:p>
            <a:p>
              <a:pPr latinLnBrk="0"/>
              <a:r>
                <a:rPr lang="es-ES" sz="1200">
                  <a:solidFill>
                    <a:schemeClr val="tx1">
                      <a:lumMod val="75000"/>
                      <a:lumOff val="25000"/>
                    </a:schemeClr>
                  </a:solidFill>
                  <a:cs typeface="Arial" pitchFamily="34" charset="0"/>
                </a:rPr>
                <a:t>Fab Lab (Fabrication Laboratory) es un taller con equipos y herramientas para hacer casi cualquier cosa. El taller Fab Lab brinda a jóvenes y mayores, individuos y empresas, la oportunidad de entrenar su creatividad e implementar sus ideas diseñando, moldeando y produciendo cosas con la ayuda de la tecnología digital</a:t>
              </a:r>
              <a:r>
                <a:rPr lang="en-US" altLang="ko-KR" sz="1200">
                  <a:solidFill>
                    <a:schemeClr val="tx1">
                      <a:lumMod val="75000"/>
                      <a:lumOff val="25000"/>
                    </a:schemeClr>
                  </a:solidFill>
                  <a:cs typeface="Arial" pitchFamily="34" charset="0"/>
                </a:rPr>
                <a:t>.</a:t>
              </a:r>
            </a:p>
          </p:txBody>
        </p:sp>
        <p:sp>
          <p:nvSpPr>
            <p:cNvPr id="23" name="TextBox 22"/>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FabLab</a:t>
              </a:r>
              <a:endParaRPr lang="ko-KR" altLang="en-US" sz="14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132059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4</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427984" y="1666600"/>
            <a:ext cx="4039258"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a:r>
              <a:rPr lang="es-ES" sz="1400" b="0" i="0" u="none" strike="noStrike">
                <a:solidFill>
                  <a:srgbClr val="000000"/>
                </a:solidFill>
                <a:effectLst/>
                <a:latin typeface="Calibri" panose="020F0502020204030204" pitchFamily="34" charset="0"/>
              </a:rPr>
              <a:t>4. Ahora elige un tipo de letra que te guste, pero no manuscrita o script ya que el cortador de vinilo cortaría tu pegatina en trozos en lugar de tener una pieza entera.</a:t>
            </a:r>
          </a:p>
          <a:p>
            <a:pPr algn="l" latinLnBrk="0"/>
            <a:r>
              <a:rPr lang="es-ES" sz="1400" b="0" i="0" u="none" strike="noStrike">
                <a:solidFill>
                  <a:srgbClr val="000000"/>
                </a:solidFill>
                <a:effectLst/>
                <a:latin typeface="Calibri" panose="020F0502020204030204" pitchFamily="34" charset="0"/>
              </a:rPr>
              <a:t>Yo elegí "Dragonfly". Hay muchas fuentes gratuitas en Internet, por ejemplo en www.1001freefonts.com.</a:t>
            </a:r>
          </a:p>
          <a:p>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altLang="ko-KR" sz="1800" b="1"/>
          </a:p>
        </p:txBody>
      </p:sp>
      <p:pic>
        <p:nvPicPr>
          <p:cNvPr id="3073" name="Picture 1">
            <a:extLst>
              <a:ext uri="{FF2B5EF4-FFF2-40B4-BE49-F238E27FC236}">
                <a16:creationId xmlns:a16="http://schemas.microsoft.com/office/drawing/2014/main" id="{A592214A-1FCC-82EA-215A-CF6C82C479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818" y="2211994"/>
            <a:ext cx="3831617" cy="71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74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5</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427984" y="1707654"/>
            <a:ext cx="4176464"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a:r>
              <a:rPr lang="es-ES" altLang="ko-KR" sz="1400">
                <a:solidFill>
                  <a:schemeClr val="tx1">
                    <a:lumMod val="75000"/>
                    <a:lumOff val="25000"/>
                  </a:schemeClr>
                </a:solidFill>
              </a:rPr>
              <a:t>5. El siguiente paso es dibujar una ruta para colocar el texto. El camino definirá la forma que tendrá tu texto. </a:t>
            </a:r>
          </a:p>
          <a:p>
            <a:pPr latinLnBrk="0"/>
            <a:r>
              <a:rPr lang="es-ES" altLang="ko-KR" sz="1400">
                <a:solidFill>
                  <a:schemeClr val="tx1">
                    <a:lumMod val="75000"/>
                    <a:lumOff val="25000"/>
                  </a:schemeClr>
                </a:solidFill>
              </a:rPr>
              <a:t>Puedes elegir entre dibujar un camino tú mismo o utilizar una forma predefinida como un círculo, una elipse, una estrella, un rectángulo o incluso una espiral. Los iconos están en la barra de tareas de la izquierda. No te cortes y prueba diferentes tipos.</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4097" name="Picture 1">
            <a:extLst>
              <a:ext uri="{FF2B5EF4-FFF2-40B4-BE49-F238E27FC236}">
                <a16:creationId xmlns:a16="http://schemas.microsoft.com/office/drawing/2014/main" id="{5B7B8AC8-6239-09CA-5F73-CD2E724782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792" y="1925081"/>
            <a:ext cx="6096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9917D780-68F1-22A4-2A5E-39470FEA37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6592" y="2706740"/>
            <a:ext cx="355600" cy="1778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a:extLst>
              <a:ext uri="{FF2B5EF4-FFF2-40B4-BE49-F238E27FC236}">
                <a16:creationId xmlns:a16="http://schemas.microsoft.com/office/drawing/2014/main" id="{8DD52BF6-1F18-7176-C0A5-CCE60F99D1A7}"/>
              </a:ext>
            </a:extLst>
          </p:cNvPr>
          <p:cNvSpPr/>
          <p:nvPr/>
        </p:nvSpPr>
        <p:spPr>
          <a:xfrm>
            <a:off x="1093912" y="2562724"/>
            <a:ext cx="720080" cy="144016"/>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4402162"/>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6</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2915816" y="1635646"/>
            <a:ext cx="3744416"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tLang="ko-KR" sz="1400">
              <a:solidFill>
                <a:schemeClr val="tx1">
                  <a:lumMod val="75000"/>
                  <a:lumOff val="25000"/>
                </a:schemeClr>
              </a:solidFill>
            </a:endParaRPr>
          </a:p>
          <a:p>
            <a:r>
              <a:rPr lang="es-ES" altLang="ko-KR" sz="1400">
                <a:solidFill>
                  <a:schemeClr val="tx1">
                    <a:lumMod val="75000"/>
                    <a:lumOff val="25000"/>
                  </a:schemeClr>
                </a:solidFill>
              </a:rPr>
              <a:t>Si quieres obtener un círculo perfecto, asegúrate de tener el mismo valor en los campos "W" (anchura) y "H" (altura). Si es necesario, abre el candado y vuelve a cerrarlo después de cambiar los valores para asegurarte de mantener la relación de aspecto correcta. </a:t>
            </a:r>
          </a:p>
          <a:p>
            <a:endParaRPr lang="es-ES" altLang="ko-KR" sz="1400">
              <a:solidFill>
                <a:schemeClr val="tx1">
                  <a:lumMod val="75000"/>
                  <a:lumOff val="25000"/>
                </a:schemeClr>
              </a:solidFill>
            </a:endParaRPr>
          </a:p>
          <a:p>
            <a:r>
              <a:rPr lang="es-ES" altLang="ko-KR" sz="1400">
                <a:solidFill>
                  <a:schemeClr val="tx1">
                    <a:lumMod val="75000"/>
                    <a:lumOff val="25000"/>
                  </a:schemeClr>
                </a:solidFill>
              </a:rPr>
              <a:t>Al dibujar una estrella o un polígono puedes, entre otras cosas, elegir el número de esquinas.</a:t>
            </a:r>
          </a:p>
          <a:p>
            <a:r>
              <a:rPr lang="es-ES" altLang="ko-KR" sz="1400">
                <a:solidFill>
                  <a:schemeClr val="tx1">
                    <a:lumMod val="75000"/>
                    <a:lumOff val="25000"/>
                  </a:schemeClr>
                </a:solidFill>
              </a:rPr>
              <a:t>Elige al menos 2 formas para probar, tal vez una predefinida y otra dibujada a mano.</a:t>
            </a:r>
          </a:p>
          <a:p>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5121" name="Picture 1">
            <a:extLst>
              <a:ext uri="{FF2B5EF4-FFF2-40B4-BE49-F238E27FC236}">
                <a16:creationId xmlns:a16="http://schemas.microsoft.com/office/drawing/2014/main" id="{0EE45F02-A870-2AE2-A069-2CABCEEB1E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7145" y="1707654"/>
            <a:ext cx="205891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B8C4B174-8908-E4A4-AF08-1F2D42C3EF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8516" y="1275605"/>
            <a:ext cx="2216367" cy="1674811"/>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a:extLst>
              <a:ext uri="{FF2B5EF4-FFF2-40B4-BE49-F238E27FC236}">
                <a16:creationId xmlns:a16="http://schemas.microsoft.com/office/drawing/2014/main" id="{C8D91A78-7579-91ED-0CB7-210044E2FEC1}"/>
              </a:ext>
            </a:extLst>
          </p:cNvPr>
          <p:cNvSpPr/>
          <p:nvPr/>
        </p:nvSpPr>
        <p:spPr>
          <a:xfrm rot="5400000">
            <a:off x="1439652" y="2562830"/>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a:extLst>
              <a:ext uri="{FF2B5EF4-FFF2-40B4-BE49-F238E27FC236}">
                <a16:creationId xmlns:a16="http://schemas.microsoft.com/office/drawing/2014/main" id="{9840A38F-D240-18FB-93A7-58DDAFD86999}"/>
              </a:ext>
            </a:extLst>
          </p:cNvPr>
          <p:cNvSpPr/>
          <p:nvPr/>
        </p:nvSpPr>
        <p:spPr>
          <a:xfrm rot="7311151">
            <a:off x="300097" y="2499742"/>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a:extLst>
              <a:ext uri="{FF2B5EF4-FFF2-40B4-BE49-F238E27FC236}">
                <a16:creationId xmlns:a16="http://schemas.microsoft.com/office/drawing/2014/main" id="{C90CE636-784E-B343-2493-FB375C886A7F}"/>
              </a:ext>
            </a:extLst>
          </p:cNvPr>
          <p:cNvSpPr/>
          <p:nvPr/>
        </p:nvSpPr>
        <p:spPr>
          <a:xfrm rot="5400000">
            <a:off x="7386639" y="1887674"/>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1984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7</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s-ES" sz="1400" b="0" i="0" u="none" strike="noStrike">
                <a:solidFill>
                  <a:srgbClr val="000000"/>
                </a:solidFill>
                <a:effectLst/>
                <a:latin typeface="Calibri" panose="020F0502020204030204" pitchFamily="34" charset="0"/>
              </a:rPr>
              <a:t>7. Selecciona tu texto, cópialo y pégalo en tu documento. </a:t>
            </a:r>
          </a:p>
          <a:p>
            <a:pPr algn="l"/>
            <a:r>
              <a:rPr lang="es-ES" sz="1400" b="0" i="0" u="none" strike="noStrike">
                <a:solidFill>
                  <a:srgbClr val="000000"/>
                </a:solidFill>
                <a:effectLst/>
                <a:latin typeface="Calibri" panose="020F0502020204030204" pitchFamily="34" charset="0"/>
              </a:rPr>
              <a:t>Selecciona tu texto y luego mantén pulsada la tecla SHIFT para seleccionar la forma/ruta en el que quieres poner tu texto.</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6145" name="Picture 1">
            <a:extLst>
              <a:ext uri="{FF2B5EF4-FFF2-40B4-BE49-F238E27FC236}">
                <a16:creationId xmlns:a16="http://schemas.microsoft.com/office/drawing/2014/main" id="{CB0D2EF6-427F-9043-550B-B9785D4D43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699" y="1925081"/>
            <a:ext cx="25400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02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8</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004049" y="1424017"/>
            <a:ext cx="3586917" cy="263231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a:r>
              <a:rPr lang="es-ES" sz="1400" b="0" i="0" u="none" strike="noStrike">
                <a:solidFill>
                  <a:srgbClr val="000000"/>
                </a:solidFill>
                <a:effectLst/>
                <a:latin typeface="Calibri" panose="020F0502020204030204" pitchFamily="34" charset="0"/>
              </a:rPr>
              <a:t>8. Ve a la barra de tareas de la parte superior, elige "Texto" y "Poner en ruta" en el menú desplegable.</a:t>
            </a:r>
          </a:p>
          <a:p>
            <a:pPr algn="l" latinLnBrk="0"/>
            <a:r>
              <a:rPr lang="es-ES" sz="1400" b="0" i="0" u="none" strike="noStrike">
                <a:solidFill>
                  <a:srgbClr val="000000"/>
                </a:solidFill>
                <a:effectLst/>
                <a:latin typeface="Calibri" panose="020F0502020204030204" pitchFamily="34" charset="0"/>
              </a:rPr>
              <a:t>Ahora tu texto y tu forma están combinados. Puedes alejar el texto de la ruta, pero mantendrá su nueva forma. Si no estás contento con el aspecto, puedes mover el texto con la barra espaciadora o, en mi caso, simplemente girar la forma con los tiradores hasta que todo esté como quieres. </a:t>
            </a:r>
          </a:p>
          <a:p>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sp>
        <p:nvSpPr>
          <p:cNvPr id="9" name="TextBox 8">
            <a:extLst>
              <a:ext uri="{FF2B5EF4-FFF2-40B4-BE49-F238E27FC236}">
                <a16:creationId xmlns:a16="http://schemas.microsoft.com/office/drawing/2014/main" id="{1F842003-2B6D-6E17-7535-871AF450D52B}"/>
              </a:ext>
            </a:extLst>
          </p:cNvPr>
          <p:cNvSpPr txBox="1"/>
          <p:nvPr/>
        </p:nvSpPr>
        <p:spPr>
          <a:xfrm>
            <a:off x="2286000" y="2387772"/>
            <a:ext cx="2069976" cy="369332"/>
          </a:xfrm>
          <a:prstGeom prst="rect">
            <a:avLst/>
          </a:prstGeom>
          <a:noFill/>
        </p:spPr>
        <p:txBody>
          <a:bodyPr wrap="square">
            <a:spAutoFit/>
          </a:bodyPr>
          <a:lstStyle/>
          <a:p>
            <a:endParaRPr lang="en-GB"/>
          </a:p>
        </p:txBody>
      </p:sp>
      <p:sp>
        <p:nvSpPr>
          <p:cNvPr id="13" name="TextBox 12">
            <a:extLst>
              <a:ext uri="{FF2B5EF4-FFF2-40B4-BE49-F238E27FC236}">
                <a16:creationId xmlns:a16="http://schemas.microsoft.com/office/drawing/2014/main" id="{10F6DBA5-8EC5-17A6-662F-EB14108AA49B}"/>
              </a:ext>
            </a:extLst>
          </p:cNvPr>
          <p:cNvSpPr txBox="1"/>
          <p:nvPr/>
        </p:nvSpPr>
        <p:spPr>
          <a:xfrm>
            <a:off x="1547664" y="2037585"/>
            <a:ext cx="4572000" cy="369332"/>
          </a:xfrm>
          <a:prstGeom prst="rect">
            <a:avLst/>
          </a:prstGeom>
          <a:noFill/>
        </p:spPr>
        <p:txBody>
          <a:bodyPr wrap="square">
            <a:spAutoFit/>
          </a:bodyPr>
          <a:lstStyle/>
          <a:p>
            <a:endParaRPr lang="en-GB"/>
          </a:p>
        </p:txBody>
      </p:sp>
      <p:grpSp>
        <p:nvGrpSpPr>
          <p:cNvPr id="14" name="Group 13">
            <a:extLst>
              <a:ext uri="{FF2B5EF4-FFF2-40B4-BE49-F238E27FC236}">
                <a16:creationId xmlns:a16="http://schemas.microsoft.com/office/drawing/2014/main" id="{0C3AEBAA-1DE6-462D-B213-F4279930A853}"/>
              </a:ext>
              <a:ext uri="{147F2762-F138-4A5C-976F-8EAC2B608ADB}">
                <a16:predDERef xmlns:a16="http://schemas.microsoft.com/office/drawing/2014/main" pred="{D1CAC570-5390-427A-9649-87505C70267B}"/>
              </a:ext>
            </a:extLst>
          </p:cNvPr>
          <p:cNvGrpSpPr/>
          <p:nvPr/>
        </p:nvGrpSpPr>
        <p:grpSpPr>
          <a:xfrm>
            <a:off x="553034" y="1730525"/>
            <a:ext cx="1657350" cy="1447800"/>
            <a:chOff x="0" y="0"/>
            <a:chExt cx="1657350" cy="1447800"/>
          </a:xfrm>
        </p:grpSpPr>
        <p:pic>
          <p:nvPicPr>
            <p:cNvPr id="15" name="Grafik 17">
              <a:extLst>
                <a:ext uri="{FF2B5EF4-FFF2-40B4-BE49-F238E27FC236}">
                  <a16:creationId xmlns:a16="http://schemas.microsoft.com/office/drawing/2014/main" id="{C9EF1AA7-496E-48C4-95FC-3D3AB3FB79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125" y="0"/>
              <a:ext cx="1419225" cy="1447800"/>
            </a:xfrm>
            <a:prstGeom prst="rect">
              <a:avLst/>
            </a:prstGeom>
            <a:noFill/>
            <a:extLst>
              <a:ext uri="{909E8E84-426E-40DD-AFC4-6F175D3DCCD1}">
                <a14:hiddenFill xmlns:a14="http://schemas.microsoft.com/office/drawing/2010/main">
                  <a:solidFill>
                    <a:srgbClr val="FFFFFF"/>
                  </a:solidFill>
                </a14:hiddenFill>
              </a:ext>
            </a:extLst>
          </p:spPr>
        </p:pic>
        <p:sp>
          <p:nvSpPr>
            <p:cNvPr id="16" name="Pfeil: nach links 18">
              <a:extLst>
                <a:ext uri="{FF2B5EF4-FFF2-40B4-BE49-F238E27FC236}">
                  <a16:creationId xmlns:a16="http://schemas.microsoft.com/office/drawing/2014/main" id="{753361A3-7125-4604-B7BE-1002FF75CA0B}"/>
                </a:ext>
              </a:extLst>
            </p:cNvPr>
            <p:cNvSpPr/>
            <p:nvPr/>
          </p:nvSpPr>
          <p:spPr>
            <a:xfrm flipH="1">
              <a:off x="0" y="5715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7" name="Pfeil: nach links 19">
              <a:extLst>
                <a:ext uri="{FF2B5EF4-FFF2-40B4-BE49-F238E27FC236}">
                  <a16:creationId xmlns:a16="http://schemas.microsoft.com/office/drawing/2014/main" id="{A0D50869-7ABC-4B76-9DDC-E15E15063CD6}"/>
                </a:ext>
              </a:extLst>
            </p:cNvPr>
            <p:cNvSpPr/>
            <p:nvPr/>
          </p:nvSpPr>
          <p:spPr>
            <a:xfrm>
              <a:off x="1209675" y="100965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grpSp>
        <p:nvGrpSpPr>
          <p:cNvPr id="19" name="Group 18">
            <a:extLst>
              <a:ext uri="{FF2B5EF4-FFF2-40B4-BE49-F238E27FC236}">
                <a16:creationId xmlns:a16="http://schemas.microsoft.com/office/drawing/2014/main" id="{9B214E55-02CF-46A2-B11D-17D069C08A9C}"/>
              </a:ext>
            </a:extLst>
          </p:cNvPr>
          <p:cNvGrpSpPr/>
          <p:nvPr/>
        </p:nvGrpSpPr>
        <p:grpSpPr>
          <a:xfrm>
            <a:off x="2503065" y="1934991"/>
            <a:ext cx="1304182" cy="1171035"/>
            <a:chOff x="0" y="0"/>
            <a:chExt cx="1304182" cy="1171035"/>
          </a:xfrm>
        </p:grpSpPr>
        <p:pic>
          <p:nvPicPr>
            <p:cNvPr id="20" name="Grafik 20">
              <a:extLst>
                <a:ext uri="{FF2B5EF4-FFF2-40B4-BE49-F238E27FC236}">
                  <a16:creationId xmlns:a16="http://schemas.microsoft.com/office/drawing/2014/main" id="{671CB9E1-BC57-4737-A6A3-ADC5EC9E25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113683" cy="1123409"/>
            </a:xfrm>
            <a:prstGeom prst="rect">
              <a:avLst/>
            </a:prstGeom>
            <a:noFill/>
            <a:extLst>
              <a:ext uri="{909E8E84-426E-40DD-AFC4-6F175D3DCCD1}">
                <a14:hiddenFill xmlns:a14="http://schemas.microsoft.com/office/drawing/2010/main">
                  <a:solidFill>
                    <a:srgbClr val="FFFFFF"/>
                  </a:solidFill>
                </a14:hiddenFill>
              </a:ext>
            </a:extLst>
          </p:spPr>
        </p:pic>
        <p:sp>
          <p:nvSpPr>
            <p:cNvPr id="22" name="Pfeil: nach links 22">
              <a:extLst>
                <a:ext uri="{FF2B5EF4-FFF2-40B4-BE49-F238E27FC236}">
                  <a16:creationId xmlns:a16="http://schemas.microsoft.com/office/drawing/2014/main" id="{D5308F65-4F3F-4E03-8C74-776E56315058}"/>
                </a:ext>
              </a:extLst>
            </p:cNvPr>
            <p:cNvSpPr/>
            <p:nvPr/>
          </p:nvSpPr>
          <p:spPr>
            <a:xfrm rot="2181160">
              <a:off x="1056532" y="106626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pic>
        <p:nvPicPr>
          <p:cNvPr id="23" name="Grafik 21">
            <a:extLst>
              <a:ext uri="{FF2B5EF4-FFF2-40B4-BE49-F238E27FC236}">
                <a16:creationId xmlns:a16="http://schemas.microsoft.com/office/drawing/2014/main" id="{4AA33685-88BA-45A3-9E99-119475881D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8399" y="1971311"/>
            <a:ext cx="1095375" cy="105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6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9</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s-ES" altLang="ko-KR" sz="1400">
                <a:solidFill>
                  <a:schemeClr val="tx1">
                    <a:lumMod val="75000"/>
                    <a:lumOff val="25000"/>
                  </a:schemeClr>
                </a:solidFill>
              </a:rPr>
              <a:t>9. A continuación, coloca el otro texto en otra ruta. Compara los resultados y elige cuál quieres conservar.</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Grafik 23">
            <a:extLst>
              <a:ext uri="{FF2B5EF4-FFF2-40B4-BE49-F238E27FC236}">
                <a16:creationId xmlns:a16="http://schemas.microsoft.com/office/drawing/2014/main" id="{BF6F6B24-B2D7-45A5-96B4-4ED5D33401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050" y="2259226"/>
            <a:ext cx="3044001" cy="11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54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10</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s-ES" altLang="ko-KR" sz="1400">
                <a:solidFill>
                  <a:schemeClr val="tx1">
                    <a:lumMod val="75000"/>
                    <a:lumOff val="25000"/>
                  </a:schemeClr>
                </a:solidFill>
              </a:rPr>
              <a:t>10. Como no quieres que la cortadora de vinilo corte también la línea/ruta, tienes que hacerla invisible. Si borras el trazado, el texto volverá a su forma anterior.</a:t>
            </a:r>
          </a:p>
          <a:p>
            <a:pPr algn="l"/>
            <a:endParaRPr lang="es-ES" altLang="ko-KR" sz="1400">
              <a:solidFill>
                <a:schemeClr val="tx1">
                  <a:lumMod val="75000"/>
                  <a:lumOff val="25000"/>
                </a:schemeClr>
              </a:solidFill>
            </a:endParaRPr>
          </a:p>
          <a:p>
            <a:pPr algn="l"/>
            <a:r>
              <a:rPr lang="es-ES" altLang="ko-KR" sz="1400">
                <a:solidFill>
                  <a:schemeClr val="tx1">
                    <a:lumMod val="75000"/>
                    <a:lumOff val="25000"/>
                  </a:schemeClr>
                </a:solidFill>
              </a:rPr>
              <a:t>Para hacer el trazado invisible, pulsa "Relleno y Trazo" y luego marca la "X" en "Trazo pintura". </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Grafik 24">
            <a:extLst>
              <a:ext uri="{FF2B5EF4-FFF2-40B4-BE49-F238E27FC236}">
                <a16:creationId xmlns:a16="http://schemas.microsoft.com/office/drawing/2014/main" id="{B697F47E-83D6-4723-8154-7A0CB611D68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2369408"/>
            <a:ext cx="22288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66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1: Texto fácil en la ruta 11</a:t>
            </a:r>
          </a:p>
        </p:txBody>
      </p:sp>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Ahora es el momento de guardar y cerrar el archivo</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s-ES" altLang="ko-KR" sz="1800" b="1"/>
              <a:t>Conclusiones: ¿Qué me llevo a casa?</a:t>
            </a:r>
            <a:endParaRPr lang="en-US" altLang="ko-KR" sz="1800" b="1"/>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1019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400">
                <a:solidFill>
                  <a:schemeClr val="tx1">
                    <a:lumMod val="75000"/>
                    <a:lumOff val="25000"/>
                  </a:schemeClr>
                </a:solidFill>
              </a:rPr>
              <a:t>En esta tarea seguiremos utilizando Inkscape y conoceremos sus posibilidades utilizándolo. </a:t>
            </a:r>
            <a:endParaRPr lang="ko-KR" altLang="en-US" sz="140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400">
                <a:solidFill>
                  <a:schemeClr val="tx1">
                    <a:lumMod val="75000"/>
                    <a:lumOff val="25000"/>
                  </a:schemeClr>
                </a:solidFill>
              </a:rPr>
              <a:t>En esta tarea cambiarás un mapa de bits por un gráfico vectorial, es decir, cambiarás una simple foto de Internet en un gráfico vectorial.</a:t>
            </a:r>
            <a:endParaRPr lang="ko-KR" altLang="en-US" sz="14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553035" y="10053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Donut 24">
            <a:extLst>
              <a:ext uri="{FF2B5EF4-FFF2-40B4-BE49-F238E27FC236}">
                <a16:creationId xmlns:a16="http://schemas.microsoft.com/office/drawing/2014/main" id="{5A9376DB-6835-275C-67FD-6C8DEA99CDB8}"/>
              </a:ext>
            </a:extLst>
          </p:cNvPr>
          <p:cNvSpPr/>
          <p:nvPr/>
        </p:nvSpPr>
        <p:spPr>
          <a:xfrm>
            <a:off x="4898237" y="110679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Introducción: ¿De qué va todo esto?</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Tarea: ¿Cuál es la actividad?</a:t>
            </a:r>
          </a:p>
        </p:txBody>
      </p:sp>
    </p:spTree>
    <p:extLst>
      <p:ext uri="{BB962C8B-B14F-4D97-AF65-F5344CB8AC3E}">
        <p14:creationId xmlns:p14="http://schemas.microsoft.com/office/powerpoint/2010/main" val="3053332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392762"/>
            <a:ext cx="9144000" cy="576064"/>
          </a:xfrm>
        </p:spPr>
        <p:txBody>
          <a:bodyPr/>
          <a:lstStyle/>
          <a:p>
            <a:r>
              <a:rPr lang="es-ES" sz="2800"/>
              <a:t>Tarea 2: Transformar un mapa de bits en un vector</a:t>
            </a:r>
          </a:p>
          <a:p>
            <a:endParaRPr lang="es-E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4880939" y="1033252"/>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Sigue estas instrucciones y hazte un vector sencillo. </a:t>
            </a:r>
            <a:endParaRPr lang="ko-KR" altLang="en-US" sz="140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Aprenderás a convertir un mapa de bits en un gráfico vectorial. </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Resultados de aprendizaje: ¿Qué voy a aprender?</a:t>
            </a:r>
          </a:p>
        </p:txBody>
      </p:sp>
    </p:spTree>
    <p:extLst>
      <p:ext uri="{BB962C8B-B14F-4D97-AF65-F5344CB8AC3E}">
        <p14:creationId xmlns:p14="http://schemas.microsoft.com/office/powerpoint/2010/main" val="422229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FabLab</a:t>
            </a:r>
            <a:endParaRPr lang="ko-KR" altLang="en-US" sz="2800"/>
          </a:p>
        </p:txBody>
      </p:sp>
      <p:sp>
        <p:nvSpPr>
          <p:cNvPr id="3" name="Text Placeholder 2"/>
          <p:cNvSpPr>
            <a:spLocks noGrp="1"/>
          </p:cNvSpPr>
          <p:nvPr>
            <p:ph type="body" sz="quarter" idx="11"/>
          </p:nvPr>
        </p:nvSpPr>
        <p:spPr/>
        <p:txBody>
          <a:bodyPr/>
          <a:lstStyle/>
          <a:p>
            <a:pPr lvl="0"/>
            <a:r>
              <a:rPr lang="en-US" altLang="ko-KR" sz="1800"/>
              <a:t>1</a:t>
            </a:r>
          </a:p>
        </p:txBody>
      </p:sp>
      <p:grpSp>
        <p:nvGrpSpPr>
          <p:cNvPr id="11" name="Group 10"/>
          <p:cNvGrpSpPr/>
          <p:nvPr/>
        </p:nvGrpSpPr>
        <p:grpSpPr>
          <a:xfrm>
            <a:off x="414632" y="2877356"/>
            <a:ext cx="1755251" cy="1341167"/>
            <a:chOff x="421670" y="2725777"/>
            <a:chExt cx="1755251" cy="1341167"/>
          </a:xfrm>
        </p:grpSpPr>
        <p:sp>
          <p:nvSpPr>
            <p:cNvPr id="15" name="TextBox 14"/>
            <p:cNvSpPr txBox="1"/>
            <p:nvPr/>
          </p:nvSpPr>
          <p:spPr>
            <a:xfrm>
              <a:off x="442149" y="2725777"/>
              <a:ext cx="1734772" cy="1200329"/>
            </a:xfrm>
            <a:prstGeom prst="rect">
              <a:avLst/>
            </a:prstGeom>
            <a:noFill/>
          </p:spPr>
          <p:txBody>
            <a:bodyPr wrap="square" rtlCol="0">
              <a:spAutoFit/>
            </a:bodyPr>
            <a:lstStyle/>
            <a:p>
              <a:pPr algn="ctr" latinLnBrk="0"/>
              <a:r>
                <a:rPr lang="es-ES" sz="1200">
                  <a:effectLst/>
                  <a:latin typeface="+mj-lt"/>
                  <a:ea typeface="Calibri" panose="020F0502020204030204" pitchFamily="34" charset="0"/>
                </a:rPr>
                <a:t>Fab Lab es una plataforma abierta para el público, las empresas, los empresarios y los estudiantes</a:t>
              </a:r>
              <a:r>
                <a:rPr lang="en-US" altLang="ko-KR" sz="1200">
                  <a:solidFill>
                    <a:schemeClr val="tx1">
                      <a:lumMod val="75000"/>
                      <a:lumOff val="25000"/>
                    </a:schemeClr>
                  </a:solidFill>
                  <a:latin typeface="+mj-lt"/>
                  <a:cs typeface="Arial" pitchFamily="34" charset="0"/>
                </a:rPr>
                <a:t>.</a:t>
              </a:r>
              <a:endParaRPr lang="ko-KR" altLang="en-US" sz="1200">
                <a:solidFill>
                  <a:schemeClr val="tx1">
                    <a:lumMod val="75000"/>
                    <a:lumOff val="25000"/>
                  </a:schemeClr>
                </a:solidFill>
                <a:latin typeface="+mj-lt"/>
                <a:cs typeface="Arial" pitchFamily="34" charset="0"/>
              </a:endParaRPr>
            </a:p>
          </p:txBody>
        </p:sp>
        <p:sp>
          <p:nvSpPr>
            <p:cNvPr id="17" name="Rectangle 16"/>
            <p:cNvSpPr/>
            <p:nvPr/>
          </p:nvSpPr>
          <p:spPr>
            <a:xfrm>
              <a:off x="421670" y="3886944"/>
              <a:ext cx="1734772" cy="18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19" name="Group 18"/>
          <p:cNvGrpSpPr/>
          <p:nvPr/>
        </p:nvGrpSpPr>
        <p:grpSpPr>
          <a:xfrm>
            <a:off x="1092422" y="1191164"/>
            <a:ext cx="2875705" cy="1424897"/>
            <a:chOff x="1936414" y="529451"/>
            <a:chExt cx="1734772" cy="1584232"/>
          </a:xfrm>
        </p:grpSpPr>
        <p:sp>
          <p:nvSpPr>
            <p:cNvPr id="16" name="TextBox 15"/>
            <p:cNvSpPr txBox="1"/>
            <p:nvPr/>
          </p:nvSpPr>
          <p:spPr>
            <a:xfrm>
              <a:off x="2063142" y="779131"/>
              <a:ext cx="1451064" cy="1334552"/>
            </a:xfrm>
            <a:prstGeom prst="rect">
              <a:avLst/>
            </a:prstGeom>
            <a:noFill/>
          </p:spPr>
          <p:txBody>
            <a:bodyPr wrap="square" rtlCol="0">
              <a:spAutoFit/>
            </a:bodyPr>
            <a:lstStyle/>
            <a:p>
              <a:pPr algn="ctr" latinLnBrk="0"/>
              <a:r>
                <a:rPr lang="es-ES" sz="1200">
                  <a:effectLst/>
                  <a:latin typeface="+mj-lt"/>
                  <a:ea typeface="Calibri" panose="020F0502020204030204" pitchFamily="34" charset="0"/>
                </a:rPr>
                <a:t>Queremos ser hacedores en el futuro digital. Queremos crear nuevos puestos de trabajo, nuevas oportunidades y activar las posibilidades que ofrecen las nuevas tecnologías</a:t>
              </a:r>
              <a:r>
                <a:rPr lang="en-US" altLang="ko-KR" sz="1200">
                  <a:solidFill>
                    <a:schemeClr val="tx1">
                      <a:lumMod val="75000"/>
                      <a:lumOff val="25000"/>
                    </a:schemeClr>
                  </a:solidFill>
                  <a:latin typeface="+mj-lt"/>
                  <a:cs typeface="Arial" pitchFamily="34" charset="0"/>
                </a:rPr>
                <a:t>..  </a:t>
              </a:r>
              <a:endParaRPr lang="ko-KR" altLang="en-US" sz="1200">
                <a:solidFill>
                  <a:schemeClr val="tx1">
                    <a:lumMod val="75000"/>
                    <a:lumOff val="25000"/>
                  </a:schemeClr>
                </a:solidFill>
                <a:latin typeface="+mj-lt"/>
                <a:cs typeface="Arial" pitchFamily="34" charset="0"/>
              </a:endParaRPr>
            </a:p>
          </p:txBody>
        </p:sp>
        <p:sp>
          <p:nvSpPr>
            <p:cNvPr id="18" name="Rectangle 17"/>
            <p:cNvSpPr/>
            <p:nvPr/>
          </p:nvSpPr>
          <p:spPr>
            <a:xfrm>
              <a:off x="1936414" y="529451"/>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0" name="Group 19"/>
          <p:cNvGrpSpPr/>
          <p:nvPr/>
        </p:nvGrpSpPr>
        <p:grpSpPr>
          <a:xfrm>
            <a:off x="3629316" y="2969690"/>
            <a:ext cx="1734772" cy="1248833"/>
            <a:chOff x="421670" y="2818111"/>
            <a:chExt cx="1734772" cy="1248833"/>
          </a:xfrm>
        </p:grpSpPr>
        <p:sp>
          <p:nvSpPr>
            <p:cNvPr id="21" name="TextBox 20"/>
            <p:cNvSpPr txBox="1"/>
            <p:nvPr/>
          </p:nvSpPr>
          <p:spPr>
            <a:xfrm>
              <a:off x="421670" y="2818111"/>
              <a:ext cx="1734772" cy="1015663"/>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Fab Lab es un taller con dispositivos y herramientas para hacer casi cualquier cosa.</a:t>
              </a:r>
              <a:endParaRPr lang="ko-KR" altLang="en-US" sz="1200">
                <a:solidFill>
                  <a:schemeClr val="tx1">
                    <a:lumMod val="75000"/>
                    <a:lumOff val="25000"/>
                  </a:schemeClr>
                </a:solidFill>
                <a:cs typeface="Arial" pitchFamily="34" charset="0"/>
              </a:endParaRPr>
            </a:p>
          </p:txBody>
        </p:sp>
        <p:sp>
          <p:nvSpPr>
            <p:cNvPr id="22" name="Rectangle 21"/>
            <p:cNvSpPr/>
            <p:nvPr/>
          </p:nvSpPr>
          <p:spPr>
            <a:xfrm>
              <a:off x="421670" y="3886944"/>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3" name="Group 22"/>
          <p:cNvGrpSpPr/>
          <p:nvPr/>
        </p:nvGrpSpPr>
        <p:grpSpPr>
          <a:xfrm>
            <a:off x="6856379" y="2969690"/>
            <a:ext cx="1983051" cy="1248833"/>
            <a:chOff x="297530" y="2818111"/>
            <a:chExt cx="1983051" cy="1248833"/>
          </a:xfrm>
        </p:grpSpPr>
        <p:sp>
          <p:nvSpPr>
            <p:cNvPr id="24" name="TextBox 23"/>
            <p:cNvSpPr txBox="1"/>
            <p:nvPr/>
          </p:nvSpPr>
          <p:spPr>
            <a:xfrm>
              <a:off x="297530" y="2818111"/>
              <a:ext cx="1983051" cy="1015663"/>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En FabLab se incluyen; cortadores láser, cortadoras de vinilo, fresadoras, escáneres 3D e impresoras 3D</a:t>
              </a:r>
              <a:endParaRPr lang="ko-KR" altLang="en-US" sz="1200">
                <a:solidFill>
                  <a:schemeClr val="tx1">
                    <a:lumMod val="75000"/>
                    <a:lumOff val="25000"/>
                  </a:schemeClr>
                </a:solidFill>
                <a:cs typeface="Arial" pitchFamily="34" charset="0"/>
              </a:endParaRPr>
            </a:p>
          </p:txBody>
        </p:sp>
        <p:sp>
          <p:nvSpPr>
            <p:cNvPr id="25" name="Rectangle 24"/>
            <p:cNvSpPr/>
            <p:nvPr/>
          </p:nvSpPr>
          <p:spPr>
            <a:xfrm>
              <a:off x="421670" y="3886944"/>
              <a:ext cx="1734772" cy="18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7" name="Group 26"/>
          <p:cNvGrpSpPr/>
          <p:nvPr/>
        </p:nvGrpSpPr>
        <p:grpSpPr>
          <a:xfrm>
            <a:off x="5364088" y="1203598"/>
            <a:ext cx="2808312" cy="1383894"/>
            <a:chOff x="2063141" y="1065139"/>
            <a:chExt cx="1734772" cy="1805473"/>
          </a:xfrm>
        </p:grpSpPr>
        <p:sp>
          <p:nvSpPr>
            <p:cNvPr id="28" name="TextBox 27"/>
            <p:cNvSpPr txBox="1"/>
            <p:nvPr/>
          </p:nvSpPr>
          <p:spPr>
            <a:xfrm>
              <a:off x="2063141" y="1304624"/>
              <a:ext cx="1734772" cy="1565988"/>
            </a:xfrm>
            <a:prstGeom prst="rect">
              <a:avLst/>
            </a:prstGeom>
            <a:noFill/>
          </p:spPr>
          <p:txBody>
            <a:bodyPr wrap="square" rtlCol="0">
              <a:spAutoFit/>
            </a:bodyPr>
            <a:lstStyle/>
            <a:p>
              <a:pPr algn="ctr"/>
              <a:r>
                <a:rPr lang="es-ES" altLang="ko-KR" sz="1200">
                  <a:solidFill>
                    <a:schemeClr val="tx1">
                      <a:lumMod val="75000"/>
                      <a:lumOff val="25000"/>
                    </a:schemeClr>
                  </a:solidFill>
                  <a:cs typeface="Arial" pitchFamily="34" charset="0"/>
                </a:rPr>
                <a:t>Los cambios radicales en la sociedad y la economía exigen cambios en la educación. La educación y las competencias en oficios, ciencia y tecnología son una base importante para la innovación.</a:t>
              </a:r>
            </a:p>
          </p:txBody>
        </p:sp>
        <p:sp>
          <p:nvSpPr>
            <p:cNvPr id="29" name="Rectangle 28"/>
            <p:cNvSpPr/>
            <p:nvPr/>
          </p:nvSpPr>
          <p:spPr>
            <a:xfrm>
              <a:off x="2063141" y="1065139"/>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Tree>
    <p:extLst>
      <p:ext uri="{BB962C8B-B14F-4D97-AF65-F5344CB8AC3E}">
        <p14:creationId xmlns:p14="http://schemas.microsoft.com/office/powerpoint/2010/main" val="1090366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563638"/>
            <a:ext cx="4365522" cy="25290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400">
                <a:solidFill>
                  <a:schemeClr val="tx1"/>
                </a:solidFill>
                <a:ea typeface="Times New Roman" panose="02020603050405020304" pitchFamily="18" charset="0"/>
              </a:rPr>
              <a:t>Busca una imagen en Internet a través de un motor de búsqueda como Google. Lo mejor para empezar es buscar clip arts o logotipos en sólo 2 colores, por ejemplo, blanco y negro.</a:t>
            </a:r>
            <a:br>
              <a:rPr lang="is-IS" sz="1400">
                <a:solidFill>
                  <a:schemeClr val="tx1"/>
                </a:solidFill>
                <a:effectLst/>
                <a:ea typeface="Times New Roman" panose="02020603050405020304" pitchFamily="18" charset="0"/>
              </a:rPr>
            </a:br>
            <a:r>
              <a:rPr lang="is-IS" sz="1400">
                <a:solidFill>
                  <a:schemeClr val="tx1"/>
                </a:solidFill>
                <a:effectLst/>
                <a:ea typeface="Times New Roman" panose="02020603050405020304" pitchFamily="18" charset="0"/>
              </a:rPr>
              <a:t>Por ejemplo, yo busqué „</a:t>
            </a:r>
            <a:r>
              <a:rPr lang="is-IS" sz="1400" i="1">
                <a:solidFill>
                  <a:schemeClr val="tx1"/>
                </a:solidFill>
                <a:effectLst/>
                <a:ea typeface="Times New Roman" panose="02020603050405020304" pitchFamily="18" charset="0"/>
              </a:rPr>
              <a:t>flor clipart blanco negro“</a:t>
            </a:r>
          </a:p>
          <a:p>
            <a:endParaRPr lang="is-IS" altLang="ko-KR" sz="1400" i="1">
              <a:solidFill>
                <a:schemeClr val="tx1"/>
              </a:solidFill>
            </a:endParaRPr>
          </a:p>
          <a:p>
            <a:r>
              <a:rPr lang="es-ES" altLang="ko-KR" sz="1400">
                <a:solidFill>
                  <a:schemeClr val="tx1">
                    <a:lumMod val="75000"/>
                    <a:lumOff val="25000"/>
                  </a:schemeClr>
                </a:solidFill>
              </a:rPr>
              <a:t>Cuando elijas una imagen, asegúrate de que tiene un tamaño suficiente. Cuanto más grande sea, más detalles obtendrás al rastrear el mapa de bits en Inkscape.</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4" name="Picture 3">
            <a:extLst>
              <a:ext uri="{FF2B5EF4-FFF2-40B4-BE49-F238E27FC236}">
                <a16:creationId xmlns:a16="http://schemas.microsoft.com/office/drawing/2014/main" id="{BFE77D46-7817-A6B1-4BBB-C9310560541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145" y="2028367"/>
            <a:ext cx="2880360" cy="1599565"/>
          </a:xfrm>
          <a:prstGeom prst="rect">
            <a:avLst/>
          </a:prstGeom>
          <a:noFill/>
          <a:ln>
            <a:noFill/>
          </a:ln>
        </p:spPr>
      </p:pic>
    </p:spTree>
    <p:extLst>
      <p:ext uri="{BB962C8B-B14F-4D97-AF65-F5344CB8AC3E}">
        <p14:creationId xmlns:p14="http://schemas.microsoft.com/office/powerpoint/2010/main" val="2774846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s-ES" sz="1400">
              <a:solidFill>
                <a:schemeClr val="tx1"/>
              </a:solidFill>
              <a:effectLst/>
              <a:ea typeface="Times New Roman" panose="02020603050405020304" pitchFamily="18" charset="0"/>
            </a:endParaRPr>
          </a:p>
          <a:p>
            <a:pPr lvl="0" latinLnBrk="0"/>
            <a:r>
              <a:rPr lang="es-ES" sz="1400">
                <a:solidFill>
                  <a:schemeClr val="tx1"/>
                </a:solidFill>
                <a:effectLst/>
                <a:ea typeface="Times New Roman" panose="02020603050405020304" pitchFamily="18" charset="0"/>
              </a:rPr>
              <a:t>Abre la foto con el botón "Ver imagen". Ahí la verás con mejor resolución.</a:t>
            </a:r>
          </a:p>
          <a:p>
            <a:pPr lvl="0" latinLnBrk="0"/>
            <a:endParaRPr lang="es-ES" sz="1400">
              <a:solidFill>
                <a:schemeClr val="tx1"/>
              </a:solidFill>
              <a:effectLst/>
              <a:ea typeface="Times New Roman" panose="02020603050405020304" pitchFamily="18" charset="0"/>
            </a:endParaRPr>
          </a:p>
          <a:p>
            <a:pPr lvl="0" latinLnBrk="0"/>
            <a:r>
              <a:rPr lang="es-ES" sz="1400">
                <a:solidFill>
                  <a:schemeClr val="tx1"/>
                </a:solidFill>
                <a:effectLst/>
                <a:ea typeface="Times New Roman" panose="02020603050405020304" pitchFamily="18" charset="0"/>
              </a:rPr>
              <a:t>Copia la imagen. Atención: si la imagen es un archivo .png, por favor guarda el archivo en tu ordenador en lugar de copiarlo. Si sólo lo copias, obtendrás un rectángulo negro en lugar de la imagen cuando lo pegues en Inkscape.</a:t>
            </a:r>
            <a:endParaRPr lang="is-IS" sz="1400">
              <a:solidFill>
                <a:schemeClr val="tx1"/>
              </a:solidFill>
              <a:effectLst/>
              <a:ea typeface="Times New Roman" panose="02020603050405020304" pitchFamily="18" charset="0"/>
            </a:endParaRPr>
          </a:p>
          <a:p>
            <a:pPr lvl="0"/>
            <a:br>
              <a:rPr lang="is-IS" sz="1400">
                <a:solidFill>
                  <a:schemeClr val="tx1"/>
                </a:solidFill>
                <a:effectLst/>
                <a:ea typeface="Times New Roman" panose="02020603050405020304" pitchFamily="18" charset="0"/>
              </a:rPr>
            </a:br>
            <a:endParaRPr lang="en-IS" sz="1400">
              <a:solidFill>
                <a:schemeClr val="tx1"/>
              </a:solidFill>
              <a:effectLst/>
              <a:ea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Picture 2">
            <a:extLst>
              <a:ext uri="{FF2B5EF4-FFF2-40B4-BE49-F238E27FC236}">
                <a16:creationId xmlns:a16="http://schemas.microsoft.com/office/drawing/2014/main" id="{88090A95-38AC-4E95-A733-DB1E7D37DA0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38" y="2032151"/>
            <a:ext cx="3024505" cy="2066925"/>
          </a:xfrm>
          <a:prstGeom prst="rect">
            <a:avLst/>
          </a:prstGeom>
          <a:noFill/>
          <a:ln>
            <a:noFill/>
          </a:ln>
        </p:spPr>
      </p:pic>
    </p:spTree>
    <p:extLst>
      <p:ext uri="{BB962C8B-B14F-4D97-AF65-F5344CB8AC3E}">
        <p14:creationId xmlns:p14="http://schemas.microsoft.com/office/powerpoint/2010/main" val="4089223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a:r>
              <a:rPr lang="es-ES" sz="1400">
                <a:solidFill>
                  <a:schemeClr val="tx1"/>
                </a:solidFill>
                <a:effectLst/>
                <a:ea typeface="Times New Roman" panose="02020603050405020304" pitchFamily="18" charset="0"/>
              </a:rPr>
              <a:t>Abre Inkscape y pega la imagen, no importa si cabe o no en la página mostrada en Inkscape. No es necesario cambiar la disposición.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Picture 2">
            <a:extLst>
              <a:ext uri="{FF2B5EF4-FFF2-40B4-BE49-F238E27FC236}">
                <a16:creationId xmlns:a16="http://schemas.microsoft.com/office/drawing/2014/main" id="{F8DAD4D9-94C2-7A65-4C52-DA7E97E508B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1687651"/>
            <a:ext cx="1905201" cy="2295334"/>
          </a:xfrm>
          <a:prstGeom prst="rect">
            <a:avLst/>
          </a:prstGeom>
          <a:noFill/>
          <a:ln>
            <a:noFill/>
          </a:ln>
        </p:spPr>
      </p:pic>
    </p:spTree>
    <p:extLst>
      <p:ext uri="{BB962C8B-B14F-4D97-AF65-F5344CB8AC3E}">
        <p14:creationId xmlns:p14="http://schemas.microsoft.com/office/powerpoint/2010/main" val="3205789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305835" y="1463630"/>
            <a:ext cx="4365522" cy="27210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a:r>
              <a:rPr lang="es-ES" sz="1400">
                <a:solidFill>
                  <a:schemeClr val="tx1"/>
                </a:solidFill>
                <a:effectLst/>
                <a:ea typeface="Times New Roman" panose="02020603050405020304" pitchFamily="18" charset="0"/>
              </a:rPr>
              <a:t>Asegúrate de que tu foto tiene el marco como se muestra arriba. Esto significa que la imagen está "activa" y podemos trabajar con ella. Si quieres cambiar el tamaño tirando de las asas, ten cuidado de cerrar el candado que se muestra en la imagen de abajo.</a:t>
            </a:r>
          </a:p>
          <a:p>
            <a:pPr algn="l" latinLnBrk="0"/>
            <a:endParaRPr lang="es-ES" sz="1400">
              <a:solidFill>
                <a:schemeClr val="tx1"/>
              </a:solidFill>
              <a:effectLst/>
              <a:ea typeface="Times New Roman" panose="02020603050405020304" pitchFamily="18" charset="0"/>
            </a:endParaRPr>
          </a:p>
          <a:p>
            <a:pPr algn="l" latinLnBrk="0"/>
            <a:r>
              <a:rPr lang="es-ES" sz="1400">
                <a:solidFill>
                  <a:schemeClr val="tx1"/>
                </a:solidFill>
                <a:effectLst/>
                <a:ea typeface="Times New Roman" panose="02020603050405020304" pitchFamily="18" charset="0"/>
              </a:rPr>
              <a:t>Cuando está cerrado, tanto la altura como la anchura cambian al mismo tiempo, manteniendo la imagen en la relación de aspecto correcta.</a:t>
            </a:r>
            <a:br>
              <a:rPr lang="is-IS" sz="1400">
                <a:solidFill>
                  <a:schemeClr val="tx1"/>
                </a:solidFill>
                <a:effectLst/>
                <a:ea typeface="Times New Roman" panose="02020603050405020304" pitchFamily="18" charset="0"/>
              </a:rPr>
            </a:br>
            <a:endParaRPr lang="ko-KR" altLang="en-US" sz="1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Picture 2">
            <a:extLst>
              <a:ext uri="{FF2B5EF4-FFF2-40B4-BE49-F238E27FC236}">
                <a16:creationId xmlns:a16="http://schemas.microsoft.com/office/drawing/2014/main" id="{DFB287DE-C53E-B97B-2E35-5ECFEE2EFFE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355726"/>
            <a:ext cx="3559970" cy="716086"/>
          </a:xfrm>
          <a:prstGeom prst="rect">
            <a:avLst/>
          </a:prstGeom>
          <a:noFill/>
          <a:ln>
            <a:noFill/>
          </a:ln>
        </p:spPr>
      </p:pic>
      <p:sp>
        <p:nvSpPr>
          <p:cNvPr id="4" name="Flowchart: Connector 6">
            <a:extLst>
              <a:ext uri="{FF2B5EF4-FFF2-40B4-BE49-F238E27FC236}">
                <a16:creationId xmlns:a16="http://schemas.microsoft.com/office/drawing/2014/main" id="{208B58CC-540B-09B1-0DC2-0DFE357B9721}"/>
              </a:ext>
            </a:extLst>
          </p:cNvPr>
          <p:cNvSpPr/>
          <p:nvPr/>
        </p:nvSpPr>
        <p:spPr>
          <a:xfrm>
            <a:off x="1835696" y="2319337"/>
            <a:ext cx="495300" cy="50482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38046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a:r>
              <a:rPr lang="es-ES" sz="1400">
                <a:solidFill>
                  <a:schemeClr val="tx1"/>
                </a:solidFill>
                <a:effectLst/>
                <a:ea typeface="Times New Roman" panose="02020603050405020304" pitchFamily="18" charset="0"/>
              </a:rPr>
              <a:t>Si quieres ampliar o reducir la imagen, utiliza el zoom situado en la esquina inferior derecha.</a:t>
            </a:r>
            <a:endParaRPr lang="ko-KR" altLang="en-US" sz="1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Picture 2">
            <a:extLst>
              <a:ext uri="{FF2B5EF4-FFF2-40B4-BE49-F238E27FC236}">
                <a16:creationId xmlns:a16="http://schemas.microsoft.com/office/drawing/2014/main" id="{477D3B78-64FE-EE51-3E1D-96B7EAB679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624" y="2571750"/>
            <a:ext cx="1647825" cy="800100"/>
          </a:xfrm>
          <a:prstGeom prst="rect">
            <a:avLst/>
          </a:prstGeom>
          <a:noFill/>
          <a:ln>
            <a:noFill/>
          </a:ln>
        </p:spPr>
      </p:pic>
    </p:spTree>
    <p:extLst>
      <p:ext uri="{BB962C8B-B14F-4D97-AF65-F5344CB8AC3E}">
        <p14:creationId xmlns:p14="http://schemas.microsoft.com/office/powerpoint/2010/main" val="832962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6084167" y="1884403"/>
            <a:ext cx="2434789"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a:r>
              <a:rPr lang="es-ES" sz="1400">
                <a:solidFill>
                  <a:schemeClr val="tx1"/>
                </a:solidFill>
                <a:effectLst/>
                <a:ea typeface="Times New Roman" panose="02020603050405020304" pitchFamily="18" charset="0"/>
              </a:rPr>
              <a:t>A continuación (después de asegurarte de que tu imagen está activa) abre el menú desplegable "Ruta" y haz clic en "Trazar mapa de bits". </a:t>
            </a:r>
            <a:endParaRPr lang="ko-KR" altLang="en-US" sz="1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Picture 2">
            <a:extLst>
              <a:ext uri="{FF2B5EF4-FFF2-40B4-BE49-F238E27FC236}">
                <a16:creationId xmlns:a16="http://schemas.microsoft.com/office/drawing/2014/main" id="{E6BB1252-276B-9D60-ADA3-6586C90525B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4699" y="1814290"/>
            <a:ext cx="4824536" cy="1395761"/>
          </a:xfrm>
          <a:prstGeom prst="rect">
            <a:avLst/>
          </a:prstGeom>
          <a:noFill/>
          <a:ln>
            <a:noFill/>
          </a:ln>
        </p:spPr>
      </p:pic>
      <p:sp>
        <p:nvSpPr>
          <p:cNvPr id="4" name="Arrow: Left 10">
            <a:extLst>
              <a:ext uri="{FF2B5EF4-FFF2-40B4-BE49-F238E27FC236}">
                <a16:creationId xmlns:a16="http://schemas.microsoft.com/office/drawing/2014/main" id="{95B7FA89-CDC1-BE2E-0FC2-F650211D4ACF}"/>
              </a:ext>
            </a:extLst>
          </p:cNvPr>
          <p:cNvSpPr/>
          <p:nvPr/>
        </p:nvSpPr>
        <p:spPr>
          <a:xfrm>
            <a:off x="5160635" y="2715766"/>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0314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170912"/>
            <a:ext cx="4824535" cy="341706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a:r>
              <a:rPr lang="es-ES" altLang="ko-KR" sz="1400">
                <a:solidFill>
                  <a:schemeClr val="tx1">
                    <a:lumMod val="75000"/>
                    <a:lumOff val="25000"/>
                  </a:schemeClr>
                </a:solidFill>
              </a:rPr>
              <a:t>Se abrirá una nueva ventana. Marca la casilla de "Vista previa en vivo" para que puedas ver los cambios en tu imagen cuando cambies el valor en "Umbral". </a:t>
            </a:r>
          </a:p>
          <a:p>
            <a:pPr latinLnBrk="0"/>
            <a:r>
              <a:rPr lang="es-ES" altLang="ko-KR" sz="1400">
                <a:solidFill>
                  <a:schemeClr val="tx1">
                    <a:lumMod val="75000"/>
                    <a:lumOff val="25000"/>
                  </a:schemeClr>
                </a:solidFill>
              </a:rPr>
              <a:t>Con imágenes claras como nuestro ejemplo, es mejor utilizar "Corte de brillo" para convertirlo en un gráfico vectorial.</a:t>
            </a:r>
            <a:br>
              <a:rPr lang="en-GB" altLang="ko-KR" sz="1400">
                <a:solidFill>
                  <a:schemeClr val="tx1">
                    <a:lumMod val="75000"/>
                    <a:lumOff val="25000"/>
                  </a:schemeClr>
                </a:solidFill>
              </a:rPr>
            </a:br>
            <a:r>
              <a:rPr lang="es-ES" altLang="ko-KR" sz="1400">
                <a:solidFill>
                  <a:schemeClr val="tx1">
                    <a:lumMod val="75000"/>
                    <a:lumOff val="25000"/>
                  </a:schemeClr>
                </a:solidFill>
              </a:rPr>
              <a:t>El valor estándar en "Umbral" es 0,450. Si aumentas el número, la foto se oscurecerá y captará más detalles. Si lo disminuyes, habrá menos detalles, pero menos interrupción si tomas una foto más complicada en otro color. </a:t>
            </a:r>
          </a:p>
          <a:p>
            <a:pPr latinLnBrk="0"/>
            <a:r>
              <a:rPr lang="es-ES" altLang="ko-KR" sz="1400">
                <a:solidFill>
                  <a:schemeClr val="tx1">
                    <a:lumMod val="75000"/>
                    <a:lumOff val="25000"/>
                  </a:schemeClr>
                </a:solidFill>
              </a:rPr>
              <a:t>Lo mejor es que pruebes varios ajustes y decidas cuál es el que más te conviene en ese momento. Cuando estés satisfecho con la previsualización, pulsa el botón Aceptar.</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4" name="Picture 3">
            <a:extLst>
              <a:ext uri="{FF2B5EF4-FFF2-40B4-BE49-F238E27FC236}">
                <a16:creationId xmlns:a16="http://schemas.microsoft.com/office/drawing/2014/main" id="{4041B69B-C184-37E2-67C0-604B4255819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677554"/>
            <a:ext cx="3396773" cy="2403777"/>
          </a:xfrm>
          <a:prstGeom prst="rect">
            <a:avLst/>
          </a:prstGeom>
          <a:noFill/>
          <a:ln>
            <a:noFill/>
          </a:ln>
        </p:spPr>
      </p:pic>
    </p:spTree>
    <p:extLst>
      <p:ext uri="{BB962C8B-B14F-4D97-AF65-F5344CB8AC3E}">
        <p14:creationId xmlns:p14="http://schemas.microsoft.com/office/powerpoint/2010/main" val="3141086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364087" y="1884403"/>
            <a:ext cx="3154869"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Ahora el gráfico vectorial está por encima de la imagen original y tienes que moverlo a un lado para ver los resultados. Deberías haber obtenido una imagen con contornos más claros, sin píxeles.</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4" name="Picture 3">
            <a:extLst>
              <a:ext uri="{FF2B5EF4-FFF2-40B4-BE49-F238E27FC236}">
                <a16:creationId xmlns:a16="http://schemas.microsoft.com/office/drawing/2014/main" id="{4BF085B7-FED3-CA2A-417A-7D7841E4F76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2056035"/>
            <a:ext cx="3560445" cy="1864995"/>
          </a:xfrm>
          <a:prstGeom prst="rect">
            <a:avLst/>
          </a:prstGeom>
          <a:noFill/>
          <a:ln>
            <a:noFill/>
          </a:ln>
        </p:spPr>
      </p:pic>
    </p:spTree>
    <p:extLst>
      <p:ext uri="{BB962C8B-B14F-4D97-AF65-F5344CB8AC3E}">
        <p14:creationId xmlns:p14="http://schemas.microsoft.com/office/powerpoint/2010/main" val="1484335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932039" y="1884403"/>
            <a:ext cx="358691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Si estás satisfecho con los resultados, borra la imagen original. En caso de que no estés seguro de cuál es el gráfico vectorial y cuál el original, pulsa el botón "Editar rutas por nodos" y haz clic en la imagen. Si es el vector, aparecerán un montón de pequeños nodos (cajas).</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4" name="Picture 3">
            <a:extLst>
              <a:ext uri="{FF2B5EF4-FFF2-40B4-BE49-F238E27FC236}">
                <a16:creationId xmlns:a16="http://schemas.microsoft.com/office/drawing/2014/main" id="{3747B340-5D25-B2F5-B076-4EA8AB5F1E5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1717580"/>
            <a:ext cx="3209925" cy="2541905"/>
          </a:xfrm>
          <a:prstGeom prst="rect">
            <a:avLst/>
          </a:prstGeom>
          <a:noFill/>
          <a:ln>
            <a:noFill/>
          </a:ln>
        </p:spPr>
      </p:pic>
    </p:spTree>
    <p:extLst>
      <p:ext uri="{BB962C8B-B14F-4D97-AF65-F5344CB8AC3E}">
        <p14:creationId xmlns:p14="http://schemas.microsoft.com/office/powerpoint/2010/main" val="770043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Si quieres, puedes eliminar nodos para obtener una imagen más suave. Para ello, haz clic en el nodo que quieras eliminar y pulsa el botón de suprimir del teclado. Puedes borrarlo o moverlo.</a:t>
            </a: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4" name="Picture 3">
            <a:extLst>
              <a:ext uri="{FF2B5EF4-FFF2-40B4-BE49-F238E27FC236}">
                <a16:creationId xmlns:a16="http://schemas.microsoft.com/office/drawing/2014/main" id="{8E524D66-FEAA-33BB-3439-DCF0CDF64EA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99592" y="2468763"/>
            <a:ext cx="2088232" cy="1063100"/>
          </a:xfrm>
          <a:prstGeom prst="rect">
            <a:avLst/>
          </a:prstGeom>
          <a:noFill/>
          <a:ln>
            <a:noFill/>
          </a:ln>
        </p:spPr>
      </p:pic>
    </p:spTree>
    <p:extLst>
      <p:ext uri="{BB962C8B-B14F-4D97-AF65-F5344CB8AC3E}">
        <p14:creationId xmlns:p14="http://schemas.microsoft.com/office/powerpoint/2010/main" val="3373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FabLab</a:t>
            </a:r>
            <a:endParaRPr lang="es-ES" sz="280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r>
              <a:rPr lang="es-ES" sz="1800"/>
              <a:t>1</a:t>
            </a:r>
          </a:p>
        </p:txBody>
      </p:sp>
      <p:sp>
        <p:nvSpPr>
          <p:cNvPr id="4" name="TextBox 15">
            <a:extLst>
              <a:ext uri="{FF2B5EF4-FFF2-40B4-BE49-F238E27FC236}">
                <a16:creationId xmlns:a16="http://schemas.microsoft.com/office/drawing/2014/main" id="{A4EC8DF6-3118-6A03-CDDF-70A85F135774}"/>
              </a:ext>
            </a:extLst>
          </p:cNvPr>
          <p:cNvSpPr txBox="1"/>
          <p:nvPr/>
        </p:nvSpPr>
        <p:spPr>
          <a:xfrm>
            <a:off x="683568" y="1247816"/>
            <a:ext cx="3816424" cy="2457019"/>
          </a:xfrm>
          <a:prstGeom prst="rect">
            <a:avLst/>
          </a:prstGeom>
          <a:noFill/>
        </p:spPr>
        <p:txBody>
          <a:bodyPr wrap="square" rtlCol="0">
            <a:spAutoFit/>
          </a:bodyPr>
          <a:lstStyle/>
          <a:p>
            <a:pPr algn="just" latinLnBrk="0">
              <a:lnSpc>
                <a:spcPct val="107000"/>
              </a:lnSpc>
              <a:spcAft>
                <a:spcPts val="800"/>
              </a:spcAft>
            </a:pPr>
            <a:r>
              <a:rPr lang="es-ES" sz="1200">
                <a:solidFill>
                  <a:schemeClr val="tx1">
                    <a:lumMod val="75000"/>
                    <a:lumOff val="25000"/>
                  </a:schemeClr>
                </a:solidFill>
                <a:cs typeface="Arial" pitchFamily="34" charset="0"/>
              </a:rPr>
              <a:t>¿Qué equipo hay en los talleres de Fab Lab?</a:t>
            </a:r>
            <a:endParaRPr lang="en-GB" sz="1200">
              <a:solidFill>
                <a:schemeClr val="tx1">
                  <a:lumMod val="75000"/>
                  <a:lumOff val="25000"/>
                </a:schemeClr>
              </a:solidFill>
              <a:cs typeface="Arial" pitchFamily="34" charset="0"/>
            </a:endParaRPr>
          </a:p>
          <a:p>
            <a:pPr algn="just" latinLnBrk="0">
              <a:lnSpc>
                <a:spcPct val="107000"/>
              </a:lnSpc>
              <a:spcAft>
                <a:spcPts val="800"/>
              </a:spcAft>
            </a:pPr>
            <a:r>
              <a:rPr lang="es-ES" sz="1200">
                <a:solidFill>
                  <a:schemeClr val="tx1">
                    <a:lumMod val="75000"/>
                    <a:lumOff val="25000"/>
                  </a:schemeClr>
                </a:solidFill>
                <a:cs typeface="Arial" pitchFamily="34" charset="0"/>
              </a:rPr>
              <a:t>Todos los talleres de Fab Lab están equipados con varios tipos de equipos para generar todo tipo de ideas.</a:t>
            </a:r>
            <a:endParaRPr lang="en-GB" sz="1200">
              <a:solidFill>
                <a:schemeClr val="tx1">
                  <a:lumMod val="75000"/>
                  <a:lumOff val="25000"/>
                </a:schemeClr>
              </a:solidFill>
              <a:cs typeface="Arial" pitchFamily="34" charset="0"/>
            </a:endParaRPr>
          </a:p>
          <a:p>
            <a:pPr algn="just" latinLnBrk="0">
              <a:lnSpc>
                <a:spcPct val="107000"/>
              </a:lnSpc>
              <a:spcAft>
                <a:spcPts val="800"/>
              </a:spcAft>
            </a:pPr>
            <a:r>
              <a:rPr lang="es-ES" sz="1200">
                <a:solidFill>
                  <a:schemeClr val="tx1">
                    <a:lumMod val="75000"/>
                    <a:lumOff val="25000"/>
                  </a:schemeClr>
                </a:solidFill>
                <a:cs typeface="Arial" pitchFamily="34" charset="0"/>
              </a:rPr>
              <a:t>Todos los talleres tienen cortadores láser, fresadoras grandes, fresadoras finas, impresoras 3D, talleres de electrónica, tienen instalaciones de escaneo 3D, equipos de conferencias remotas y equipos de diseño 2D y 3D junto con equipos de programación. Este tutorial cubre cómo usar la impresión 3D y algunos de sus equipos.</a:t>
            </a:r>
            <a:endParaRPr lang="en-GB" sz="1200">
              <a:solidFill>
                <a:schemeClr val="tx1">
                  <a:lumMod val="75000"/>
                  <a:lumOff val="25000"/>
                </a:schemeClr>
              </a:solidFill>
              <a:cs typeface="Arial" pitchFamily="34" charset="0"/>
            </a:endParaRPr>
          </a:p>
        </p:txBody>
      </p:sp>
      <p:pic>
        <p:nvPicPr>
          <p:cNvPr id="6" name="Picture 5" descr="Text&#10;&#10;Description automatically generated with low confidence">
            <a:extLst>
              <a:ext uri="{FF2B5EF4-FFF2-40B4-BE49-F238E27FC236}">
                <a16:creationId xmlns:a16="http://schemas.microsoft.com/office/drawing/2014/main" id="{3B043406-A565-55D1-9B05-AA144BA02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987574"/>
            <a:ext cx="4161830" cy="2952328"/>
          </a:xfrm>
          <a:prstGeom prst="rect">
            <a:avLst/>
          </a:prstGeom>
        </p:spPr>
      </p:pic>
    </p:spTree>
    <p:extLst>
      <p:ext uri="{BB962C8B-B14F-4D97-AF65-F5344CB8AC3E}">
        <p14:creationId xmlns:p14="http://schemas.microsoft.com/office/powerpoint/2010/main" val="256465507"/>
      </p:ext>
    </p:extLst>
  </p:cSld>
  <p:clrMapOvr>
    <a:masterClrMapping/>
  </p:clrMapOvr>
  <p:extLst>
    <p:ext uri="{6950BFC3-D8DA-4A85-94F7-54DA5524770B}">
      <p188:commentRel xmlns:p188="http://schemas.microsoft.com/office/powerpoint/2018/8/main" r:id="rId2"/>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932039" y="1884403"/>
            <a:ext cx="358691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Cuando la imagen esté como quieres, tienes que quitar el color de relleno y poner en su lugar el color de trazo para ver qué líneas cortarás después con la cortadora de vinilo. Para acceder al menú "Relleno y trazo", elige "Objeto" en la barra de tareas.</a:t>
            </a:r>
            <a:br>
              <a:rPr lang="en-GB" altLang="ko-KR" sz="1400">
                <a:solidFill>
                  <a:schemeClr val="tx1">
                    <a:lumMod val="75000"/>
                    <a:lumOff val="25000"/>
                  </a:schemeClr>
                </a:solidFill>
              </a:rPr>
            </a:b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Picture 2">
            <a:extLst>
              <a:ext uri="{FF2B5EF4-FFF2-40B4-BE49-F238E27FC236}">
                <a16:creationId xmlns:a16="http://schemas.microsoft.com/office/drawing/2014/main" id="{36B4F317-255E-517F-C571-8C5AD3FE230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5278" y="2211710"/>
            <a:ext cx="3924300" cy="1177925"/>
          </a:xfrm>
          <a:prstGeom prst="rect">
            <a:avLst/>
          </a:prstGeom>
          <a:noFill/>
          <a:ln>
            <a:noFill/>
          </a:ln>
        </p:spPr>
      </p:pic>
      <p:sp>
        <p:nvSpPr>
          <p:cNvPr id="5" name="Arrow: Left 16">
            <a:extLst>
              <a:ext uri="{FF2B5EF4-FFF2-40B4-BE49-F238E27FC236}">
                <a16:creationId xmlns:a16="http://schemas.microsoft.com/office/drawing/2014/main" id="{F1526403-02E5-035E-F73E-6BB223AF67AF}"/>
              </a:ext>
            </a:extLst>
          </p:cNvPr>
          <p:cNvSpPr/>
          <p:nvPr/>
        </p:nvSpPr>
        <p:spPr>
          <a:xfrm>
            <a:off x="4403609" y="2992355"/>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092422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571999" y="1884403"/>
            <a:ext cx="394695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Se abre una nueva ventana con 3 cuadros. El primero es "Relleno", luego "Trazo de pintura" y el último "Estilo de trazo". </a:t>
            </a:r>
          </a:p>
          <a:p>
            <a:r>
              <a:rPr lang="es-ES" altLang="ko-KR" sz="1400">
                <a:solidFill>
                  <a:schemeClr val="tx1">
                    <a:lumMod val="75000"/>
                    <a:lumOff val="25000"/>
                  </a:schemeClr>
                </a:solidFill>
              </a:rPr>
              <a:t>En "Relleno" elige la X, que significa "sin relleno". Tu foto parece desaparecer.</a:t>
            </a:r>
          </a:p>
          <a:p>
            <a:r>
              <a:rPr lang="es-ES" altLang="ko-KR" sz="1400">
                <a:solidFill>
                  <a:schemeClr val="tx1">
                    <a:lumMod val="75000"/>
                    <a:lumOff val="25000"/>
                  </a:schemeClr>
                </a:solidFill>
              </a:rPr>
              <a:t>A continuación, cambia a la siguiente opción "Trazo" y elige la casilla "Relleno completo". Ahora los contornos de tu foto deberían aparecer de nuevo.</a:t>
            </a: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Picture 2">
            <a:extLst>
              <a:ext uri="{FF2B5EF4-FFF2-40B4-BE49-F238E27FC236}">
                <a16:creationId xmlns:a16="http://schemas.microsoft.com/office/drawing/2014/main" id="{F50E9020-36E9-3616-D7B4-658181C06C7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624" y="1856172"/>
            <a:ext cx="2476500" cy="923925"/>
          </a:xfrm>
          <a:prstGeom prst="rect">
            <a:avLst/>
          </a:prstGeom>
          <a:noFill/>
          <a:ln>
            <a:noFill/>
          </a:ln>
        </p:spPr>
      </p:pic>
      <p:sp>
        <p:nvSpPr>
          <p:cNvPr id="5" name="Arrow: Left 19">
            <a:extLst>
              <a:ext uri="{FF2B5EF4-FFF2-40B4-BE49-F238E27FC236}">
                <a16:creationId xmlns:a16="http://schemas.microsoft.com/office/drawing/2014/main" id="{2D9358C8-6833-ABD3-9863-FE5C6E541DDB}"/>
              </a:ext>
            </a:extLst>
          </p:cNvPr>
          <p:cNvSpPr/>
          <p:nvPr/>
        </p:nvSpPr>
        <p:spPr>
          <a:xfrm rot="10800000">
            <a:off x="899592" y="2471737"/>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93B09E9-8511-B326-8C42-1C5C0EC362B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49674" y="3130351"/>
            <a:ext cx="1314450" cy="923925"/>
          </a:xfrm>
          <a:prstGeom prst="rect">
            <a:avLst/>
          </a:prstGeom>
          <a:noFill/>
          <a:ln>
            <a:noFill/>
          </a:ln>
        </p:spPr>
      </p:pic>
      <p:sp>
        <p:nvSpPr>
          <p:cNvPr id="8" name="Arrow: Left 21">
            <a:extLst>
              <a:ext uri="{FF2B5EF4-FFF2-40B4-BE49-F238E27FC236}">
                <a16:creationId xmlns:a16="http://schemas.microsoft.com/office/drawing/2014/main" id="{65FA7A13-0ACA-115B-4C28-3D309EC711B8}"/>
              </a:ext>
            </a:extLst>
          </p:cNvPr>
          <p:cNvSpPr/>
          <p:nvPr/>
        </p:nvSpPr>
        <p:spPr>
          <a:xfrm rot="10800000">
            <a:off x="2297913" y="3772563"/>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994098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860032" y="1884403"/>
            <a:ext cx="3658924"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tLang="ko-KR" sz="1400">
              <a:solidFill>
                <a:schemeClr val="tx1">
                  <a:lumMod val="75000"/>
                  <a:lumOff val="25000"/>
                </a:schemeClr>
              </a:solidFill>
            </a:endParaRPr>
          </a:p>
          <a:p>
            <a:r>
              <a:rPr lang="es-ES" altLang="ko-KR" sz="1400">
                <a:solidFill>
                  <a:schemeClr val="tx1">
                    <a:lumMod val="75000"/>
                    <a:lumOff val="25000"/>
                  </a:schemeClr>
                </a:solidFill>
              </a:rPr>
              <a:t>Así es como luce ahora nuestra foto de muestra. Por favor, recuerda guardar tu progreso para que no se pierda si ocurre algo inesperado durante el trabajo.</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4" name="Picture 3">
            <a:extLst>
              <a:ext uri="{FF2B5EF4-FFF2-40B4-BE49-F238E27FC236}">
                <a16:creationId xmlns:a16="http://schemas.microsoft.com/office/drawing/2014/main" id="{419EF856-E8D6-6ECF-80F6-37113C0D7EF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75656" y="1531208"/>
            <a:ext cx="3209925" cy="2914650"/>
          </a:xfrm>
          <a:prstGeom prst="rect">
            <a:avLst/>
          </a:prstGeom>
          <a:noFill/>
          <a:ln>
            <a:noFill/>
          </a:ln>
        </p:spPr>
      </p:pic>
    </p:spTree>
    <p:extLst>
      <p:ext uri="{BB962C8B-B14F-4D97-AF65-F5344CB8AC3E}">
        <p14:creationId xmlns:p14="http://schemas.microsoft.com/office/powerpoint/2010/main" val="3208658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Transformar un mapa de bits en un vector</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860032" y="1884403"/>
            <a:ext cx="3658924"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Si borras algo por accidente o no estás satisfecho con los cambios realizados, utiliza el botón "Deshacer" o la combinación de teclas "Ctrl+Z".</a:t>
            </a:r>
            <a:endParaRPr lang="en-GB" altLang="ko-KR"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Proceso: ¿Qué voy a hacer?</a:t>
            </a:r>
          </a:p>
        </p:txBody>
      </p:sp>
      <p:pic>
        <p:nvPicPr>
          <p:cNvPr id="3" name="Picture 2">
            <a:extLst>
              <a:ext uri="{FF2B5EF4-FFF2-40B4-BE49-F238E27FC236}">
                <a16:creationId xmlns:a16="http://schemas.microsoft.com/office/drawing/2014/main" id="{B32BA04F-495C-867F-C178-0F914807AD3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4699" y="2483708"/>
            <a:ext cx="3162300" cy="504825"/>
          </a:xfrm>
          <a:prstGeom prst="rect">
            <a:avLst/>
          </a:prstGeom>
          <a:noFill/>
          <a:ln>
            <a:noFill/>
          </a:ln>
        </p:spPr>
      </p:pic>
      <p:sp>
        <p:nvSpPr>
          <p:cNvPr id="5" name="Arrow: Left 24">
            <a:extLst>
              <a:ext uri="{FF2B5EF4-FFF2-40B4-BE49-F238E27FC236}">
                <a16:creationId xmlns:a16="http://schemas.microsoft.com/office/drawing/2014/main" id="{40B7F402-0EEB-0F47-B131-3BCFDE80561E}"/>
              </a:ext>
            </a:extLst>
          </p:cNvPr>
          <p:cNvSpPr/>
          <p:nvPr/>
        </p:nvSpPr>
        <p:spPr>
          <a:xfrm>
            <a:off x="3782083" y="2788508"/>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690034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3984" y="495297"/>
            <a:ext cx="9144000" cy="576064"/>
          </a:xfrm>
        </p:spPr>
        <p:txBody>
          <a:bodyPr/>
          <a:lstStyle/>
          <a:p>
            <a:r>
              <a:rPr lang="es-ES" sz="2800"/>
              <a:t>Tarea 2: Transformar un mapa de bits en un vector</a:t>
            </a:r>
          </a:p>
          <a:p>
            <a:endParaRPr lang="es-ES" sz="2800"/>
          </a:p>
        </p:txBody>
      </p:sp>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a:solidFill>
                  <a:schemeClr val="tx1">
                    <a:lumMod val="75000"/>
                    <a:lumOff val="25000"/>
                  </a:schemeClr>
                </a:solidFill>
              </a:rPr>
              <a:t>Ahora es el momento de guardar el archivo y utilizar nuestra imagen en tu trabajo</a:t>
            </a:r>
            <a:endParaRPr lang="es-ES" altLang="ko-KR" sz="1400" err="1">
              <a:solidFill>
                <a:schemeClr val="tx1">
                  <a:lumMod val="75000"/>
                  <a:lumOff val="25000"/>
                </a:schemeClr>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Conclusión: ¿Qué me llevaré a casa?</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83875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1" y="1170912"/>
            <a:ext cx="6779675" cy="282799"/>
          </a:xfrm>
        </p:spPr>
        <p:txBody>
          <a:bodyPr/>
          <a:lstStyle/>
          <a:p>
            <a:pPr lvl="0" algn="l"/>
            <a:r>
              <a:rPr lang="en-US" altLang="ko-KR" sz="1800" b="1"/>
              <a:t>Preguntas de elección múltiple: </a:t>
            </a:r>
            <a:r>
              <a:rPr lang="en-US" altLang="ko-KR" sz="1800"/>
              <a:t>consolida tu aprendizaje</a:t>
            </a:r>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1: ¿Qué es fablab?</a:t>
            </a:r>
            <a:r>
              <a:rPr lang="en-GB" altLang="ko-KR" b="1"/>
              <a:t>: </a:t>
            </a:r>
          </a:p>
          <a:p>
            <a:pPr algn="l"/>
            <a:endParaRPr lang="en-US" altLang="ko-KR"/>
          </a:p>
          <a:p>
            <a:pPr algn="l"/>
            <a:r>
              <a:rPr lang="en-US" altLang="ko-KR"/>
              <a:t>a) Un lugar para jugar</a:t>
            </a:r>
          </a:p>
          <a:p>
            <a:pPr algn="l"/>
            <a:r>
              <a:rPr lang="en-US" altLang="ko-KR"/>
              <a:t>b) Un lugar para crear</a:t>
            </a:r>
          </a:p>
          <a:p>
            <a:pPr algn="l"/>
            <a:r>
              <a:rPr lang="en-US" altLang="ko-KR"/>
              <a:t>c) Un lugar para aprender e inventar</a:t>
            </a:r>
          </a:p>
          <a:p>
            <a:pPr algn="l"/>
            <a:r>
              <a:rPr lang="en-US" altLang="ko-KR" b="1"/>
              <a:t>d) Todas son correctas</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2: </a:t>
            </a:r>
            <a:r>
              <a:rPr lang="en-GB" altLang="ko-KR" sz="1400" b="1">
                <a:solidFill>
                  <a:schemeClr val="tx1">
                    <a:lumMod val="75000"/>
                    <a:lumOff val="25000"/>
                  </a:schemeClr>
                </a:solidFill>
                <a:cs typeface="Arial" pitchFamily="34" charset="0"/>
              </a:rPr>
              <a:t>En Inkscape solo se puede hacer diseño 2D:</a:t>
            </a:r>
          </a:p>
          <a:p>
            <a:pPr algn="l"/>
            <a:endParaRPr lang="en-GB" altLang="ko-KR" sz="1400" b="1">
              <a:solidFill>
                <a:schemeClr val="tx1">
                  <a:lumMod val="75000"/>
                  <a:lumOff val="25000"/>
                </a:schemeClr>
              </a:solidFill>
              <a:cs typeface="Arial" pitchFamily="34" charset="0"/>
            </a:endParaRPr>
          </a:p>
          <a:p>
            <a:pPr algn="l"/>
            <a:r>
              <a:rPr lang="en-US" altLang="ko-KR"/>
              <a:t>a) Correcto</a:t>
            </a:r>
          </a:p>
          <a:p>
            <a:pPr algn="l"/>
            <a:r>
              <a:rPr lang="en-US" altLang="ko-KR" b="1"/>
              <a:t>b) Incorrecto</a:t>
            </a:r>
          </a:p>
          <a:p>
            <a:pPr algn="l"/>
            <a:endParaRPr lang="en-US" altLang="ko-K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lIns="91440" tIns="45720" rIns="91440" bIns="45720"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a:t>
            </a:r>
            <a:r>
              <a:rPr lang="en-US" altLang="ko-KR" b="1">
                <a:cs typeface="Arial"/>
              </a:rPr>
              <a:t> 3: En Inkscape puedes… </a:t>
            </a:r>
            <a:endParaRPr lang="en-US" altLang="ko-KR"/>
          </a:p>
          <a:p>
            <a:pPr algn="l"/>
            <a:r>
              <a:rPr lang="en-US" altLang="ko-KR">
                <a:cs typeface="Arial"/>
              </a:rPr>
              <a:t>a) Utilizar cualquier imagen de Internet</a:t>
            </a:r>
          </a:p>
          <a:p>
            <a:pPr algn="l"/>
            <a:r>
              <a:rPr lang="en-US" altLang="ko-KR">
                <a:cs typeface="Arial"/>
              </a:rPr>
              <a:t>b) Utilizar solo tus propias fotos</a:t>
            </a:r>
          </a:p>
          <a:p>
            <a:pPr algn="l"/>
            <a:r>
              <a:rPr lang="en-US" altLang="ko-KR">
                <a:cs typeface="Arial"/>
              </a:rPr>
              <a:t>c) </a:t>
            </a:r>
            <a:r>
              <a:rPr lang="en-US" altLang="ko-KR" b="1">
                <a:cs typeface="Arial"/>
              </a:rPr>
              <a:t>Lo mejor es usar un clip art con solo dos colores</a:t>
            </a:r>
            <a:endParaRPr lang="en-US" altLang="ko-KR" b="1"/>
          </a:p>
          <a:p>
            <a:pPr algn="l"/>
            <a:r>
              <a:rPr lang="en-US" altLang="ko-KR">
                <a:cs typeface="Arial"/>
              </a:rPr>
              <a:t>d) No puedes usar imágenes</a:t>
            </a:r>
          </a:p>
          <a:p>
            <a:pPr algn="l"/>
            <a:endParaRPr lang="en-US" altLang="ko-KR"/>
          </a:p>
        </p:txBody>
      </p:sp>
    </p:spTree>
    <p:extLst>
      <p:ext uri="{BB962C8B-B14F-4D97-AF65-F5344CB8AC3E}">
        <p14:creationId xmlns:p14="http://schemas.microsoft.com/office/powerpoint/2010/main" val="2522942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1" y="1170912"/>
            <a:ext cx="6805075" cy="282799"/>
          </a:xfrm>
        </p:spPr>
        <p:txBody>
          <a:bodyPr/>
          <a:lstStyle/>
          <a:p>
            <a:pPr lvl="0" algn="l"/>
            <a:r>
              <a:rPr lang="en-US" altLang="ko-KR" sz="1800" b="1"/>
              <a:t>Preguntas de elección múltiple: </a:t>
            </a:r>
            <a:r>
              <a:rPr lang="en-US" altLang="ko-KR" sz="1800"/>
              <a:t>consolida tu aprendizaje</a:t>
            </a:r>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4: </a:t>
            </a:r>
            <a:r>
              <a:rPr lang="en-US" altLang="ko-KR" b="1" err="1"/>
              <a:t>Tinkercad</a:t>
            </a:r>
            <a:r>
              <a:rPr lang="en-US" altLang="ko-KR" b="1"/>
              <a:t> es:</a:t>
            </a:r>
            <a:endParaRPr lang="en-US" altLang="ko-KR"/>
          </a:p>
          <a:p>
            <a:pPr algn="l"/>
            <a:r>
              <a:rPr lang="en-US" altLang="ko-KR"/>
              <a:t>a) Para profesionales</a:t>
            </a:r>
          </a:p>
          <a:p>
            <a:pPr algn="l"/>
            <a:r>
              <a:rPr lang="en-US" altLang="ko-KR"/>
              <a:t>b) Diseñado para los niños</a:t>
            </a:r>
          </a:p>
          <a:p>
            <a:pPr algn="l"/>
            <a:r>
              <a:rPr lang="en-US" altLang="ko-KR" b="1"/>
              <a:t>c) Para todas las edades y todas las etapas</a:t>
            </a:r>
          </a:p>
          <a:p>
            <a:pPr algn="l"/>
            <a:r>
              <a:rPr lang="en-US" altLang="ko-KR"/>
              <a:t>d) Para principiantes</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5"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5: En Meshmixer: </a:t>
            </a:r>
            <a:endParaRPr lang="en-US" altLang="ko-KR"/>
          </a:p>
          <a:p>
            <a:pPr algn="l"/>
            <a:r>
              <a:rPr lang="en-US" altLang="ko-KR"/>
              <a:t>a) Construyes formas</a:t>
            </a:r>
          </a:p>
          <a:p>
            <a:pPr algn="l"/>
            <a:r>
              <a:rPr lang="en-US" altLang="ko-KR" b="1"/>
              <a:t>b) Alteras y combinas diseños acabados</a:t>
            </a:r>
          </a:p>
          <a:p>
            <a:pPr algn="l"/>
            <a:r>
              <a:rPr lang="en-US" altLang="ko-KR"/>
              <a:t>c) Dibujas diseños 2d</a:t>
            </a:r>
          </a:p>
          <a:p>
            <a:pPr algn="l"/>
            <a:r>
              <a:rPr lang="en-US" altLang="ko-KR"/>
              <a:t>d) Necesitas ser un profesional</a:t>
            </a:r>
          </a:p>
          <a:p>
            <a:pPr algn="l"/>
            <a:r>
              <a:rPr lang="en-US" altLang="ko-KR"/>
              <a:t> </a:t>
            </a:r>
          </a:p>
        </p:txBody>
      </p:sp>
    </p:spTree>
    <p:extLst>
      <p:ext uri="{BB962C8B-B14F-4D97-AF65-F5344CB8AC3E}">
        <p14:creationId xmlns:p14="http://schemas.microsoft.com/office/powerpoint/2010/main" val="2586379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a:t>Resumen</a:t>
            </a:r>
            <a:endParaRPr lang="ko-KR" altLang="en-US" sz="320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75859" y="2765141"/>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a:solidFill>
                  <a:srgbClr val="87B5BA"/>
                </a:solidFill>
                <a:cs typeface="Arial" pitchFamily="34" charset="0"/>
              </a:rPr>
              <a:t>A</a:t>
            </a:r>
            <a:endParaRPr lang="ko-KR" altLang="en-US" sz="2000" b="1">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a:solidFill>
                  <a:srgbClr val="86BD70"/>
                </a:solidFill>
                <a:cs typeface="Arial" pitchFamily="34" charset="0"/>
              </a:rPr>
              <a:t>B</a:t>
            </a:r>
            <a:endParaRPr lang="ko-KR" altLang="en-US" sz="2000" b="1">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a:solidFill>
                  <a:srgbClr val="87B5BA"/>
                </a:solidFill>
                <a:cs typeface="Arial" pitchFamily="34" charset="0"/>
              </a:rPr>
              <a:t>C</a:t>
            </a:r>
            <a:endParaRPr lang="ko-KR" altLang="en-US" sz="2000" b="1">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a:solidFill>
                  <a:srgbClr val="F39E5A"/>
                </a:solidFill>
                <a:cs typeface="Arial" pitchFamily="34" charset="0"/>
              </a:rPr>
              <a:t>D</a:t>
            </a:r>
            <a:endParaRPr lang="ko-KR" altLang="en-US" sz="2000" b="1">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510151" y="1563638"/>
            <a:ext cx="2539483" cy="1048024"/>
            <a:chOff x="803640" y="3362835"/>
            <a:chExt cx="2059657" cy="1048024"/>
          </a:xfrm>
        </p:grpSpPr>
        <p:sp>
          <p:nvSpPr>
            <p:cNvPr id="26" name="TextBox 25"/>
            <p:cNvSpPr txBox="1"/>
            <p:nvPr/>
          </p:nvSpPr>
          <p:spPr>
            <a:xfrm>
              <a:off x="803640" y="3579862"/>
              <a:ext cx="2059657" cy="830997"/>
            </a:xfrm>
            <a:prstGeom prst="rect">
              <a:avLst/>
            </a:prstGeom>
            <a:noFill/>
          </p:spPr>
          <p:txBody>
            <a:bodyPr wrap="square" rtlCol="0">
              <a:spAutoFit/>
            </a:bodyPr>
            <a:lstStyle/>
            <a:p>
              <a:pPr algn="r" latinLnBrk="0"/>
              <a:r>
                <a:rPr lang="es-ES" altLang="ko-KR" sz="1200">
                  <a:solidFill>
                    <a:schemeClr val="tx1">
                      <a:lumMod val="75000"/>
                      <a:lumOff val="25000"/>
                    </a:schemeClr>
                  </a:solidFill>
                  <a:cs typeface="Arial" pitchFamily="34" charset="0"/>
                </a:rPr>
                <a:t>Fab Lab (Laboratorio de Fabricación) es un taller con equipos y herramientas para fabricar casi cualquier cosa.</a:t>
              </a:r>
              <a:endParaRPr lang="ko-KR" altLang="en-US" sz="120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Fablab</a:t>
              </a:r>
              <a:endParaRPr lang="ko-KR" altLang="en-US" sz="1200" b="1">
                <a:solidFill>
                  <a:schemeClr val="tx1">
                    <a:lumMod val="75000"/>
                    <a:lumOff val="25000"/>
                  </a:schemeClr>
                </a:solidFill>
                <a:cs typeface="Arial" pitchFamily="34" charset="0"/>
              </a:endParaRPr>
            </a:p>
          </p:txBody>
        </p:sp>
      </p:grpSp>
      <p:grpSp>
        <p:nvGrpSpPr>
          <p:cNvPr id="28" name="Group 27"/>
          <p:cNvGrpSpPr/>
          <p:nvPr/>
        </p:nvGrpSpPr>
        <p:grpSpPr>
          <a:xfrm>
            <a:off x="510151" y="3363838"/>
            <a:ext cx="2539483" cy="678692"/>
            <a:chOff x="803640" y="3362835"/>
            <a:chExt cx="2059657" cy="678692"/>
          </a:xfrm>
        </p:grpSpPr>
        <p:sp>
          <p:nvSpPr>
            <p:cNvPr id="29" name="TextBox 28"/>
            <p:cNvSpPr txBox="1"/>
            <p:nvPr/>
          </p:nvSpPr>
          <p:spPr>
            <a:xfrm>
              <a:off x="803640" y="3579862"/>
              <a:ext cx="2059657" cy="461665"/>
            </a:xfrm>
            <a:prstGeom prst="rect">
              <a:avLst/>
            </a:prstGeom>
            <a:noFill/>
          </p:spPr>
          <p:txBody>
            <a:bodyPr wrap="square" rtlCol="0">
              <a:spAutoFit/>
            </a:bodyPr>
            <a:lstStyle/>
            <a:p>
              <a:pPr algn="r" latinLnBrk="0"/>
              <a:r>
                <a:rPr lang="es-ES" altLang="ko-KR" sz="1200">
                  <a:solidFill>
                    <a:schemeClr val="tx1">
                      <a:lumMod val="75000"/>
                      <a:lumOff val="25000"/>
                    </a:schemeClr>
                  </a:solidFill>
                  <a:cs typeface="Arial" pitchFamily="34" charset="0"/>
                </a:rPr>
                <a:t>Muy utilizado para ilustraciones artísticas y técnicas</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Inkscape</a:t>
              </a:r>
              <a:endParaRPr lang="ko-KR" altLang="en-US" sz="1200" b="1">
                <a:solidFill>
                  <a:schemeClr val="tx1">
                    <a:lumMod val="75000"/>
                    <a:lumOff val="25000"/>
                  </a:schemeClr>
                </a:solidFill>
                <a:cs typeface="Arial" pitchFamily="34" charset="0"/>
              </a:endParaRPr>
            </a:p>
          </p:txBody>
        </p:sp>
      </p:grpSp>
      <p:grpSp>
        <p:nvGrpSpPr>
          <p:cNvPr id="31" name="Group 30"/>
          <p:cNvGrpSpPr/>
          <p:nvPr/>
        </p:nvGrpSpPr>
        <p:grpSpPr>
          <a:xfrm>
            <a:off x="6084168" y="1563638"/>
            <a:ext cx="2539483" cy="1232690"/>
            <a:chOff x="803640" y="3362835"/>
            <a:chExt cx="2059657" cy="1232690"/>
          </a:xfrm>
        </p:grpSpPr>
        <p:sp>
          <p:nvSpPr>
            <p:cNvPr id="32" name="TextBox 31"/>
            <p:cNvSpPr txBox="1"/>
            <p:nvPr/>
          </p:nvSpPr>
          <p:spPr>
            <a:xfrm>
              <a:off x="803640" y="3579862"/>
              <a:ext cx="2059657" cy="1015663"/>
            </a:xfrm>
            <a:prstGeom prst="rect">
              <a:avLst/>
            </a:prstGeom>
            <a:noFill/>
          </p:spPr>
          <p:txBody>
            <a:bodyPr wrap="square" rtlCol="0">
              <a:spAutoFit/>
            </a:bodyPr>
            <a:lstStyle/>
            <a:p>
              <a:pPr latinLnBrk="0"/>
              <a:r>
                <a:rPr lang="es-ES" altLang="ko-KR" sz="1200">
                  <a:solidFill>
                    <a:schemeClr val="tx1">
                      <a:lumMod val="75000"/>
                      <a:lumOff val="25000"/>
                    </a:schemeClr>
                  </a:solidFill>
                  <a:cs typeface="Arial"/>
                </a:rPr>
                <a:t>Tinkercad es un programa de CAD en 3D de Autodesk fácil de usar y adecuado, por ejemplo, para diseñar pequeñas piezas sencillas para su impresión en 3D.</a:t>
              </a:r>
              <a:endParaRPr lang="en-US" altLang="ko-KR" sz="1200">
                <a:solidFill>
                  <a:schemeClr val="tx1">
                    <a:lumMod val="75000"/>
                    <a:lumOff val="25000"/>
                  </a:schemeClr>
                </a:solidFill>
                <a:cs typeface="Arial"/>
              </a:endParaRPr>
            </a:p>
          </p:txBody>
        </p:sp>
        <p:sp>
          <p:nvSpPr>
            <p:cNvPr id="33" name="TextBox 32"/>
            <p:cNvSpPr txBox="1"/>
            <p:nvPr/>
          </p:nvSpPr>
          <p:spPr>
            <a:xfrm>
              <a:off x="803640" y="3362835"/>
              <a:ext cx="2059657" cy="276999"/>
            </a:xfrm>
            <a:prstGeom prst="rect">
              <a:avLst/>
            </a:prstGeom>
            <a:noFill/>
          </p:spPr>
          <p:txBody>
            <a:bodyPr wrap="square" rtlCol="0">
              <a:spAutoFit/>
            </a:bodyPr>
            <a:lstStyle/>
            <a:p>
              <a:r>
                <a:rPr lang="en-US" altLang="ko-KR" sz="1200" b="1" err="1">
                  <a:solidFill>
                    <a:schemeClr val="tx1">
                      <a:lumMod val="75000"/>
                      <a:lumOff val="25000"/>
                    </a:schemeClr>
                  </a:solidFill>
                  <a:cs typeface="Arial" pitchFamily="34" charset="0"/>
                </a:rPr>
                <a:t>Tinkercad</a:t>
              </a:r>
              <a:endParaRPr lang="ko-KR" altLang="en-US" sz="1200" b="1">
                <a:solidFill>
                  <a:schemeClr val="tx1">
                    <a:lumMod val="75000"/>
                    <a:lumOff val="25000"/>
                  </a:schemeClr>
                </a:solidFill>
                <a:cs typeface="Arial" pitchFamily="34" charset="0"/>
              </a:endParaRPr>
            </a:p>
          </p:txBody>
        </p:sp>
      </p:grpSp>
      <p:grpSp>
        <p:nvGrpSpPr>
          <p:cNvPr id="34" name="Group 33"/>
          <p:cNvGrpSpPr/>
          <p:nvPr/>
        </p:nvGrpSpPr>
        <p:grpSpPr>
          <a:xfrm>
            <a:off x="6084167" y="3093336"/>
            <a:ext cx="2539483" cy="1048024"/>
            <a:chOff x="803640" y="3362835"/>
            <a:chExt cx="2059657" cy="1048024"/>
          </a:xfrm>
        </p:grpSpPr>
        <p:sp>
          <p:nvSpPr>
            <p:cNvPr id="35" name="TextBox 34"/>
            <p:cNvSpPr txBox="1"/>
            <p:nvPr/>
          </p:nvSpPr>
          <p:spPr>
            <a:xfrm>
              <a:off x="803640" y="3579862"/>
              <a:ext cx="2059657" cy="830997"/>
            </a:xfrm>
            <a:prstGeom prst="rect">
              <a:avLst/>
            </a:prstGeom>
            <a:noFill/>
          </p:spPr>
          <p:txBody>
            <a:bodyPr wrap="square" rtlCol="0">
              <a:spAutoFit/>
            </a:bodyPr>
            <a:lstStyle/>
            <a:p>
              <a:pPr latinLnBrk="0"/>
              <a:r>
                <a:rPr lang="es-ES" sz="1200"/>
                <a:t>A diferencia de Tinkercad, en Meshmixer no se crean formas, sino que se modifican y combinan diseños ya preparados.</a:t>
              </a:r>
            </a:p>
          </p:txBody>
        </p:sp>
        <p:sp>
          <p:nvSpPr>
            <p:cNvPr id="36" name="TextBox 35"/>
            <p:cNvSpPr txBox="1"/>
            <p:nvPr/>
          </p:nvSpPr>
          <p:spPr>
            <a:xfrm>
              <a:off x="803640" y="3362835"/>
              <a:ext cx="2059657" cy="276999"/>
            </a:xfrm>
            <a:prstGeom prst="rect">
              <a:avLst/>
            </a:prstGeom>
            <a:noFill/>
          </p:spPr>
          <p:txBody>
            <a:bodyPr wrap="square" rtlCol="0">
              <a:spAutoFit/>
            </a:bodyPr>
            <a:lstStyle/>
            <a:p>
              <a:r>
                <a:rPr lang="en-US" altLang="ko-KR" sz="1200" b="1" err="1">
                  <a:solidFill>
                    <a:schemeClr val="tx1">
                      <a:lumMod val="75000"/>
                      <a:lumOff val="25000"/>
                    </a:schemeClr>
                  </a:solidFill>
                  <a:cs typeface="Arial" pitchFamily="34" charset="0"/>
                </a:rPr>
                <a:t>Meshcmixer</a:t>
              </a:r>
              <a:endParaRPr lang="ko-KR" altLang="en-US" sz="12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a:t>¡Gracias!</a:t>
            </a:r>
            <a:endParaRPr lang="ko-KR" altLang="en-US" sz="360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a:t>Continúa tu formación en </a:t>
            </a:r>
            <a:r>
              <a:rPr lang="en-US" altLang="ko-KR" sz="1800">
                <a:hlinkClick r:id="rId2"/>
              </a:rPr>
              <a:t>www.projectspecial.eu</a:t>
            </a:r>
            <a:r>
              <a:rPr lang="en-US" altLang="ko-KR" sz="1800"/>
              <a:t>! </a:t>
            </a:r>
          </a:p>
        </p:txBody>
      </p:sp>
    </p:spTree>
    <p:extLst>
      <p:ext uri="{BB962C8B-B14F-4D97-AF65-F5344CB8AC3E}">
        <p14:creationId xmlns:p14="http://schemas.microsoft.com/office/powerpoint/2010/main" val="6145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99" y="375300"/>
            <a:ext cx="9144000" cy="576064"/>
          </a:xfrm>
        </p:spPr>
        <p:txBody>
          <a:bodyPr/>
          <a:lstStyle/>
          <a:p>
            <a:pPr>
              <a:spcBef>
                <a:spcPts val="0"/>
              </a:spcBef>
            </a:pPr>
            <a:r>
              <a:rPr lang="en-US" altLang="ko-KR" sz="2800"/>
              <a:t>Dibujos en 2D y 3D</a:t>
            </a:r>
          </a:p>
        </p:txBody>
      </p:sp>
      <p:sp>
        <p:nvSpPr>
          <p:cNvPr id="12" name="Freeform 11"/>
          <p:cNvSpPr/>
          <p:nvPr/>
        </p:nvSpPr>
        <p:spPr>
          <a:xfrm>
            <a:off x="249192" y="1445648"/>
            <a:ext cx="1724342" cy="164963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3" name="Freeform 12"/>
          <p:cNvSpPr/>
          <p:nvPr/>
        </p:nvSpPr>
        <p:spPr>
          <a:xfrm rot="13717843">
            <a:off x="1683916" y="2855875"/>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20" name="Parallelogram 15"/>
          <p:cNvSpPr/>
          <p:nvPr/>
        </p:nvSpPr>
        <p:spPr>
          <a:xfrm rot="5400000" flipH="1">
            <a:off x="4386727" y="1506995"/>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1251397" y="3100240"/>
            <a:ext cx="2323459" cy="1401478"/>
            <a:chOff x="803640" y="3362835"/>
            <a:chExt cx="2059657" cy="1401478"/>
          </a:xfrm>
        </p:grpSpPr>
        <p:sp>
          <p:nvSpPr>
            <p:cNvPr id="24" name="TextBox 23"/>
            <p:cNvSpPr txBox="1"/>
            <p:nvPr/>
          </p:nvSpPr>
          <p:spPr>
            <a:xfrm>
              <a:off x="803640" y="3748650"/>
              <a:ext cx="2059657" cy="1015663"/>
            </a:xfrm>
            <a:prstGeom prst="rect">
              <a:avLst/>
            </a:prstGeom>
            <a:noFill/>
          </p:spPr>
          <p:txBody>
            <a:bodyPr wrap="square" rtlCol="0">
              <a:spAutoFit/>
            </a:bodyPr>
            <a:lstStyle/>
            <a:p>
              <a:pPr algn="r"/>
              <a:r>
                <a:rPr lang="es-ES" altLang="ko-KR" sz="1200">
                  <a:solidFill>
                    <a:schemeClr val="tx1">
                      <a:lumMod val="75000"/>
                      <a:lumOff val="25000"/>
                    </a:schemeClr>
                  </a:solidFill>
                  <a:cs typeface="Arial" pitchFamily="34" charset="0"/>
                </a:rPr>
                <a:t>describir objetos en términos de longitud y altura en una superficie plana sin profundidad.</a:t>
              </a:r>
              <a:r>
                <a:rPr lang="en-GB" altLang="ko-KR" sz="1200">
                  <a:solidFill>
                    <a:schemeClr val="tx1">
                      <a:lumMod val="75000"/>
                      <a:lumOff val="25000"/>
                    </a:schemeClr>
                  </a:solidFill>
                  <a:cs typeface="Arial" pitchFamily="34" charset="0"/>
                </a:rPr>
                <a:t> </a:t>
              </a:r>
            </a:p>
            <a:p>
              <a:pPr algn="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803640" y="3362835"/>
              <a:ext cx="2059657" cy="276999"/>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Dibujos 2D (bidimensional)</a:t>
              </a:r>
              <a:endParaRPr lang="ko-KR" altLang="en-US" sz="1200" b="1">
                <a:solidFill>
                  <a:schemeClr val="tx1">
                    <a:lumMod val="75000"/>
                    <a:lumOff val="25000"/>
                  </a:schemeClr>
                </a:solidFill>
                <a:cs typeface="Arial" pitchFamily="34" charset="0"/>
              </a:endParaRPr>
            </a:p>
          </p:txBody>
        </p:sp>
      </p:grpSp>
      <p:grpSp>
        <p:nvGrpSpPr>
          <p:cNvPr id="26" name="Group 25"/>
          <p:cNvGrpSpPr/>
          <p:nvPr/>
        </p:nvGrpSpPr>
        <p:grpSpPr>
          <a:xfrm>
            <a:off x="5078790" y="2590186"/>
            <a:ext cx="2086138" cy="1218649"/>
            <a:chOff x="803640" y="3362835"/>
            <a:chExt cx="2064412" cy="839390"/>
          </a:xfrm>
        </p:grpSpPr>
        <p:sp>
          <p:nvSpPr>
            <p:cNvPr id="27" name="TextBox 26"/>
            <p:cNvSpPr txBox="1"/>
            <p:nvPr/>
          </p:nvSpPr>
          <p:spPr>
            <a:xfrm>
              <a:off x="808395" y="3629845"/>
              <a:ext cx="2059657" cy="572380"/>
            </a:xfrm>
            <a:prstGeom prst="rect">
              <a:avLst/>
            </a:prstGeom>
            <a:noFill/>
          </p:spPr>
          <p:txBody>
            <a:bodyPr wrap="square" lIns="91440" tIns="45720" rIns="91440" bIns="45720" rtlCol="0" anchor="t">
              <a:spAutoFit/>
            </a:bodyPr>
            <a:lstStyle/>
            <a:p>
              <a:r>
                <a:rPr lang="es-ES" altLang="ko-KR" sz="1200">
                  <a:solidFill>
                    <a:schemeClr val="tx1">
                      <a:lumMod val="75000"/>
                      <a:lumOff val="25000"/>
                    </a:schemeClr>
                  </a:solidFill>
                  <a:cs typeface="Arial"/>
                </a:rPr>
                <a:t>describir objetos en términos de altura, anchura y profundidad.</a:t>
              </a:r>
              <a:endParaRPr lang="en-GB" altLang="ko-KR" sz="1200">
                <a:solidFill>
                  <a:schemeClr val="tx1">
                    <a:lumMod val="75000"/>
                    <a:lumOff val="25000"/>
                  </a:schemeClr>
                </a:solidFill>
                <a:cs typeface="Arial" pitchFamily="34" charset="0"/>
              </a:endParaRPr>
            </a:p>
            <a:p>
              <a:endParaRPr lang="ko-KR" altLang="en-US" sz="1200">
                <a:solidFill>
                  <a:schemeClr val="tx1">
                    <a:lumMod val="75000"/>
                    <a:lumOff val="25000"/>
                  </a:schemeClr>
                </a:solidFill>
                <a:cs typeface="Arial" pitchFamily="34" charset="0"/>
              </a:endParaRPr>
            </a:p>
          </p:txBody>
        </p:sp>
        <p:sp>
          <p:nvSpPr>
            <p:cNvPr id="28" name="TextBox 27"/>
            <p:cNvSpPr txBox="1"/>
            <p:nvPr/>
          </p:nvSpPr>
          <p:spPr>
            <a:xfrm>
              <a:off x="803640" y="3362835"/>
              <a:ext cx="2059657" cy="317989"/>
            </a:xfrm>
            <a:prstGeom prst="rect">
              <a:avLst/>
            </a:prstGeom>
            <a:noFill/>
          </p:spPr>
          <p:txBody>
            <a:bodyPr wrap="square" rtlCol="0">
              <a:spAutoFit/>
            </a:bodyPr>
            <a:lstStyle/>
            <a:p>
              <a:r>
                <a:rPr lang="en-GB" altLang="ko-KR" sz="1200" b="1">
                  <a:solidFill>
                    <a:schemeClr val="tx1">
                      <a:lumMod val="75000"/>
                      <a:lumOff val="25000"/>
                    </a:schemeClr>
                  </a:solidFill>
                  <a:cs typeface="Arial" pitchFamily="34" charset="0"/>
                </a:rPr>
                <a:t>Dibujos 3D (tridimensional)</a:t>
              </a:r>
              <a:endParaRPr lang="ko-KR" altLang="en-US" sz="1200" b="1">
                <a:solidFill>
                  <a:schemeClr val="tx1">
                    <a:lumMod val="75000"/>
                    <a:lumOff val="25000"/>
                  </a:schemeClr>
                </a:solidFill>
                <a:cs typeface="Arial" pitchFamily="34" charset="0"/>
              </a:endParaRPr>
            </a:p>
          </p:txBody>
        </p:sp>
      </p:grpSp>
      <p:sp>
        <p:nvSpPr>
          <p:cNvPr id="38" name="Block Arc 14"/>
          <p:cNvSpPr/>
          <p:nvPr/>
        </p:nvSpPr>
        <p:spPr>
          <a:xfrm rot="16200000">
            <a:off x="4305129" y="2680445"/>
            <a:ext cx="518895" cy="51923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Text Placeholder 4">
            <a:extLst>
              <a:ext uri="{FF2B5EF4-FFF2-40B4-BE49-F238E27FC236}">
                <a16:creationId xmlns:a16="http://schemas.microsoft.com/office/drawing/2014/main" id="{0D92EB70-8C95-8F69-57AE-C11318DE48E7}"/>
              </a:ext>
            </a:extLst>
          </p:cNvPr>
          <p:cNvSpPr>
            <a:spLocks noGrp="1"/>
          </p:cNvSpPr>
          <p:nvPr>
            <p:ph type="body" sz="quarter" idx="11"/>
          </p:nvPr>
        </p:nvSpPr>
        <p:spPr>
          <a:xfrm>
            <a:off x="-7897" y="1797311"/>
            <a:ext cx="9144000" cy="288032"/>
          </a:xfrm>
        </p:spPr>
        <p:txBody>
          <a:bodyPr/>
          <a:lstStyle/>
          <a:p>
            <a:r>
              <a:rPr lang="en-US" altLang="ko-KR" sz="1400"/>
              <a:t>¿Cuál es la diferencia?</a:t>
            </a:r>
            <a:endParaRPr lang="ko-KR" altLang="en-US" sz="1400"/>
          </a:p>
          <a:p>
            <a:endParaRPr lang="en-GB"/>
          </a:p>
        </p:txBody>
      </p:sp>
      <p:sp>
        <p:nvSpPr>
          <p:cNvPr id="16" name="Freeform 15">
            <a:extLst>
              <a:ext uri="{FF2B5EF4-FFF2-40B4-BE49-F238E27FC236}">
                <a16:creationId xmlns:a16="http://schemas.microsoft.com/office/drawing/2014/main" id="{9DBBCD0B-BADA-F661-915E-374AC6B1BA32}"/>
              </a:ext>
            </a:extLst>
          </p:cNvPr>
          <p:cNvSpPr/>
          <p:nvPr/>
        </p:nvSpPr>
        <p:spPr>
          <a:xfrm>
            <a:off x="6400862" y="886695"/>
            <a:ext cx="1578254" cy="1624605"/>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pic>
        <p:nvPicPr>
          <p:cNvPr id="40" name="Picture 39" descr="A picture containing icon&#10;&#10;Description automatically generated">
            <a:extLst>
              <a:ext uri="{FF2B5EF4-FFF2-40B4-BE49-F238E27FC236}">
                <a16:creationId xmlns:a16="http://schemas.microsoft.com/office/drawing/2014/main" id="{1047F396-26A9-2BE8-2505-4D5A5AEE03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6620" y="640692"/>
            <a:ext cx="1316106" cy="1862456"/>
          </a:xfrm>
          <a:prstGeom prst="rect">
            <a:avLst/>
          </a:prstGeom>
        </p:spPr>
      </p:pic>
      <p:sp>
        <p:nvSpPr>
          <p:cNvPr id="41" name="TextBox 40">
            <a:extLst>
              <a:ext uri="{FF2B5EF4-FFF2-40B4-BE49-F238E27FC236}">
                <a16:creationId xmlns:a16="http://schemas.microsoft.com/office/drawing/2014/main" id="{93518ACA-3CC5-A9F9-F762-FBB855442B1E}"/>
              </a:ext>
            </a:extLst>
          </p:cNvPr>
          <p:cNvSpPr txBox="1"/>
          <p:nvPr/>
        </p:nvSpPr>
        <p:spPr>
          <a:xfrm>
            <a:off x="807622" y="1817017"/>
            <a:ext cx="595035" cy="923330"/>
          </a:xfrm>
          <a:prstGeom prst="rect">
            <a:avLst/>
          </a:prstGeom>
          <a:noFill/>
        </p:spPr>
        <p:txBody>
          <a:bodyPr wrap="none" rtlCol="0">
            <a:spAutoFit/>
          </a:bodyPr>
          <a:lstStyle/>
          <a:p>
            <a:r>
              <a:rPr lang="en-GB" sz="5400" b="1">
                <a:latin typeface="Apple Braille" pitchFamily="2" charset="0"/>
                <a:cs typeface="Bodoni MT" panose="020F0502020204030204" pitchFamily="34" charset="0"/>
              </a:rPr>
              <a:t>2</a:t>
            </a:r>
          </a:p>
        </p:txBody>
      </p:sp>
      <p:sp>
        <p:nvSpPr>
          <p:cNvPr id="42" name="Freeform 41">
            <a:extLst>
              <a:ext uri="{FF2B5EF4-FFF2-40B4-BE49-F238E27FC236}">
                <a16:creationId xmlns:a16="http://schemas.microsoft.com/office/drawing/2014/main" id="{5C5CBB32-6200-B322-DAB3-2304E9658592}"/>
              </a:ext>
            </a:extLst>
          </p:cNvPr>
          <p:cNvSpPr/>
          <p:nvPr/>
        </p:nvSpPr>
        <p:spPr>
          <a:xfrm rot="19218828">
            <a:off x="6376513" y="2277684"/>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3" name="Marcador de texto 2">
            <a:extLst>
              <a:ext uri="{FF2B5EF4-FFF2-40B4-BE49-F238E27FC236}">
                <a16:creationId xmlns:a16="http://schemas.microsoft.com/office/drawing/2014/main" id="{816B1076-9F5E-6C21-489F-ABCAB2A99EA8}"/>
              </a:ext>
            </a:extLst>
          </p:cNvPr>
          <p:cNvSpPr txBox="1">
            <a:spLocks/>
          </p:cNvSpPr>
          <p:nvPr/>
        </p:nvSpPr>
        <p:spPr>
          <a:xfrm>
            <a:off x="-7897" y="910399"/>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2</a:t>
            </a:r>
          </a:p>
        </p:txBody>
      </p:sp>
    </p:spTree>
    <p:extLst>
      <p:ext uri="{BB962C8B-B14F-4D97-AF65-F5344CB8AC3E}">
        <p14:creationId xmlns:p14="http://schemas.microsoft.com/office/powerpoint/2010/main" val="276553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7" y="1987589"/>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altLang="ko-KR" sz="1400" b="1"/>
              <a:t>     Tinkercad</a:t>
            </a:r>
            <a:endParaRPr lang="ko-KR" altLang="en-US" sz="1400" b="1"/>
          </a:p>
        </p:txBody>
      </p:sp>
      <p:sp>
        <p:nvSpPr>
          <p:cNvPr id="25" name="Rectangle 24"/>
          <p:cNvSpPr/>
          <p:nvPr/>
        </p:nvSpPr>
        <p:spPr>
          <a:xfrm>
            <a:off x="4872859" y="2924944"/>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8" y="2924944"/>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a:xfrm>
            <a:off x="1475656" y="1380438"/>
            <a:ext cx="9144000" cy="576064"/>
          </a:xfrm>
        </p:spPr>
        <p:txBody>
          <a:bodyPr/>
          <a:lstStyle/>
          <a:p>
            <a:r>
              <a:rPr lang="en-US" altLang="ko-KR" sz="2800"/>
              <a:t>Dibujo 3D</a:t>
            </a:r>
            <a:endParaRPr lang="ko-KR" altLang="en-US" sz="2800"/>
          </a:p>
        </p:txBody>
      </p:sp>
      <p:sp>
        <p:nvSpPr>
          <p:cNvPr id="3" name="Text Placeholder 2"/>
          <p:cNvSpPr>
            <a:spLocks noGrp="1"/>
          </p:cNvSpPr>
          <p:nvPr>
            <p:ph type="body" sz="quarter" idx="11"/>
          </p:nvPr>
        </p:nvSpPr>
        <p:spPr>
          <a:xfrm>
            <a:off x="-35123" y="326868"/>
            <a:ext cx="9144000" cy="288032"/>
          </a:xfrm>
        </p:spPr>
        <p:txBody>
          <a:bodyPr/>
          <a:lstStyle/>
          <a:p>
            <a:pPr lvl="0"/>
            <a:r>
              <a:rPr lang="en-US" altLang="ko-KR" sz="2800"/>
              <a:t>Software para dibujar</a:t>
            </a:r>
          </a:p>
        </p:txBody>
      </p:sp>
      <p:sp>
        <p:nvSpPr>
          <p:cNvPr id="20" name="Rectangle 19"/>
          <p:cNvSpPr/>
          <p:nvPr/>
        </p:nvSpPr>
        <p:spPr>
          <a:xfrm>
            <a:off x="683568" y="2013823"/>
            <a:ext cx="3829165"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938380"/>
            <a:ext cx="3829165"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868206" y="2951055"/>
            <a:ext cx="2371794" cy="307777"/>
          </a:xfrm>
          <a:prstGeom prst="rect">
            <a:avLst/>
          </a:prstGeom>
          <a:noFill/>
        </p:spPr>
        <p:txBody>
          <a:bodyPr wrap="square" rtlCol="0">
            <a:spAutoFit/>
          </a:bodyPr>
          <a:lstStyle/>
          <a:p>
            <a:r>
              <a:rPr lang="en-US" altLang="ko-KR" sz="1400" b="1">
                <a:solidFill>
                  <a:schemeClr val="bg1"/>
                </a:solidFill>
                <a:cs typeface="Arial" pitchFamily="34" charset="0"/>
              </a:rPr>
              <a:t>Gimp</a:t>
            </a:r>
            <a:endParaRPr lang="ko-KR" altLang="en-US" sz="1400" b="1">
              <a:solidFill>
                <a:schemeClr val="bg1"/>
              </a:solidFill>
              <a:cs typeface="Arial" pitchFamily="34" charset="0"/>
            </a:endParaRPr>
          </a:p>
        </p:txBody>
      </p:sp>
      <p:sp>
        <p:nvSpPr>
          <p:cNvPr id="29" name="TextBox 28"/>
          <p:cNvSpPr txBox="1"/>
          <p:nvPr/>
        </p:nvSpPr>
        <p:spPr>
          <a:xfrm>
            <a:off x="5111228" y="2964491"/>
            <a:ext cx="2371794" cy="523220"/>
          </a:xfrm>
          <a:prstGeom prst="rect">
            <a:avLst/>
          </a:prstGeom>
          <a:noFill/>
        </p:spPr>
        <p:txBody>
          <a:bodyPr wrap="square" rtlCol="0">
            <a:spAutoFit/>
          </a:bodyPr>
          <a:lstStyle/>
          <a:p>
            <a:r>
              <a:rPr lang="en-GB" altLang="ko-KR" sz="1400" b="1" err="1">
                <a:solidFill>
                  <a:schemeClr val="bg1"/>
                </a:solidFill>
                <a:cs typeface="Arial" pitchFamily="34" charset="0"/>
              </a:rPr>
              <a:t>Meshmixer</a:t>
            </a:r>
            <a:endParaRPr lang="en-GB" altLang="ko-KR" sz="1400" b="1">
              <a:solidFill>
                <a:schemeClr val="bg1"/>
              </a:solidFill>
              <a:cs typeface="Arial" pitchFamily="34" charset="0"/>
            </a:endParaRPr>
          </a:p>
          <a:p>
            <a:endParaRPr lang="ko-KR" altLang="en-US" sz="1400" b="1">
              <a:solidFill>
                <a:schemeClr val="bg1"/>
              </a:solidFill>
              <a:cs typeface="Arial" pitchFamily="34" charset="0"/>
            </a:endParaRPr>
          </a:p>
        </p:txBody>
      </p:sp>
      <p:sp>
        <p:nvSpPr>
          <p:cNvPr id="30" name="TextBox 29"/>
          <p:cNvSpPr txBox="1"/>
          <p:nvPr/>
        </p:nvSpPr>
        <p:spPr>
          <a:xfrm>
            <a:off x="868206" y="2047697"/>
            <a:ext cx="2371794" cy="307777"/>
          </a:xfrm>
          <a:prstGeom prst="rect">
            <a:avLst/>
          </a:prstGeom>
          <a:noFill/>
        </p:spPr>
        <p:txBody>
          <a:bodyPr wrap="square" rtlCol="0">
            <a:spAutoFit/>
          </a:bodyPr>
          <a:lstStyle/>
          <a:p>
            <a:r>
              <a:rPr lang="is-IS" altLang="ko-KR" sz="1400" b="1">
                <a:solidFill>
                  <a:schemeClr val="bg1"/>
                </a:solidFill>
                <a:cs typeface="Arial" pitchFamily="34" charset="0"/>
              </a:rPr>
              <a:t>Inkscape</a:t>
            </a:r>
            <a:endParaRPr lang="ko-KR" altLang="en-US" sz="1400" b="1">
              <a:solidFill>
                <a:schemeClr val="bg1"/>
              </a:solidFill>
              <a:cs typeface="Arial" pitchFamily="34" charset="0"/>
            </a:endParaRPr>
          </a:p>
        </p:txBody>
      </p:sp>
      <p:sp>
        <p:nvSpPr>
          <p:cNvPr id="33" name="TextBox 32"/>
          <p:cNvSpPr txBox="1"/>
          <p:nvPr/>
        </p:nvSpPr>
        <p:spPr>
          <a:xfrm>
            <a:off x="4857781" y="2410087"/>
            <a:ext cx="5429772" cy="461665"/>
          </a:xfrm>
          <a:prstGeom prst="rect">
            <a:avLst/>
          </a:prstGeom>
          <a:noFill/>
        </p:spPr>
        <p:txBody>
          <a:bodyPr wrap="square" rtlCol="0">
            <a:spAutoFit/>
          </a:bodyPr>
          <a:lstStyle/>
          <a:p>
            <a:pPr latinLnBrk="0"/>
            <a:r>
              <a:rPr lang="es-ES" sz="1200">
                <a:latin typeface="+mj-lt"/>
                <a:ea typeface="Calibri" panose="020F0502020204030204" pitchFamily="34" charset="0"/>
              </a:rPr>
              <a:t>U</a:t>
            </a:r>
            <a:r>
              <a:rPr lang="es-ES" sz="1200">
                <a:effectLst/>
                <a:latin typeface="+mj-lt"/>
                <a:ea typeface="Calibri" panose="020F0502020204030204" pitchFamily="34" charset="0"/>
              </a:rPr>
              <a:t>na aplicación web gratuita para diseño 3D, </a:t>
            </a:r>
          </a:p>
          <a:p>
            <a:pPr latinLnBrk="0"/>
            <a:r>
              <a:rPr lang="es-ES" sz="1200">
                <a:effectLst/>
                <a:latin typeface="+mj-lt"/>
                <a:ea typeface="Calibri" panose="020F0502020204030204" pitchFamily="34" charset="0"/>
              </a:rPr>
              <a:t>electrónica y codificación.</a:t>
            </a:r>
            <a:endParaRPr lang="ko-KR" altLang="en-US" sz="1200">
              <a:solidFill>
                <a:schemeClr val="tx1">
                  <a:lumMod val="75000"/>
                  <a:lumOff val="25000"/>
                </a:schemeClr>
              </a:solidFill>
              <a:latin typeface="+mj-lt"/>
              <a:cs typeface="Arial" pitchFamily="34" charset="0"/>
            </a:endParaRPr>
          </a:p>
        </p:txBody>
      </p:sp>
      <p:sp>
        <p:nvSpPr>
          <p:cNvPr id="35" name="TextBox 34"/>
          <p:cNvSpPr txBox="1"/>
          <p:nvPr/>
        </p:nvSpPr>
        <p:spPr>
          <a:xfrm>
            <a:off x="4872857" y="3338136"/>
            <a:ext cx="3277196" cy="461665"/>
          </a:xfrm>
          <a:prstGeom prst="rect">
            <a:avLst/>
          </a:prstGeom>
          <a:noFill/>
        </p:spPr>
        <p:txBody>
          <a:bodyPr wrap="square" rtlCol="0">
            <a:spAutoFit/>
          </a:bodyPr>
          <a:lstStyle/>
          <a:p>
            <a:pPr latinLnBrk="0"/>
            <a:r>
              <a:rPr lang="es-ES" sz="1200">
                <a:latin typeface="+mj-lt"/>
                <a:ea typeface="Calibri" panose="020F0502020204030204" pitchFamily="34" charset="0"/>
              </a:rPr>
              <a:t>U</a:t>
            </a:r>
            <a:r>
              <a:rPr lang="es-ES" sz="1200">
                <a:effectLst/>
                <a:latin typeface="+mj-lt"/>
                <a:ea typeface="Calibri" panose="020F0502020204030204" pitchFamily="34" charset="0"/>
              </a:rPr>
              <a:t>na herramienta de software de gráficos por computadora 3D gratuita y de código abierto.</a:t>
            </a:r>
            <a:endParaRPr lang="ko-KR" altLang="en-US" sz="1200">
              <a:solidFill>
                <a:schemeClr val="tx1">
                  <a:lumMod val="75000"/>
                  <a:lumOff val="25000"/>
                </a:schemeClr>
              </a:solidFill>
              <a:latin typeface="+mj-lt"/>
              <a:cs typeface="Arial" pitchFamily="34" charset="0"/>
            </a:endParaRPr>
          </a:p>
        </p:txBody>
      </p:sp>
      <p:sp>
        <p:nvSpPr>
          <p:cNvPr id="37" name="TextBox 36"/>
          <p:cNvSpPr txBox="1"/>
          <p:nvPr/>
        </p:nvSpPr>
        <p:spPr>
          <a:xfrm>
            <a:off x="624676" y="2433250"/>
            <a:ext cx="4086579" cy="461665"/>
          </a:xfrm>
          <a:prstGeom prst="rect">
            <a:avLst/>
          </a:prstGeom>
          <a:noFill/>
        </p:spPr>
        <p:txBody>
          <a:bodyPr wrap="square" rtlCol="0">
            <a:spAutoFit/>
          </a:bodyPr>
          <a:lstStyle/>
          <a:p>
            <a:r>
              <a:rPr lang="es-ES" sz="1200">
                <a:effectLst/>
                <a:latin typeface="+mj-lt"/>
                <a:ea typeface="Calibri" panose="020F0502020204030204" pitchFamily="34" charset="0"/>
              </a:rPr>
              <a:t>Aplicación de escritorio fácil para crear archivos </a:t>
            </a:r>
            <a:br>
              <a:rPr lang="es-ES" sz="1200">
                <a:effectLst/>
                <a:latin typeface="+mj-lt"/>
                <a:ea typeface="Calibri" panose="020F0502020204030204" pitchFamily="34" charset="0"/>
              </a:rPr>
            </a:br>
            <a:r>
              <a:rPr lang="es-ES" sz="1200">
                <a:effectLst/>
                <a:latin typeface="+mj-lt"/>
                <a:ea typeface="Calibri" panose="020F0502020204030204" pitchFamily="34" charset="0"/>
              </a:rPr>
              <a:t>de corte.</a:t>
            </a:r>
            <a:endParaRPr lang="ko-KR" altLang="en-US" sz="1200">
              <a:solidFill>
                <a:schemeClr val="tx1">
                  <a:lumMod val="75000"/>
                  <a:lumOff val="25000"/>
                </a:schemeClr>
              </a:solidFill>
              <a:latin typeface="+mj-lt"/>
              <a:cs typeface="Arial" pitchFamily="34" charset="0"/>
            </a:endParaRPr>
          </a:p>
        </p:txBody>
      </p:sp>
      <p:sp>
        <p:nvSpPr>
          <p:cNvPr id="38" name="TextBox 37"/>
          <p:cNvSpPr txBox="1"/>
          <p:nvPr/>
        </p:nvSpPr>
        <p:spPr>
          <a:xfrm>
            <a:off x="683568" y="3373264"/>
            <a:ext cx="3277196" cy="276999"/>
          </a:xfrm>
          <a:prstGeom prst="rect">
            <a:avLst/>
          </a:prstGeom>
          <a:noFill/>
        </p:spPr>
        <p:txBody>
          <a:bodyPr wrap="square" rtlCol="0">
            <a:spAutoFit/>
          </a:bodyPr>
          <a:lstStyle/>
          <a:p>
            <a:r>
              <a:rPr lang="es-ES" sz="1200">
                <a:effectLst/>
                <a:latin typeface="+mj-lt"/>
                <a:ea typeface="Calibri" panose="020F0502020204030204" pitchFamily="34" charset="0"/>
              </a:rPr>
              <a:t>GIMP es un editor de imágenes gratuito</a:t>
            </a:r>
            <a:r>
              <a:rPr lang="en-GB" altLang="ko-KR" sz="1200">
                <a:solidFill>
                  <a:schemeClr val="tx1">
                    <a:lumMod val="75000"/>
                    <a:lumOff val="25000"/>
                  </a:schemeClr>
                </a:solidFill>
                <a:latin typeface="+mj-lt"/>
                <a:cs typeface="Arial" pitchFamily="34" charset="0"/>
              </a:rPr>
              <a:t>.</a:t>
            </a:r>
            <a:endParaRPr lang="ko-KR" altLang="en-US" sz="1200">
              <a:solidFill>
                <a:schemeClr val="tx1">
                  <a:lumMod val="75000"/>
                  <a:lumOff val="25000"/>
                </a:schemeClr>
              </a:solidFill>
              <a:latin typeface="+mj-lt"/>
              <a:cs typeface="Arial" pitchFamily="34" charset="0"/>
            </a:endParaRPr>
          </a:p>
        </p:txBody>
      </p:sp>
      <p:sp>
        <p:nvSpPr>
          <p:cNvPr id="4" name="TextBox 3">
            <a:extLst>
              <a:ext uri="{FF2B5EF4-FFF2-40B4-BE49-F238E27FC236}">
                <a16:creationId xmlns:a16="http://schemas.microsoft.com/office/drawing/2014/main" id="{53263160-F2B7-D9AA-E68A-95E2D4333795}"/>
              </a:ext>
            </a:extLst>
          </p:cNvPr>
          <p:cNvSpPr txBox="1"/>
          <p:nvPr/>
        </p:nvSpPr>
        <p:spPr>
          <a:xfrm>
            <a:off x="598025" y="999331"/>
            <a:ext cx="7589241" cy="369332"/>
          </a:xfrm>
          <a:prstGeom prst="rect">
            <a:avLst/>
          </a:prstGeom>
          <a:noFill/>
        </p:spPr>
        <p:txBody>
          <a:bodyPr wrap="square" rtlCol="0">
            <a:spAutoFit/>
          </a:bodyPr>
          <a:lstStyle/>
          <a:p>
            <a:r>
              <a:rPr lang="es-ES" sz="1800">
                <a:effectLst/>
                <a:latin typeface="+mj-lt"/>
                <a:ea typeface="Calibri" panose="020F0502020204030204" pitchFamily="34" charset="0"/>
              </a:rPr>
              <a:t>Existen muchas opciones de software para dibujar, tales como</a:t>
            </a:r>
            <a:r>
              <a:rPr lang="en-GB">
                <a:latin typeface="+mj-lt"/>
              </a:rPr>
              <a:t>:  </a:t>
            </a:r>
          </a:p>
        </p:txBody>
      </p:sp>
      <p:sp>
        <p:nvSpPr>
          <p:cNvPr id="12" name="Text Placeholder 1">
            <a:extLst>
              <a:ext uri="{FF2B5EF4-FFF2-40B4-BE49-F238E27FC236}">
                <a16:creationId xmlns:a16="http://schemas.microsoft.com/office/drawing/2014/main" id="{7295B6D4-5AD7-A107-7B0B-20F9055277AD}"/>
              </a:ext>
            </a:extLst>
          </p:cNvPr>
          <p:cNvSpPr txBox="1">
            <a:spLocks/>
          </p:cNvSpPr>
          <p:nvPr/>
        </p:nvSpPr>
        <p:spPr>
          <a:xfrm>
            <a:off x="624676" y="1410511"/>
            <a:ext cx="36004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800"/>
              <a:t>Dibujo 2D</a:t>
            </a:r>
            <a:endParaRPr lang="ko-KR" altLang="en-US" sz="2800"/>
          </a:p>
        </p:txBody>
      </p:sp>
      <p:sp>
        <p:nvSpPr>
          <p:cNvPr id="5" name="Marcador de texto 2">
            <a:extLst>
              <a:ext uri="{FF2B5EF4-FFF2-40B4-BE49-F238E27FC236}">
                <a16:creationId xmlns:a16="http://schemas.microsoft.com/office/drawing/2014/main" id="{CDE608E6-23FA-A144-70CA-6C6E63CFD6AE}"/>
              </a:ext>
            </a:extLst>
          </p:cNvPr>
          <p:cNvSpPr txBox="1">
            <a:spLocks/>
          </p:cNvSpPr>
          <p:nvPr/>
        </p:nvSpPr>
        <p:spPr>
          <a:xfrm>
            <a:off x="0" y="699542"/>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2</a:t>
            </a:r>
          </a:p>
        </p:txBody>
      </p:sp>
    </p:spTree>
    <p:extLst>
      <p:ext uri="{BB962C8B-B14F-4D97-AF65-F5344CB8AC3E}">
        <p14:creationId xmlns:p14="http://schemas.microsoft.com/office/powerpoint/2010/main" val="14622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41" y="132303"/>
            <a:ext cx="9144000" cy="576064"/>
          </a:xfrm>
        </p:spPr>
        <p:txBody>
          <a:bodyPr/>
          <a:lstStyle/>
          <a:p>
            <a:r>
              <a:rPr lang="en-US" altLang="ko-KR" sz="2800"/>
              <a:t>¿Qué es Inkscape?</a:t>
            </a:r>
          </a:p>
        </p:txBody>
      </p:sp>
      <p:sp>
        <p:nvSpPr>
          <p:cNvPr id="11" name="Rectangle 9"/>
          <p:cNvSpPr/>
          <p:nvPr/>
        </p:nvSpPr>
        <p:spPr>
          <a:xfrm>
            <a:off x="5818480" y="1173506"/>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6"/>
          <p:cNvSpPr/>
          <p:nvPr/>
        </p:nvSpPr>
        <p:spPr>
          <a:xfrm rot="2700000">
            <a:off x="5709141" y="1911692"/>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 Same Side Corner Rectangle 6"/>
          <p:cNvSpPr>
            <a:spLocks noChangeAspect="1"/>
          </p:cNvSpPr>
          <p:nvPr/>
        </p:nvSpPr>
        <p:spPr>
          <a:xfrm rot="2700000">
            <a:off x="3236497" y="2844827"/>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9"/>
          <p:cNvSpPr/>
          <p:nvPr/>
        </p:nvSpPr>
        <p:spPr>
          <a:xfrm flipH="1">
            <a:off x="756735" y="640062"/>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16"/>
          <p:cNvSpPr/>
          <p:nvPr/>
        </p:nvSpPr>
        <p:spPr>
          <a:xfrm rot="18900000" flipH="1">
            <a:off x="3016598" y="1166531"/>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p:cNvSpPr txBox="1"/>
          <p:nvPr/>
        </p:nvSpPr>
        <p:spPr>
          <a:xfrm>
            <a:off x="50941" y="1044773"/>
            <a:ext cx="2865748" cy="461665"/>
          </a:xfrm>
          <a:prstGeom prst="rect">
            <a:avLst/>
          </a:prstGeom>
          <a:noFill/>
        </p:spPr>
        <p:txBody>
          <a:bodyPr wrap="square" rtlCol="0">
            <a:spAutoFit/>
          </a:bodyPr>
          <a:lstStyle/>
          <a:p>
            <a:pPr algn="r" latinLnBrk="0"/>
            <a:r>
              <a:rPr lang="en-GB" sz="1200" b="1">
                <a:latin typeface="arial" panose="020B0604020202020204" pitchFamily="34" charset="0"/>
              </a:rPr>
              <a:t>Inkscape es un software de gráficos</a:t>
            </a:r>
            <a:r>
              <a:rPr lang="ko-KR" altLang="en-US" sz="1200" b="1">
                <a:solidFill>
                  <a:schemeClr val="tx1">
                    <a:lumMod val="75000"/>
                    <a:lumOff val="25000"/>
                  </a:schemeClr>
                </a:solidFill>
                <a:latin typeface="arial" panose="020B0604020202020204" pitchFamily="34" charset="0"/>
                <a:cs typeface="Arial" pitchFamily="34" charset="0"/>
              </a:rPr>
              <a:t> </a:t>
            </a:r>
            <a:r>
              <a:rPr lang="es-ES" altLang="ko-KR" sz="1200" b="1">
                <a:solidFill>
                  <a:schemeClr val="tx1">
                    <a:lumMod val="75000"/>
                    <a:lumOff val="25000"/>
                  </a:schemeClr>
                </a:solidFill>
                <a:latin typeface="arial" panose="020B0604020202020204" pitchFamily="34" charset="0"/>
                <a:cs typeface="Arial" pitchFamily="34" charset="0"/>
              </a:rPr>
              <a:t>vectoriales de calidad profesional</a:t>
            </a:r>
            <a:endParaRPr lang="en-GB" sz="1200" b="1">
              <a:latin typeface="arial" panose="020B0604020202020204" pitchFamily="34" charset="0"/>
            </a:endParaRPr>
          </a:p>
        </p:txBody>
      </p:sp>
      <p:grpSp>
        <p:nvGrpSpPr>
          <p:cNvPr id="28" name="Group 27"/>
          <p:cNvGrpSpPr/>
          <p:nvPr/>
        </p:nvGrpSpPr>
        <p:grpSpPr>
          <a:xfrm>
            <a:off x="6141135" y="1506438"/>
            <a:ext cx="2198532" cy="2734108"/>
            <a:chOff x="575847" y="1122753"/>
            <a:chExt cx="2475813" cy="2734108"/>
          </a:xfrm>
        </p:grpSpPr>
        <p:sp>
          <p:nvSpPr>
            <p:cNvPr id="29" name="TextBox 28"/>
            <p:cNvSpPr txBox="1"/>
            <p:nvPr/>
          </p:nvSpPr>
          <p:spPr>
            <a:xfrm>
              <a:off x="803640" y="3579862"/>
              <a:ext cx="2059657" cy="276999"/>
            </a:xfrm>
            <a:prstGeom prst="rect">
              <a:avLst/>
            </a:prstGeom>
            <a:noFill/>
          </p:spPr>
          <p:txBody>
            <a:bodyPr wrap="square" rtlCol="0">
              <a:spAutoFit/>
            </a:bodyPr>
            <a:lstStyle/>
            <a:p>
              <a:pPr algn="r"/>
              <a:endParaRPr lang="ko-KR" altLang="en-US" sz="1200">
                <a:solidFill>
                  <a:schemeClr val="tx1">
                    <a:lumMod val="75000"/>
                    <a:lumOff val="25000"/>
                  </a:schemeClr>
                </a:solidFill>
                <a:cs typeface="Arial" pitchFamily="34" charset="0"/>
              </a:endParaRPr>
            </a:p>
          </p:txBody>
        </p:sp>
        <p:sp>
          <p:nvSpPr>
            <p:cNvPr id="30" name="TextBox 29"/>
            <p:cNvSpPr txBox="1"/>
            <p:nvPr/>
          </p:nvSpPr>
          <p:spPr>
            <a:xfrm>
              <a:off x="575847" y="1122753"/>
              <a:ext cx="2475813" cy="830997"/>
            </a:xfrm>
            <a:prstGeom prst="rect">
              <a:avLst/>
            </a:prstGeom>
            <a:noFill/>
          </p:spPr>
          <p:txBody>
            <a:bodyPr wrap="square" rtlCol="0">
              <a:spAutoFit/>
            </a:bodyPr>
            <a:lstStyle/>
            <a:p>
              <a:pPr latinLnBrk="0"/>
              <a:r>
                <a:rPr lang="es-ES" sz="1200" b="1" i="0" u="none" strike="noStrike">
                  <a:effectLst/>
                  <a:latin typeface="arial" panose="020B0604020202020204" pitchFamily="34" charset="0"/>
                </a:rPr>
                <a:t>Inkscape es gratuito y de código abierto y puede encontrarse en</a:t>
              </a:r>
              <a:r>
                <a:rPr lang="en-GB" sz="1200" b="1" i="0" u="none" strike="noStrike">
                  <a:effectLst/>
                  <a:latin typeface="arial" panose="020B0604020202020204" pitchFamily="34" charset="0"/>
                </a:rPr>
                <a:t>: </a:t>
              </a:r>
            </a:p>
            <a:p>
              <a:r>
                <a:rPr lang="en-GB" sz="1200" b="1" i="0" u="none" strike="noStrike">
                  <a:effectLst/>
                  <a:latin typeface="arial" panose="020B0604020202020204" pitchFamily="34" charset="0"/>
                  <a:hlinkClick r:id="rId3"/>
                </a:rPr>
                <a:t>https://inkscape.org</a:t>
              </a:r>
              <a:endParaRPr lang="ko-KR" altLang="en-US" sz="1200" b="1">
                <a:cs typeface="Arial" pitchFamily="34" charset="0"/>
              </a:endParaRPr>
            </a:p>
          </p:txBody>
        </p:sp>
      </p:grpSp>
      <p:grpSp>
        <p:nvGrpSpPr>
          <p:cNvPr id="31" name="Group 30"/>
          <p:cNvGrpSpPr/>
          <p:nvPr/>
        </p:nvGrpSpPr>
        <p:grpSpPr>
          <a:xfrm>
            <a:off x="50941" y="1669151"/>
            <a:ext cx="2908974" cy="862640"/>
            <a:chOff x="574915" y="2971131"/>
            <a:chExt cx="3109658" cy="862640"/>
          </a:xfrm>
        </p:grpSpPr>
        <p:sp>
          <p:nvSpPr>
            <p:cNvPr id="32" name="TextBox 31"/>
            <p:cNvSpPr txBox="1"/>
            <p:nvPr/>
          </p:nvSpPr>
          <p:spPr>
            <a:xfrm>
              <a:off x="969508" y="3372106"/>
              <a:ext cx="2715065"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como dibujos animados, clip art, logos y tipografías</a:t>
              </a:r>
              <a:endParaRPr lang="ko-KR" altLang="en-US" sz="1200">
                <a:solidFill>
                  <a:schemeClr val="tx1">
                    <a:lumMod val="75000"/>
                    <a:lumOff val="25000"/>
                  </a:schemeClr>
                </a:solidFill>
                <a:cs typeface="Arial" pitchFamily="34" charset="0"/>
              </a:endParaRPr>
            </a:p>
          </p:txBody>
        </p:sp>
        <p:sp>
          <p:nvSpPr>
            <p:cNvPr id="33" name="TextBox 32"/>
            <p:cNvSpPr txBox="1"/>
            <p:nvPr/>
          </p:nvSpPr>
          <p:spPr>
            <a:xfrm>
              <a:off x="574915" y="2971131"/>
              <a:ext cx="3109658" cy="461665"/>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Ampliamente utilizado para ilustraciones artísticas y técnicas</a:t>
              </a:r>
              <a:endParaRPr lang="ko-KR" altLang="en-US" sz="1200" b="1">
                <a:solidFill>
                  <a:schemeClr val="tx1">
                    <a:lumMod val="75000"/>
                    <a:lumOff val="25000"/>
                  </a:schemeClr>
                </a:solidFill>
                <a:cs typeface="Arial" pitchFamily="34" charset="0"/>
              </a:endParaRPr>
            </a:p>
          </p:txBody>
        </p:sp>
      </p:grpSp>
      <p:grpSp>
        <p:nvGrpSpPr>
          <p:cNvPr id="34" name="Group 33"/>
          <p:cNvGrpSpPr/>
          <p:nvPr/>
        </p:nvGrpSpPr>
        <p:grpSpPr>
          <a:xfrm>
            <a:off x="309860" y="2842541"/>
            <a:ext cx="2650055" cy="1664505"/>
            <a:chOff x="453107" y="2477456"/>
            <a:chExt cx="2832877" cy="1664505"/>
          </a:xfrm>
        </p:grpSpPr>
        <p:sp>
          <p:nvSpPr>
            <p:cNvPr id="35" name="TextBox 34"/>
            <p:cNvSpPr txBox="1"/>
            <p:nvPr/>
          </p:nvSpPr>
          <p:spPr>
            <a:xfrm>
              <a:off x="931731" y="3310964"/>
              <a:ext cx="2354253" cy="830997"/>
            </a:xfrm>
            <a:prstGeom prst="rect">
              <a:avLst/>
            </a:prstGeom>
            <a:noFill/>
          </p:spPr>
          <p:txBody>
            <a:bodyPr wrap="square" lIns="91440" tIns="45720" rIns="91440" bIns="45720" rtlCol="0" anchor="t">
              <a:spAutoFit/>
            </a:bodyPr>
            <a:lstStyle/>
            <a:p>
              <a:pPr algn="r" latinLnBrk="0"/>
              <a:r>
                <a:rPr lang="en-GB" sz="1200" b="0" i="0" u="none" strike="noStrike">
                  <a:solidFill>
                    <a:srgbClr val="000000"/>
                  </a:solidFill>
                  <a:effectLst/>
                </a:rPr>
                <a:t>No pierden ninguna calidad si se aumentan o son redimensionados.</a:t>
              </a:r>
            </a:p>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6" name="TextBox 35"/>
            <p:cNvSpPr txBox="1"/>
            <p:nvPr/>
          </p:nvSpPr>
          <p:spPr>
            <a:xfrm>
              <a:off x="453107" y="2477456"/>
              <a:ext cx="2787287" cy="830997"/>
            </a:xfrm>
            <a:prstGeom prst="rect">
              <a:avLst/>
            </a:prstGeom>
            <a:noFill/>
          </p:spPr>
          <p:txBody>
            <a:bodyPr wrap="square" rtlCol="0">
              <a:spAutoFit/>
            </a:bodyPr>
            <a:lstStyle/>
            <a:p>
              <a:pPr algn="r"/>
              <a:r>
                <a:rPr lang="es-ES" sz="1200" b="1">
                  <a:solidFill>
                    <a:schemeClr val="tx1">
                      <a:lumMod val="75000"/>
                      <a:lumOff val="25000"/>
                    </a:schemeClr>
                  </a:solidFill>
                  <a:cs typeface="Arial" pitchFamily="34" charset="0"/>
                </a:rPr>
                <a:t>Utiliza gráficos vectoriales para permitir impresiones y representaciones nítidas a una </a:t>
              </a:r>
              <a:r>
                <a:rPr lang="en-GB" altLang="ko-KR" sz="1200" b="1" u="sng">
                  <a:solidFill>
                    <a:schemeClr val="tx1">
                      <a:lumMod val="75000"/>
                      <a:lumOff val="25000"/>
                    </a:schemeClr>
                  </a:solidFill>
                  <a:cs typeface="Arial" pitchFamily="34" charset="0"/>
                </a:rPr>
                <a:t>resolución ilimitada</a:t>
              </a:r>
              <a:endParaRPr lang="ko-KR" altLang="en-US" sz="1200" b="1" u="sng">
                <a:solidFill>
                  <a:schemeClr val="tx1">
                    <a:lumMod val="75000"/>
                    <a:lumOff val="25000"/>
                  </a:schemeClr>
                </a:solidFill>
                <a:cs typeface="Arial" pitchFamily="34" charset="0"/>
              </a:endParaRPr>
            </a:p>
          </p:txBody>
        </p:sp>
      </p:grpSp>
      <p:grpSp>
        <p:nvGrpSpPr>
          <p:cNvPr id="40" name="Group 39"/>
          <p:cNvGrpSpPr/>
          <p:nvPr/>
        </p:nvGrpSpPr>
        <p:grpSpPr>
          <a:xfrm>
            <a:off x="6157762" y="2945423"/>
            <a:ext cx="2545970" cy="1292662"/>
            <a:chOff x="718358" y="3242256"/>
            <a:chExt cx="2310113" cy="1292662"/>
          </a:xfrm>
        </p:grpSpPr>
        <p:sp>
          <p:nvSpPr>
            <p:cNvPr id="41" name="TextBox 40"/>
            <p:cNvSpPr txBox="1"/>
            <p:nvPr/>
          </p:nvSpPr>
          <p:spPr>
            <a:xfrm>
              <a:off x="736657" y="3888587"/>
              <a:ext cx="2291814" cy="646331"/>
            </a:xfrm>
            <a:prstGeom prst="rect">
              <a:avLst/>
            </a:prstGeom>
            <a:noFill/>
          </p:spPr>
          <p:txBody>
            <a:bodyPr wrap="square" rtlCol="0">
              <a:spAutoFit/>
            </a:bodyPr>
            <a:lstStyle/>
            <a:p>
              <a:pPr latinLnBrk="0"/>
              <a:r>
                <a:rPr lang="es-ES" sz="1200">
                  <a:solidFill>
                    <a:srgbClr val="333333"/>
                  </a:solidFill>
                  <a:latin typeface="Ubuntu" panose="020B0504030602030204" pitchFamily="34" charset="0"/>
                </a:rPr>
                <a:t>Puedes importar y exportar varios formatos de archivo, como SVG, AI, EPS, PDF, PS y PNG.</a:t>
              </a:r>
            </a:p>
          </p:txBody>
        </p:sp>
        <p:sp>
          <p:nvSpPr>
            <p:cNvPr id="42" name="TextBox 41"/>
            <p:cNvSpPr txBox="1"/>
            <p:nvPr/>
          </p:nvSpPr>
          <p:spPr>
            <a:xfrm>
              <a:off x="718358" y="3242256"/>
              <a:ext cx="2183034" cy="646331"/>
            </a:xfrm>
            <a:prstGeom prst="rect">
              <a:avLst/>
            </a:prstGeom>
            <a:noFill/>
          </p:spPr>
          <p:txBody>
            <a:bodyPr wrap="square" rtlCol="0">
              <a:spAutoFit/>
            </a:bodyPr>
            <a:lstStyle/>
            <a:p>
              <a:r>
                <a:rPr lang="en-GB" altLang="ko-KR" sz="1200" b="1">
                  <a:solidFill>
                    <a:schemeClr val="tx1">
                      <a:lumMod val="75000"/>
                      <a:lumOff val="25000"/>
                    </a:schemeClr>
                  </a:solidFill>
                  <a:cs typeface="Arial" pitchFamily="34" charset="0"/>
                </a:rPr>
                <a:t>Inkscape utiliza el formato de archivo SVG estandarizado como formato principal</a:t>
              </a:r>
              <a:endParaRPr lang="ko-KR" altLang="en-US" sz="1200" b="1">
                <a:solidFill>
                  <a:schemeClr val="tx1">
                    <a:lumMod val="75000"/>
                    <a:lumOff val="25000"/>
                  </a:schemeClr>
                </a:solidFill>
                <a:cs typeface="Arial" pitchFamily="34" charset="0"/>
              </a:endParaRPr>
            </a:p>
          </p:txBody>
        </p:sp>
      </p:grpSp>
      <p:pic>
        <p:nvPicPr>
          <p:cNvPr id="5" name="Graphic 4">
            <a:extLst>
              <a:ext uri="{FF2B5EF4-FFF2-40B4-BE49-F238E27FC236}">
                <a16:creationId xmlns:a16="http://schemas.microsoft.com/office/drawing/2014/main" id="{9C80A1EF-9D1E-22C5-C948-F539E9142B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02670" y="1025922"/>
            <a:ext cx="2405917" cy="2405917"/>
          </a:xfrm>
          <a:prstGeom prst="rect">
            <a:avLst/>
          </a:prstGeom>
        </p:spPr>
      </p:pic>
      <p:sp>
        <p:nvSpPr>
          <p:cNvPr id="4" name="Marcador de texto 2">
            <a:extLst>
              <a:ext uri="{FF2B5EF4-FFF2-40B4-BE49-F238E27FC236}">
                <a16:creationId xmlns:a16="http://schemas.microsoft.com/office/drawing/2014/main" id="{643D008C-9722-185C-67BD-3EB6654AC2B8}"/>
              </a:ext>
            </a:extLst>
          </p:cNvPr>
          <p:cNvSpPr txBox="1">
            <a:spLocks/>
          </p:cNvSpPr>
          <p:nvPr/>
        </p:nvSpPr>
        <p:spPr>
          <a:xfrm>
            <a:off x="50941" y="660960"/>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3</a:t>
            </a:r>
          </a:p>
        </p:txBody>
      </p:sp>
    </p:spTree>
    <p:extLst>
      <p:ext uri="{BB962C8B-B14F-4D97-AF65-F5344CB8AC3E}">
        <p14:creationId xmlns:p14="http://schemas.microsoft.com/office/powerpoint/2010/main" val="2295083296"/>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8" ma:contentTypeDescription="Create a new document." ma:contentTypeScope="" ma:versionID="4ab381e4f8565319d923f8761812951f">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34d8bf749b349c413ed9c2545b534c35"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19ada8-57e9-4aac-92d5-cb0b816f20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316dee2-b2c2-4216-be18-99e814334d70}" ma:internalName="TaxCatchAll" ma:showField="CatchAllData" ma:web="55154662-676a-405c-a9b6-a5b814f17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0ea9e4-dde0-4b4d-b657-195ec27ec70d">
      <Terms xmlns="http://schemas.microsoft.com/office/infopath/2007/PartnerControls"/>
    </lcf76f155ced4ddcb4097134ff3c332f>
    <TaxCatchAll xmlns="55154662-676a-405c-a9b6-a5b814f17753" xsi:nil="true"/>
  </documentManagement>
</p:properties>
</file>

<file path=customXml/itemProps1.xml><?xml version="1.0" encoding="utf-8"?>
<ds:datastoreItem xmlns:ds="http://schemas.openxmlformats.org/officeDocument/2006/customXml" ds:itemID="{087B9044-35B7-4F79-8570-31E47DBA421A}">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198D2A-33A3-4ADD-950E-07DDADEB931E}">
  <ds:schemaRefs>
    <ds:schemaRef ds:uri="http://schemas.microsoft.com/sharepoint/v3/contenttype/forms"/>
  </ds:schemaRefs>
</ds:datastoreItem>
</file>

<file path=customXml/itemProps3.xml><?xml version="1.0" encoding="utf-8"?>
<ds:datastoreItem xmlns:ds="http://schemas.openxmlformats.org/officeDocument/2006/customXml" ds:itemID="{9DBF8C69-DA84-4A1B-8FCE-AB89FEFE5898}">
  <ds:schemaRefs>
    <ds:schemaRef ds:uri="3c0ea9e4-dde0-4b4d-b657-195ec27ec70d"/>
    <ds:schemaRef ds:uri="55154662-676a-405c-a9b6-a5b814f177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5306</Words>
  <Application>Microsoft Office PowerPoint</Application>
  <PresentationFormat>Presentación en pantalla (16:9)</PresentationFormat>
  <Paragraphs>481</Paragraphs>
  <Slides>68</Slides>
  <Notes>6</Notes>
  <HiddenSlides>0</HiddenSlides>
  <MMClips>3</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0</vt:i4>
      </vt:variant>
      <vt:variant>
        <vt:lpstr>Títulos de diapositiva</vt:lpstr>
      </vt:variant>
      <vt:variant>
        <vt:i4>68</vt:i4>
      </vt:variant>
    </vt:vector>
  </HeadingPairs>
  <TitlesOfParts>
    <vt:vector size="79" baseType="lpstr">
      <vt:lpstr>Apple Braille</vt:lpstr>
      <vt:lpstr>Public Sans</vt:lpstr>
      <vt:lpstr>Arial</vt:lpstr>
      <vt:lpstr>Arial</vt:lpstr>
      <vt:lpstr>Calibri</vt:lpstr>
      <vt:lpstr>Roboto</vt:lpstr>
      <vt:lpstr>Roboto Slab</vt:lpstr>
      <vt:lpstr>Ubuntu</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Miriam Internet Web Solutions</cp:lastModifiedBy>
  <cp:revision>26</cp:revision>
  <dcterms:created xsi:type="dcterms:W3CDTF">2016-12-05T23:26:54Z</dcterms:created>
  <dcterms:modified xsi:type="dcterms:W3CDTF">2023-03-30T14:54:15Z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y fmtid="{D5CDD505-2E9C-101B-9397-08002B2CF9AE}" pid="3" name="MediaServiceImageTags">
    <vt:lpwstr/>
  </property>
</Properties>
</file>