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64" r:id="rId2"/>
    <p:sldId id="261" r:id="rId3"/>
    <p:sldId id="300" r:id="rId4"/>
    <p:sldId id="301" r:id="rId5"/>
    <p:sldId id="333" r:id="rId6"/>
    <p:sldId id="274" r:id="rId7"/>
    <p:sldId id="334" r:id="rId8"/>
    <p:sldId id="307" r:id="rId9"/>
    <p:sldId id="308" r:id="rId10"/>
    <p:sldId id="309" r:id="rId11"/>
    <p:sldId id="265" r:id="rId12"/>
    <p:sldId id="273" r:id="rId13"/>
    <p:sldId id="316" r:id="rId14"/>
    <p:sldId id="335" r:id="rId15"/>
    <p:sldId id="311" r:id="rId16"/>
    <p:sldId id="312" r:id="rId17"/>
    <p:sldId id="313" r:id="rId18"/>
    <p:sldId id="336" r:id="rId19"/>
    <p:sldId id="315" r:id="rId20"/>
    <p:sldId id="323" r:id="rId21"/>
    <p:sldId id="324" r:id="rId22"/>
    <p:sldId id="277" r:id="rId23"/>
    <p:sldId id="326" r:id="rId24"/>
    <p:sldId id="327" r:id="rId25"/>
    <p:sldId id="328" r:id="rId26"/>
    <p:sldId id="329" r:id="rId27"/>
    <p:sldId id="330" r:id="rId28"/>
    <p:sldId id="331" r:id="rId29"/>
    <p:sldId id="337" r:id="rId30"/>
    <p:sldId id="338" r:id="rId31"/>
    <p:sldId id="276" r:id="rId32"/>
    <p:sldId id="302" r:id="rId33"/>
    <p:sldId id="303" r:id="rId34"/>
    <p:sldId id="345" r:id="rId35"/>
    <p:sldId id="343" r:id="rId36"/>
    <p:sldId id="344" r:id="rId37"/>
    <p:sldId id="346" r:id="rId38"/>
    <p:sldId id="339" r:id="rId39"/>
    <p:sldId id="314" r:id="rId40"/>
    <p:sldId id="340" r:id="rId41"/>
    <p:sldId id="341" r:id="rId42"/>
    <p:sldId id="278" r:id="rId43"/>
    <p:sldId id="266" r:id="rId44"/>
    <p:sldId id="26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9E5A"/>
    <a:srgbClr val="A8D184"/>
    <a:srgbClr val="87B5BA"/>
    <a:srgbClr val="A5A5A5"/>
    <a:srgbClr val="BFBFBF"/>
    <a:srgbClr val="86BD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916" autoAdjust="0"/>
  </p:normalViewPr>
  <p:slideViewPr>
    <p:cSldViewPr snapToGrid="0">
      <p:cViewPr varScale="1">
        <p:scale>
          <a:sx n="54" d="100"/>
          <a:sy n="54" d="100"/>
        </p:scale>
        <p:origin x="11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26820866141731"/>
          <c:y val="0.11655468033005165"/>
          <c:w val="0.58271358267716533"/>
          <c:h val="0.87407032024665843"/>
        </c:manualLayout>
      </c:layout>
      <c:pieChart>
        <c:varyColors val="1"/>
        <c:ser>
          <c:idx val="0"/>
          <c:order val="0"/>
          <c:tx>
            <c:strRef>
              <c:f>Sheet1!$B$1</c:f>
              <c:strCache>
                <c:ptCount val="1"/>
                <c:pt idx="0">
                  <c:v>Sales</c:v>
                </c:pt>
              </c:strCache>
            </c:strRef>
          </c:tx>
          <c:explosion val="2"/>
          <c:dPt>
            <c:idx val="0"/>
            <c:bubble3D val="0"/>
            <c:spPr>
              <a:solidFill>
                <a:srgbClr val="86BD70"/>
              </a:solidFill>
              <a:ln w="19050">
                <a:solidFill>
                  <a:schemeClr val="lt1"/>
                </a:solidFill>
              </a:ln>
              <a:effectLst/>
            </c:spPr>
            <c:extLst>
              <c:ext xmlns:c16="http://schemas.microsoft.com/office/drawing/2014/chart" uri="{C3380CC4-5D6E-409C-BE32-E72D297353CC}">
                <c16:uniqueId val="{00000002-47BB-4530-A1CB-17653AAEBE68}"/>
              </c:ext>
            </c:extLst>
          </c:dPt>
          <c:dPt>
            <c:idx val="1"/>
            <c:bubble3D val="0"/>
            <c:spPr>
              <a:solidFill>
                <a:srgbClr val="F39E5A"/>
              </a:solidFill>
              <a:ln w="19050">
                <a:solidFill>
                  <a:schemeClr val="lt1"/>
                </a:solidFill>
              </a:ln>
              <a:effectLst/>
            </c:spPr>
            <c:extLst>
              <c:ext xmlns:c16="http://schemas.microsoft.com/office/drawing/2014/chart" uri="{C3380CC4-5D6E-409C-BE32-E72D297353CC}">
                <c16:uniqueId val="{00000003-47BB-4530-A1CB-17653AAEBE6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74F-4458-AB11-B7216B2D04FC}"/>
              </c:ext>
            </c:extLst>
          </c:dPt>
          <c:dPt>
            <c:idx val="3"/>
            <c:bubble3D val="0"/>
            <c:spPr>
              <a:solidFill>
                <a:srgbClr val="87B5BA"/>
              </a:solidFill>
              <a:ln w="19050">
                <a:solidFill>
                  <a:schemeClr val="lt1"/>
                </a:solidFill>
              </a:ln>
              <a:effectLst/>
            </c:spPr>
            <c:extLst>
              <c:ext xmlns:c16="http://schemas.microsoft.com/office/drawing/2014/chart" uri="{C3380CC4-5D6E-409C-BE32-E72D297353CC}">
                <c16:uniqueId val="{00000001-47BB-4530-A1CB-17653AAEBE6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4</c:v>
                </c:pt>
                <c:pt idx="1">
                  <c:v>4</c:v>
                </c:pt>
                <c:pt idx="2">
                  <c:v>4</c:v>
                </c:pt>
                <c:pt idx="3">
                  <c:v>4</c:v>
                </c:pt>
              </c:numCache>
            </c:numRef>
          </c:val>
          <c:extLst>
            <c:ext xmlns:c16="http://schemas.microsoft.com/office/drawing/2014/chart" uri="{C3380CC4-5D6E-409C-BE32-E72D297353CC}">
              <c16:uniqueId val="{00000000-47BB-4530-A1CB-17653AAEBE6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0.32139</cdr:x>
      <cdr:y>0.26098</cdr:y>
    </cdr:from>
    <cdr:to>
      <cdr:x>0.45788</cdr:x>
      <cdr:y>0.48551</cdr:y>
    </cdr:to>
    <cdr:sp macro="" textlink="">
      <cdr:nvSpPr>
        <cdr:cNvPr id="2" name="TextBox 1">
          <a:extLst xmlns:a="http://schemas.openxmlformats.org/drawingml/2006/main">
            <a:ext uri="{FF2B5EF4-FFF2-40B4-BE49-F238E27FC236}">
              <a16:creationId xmlns:a16="http://schemas.microsoft.com/office/drawing/2014/main" id="{CD59605C-A66C-E6AF-8E9D-B274B696D70C}"/>
            </a:ext>
          </a:extLst>
        </cdr:cNvPr>
        <cdr:cNvSpPr txBox="1"/>
      </cdr:nvSpPr>
      <cdr:spPr>
        <a:xfrm xmlns:a="http://schemas.openxmlformats.org/drawingml/2006/main">
          <a:off x="2678948" y="1421310"/>
          <a:ext cx="1137684" cy="12227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0.2893</cdr:x>
      <cdr:y>0.26541</cdr:y>
    </cdr:from>
    <cdr:to>
      <cdr:x>0.49402</cdr:x>
      <cdr:y>0.51186</cdr:y>
    </cdr:to>
    <cdr:sp macro="" textlink="">
      <cdr:nvSpPr>
        <cdr:cNvPr id="3" name="TextBox 2">
          <a:extLst xmlns:a="http://schemas.openxmlformats.org/drawingml/2006/main">
            <a:ext uri="{FF2B5EF4-FFF2-40B4-BE49-F238E27FC236}">
              <a16:creationId xmlns:a16="http://schemas.microsoft.com/office/drawing/2014/main" id="{04A6F6DE-5E52-146D-31FC-C4F36304B51E}"/>
            </a:ext>
          </a:extLst>
        </cdr:cNvPr>
        <cdr:cNvSpPr txBox="1"/>
      </cdr:nvSpPr>
      <cdr:spPr>
        <a:xfrm xmlns:a="http://schemas.openxmlformats.org/drawingml/2006/main">
          <a:off x="2411417" y="1445424"/>
          <a:ext cx="1706471" cy="13421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0.31549</cdr:x>
      <cdr:y>0.2315</cdr:y>
    </cdr:from>
    <cdr:to>
      <cdr:x>0.49402</cdr:x>
      <cdr:y>0.51186</cdr:y>
    </cdr:to>
    <cdr:sp macro="" textlink="">
      <cdr:nvSpPr>
        <cdr:cNvPr id="4" name="TextBox 3">
          <a:extLst xmlns:a="http://schemas.openxmlformats.org/drawingml/2006/main">
            <a:ext uri="{FF2B5EF4-FFF2-40B4-BE49-F238E27FC236}">
              <a16:creationId xmlns:a16="http://schemas.microsoft.com/office/drawing/2014/main" id="{20981704-FCA7-488B-45BA-66622DF76BBC}"/>
            </a:ext>
          </a:extLst>
        </cdr:cNvPr>
        <cdr:cNvSpPr txBox="1"/>
      </cdr:nvSpPr>
      <cdr:spPr>
        <a:xfrm xmlns:a="http://schemas.openxmlformats.org/drawingml/2006/main">
          <a:off x="2629747" y="1260758"/>
          <a:ext cx="1488141" cy="15268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0.27339</cdr:x>
      <cdr:y>0.21156</cdr:y>
    </cdr:from>
    <cdr:to>
      <cdr:x>0.50125</cdr:x>
      <cdr:y>0.48592</cdr:y>
    </cdr:to>
    <cdr:sp macro="" textlink="">
      <cdr:nvSpPr>
        <cdr:cNvPr id="5" name="TextBox 4">
          <a:extLst xmlns:a="http://schemas.openxmlformats.org/drawingml/2006/main">
            <a:ext uri="{FF2B5EF4-FFF2-40B4-BE49-F238E27FC236}">
              <a16:creationId xmlns:a16="http://schemas.microsoft.com/office/drawing/2014/main" id="{7D5F1C04-5498-4E9B-0471-EA1370726FE0}"/>
            </a:ext>
          </a:extLst>
        </cdr:cNvPr>
        <cdr:cNvSpPr txBox="1"/>
      </cdr:nvSpPr>
      <cdr:spPr>
        <a:xfrm xmlns:a="http://schemas.openxmlformats.org/drawingml/2006/main">
          <a:off x="2278813" y="1152128"/>
          <a:ext cx="1899344" cy="14941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209436-2A79-4F45-9B5F-73EA86E8E9CF}" type="datetimeFigureOut">
              <a:rPr lang="en-GB" smtClean="0"/>
              <a:t>18/12/2022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A1FEF-6860-433E-820F-65F110103BDE}" type="slidenum">
              <a:rPr lang="en-GB" smtClean="0"/>
              <a:t>‹#›</a:t>
            </a:fld>
            <a:endParaRPr lang="en-GB"/>
          </a:p>
        </p:txBody>
      </p:sp>
    </p:spTree>
    <p:extLst>
      <p:ext uri="{BB962C8B-B14F-4D97-AF65-F5344CB8AC3E}">
        <p14:creationId xmlns:p14="http://schemas.microsoft.com/office/powerpoint/2010/main" val="159047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DA1FEF-6860-433E-820F-65F110103BDE}" type="slidenum">
              <a:rPr lang="en-GB" smtClean="0"/>
              <a:t>6</a:t>
            </a:fld>
            <a:endParaRPr lang="en-GB"/>
          </a:p>
        </p:txBody>
      </p:sp>
    </p:spTree>
    <p:extLst>
      <p:ext uri="{BB962C8B-B14F-4D97-AF65-F5344CB8AC3E}">
        <p14:creationId xmlns:p14="http://schemas.microsoft.com/office/powerpoint/2010/main" val="3215412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DA1FEF-6860-433E-820F-65F110103BDE}" type="slidenum">
              <a:rPr lang="en-GB" smtClean="0"/>
              <a:t>7</a:t>
            </a:fld>
            <a:endParaRPr lang="en-GB"/>
          </a:p>
        </p:txBody>
      </p:sp>
    </p:spTree>
    <p:extLst>
      <p:ext uri="{BB962C8B-B14F-4D97-AF65-F5344CB8AC3E}">
        <p14:creationId xmlns:p14="http://schemas.microsoft.com/office/powerpoint/2010/main" val="798560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DA1FEF-6860-433E-820F-65F110103BDE}" type="slidenum">
              <a:rPr lang="en-GB" smtClean="0"/>
              <a:t>19</a:t>
            </a:fld>
            <a:endParaRPr lang="en-GB"/>
          </a:p>
        </p:txBody>
      </p:sp>
    </p:spTree>
    <p:extLst>
      <p:ext uri="{BB962C8B-B14F-4D97-AF65-F5344CB8AC3E}">
        <p14:creationId xmlns:p14="http://schemas.microsoft.com/office/powerpoint/2010/main" val="2552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DA1FEF-6860-433E-820F-65F110103BDE}" type="slidenum">
              <a:rPr lang="en-GB" smtClean="0"/>
              <a:t>20</a:t>
            </a:fld>
            <a:endParaRPr lang="en-GB"/>
          </a:p>
        </p:txBody>
      </p:sp>
    </p:spTree>
    <p:extLst>
      <p:ext uri="{BB962C8B-B14F-4D97-AF65-F5344CB8AC3E}">
        <p14:creationId xmlns:p14="http://schemas.microsoft.com/office/powerpoint/2010/main" val="3123993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DA1FEF-6860-433E-820F-65F110103BDE}" type="slidenum">
              <a:rPr lang="en-GB" smtClean="0"/>
              <a:t>24</a:t>
            </a:fld>
            <a:endParaRPr lang="en-GB"/>
          </a:p>
        </p:txBody>
      </p:sp>
    </p:spTree>
    <p:extLst>
      <p:ext uri="{BB962C8B-B14F-4D97-AF65-F5344CB8AC3E}">
        <p14:creationId xmlns:p14="http://schemas.microsoft.com/office/powerpoint/2010/main" val="59969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8075D-376B-A44F-1D49-8C0E7D999D9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680302E-E223-5BE3-233E-EF0AE6DA4B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6D943C7-BB97-9003-5254-20DC6C023C12}"/>
              </a:ext>
            </a:extLst>
          </p:cNvPr>
          <p:cNvSpPr>
            <a:spLocks noGrp="1"/>
          </p:cNvSpPr>
          <p:nvPr>
            <p:ph type="dt" sz="half" idx="10"/>
          </p:nvPr>
        </p:nvSpPr>
        <p:spPr/>
        <p:txBody>
          <a:bodyPr/>
          <a:lstStyle/>
          <a:p>
            <a:fld id="{617E36DE-CB13-49A9-A8C4-3B48C699E570}" type="datetimeFigureOut">
              <a:rPr lang="en-GB" smtClean="0"/>
              <a:t>18/12/2022</a:t>
            </a:fld>
            <a:endParaRPr lang="en-GB"/>
          </a:p>
        </p:txBody>
      </p:sp>
      <p:sp>
        <p:nvSpPr>
          <p:cNvPr id="5" name="Footer Placeholder 4">
            <a:extLst>
              <a:ext uri="{FF2B5EF4-FFF2-40B4-BE49-F238E27FC236}">
                <a16:creationId xmlns:a16="http://schemas.microsoft.com/office/drawing/2014/main" id="{83DEC240-CD3D-0EF9-08A9-04F2157B34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31944C-0C15-495C-CFC8-34DBE5EC4E54}"/>
              </a:ext>
            </a:extLst>
          </p:cNvPr>
          <p:cNvSpPr>
            <a:spLocks noGrp="1"/>
          </p:cNvSpPr>
          <p:nvPr>
            <p:ph type="sldNum" sz="quarter" idx="12"/>
          </p:nvPr>
        </p:nvSpPr>
        <p:spPr/>
        <p:txBody>
          <a:bodyPr/>
          <a:lstStyle/>
          <a:p>
            <a:fld id="{16CE2D88-3801-44E8-8BE1-3414A4478C76}" type="slidenum">
              <a:rPr lang="en-GB" smtClean="0"/>
              <a:t>‹#›</a:t>
            </a:fld>
            <a:endParaRPr lang="en-GB"/>
          </a:p>
        </p:txBody>
      </p:sp>
    </p:spTree>
    <p:extLst>
      <p:ext uri="{BB962C8B-B14F-4D97-AF65-F5344CB8AC3E}">
        <p14:creationId xmlns:p14="http://schemas.microsoft.com/office/powerpoint/2010/main" val="1215191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7815-0433-A652-4B9C-496BDB189C9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4E498A6-74F1-40AB-6756-CBC79A26499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5B8DD17-038F-54E3-89D7-0792A0224643}"/>
              </a:ext>
            </a:extLst>
          </p:cNvPr>
          <p:cNvSpPr>
            <a:spLocks noGrp="1"/>
          </p:cNvSpPr>
          <p:nvPr>
            <p:ph type="dt" sz="half" idx="10"/>
          </p:nvPr>
        </p:nvSpPr>
        <p:spPr/>
        <p:txBody>
          <a:bodyPr/>
          <a:lstStyle/>
          <a:p>
            <a:fld id="{617E36DE-CB13-49A9-A8C4-3B48C699E570}" type="datetimeFigureOut">
              <a:rPr lang="en-GB" smtClean="0"/>
              <a:t>18/12/2022</a:t>
            </a:fld>
            <a:endParaRPr lang="en-GB"/>
          </a:p>
        </p:txBody>
      </p:sp>
      <p:sp>
        <p:nvSpPr>
          <p:cNvPr id="5" name="Footer Placeholder 4">
            <a:extLst>
              <a:ext uri="{FF2B5EF4-FFF2-40B4-BE49-F238E27FC236}">
                <a16:creationId xmlns:a16="http://schemas.microsoft.com/office/drawing/2014/main" id="{E5B72782-FB84-29C2-51BB-5D314B51ED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874251-3654-8EB3-B656-E65781CDFAC2}"/>
              </a:ext>
            </a:extLst>
          </p:cNvPr>
          <p:cNvSpPr>
            <a:spLocks noGrp="1"/>
          </p:cNvSpPr>
          <p:nvPr>
            <p:ph type="sldNum" sz="quarter" idx="12"/>
          </p:nvPr>
        </p:nvSpPr>
        <p:spPr/>
        <p:txBody>
          <a:bodyPr/>
          <a:lstStyle/>
          <a:p>
            <a:fld id="{16CE2D88-3801-44E8-8BE1-3414A4478C76}" type="slidenum">
              <a:rPr lang="en-GB" smtClean="0"/>
              <a:t>‹#›</a:t>
            </a:fld>
            <a:endParaRPr lang="en-GB"/>
          </a:p>
        </p:txBody>
      </p:sp>
    </p:spTree>
    <p:extLst>
      <p:ext uri="{BB962C8B-B14F-4D97-AF65-F5344CB8AC3E}">
        <p14:creationId xmlns:p14="http://schemas.microsoft.com/office/powerpoint/2010/main" val="1332824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778D00-E7AB-5C1F-5A8A-B93E688710E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5D45B9A-C6FE-E9F5-FAAC-67D47F737AE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54AAD86-F660-1402-7012-A672B64A5380}"/>
              </a:ext>
            </a:extLst>
          </p:cNvPr>
          <p:cNvSpPr>
            <a:spLocks noGrp="1"/>
          </p:cNvSpPr>
          <p:nvPr>
            <p:ph type="dt" sz="half" idx="10"/>
          </p:nvPr>
        </p:nvSpPr>
        <p:spPr/>
        <p:txBody>
          <a:bodyPr/>
          <a:lstStyle/>
          <a:p>
            <a:fld id="{617E36DE-CB13-49A9-A8C4-3B48C699E570}" type="datetimeFigureOut">
              <a:rPr lang="en-GB" smtClean="0"/>
              <a:t>18/12/2022</a:t>
            </a:fld>
            <a:endParaRPr lang="en-GB"/>
          </a:p>
        </p:txBody>
      </p:sp>
      <p:sp>
        <p:nvSpPr>
          <p:cNvPr id="5" name="Footer Placeholder 4">
            <a:extLst>
              <a:ext uri="{FF2B5EF4-FFF2-40B4-BE49-F238E27FC236}">
                <a16:creationId xmlns:a16="http://schemas.microsoft.com/office/drawing/2014/main" id="{A59E6EB6-4477-FE64-689E-1512552BA6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E8C406-94B3-BF22-B10E-9B584DC70718}"/>
              </a:ext>
            </a:extLst>
          </p:cNvPr>
          <p:cNvSpPr>
            <a:spLocks noGrp="1"/>
          </p:cNvSpPr>
          <p:nvPr>
            <p:ph type="sldNum" sz="quarter" idx="12"/>
          </p:nvPr>
        </p:nvSpPr>
        <p:spPr/>
        <p:txBody>
          <a:bodyPr/>
          <a:lstStyle/>
          <a:p>
            <a:fld id="{16CE2D88-3801-44E8-8BE1-3414A4478C76}" type="slidenum">
              <a:rPr lang="en-GB" smtClean="0"/>
              <a:t>‹#›</a:t>
            </a:fld>
            <a:endParaRPr lang="en-GB"/>
          </a:p>
        </p:txBody>
      </p:sp>
    </p:spTree>
    <p:extLst>
      <p:ext uri="{BB962C8B-B14F-4D97-AF65-F5344CB8AC3E}">
        <p14:creationId xmlns:p14="http://schemas.microsoft.com/office/powerpoint/2010/main" val="2283174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Break Layout">
    <p:spTree>
      <p:nvGrpSpPr>
        <p:cNvPr id="1" name=""/>
        <p:cNvGrpSpPr/>
        <p:nvPr/>
      </p:nvGrpSpPr>
      <p:grpSpPr>
        <a:xfrm>
          <a:off x="0" y="0"/>
          <a:ext cx="0" cy="0"/>
          <a:chOff x="0" y="0"/>
          <a:chExt cx="0" cy="0"/>
        </a:xfrm>
      </p:grpSpPr>
      <p:sp>
        <p:nvSpPr>
          <p:cNvPr id="3" name="Rectangle 2"/>
          <p:cNvSpPr/>
          <p:nvPr userDrawn="1"/>
        </p:nvSpPr>
        <p:spPr>
          <a:xfrm>
            <a:off x="0" y="3429000"/>
            <a:ext cx="12192000" cy="3429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 name="Rectangle 1"/>
          <p:cNvSpPr/>
          <p:nvPr userDrawn="1"/>
        </p:nvSpPr>
        <p:spPr>
          <a:xfrm>
            <a:off x="2821478" y="1124744"/>
            <a:ext cx="6528725" cy="4608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5" name="Rectangle 4"/>
          <p:cNvSpPr/>
          <p:nvPr userDrawn="1"/>
        </p:nvSpPr>
        <p:spPr>
          <a:xfrm>
            <a:off x="2821478" y="0"/>
            <a:ext cx="6528725" cy="260648"/>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ectangle 5"/>
          <p:cNvSpPr/>
          <p:nvPr userDrawn="1"/>
        </p:nvSpPr>
        <p:spPr>
          <a:xfrm>
            <a:off x="2821478" y="6597352"/>
            <a:ext cx="6528725" cy="260648"/>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 name="Text Placeholder 9"/>
          <p:cNvSpPr>
            <a:spLocks noGrp="1"/>
          </p:cNvSpPr>
          <p:nvPr>
            <p:ph type="body" sz="quarter" idx="10" hasCustomPrompt="1"/>
          </p:nvPr>
        </p:nvSpPr>
        <p:spPr>
          <a:xfrm>
            <a:off x="2821478" y="4066024"/>
            <a:ext cx="6528725"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2821478" y="4834109"/>
            <a:ext cx="6528725"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pic>
        <p:nvPicPr>
          <p:cNvPr id="9" name="image2.png"/>
          <p:cNvPicPr/>
          <p:nvPr userDrawn="1"/>
        </p:nvPicPr>
        <p:blipFill>
          <a:blip r:embed="rId2" cstate="print"/>
          <a:stretch>
            <a:fillRect/>
          </a:stretch>
        </p:blipFill>
        <p:spPr>
          <a:xfrm>
            <a:off x="3421619" y="1194915"/>
            <a:ext cx="4904740" cy="2451947"/>
          </a:xfrm>
          <a:prstGeom prst="rect">
            <a:avLst/>
          </a:prstGeom>
        </p:spPr>
      </p:pic>
    </p:spTree>
    <p:extLst>
      <p:ext uri="{BB962C8B-B14F-4D97-AF65-F5344CB8AC3E}">
        <p14:creationId xmlns:p14="http://schemas.microsoft.com/office/powerpoint/2010/main" val="930559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
        <p:nvSpPr>
          <p:cNvPr id="6" name="Rectangle 5"/>
          <p:cNvSpPr/>
          <p:nvPr userDrawn="1"/>
        </p:nvSpPr>
        <p:spPr>
          <a:xfrm>
            <a:off x="-3472" y="0"/>
            <a:ext cx="2112235" cy="6858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graphicFrame>
        <p:nvGraphicFramePr>
          <p:cNvPr id="2" name="Objeto 1"/>
          <p:cNvGraphicFramePr>
            <a:graphicFrameLocks noChangeAspect="1"/>
          </p:cNvGraphicFramePr>
          <p:nvPr userDrawn="1">
            <p:extLst>
              <p:ext uri="{D42A27DB-BD31-4B8C-83A1-F6EECF244321}">
                <p14:modId xmlns:p14="http://schemas.microsoft.com/office/powerpoint/2010/main" val="2364264139"/>
              </p:ext>
            </p:extLst>
          </p:nvPr>
        </p:nvGraphicFramePr>
        <p:xfrm>
          <a:off x="9572751" y="4305301"/>
          <a:ext cx="2578100" cy="2552700"/>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1"/>
                      <p:cNvPicPr/>
                      <p:nvPr/>
                    </p:nvPicPr>
                    <p:blipFill>
                      <a:blip r:embed="rId3"/>
                      <a:stretch>
                        <a:fillRect/>
                      </a:stretch>
                    </p:blipFill>
                    <p:spPr>
                      <a:xfrm>
                        <a:off x="9572751" y="4305301"/>
                        <a:ext cx="2578100" cy="2552700"/>
                      </a:xfrm>
                      <a:prstGeom prst="rect">
                        <a:avLst/>
                      </a:prstGeom>
                    </p:spPr>
                  </p:pic>
                </p:oleObj>
              </mc:Fallback>
            </mc:AlternateContent>
          </a:graphicData>
        </a:graphic>
      </p:graphicFrame>
    </p:spTree>
    <p:extLst>
      <p:ext uri="{BB962C8B-B14F-4D97-AF65-F5344CB8AC3E}">
        <p14:creationId xmlns:p14="http://schemas.microsoft.com/office/powerpoint/2010/main" val="679124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6618000"/>
            <a:ext cx="12192000" cy="24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5" name="Rectangle 4"/>
          <p:cNvSpPr/>
          <p:nvPr userDrawn="1"/>
        </p:nvSpPr>
        <p:spPr>
          <a:xfrm>
            <a:off x="0" y="0"/>
            <a:ext cx="12192000" cy="96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Tree>
    <p:extLst>
      <p:ext uri="{BB962C8B-B14F-4D97-AF65-F5344CB8AC3E}">
        <p14:creationId xmlns:p14="http://schemas.microsoft.com/office/powerpoint/2010/main" val="892385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4762990"/>
            <a:ext cx="12192000" cy="768084"/>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97" y="5531075"/>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graphicFrame>
        <p:nvGraphicFramePr>
          <p:cNvPr id="2" name="Objeto 1"/>
          <p:cNvGraphicFramePr>
            <a:graphicFrameLocks noChangeAspect="1"/>
          </p:cNvGraphicFramePr>
          <p:nvPr userDrawn="1">
            <p:extLst>
              <p:ext uri="{D42A27DB-BD31-4B8C-83A1-F6EECF244321}">
                <p14:modId xmlns:p14="http://schemas.microsoft.com/office/powerpoint/2010/main" val="3977405089"/>
              </p:ext>
            </p:extLst>
          </p:nvPr>
        </p:nvGraphicFramePr>
        <p:xfrm>
          <a:off x="3023659" y="740701"/>
          <a:ext cx="5905500" cy="3403600"/>
        </p:xfrm>
        <a:graphic>
          <a:graphicData uri="http://schemas.openxmlformats.org/presentationml/2006/ole">
            <mc:AlternateContent xmlns:mc="http://schemas.openxmlformats.org/markup-compatibility/2006">
              <mc:Choice xmlns:v="urn:schemas-microsoft-com:vml" Requires="v">
                <p:oleObj r:id="rId2" imgW="4429080" imgH="2552400" progId="">
                  <p:embed/>
                </p:oleObj>
              </mc:Choice>
              <mc:Fallback>
                <p:oleObj r:id="rId2" imgW="4429080" imgH="2552400" progId="">
                  <p:embed/>
                  <p:pic>
                    <p:nvPicPr>
                      <p:cNvPr id="2" name="Objeto 1"/>
                      <p:cNvPicPr/>
                      <p:nvPr/>
                    </p:nvPicPr>
                    <p:blipFill>
                      <a:blip r:embed="rId3"/>
                      <a:stretch>
                        <a:fillRect/>
                      </a:stretch>
                    </p:blipFill>
                    <p:spPr>
                      <a:xfrm>
                        <a:off x="3023659" y="740701"/>
                        <a:ext cx="5905500" cy="3403600"/>
                      </a:xfrm>
                      <a:prstGeom prst="rect">
                        <a:avLst/>
                      </a:prstGeom>
                    </p:spPr>
                  </p:pic>
                </p:oleObj>
              </mc:Fallback>
            </mc:AlternateContent>
          </a:graphicData>
        </a:graphic>
      </p:graphicFrame>
    </p:spTree>
    <p:extLst>
      <p:ext uri="{BB962C8B-B14F-4D97-AF65-F5344CB8AC3E}">
        <p14:creationId xmlns:p14="http://schemas.microsoft.com/office/powerpoint/2010/main" val="202801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850338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933D8-90F6-A86B-A733-23D42F5E1EE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CC2E5E5-5C09-23BA-3CA4-7FB70227120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3F3403C-3CAF-F88B-E34E-E447045E4BC1}"/>
              </a:ext>
            </a:extLst>
          </p:cNvPr>
          <p:cNvSpPr>
            <a:spLocks noGrp="1"/>
          </p:cNvSpPr>
          <p:nvPr>
            <p:ph type="dt" sz="half" idx="10"/>
          </p:nvPr>
        </p:nvSpPr>
        <p:spPr/>
        <p:txBody>
          <a:bodyPr/>
          <a:lstStyle/>
          <a:p>
            <a:fld id="{617E36DE-CB13-49A9-A8C4-3B48C699E570}" type="datetimeFigureOut">
              <a:rPr lang="en-GB" smtClean="0"/>
              <a:t>18/12/2022</a:t>
            </a:fld>
            <a:endParaRPr lang="en-GB"/>
          </a:p>
        </p:txBody>
      </p:sp>
      <p:sp>
        <p:nvSpPr>
          <p:cNvPr id="5" name="Footer Placeholder 4">
            <a:extLst>
              <a:ext uri="{FF2B5EF4-FFF2-40B4-BE49-F238E27FC236}">
                <a16:creationId xmlns:a16="http://schemas.microsoft.com/office/drawing/2014/main" id="{86BF1496-242E-1C37-8CEB-7436DDD5DE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12483C-FBAF-9CD9-88FF-459020E7C5CD}"/>
              </a:ext>
            </a:extLst>
          </p:cNvPr>
          <p:cNvSpPr>
            <a:spLocks noGrp="1"/>
          </p:cNvSpPr>
          <p:nvPr>
            <p:ph type="sldNum" sz="quarter" idx="12"/>
          </p:nvPr>
        </p:nvSpPr>
        <p:spPr/>
        <p:txBody>
          <a:bodyPr/>
          <a:lstStyle/>
          <a:p>
            <a:fld id="{16CE2D88-3801-44E8-8BE1-3414A4478C76}" type="slidenum">
              <a:rPr lang="en-GB" smtClean="0"/>
              <a:t>‹#›</a:t>
            </a:fld>
            <a:endParaRPr lang="en-GB"/>
          </a:p>
        </p:txBody>
      </p:sp>
    </p:spTree>
    <p:extLst>
      <p:ext uri="{BB962C8B-B14F-4D97-AF65-F5344CB8AC3E}">
        <p14:creationId xmlns:p14="http://schemas.microsoft.com/office/powerpoint/2010/main" val="2058122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9DA04-0D4F-382A-E4B6-C071595C990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971601B-5294-7D09-D4EC-8C48FB1AC3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99DA950-2651-E9DD-C899-7ED81C16B281}"/>
              </a:ext>
            </a:extLst>
          </p:cNvPr>
          <p:cNvSpPr>
            <a:spLocks noGrp="1"/>
          </p:cNvSpPr>
          <p:nvPr>
            <p:ph type="dt" sz="half" idx="10"/>
          </p:nvPr>
        </p:nvSpPr>
        <p:spPr/>
        <p:txBody>
          <a:bodyPr/>
          <a:lstStyle/>
          <a:p>
            <a:fld id="{617E36DE-CB13-49A9-A8C4-3B48C699E570}" type="datetimeFigureOut">
              <a:rPr lang="en-GB" smtClean="0"/>
              <a:t>18/12/2022</a:t>
            </a:fld>
            <a:endParaRPr lang="en-GB"/>
          </a:p>
        </p:txBody>
      </p:sp>
      <p:sp>
        <p:nvSpPr>
          <p:cNvPr id="5" name="Footer Placeholder 4">
            <a:extLst>
              <a:ext uri="{FF2B5EF4-FFF2-40B4-BE49-F238E27FC236}">
                <a16:creationId xmlns:a16="http://schemas.microsoft.com/office/drawing/2014/main" id="{680E9021-5A51-CAE2-43E7-39BFFA177E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EEDC88-F901-058A-6F0F-2F3FC6CB2B9B}"/>
              </a:ext>
            </a:extLst>
          </p:cNvPr>
          <p:cNvSpPr>
            <a:spLocks noGrp="1"/>
          </p:cNvSpPr>
          <p:nvPr>
            <p:ph type="sldNum" sz="quarter" idx="12"/>
          </p:nvPr>
        </p:nvSpPr>
        <p:spPr/>
        <p:txBody>
          <a:bodyPr/>
          <a:lstStyle/>
          <a:p>
            <a:fld id="{16CE2D88-3801-44E8-8BE1-3414A4478C76}" type="slidenum">
              <a:rPr lang="en-GB" smtClean="0"/>
              <a:t>‹#›</a:t>
            </a:fld>
            <a:endParaRPr lang="en-GB"/>
          </a:p>
        </p:txBody>
      </p:sp>
    </p:spTree>
    <p:extLst>
      <p:ext uri="{BB962C8B-B14F-4D97-AF65-F5344CB8AC3E}">
        <p14:creationId xmlns:p14="http://schemas.microsoft.com/office/powerpoint/2010/main" val="3231132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10C7-D4BC-1544-7301-CF649480BD9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E0DFEE-DF10-EF5B-0E51-0561C8D9D19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AF3A3CE-E626-6C89-0894-6DF1009DAAC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40ED3BB-C59A-7882-FB18-35BFFAB6BEAB}"/>
              </a:ext>
            </a:extLst>
          </p:cNvPr>
          <p:cNvSpPr>
            <a:spLocks noGrp="1"/>
          </p:cNvSpPr>
          <p:nvPr>
            <p:ph type="dt" sz="half" idx="10"/>
          </p:nvPr>
        </p:nvSpPr>
        <p:spPr/>
        <p:txBody>
          <a:bodyPr/>
          <a:lstStyle/>
          <a:p>
            <a:fld id="{617E36DE-CB13-49A9-A8C4-3B48C699E570}" type="datetimeFigureOut">
              <a:rPr lang="en-GB" smtClean="0"/>
              <a:t>18/12/2022</a:t>
            </a:fld>
            <a:endParaRPr lang="en-GB"/>
          </a:p>
        </p:txBody>
      </p:sp>
      <p:sp>
        <p:nvSpPr>
          <p:cNvPr id="6" name="Footer Placeholder 5">
            <a:extLst>
              <a:ext uri="{FF2B5EF4-FFF2-40B4-BE49-F238E27FC236}">
                <a16:creationId xmlns:a16="http://schemas.microsoft.com/office/drawing/2014/main" id="{89204564-A69E-FF4C-02A9-662105A1E5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DF8250-8F60-F6D2-7E03-D12660DC01C1}"/>
              </a:ext>
            </a:extLst>
          </p:cNvPr>
          <p:cNvSpPr>
            <a:spLocks noGrp="1"/>
          </p:cNvSpPr>
          <p:nvPr>
            <p:ph type="sldNum" sz="quarter" idx="12"/>
          </p:nvPr>
        </p:nvSpPr>
        <p:spPr/>
        <p:txBody>
          <a:bodyPr/>
          <a:lstStyle/>
          <a:p>
            <a:fld id="{16CE2D88-3801-44E8-8BE1-3414A4478C76}" type="slidenum">
              <a:rPr lang="en-GB" smtClean="0"/>
              <a:t>‹#›</a:t>
            </a:fld>
            <a:endParaRPr lang="en-GB"/>
          </a:p>
        </p:txBody>
      </p:sp>
    </p:spTree>
    <p:extLst>
      <p:ext uri="{BB962C8B-B14F-4D97-AF65-F5344CB8AC3E}">
        <p14:creationId xmlns:p14="http://schemas.microsoft.com/office/powerpoint/2010/main" val="3078970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0C20C-3706-2AC3-6B8E-58145ABC21D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A051C74-0D56-EE5A-1AB3-27365C294B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AAA27E8-A5E5-3F32-2C7D-257C9453A83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9A2F0A8-2D12-AC26-2E61-185C3DA220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824FEA6-4B25-30D6-FAAE-5391B64A4B7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52562BE-DE5C-5366-A141-BF668122BEC0}"/>
              </a:ext>
            </a:extLst>
          </p:cNvPr>
          <p:cNvSpPr>
            <a:spLocks noGrp="1"/>
          </p:cNvSpPr>
          <p:nvPr>
            <p:ph type="dt" sz="half" idx="10"/>
          </p:nvPr>
        </p:nvSpPr>
        <p:spPr/>
        <p:txBody>
          <a:bodyPr/>
          <a:lstStyle/>
          <a:p>
            <a:fld id="{617E36DE-CB13-49A9-A8C4-3B48C699E570}" type="datetimeFigureOut">
              <a:rPr lang="en-GB" smtClean="0"/>
              <a:t>18/12/2022</a:t>
            </a:fld>
            <a:endParaRPr lang="en-GB"/>
          </a:p>
        </p:txBody>
      </p:sp>
      <p:sp>
        <p:nvSpPr>
          <p:cNvPr id="8" name="Footer Placeholder 7">
            <a:extLst>
              <a:ext uri="{FF2B5EF4-FFF2-40B4-BE49-F238E27FC236}">
                <a16:creationId xmlns:a16="http://schemas.microsoft.com/office/drawing/2014/main" id="{DC7D3496-5CE0-F6BD-1A1A-E2993D82959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F2C7879-34AA-F647-41DE-9DF06362CC03}"/>
              </a:ext>
            </a:extLst>
          </p:cNvPr>
          <p:cNvSpPr>
            <a:spLocks noGrp="1"/>
          </p:cNvSpPr>
          <p:nvPr>
            <p:ph type="sldNum" sz="quarter" idx="12"/>
          </p:nvPr>
        </p:nvSpPr>
        <p:spPr/>
        <p:txBody>
          <a:bodyPr/>
          <a:lstStyle/>
          <a:p>
            <a:fld id="{16CE2D88-3801-44E8-8BE1-3414A4478C76}" type="slidenum">
              <a:rPr lang="en-GB" smtClean="0"/>
              <a:t>‹#›</a:t>
            </a:fld>
            <a:endParaRPr lang="en-GB"/>
          </a:p>
        </p:txBody>
      </p:sp>
    </p:spTree>
    <p:extLst>
      <p:ext uri="{BB962C8B-B14F-4D97-AF65-F5344CB8AC3E}">
        <p14:creationId xmlns:p14="http://schemas.microsoft.com/office/powerpoint/2010/main" val="1119186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336A-2DF0-52E0-1144-0B5060ACA97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126BF22-42D7-FEAA-7BEE-3A5D8DF83017}"/>
              </a:ext>
            </a:extLst>
          </p:cNvPr>
          <p:cNvSpPr>
            <a:spLocks noGrp="1"/>
          </p:cNvSpPr>
          <p:nvPr>
            <p:ph type="dt" sz="half" idx="10"/>
          </p:nvPr>
        </p:nvSpPr>
        <p:spPr/>
        <p:txBody>
          <a:bodyPr/>
          <a:lstStyle/>
          <a:p>
            <a:fld id="{617E36DE-CB13-49A9-A8C4-3B48C699E570}" type="datetimeFigureOut">
              <a:rPr lang="en-GB" smtClean="0"/>
              <a:t>18/12/2022</a:t>
            </a:fld>
            <a:endParaRPr lang="en-GB"/>
          </a:p>
        </p:txBody>
      </p:sp>
      <p:sp>
        <p:nvSpPr>
          <p:cNvPr id="4" name="Footer Placeholder 3">
            <a:extLst>
              <a:ext uri="{FF2B5EF4-FFF2-40B4-BE49-F238E27FC236}">
                <a16:creationId xmlns:a16="http://schemas.microsoft.com/office/drawing/2014/main" id="{DE4281CE-A582-B254-5BB6-4978F70C5AA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173CF8-4CBB-C6AD-2852-1FA5015C17FD}"/>
              </a:ext>
            </a:extLst>
          </p:cNvPr>
          <p:cNvSpPr>
            <a:spLocks noGrp="1"/>
          </p:cNvSpPr>
          <p:nvPr>
            <p:ph type="sldNum" sz="quarter" idx="12"/>
          </p:nvPr>
        </p:nvSpPr>
        <p:spPr/>
        <p:txBody>
          <a:bodyPr/>
          <a:lstStyle/>
          <a:p>
            <a:fld id="{16CE2D88-3801-44E8-8BE1-3414A4478C76}" type="slidenum">
              <a:rPr lang="en-GB" smtClean="0"/>
              <a:t>‹#›</a:t>
            </a:fld>
            <a:endParaRPr lang="en-GB"/>
          </a:p>
        </p:txBody>
      </p:sp>
    </p:spTree>
    <p:extLst>
      <p:ext uri="{BB962C8B-B14F-4D97-AF65-F5344CB8AC3E}">
        <p14:creationId xmlns:p14="http://schemas.microsoft.com/office/powerpoint/2010/main" val="740028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E6DD41-1D71-F1BC-B352-297395C2A24A}"/>
              </a:ext>
            </a:extLst>
          </p:cNvPr>
          <p:cNvSpPr>
            <a:spLocks noGrp="1"/>
          </p:cNvSpPr>
          <p:nvPr>
            <p:ph type="dt" sz="half" idx="10"/>
          </p:nvPr>
        </p:nvSpPr>
        <p:spPr/>
        <p:txBody>
          <a:bodyPr/>
          <a:lstStyle/>
          <a:p>
            <a:fld id="{617E36DE-CB13-49A9-A8C4-3B48C699E570}" type="datetimeFigureOut">
              <a:rPr lang="en-GB" smtClean="0"/>
              <a:t>18/12/2022</a:t>
            </a:fld>
            <a:endParaRPr lang="en-GB"/>
          </a:p>
        </p:txBody>
      </p:sp>
      <p:sp>
        <p:nvSpPr>
          <p:cNvPr id="3" name="Footer Placeholder 2">
            <a:extLst>
              <a:ext uri="{FF2B5EF4-FFF2-40B4-BE49-F238E27FC236}">
                <a16:creationId xmlns:a16="http://schemas.microsoft.com/office/drawing/2014/main" id="{063E1C77-8566-035A-8B67-A94D80FB07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A7388ED-7ADD-A63B-CA87-615CD3DF1410}"/>
              </a:ext>
            </a:extLst>
          </p:cNvPr>
          <p:cNvSpPr>
            <a:spLocks noGrp="1"/>
          </p:cNvSpPr>
          <p:nvPr>
            <p:ph type="sldNum" sz="quarter" idx="12"/>
          </p:nvPr>
        </p:nvSpPr>
        <p:spPr/>
        <p:txBody>
          <a:bodyPr/>
          <a:lstStyle/>
          <a:p>
            <a:fld id="{16CE2D88-3801-44E8-8BE1-3414A4478C76}" type="slidenum">
              <a:rPr lang="en-GB" smtClean="0"/>
              <a:t>‹#›</a:t>
            </a:fld>
            <a:endParaRPr lang="en-GB"/>
          </a:p>
        </p:txBody>
      </p:sp>
    </p:spTree>
    <p:extLst>
      <p:ext uri="{BB962C8B-B14F-4D97-AF65-F5344CB8AC3E}">
        <p14:creationId xmlns:p14="http://schemas.microsoft.com/office/powerpoint/2010/main" val="680796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3A1B-91CE-3712-02E4-9B2E477D487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1AA85AE-D6A2-786F-8CCF-F87C2FD88F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C7691B0-1733-071B-5C95-183DD8EC6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3BF1E9A-0603-9CE1-132A-A430C6855CD9}"/>
              </a:ext>
            </a:extLst>
          </p:cNvPr>
          <p:cNvSpPr>
            <a:spLocks noGrp="1"/>
          </p:cNvSpPr>
          <p:nvPr>
            <p:ph type="dt" sz="half" idx="10"/>
          </p:nvPr>
        </p:nvSpPr>
        <p:spPr/>
        <p:txBody>
          <a:bodyPr/>
          <a:lstStyle/>
          <a:p>
            <a:fld id="{617E36DE-CB13-49A9-A8C4-3B48C699E570}" type="datetimeFigureOut">
              <a:rPr lang="en-GB" smtClean="0"/>
              <a:t>18/12/2022</a:t>
            </a:fld>
            <a:endParaRPr lang="en-GB"/>
          </a:p>
        </p:txBody>
      </p:sp>
      <p:sp>
        <p:nvSpPr>
          <p:cNvPr id="6" name="Footer Placeholder 5">
            <a:extLst>
              <a:ext uri="{FF2B5EF4-FFF2-40B4-BE49-F238E27FC236}">
                <a16:creationId xmlns:a16="http://schemas.microsoft.com/office/drawing/2014/main" id="{0EBBAA42-939F-4255-65A1-C08703DA19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801E6F-5176-C27E-A864-0C85B08D64EE}"/>
              </a:ext>
            </a:extLst>
          </p:cNvPr>
          <p:cNvSpPr>
            <a:spLocks noGrp="1"/>
          </p:cNvSpPr>
          <p:nvPr>
            <p:ph type="sldNum" sz="quarter" idx="12"/>
          </p:nvPr>
        </p:nvSpPr>
        <p:spPr/>
        <p:txBody>
          <a:bodyPr/>
          <a:lstStyle/>
          <a:p>
            <a:fld id="{16CE2D88-3801-44E8-8BE1-3414A4478C76}" type="slidenum">
              <a:rPr lang="en-GB" smtClean="0"/>
              <a:t>‹#›</a:t>
            </a:fld>
            <a:endParaRPr lang="en-GB"/>
          </a:p>
        </p:txBody>
      </p:sp>
    </p:spTree>
    <p:extLst>
      <p:ext uri="{BB962C8B-B14F-4D97-AF65-F5344CB8AC3E}">
        <p14:creationId xmlns:p14="http://schemas.microsoft.com/office/powerpoint/2010/main" val="1654328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09E5E-7DD6-280F-E252-B4A2F0E4BFC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A6CBB6F-335C-EE68-8D75-9280179400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630A52-346F-478E-20E3-2B8F6973A4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F27677-7134-56FE-2024-0E514EEF1502}"/>
              </a:ext>
            </a:extLst>
          </p:cNvPr>
          <p:cNvSpPr>
            <a:spLocks noGrp="1"/>
          </p:cNvSpPr>
          <p:nvPr>
            <p:ph type="dt" sz="half" idx="10"/>
          </p:nvPr>
        </p:nvSpPr>
        <p:spPr/>
        <p:txBody>
          <a:bodyPr/>
          <a:lstStyle/>
          <a:p>
            <a:fld id="{617E36DE-CB13-49A9-A8C4-3B48C699E570}" type="datetimeFigureOut">
              <a:rPr lang="en-GB" smtClean="0"/>
              <a:t>18/12/2022</a:t>
            </a:fld>
            <a:endParaRPr lang="en-GB"/>
          </a:p>
        </p:txBody>
      </p:sp>
      <p:sp>
        <p:nvSpPr>
          <p:cNvPr id="6" name="Footer Placeholder 5">
            <a:extLst>
              <a:ext uri="{FF2B5EF4-FFF2-40B4-BE49-F238E27FC236}">
                <a16:creationId xmlns:a16="http://schemas.microsoft.com/office/drawing/2014/main" id="{C1013357-B022-8694-BD83-2DBE1FBD69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93A61B-0FF6-3454-F85B-7E62EA9225FC}"/>
              </a:ext>
            </a:extLst>
          </p:cNvPr>
          <p:cNvSpPr>
            <a:spLocks noGrp="1"/>
          </p:cNvSpPr>
          <p:nvPr>
            <p:ph type="sldNum" sz="quarter" idx="12"/>
          </p:nvPr>
        </p:nvSpPr>
        <p:spPr/>
        <p:txBody>
          <a:bodyPr/>
          <a:lstStyle/>
          <a:p>
            <a:fld id="{16CE2D88-3801-44E8-8BE1-3414A4478C76}" type="slidenum">
              <a:rPr lang="en-GB" smtClean="0"/>
              <a:t>‹#›</a:t>
            </a:fld>
            <a:endParaRPr lang="en-GB"/>
          </a:p>
        </p:txBody>
      </p:sp>
    </p:spTree>
    <p:extLst>
      <p:ext uri="{BB962C8B-B14F-4D97-AF65-F5344CB8AC3E}">
        <p14:creationId xmlns:p14="http://schemas.microsoft.com/office/powerpoint/2010/main" val="1370975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0985F2-3644-3ACE-7FAC-D011724264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83F6D96E-CA18-1FD2-E3FA-6F72A037B0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E4A29EA-4497-B485-084D-9CC8D62850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7E36DE-CB13-49A9-A8C4-3B48C699E570}" type="datetimeFigureOut">
              <a:rPr lang="en-GB" smtClean="0"/>
              <a:t>18/12/2022</a:t>
            </a:fld>
            <a:endParaRPr lang="en-GB"/>
          </a:p>
        </p:txBody>
      </p:sp>
      <p:sp>
        <p:nvSpPr>
          <p:cNvPr id="5" name="Footer Placeholder 4">
            <a:extLst>
              <a:ext uri="{FF2B5EF4-FFF2-40B4-BE49-F238E27FC236}">
                <a16:creationId xmlns:a16="http://schemas.microsoft.com/office/drawing/2014/main" id="{9C98F995-E785-4942-5B6B-692A8BC28B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7213A7-3BA4-914F-6A10-45298288E9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CE2D88-3801-44E8-8BE1-3414A4478C76}" type="slidenum">
              <a:rPr lang="en-GB" smtClean="0"/>
              <a:t>‹#›</a:t>
            </a:fld>
            <a:endParaRPr lang="en-GB"/>
          </a:p>
        </p:txBody>
      </p:sp>
    </p:spTree>
    <p:extLst>
      <p:ext uri="{BB962C8B-B14F-4D97-AF65-F5344CB8AC3E}">
        <p14:creationId xmlns:p14="http://schemas.microsoft.com/office/powerpoint/2010/main" val="2239764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0.bin"/><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1.bin"/><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2.bin"/><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3.bin"/><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4.bin"/><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5.bin"/><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2.wmf"/></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7.bin"/><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8.bin"/><Relationship Id="rId1" Type="http://schemas.openxmlformats.org/officeDocument/2006/relationships/slideLayout" Target="../slideLayouts/slideLayout14.xml"/><Relationship Id="rId5" Type="http://schemas.openxmlformats.org/officeDocument/2006/relationships/hyperlink" Target="https://www.freepik.com/free-vector/gradient-template-gantt-chart_10182353.htm#query=gantt%20chart&amp;position=2&amp;from_view=search&amp;track=sph" TargetMode="Externa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2.wmf"/><Relationship Id="rId4"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wmf"/></Relationships>
</file>

<file path=ppt/slides/_rels/slide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1.bin"/><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image" Target="../media/image12.jpg"/><Relationship Id="rId1" Type="http://schemas.openxmlformats.org/officeDocument/2006/relationships/slideLayout" Target="../slideLayouts/slideLayout14.xml"/><Relationship Id="rId4" Type="http://schemas.openxmlformats.org/officeDocument/2006/relationships/image" Target="../media/image2.wmf"/></Relationships>
</file>

<file path=ppt/slides/_rels/slide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3.bin"/><Relationship Id="rId1" Type="http://schemas.openxmlformats.org/officeDocument/2006/relationships/slideLayout" Target="../slideLayouts/slideLayout14.xml"/><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wmf"/></Relationships>
</file>

<file path=ppt/slides/_rels/slide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3.bin"/><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3.bin"/><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3.bin"/><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3.bin"/><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3.bin"/><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3.bin"/><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3.bin"/><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4.bin"/><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8" Type="http://schemas.openxmlformats.org/officeDocument/2006/relationships/hyperlink" Target="https://slack.com/intl/it-it/blog/collaboration/mastering-time-management-at-work" TargetMode="External"/><Relationship Id="rId3" Type="http://schemas.openxmlformats.org/officeDocument/2006/relationships/hyperlink" Target="https://www.toppr.com/guides/business-management-and-entrepreneurship/nature-of-management-and-its-process/management-functions" TargetMode="External"/><Relationship Id="rId7" Type="http://schemas.openxmlformats.org/officeDocument/2006/relationships/hyperlink" Target="https://hbr.org/2016/06/the-secrets-of-great-teamwork" TargetMode="External"/><Relationship Id="rId2" Type="http://schemas.openxmlformats.org/officeDocument/2006/relationships/hyperlink" Target="https://eagletraining.co.uk/2020/11/26/importance-of-working-with-others/#:~:text=Well%2C%20working%20with%20others%20is,culture%2C%20rules%2C%20and%20values" TargetMode="External"/><Relationship Id="rId1" Type="http://schemas.openxmlformats.org/officeDocument/2006/relationships/slideLayout" Target="../slideLayouts/slideLayout16.xml"/><Relationship Id="rId6" Type="http://schemas.openxmlformats.org/officeDocument/2006/relationships/hyperlink" Target="https://hbr.org/2020/01/time-management-is-about-more-than-life-hacks?registration=success" TargetMode="External"/><Relationship Id="rId5" Type="http://schemas.openxmlformats.org/officeDocument/2006/relationships/hyperlink" Target="https://slideplayer.it/slide/199543/" TargetMode="External"/><Relationship Id="rId4" Type="http://schemas.openxmlformats.org/officeDocument/2006/relationships/hyperlink" Target="https://corporatefinanceinstitute.com/resources/careers/soft-skills/time-management-list-tips/"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www.projectspecial.eu/"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4.xml"/><Relationship Id="rId5" Type="http://schemas.openxmlformats.org/officeDocument/2006/relationships/image" Target="../media/image2.w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chart" Target="../charts/chart1.x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w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8.bin"/><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9.bin"/><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40C3274-80DF-B32D-8B33-2D809F2CFD8A}"/>
              </a:ext>
            </a:extLst>
          </p:cNvPr>
          <p:cNvSpPr txBox="1">
            <a:spLocks/>
          </p:cNvSpPr>
          <p:nvPr/>
        </p:nvSpPr>
        <p:spPr>
          <a:xfrm>
            <a:off x="3192016" y="3585970"/>
            <a:ext cx="5807968" cy="1440161"/>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bg1"/>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ko-KR" sz="3200" dirty="0">
              <a:solidFill>
                <a:schemeClr val="tx1"/>
              </a:solidFill>
            </a:endParaRPr>
          </a:p>
        </p:txBody>
      </p:sp>
      <p:sp>
        <p:nvSpPr>
          <p:cNvPr id="5" name="Text Placeholder 3">
            <a:extLst>
              <a:ext uri="{FF2B5EF4-FFF2-40B4-BE49-F238E27FC236}">
                <a16:creationId xmlns:a16="http://schemas.microsoft.com/office/drawing/2014/main" id="{277D8572-C594-402F-2D0C-D9F554C82367}"/>
              </a:ext>
            </a:extLst>
          </p:cNvPr>
          <p:cNvSpPr txBox="1">
            <a:spLocks/>
          </p:cNvSpPr>
          <p:nvPr/>
        </p:nvSpPr>
        <p:spPr>
          <a:xfrm>
            <a:off x="3181955" y="5096171"/>
            <a:ext cx="5807771" cy="65175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altLang="ko-KR" sz="1867" b="1" dirty="0">
                <a:solidFill>
                  <a:schemeClr val="tx1"/>
                </a:solidFill>
              </a:rPr>
              <a:t>By: </a:t>
            </a:r>
            <a:r>
              <a:rPr lang="en-US" altLang="ko-KR" sz="1867" b="1" dirty="0" err="1">
                <a:solidFill>
                  <a:schemeClr val="tx1"/>
                </a:solidFill>
              </a:rPr>
              <a:t>IHF</a:t>
            </a:r>
            <a:endParaRPr lang="en-US" altLang="ko-KR" sz="1867" dirty="0">
              <a:solidFill>
                <a:schemeClr val="tx1"/>
              </a:solidFill>
            </a:endParaRPr>
          </a:p>
        </p:txBody>
      </p:sp>
      <p:pic>
        <p:nvPicPr>
          <p:cNvPr id="7" name="Imagen 6">
            <a:extLst>
              <a:ext uri="{FF2B5EF4-FFF2-40B4-BE49-F238E27FC236}">
                <a16:creationId xmlns:a16="http://schemas.microsoft.com/office/drawing/2014/main" id="{4AA2301C-6CAA-AFEA-597D-44CADA9B80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3843" y="5961041"/>
            <a:ext cx="2016224" cy="422993"/>
          </a:xfrm>
          <a:prstGeom prst="rect">
            <a:avLst/>
          </a:prstGeom>
        </p:spPr>
      </p:pic>
      <p:sp>
        <p:nvSpPr>
          <p:cNvPr id="9" name="Text Placeholder 3">
            <a:extLst>
              <a:ext uri="{FF2B5EF4-FFF2-40B4-BE49-F238E27FC236}">
                <a16:creationId xmlns:a16="http://schemas.microsoft.com/office/drawing/2014/main" id="{8E220B37-CCC3-32E9-3BF8-6AFAA7EB5F56}"/>
              </a:ext>
            </a:extLst>
          </p:cNvPr>
          <p:cNvSpPr txBox="1">
            <a:spLocks/>
          </p:cNvSpPr>
          <p:nvPr/>
        </p:nvSpPr>
        <p:spPr>
          <a:xfrm>
            <a:off x="4079775" y="5747926"/>
            <a:ext cx="6240695" cy="836773"/>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defRPr/>
            </a:pPr>
            <a:r>
              <a:rPr lang="en-US" altLang="ko-KR" sz="1067" dirty="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3" name="TextBox 2">
            <a:extLst>
              <a:ext uri="{FF2B5EF4-FFF2-40B4-BE49-F238E27FC236}">
                <a16:creationId xmlns:a16="http://schemas.microsoft.com/office/drawing/2014/main" id="{28F74488-01A7-5A35-7533-1E3499559385}"/>
              </a:ext>
            </a:extLst>
          </p:cNvPr>
          <p:cNvSpPr txBox="1"/>
          <p:nvPr/>
        </p:nvSpPr>
        <p:spPr>
          <a:xfrm>
            <a:off x="1140031" y="4000852"/>
            <a:ext cx="10664042" cy="430887"/>
          </a:xfrm>
          <a:prstGeom prst="rect">
            <a:avLst/>
          </a:prstGeom>
          <a:noFill/>
        </p:spPr>
        <p:txBody>
          <a:bodyPr wrap="square">
            <a:spAutoFit/>
          </a:bodyPr>
          <a:lstStyle/>
          <a:p>
            <a:pPr algn="ctr"/>
            <a:r>
              <a:rPr lang="en-GB" dirty="0"/>
              <a:t> </a:t>
            </a:r>
            <a:r>
              <a:rPr lang="en-GB" sz="2200" dirty="0"/>
              <a:t>Entrepreneurship</a:t>
            </a:r>
          </a:p>
        </p:txBody>
      </p:sp>
    </p:spTree>
    <p:extLst>
      <p:ext uri="{BB962C8B-B14F-4D97-AF65-F5344CB8AC3E}">
        <p14:creationId xmlns:p14="http://schemas.microsoft.com/office/powerpoint/2010/main" val="310123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D6B96F-E244-4E2C-15B3-53BD32256FB2}"/>
              </a:ext>
            </a:extLst>
          </p:cNvPr>
          <p:cNvSpPr txBox="1"/>
          <p:nvPr/>
        </p:nvSpPr>
        <p:spPr>
          <a:xfrm>
            <a:off x="710119" y="1509785"/>
            <a:ext cx="11294678" cy="1367234"/>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Informal</a:t>
            </a:r>
            <a:r>
              <a:rPr lang="en-GB" sz="1800" dirty="0">
                <a:effectLst/>
                <a:latin typeface="Calibri" panose="020F0502020204030204" pitchFamily="34" charset="0"/>
                <a:ea typeface="Calibri" panose="020F0502020204030204" pitchFamily="34" charset="0"/>
                <a:cs typeface="Times New Roman" panose="02020603050405020304" pitchFamily="18" charset="0"/>
              </a:rPr>
              <a:t> planning gives a short-term focus, which might be necessary for the business to operate. In an organisation, various units can have their own informal plans. </a:t>
            </a:r>
          </a:p>
          <a:p>
            <a:pPr marL="285750" indent="-285750" algn="just">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However, if the company wants to grow and reach ambitious goals, the process of planning should be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formal</a:t>
            </a:r>
            <a:r>
              <a:rPr lang="en-GB" sz="1800" dirty="0">
                <a:effectLst/>
                <a:latin typeface="Calibri" panose="020F0502020204030204" pitchFamily="34" charset="0"/>
                <a:ea typeface="Calibri" panose="020F0502020204030204" pitchFamily="34" charset="0"/>
                <a:cs typeface="Times New Roman" panose="02020603050405020304" pitchFamily="18" charset="0"/>
              </a:rPr>
              <a:t>, written, specific, and involve common organisational goals.</a:t>
            </a:r>
          </a:p>
        </p:txBody>
      </p:sp>
      <p:sp>
        <p:nvSpPr>
          <p:cNvPr id="5" name="TextBox 4">
            <a:extLst>
              <a:ext uri="{FF2B5EF4-FFF2-40B4-BE49-F238E27FC236}">
                <a16:creationId xmlns:a16="http://schemas.microsoft.com/office/drawing/2014/main" id="{8610940B-A504-3D1F-1B67-23F83573E445}"/>
              </a:ext>
            </a:extLst>
          </p:cNvPr>
          <p:cNvSpPr txBox="1"/>
          <p:nvPr/>
        </p:nvSpPr>
        <p:spPr>
          <a:xfrm>
            <a:off x="720712" y="2771454"/>
            <a:ext cx="11284085" cy="3970318"/>
          </a:xfrm>
          <a:prstGeom prst="rect">
            <a:avLst/>
          </a:prstGeom>
          <a:noFill/>
        </p:spPr>
        <p:txBody>
          <a:bodyPr wrap="square" rtlCol="0">
            <a:spAutoFit/>
          </a:bodyPr>
          <a:lstStyle/>
          <a:p>
            <a:r>
              <a:rPr lang="en-GB" dirty="0"/>
              <a:t>We also have:</a:t>
            </a:r>
          </a:p>
          <a:p>
            <a:pPr algn="just"/>
            <a:endParaRPr lang="en-GB" dirty="0"/>
          </a:p>
          <a:p>
            <a:pPr marL="285750" indent="-285750" algn="just">
              <a:buFont typeface="Arial" panose="020B0604020202020204" pitchFamily="34" charset="0"/>
              <a:buChar char="•"/>
            </a:pPr>
            <a:r>
              <a:rPr lang="en-GB" dirty="0"/>
              <a:t>In order to position the organisation to compete successfully in its environment, </a:t>
            </a:r>
            <a:r>
              <a:rPr lang="en-GB" b="1" dirty="0"/>
              <a:t>strategic planning </a:t>
            </a:r>
            <a:r>
              <a:rPr lang="en-GB" dirty="0"/>
              <a:t>include analysing competitive possibilities and threats as well as the business's strengths and limitations. The duration of strategic planning is often three years or longer. Generally speaking, the entire organisation participates in strategic planning, which also involves setting goals. It frequently has as its foundation the organization's mission, which is the main reason for its existence. Strategic planning is typically carried out by an organization's senior management.  </a:t>
            </a:r>
          </a:p>
          <a:p>
            <a:pPr algn="just"/>
            <a:endParaRPr lang="en-GB" dirty="0"/>
          </a:p>
          <a:p>
            <a:pPr marL="285750" indent="-285750" algn="just">
              <a:buFont typeface="Arial" panose="020B0604020202020204" pitchFamily="34" charset="0"/>
              <a:buChar char="•"/>
            </a:pPr>
            <a:r>
              <a:rPr lang="en-GB" b="1" dirty="0"/>
              <a:t>Tactical planning </a:t>
            </a:r>
            <a:r>
              <a:rPr lang="en-GB" dirty="0"/>
              <a:t>is intermediate-range (one to three years) planning that is designed to develop relatively concrete and specific means to implement the strategic plan. Middle-level managers often engage in tactical planning.</a:t>
            </a:r>
          </a:p>
          <a:p>
            <a:pPr algn="just"/>
            <a:endParaRPr lang="en-GB" dirty="0"/>
          </a:p>
          <a:p>
            <a:pPr marL="285750" indent="-285750" algn="just">
              <a:buFont typeface="Arial" panose="020B0604020202020204" pitchFamily="34" charset="0"/>
              <a:buChar char="•"/>
            </a:pPr>
            <a:r>
              <a:rPr lang="en-GB" b="1" dirty="0"/>
              <a:t>Operational planning </a:t>
            </a:r>
            <a:r>
              <a:rPr lang="en-GB" dirty="0"/>
              <a:t>generally assumes the existence of organization-wide or subunit goals and objectives and specifies ways to achieve them. Operational planning is short-range (less than a year) planning that is designed to develop specific action steps that support the strategic and tactical plans.</a:t>
            </a:r>
          </a:p>
        </p:txBody>
      </p:sp>
      <p:sp>
        <p:nvSpPr>
          <p:cNvPr id="3" name="TextBox 2">
            <a:extLst>
              <a:ext uri="{FF2B5EF4-FFF2-40B4-BE49-F238E27FC236}">
                <a16:creationId xmlns:a16="http://schemas.microsoft.com/office/drawing/2014/main" id="{28BD2445-7B78-36D7-0CD2-BF28E433DE18}"/>
              </a:ext>
            </a:extLst>
          </p:cNvPr>
          <p:cNvSpPr txBox="1"/>
          <p:nvPr/>
        </p:nvSpPr>
        <p:spPr>
          <a:xfrm>
            <a:off x="819397" y="297548"/>
            <a:ext cx="5925787" cy="430887"/>
          </a:xfrm>
          <a:prstGeom prst="rect">
            <a:avLst/>
          </a:prstGeom>
          <a:noFill/>
        </p:spPr>
        <p:txBody>
          <a:bodyPr wrap="square" rtlCol="0">
            <a:spAutoFit/>
          </a:bodyPr>
          <a:lstStyle/>
          <a:p>
            <a:r>
              <a:rPr lang="en-GB" sz="2200" b="1" dirty="0"/>
              <a:t>Types of planning</a:t>
            </a:r>
          </a:p>
        </p:txBody>
      </p:sp>
      <p:sp>
        <p:nvSpPr>
          <p:cNvPr id="6" name="TextBox 5">
            <a:extLst>
              <a:ext uri="{FF2B5EF4-FFF2-40B4-BE49-F238E27FC236}">
                <a16:creationId xmlns:a16="http://schemas.microsoft.com/office/drawing/2014/main" id="{8AD45E1C-0B47-714C-A7C5-F0B8BF3DD7B1}"/>
              </a:ext>
            </a:extLst>
          </p:cNvPr>
          <p:cNvSpPr txBox="1"/>
          <p:nvPr/>
        </p:nvSpPr>
        <p:spPr>
          <a:xfrm>
            <a:off x="819397" y="1009403"/>
            <a:ext cx="5276603" cy="369332"/>
          </a:xfrm>
          <a:prstGeom prst="rect">
            <a:avLst/>
          </a:prstGeom>
          <a:noFill/>
        </p:spPr>
        <p:txBody>
          <a:bodyPr wrap="square" rtlCol="0">
            <a:spAutoFit/>
          </a:bodyPr>
          <a:lstStyle/>
          <a:p>
            <a:r>
              <a:rPr lang="en-GB" dirty="0"/>
              <a:t>The first distinction we can make is between:</a:t>
            </a:r>
          </a:p>
        </p:txBody>
      </p:sp>
      <p:graphicFrame>
        <p:nvGraphicFramePr>
          <p:cNvPr id="7" name="Objeto 33">
            <a:extLst>
              <a:ext uri="{FF2B5EF4-FFF2-40B4-BE49-F238E27FC236}">
                <a16:creationId xmlns:a16="http://schemas.microsoft.com/office/drawing/2014/main" id="{F517D401-0B1C-E429-4129-C5540E291D6A}"/>
              </a:ext>
            </a:extLst>
          </p:cNvPr>
          <p:cNvGraphicFramePr>
            <a:graphicFrameLocks noChangeAspect="1"/>
          </p:cNvGraphicFramePr>
          <p:nvPr>
            <p:extLst>
              <p:ext uri="{D42A27DB-BD31-4B8C-83A1-F6EECF244321}">
                <p14:modId xmlns:p14="http://schemas.microsoft.com/office/powerpoint/2010/main" val="1139767804"/>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33">
                        <a:extLst>
                          <a:ext uri="{FF2B5EF4-FFF2-40B4-BE49-F238E27FC236}">
                            <a16:creationId xmlns:a16="http://schemas.microsoft.com/office/drawing/2014/main" id="{E55EA8BF-A820-1590-6CBA-F5161E0384A2}"/>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Tree>
    <p:extLst>
      <p:ext uri="{BB962C8B-B14F-4D97-AF65-F5344CB8AC3E}">
        <p14:creationId xmlns:p14="http://schemas.microsoft.com/office/powerpoint/2010/main" val="1053032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989" y="1840951"/>
            <a:ext cx="12192000" cy="443935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1400" dirty="0"/>
          </a:p>
        </p:txBody>
      </p:sp>
      <p:sp>
        <p:nvSpPr>
          <p:cNvPr id="7" name="Oval 6"/>
          <p:cNvSpPr/>
          <p:nvPr/>
        </p:nvSpPr>
        <p:spPr>
          <a:xfrm>
            <a:off x="248891" y="2000965"/>
            <a:ext cx="356944" cy="3569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9" name="Oval 8"/>
          <p:cNvSpPr/>
          <p:nvPr/>
        </p:nvSpPr>
        <p:spPr>
          <a:xfrm>
            <a:off x="246440" y="3260372"/>
            <a:ext cx="359395" cy="3593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 name="Oval 9"/>
          <p:cNvSpPr/>
          <p:nvPr/>
        </p:nvSpPr>
        <p:spPr>
          <a:xfrm>
            <a:off x="6270472" y="4574530"/>
            <a:ext cx="399494" cy="3327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2" name="TextBox 11"/>
          <p:cNvSpPr txBox="1"/>
          <p:nvPr/>
        </p:nvSpPr>
        <p:spPr>
          <a:xfrm>
            <a:off x="1602976" y="2099687"/>
            <a:ext cx="3028628" cy="108536"/>
          </a:xfrm>
          <a:prstGeom prst="rect">
            <a:avLst/>
          </a:prstGeom>
          <a:noFill/>
        </p:spPr>
        <p:txBody>
          <a:bodyPr wrap="square" rtlCol="0">
            <a:spAutoFit/>
          </a:bodyPr>
          <a:lstStyle/>
          <a:p>
            <a:endParaRPr lang="ko-KR" altLang="en-US" sz="1600" dirty="0">
              <a:solidFill>
                <a:schemeClr val="bg1"/>
              </a:solidFill>
              <a:cs typeface="Arial" pitchFamily="34" charset="0"/>
            </a:endParaRPr>
          </a:p>
        </p:txBody>
      </p:sp>
      <p:sp>
        <p:nvSpPr>
          <p:cNvPr id="16" name="TextBox 15"/>
          <p:cNvSpPr txBox="1"/>
          <p:nvPr/>
        </p:nvSpPr>
        <p:spPr>
          <a:xfrm>
            <a:off x="701846" y="3286936"/>
            <a:ext cx="4262584" cy="400110"/>
          </a:xfrm>
          <a:prstGeom prst="rect">
            <a:avLst/>
          </a:prstGeom>
          <a:noFill/>
        </p:spPr>
        <p:txBody>
          <a:bodyPr wrap="square" rtlCol="0">
            <a:spAutoFit/>
          </a:bodyPr>
          <a:lstStyle/>
          <a:p>
            <a:r>
              <a:rPr lang="en-US" altLang="ko-KR" sz="2000" b="1" dirty="0">
                <a:solidFill>
                  <a:schemeClr val="bg1"/>
                </a:solidFill>
                <a:cs typeface="Arial" pitchFamily="34" charset="0"/>
              </a:rPr>
              <a:t>They lack time for planning</a:t>
            </a:r>
            <a:endParaRPr lang="ko-KR" altLang="en-US" sz="2000" b="1" dirty="0">
              <a:solidFill>
                <a:schemeClr val="bg1"/>
              </a:solidFill>
              <a:cs typeface="Arial" pitchFamily="34" charset="0"/>
            </a:endParaRPr>
          </a:p>
        </p:txBody>
      </p:sp>
      <p:sp>
        <p:nvSpPr>
          <p:cNvPr id="19" name="TextBox 18"/>
          <p:cNvSpPr txBox="1"/>
          <p:nvPr/>
        </p:nvSpPr>
        <p:spPr>
          <a:xfrm>
            <a:off x="6873043" y="4527673"/>
            <a:ext cx="5291967" cy="400110"/>
          </a:xfrm>
          <a:prstGeom prst="rect">
            <a:avLst/>
          </a:prstGeom>
          <a:noFill/>
        </p:spPr>
        <p:txBody>
          <a:bodyPr wrap="square" rtlCol="0">
            <a:spAutoFit/>
          </a:bodyPr>
          <a:lstStyle/>
          <a:p>
            <a:r>
              <a:rPr lang="en-GB" altLang="ko-KR" sz="2000" b="1" dirty="0">
                <a:solidFill>
                  <a:schemeClr val="bg1"/>
                </a:solidFill>
                <a:cs typeface="Arial" pitchFamily="34" charset="0"/>
              </a:rPr>
              <a:t>They do not have the necessary knowledge</a:t>
            </a:r>
          </a:p>
        </p:txBody>
      </p:sp>
      <p:sp>
        <p:nvSpPr>
          <p:cNvPr id="20" name="Oval 19"/>
          <p:cNvSpPr/>
          <p:nvPr/>
        </p:nvSpPr>
        <p:spPr>
          <a:xfrm>
            <a:off x="6285281" y="2005625"/>
            <a:ext cx="404163" cy="3693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21" name="Oval 20"/>
          <p:cNvSpPr/>
          <p:nvPr/>
        </p:nvSpPr>
        <p:spPr>
          <a:xfrm>
            <a:off x="6285281" y="3260372"/>
            <a:ext cx="404163" cy="369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22" name="Oval 21"/>
          <p:cNvSpPr/>
          <p:nvPr/>
        </p:nvSpPr>
        <p:spPr>
          <a:xfrm>
            <a:off x="232762" y="5164066"/>
            <a:ext cx="354466" cy="3544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8" name="Rectangle 7"/>
          <p:cNvSpPr/>
          <p:nvPr/>
        </p:nvSpPr>
        <p:spPr>
          <a:xfrm>
            <a:off x="6047591" y="2047379"/>
            <a:ext cx="48000" cy="36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2" name="TextBox 1">
            <a:extLst>
              <a:ext uri="{FF2B5EF4-FFF2-40B4-BE49-F238E27FC236}">
                <a16:creationId xmlns:a16="http://schemas.microsoft.com/office/drawing/2014/main" id="{00502A5C-4079-8DC5-76E4-512064E3D845}"/>
              </a:ext>
            </a:extLst>
          </p:cNvPr>
          <p:cNvSpPr txBox="1"/>
          <p:nvPr/>
        </p:nvSpPr>
        <p:spPr>
          <a:xfrm>
            <a:off x="281580" y="332675"/>
            <a:ext cx="11768792" cy="1815882"/>
          </a:xfrm>
          <a:prstGeom prst="rect">
            <a:avLst/>
          </a:prstGeom>
          <a:noFill/>
        </p:spPr>
        <p:txBody>
          <a:bodyPr wrap="square" rtlCol="0">
            <a:spAutoFit/>
          </a:bodyPr>
          <a:lstStyle/>
          <a:p>
            <a:r>
              <a:rPr lang="it-IT" sz="2200" b="1" dirty="0"/>
              <a:t>           W</a:t>
            </a:r>
            <a:r>
              <a:rPr lang="en-GB" sz="2200" b="1" dirty="0"/>
              <a:t>hy some managers fail to plan</a:t>
            </a:r>
          </a:p>
          <a:p>
            <a:endParaRPr lang="en-GB" sz="1800" dirty="0">
              <a:effectLst/>
              <a:ea typeface="Calibri" panose="020F0502020204030204" pitchFamily="34" charset="0"/>
              <a:cs typeface="Times New Roman" panose="02020603050405020304" pitchFamily="18" charset="0"/>
            </a:endParaRPr>
          </a:p>
          <a:p>
            <a:r>
              <a:rPr lang="en-GB" sz="1800" dirty="0">
                <a:effectLst/>
                <a:ea typeface="Calibri" panose="020F0502020204030204" pitchFamily="34" charset="0"/>
                <a:cs typeface="Times New Roman" panose="02020603050405020304" pitchFamily="18" charset="0"/>
              </a:rPr>
              <a:t>Although planning is a basic function of management, in practice, many managers neglect it. You may think that they do not need formal types of planning, as they can use their strategic vision and gut instinct to keep the organisation on track even without it. However, this is not true. Here are the key reasons why managers fail to create a strategic plan: </a:t>
            </a:r>
          </a:p>
          <a:p>
            <a:endParaRPr lang="en-GB" dirty="0"/>
          </a:p>
        </p:txBody>
      </p:sp>
      <p:sp>
        <p:nvSpPr>
          <p:cNvPr id="3" name="TextBox 2">
            <a:extLst>
              <a:ext uri="{FF2B5EF4-FFF2-40B4-BE49-F238E27FC236}">
                <a16:creationId xmlns:a16="http://schemas.microsoft.com/office/drawing/2014/main" id="{7C5F3787-4811-7D03-CFF4-DDD21594653D}"/>
              </a:ext>
            </a:extLst>
          </p:cNvPr>
          <p:cNvSpPr txBox="1"/>
          <p:nvPr/>
        </p:nvSpPr>
        <p:spPr>
          <a:xfrm>
            <a:off x="605835" y="1968049"/>
            <a:ext cx="5349725" cy="400110"/>
          </a:xfrm>
          <a:prstGeom prst="rect">
            <a:avLst/>
          </a:prstGeom>
          <a:noFill/>
        </p:spPr>
        <p:txBody>
          <a:bodyPr wrap="square" rtlCol="0">
            <a:spAutoFit/>
          </a:bodyPr>
          <a:lstStyle/>
          <a:p>
            <a:r>
              <a:rPr lang="en-GB" sz="2000" b="1" dirty="0">
                <a:solidFill>
                  <a:schemeClr val="bg1"/>
                </a:solidFill>
              </a:rPr>
              <a:t>They underestimate the importance of planning</a:t>
            </a:r>
          </a:p>
        </p:txBody>
      </p:sp>
      <p:sp>
        <p:nvSpPr>
          <p:cNvPr id="4" name="TextBox 3">
            <a:extLst>
              <a:ext uri="{FF2B5EF4-FFF2-40B4-BE49-F238E27FC236}">
                <a16:creationId xmlns:a16="http://schemas.microsoft.com/office/drawing/2014/main" id="{29F3A684-DCD1-C0C6-86DE-47CE0C98D48B}"/>
              </a:ext>
            </a:extLst>
          </p:cNvPr>
          <p:cNvSpPr txBox="1"/>
          <p:nvPr/>
        </p:nvSpPr>
        <p:spPr>
          <a:xfrm>
            <a:off x="198207" y="2413225"/>
            <a:ext cx="5507565" cy="954107"/>
          </a:xfrm>
          <a:prstGeom prst="rect">
            <a:avLst/>
          </a:prstGeom>
          <a:noFill/>
        </p:spPr>
        <p:txBody>
          <a:bodyPr wrap="square" rtlCol="0">
            <a:spAutoFit/>
          </a:bodyPr>
          <a:lstStyle/>
          <a:p>
            <a:pPr algn="just"/>
            <a:r>
              <a:rPr lang="en-GB" sz="1400" dirty="0">
                <a:effectLst/>
                <a:ea typeface="Calibri" panose="020F0502020204030204" pitchFamily="34" charset="0"/>
                <a:cs typeface="Times New Roman" panose="02020603050405020304" pitchFamily="18" charset="0"/>
              </a:rPr>
              <a:t>Many managers adopt a get-things-done mentality, failing to pause and consider what they actually need to do. They are unwilling to make any changes since they do not comprehend how planning might impact performance. </a:t>
            </a:r>
            <a:endParaRPr lang="en-GB" sz="1400" dirty="0"/>
          </a:p>
        </p:txBody>
      </p:sp>
      <p:sp>
        <p:nvSpPr>
          <p:cNvPr id="5" name="TextBox 4">
            <a:extLst>
              <a:ext uri="{FF2B5EF4-FFF2-40B4-BE49-F238E27FC236}">
                <a16:creationId xmlns:a16="http://schemas.microsoft.com/office/drawing/2014/main" id="{662C6EDD-1B9B-7C65-55FC-4823AAEE2B2C}"/>
              </a:ext>
            </a:extLst>
          </p:cNvPr>
          <p:cNvSpPr txBox="1"/>
          <p:nvPr/>
        </p:nvSpPr>
        <p:spPr>
          <a:xfrm>
            <a:off x="215758" y="3629962"/>
            <a:ext cx="5490014" cy="1465209"/>
          </a:xfrm>
          <a:prstGeom prst="rect">
            <a:avLst/>
          </a:prstGeom>
          <a:noFill/>
        </p:spPr>
        <p:txBody>
          <a:bodyPr wrap="square" rtlCol="0">
            <a:spAutoFit/>
          </a:bodyPr>
          <a:lstStyle/>
          <a:p>
            <a:pPr algn="just">
              <a:lnSpc>
                <a:spcPct val="107000"/>
              </a:lnSpc>
              <a:spcAft>
                <a:spcPts val="800"/>
              </a:spcAft>
            </a:pPr>
            <a:r>
              <a:rPr lang="en-GB" sz="1400" dirty="0">
                <a:effectLst/>
                <a:ea typeface="Calibri" panose="020F0502020204030204" pitchFamily="34" charset="0"/>
                <a:cs typeface="Times New Roman" panose="02020603050405020304" pitchFamily="18" charset="0"/>
              </a:rPr>
              <a:t>It takes a lot of time to plan, and managers have too many duties. Managers frequently only consider strategic strategies while driving to work or at home as a result. This could lead to a lack of planning. Planning should be specifically scheduled by managers. If a manager finds it difficult to devote enough time to this position, they should assign extra tasks and refrain from micromanaging. </a:t>
            </a:r>
          </a:p>
        </p:txBody>
      </p:sp>
      <p:sp>
        <p:nvSpPr>
          <p:cNvPr id="32" name="TextBox 31">
            <a:extLst>
              <a:ext uri="{FF2B5EF4-FFF2-40B4-BE49-F238E27FC236}">
                <a16:creationId xmlns:a16="http://schemas.microsoft.com/office/drawing/2014/main" id="{A8304297-DF0B-BF72-F473-22D4245F7120}"/>
              </a:ext>
            </a:extLst>
          </p:cNvPr>
          <p:cNvSpPr txBox="1"/>
          <p:nvPr/>
        </p:nvSpPr>
        <p:spPr>
          <a:xfrm>
            <a:off x="6187622" y="4907329"/>
            <a:ext cx="5871937" cy="1234697"/>
          </a:xfrm>
          <a:prstGeom prst="rect">
            <a:avLst/>
          </a:prstGeom>
          <a:noFill/>
        </p:spPr>
        <p:txBody>
          <a:bodyPr wrap="square" rtlCol="0">
            <a:spAutoFit/>
          </a:bodyPr>
          <a:lstStyle/>
          <a:p>
            <a:pPr algn="just">
              <a:lnSpc>
                <a:spcPct val="107000"/>
              </a:lnSpc>
              <a:spcAft>
                <a:spcPts val="800"/>
              </a:spcAft>
            </a:pPr>
            <a:r>
              <a:rPr lang="en-GB" sz="1400" dirty="0">
                <a:effectLst/>
                <a:ea typeface="Calibri" panose="020F0502020204030204" pitchFamily="34" charset="0"/>
                <a:cs typeface="Times New Roman" panose="02020603050405020304" pitchFamily="18" charset="0"/>
              </a:rPr>
              <a:t>There are many tools used in planning such as SWOT analysis, PESTLE Analysis, VRIO Framework, environmental scanning, resource analysis, etc. If a manager didn’t get good training in management, he/she may fail to plan effectively and thus see no sense in it. It may also be that they lack experience in certain areas – creating a marketing plan is very different from operational planning.</a:t>
            </a:r>
          </a:p>
        </p:txBody>
      </p:sp>
      <p:sp>
        <p:nvSpPr>
          <p:cNvPr id="41" name="TextBox 40">
            <a:extLst>
              <a:ext uri="{FF2B5EF4-FFF2-40B4-BE49-F238E27FC236}">
                <a16:creationId xmlns:a16="http://schemas.microsoft.com/office/drawing/2014/main" id="{A213E20E-BF44-9C8D-C964-90F3F49F5D2A}"/>
              </a:ext>
            </a:extLst>
          </p:cNvPr>
          <p:cNvSpPr txBox="1"/>
          <p:nvPr/>
        </p:nvSpPr>
        <p:spPr>
          <a:xfrm>
            <a:off x="6686103" y="1969062"/>
            <a:ext cx="5475567" cy="400110"/>
          </a:xfrm>
          <a:prstGeom prst="rect">
            <a:avLst/>
          </a:prstGeom>
          <a:noFill/>
        </p:spPr>
        <p:txBody>
          <a:bodyPr wrap="square" rtlCol="0">
            <a:spAutoFit/>
          </a:bodyPr>
          <a:lstStyle/>
          <a:p>
            <a:r>
              <a:rPr lang="en-GB" sz="2000" b="1" dirty="0">
                <a:solidFill>
                  <a:schemeClr val="bg1"/>
                </a:solidFill>
              </a:rPr>
              <a:t>They have too much reliance on their experience</a:t>
            </a:r>
          </a:p>
        </p:txBody>
      </p:sp>
      <p:sp>
        <p:nvSpPr>
          <p:cNvPr id="42" name="TextBox 41">
            <a:extLst>
              <a:ext uri="{FF2B5EF4-FFF2-40B4-BE49-F238E27FC236}">
                <a16:creationId xmlns:a16="http://schemas.microsoft.com/office/drawing/2014/main" id="{3ADBE9F5-1FD9-8611-8BA6-D43663AAFFC8}"/>
              </a:ext>
            </a:extLst>
          </p:cNvPr>
          <p:cNvSpPr txBox="1"/>
          <p:nvPr/>
        </p:nvSpPr>
        <p:spPr>
          <a:xfrm>
            <a:off x="6214438" y="2412889"/>
            <a:ext cx="6038748" cy="773673"/>
          </a:xfrm>
          <a:prstGeom prst="rect">
            <a:avLst/>
          </a:prstGeom>
          <a:noFill/>
        </p:spPr>
        <p:txBody>
          <a:bodyPr wrap="square" rtlCol="0">
            <a:spAutoFit/>
          </a:bodyPr>
          <a:lstStyle/>
          <a:p>
            <a:pPr>
              <a:lnSpc>
                <a:spcPct val="107000"/>
              </a:lnSpc>
              <a:spcAft>
                <a:spcPts val="800"/>
              </a:spcAft>
            </a:pPr>
            <a:r>
              <a:rPr lang="en-GB" sz="1400" dirty="0">
                <a:effectLst/>
                <a:ea typeface="Calibri" panose="020F0502020204030204" pitchFamily="34" charset="0"/>
                <a:cs typeface="Times New Roman" panose="02020603050405020304" pitchFamily="18" charset="0"/>
              </a:rPr>
              <a:t>Some managers may have achieved success without planning, leading them to believe that planning is pointless. Instead of favourable circumstances, they credit their own abilities with their accomplishment. </a:t>
            </a:r>
          </a:p>
        </p:txBody>
      </p:sp>
      <p:sp>
        <p:nvSpPr>
          <p:cNvPr id="43" name="TextBox 42">
            <a:extLst>
              <a:ext uri="{FF2B5EF4-FFF2-40B4-BE49-F238E27FC236}">
                <a16:creationId xmlns:a16="http://schemas.microsoft.com/office/drawing/2014/main" id="{424A6A96-F551-D9A3-B0B8-505ACD20FAC3}"/>
              </a:ext>
            </a:extLst>
          </p:cNvPr>
          <p:cNvSpPr txBox="1"/>
          <p:nvPr/>
        </p:nvSpPr>
        <p:spPr>
          <a:xfrm>
            <a:off x="6829396" y="3285139"/>
            <a:ext cx="4490608" cy="400110"/>
          </a:xfrm>
          <a:prstGeom prst="rect">
            <a:avLst/>
          </a:prstGeom>
          <a:noFill/>
        </p:spPr>
        <p:txBody>
          <a:bodyPr wrap="square" rtlCol="0">
            <a:spAutoFit/>
          </a:bodyPr>
          <a:lstStyle/>
          <a:p>
            <a:r>
              <a:rPr lang="en-GB" sz="2000" b="1" dirty="0">
                <a:solidFill>
                  <a:schemeClr val="bg1"/>
                </a:solidFill>
              </a:rPr>
              <a:t>They lack self-discipline </a:t>
            </a:r>
          </a:p>
        </p:txBody>
      </p:sp>
      <p:sp>
        <p:nvSpPr>
          <p:cNvPr id="44" name="TextBox 43">
            <a:extLst>
              <a:ext uri="{FF2B5EF4-FFF2-40B4-BE49-F238E27FC236}">
                <a16:creationId xmlns:a16="http://schemas.microsoft.com/office/drawing/2014/main" id="{7247277A-6B5F-E63F-7E04-F5147EDD589E}"/>
              </a:ext>
            </a:extLst>
          </p:cNvPr>
          <p:cNvSpPr txBox="1"/>
          <p:nvPr/>
        </p:nvSpPr>
        <p:spPr>
          <a:xfrm>
            <a:off x="6214438" y="3639009"/>
            <a:ext cx="5647981" cy="773673"/>
          </a:xfrm>
          <a:prstGeom prst="rect">
            <a:avLst/>
          </a:prstGeom>
          <a:noFill/>
        </p:spPr>
        <p:txBody>
          <a:bodyPr wrap="square" rtlCol="0">
            <a:spAutoFit/>
          </a:bodyPr>
          <a:lstStyle/>
          <a:p>
            <a:pPr algn="just">
              <a:lnSpc>
                <a:spcPct val="107000"/>
              </a:lnSpc>
              <a:spcAft>
                <a:spcPts val="800"/>
              </a:spcAft>
            </a:pPr>
            <a:r>
              <a:rPr lang="en-GB" sz="1400" dirty="0">
                <a:effectLst/>
                <a:ea typeface="Calibri" panose="020F0502020204030204" pitchFamily="34" charset="0"/>
                <a:cs typeface="Times New Roman" panose="02020603050405020304" pitchFamily="18" charset="0"/>
              </a:rPr>
              <a:t>Setting and achieving objectives, whether they be personal or organisational, needs commitment and self-control. Managers frequently need to build their own talents and abilities in order to plan well. </a:t>
            </a:r>
          </a:p>
        </p:txBody>
      </p:sp>
      <p:sp>
        <p:nvSpPr>
          <p:cNvPr id="45" name="TextBox 44">
            <a:extLst>
              <a:ext uri="{FF2B5EF4-FFF2-40B4-BE49-F238E27FC236}">
                <a16:creationId xmlns:a16="http://schemas.microsoft.com/office/drawing/2014/main" id="{9247797E-5B48-E8AA-F17A-CD4989D4A314}"/>
              </a:ext>
            </a:extLst>
          </p:cNvPr>
          <p:cNvSpPr txBox="1"/>
          <p:nvPr/>
        </p:nvSpPr>
        <p:spPr>
          <a:xfrm>
            <a:off x="701107" y="5133738"/>
            <a:ext cx="4634562" cy="400110"/>
          </a:xfrm>
          <a:prstGeom prst="rect">
            <a:avLst/>
          </a:prstGeom>
          <a:noFill/>
        </p:spPr>
        <p:txBody>
          <a:bodyPr wrap="square" rtlCol="0">
            <a:spAutoFit/>
          </a:bodyPr>
          <a:lstStyle/>
          <a:p>
            <a:r>
              <a:rPr lang="en-GB" sz="2000" b="1" dirty="0">
                <a:solidFill>
                  <a:schemeClr val="bg1"/>
                </a:solidFill>
              </a:rPr>
              <a:t>They lack meaningful objectives and goals </a:t>
            </a:r>
          </a:p>
        </p:txBody>
      </p:sp>
      <p:sp>
        <p:nvSpPr>
          <p:cNvPr id="46" name="TextBox 45">
            <a:extLst>
              <a:ext uri="{FF2B5EF4-FFF2-40B4-BE49-F238E27FC236}">
                <a16:creationId xmlns:a16="http://schemas.microsoft.com/office/drawing/2014/main" id="{71CC3C3E-34FF-E5D1-09F5-9F290C9CBF2A}"/>
              </a:ext>
            </a:extLst>
          </p:cNvPr>
          <p:cNvSpPr txBox="1"/>
          <p:nvPr/>
        </p:nvSpPr>
        <p:spPr>
          <a:xfrm>
            <a:off x="232762" y="5525956"/>
            <a:ext cx="5840981" cy="773673"/>
          </a:xfrm>
          <a:prstGeom prst="rect">
            <a:avLst/>
          </a:prstGeom>
          <a:noFill/>
        </p:spPr>
        <p:txBody>
          <a:bodyPr wrap="square" rtlCol="0">
            <a:spAutoFit/>
          </a:bodyPr>
          <a:lstStyle/>
          <a:p>
            <a:pPr algn="just">
              <a:lnSpc>
                <a:spcPct val="107000"/>
              </a:lnSpc>
              <a:spcAft>
                <a:spcPts val="800"/>
              </a:spcAft>
            </a:pPr>
            <a:r>
              <a:rPr lang="en-GB" sz="1400" dirty="0">
                <a:effectLst/>
                <a:ea typeface="Calibri" panose="020F0502020204030204" pitchFamily="34" charset="0"/>
                <a:cs typeface="Times New Roman" panose="02020603050405020304" pitchFamily="18" charset="0"/>
              </a:rPr>
              <a:t>Sometimes, managers avoid planning because there is no goal that will engage or motivate them to do so. This often happens with companies that operate without any mission statement.  </a:t>
            </a:r>
          </a:p>
        </p:txBody>
      </p:sp>
      <p:graphicFrame>
        <p:nvGraphicFramePr>
          <p:cNvPr id="11" name="Objeto 33">
            <a:extLst>
              <a:ext uri="{FF2B5EF4-FFF2-40B4-BE49-F238E27FC236}">
                <a16:creationId xmlns:a16="http://schemas.microsoft.com/office/drawing/2014/main" id="{DE226AF3-5314-DBAB-4D9D-C751E9590AE2}"/>
              </a:ext>
            </a:extLst>
          </p:cNvPr>
          <p:cNvGraphicFramePr>
            <a:graphicFrameLocks noChangeAspect="1"/>
          </p:cNvGraphicFramePr>
          <p:nvPr>
            <p:extLst>
              <p:ext uri="{D42A27DB-BD31-4B8C-83A1-F6EECF244321}">
                <p14:modId xmlns:p14="http://schemas.microsoft.com/office/powerpoint/2010/main" val="3713143223"/>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7" name="Objeto 33">
                        <a:extLst>
                          <a:ext uri="{FF2B5EF4-FFF2-40B4-BE49-F238E27FC236}">
                            <a16:creationId xmlns:a16="http://schemas.microsoft.com/office/drawing/2014/main" id="{F517D401-0B1C-E429-4129-C5540E291D6A}"/>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Tree>
    <p:extLst>
      <p:ext uri="{BB962C8B-B14F-4D97-AF65-F5344CB8AC3E}">
        <p14:creationId xmlns:p14="http://schemas.microsoft.com/office/powerpoint/2010/main" val="3239406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183654" y="1779539"/>
            <a:ext cx="3162392" cy="379656"/>
          </a:xfrm>
          <a:prstGeom prst="rect">
            <a:avLst/>
          </a:prstGeom>
          <a:noFill/>
        </p:spPr>
        <p:txBody>
          <a:bodyPr wrap="square" rtlCol="0">
            <a:spAutoFit/>
          </a:bodyPr>
          <a:lstStyle/>
          <a:p>
            <a:pPr algn="r"/>
            <a:r>
              <a:rPr lang="it-IT" altLang="ko-KR" sz="1867" b="1" dirty="0">
                <a:solidFill>
                  <a:schemeClr val="bg1"/>
                </a:solidFill>
                <a:cs typeface="Arial" pitchFamily="34" charset="0"/>
              </a:rPr>
              <a:t>I</a:t>
            </a:r>
            <a:r>
              <a:rPr lang="en-GB" altLang="ko-KR" sz="1867" b="1" dirty="0">
                <a:solidFill>
                  <a:schemeClr val="bg1"/>
                </a:solidFill>
                <a:cs typeface="Arial" pitchFamily="34" charset="0"/>
              </a:rPr>
              <a:t>t helps to set the right goals</a:t>
            </a:r>
          </a:p>
        </p:txBody>
      </p:sp>
      <p:sp>
        <p:nvSpPr>
          <p:cNvPr id="21" name="TextBox 20">
            <a:extLst>
              <a:ext uri="{FF2B5EF4-FFF2-40B4-BE49-F238E27FC236}">
                <a16:creationId xmlns:a16="http://schemas.microsoft.com/office/drawing/2014/main" id="{A4AE6C51-D784-A168-C50C-2912A3547948}"/>
              </a:ext>
            </a:extLst>
          </p:cNvPr>
          <p:cNvSpPr txBox="1"/>
          <p:nvPr/>
        </p:nvSpPr>
        <p:spPr>
          <a:xfrm>
            <a:off x="363019" y="734871"/>
            <a:ext cx="11465958" cy="671915"/>
          </a:xfrm>
          <a:prstGeom prst="rect">
            <a:avLst/>
          </a:prstGeom>
          <a:noFill/>
        </p:spPr>
        <p:txBody>
          <a:bodyPr wrap="square" rtlCol="0">
            <a:sp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If you understand the importance of planning in management and want to grasp all the benefits of this function, consider the following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5 factors that determine the effectiveness of planning</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34" name="Table 39">
            <a:extLst>
              <a:ext uri="{FF2B5EF4-FFF2-40B4-BE49-F238E27FC236}">
                <a16:creationId xmlns:a16="http://schemas.microsoft.com/office/drawing/2014/main" id="{84BC8DBB-3377-5F53-4DD1-17AA091D3572}"/>
              </a:ext>
            </a:extLst>
          </p:cNvPr>
          <p:cNvGraphicFramePr>
            <a:graphicFrameLocks noGrp="1"/>
          </p:cNvGraphicFramePr>
          <p:nvPr>
            <p:extLst>
              <p:ext uri="{D42A27DB-BD31-4B8C-83A1-F6EECF244321}">
                <p14:modId xmlns:p14="http://schemas.microsoft.com/office/powerpoint/2010/main" val="1654012453"/>
              </p:ext>
            </p:extLst>
          </p:nvPr>
        </p:nvGraphicFramePr>
        <p:xfrm>
          <a:off x="363019" y="1531037"/>
          <a:ext cx="11465959" cy="4783149"/>
        </p:xfrm>
        <a:graphic>
          <a:graphicData uri="http://schemas.openxmlformats.org/drawingml/2006/table">
            <a:tbl>
              <a:tblPr firstRow="1" bandRow="1">
                <a:tableStyleId>{8799B23B-EC83-4686-B30A-512413B5E67A}</a:tableStyleId>
              </a:tblPr>
              <a:tblGrid>
                <a:gridCol w="3217026">
                  <a:extLst>
                    <a:ext uri="{9D8B030D-6E8A-4147-A177-3AD203B41FA5}">
                      <a16:colId xmlns:a16="http://schemas.microsoft.com/office/drawing/2014/main" val="3334506484"/>
                    </a:ext>
                  </a:extLst>
                </a:gridCol>
                <a:gridCol w="8248933">
                  <a:extLst>
                    <a:ext uri="{9D8B030D-6E8A-4147-A177-3AD203B41FA5}">
                      <a16:colId xmlns:a16="http://schemas.microsoft.com/office/drawing/2014/main" val="1273846673"/>
                    </a:ext>
                  </a:extLst>
                </a:gridCol>
              </a:tblGrid>
              <a:tr h="10036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ko-KR" dirty="0"/>
                        <a:t>Engagement</a:t>
                      </a:r>
                      <a:endParaRPr lang="en-GB" altLang="ko-KR" dirty="0"/>
                    </a:p>
                    <a:p>
                      <a:endParaRPr lang="en-GB"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effectLst/>
                          <a:latin typeface="+mn-lt"/>
                          <a:ea typeface="+mn-ea"/>
                          <a:cs typeface="+mn-cs"/>
                        </a:rPr>
                        <a:t>Despite the fact that planning is a managerial task, it shouldn't be carried out by a single individual in a closed room. Instead, a manager's job is to turn planning into a team effort that involves everyone. Make your staff feel involved in the planning process, and they'll be willing to commit to it and participate in the responsibility for seeing it through. They might even have creative suggestions that you would not have thought about. </a:t>
                      </a:r>
                    </a:p>
                  </a:txBody>
                  <a:tcPr/>
                </a:tc>
                <a:extLst>
                  <a:ext uri="{0D108BD9-81ED-4DB2-BD59-A6C34878D82A}">
                    <a16:rowId xmlns:a16="http://schemas.microsoft.com/office/drawing/2014/main" val="1618876958"/>
                  </a:ext>
                </a:extLst>
              </a:tr>
              <a:tr h="890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ko-KR" b="1" dirty="0"/>
                        <a:t>Data, </a:t>
                      </a:r>
                      <a:r>
                        <a:rPr lang="en-GB" altLang="ko-KR" b="1" dirty="0"/>
                        <a:t>not</a:t>
                      </a:r>
                      <a:r>
                        <a:rPr lang="it-IT" altLang="ko-KR" b="1" dirty="0"/>
                        <a:t> </a:t>
                      </a:r>
                      <a:r>
                        <a:rPr lang="en-GB" altLang="ko-KR" b="1" dirty="0"/>
                        <a:t>assumptions</a:t>
                      </a:r>
                    </a:p>
                    <a:p>
                      <a:endParaRPr lang="en-GB" dirty="0"/>
                    </a:p>
                  </a:txBody>
                  <a:tcPr/>
                </a:tc>
                <a:tc>
                  <a:txBody>
                    <a:bodyPr/>
                    <a:lstStyle/>
                    <a:p>
                      <a:pPr algn="just"/>
                      <a:r>
                        <a:rPr lang="en-GB" sz="1400" dirty="0"/>
                        <a:t>We all hold assumptions about businesses and markets, but they are not necessarily true. Basing your plan on assumptions is a grave mistake that overrides all the advantages of proper planning. It is important to do market research, host focus groups, talk to one’s own employees, consult market experts – gain any information that will help to base decisions on data rather than assumptions. </a:t>
                      </a:r>
                    </a:p>
                  </a:txBody>
                  <a:tcPr/>
                </a:tc>
                <a:extLst>
                  <a:ext uri="{0D108BD9-81ED-4DB2-BD59-A6C34878D82A}">
                    <a16:rowId xmlns:a16="http://schemas.microsoft.com/office/drawing/2014/main" val="1184007316"/>
                  </a:ext>
                </a:extLst>
              </a:tr>
              <a:tr h="890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ko-KR" b="1" dirty="0">
                          <a:solidFill>
                            <a:schemeClr val="tx1"/>
                          </a:solidFill>
                        </a:rPr>
                        <a:t>Communication</a:t>
                      </a:r>
                    </a:p>
                    <a:p>
                      <a:endParaRPr lang="en-GB" dirty="0"/>
                    </a:p>
                  </a:txBody>
                  <a:tcPr/>
                </a:tc>
                <a:tc>
                  <a:txBody>
                    <a:bodyPr/>
                    <a:lstStyle/>
                    <a:p>
                      <a:pPr algn="just"/>
                      <a:r>
                        <a:rPr lang="en-GB" sz="1400" dirty="0"/>
                        <a:t>It is crucial to make the desired outcomes and the strategic strategy obvious to the staff. Encourage everyone to share opinions and make plan adjustments by fostering open communication. Keep in mind that some planning advantages, like creativity, depend on how ready people are to share their ideas and on whether they feel heard and valued for doing so. </a:t>
                      </a:r>
                    </a:p>
                  </a:txBody>
                  <a:tcPr/>
                </a:tc>
                <a:extLst>
                  <a:ext uri="{0D108BD9-81ED-4DB2-BD59-A6C34878D82A}">
                    <a16:rowId xmlns:a16="http://schemas.microsoft.com/office/drawing/2014/main" val="2612863720"/>
                  </a:ext>
                </a:extLst>
              </a:tr>
              <a:tr h="890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ko-KR" b="1" dirty="0"/>
                        <a:t>Culture of </a:t>
                      </a:r>
                      <a:r>
                        <a:rPr lang="en-GB" altLang="ko-KR" b="1" dirty="0"/>
                        <a:t>growth</a:t>
                      </a:r>
                    </a:p>
                    <a:p>
                      <a:endParaRPr lang="en-GB" dirty="0"/>
                    </a:p>
                  </a:txBody>
                  <a:tcPr/>
                </a:tc>
                <a:tc>
                  <a:txBody>
                    <a:bodyPr/>
                    <a:lstStyle/>
                    <a:p>
                      <a:pPr algn="just"/>
                      <a:r>
                        <a:rPr lang="en-GB" sz="1400" dirty="0"/>
                        <a:t>Only in a culture that prioritises efficiency and growth can a true emphasis on improving these metrics be sustained. Work to establish this kind of culture within your company. Employees will be more inclined to commit to ambitious goals and demanding plans if you support their learning and development, value and reward personal accomplishments. </a:t>
                      </a:r>
                    </a:p>
                  </a:txBody>
                  <a:tcPr/>
                </a:tc>
                <a:extLst>
                  <a:ext uri="{0D108BD9-81ED-4DB2-BD59-A6C34878D82A}">
                    <a16:rowId xmlns:a16="http://schemas.microsoft.com/office/drawing/2014/main" val="1337845744"/>
                  </a:ext>
                </a:extLst>
              </a:tr>
              <a:tr h="753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ko-KR" b="1" dirty="0"/>
                        <a:t>Commitment to </a:t>
                      </a:r>
                      <a:r>
                        <a:rPr lang="en-GB" altLang="ko-KR" b="1" dirty="0"/>
                        <a:t>change</a:t>
                      </a:r>
                    </a:p>
                    <a:p>
                      <a:endParaRPr lang="en-GB" dirty="0"/>
                    </a:p>
                  </a:txBody>
                  <a:tcPr/>
                </a:tc>
                <a:tc>
                  <a:txBody>
                    <a:bodyPr/>
                    <a:lstStyle/>
                    <a:p>
                      <a:pPr algn="just"/>
                      <a:r>
                        <a:rPr lang="en-GB" sz="1400" dirty="0"/>
                        <a:t>Effective planning requires letting go of outdated processes, revision of strategies, innovation, hiring and firing. All this means change, which is difficult to manage. Still, to truly benefit from the advantages of planning, a manager should be ready to go beyond the cosmetic changes and face the possible resentment of the team. In this respect, planning in management is a function that requires much courage and commitment. </a:t>
                      </a:r>
                    </a:p>
                  </a:txBody>
                  <a:tcPr/>
                </a:tc>
                <a:extLst>
                  <a:ext uri="{0D108BD9-81ED-4DB2-BD59-A6C34878D82A}">
                    <a16:rowId xmlns:a16="http://schemas.microsoft.com/office/drawing/2014/main" val="4076662761"/>
                  </a:ext>
                </a:extLst>
              </a:tr>
            </a:tbl>
          </a:graphicData>
        </a:graphic>
      </p:graphicFrame>
      <p:sp>
        <p:nvSpPr>
          <p:cNvPr id="2" name="TextBox 1">
            <a:extLst>
              <a:ext uri="{FF2B5EF4-FFF2-40B4-BE49-F238E27FC236}">
                <a16:creationId xmlns:a16="http://schemas.microsoft.com/office/drawing/2014/main" id="{D7570E47-0AE5-F6AB-DB2D-487EE9971AFD}"/>
              </a:ext>
            </a:extLst>
          </p:cNvPr>
          <p:cNvSpPr txBox="1"/>
          <p:nvPr/>
        </p:nvSpPr>
        <p:spPr>
          <a:xfrm>
            <a:off x="1068779" y="261257"/>
            <a:ext cx="6804561" cy="430887"/>
          </a:xfrm>
          <a:prstGeom prst="rect">
            <a:avLst/>
          </a:prstGeom>
          <a:noFill/>
        </p:spPr>
        <p:txBody>
          <a:bodyPr wrap="square" rtlCol="0">
            <a:spAutoFit/>
          </a:bodyPr>
          <a:lstStyle/>
          <a:p>
            <a:r>
              <a:rPr lang="en-GB" sz="2200" b="1" dirty="0"/>
              <a:t>Effectiveness of planning </a:t>
            </a:r>
          </a:p>
        </p:txBody>
      </p:sp>
      <p:graphicFrame>
        <p:nvGraphicFramePr>
          <p:cNvPr id="3" name="Objeto 33">
            <a:extLst>
              <a:ext uri="{FF2B5EF4-FFF2-40B4-BE49-F238E27FC236}">
                <a16:creationId xmlns:a16="http://schemas.microsoft.com/office/drawing/2014/main" id="{3832C504-7758-CE22-AE11-6E9D3F4E6E7A}"/>
              </a:ext>
            </a:extLst>
          </p:cNvPr>
          <p:cNvGraphicFramePr>
            <a:graphicFrameLocks noChangeAspect="1"/>
          </p:cNvGraphicFramePr>
          <p:nvPr>
            <p:extLst>
              <p:ext uri="{D42A27DB-BD31-4B8C-83A1-F6EECF244321}">
                <p14:modId xmlns:p14="http://schemas.microsoft.com/office/powerpoint/2010/main" val="1244176008"/>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11" name="Objeto 33">
                        <a:extLst>
                          <a:ext uri="{FF2B5EF4-FFF2-40B4-BE49-F238E27FC236}">
                            <a16:creationId xmlns:a16="http://schemas.microsoft.com/office/drawing/2014/main" id="{DE226AF3-5314-DBAB-4D9D-C751E9590AE2}"/>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Tree>
    <p:extLst>
      <p:ext uri="{BB962C8B-B14F-4D97-AF65-F5344CB8AC3E}">
        <p14:creationId xmlns:p14="http://schemas.microsoft.com/office/powerpoint/2010/main" val="146227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A86FB8-B858-8A5D-FF1E-E17413547CB6}"/>
              </a:ext>
            </a:extLst>
          </p:cNvPr>
          <p:cNvSpPr txBox="1"/>
          <p:nvPr/>
        </p:nvSpPr>
        <p:spPr>
          <a:xfrm>
            <a:off x="1111283" y="1171684"/>
            <a:ext cx="4603423" cy="4524315"/>
          </a:xfrm>
          <a:prstGeom prst="rect">
            <a:avLst/>
          </a:prstGeom>
          <a:noFill/>
        </p:spPr>
        <p:txBody>
          <a:bodyPr wrap="square" rtlCol="0">
            <a:spAutoFit/>
          </a:bodyPr>
          <a:lstStyle/>
          <a:p>
            <a:endParaRPr lang="en-GB" dirty="0"/>
          </a:p>
          <a:p>
            <a:r>
              <a:rPr lang="en-GB" dirty="0"/>
              <a:t>Project objective</a:t>
            </a:r>
          </a:p>
          <a:p>
            <a:pPr marL="285750" indent="-285750">
              <a:buFont typeface="Arial" panose="020B0604020202020204" pitchFamily="34" charset="0"/>
              <a:buChar char="•"/>
            </a:pPr>
            <a:endParaRPr lang="en-GB" dirty="0"/>
          </a:p>
          <a:p>
            <a:r>
              <a:rPr lang="en-GB" dirty="0"/>
              <a:t>Activities</a:t>
            </a:r>
          </a:p>
          <a:p>
            <a:pPr marL="285750" indent="-285750">
              <a:buFont typeface="Arial" panose="020B0604020202020204" pitchFamily="34" charset="0"/>
              <a:buChar char="•"/>
            </a:pPr>
            <a:endParaRPr lang="en-GB" dirty="0"/>
          </a:p>
          <a:p>
            <a:r>
              <a:rPr lang="en-GB" dirty="0"/>
              <a:t>Responsibilities</a:t>
            </a:r>
          </a:p>
          <a:p>
            <a:pPr marL="285750" indent="-285750">
              <a:buFont typeface="Arial" panose="020B0604020202020204" pitchFamily="34" charset="0"/>
              <a:buChar char="•"/>
            </a:pPr>
            <a:endParaRPr lang="en-GB" dirty="0"/>
          </a:p>
          <a:p>
            <a:r>
              <a:rPr lang="en-GB" dirty="0"/>
              <a:t>Timeframe</a:t>
            </a:r>
          </a:p>
          <a:p>
            <a:pPr marL="285750" indent="-285750">
              <a:buFont typeface="Arial" panose="020B0604020202020204" pitchFamily="34" charset="0"/>
              <a:buChar char="•"/>
            </a:pPr>
            <a:endParaRPr lang="en-GB" dirty="0"/>
          </a:p>
          <a:p>
            <a:r>
              <a:rPr lang="en-GB" dirty="0"/>
              <a:t>Budget </a:t>
            </a:r>
          </a:p>
          <a:p>
            <a:pPr marL="285750" indent="-285750">
              <a:buFont typeface="Arial" panose="020B0604020202020204" pitchFamily="34" charset="0"/>
              <a:buChar char="•"/>
            </a:pPr>
            <a:endParaRPr lang="en-GB" dirty="0"/>
          </a:p>
          <a:p>
            <a:r>
              <a:rPr lang="en-GB" dirty="0"/>
              <a:t>Monitoring and performance indicators</a:t>
            </a:r>
          </a:p>
          <a:p>
            <a:r>
              <a:rPr lang="en-GB" dirty="0"/>
              <a:t> </a:t>
            </a:r>
          </a:p>
          <a:p>
            <a:r>
              <a:rPr lang="en-GB" dirty="0"/>
              <a:t>Risks</a:t>
            </a:r>
          </a:p>
          <a:p>
            <a:pPr marL="285750" indent="-285750">
              <a:buFont typeface="Arial" panose="020B0604020202020204" pitchFamily="34" charset="0"/>
              <a:buChar char="•"/>
            </a:pPr>
            <a:endParaRPr lang="en-GB" dirty="0"/>
          </a:p>
          <a:p>
            <a:r>
              <a:rPr lang="en-GB" dirty="0"/>
              <a:t>Project closure</a:t>
            </a:r>
          </a:p>
        </p:txBody>
      </p:sp>
      <p:sp>
        <p:nvSpPr>
          <p:cNvPr id="5" name="TextBox 4">
            <a:extLst>
              <a:ext uri="{FF2B5EF4-FFF2-40B4-BE49-F238E27FC236}">
                <a16:creationId xmlns:a16="http://schemas.microsoft.com/office/drawing/2014/main" id="{1DDB30AF-D8CE-1337-FAD7-F7DF3E0663F6}"/>
              </a:ext>
            </a:extLst>
          </p:cNvPr>
          <p:cNvSpPr txBox="1"/>
          <p:nvPr/>
        </p:nvSpPr>
        <p:spPr>
          <a:xfrm>
            <a:off x="1111283" y="956240"/>
            <a:ext cx="5034337" cy="430887"/>
          </a:xfrm>
          <a:prstGeom prst="rect">
            <a:avLst/>
          </a:prstGeom>
          <a:noFill/>
        </p:spPr>
        <p:txBody>
          <a:bodyPr wrap="square" rtlCol="0">
            <a:spAutoFit/>
          </a:bodyPr>
          <a:lstStyle/>
          <a:p>
            <a:r>
              <a:rPr lang="it-IT" sz="2200" b="1" dirty="0"/>
              <a:t>Project Plan</a:t>
            </a:r>
            <a:endParaRPr lang="en-GB" sz="2200" b="1" dirty="0"/>
          </a:p>
        </p:txBody>
      </p:sp>
      <p:sp>
        <p:nvSpPr>
          <p:cNvPr id="6" name="TextBox 5">
            <a:extLst>
              <a:ext uri="{FF2B5EF4-FFF2-40B4-BE49-F238E27FC236}">
                <a16:creationId xmlns:a16="http://schemas.microsoft.com/office/drawing/2014/main" id="{61B08952-DCB5-4ADA-C7B7-FBCE086D4748}"/>
              </a:ext>
            </a:extLst>
          </p:cNvPr>
          <p:cNvSpPr txBox="1"/>
          <p:nvPr/>
        </p:nvSpPr>
        <p:spPr>
          <a:xfrm>
            <a:off x="6477296" y="951393"/>
            <a:ext cx="4715838" cy="430887"/>
          </a:xfrm>
          <a:prstGeom prst="rect">
            <a:avLst/>
          </a:prstGeom>
          <a:noFill/>
        </p:spPr>
        <p:txBody>
          <a:bodyPr wrap="square" rtlCol="0">
            <a:spAutoFit/>
          </a:bodyPr>
          <a:lstStyle/>
          <a:p>
            <a:r>
              <a:rPr lang="it-IT" sz="2200" b="1" dirty="0"/>
              <a:t>Tools</a:t>
            </a:r>
            <a:r>
              <a:rPr lang="it-IT" dirty="0"/>
              <a:t> </a:t>
            </a:r>
            <a:endParaRPr lang="en-GB" dirty="0"/>
          </a:p>
        </p:txBody>
      </p:sp>
      <p:sp>
        <p:nvSpPr>
          <p:cNvPr id="7" name="TextBox 6">
            <a:extLst>
              <a:ext uri="{FF2B5EF4-FFF2-40B4-BE49-F238E27FC236}">
                <a16:creationId xmlns:a16="http://schemas.microsoft.com/office/drawing/2014/main" id="{0B762FB5-FA64-AE62-8C6B-C93FAA499A54}"/>
              </a:ext>
            </a:extLst>
          </p:cNvPr>
          <p:cNvSpPr txBox="1"/>
          <p:nvPr/>
        </p:nvSpPr>
        <p:spPr>
          <a:xfrm>
            <a:off x="6477296" y="1448682"/>
            <a:ext cx="4417887" cy="4247317"/>
          </a:xfrm>
          <a:prstGeom prst="rect">
            <a:avLst/>
          </a:prstGeom>
          <a:noFill/>
        </p:spPr>
        <p:txBody>
          <a:bodyPr wrap="square" rtlCol="0">
            <a:spAutoFit/>
          </a:bodyPr>
          <a:lstStyle/>
          <a:p>
            <a:r>
              <a:rPr lang="en-GB" dirty="0"/>
              <a:t>WBS and OBS </a:t>
            </a:r>
          </a:p>
          <a:p>
            <a:endParaRPr lang="en-GB" dirty="0"/>
          </a:p>
          <a:p>
            <a:r>
              <a:rPr lang="en-GB" dirty="0"/>
              <a:t>Responsibility matrix </a:t>
            </a:r>
          </a:p>
          <a:p>
            <a:endParaRPr lang="en-GB" dirty="0"/>
          </a:p>
          <a:p>
            <a:r>
              <a:rPr lang="en-GB" dirty="0"/>
              <a:t>Network Diagram (CPM)</a:t>
            </a:r>
          </a:p>
          <a:p>
            <a:endParaRPr lang="en-GB" dirty="0"/>
          </a:p>
          <a:p>
            <a:r>
              <a:rPr lang="en-GB" dirty="0"/>
              <a:t>GANTT chart</a:t>
            </a:r>
          </a:p>
          <a:p>
            <a:endParaRPr lang="en-GB" dirty="0"/>
          </a:p>
          <a:p>
            <a:r>
              <a:rPr lang="en-GB" dirty="0"/>
              <a:t>Resource levelling</a:t>
            </a:r>
          </a:p>
          <a:p>
            <a:r>
              <a:rPr lang="en-GB" dirty="0"/>
              <a:t> </a:t>
            </a:r>
          </a:p>
          <a:p>
            <a:r>
              <a:rPr lang="en-GB" dirty="0"/>
              <a:t>Crashing</a:t>
            </a:r>
          </a:p>
          <a:p>
            <a:endParaRPr lang="en-GB" dirty="0"/>
          </a:p>
          <a:p>
            <a:r>
              <a:rPr lang="en-GB" dirty="0"/>
              <a:t>Earned Value</a:t>
            </a:r>
          </a:p>
          <a:p>
            <a:endParaRPr lang="en-GB" dirty="0"/>
          </a:p>
          <a:p>
            <a:r>
              <a:rPr lang="en-GB" dirty="0"/>
              <a:t>Risk management</a:t>
            </a:r>
          </a:p>
        </p:txBody>
      </p:sp>
      <p:graphicFrame>
        <p:nvGraphicFramePr>
          <p:cNvPr id="2" name="Objeto 33">
            <a:extLst>
              <a:ext uri="{FF2B5EF4-FFF2-40B4-BE49-F238E27FC236}">
                <a16:creationId xmlns:a16="http://schemas.microsoft.com/office/drawing/2014/main" id="{9F3F6024-94D4-1313-BE8D-98C979B04AE3}"/>
              </a:ext>
            </a:extLst>
          </p:cNvPr>
          <p:cNvGraphicFramePr>
            <a:graphicFrameLocks noChangeAspect="1"/>
          </p:cNvGraphicFramePr>
          <p:nvPr>
            <p:extLst>
              <p:ext uri="{D42A27DB-BD31-4B8C-83A1-F6EECF244321}">
                <p14:modId xmlns:p14="http://schemas.microsoft.com/office/powerpoint/2010/main" val="3898670694"/>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3" name="Objeto 33">
                        <a:extLst>
                          <a:ext uri="{FF2B5EF4-FFF2-40B4-BE49-F238E27FC236}">
                            <a16:creationId xmlns:a16="http://schemas.microsoft.com/office/drawing/2014/main" id="{3832C504-7758-CE22-AE11-6E9D3F4E6E7A}"/>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E0C627E9-2E0F-4186-704A-9354287D6682}"/>
              </a:ext>
            </a:extLst>
          </p:cNvPr>
          <p:cNvSpPr txBox="1"/>
          <p:nvPr/>
        </p:nvSpPr>
        <p:spPr>
          <a:xfrm>
            <a:off x="1068779" y="261257"/>
            <a:ext cx="6804561" cy="430887"/>
          </a:xfrm>
          <a:prstGeom prst="rect">
            <a:avLst/>
          </a:prstGeom>
          <a:noFill/>
        </p:spPr>
        <p:txBody>
          <a:bodyPr wrap="square" rtlCol="0">
            <a:spAutoFit/>
          </a:bodyPr>
          <a:lstStyle/>
          <a:p>
            <a:r>
              <a:rPr lang="en-GB" sz="2200" b="1" dirty="0"/>
              <a:t>A practical example for a project…</a:t>
            </a:r>
          </a:p>
        </p:txBody>
      </p:sp>
    </p:spTree>
    <p:extLst>
      <p:ext uri="{BB962C8B-B14F-4D97-AF65-F5344CB8AC3E}">
        <p14:creationId xmlns:p14="http://schemas.microsoft.com/office/powerpoint/2010/main" val="1604760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5FD5F2-5C33-E629-458B-9FC0725ACE46}"/>
              </a:ext>
            </a:extLst>
          </p:cNvPr>
          <p:cNvSpPr txBox="1"/>
          <p:nvPr/>
        </p:nvSpPr>
        <p:spPr>
          <a:xfrm>
            <a:off x="1068779" y="261257"/>
            <a:ext cx="6804561" cy="430887"/>
          </a:xfrm>
          <a:prstGeom prst="rect">
            <a:avLst/>
          </a:prstGeom>
          <a:noFill/>
        </p:spPr>
        <p:txBody>
          <a:bodyPr wrap="square" rtlCol="0">
            <a:spAutoFit/>
          </a:bodyPr>
          <a:lstStyle/>
          <a:p>
            <a:r>
              <a:rPr lang="en-GB" sz="2200" b="1" dirty="0"/>
              <a:t>UNIT 3: b) Organizing</a:t>
            </a:r>
          </a:p>
        </p:txBody>
      </p:sp>
      <p:graphicFrame>
        <p:nvGraphicFramePr>
          <p:cNvPr id="5" name="Objeto 33">
            <a:extLst>
              <a:ext uri="{FF2B5EF4-FFF2-40B4-BE49-F238E27FC236}">
                <a16:creationId xmlns:a16="http://schemas.microsoft.com/office/drawing/2014/main" id="{193303F9-1A0B-3294-0E7A-CAEC37FA9395}"/>
              </a:ext>
            </a:extLst>
          </p:cNvPr>
          <p:cNvGraphicFramePr>
            <a:graphicFrameLocks noChangeAspect="1"/>
          </p:cNvGraphicFramePr>
          <p:nvPr>
            <p:extLst>
              <p:ext uri="{D42A27DB-BD31-4B8C-83A1-F6EECF244321}">
                <p14:modId xmlns:p14="http://schemas.microsoft.com/office/powerpoint/2010/main" val="722526627"/>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33">
                        <a:extLst>
                          <a:ext uri="{FF2B5EF4-FFF2-40B4-BE49-F238E27FC236}">
                            <a16:creationId xmlns:a16="http://schemas.microsoft.com/office/drawing/2014/main" id="{9F3F6024-94D4-1313-BE8D-98C979B04AE3}"/>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7D555F1E-B514-5C18-16E1-88DDAE552D2E}"/>
              </a:ext>
            </a:extLst>
          </p:cNvPr>
          <p:cNvSpPr txBox="1"/>
          <p:nvPr/>
        </p:nvSpPr>
        <p:spPr>
          <a:xfrm>
            <a:off x="720712" y="939518"/>
            <a:ext cx="11025350" cy="1514007"/>
          </a:xfrm>
          <a:prstGeom prst="rect">
            <a:avLst/>
          </a:prstGeom>
          <a:noFill/>
        </p:spPr>
        <p:txBody>
          <a:bodyPr wrap="square" rtlCol="0">
            <a:spAutoFit/>
          </a:bodyPr>
          <a:lstStyle/>
          <a:p>
            <a:pPr algn="just"/>
            <a:r>
              <a:rPr lang="en-GB" dirty="0"/>
              <a:t>Organizing is the function of management that involves </a:t>
            </a:r>
            <a:r>
              <a:rPr lang="en-GB" b="1" dirty="0"/>
              <a:t>developing an organizational structure and allocating human resources to ensure the accomplishment of objectives.</a:t>
            </a:r>
            <a:r>
              <a:rPr lang="en-GB" dirty="0"/>
              <a:t> The structure of the organization is the framework within which effort is coordinated. The structure is usually represented </a:t>
            </a:r>
            <a:r>
              <a:rPr lang="en-GB" b="1" dirty="0"/>
              <a:t>by an organization chart</a:t>
            </a:r>
            <a:r>
              <a:rPr lang="en-GB" dirty="0"/>
              <a:t>, which provides a graphic representation of the chain of command within an organization. Decisions made about the structure of an organization are generally referred to as organizational design decisions.</a:t>
            </a:r>
          </a:p>
        </p:txBody>
      </p:sp>
      <p:sp>
        <p:nvSpPr>
          <p:cNvPr id="7" name="TextBox 6">
            <a:extLst>
              <a:ext uri="{FF2B5EF4-FFF2-40B4-BE49-F238E27FC236}">
                <a16:creationId xmlns:a16="http://schemas.microsoft.com/office/drawing/2014/main" id="{EAC65F7F-0D5F-2742-74FC-DA8F816D21AC}"/>
              </a:ext>
            </a:extLst>
          </p:cNvPr>
          <p:cNvSpPr txBox="1"/>
          <p:nvPr/>
        </p:nvSpPr>
        <p:spPr>
          <a:xfrm>
            <a:off x="720711" y="2695668"/>
            <a:ext cx="10919353" cy="2031325"/>
          </a:xfrm>
          <a:prstGeom prst="rect">
            <a:avLst/>
          </a:prstGeom>
          <a:noFill/>
        </p:spPr>
        <p:txBody>
          <a:bodyPr wrap="square" rtlCol="0">
            <a:spAutoFit/>
          </a:bodyPr>
          <a:lstStyle/>
          <a:p>
            <a:pPr algn="just"/>
            <a:r>
              <a:rPr lang="en-GB" dirty="0"/>
              <a:t>Organizing involves both:</a:t>
            </a:r>
          </a:p>
          <a:p>
            <a:pPr algn="just"/>
            <a:endParaRPr lang="en-GB" dirty="0"/>
          </a:p>
          <a:p>
            <a:pPr marL="285750" indent="-285750" algn="just">
              <a:buFontTx/>
              <a:buChar char="-"/>
            </a:pPr>
            <a:r>
              <a:rPr lang="en-GB" b="1" dirty="0"/>
              <a:t>The design of individual jobs within the organization. </a:t>
            </a:r>
            <a:r>
              <a:rPr lang="en-GB" dirty="0"/>
              <a:t>Decisions must be made about the duties and responsibilities of individual jobs, as well as the manner in which the duties should be carried out. Decisions made about the nature of jobs within the organization are generally called “job design” decisions.</a:t>
            </a:r>
          </a:p>
          <a:p>
            <a:pPr marL="285750" indent="-285750" algn="just">
              <a:buFontTx/>
              <a:buChar char="-"/>
            </a:pPr>
            <a:r>
              <a:rPr lang="en-GB" b="1" dirty="0"/>
              <a:t>The design of organization level, </a:t>
            </a:r>
            <a:r>
              <a:rPr lang="en-GB" dirty="0"/>
              <a:t>deciding how best to departmentalize, or cluster, jobs into departments to coordinate effort effectively.</a:t>
            </a:r>
          </a:p>
        </p:txBody>
      </p:sp>
      <p:sp>
        <p:nvSpPr>
          <p:cNvPr id="8" name="TextBox 7">
            <a:extLst>
              <a:ext uri="{FF2B5EF4-FFF2-40B4-BE49-F238E27FC236}">
                <a16:creationId xmlns:a16="http://schemas.microsoft.com/office/drawing/2014/main" id="{265BEDF6-AB75-48F8-97D8-D27CF6020656}"/>
              </a:ext>
            </a:extLst>
          </p:cNvPr>
          <p:cNvSpPr txBox="1"/>
          <p:nvPr/>
        </p:nvSpPr>
        <p:spPr>
          <a:xfrm>
            <a:off x="720712" y="5121317"/>
            <a:ext cx="10919352" cy="923330"/>
          </a:xfrm>
          <a:prstGeom prst="rect">
            <a:avLst/>
          </a:prstGeom>
          <a:noFill/>
        </p:spPr>
        <p:txBody>
          <a:bodyPr wrap="square" rtlCol="0">
            <a:spAutoFit/>
          </a:bodyPr>
          <a:lstStyle/>
          <a:p>
            <a:pPr algn="just"/>
            <a:r>
              <a:rPr lang="en-GB" dirty="0"/>
              <a:t>Recently, many organizations have attempted to strike a balance between the need for worker specialization and the need for workers to have jobs that entail variety and autonomy. Many jobs are now designed based on such principles as </a:t>
            </a:r>
            <a:r>
              <a:rPr lang="en-GB" b="1" dirty="0"/>
              <a:t>empowerment</a:t>
            </a:r>
            <a:r>
              <a:rPr lang="en-GB" dirty="0"/>
              <a:t>, </a:t>
            </a:r>
            <a:r>
              <a:rPr lang="en-GB" b="1" dirty="0"/>
              <a:t>job enrichment </a:t>
            </a:r>
            <a:r>
              <a:rPr lang="en-GB" dirty="0"/>
              <a:t>and</a:t>
            </a:r>
            <a:r>
              <a:rPr lang="en-GB" b="1" dirty="0"/>
              <a:t> teamwork</a:t>
            </a:r>
            <a:r>
              <a:rPr lang="en-GB" dirty="0"/>
              <a:t>.</a:t>
            </a:r>
          </a:p>
        </p:txBody>
      </p:sp>
    </p:spTree>
    <p:extLst>
      <p:ext uri="{BB962C8B-B14F-4D97-AF65-F5344CB8AC3E}">
        <p14:creationId xmlns:p14="http://schemas.microsoft.com/office/powerpoint/2010/main" val="92316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659453-9B72-0081-3E33-B77F171AC8E5}"/>
              </a:ext>
            </a:extLst>
          </p:cNvPr>
          <p:cNvSpPr txBox="1"/>
          <p:nvPr/>
        </p:nvSpPr>
        <p:spPr>
          <a:xfrm>
            <a:off x="786443" y="363088"/>
            <a:ext cx="4993241" cy="430887"/>
          </a:xfrm>
          <a:prstGeom prst="rect">
            <a:avLst/>
          </a:prstGeom>
          <a:noFill/>
        </p:spPr>
        <p:txBody>
          <a:bodyPr wrap="square" rtlCol="0">
            <a:spAutoFit/>
          </a:bodyPr>
          <a:lstStyle/>
          <a:p>
            <a:r>
              <a:rPr lang="en-GB" sz="2200" b="1" dirty="0"/>
              <a:t>WBS Work Breakdown Structure</a:t>
            </a:r>
            <a:r>
              <a:rPr lang="it-IT" sz="2200" b="1" dirty="0"/>
              <a:t> </a:t>
            </a:r>
            <a:endParaRPr lang="en-GB" sz="2200" b="1" dirty="0"/>
          </a:p>
        </p:txBody>
      </p:sp>
      <p:sp>
        <p:nvSpPr>
          <p:cNvPr id="5" name="TextBox 4">
            <a:extLst>
              <a:ext uri="{FF2B5EF4-FFF2-40B4-BE49-F238E27FC236}">
                <a16:creationId xmlns:a16="http://schemas.microsoft.com/office/drawing/2014/main" id="{CDFA3BA8-F11C-8324-050D-8A7E792CFF7E}"/>
              </a:ext>
            </a:extLst>
          </p:cNvPr>
          <p:cNvSpPr txBox="1"/>
          <p:nvPr/>
        </p:nvSpPr>
        <p:spPr>
          <a:xfrm>
            <a:off x="786443" y="1534119"/>
            <a:ext cx="1325367" cy="375552"/>
          </a:xfrm>
          <a:prstGeom prst="rect">
            <a:avLst/>
          </a:prstGeom>
          <a:noFill/>
        </p:spPr>
        <p:txBody>
          <a:bodyPr wrap="square" rtlCol="0">
            <a:spAutoFit/>
          </a:bodyPr>
          <a:lstStyle/>
          <a:p>
            <a:pPr>
              <a:lnSpc>
                <a:spcPct val="107000"/>
              </a:lnSpc>
              <a:spcAft>
                <a:spcPts val="800"/>
              </a:spcAft>
              <a:tabLst>
                <a:tab pos="70485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What is it?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CB47FBA-344A-7900-3C41-524B085BC8BD}"/>
              </a:ext>
            </a:extLst>
          </p:cNvPr>
          <p:cNvSpPr txBox="1"/>
          <p:nvPr/>
        </p:nvSpPr>
        <p:spPr>
          <a:xfrm>
            <a:off x="739739" y="5065412"/>
            <a:ext cx="2219218" cy="774507"/>
          </a:xfrm>
          <a:prstGeom prst="rect">
            <a:avLst/>
          </a:prstGeom>
          <a:noFill/>
        </p:spPr>
        <p:txBody>
          <a:bodyPr wrap="square" rtlCol="0">
            <a:spAutoFit/>
          </a:bodyPr>
          <a:lstStyle/>
          <a:p>
            <a:pPr>
              <a:lnSpc>
                <a:spcPct val="107000"/>
              </a:lnSpc>
              <a:spcAft>
                <a:spcPts val="800"/>
              </a:spcAft>
              <a:tabLst>
                <a:tab pos="70485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What it is used for?</a:t>
            </a:r>
          </a:p>
          <a:p>
            <a:pPr>
              <a:lnSpc>
                <a:spcPct val="107000"/>
              </a:lnSpc>
              <a:spcAft>
                <a:spcPts val="800"/>
              </a:spcAft>
              <a:tabLst>
                <a:tab pos="704850" algn="l"/>
              </a:tabLst>
            </a:pPr>
            <a:endParaRPr lang="en-GB" dirty="0"/>
          </a:p>
        </p:txBody>
      </p:sp>
      <p:sp>
        <p:nvSpPr>
          <p:cNvPr id="7" name="TextBox 6">
            <a:extLst>
              <a:ext uri="{FF2B5EF4-FFF2-40B4-BE49-F238E27FC236}">
                <a16:creationId xmlns:a16="http://schemas.microsoft.com/office/drawing/2014/main" id="{C4C404D7-CE15-611F-09D7-40D18A97AE55}"/>
              </a:ext>
            </a:extLst>
          </p:cNvPr>
          <p:cNvSpPr txBox="1"/>
          <p:nvPr/>
        </p:nvSpPr>
        <p:spPr>
          <a:xfrm>
            <a:off x="2753475" y="5065410"/>
            <a:ext cx="3760342" cy="387256"/>
          </a:xfrm>
          <a:prstGeom prst="rect">
            <a:avLst/>
          </a:prstGeom>
          <a:noFill/>
        </p:spPr>
        <p:txBody>
          <a:bodyPr wrap="square" rtlCol="0">
            <a:spAutoFit/>
          </a:bodyPr>
          <a:lstStyle/>
          <a:p>
            <a:pPr>
              <a:lnSpc>
                <a:spcPct val="107000"/>
              </a:lnSpc>
              <a:spcAft>
                <a:spcPts val="800"/>
              </a:spcAft>
              <a:tabLst>
                <a:tab pos="70485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A tool through which it is possible to: </a:t>
            </a:r>
          </a:p>
        </p:txBody>
      </p:sp>
      <p:sp>
        <p:nvSpPr>
          <p:cNvPr id="8" name="TextBox 7">
            <a:extLst>
              <a:ext uri="{FF2B5EF4-FFF2-40B4-BE49-F238E27FC236}">
                <a16:creationId xmlns:a16="http://schemas.microsoft.com/office/drawing/2014/main" id="{6C4F9642-0197-5591-8D98-C184CE56379F}"/>
              </a:ext>
            </a:extLst>
          </p:cNvPr>
          <p:cNvSpPr txBox="1"/>
          <p:nvPr/>
        </p:nvSpPr>
        <p:spPr>
          <a:xfrm>
            <a:off x="6678202" y="4162316"/>
            <a:ext cx="4643919" cy="2267737"/>
          </a:xfrm>
          <a:prstGeom prst="rect">
            <a:avLst/>
          </a:prstGeom>
          <a:noFill/>
        </p:spPr>
        <p:txBody>
          <a:bodyPr wrap="square" rtlCol="0">
            <a:spAutoFit/>
          </a:bodyPr>
          <a:lstStyle/>
          <a:p>
            <a:pPr>
              <a:lnSpc>
                <a:spcPct val="107000"/>
              </a:lnSpc>
              <a:spcAft>
                <a:spcPts val="800"/>
              </a:spcAft>
              <a:tabLst>
                <a:tab pos="70485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a) Fully identify all aspects of the work</a:t>
            </a:r>
          </a:p>
          <a:p>
            <a:pPr>
              <a:lnSpc>
                <a:spcPct val="107000"/>
              </a:lnSpc>
              <a:spcAft>
                <a:spcPts val="800"/>
              </a:spcAft>
              <a:tabLst>
                <a:tab pos="70485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b) Assign responsibilities</a:t>
            </a:r>
          </a:p>
          <a:p>
            <a:pPr>
              <a:lnSpc>
                <a:spcPct val="107000"/>
              </a:lnSpc>
              <a:spcAft>
                <a:spcPts val="800"/>
              </a:spcAft>
              <a:tabLst>
                <a:tab pos="70485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c) Generate work plans at the various required scheduling levels</a:t>
            </a:r>
          </a:p>
          <a:p>
            <a:pPr>
              <a:lnSpc>
                <a:spcPct val="107000"/>
              </a:lnSpc>
              <a:spcAft>
                <a:spcPts val="800"/>
              </a:spcAft>
              <a:tabLst>
                <a:tab pos="70485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d) Generate estimates</a:t>
            </a:r>
          </a:p>
          <a:p>
            <a:pPr>
              <a:lnSpc>
                <a:spcPct val="107000"/>
              </a:lnSpc>
              <a:spcAft>
                <a:spcPts val="800"/>
              </a:spcAft>
              <a:tabLst>
                <a:tab pos="70485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e) Collect progress data</a:t>
            </a:r>
            <a:endParaRPr lang="en-GB" dirty="0"/>
          </a:p>
        </p:txBody>
      </p:sp>
      <p:sp>
        <p:nvSpPr>
          <p:cNvPr id="9" name="TextBox 8">
            <a:extLst>
              <a:ext uri="{FF2B5EF4-FFF2-40B4-BE49-F238E27FC236}">
                <a16:creationId xmlns:a16="http://schemas.microsoft.com/office/drawing/2014/main" id="{682D7A27-5156-1C20-FC46-B5787303ECD1}"/>
              </a:ext>
            </a:extLst>
          </p:cNvPr>
          <p:cNvSpPr txBox="1"/>
          <p:nvPr/>
        </p:nvSpPr>
        <p:spPr>
          <a:xfrm>
            <a:off x="2165390" y="1171007"/>
            <a:ext cx="9285271" cy="1477328"/>
          </a:xfrm>
          <a:prstGeom prst="rect">
            <a:avLst/>
          </a:prstGeom>
          <a:noFill/>
        </p:spPr>
        <p:txBody>
          <a:bodyPr wrap="square" rtlCol="0">
            <a:spAutoFit/>
          </a:bodyPr>
          <a:lstStyle/>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A deliverable-oriented hierarchical decomposition of the work to be executed by the project team to accomplish the project objectives and create the required deliverables, with each level of the WBS representing an increasing detailed definition of the project work. It represents the fundamental structure for correlating and integrating different types of information: times, costs, responsibilities.</a:t>
            </a:r>
            <a:endParaRPr lang="en-GB" dirty="0"/>
          </a:p>
        </p:txBody>
      </p:sp>
      <p:graphicFrame>
        <p:nvGraphicFramePr>
          <p:cNvPr id="2" name="Objeto 33">
            <a:extLst>
              <a:ext uri="{FF2B5EF4-FFF2-40B4-BE49-F238E27FC236}">
                <a16:creationId xmlns:a16="http://schemas.microsoft.com/office/drawing/2014/main" id="{6DA4FA01-1BAA-85DA-6B3B-0603F75CDCE6}"/>
              </a:ext>
            </a:extLst>
          </p:cNvPr>
          <p:cNvGraphicFramePr>
            <a:graphicFrameLocks noChangeAspect="1"/>
          </p:cNvGraphicFramePr>
          <p:nvPr>
            <p:extLst>
              <p:ext uri="{D42A27DB-BD31-4B8C-83A1-F6EECF244321}">
                <p14:modId xmlns:p14="http://schemas.microsoft.com/office/powerpoint/2010/main" val="1606507483"/>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5" name="Objeto 33">
                        <a:extLst>
                          <a:ext uri="{FF2B5EF4-FFF2-40B4-BE49-F238E27FC236}">
                            <a16:creationId xmlns:a16="http://schemas.microsoft.com/office/drawing/2014/main" id="{193303F9-1A0B-3294-0E7A-CAEC37FA9395}"/>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Tree>
    <p:extLst>
      <p:ext uri="{BB962C8B-B14F-4D97-AF65-F5344CB8AC3E}">
        <p14:creationId xmlns:p14="http://schemas.microsoft.com/office/powerpoint/2010/main" val="423781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414B68-25EC-331D-8A7F-1E894EDAA4D4}"/>
              </a:ext>
            </a:extLst>
          </p:cNvPr>
          <p:cNvSpPr txBox="1"/>
          <p:nvPr/>
        </p:nvSpPr>
        <p:spPr>
          <a:xfrm>
            <a:off x="614597" y="377465"/>
            <a:ext cx="5481403" cy="430887"/>
          </a:xfrm>
          <a:prstGeom prst="rect">
            <a:avLst/>
          </a:prstGeom>
          <a:noFill/>
        </p:spPr>
        <p:txBody>
          <a:bodyPr wrap="square" rtlCol="0">
            <a:spAutoFit/>
          </a:bodyPr>
          <a:lstStyle/>
          <a:p>
            <a:r>
              <a:rPr lang="en-GB" sz="2200" b="1" dirty="0"/>
              <a:t>OBS, Organisational Breakdown Structure </a:t>
            </a:r>
          </a:p>
        </p:txBody>
      </p:sp>
      <p:sp>
        <p:nvSpPr>
          <p:cNvPr id="6" name="TextBox 5">
            <a:extLst>
              <a:ext uri="{FF2B5EF4-FFF2-40B4-BE49-F238E27FC236}">
                <a16:creationId xmlns:a16="http://schemas.microsoft.com/office/drawing/2014/main" id="{E7380198-F808-C974-05C4-99C7BE0DA93E}"/>
              </a:ext>
            </a:extLst>
          </p:cNvPr>
          <p:cNvSpPr txBox="1"/>
          <p:nvPr/>
        </p:nvSpPr>
        <p:spPr>
          <a:xfrm>
            <a:off x="434715" y="1114168"/>
            <a:ext cx="6429223" cy="2031325"/>
          </a:xfrm>
          <a:prstGeom prst="rect">
            <a:avLst/>
          </a:prstGeom>
          <a:noFill/>
        </p:spPr>
        <p:txBody>
          <a:bodyPr wrap="square">
            <a:spAutoFit/>
          </a:bodyPr>
          <a:lstStyle/>
          <a:p>
            <a:pPr algn="just"/>
            <a:r>
              <a:rPr lang="en-GB" dirty="0"/>
              <a:t>The OBS represents the project organisational structure, the structured allocation of project responsibility levels; it serves to:</a:t>
            </a:r>
          </a:p>
          <a:p>
            <a:pPr algn="just"/>
            <a:endParaRPr lang="en-GB" dirty="0"/>
          </a:p>
          <a:p>
            <a:pPr marL="285750" indent="-285750" algn="just">
              <a:buFont typeface="Arial" panose="020B0604020202020204" pitchFamily="34" charset="0"/>
              <a:buChar char="•"/>
            </a:pPr>
            <a:r>
              <a:rPr lang="en-GB" dirty="0"/>
              <a:t>Identify and assign responsibilities;</a:t>
            </a:r>
          </a:p>
          <a:p>
            <a:pPr marL="285750" indent="-285750" algn="just">
              <a:buFont typeface="Arial" panose="020B0604020202020204" pitchFamily="34" charset="0"/>
              <a:buChar char="•"/>
            </a:pPr>
            <a:r>
              <a:rPr lang="en-GB" dirty="0"/>
              <a:t>Define and communicate the decision-making process;</a:t>
            </a:r>
          </a:p>
          <a:p>
            <a:pPr marL="285750" indent="-285750" algn="just">
              <a:buFont typeface="Arial" panose="020B0604020202020204" pitchFamily="34" charset="0"/>
              <a:buChar char="•"/>
            </a:pPr>
            <a:r>
              <a:rPr lang="en-GB" dirty="0"/>
              <a:t>Integrate time/cost information according to the defined responsibility structure.</a:t>
            </a:r>
          </a:p>
        </p:txBody>
      </p:sp>
      <p:sp>
        <p:nvSpPr>
          <p:cNvPr id="7" name="TextBox 6">
            <a:extLst>
              <a:ext uri="{FF2B5EF4-FFF2-40B4-BE49-F238E27FC236}">
                <a16:creationId xmlns:a16="http://schemas.microsoft.com/office/drawing/2014/main" id="{7D4F680C-15E0-3B20-6A9B-BF2D8D711BA9}"/>
              </a:ext>
            </a:extLst>
          </p:cNvPr>
          <p:cNvSpPr txBox="1"/>
          <p:nvPr/>
        </p:nvSpPr>
        <p:spPr>
          <a:xfrm>
            <a:off x="429134" y="3477549"/>
            <a:ext cx="11333732" cy="1754326"/>
          </a:xfrm>
          <a:prstGeom prst="rect">
            <a:avLst/>
          </a:prstGeom>
          <a:noFill/>
        </p:spPr>
        <p:txBody>
          <a:bodyPr wrap="square" rtlCol="0">
            <a:spAutoFit/>
          </a:bodyPr>
          <a:lstStyle/>
          <a:p>
            <a:pPr algn="just"/>
            <a:r>
              <a:rPr lang="en-GB" dirty="0"/>
              <a:t>A project OBS is a depiction of the project organization arranged to indicate the reporting relationship within the project context. The OBS reflects the way the project is functionally organized. </a:t>
            </a:r>
          </a:p>
          <a:p>
            <a:pPr algn="just"/>
            <a:endParaRPr lang="en-GB" dirty="0"/>
          </a:p>
          <a:p>
            <a:pPr algn="just"/>
            <a:r>
              <a:rPr lang="en-GB" dirty="0"/>
              <a:t>It is a direct representation and description of the hierarchy and organizations that will provide resources to plan and perform work identified in the WBS. The OBS helps management focus on establishing the most efficient organization, by taking into consideration availability and capability of management and technical staff.</a:t>
            </a:r>
          </a:p>
        </p:txBody>
      </p:sp>
      <p:sp>
        <p:nvSpPr>
          <p:cNvPr id="8" name="TextBox 7">
            <a:extLst>
              <a:ext uri="{FF2B5EF4-FFF2-40B4-BE49-F238E27FC236}">
                <a16:creationId xmlns:a16="http://schemas.microsoft.com/office/drawing/2014/main" id="{97B45334-1EFF-C26F-84C7-DBBE37F1181A}"/>
              </a:ext>
            </a:extLst>
          </p:cNvPr>
          <p:cNvSpPr txBox="1"/>
          <p:nvPr/>
        </p:nvSpPr>
        <p:spPr>
          <a:xfrm>
            <a:off x="429134" y="5563931"/>
            <a:ext cx="10777928" cy="370592"/>
          </a:xfrm>
          <a:prstGeom prst="rect">
            <a:avLst/>
          </a:prstGeom>
          <a:noFill/>
        </p:spPr>
        <p:txBody>
          <a:bodyPr wrap="square" rtlCol="0">
            <a:spAutoFit/>
          </a:bodyPr>
          <a:lstStyle/>
          <a:p>
            <a:r>
              <a:rPr lang="en-GB" dirty="0"/>
              <a:t>Project Managers are responsible for the creation of an OBS for their assigned projects.</a:t>
            </a:r>
          </a:p>
        </p:txBody>
      </p:sp>
      <p:pic>
        <p:nvPicPr>
          <p:cNvPr id="9" name="Picture 8">
            <a:extLst>
              <a:ext uri="{FF2B5EF4-FFF2-40B4-BE49-F238E27FC236}">
                <a16:creationId xmlns:a16="http://schemas.microsoft.com/office/drawing/2014/main" id="{499D9897-8B10-DE1A-0DC5-A4DE5146A5A7}"/>
              </a:ext>
            </a:extLst>
          </p:cNvPr>
          <p:cNvPicPr>
            <a:picLocks noChangeAspect="1"/>
          </p:cNvPicPr>
          <p:nvPr/>
        </p:nvPicPr>
        <p:blipFill>
          <a:blip r:embed="rId2"/>
          <a:stretch>
            <a:fillRect/>
          </a:stretch>
        </p:blipFill>
        <p:spPr>
          <a:xfrm>
            <a:off x="7252064" y="593766"/>
            <a:ext cx="4611340" cy="2551727"/>
          </a:xfrm>
          <a:prstGeom prst="rect">
            <a:avLst/>
          </a:prstGeom>
        </p:spPr>
      </p:pic>
      <p:graphicFrame>
        <p:nvGraphicFramePr>
          <p:cNvPr id="2" name="Objeto 33">
            <a:extLst>
              <a:ext uri="{FF2B5EF4-FFF2-40B4-BE49-F238E27FC236}">
                <a16:creationId xmlns:a16="http://schemas.microsoft.com/office/drawing/2014/main" id="{3071B543-5AC7-F4C2-DC32-5B91775F5187}"/>
              </a:ext>
            </a:extLst>
          </p:cNvPr>
          <p:cNvGraphicFramePr>
            <a:graphicFrameLocks noChangeAspect="1"/>
          </p:cNvGraphicFramePr>
          <p:nvPr>
            <p:extLst>
              <p:ext uri="{D42A27DB-BD31-4B8C-83A1-F6EECF244321}">
                <p14:modId xmlns:p14="http://schemas.microsoft.com/office/powerpoint/2010/main" val="2259587047"/>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2" name="Objeto 33">
                        <a:extLst>
                          <a:ext uri="{FF2B5EF4-FFF2-40B4-BE49-F238E27FC236}">
                            <a16:creationId xmlns:a16="http://schemas.microsoft.com/office/drawing/2014/main" id="{6DA4FA01-1BAA-85DA-6B3B-0603F75CDCE6}"/>
                          </a:ext>
                        </a:extLst>
                      </p:cNvPr>
                      <p:cNvPicPr/>
                      <p:nvPr/>
                    </p:nvPicPr>
                    <p:blipFill>
                      <a:blip r:embed="rId4"/>
                      <a:stretch>
                        <a:fillRect/>
                      </a:stretch>
                    </p:blipFill>
                    <p:spPr>
                      <a:xfrm>
                        <a:off x="-3683" y="0"/>
                        <a:ext cx="724395" cy="782112"/>
                      </a:xfrm>
                      <a:prstGeom prst="rect">
                        <a:avLst/>
                      </a:prstGeom>
                    </p:spPr>
                  </p:pic>
                </p:oleObj>
              </mc:Fallback>
            </mc:AlternateContent>
          </a:graphicData>
        </a:graphic>
      </p:graphicFrame>
    </p:spTree>
    <p:extLst>
      <p:ext uri="{BB962C8B-B14F-4D97-AF65-F5344CB8AC3E}">
        <p14:creationId xmlns:p14="http://schemas.microsoft.com/office/powerpoint/2010/main" val="1138647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562832-4E30-E3B8-5475-F23C0BEB367A}"/>
              </a:ext>
            </a:extLst>
          </p:cNvPr>
          <p:cNvSpPr txBox="1"/>
          <p:nvPr/>
        </p:nvSpPr>
        <p:spPr>
          <a:xfrm>
            <a:off x="879164" y="440458"/>
            <a:ext cx="4227226" cy="430887"/>
          </a:xfrm>
          <a:prstGeom prst="rect">
            <a:avLst/>
          </a:prstGeom>
          <a:noFill/>
        </p:spPr>
        <p:txBody>
          <a:bodyPr wrap="square" rtlCol="0">
            <a:spAutoFit/>
          </a:bodyPr>
          <a:lstStyle/>
          <a:p>
            <a:r>
              <a:rPr lang="it-IT" sz="2200" b="1" dirty="0"/>
              <a:t>GANTT Chart</a:t>
            </a:r>
            <a:endParaRPr lang="en-GB" sz="2200" b="1" dirty="0"/>
          </a:p>
        </p:txBody>
      </p:sp>
      <p:sp>
        <p:nvSpPr>
          <p:cNvPr id="5" name="TextBox 4">
            <a:extLst>
              <a:ext uri="{FF2B5EF4-FFF2-40B4-BE49-F238E27FC236}">
                <a16:creationId xmlns:a16="http://schemas.microsoft.com/office/drawing/2014/main" id="{06709DC2-5CDB-F350-92FB-74FFE3E14EEB}"/>
              </a:ext>
            </a:extLst>
          </p:cNvPr>
          <p:cNvSpPr txBox="1"/>
          <p:nvPr/>
        </p:nvSpPr>
        <p:spPr>
          <a:xfrm>
            <a:off x="879164" y="1012953"/>
            <a:ext cx="10675527" cy="646331"/>
          </a:xfrm>
          <a:prstGeom prst="rect">
            <a:avLst/>
          </a:prstGeom>
          <a:noFill/>
        </p:spPr>
        <p:txBody>
          <a:bodyPr wrap="square" rtlCol="0">
            <a:spAutoFit/>
          </a:bodyPr>
          <a:lstStyle/>
          <a:p>
            <a:pPr algn="just"/>
            <a:r>
              <a:rPr lang="en-GB" dirty="0"/>
              <a:t>A Gantt chart is a commonly used graphical depiction of a project schedule. It is a type of bar chart showing the start and finish dates of a project’s elements such as resources, planning, and dependencies.</a:t>
            </a:r>
          </a:p>
        </p:txBody>
      </p:sp>
      <p:sp>
        <p:nvSpPr>
          <p:cNvPr id="6" name="TextBox 5">
            <a:extLst>
              <a:ext uri="{FF2B5EF4-FFF2-40B4-BE49-F238E27FC236}">
                <a16:creationId xmlns:a16="http://schemas.microsoft.com/office/drawing/2014/main" id="{07C02FFB-95FE-68F1-33B2-C7FFF1CD7107}"/>
              </a:ext>
            </a:extLst>
          </p:cNvPr>
          <p:cNvSpPr txBox="1"/>
          <p:nvPr/>
        </p:nvSpPr>
        <p:spPr>
          <a:xfrm>
            <a:off x="879163" y="1716153"/>
            <a:ext cx="10675528" cy="5078313"/>
          </a:xfrm>
          <a:prstGeom prst="rect">
            <a:avLst/>
          </a:prstGeom>
          <a:noFill/>
        </p:spPr>
        <p:txBody>
          <a:bodyPr wrap="square" rtlCol="0">
            <a:spAutoFit/>
          </a:bodyPr>
          <a:lstStyle/>
          <a:p>
            <a:r>
              <a:rPr lang="en-GB" b="1" dirty="0"/>
              <a:t>Key takeaways:</a:t>
            </a:r>
          </a:p>
          <a:p>
            <a:endParaRPr lang="en-GB" dirty="0"/>
          </a:p>
          <a:p>
            <a:pPr marL="285750" indent="-285750" algn="just">
              <a:buFont typeface="Arial" panose="020B0604020202020204" pitchFamily="34" charset="0"/>
              <a:buChar char="•"/>
            </a:pPr>
            <a:r>
              <a:rPr lang="en-GB" dirty="0"/>
              <a:t>A Gantt chart is a visualization that helps in scheduling, managing, and monitoring specific tasks and resources in a project.</a:t>
            </a:r>
          </a:p>
          <a:p>
            <a:pPr algn="just"/>
            <a:endParaRPr lang="en-GB" dirty="0"/>
          </a:p>
          <a:p>
            <a:pPr marL="285750" indent="-285750" algn="just">
              <a:buFont typeface="Arial" panose="020B0604020202020204" pitchFamily="34" charset="0"/>
              <a:buChar char="•"/>
            </a:pPr>
            <a:r>
              <a:rPr lang="en-GB" dirty="0"/>
              <a:t>It consists of a list of tasks and bars depicting each task’s progress.</a:t>
            </a:r>
          </a:p>
          <a:p>
            <a:pPr algn="just"/>
            <a:endParaRPr lang="en-GB" dirty="0"/>
          </a:p>
          <a:p>
            <a:pPr marL="285750" indent="-285750" algn="just">
              <a:buFont typeface="Arial" panose="020B0604020202020204" pitchFamily="34" charset="0"/>
              <a:buChar char="•"/>
            </a:pPr>
            <a:r>
              <a:rPr lang="en-GB" dirty="0"/>
              <a:t>The horizontal bars of different lengths represent the project timeline, which can include task sequences, duration, and the start and end dates for each task. A Gantt chart can vary in complexity and depth, but will always have three key components: activities or tasks that are to be done, running along the y-axis; milestones or progress stages indicated along the x-axis (either on the top or bottom of the chart); and progress bars, denoted as horizontal bars, denoting how far along each task is at any given point.</a:t>
            </a:r>
          </a:p>
          <a:p>
            <a:pPr algn="just"/>
            <a:endParaRPr lang="en-GB" dirty="0"/>
          </a:p>
          <a:p>
            <a:pPr marL="285750" indent="-285750" algn="just">
              <a:buFont typeface="Arial" panose="020B0604020202020204" pitchFamily="34" charset="0"/>
              <a:buChar char="•"/>
            </a:pPr>
            <a:r>
              <a:rPr lang="en-GB" dirty="0"/>
              <a:t>It is the most widely used chart in project management.</a:t>
            </a:r>
          </a:p>
          <a:p>
            <a:pPr algn="just"/>
            <a:endParaRPr lang="en-GB" dirty="0"/>
          </a:p>
          <a:p>
            <a:pPr marL="285750" indent="-285750" algn="just">
              <a:buFont typeface="Arial" panose="020B0604020202020204" pitchFamily="34" charset="0"/>
              <a:buChar char="•"/>
            </a:pPr>
            <a:r>
              <a:rPr lang="en-GB" dirty="0"/>
              <a:t>Gantt charts can be used in managing projects of all sizes and types.</a:t>
            </a:r>
          </a:p>
          <a:p>
            <a:endParaRPr lang="en-GB" dirty="0"/>
          </a:p>
          <a:p>
            <a:endParaRPr lang="en-GB" dirty="0"/>
          </a:p>
        </p:txBody>
      </p:sp>
      <p:graphicFrame>
        <p:nvGraphicFramePr>
          <p:cNvPr id="2" name="Objeto 33">
            <a:extLst>
              <a:ext uri="{FF2B5EF4-FFF2-40B4-BE49-F238E27FC236}">
                <a16:creationId xmlns:a16="http://schemas.microsoft.com/office/drawing/2014/main" id="{79371E9B-140D-4F74-DEE9-99A7E2A1FF41}"/>
              </a:ext>
            </a:extLst>
          </p:cNvPr>
          <p:cNvGraphicFramePr>
            <a:graphicFrameLocks noChangeAspect="1"/>
          </p:cNvGraphicFramePr>
          <p:nvPr>
            <p:extLst>
              <p:ext uri="{D42A27DB-BD31-4B8C-83A1-F6EECF244321}">
                <p14:modId xmlns:p14="http://schemas.microsoft.com/office/powerpoint/2010/main" val="3453803271"/>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5" name="Objeto 33">
                        <a:extLst>
                          <a:ext uri="{FF2B5EF4-FFF2-40B4-BE49-F238E27FC236}">
                            <a16:creationId xmlns:a16="http://schemas.microsoft.com/office/drawing/2014/main" id="{193303F9-1A0B-3294-0E7A-CAEC37FA9395}"/>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Tree>
    <p:extLst>
      <p:ext uri="{BB962C8B-B14F-4D97-AF65-F5344CB8AC3E}">
        <p14:creationId xmlns:p14="http://schemas.microsoft.com/office/powerpoint/2010/main" val="1487475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33">
            <a:extLst>
              <a:ext uri="{FF2B5EF4-FFF2-40B4-BE49-F238E27FC236}">
                <a16:creationId xmlns:a16="http://schemas.microsoft.com/office/drawing/2014/main" id="{AAB9560C-7C47-1579-9113-B3231068C706}"/>
              </a:ext>
            </a:extLst>
          </p:cNvPr>
          <p:cNvGraphicFramePr>
            <a:graphicFrameLocks noChangeAspect="1"/>
          </p:cNvGraphicFramePr>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3" name="Objeto 33">
                        <a:extLst>
                          <a:ext uri="{FF2B5EF4-FFF2-40B4-BE49-F238E27FC236}">
                            <a16:creationId xmlns:a16="http://schemas.microsoft.com/office/drawing/2014/main" id="{AAB9560C-7C47-1579-9113-B3231068C706}"/>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E105734D-13C6-3444-C2D3-7F03F4E5624F}"/>
              </a:ext>
            </a:extLst>
          </p:cNvPr>
          <p:cNvSpPr txBox="1"/>
          <p:nvPr/>
        </p:nvSpPr>
        <p:spPr>
          <a:xfrm>
            <a:off x="879164" y="440458"/>
            <a:ext cx="4227226" cy="430887"/>
          </a:xfrm>
          <a:prstGeom prst="rect">
            <a:avLst/>
          </a:prstGeom>
          <a:noFill/>
        </p:spPr>
        <p:txBody>
          <a:bodyPr wrap="square" rtlCol="0">
            <a:spAutoFit/>
          </a:bodyPr>
          <a:lstStyle/>
          <a:p>
            <a:r>
              <a:rPr lang="it-IT" sz="2200" b="1" dirty="0"/>
              <a:t>GANTT Chart</a:t>
            </a:r>
            <a:endParaRPr lang="en-GB" sz="2200" b="1" dirty="0"/>
          </a:p>
        </p:txBody>
      </p:sp>
      <p:sp>
        <p:nvSpPr>
          <p:cNvPr id="6" name="TextBox 5">
            <a:extLst>
              <a:ext uri="{FF2B5EF4-FFF2-40B4-BE49-F238E27FC236}">
                <a16:creationId xmlns:a16="http://schemas.microsoft.com/office/drawing/2014/main" id="{AD13C4B1-1678-30C2-2686-E31CF196530C}"/>
              </a:ext>
            </a:extLst>
          </p:cNvPr>
          <p:cNvSpPr txBox="1"/>
          <p:nvPr/>
        </p:nvSpPr>
        <p:spPr>
          <a:xfrm>
            <a:off x="8813195" y="1124532"/>
            <a:ext cx="3020291" cy="4524315"/>
          </a:xfrm>
          <a:prstGeom prst="rect">
            <a:avLst/>
          </a:prstGeom>
          <a:noFill/>
        </p:spPr>
        <p:txBody>
          <a:bodyPr wrap="square" rtlCol="0">
            <a:spAutoFit/>
          </a:bodyPr>
          <a:lstStyle/>
          <a:p>
            <a:pPr algn="just"/>
            <a:r>
              <a:rPr lang="en-GB" b="1" dirty="0"/>
              <a:t>Henry Gantt </a:t>
            </a:r>
            <a:r>
              <a:rPr lang="en-GB" dirty="0"/>
              <a:t>was a social scientist and management consultant who also held a degree in mechanical engineering. He worked in the field of scientific management, developing methods to streamline and increase the productivity of corporations and their workforce. He created the Gantt chart in the 1910s to help supervisors understand the progress of their labour force and to ensure tasks were on schedule.</a:t>
            </a:r>
          </a:p>
        </p:txBody>
      </p:sp>
      <p:pic>
        <p:nvPicPr>
          <p:cNvPr id="1026" name="Picture 2" descr="Gradient template gantt chart">
            <a:extLst>
              <a:ext uri="{FF2B5EF4-FFF2-40B4-BE49-F238E27FC236}">
                <a16:creationId xmlns:a16="http://schemas.microsoft.com/office/drawing/2014/main" id="{BAFBCEDC-E3CE-478D-7DA7-6DBB9930FD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132" y="871345"/>
            <a:ext cx="8348353" cy="47775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2314AB6-4F57-B063-CEBD-C9C3D1525BAE}"/>
              </a:ext>
            </a:extLst>
          </p:cNvPr>
          <p:cNvSpPr txBox="1"/>
          <p:nvPr/>
        </p:nvSpPr>
        <p:spPr>
          <a:xfrm>
            <a:off x="526367" y="6293924"/>
            <a:ext cx="11527087" cy="461665"/>
          </a:xfrm>
          <a:prstGeom prst="rect">
            <a:avLst/>
          </a:prstGeom>
          <a:noFill/>
        </p:spPr>
        <p:txBody>
          <a:bodyPr wrap="square" rtlCol="0">
            <a:spAutoFit/>
          </a:bodyPr>
          <a:lstStyle/>
          <a:p>
            <a:r>
              <a:rPr lang="it-IT" sz="1200" dirty="0"/>
              <a:t> Source: </a:t>
            </a:r>
            <a:r>
              <a:rPr lang="it-IT" sz="1200" dirty="0">
                <a:hlinkClick r:id="rId5"/>
              </a:rPr>
              <a:t>https://www.freepik.com/free-vector/gradient-template-gantt-chart_10182353.htm#query=gantt%20chart&amp;position=2&amp;from_view=search&amp;track=sph</a:t>
            </a:r>
            <a:endParaRPr lang="it-IT" sz="1200" dirty="0"/>
          </a:p>
          <a:p>
            <a:endParaRPr lang="it-IT" sz="1200" i="1" dirty="0"/>
          </a:p>
        </p:txBody>
      </p:sp>
    </p:spTree>
    <p:extLst>
      <p:ext uri="{BB962C8B-B14F-4D97-AF65-F5344CB8AC3E}">
        <p14:creationId xmlns:p14="http://schemas.microsoft.com/office/powerpoint/2010/main" val="2944967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clock&#10;&#10;Description automatically generated">
            <a:extLst>
              <a:ext uri="{FF2B5EF4-FFF2-40B4-BE49-F238E27FC236}">
                <a16:creationId xmlns:a16="http://schemas.microsoft.com/office/drawing/2014/main" id="{7611BB57-6EB7-F3AA-5077-13F2883BF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5024" y="1215017"/>
            <a:ext cx="2072525" cy="1381683"/>
          </a:xfrm>
          <a:prstGeom prst="rect">
            <a:avLst/>
          </a:prstGeom>
        </p:spPr>
      </p:pic>
      <p:sp>
        <p:nvSpPr>
          <p:cNvPr id="4" name="TextBox 3">
            <a:extLst>
              <a:ext uri="{FF2B5EF4-FFF2-40B4-BE49-F238E27FC236}">
                <a16:creationId xmlns:a16="http://schemas.microsoft.com/office/drawing/2014/main" id="{1A2DA7CA-8956-6C91-57D9-FDD31E9B679A}"/>
              </a:ext>
            </a:extLst>
          </p:cNvPr>
          <p:cNvSpPr txBox="1"/>
          <p:nvPr/>
        </p:nvSpPr>
        <p:spPr>
          <a:xfrm>
            <a:off x="1043382" y="351225"/>
            <a:ext cx="5219272" cy="430887"/>
          </a:xfrm>
          <a:prstGeom prst="rect">
            <a:avLst/>
          </a:prstGeom>
          <a:noFill/>
        </p:spPr>
        <p:txBody>
          <a:bodyPr wrap="square" rtlCol="0">
            <a:spAutoFit/>
          </a:bodyPr>
          <a:lstStyle/>
          <a:p>
            <a:r>
              <a:rPr lang="en-GB" sz="2200" b="1" dirty="0"/>
              <a:t>Time management </a:t>
            </a:r>
          </a:p>
        </p:txBody>
      </p:sp>
      <p:sp>
        <p:nvSpPr>
          <p:cNvPr id="5" name="TextBox 4">
            <a:extLst>
              <a:ext uri="{FF2B5EF4-FFF2-40B4-BE49-F238E27FC236}">
                <a16:creationId xmlns:a16="http://schemas.microsoft.com/office/drawing/2014/main" id="{E447CC98-CC02-D304-377C-3DA9E9936D05}"/>
              </a:ext>
            </a:extLst>
          </p:cNvPr>
          <p:cNvSpPr txBox="1"/>
          <p:nvPr/>
        </p:nvSpPr>
        <p:spPr>
          <a:xfrm>
            <a:off x="339047" y="882980"/>
            <a:ext cx="11157734" cy="968278"/>
          </a:xfrm>
          <a:prstGeom prst="rect">
            <a:avLst/>
          </a:prstGeom>
          <a:noFill/>
        </p:spPr>
        <p:txBody>
          <a:bodyPr wrap="square" rtlCol="0">
            <a:spAutoFit/>
          </a:bodyPr>
          <a:lstStyle/>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Time management is the process of planning and controlling how much time to spend on specific activities. Good time management enables an individual to complete more in a shorter period of time, lowers stress, and leads to career success.</a:t>
            </a:r>
          </a:p>
        </p:txBody>
      </p:sp>
      <p:sp>
        <p:nvSpPr>
          <p:cNvPr id="10" name="TextBox 9">
            <a:extLst>
              <a:ext uri="{FF2B5EF4-FFF2-40B4-BE49-F238E27FC236}">
                <a16:creationId xmlns:a16="http://schemas.microsoft.com/office/drawing/2014/main" id="{935CC88F-08B1-FC43-D781-04302613C8CC}"/>
              </a:ext>
            </a:extLst>
          </p:cNvPr>
          <p:cNvSpPr txBox="1"/>
          <p:nvPr/>
        </p:nvSpPr>
        <p:spPr>
          <a:xfrm>
            <a:off x="339047" y="1919343"/>
            <a:ext cx="11157734" cy="407035"/>
          </a:xfrm>
          <a:prstGeom prst="rect">
            <a:avLst/>
          </a:prstGeom>
          <a:noFill/>
        </p:spPr>
        <p:txBody>
          <a:bodyPr wrap="square" rtlCol="0">
            <a:spAutoFit/>
          </a:bodyPr>
          <a:lstStyle/>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Benefits of time management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9C60CB8D-4E1D-8E6D-7C9D-7B58E12BE4B0}"/>
              </a:ext>
            </a:extLst>
          </p:cNvPr>
          <p:cNvSpPr txBox="1"/>
          <p:nvPr/>
        </p:nvSpPr>
        <p:spPr>
          <a:xfrm>
            <a:off x="339047" y="2349496"/>
            <a:ext cx="11513906" cy="671915"/>
          </a:xfrm>
          <a:prstGeom prst="rect">
            <a:avLst/>
          </a:prstGeom>
          <a:noFill/>
        </p:spPr>
        <p:txBody>
          <a:bodyPr wrap="square" rtlCol="0">
            <a:spAutoFit/>
          </a:bodyPr>
          <a:lstStyle/>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ability to manage your time effectively is important. Good time management leads to improved efficiency and productivity, less stress and more success in life. Here are some benefits of managing time effectively:</a:t>
            </a:r>
          </a:p>
        </p:txBody>
      </p:sp>
      <p:graphicFrame>
        <p:nvGraphicFramePr>
          <p:cNvPr id="2" name="Objeto 33">
            <a:extLst>
              <a:ext uri="{FF2B5EF4-FFF2-40B4-BE49-F238E27FC236}">
                <a16:creationId xmlns:a16="http://schemas.microsoft.com/office/drawing/2014/main" id="{9574EDD1-3249-7CD1-66F1-12EA11D5A584}"/>
              </a:ext>
            </a:extLst>
          </p:cNvPr>
          <p:cNvGraphicFramePr>
            <a:graphicFrameLocks noChangeAspect="1"/>
          </p:cNvGraphicFramePr>
          <p:nvPr>
            <p:extLst>
              <p:ext uri="{D42A27DB-BD31-4B8C-83A1-F6EECF244321}">
                <p14:modId xmlns:p14="http://schemas.microsoft.com/office/powerpoint/2010/main" val="1737810534"/>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4" imgW="1933560" imgH="1914480" progId="">
                  <p:embed/>
                </p:oleObj>
              </mc:Choice>
              <mc:Fallback>
                <p:oleObj r:id="rId4" imgW="1933560" imgH="1914480" progId="">
                  <p:embed/>
                  <p:pic>
                    <p:nvPicPr>
                      <p:cNvPr id="2" name="Objeto 33">
                        <a:extLst>
                          <a:ext uri="{FF2B5EF4-FFF2-40B4-BE49-F238E27FC236}">
                            <a16:creationId xmlns:a16="http://schemas.microsoft.com/office/drawing/2014/main" id="{79371E9B-140D-4F74-DEE9-99A7E2A1FF41}"/>
                          </a:ext>
                        </a:extLst>
                      </p:cNvPr>
                      <p:cNvPicPr/>
                      <p:nvPr/>
                    </p:nvPicPr>
                    <p:blipFill>
                      <a:blip r:embed="rId5"/>
                      <a:stretch>
                        <a:fillRect/>
                      </a:stretch>
                    </p:blipFill>
                    <p:spPr>
                      <a:xfrm>
                        <a:off x="-3683" y="0"/>
                        <a:ext cx="724395" cy="782112"/>
                      </a:xfrm>
                      <a:prstGeom prst="rect">
                        <a:avLst/>
                      </a:prstGeom>
                    </p:spPr>
                  </p:pic>
                </p:oleObj>
              </mc:Fallback>
            </mc:AlternateContent>
          </a:graphicData>
        </a:graphic>
      </p:graphicFrame>
      <p:graphicFrame>
        <p:nvGraphicFramePr>
          <p:cNvPr id="3" name="Table 5">
            <a:extLst>
              <a:ext uri="{FF2B5EF4-FFF2-40B4-BE49-F238E27FC236}">
                <a16:creationId xmlns:a16="http://schemas.microsoft.com/office/drawing/2014/main" id="{50258A82-F5D6-414F-B7B7-10FD6C6FFE11}"/>
              </a:ext>
            </a:extLst>
          </p:cNvPr>
          <p:cNvGraphicFramePr>
            <a:graphicFrameLocks noGrp="1"/>
          </p:cNvGraphicFramePr>
          <p:nvPr>
            <p:extLst>
              <p:ext uri="{D42A27DB-BD31-4B8C-83A1-F6EECF244321}">
                <p14:modId xmlns:p14="http://schemas.microsoft.com/office/powerpoint/2010/main" val="290055028"/>
              </p:ext>
            </p:extLst>
          </p:nvPr>
        </p:nvGraphicFramePr>
        <p:xfrm>
          <a:off x="476139" y="3199545"/>
          <a:ext cx="11513904" cy="3307304"/>
        </p:xfrm>
        <a:graphic>
          <a:graphicData uri="http://schemas.openxmlformats.org/drawingml/2006/table">
            <a:tbl>
              <a:tblPr firstRow="1" bandRow="1">
                <a:tableStyleId>{93296810-A885-4BE3-A3E7-6D5BEEA58F35}</a:tableStyleId>
              </a:tblPr>
              <a:tblGrid>
                <a:gridCol w="2878476">
                  <a:extLst>
                    <a:ext uri="{9D8B030D-6E8A-4147-A177-3AD203B41FA5}">
                      <a16:colId xmlns:a16="http://schemas.microsoft.com/office/drawing/2014/main" val="405944115"/>
                    </a:ext>
                  </a:extLst>
                </a:gridCol>
                <a:gridCol w="2878476">
                  <a:extLst>
                    <a:ext uri="{9D8B030D-6E8A-4147-A177-3AD203B41FA5}">
                      <a16:colId xmlns:a16="http://schemas.microsoft.com/office/drawing/2014/main" val="413366040"/>
                    </a:ext>
                  </a:extLst>
                </a:gridCol>
                <a:gridCol w="2878476">
                  <a:extLst>
                    <a:ext uri="{9D8B030D-6E8A-4147-A177-3AD203B41FA5}">
                      <a16:colId xmlns:a16="http://schemas.microsoft.com/office/drawing/2014/main" val="652379087"/>
                    </a:ext>
                  </a:extLst>
                </a:gridCol>
                <a:gridCol w="2878476">
                  <a:extLst>
                    <a:ext uri="{9D8B030D-6E8A-4147-A177-3AD203B41FA5}">
                      <a16:colId xmlns:a16="http://schemas.microsoft.com/office/drawing/2014/main" val="1296309349"/>
                    </a:ext>
                  </a:extLst>
                </a:gridCol>
              </a:tblGrid>
              <a:tr h="306615">
                <a:tc>
                  <a:txBody>
                    <a:bodyPr/>
                    <a:lstStyle/>
                    <a:p>
                      <a:r>
                        <a:rPr lang="en-GB" sz="1800" dirty="0"/>
                        <a:t>Stress relief</a:t>
                      </a:r>
                    </a:p>
                  </a:txBody>
                  <a:tcPr marL="91553" marR="91553" marT="45776" marB="45776"/>
                </a:tc>
                <a:tc>
                  <a:txBody>
                    <a:bodyPr/>
                    <a:lstStyle/>
                    <a:p>
                      <a:r>
                        <a:rPr lang="en-GB" sz="1800" dirty="0"/>
                        <a:t>More time </a:t>
                      </a:r>
                    </a:p>
                  </a:txBody>
                  <a:tcPr marL="91553" marR="91553" marT="45776" marB="45776"/>
                </a:tc>
                <a:tc>
                  <a:txBody>
                    <a:bodyPr/>
                    <a:lstStyle/>
                    <a:p>
                      <a:r>
                        <a:rPr lang="en-GB" sz="1800" dirty="0"/>
                        <a:t>More opportunities</a:t>
                      </a:r>
                    </a:p>
                  </a:txBody>
                  <a:tcPr marL="91553" marR="91553" marT="45776" marB="45776"/>
                </a:tc>
                <a:tc>
                  <a:txBody>
                    <a:bodyPr/>
                    <a:lstStyle/>
                    <a:p>
                      <a:r>
                        <a:rPr lang="en-GB" sz="1800" dirty="0"/>
                        <a:t>Ability to realize goals</a:t>
                      </a:r>
                    </a:p>
                  </a:txBody>
                  <a:tcPr marL="91553" marR="91553" marT="45776" marB="45776"/>
                </a:tc>
                <a:extLst>
                  <a:ext uri="{0D108BD9-81ED-4DB2-BD59-A6C34878D82A}">
                    <a16:rowId xmlns:a16="http://schemas.microsoft.com/office/drawing/2014/main" val="2653088084"/>
                  </a:ext>
                </a:extLst>
              </a:tr>
              <a:tr h="2467132">
                <a:tc>
                  <a:txBody>
                    <a:bodyPr/>
                    <a:lstStyle/>
                    <a:p>
                      <a:pPr algn="just"/>
                      <a:r>
                        <a:rPr lang="en-GB" sz="1700" dirty="0"/>
                        <a:t>A task schedule that is created and followed lowers anxiety. You can see that you are actually moving forward as you cross things off your "to-do" list. This relieves the pressure of worrying about whether you are accomplishing your goals. </a:t>
                      </a:r>
                    </a:p>
                  </a:txBody>
                  <a:tcPr marL="91553" marR="91553" marT="45776" marB="45776"/>
                </a:tc>
                <a:tc>
                  <a:txBody>
                    <a:bodyPr/>
                    <a:lstStyle/>
                    <a:p>
                      <a:pPr algn="just"/>
                      <a:r>
                        <a:rPr lang="en-GB" sz="1700" dirty="0"/>
                        <a:t>Good time management gives you extra time to spend in your daily life. People who can time-manage effectively enjoy having more time to spend on hobbies or other personal pursuits.</a:t>
                      </a:r>
                    </a:p>
                    <a:p>
                      <a:pPr algn="just"/>
                      <a:endParaRPr lang="en-GB" sz="1700" dirty="0"/>
                    </a:p>
                  </a:txBody>
                  <a:tcPr marL="91553" marR="91553" marT="45776" marB="45776"/>
                </a:tc>
                <a:tc>
                  <a:txBody>
                    <a:bodyPr/>
                    <a:lstStyle/>
                    <a:p>
                      <a:pPr algn="just"/>
                      <a:r>
                        <a:rPr lang="en-GB" sz="1700" dirty="0"/>
                        <a:t>A good time management strategy produces more opportunities and less time spent on pointless activities. One of the most important traits that companies look for is effective time management. Any organisation would find it highly advantageous to have the capacity to schedule and prioritise work. </a:t>
                      </a:r>
                    </a:p>
                  </a:txBody>
                  <a:tcPr marL="91553" marR="91553" marT="45776" marB="45776"/>
                </a:tc>
                <a:tc>
                  <a:txBody>
                    <a:bodyPr/>
                    <a:lstStyle/>
                    <a:p>
                      <a:pPr algn="just"/>
                      <a:r>
                        <a:rPr lang="en-GB" sz="1700" dirty="0"/>
                        <a:t>Individuals who practice good time management are able to better achieve goals and objectives, and  do so in a shorter length of time.</a:t>
                      </a:r>
                    </a:p>
                    <a:p>
                      <a:pPr algn="just"/>
                      <a:endParaRPr lang="en-GB" sz="1700" dirty="0"/>
                    </a:p>
                  </a:txBody>
                  <a:tcPr marL="91553" marR="91553" marT="45776" marB="45776"/>
                </a:tc>
                <a:extLst>
                  <a:ext uri="{0D108BD9-81ED-4DB2-BD59-A6C34878D82A}">
                    <a16:rowId xmlns:a16="http://schemas.microsoft.com/office/drawing/2014/main" val="1452617142"/>
                  </a:ext>
                </a:extLst>
              </a:tr>
            </a:tbl>
          </a:graphicData>
        </a:graphic>
      </p:graphicFrame>
    </p:spTree>
    <p:extLst>
      <p:ext uri="{BB962C8B-B14F-4D97-AF65-F5344CB8AC3E}">
        <p14:creationId xmlns:p14="http://schemas.microsoft.com/office/powerpoint/2010/main" val="1377889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255573" y="82558"/>
            <a:ext cx="8784299" cy="768085"/>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4800" dirty="0">
                <a:cs typeface="Arial" pitchFamily="34" charset="0"/>
              </a:rPr>
              <a:t>Index</a:t>
            </a:r>
          </a:p>
        </p:txBody>
      </p:sp>
      <p:grpSp>
        <p:nvGrpSpPr>
          <p:cNvPr id="6" name="Group 5"/>
          <p:cNvGrpSpPr/>
          <p:nvPr/>
        </p:nvGrpSpPr>
        <p:grpSpPr>
          <a:xfrm>
            <a:off x="2998956" y="1223793"/>
            <a:ext cx="7008779" cy="960000"/>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it-IT" altLang="ko-KR" dirty="0">
                <a:solidFill>
                  <a:schemeClr val="tx1"/>
                </a:solidFill>
              </a:endParaRPr>
            </a:p>
          </p:txBody>
        </p:sp>
        <p:sp>
          <p:nvSpPr>
            <p:cNvPr id="5" name="Right Triangle 4"/>
            <p:cNvSpPr/>
            <p:nvPr/>
          </p:nvSpPr>
          <p:spPr>
            <a:xfrm rot="5400000">
              <a:off x="3203840" y="1419630"/>
              <a:ext cx="576000" cy="720000"/>
            </a:xfrm>
            <a:prstGeom prst="rtTriangle">
              <a:avLst/>
            </a:prstGeom>
            <a:solidFill>
              <a:srgbClr val="87B5B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grpSp>
      <p:grpSp>
        <p:nvGrpSpPr>
          <p:cNvPr id="17" name="Group 16"/>
          <p:cNvGrpSpPr/>
          <p:nvPr/>
        </p:nvGrpSpPr>
        <p:grpSpPr>
          <a:xfrm>
            <a:off x="2987321" y="2264676"/>
            <a:ext cx="7032049" cy="1126741"/>
            <a:chOff x="3131839" y="1491629"/>
            <a:chExt cx="5472532" cy="676120"/>
          </a:xfrm>
        </p:grpSpPr>
        <p:sp>
          <p:nvSpPr>
            <p:cNvPr id="18" name="Rectangle 17"/>
            <p:cNvSpPr/>
            <p:nvPr/>
          </p:nvSpPr>
          <p:spPr>
            <a:xfrm>
              <a:off x="3131839" y="1491629"/>
              <a:ext cx="5472532" cy="676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it-IT" altLang="ko-KR" dirty="0">
                <a:solidFill>
                  <a:schemeClr val="tx1"/>
                </a:solidFill>
              </a:endParaRPr>
            </a:p>
          </p:txBody>
        </p:sp>
        <p:sp>
          <p:nvSpPr>
            <p:cNvPr id="19" name="Right Triangle 18"/>
            <p:cNvSpPr/>
            <p:nvPr/>
          </p:nvSpPr>
          <p:spPr>
            <a:xfrm rot="5400000">
              <a:off x="3203840" y="1419630"/>
              <a:ext cx="576000" cy="720000"/>
            </a:xfrm>
            <a:prstGeom prst="rtTriangle">
              <a:avLst/>
            </a:prstGeom>
            <a:solidFill>
              <a:srgbClr val="F39E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grpSp>
      <p:grpSp>
        <p:nvGrpSpPr>
          <p:cNvPr id="20" name="Group 19"/>
          <p:cNvGrpSpPr/>
          <p:nvPr/>
        </p:nvGrpSpPr>
        <p:grpSpPr>
          <a:xfrm>
            <a:off x="2998956" y="3500383"/>
            <a:ext cx="7008779" cy="981939"/>
            <a:chOff x="3131839" y="1056972"/>
            <a:chExt cx="5256584" cy="589229"/>
          </a:xfrm>
        </p:grpSpPr>
        <p:sp>
          <p:nvSpPr>
            <p:cNvPr id="21" name="Rectangle 20"/>
            <p:cNvSpPr/>
            <p:nvPr/>
          </p:nvSpPr>
          <p:spPr>
            <a:xfrm>
              <a:off x="3131839" y="1056972"/>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22" name="Right Triangle 21"/>
            <p:cNvSpPr/>
            <p:nvPr/>
          </p:nvSpPr>
          <p:spPr>
            <a:xfrm rot="5400000">
              <a:off x="3208639" y="998201"/>
              <a:ext cx="576000" cy="720000"/>
            </a:xfrm>
            <a:prstGeom prst="rtTriangle">
              <a:avLst/>
            </a:prstGeom>
            <a:solidFill>
              <a:srgbClr val="F39E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grpSp>
      <p:sp>
        <p:nvSpPr>
          <p:cNvPr id="26" name="TextBox 25"/>
          <p:cNvSpPr txBox="1"/>
          <p:nvPr/>
        </p:nvSpPr>
        <p:spPr>
          <a:xfrm>
            <a:off x="6147903" y="1155513"/>
            <a:ext cx="710885" cy="502766"/>
          </a:xfrm>
          <a:prstGeom prst="rect">
            <a:avLst/>
          </a:prstGeom>
          <a:noFill/>
        </p:spPr>
        <p:txBody>
          <a:bodyPr wrap="square" rtlCol="0">
            <a:spAutoFit/>
          </a:bodyPr>
          <a:lstStyle/>
          <a:p>
            <a:r>
              <a:rPr lang="en-US" altLang="ko-KR" sz="2667" b="1" dirty="0">
                <a:solidFill>
                  <a:schemeClr val="bg1"/>
                </a:solidFill>
                <a:cs typeface="Arial" pitchFamily="34" charset="0"/>
              </a:rPr>
              <a:t>01</a:t>
            </a:r>
            <a:endParaRPr lang="ko-KR" altLang="en-US" sz="2667" b="1" dirty="0">
              <a:solidFill>
                <a:schemeClr val="bg1"/>
              </a:solidFill>
              <a:cs typeface="Arial" pitchFamily="34" charset="0"/>
            </a:endParaRPr>
          </a:p>
        </p:txBody>
      </p:sp>
      <p:sp>
        <p:nvSpPr>
          <p:cNvPr id="27" name="TextBox 26"/>
          <p:cNvSpPr txBox="1"/>
          <p:nvPr/>
        </p:nvSpPr>
        <p:spPr>
          <a:xfrm>
            <a:off x="6147903" y="2195944"/>
            <a:ext cx="710885" cy="502766"/>
          </a:xfrm>
          <a:prstGeom prst="rect">
            <a:avLst/>
          </a:prstGeom>
          <a:noFill/>
        </p:spPr>
        <p:txBody>
          <a:bodyPr wrap="square" rtlCol="0">
            <a:spAutoFit/>
          </a:bodyPr>
          <a:lstStyle/>
          <a:p>
            <a:r>
              <a:rPr lang="en-US" altLang="ko-KR" sz="2667" b="1" dirty="0">
                <a:solidFill>
                  <a:schemeClr val="bg1"/>
                </a:solidFill>
                <a:cs typeface="Arial" pitchFamily="34" charset="0"/>
              </a:rPr>
              <a:t>02</a:t>
            </a:r>
            <a:endParaRPr lang="ko-KR" altLang="en-US" sz="2667" b="1" dirty="0">
              <a:solidFill>
                <a:schemeClr val="bg1"/>
              </a:solidFill>
              <a:cs typeface="Arial" pitchFamily="34" charset="0"/>
            </a:endParaRPr>
          </a:p>
        </p:txBody>
      </p:sp>
      <p:sp>
        <p:nvSpPr>
          <p:cNvPr id="28" name="TextBox 27"/>
          <p:cNvSpPr txBox="1"/>
          <p:nvPr/>
        </p:nvSpPr>
        <p:spPr>
          <a:xfrm>
            <a:off x="6147903" y="3305457"/>
            <a:ext cx="710885" cy="502766"/>
          </a:xfrm>
          <a:prstGeom prst="rect">
            <a:avLst/>
          </a:prstGeom>
          <a:noFill/>
        </p:spPr>
        <p:txBody>
          <a:bodyPr wrap="square" rtlCol="0">
            <a:spAutoFit/>
          </a:bodyPr>
          <a:lstStyle/>
          <a:p>
            <a:r>
              <a:rPr lang="en-US" altLang="ko-KR" sz="2667" b="1" dirty="0">
                <a:solidFill>
                  <a:schemeClr val="bg1"/>
                </a:solidFill>
                <a:cs typeface="Arial" pitchFamily="34" charset="0"/>
              </a:rPr>
              <a:t>03</a:t>
            </a:r>
            <a:endParaRPr lang="ko-KR" altLang="en-US" sz="2667" b="1" dirty="0">
              <a:solidFill>
                <a:schemeClr val="bg1"/>
              </a:solidFill>
              <a:cs typeface="Arial" pitchFamily="34" charset="0"/>
            </a:endParaRPr>
          </a:p>
        </p:txBody>
      </p:sp>
      <p:sp>
        <p:nvSpPr>
          <p:cNvPr id="30" name="TextBox 29"/>
          <p:cNvSpPr txBox="1"/>
          <p:nvPr/>
        </p:nvSpPr>
        <p:spPr>
          <a:xfrm>
            <a:off x="3574967" y="1263761"/>
            <a:ext cx="5856756" cy="379656"/>
          </a:xfrm>
          <a:prstGeom prst="rect">
            <a:avLst/>
          </a:prstGeom>
          <a:noFill/>
        </p:spPr>
        <p:txBody>
          <a:bodyPr wrap="square" rtlCol="0">
            <a:spAutoFit/>
          </a:bodyPr>
          <a:lstStyle/>
          <a:p>
            <a:r>
              <a:rPr lang="en-US" altLang="ko-KR" sz="1867" b="1" dirty="0">
                <a:solidFill>
                  <a:schemeClr val="tx1">
                    <a:lumMod val="75000"/>
                    <a:lumOff val="25000"/>
                  </a:schemeClr>
                </a:solidFill>
                <a:cs typeface="Arial" pitchFamily="34" charset="0"/>
              </a:rPr>
              <a:t>Project and Management</a:t>
            </a:r>
            <a:endParaRPr lang="ko-KR" altLang="en-US" sz="1867" b="1" dirty="0">
              <a:solidFill>
                <a:schemeClr val="tx1">
                  <a:lumMod val="75000"/>
                  <a:lumOff val="25000"/>
                </a:schemeClr>
              </a:solidFill>
              <a:cs typeface="Arial" pitchFamily="34" charset="0"/>
            </a:endParaRPr>
          </a:p>
        </p:txBody>
      </p:sp>
      <p:grpSp>
        <p:nvGrpSpPr>
          <p:cNvPr id="36" name="Group 35"/>
          <p:cNvGrpSpPr/>
          <p:nvPr/>
        </p:nvGrpSpPr>
        <p:grpSpPr>
          <a:xfrm>
            <a:off x="3556798" y="2221208"/>
            <a:ext cx="5893095" cy="1477053"/>
            <a:chOff x="3824587" y="771599"/>
            <a:chExt cx="4419821" cy="1107791"/>
          </a:xfrm>
        </p:grpSpPr>
        <p:sp>
          <p:nvSpPr>
            <p:cNvPr id="37" name="TextBox 36"/>
            <p:cNvSpPr txBox="1"/>
            <p:nvPr/>
          </p:nvSpPr>
          <p:spPr>
            <a:xfrm>
              <a:off x="3824587" y="771599"/>
              <a:ext cx="4392567" cy="284743"/>
            </a:xfrm>
            <a:prstGeom prst="rect">
              <a:avLst/>
            </a:prstGeom>
            <a:noFill/>
          </p:spPr>
          <p:txBody>
            <a:bodyPr wrap="square" rtlCol="0">
              <a:spAutoFit/>
            </a:bodyPr>
            <a:lstStyle/>
            <a:p>
              <a:r>
                <a:rPr lang="en-US" altLang="ko-KR" sz="1867" b="1" dirty="0">
                  <a:solidFill>
                    <a:schemeClr val="tx1">
                      <a:lumMod val="75000"/>
                      <a:lumOff val="25000"/>
                    </a:schemeClr>
                  </a:solidFill>
                  <a:cs typeface="Arial" pitchFamily="34" charset="0"/>
                </a:rPr>
                <a:t>Planning</a:t>
              </a:r>
              <a:endParaRPr lang="ko-KR" altLang="en-US" sz="1867" b="1" dirty="0">
                <a:solidFill>
                  <a:schemeClr val="tx1">
                    <a:lumMod val="75000"/>
                    <a:lumOff val="25000"/>
                  </a:schemeClr>
                </a:solidFill>
                <a:cs typeface="Arial" pitchFamily="34" charset="0"/>
              </a:endParaRPr>
            </a:p>
          </p:txBody>
        </p:sp>
        <p:sp>
          <p:nvSpPr>
            <p:cNvPr id="38" name="TextBox 37"/>
            <p:cNvSpPr txBox="1"/>
            <p:nvPr/>
          </p:nvSpPr>
          <p:spPr>
            <a:xfrm>
              <a:off x="3851840" y="1625474"/>
              <a:ext cx="4392568" cy="253916"/>
            </a:xfrm>
            <a:prstGeom prst="rect">
              <a:avLst/>
            </a:prstGeom>
            <a:noFill/>
          </p:spPr>
          <p:txBody>
            <a:bodyPr wrap="square" rtlCol="0">
              <a:spAutoFit/>
            </a:bodyPr>
            <a:lstStyle/>
            <a:p>
              <a:endParaRPr lang="ko-KR" altLang="en-US" sz="1600" dirty="0">
                <a:solidFill>
                  <a:schemeClr val="tx1">
                    <a:lumMod val="75000"/>
                    <a:lumOff val="25000"/>
                  </a:schemeClr>
                </a:solidFill>
                <a:cs typeface="Arial" pitchFamily="34" charset="0"/>
              </a:endParaRPr>
            </a:p>
          </p:txBody>
        </p:sp>
      </p:grpSp>
      <p:grpSp>
        <p:nvGrpSpPr>
          <p:cNvPr id="4" name="Group 3">
            <a:extLst>
              <a:ext uri="{FF2B5EF4-FFF2-40B4-BE49-F238E27FC236}">
                <a16:creationId xmlns:a16="http://schemas.microsoft.com/office/drawing/2014/main" id="{05CE933F-0AC6-FE78-A8D1-F15998EB4162}"/>
              </a:ext>
            </a:extLst>
          </p:cNvPr>
          <p:cNvGrpSpPr/>
          <p:nvPr/>
        </p:nvGrpSpPr>
        <p:grpSpPr>
          <a:xfrm>
            <a:off x="2998956" y="4634239"/>
            <a:ext cx="7008779" cy="960000"/>
            <a:chOff x="3131840" y="1491630"/>
            <a:chExt cx="5256584" cy="576064"/>
          </a:xfrm>
        </p:grpSpPr>
        <p:sp>
          <p:nvSpPr>
            <p:cNvPr id="7" name="Rectangle 6">
              <a:extLst>
                <a:ext uri="{FF2B5EF4-FFF2-40B4-BE49-F238E27FC236}">
                  <a16:creationId xmlns:a16="http://schemas.microsoft.com/office/drawing/2014/main" id="{0899B371-DD03-92A4-561E-6F57C0BE3B3C}"/>
                </a:ext>
              </a:extLst>
            </p:cNvPr>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8" name="Right Triangle 7">
              <a:extLst>
                <a:ext uri="{FF2B5EF4-FFF2-40B4-BE49-F238E27FC236}">
                  <a16:creationId xmlns:a16="http://schemas.microsoft.com/office/drawing/2014/main" id="{FAFF90CE-9E3D-1F46-0BED-3F2BE2AD5BF1}"/>
                </a:ext>
              </a:extLst>
            </p:cNvPr>
            <p:cNvSpPr/>
            <p:nvPr/>
          </p:nvSpPr>
          <p:spPr>
            <a:xfrm rot="5400000">
              <a:off x="3203840" y="1419630"/>
              <a:ext cx="576000" cy="720000"/>
            </a:xfrm>
            <a:prstGeom prst="rtTriangle">
              <a:avLst/>
            </a:prstGeom>
            <a:solidFill>
              <a:srgbClr val="F39E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grpSp>
      <p:grpSp>
        <p:nvGrpSpPr>
          <p:cNvPr id="9" name="Group 8">
            <a:extLst>
              <a:ext uri="{FF2B5EF4-FFF2-40B4-BE49-F238E27FC236}">
                <a16:creationId xmlns:a16="http://schemas.microsoft.com/office/drawing/2014/main" id="{1F7A6D3F-EC08-26C9-C02A-1512FD6F0EBF}"/>
              </a:ext>
            </a:extLst>
          </p:cNvPr>
          <p:cNvGrpSpPr/>
          <p:nvPr/>
        </p:nvGrpSpPr>
        <p:grpSpPr>
          <a:xfrm>
            <a:off x="2998956" y="5702487"/>
            <a:ext cx="7008779" cy="960000"/>
            <a:chOff x="3131840" y="1491630"/>
            <a:chExt cx="5256584" cy="576064"/>
          </a:xfrm>
        </p:grpSpPr>
        <p:sp>
          <p:nvSpPr>
            <p:cNvPr id="10" name="Rectangle 9">
              <a:extLst>
                <a:ext uri="{FF2B5EF4-FFF2-40B4-BE49-F238E27FC236}">
                  <a16:creationId xmlns:a16="http://schemas.microsoft.com/office/drawing/2014/main" id="{08235F6D-6818-2D38-8B07-75F69885EFF8}"/>
                </a:ext>
              </a:extLst>
            </p:cNvPr>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 name="Right Triangle 10">
              <a:extLst>
                <a:ext uri="{FF2B5EF4-FFF2-40B4-BE49-F238E27FC236}">
                  <a16:creationId xmlns:a16="http://schemas.microsoft.com/office/drawing/2014/main" id="{BF5B6888-BF2E-5D3C-27B3-6E0D3DA234D6}"/>
                </a:ext>
              </a:extLst>
            </p:cNvPr>
            <p:cNvSpPr/>
            <p:nvPr/>
          </p:nvSpPr>
          <p:spPr>
            <a:xfrm rot="5400000">
              <a:off x="3203840" y="1419630"/>
              <a:ext cx="576000" cy="720000"/>
            </a:xfrm>
            <a:prstGeom prst="rtTriangle">
              <a:avLst/>
            </a:prstGeom>
            <a:solidFill>
              <a:srgbClr val="F39E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grpSp>
      <p:sp>
        <p:nvSpPr>
          <p:cNvPr id="12" name="TextBox 11">
            <a:extLst>
              <a:ext uri="{FF2B5EF4-FFF2-40B4-BE49-F238E27FC236}">
                <a16:creationId xmlns:a16="http://schemas.microsoft.com/office/drawing/2014/main" id="{248CD2CE-BAE2-53E2-8E79-CEA3BA05BF4F}"/>
              </a:ext>
            </a:extLst>
          </p:cNvPr>
          <p:cNvSpPr txBox="1"/>
          <p:nvPr/>
        </p:nvSpPr>
        <p:spPr>
          <a:xfrm>
            <a:off x="6147903" y="4568997"/>
            <a:ext cx="710885" cy="502766"/>
          </a:xfrm>
          <a:prstGeom prst="rect">
            <a:avLst/>
          </a:prstGeom>
          <a:noFill/>
        </p:spPr>
        <p:txBody>
          <a:bodyPr wrap="square" rtlCol="0">
            <a:spAutoFit/>
          </a:bodyPr>
          <a:lstStyle/>
          <a:p>
            <a:r>
              <a:rPr lang="en-US" altLang="ko-KR" sz="2667" b="1" dirty="0">
                <a:solidFill>
                  <a:schemeClr val="bg1"/>
                </a:solidFill>
                <a:cs typeface="Arial" pitchFamily="34" charset="0"/>
              </a:rPr>
              <a:t>04</a:t>
            </a:r>
            <a:endParaRPr lang="ko-KR" altLang="en-US" sz="2667" b="1" dirty="0">
              <a:solidFill>
                <a:schemeClr val="bg1"/>
              </a:solidFill>
              <a:cs typeface="Arial" pitchFamily="34" charset="0"/>
            </a:endParaRPr>
          </a:p>
        </p:txBody>
      </p:sp>
      <p:sp>
        <p:nvSpPr>
          <p:cNvPr id="13" name="TextBox 12">
            <a:extLst>
              <a:ext uri="{FF2B5EF4-FFF2-40B4-BE49-F238E27FC236}">
                <a16:creationId xmlns:a16="http://schemas.microsoft.com/office/drawing/2014/main" id="{3011195A-BB90-E0BE-3F15-40C69F3964A2}"/>
              </a:ext>
            </a:extLst>
          </p:cNvPr>
          <p:cNvSpPr txBox="1"/>
          <p:nvPr/>
        </p:nvSpPr>
        <p:spPr>
          <a:xfrm>
            <a:off x="6147903" y="5625466"/>
            <a:ext cx="710885" cy="502766"/>
          </a:xfrm>
          <a:prstGeom prst="rect">
            <a:avLst/>
          </a:prstGeom>
          <a:noFill/>
        </p:spPr>
        <p:txBody>
          <a:bodyPr wrap="square" rtlCol="0">
            <a:spAutoFit/>
          </a:bodyPr>
          <a:lstStyle/>
          <a:p>
            <a:r>
              <a:rPr lang="en-US" altLang="ko-KR" sz="2667" b="1" dirty="0">
                <a:solidFill>
                  <a:schemeClr val="bg1"/>
                </a:solidFill>
                <a:cs typeface="Arial" pitchFamily="34" charset="0"/>
              </a:rPr>
              <a:t>05</a:t>
            </a:r>
            <a:endParaRPr lang="ko-KR" altLang="en-US" sz="2667" b="1" dirty="0">
              <a:solidFill>
                <a:schemeClr val="bg1"/>
              </a:solidFill>
              <a:cs typeface="Arial" pitchFamily="34" charset="0"/>
            </a:endParaRPr>
          </a:p>
        </p:txBody>
      </p:sp>
      <p:grpSp>
        <p:nvGrpSpPr>
          <p:cNvPr id="39" name="Group 38"/>
          <p:cNvGrpSpPr/>
          <p:nvPr/>
        </p:nvGrpSpPr>
        <p:grpSpPr>
          <a:xfrm>
            <a:off x="3559620" y="4670142"/>
            <a:ext cx="5887450" cy="652077"/>
            <a:chOff x="3828820" y="1390331"/>
            <a:chExt cx="4415588" cy="489058"/>
          </a:xfrm>
        </p:grpSpPr>
        <p:sp>
          <p:nvSpPr>
            <p:cNvPr id="40" name="TextBox 39"/>
            <p:cNvSpPr txBox="1"/>
            <p:nvPr/>
          </p:nvSpPr>
          <p:spPr>
            <a:xfrm>
              <a:off x="3828820" y="1390331"/>
              <a:ext cx="4392567" cy="284742"/>
            </a:xfrm>
            <a:prstGeom prst="rect">
              <a:avLst/>
            </a:prstGeom>
            <a:noFill/>
          </p:spPr>
          <p:txBody>
            <a:bodyPr wrap="square" rtlCol="0">
              <a:spAutoFit/>
            </a:bodyPr>
            <a:lstStyle/>
            <a:p>
              <a:r>
                <a:rPr lang="en-US" altLang="ko-KR" sz="1867" b="1" dirty="0">
                  <a:solidFill>
                    <a:schemeClr val="tx1">
                      <a:lumMod val="75000"/>
                      <a:lumOff val="25000"/>
                    </a:schemeClr>
                  </a:solidFill>
                  <a:cs typeface="Arial" pitchFamily="34" charset="0"/>
                </a:rPr>
                <a:t>Leading</a:t>
              </a:r>
              <a:endParaRPr lang="ko-KR" altLang="en-US" sz="1867" b="1" dirty="0">
                <a:solidFill>
                  <a:schemeClr val="tx1">
                    <a:lumMod val="75000"/>
                    <a:lumOff val="25000"/>
                  </a:schemeClr>
                </a:solidFill>
                <a:cs typeface="Arial" pitchFamily="34" charset="0"/>
              </a:endParaRPr>
            </a:p>
          </p:txBody>
        </p:sp>
        <p:sp>
          <p:nvSpPr>
            <p:cNvPr id="41" name="TextBox 40"/>
            <p:cNvSpPr txBox="1"/>
            <p:nvPr/>
          </p:nvSpPr>
          <p:spPr>
            <a:xfrm>
              <a:off x="3851840" y="1625473"/>
              <a:ext cx="4392568" cy="253916"/>
            </a:xfrm>
            <a:prstGeom prst="rect">
              <a:avLst/>
            </a:prstGeom>
            <a:noFill/>
          </p:spPr>
          <p:txBody>
            <a:bodyPr wrap="square" rtlCol="0">
              <a:spAutoFit/>
            </a:bodyPr>
            <a:lstStyle/>
            <a:p>
              <a:endParaRPr lang="ko-KR" altLang="en-US" sz="1600" dirty="0">
                <a:solidFill>
                  <a:schemeClr val="tx1">
                    <a:lumMod val="75000"/>
                    <a:lumOff val="25000"/>
                  </a:schemeClr>
                </a:solidFill>
                <a:cs typeface="Arial" pitchFamily="34" charset="0"/>
              </a:endParaRPr>
            </a:p>
          </p:txBody>
        </p:sp>
      </p:grpSp>
      <p:grpSp>
        <p:nvGrpSpPr>
          <p:cNvPr id="23" name="Group 22">
            <a:extLst>
              <a:ext uri="{FF2B5EF4-FFF2-40B4-BE49-F238E27FC236}">
                <a16:creationId xmlns:a16="http://schemas.microsoft.com/office/drawing/2014/main" id="{26A33441-BE77-AE96-2B26-79E3EBF49F2C}"/>
              </a:ext>
            </a:extLst>
          </p:cNvPr>
          <p:cNvGrpSpPr/>
          <p:nvPr/>
        </p:nvGrpSpPr>
        <p:grpSpPr>
          <a:xfrm>
            <a:off x="3553462" y="3472368"/>
            <a:ext cx="5899767" cy="994258"/>
            <a:chOff x="3811569" y="1301322"/>
            <a:chExt cx="4424825" cy="745693"/>
          </a:xfrm>
        </p:grpSpPr>
        <p:sp>
          <p:nvSpPr>
            <p:cNvPr id="24" name="TextBox 23">
              <a:extLst>
                <a:ext uri="{FF2B5EF4-FFF2-40B4-BE49-F238E27FC236}">
                  <a16:creationId xmlns:a16="http://schemas.microsoft.com/office/drawing/2014/main" id="{6574E325-923D-A89A-B9A0-CAA3D8C6E5F7}"/>
                </a:ext>
              </a:extLst>
            </p:cNvPr>
            <p:cNvSpPr txBox="1"/>
            <p:nvPr/>
          </p:nvSpPr>
          <p:spPr>
            <a:xfrm>
              <a:off x="3843827" y="1301322"/>
              <a:ext cx="4392567" cy="284742"/>
            </a:xfrm>
            <a:prstGeom prst="rect">
              <a:avLst/>
            </a:prstGeom>
            <a:noFill/>
          </p:spPr>
          <p:txBody>
            <a:bodyPr wrap="square" rtlCol="0">
              <a:spAutoFit/>
            </a:bodyPr>
            <a:lstStyle/>
            <a:p>
              <a:r>
                <a:rPr lang="en-US" altLang="ko-KR" sz="1867" b="1" dirty="0">
                  <a:solidFill>
                    <a:schemeClr val="tx1">
                      <a:lumMod val="75000"/>
                      <a:lumOff val="25000"/>
                    </a:schemeClr>
                  </a:solidFill>
                  <a:cs typeface="Arial" pitchFamily="34" charset="0"/>
                </a:rPr>
                <a:t>Organizing</a:t>
              </a:r>
              <a:endParaRPr lang="ko-KR" altLang="en-US" sz="1867" b="1" dirty="0">
                <a:solidFill>
                  <a:schemeClr val="tx1">
                    <a:lumMod val="75000"/>
                    <a:lumOff val="25000"/>
                  </a:schemeClr>
                </a:solidFill>
                <a:cs typeface="Arial" pitchFamily="34" charset="0"/>
              </a:endParaRPr>
            </a:p>
          </p:txBody>
        </p:sp>
        <p:sp>
          <p:nvSpPr>
            <p:cNvPr id="25" name="TextBox 24">
              <a:extLst>
                <a:ext uri="{FF2B5EF4-FFF2-40B4-BE49-F238E27FC236}">
                  <a16:creationId xmlns:a16="http://schemas.microsoft.com/office/drawing/2014/main" id="{99EF9CDE-4845-989F-DE8B-3FDB6ED648C9}"/>
                </a:ext>
              </a:extLst>
            </p:cNvPr>
            <p:cNvSpPr txBox="1"/>
            <p:nvPr/>
          </p:nvSpPr>
          <p:spPr>
            <a:xfrm>
              <a:off x="3811569" y="1493017"/>
              <a:ext cx="4392568" cy="553998"/>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What is, WBS, OBS, Gantt chart, Time management, list of tips for effective time management, Implication of poor time management, Team working, Team building</a:t>
              </a:r>
              <a:endParaRPr lang="ko-KR" altLang="en-US" sz="1400" dirty="0">
                <a:solidFill>
                  <a:schemeClr val="tx1">
                    <a:lumMod val="75000"/>
                    <a:lumOff val="25000"/>
                  </a:schemeClr>
                </a:solidFill>
                <a:cs typeface="Arial" pitchFamily="34" charset="0"/>
              </a:endParaRPr>
            </a:p>
          </p:txBody>
        </p:sp>
      </p:grpSp>
      <p:grpSp>
        <p:nvGrpSpPr>
          <p:cNvPr id="14" name="Group 13">
            <a:extLst>
              <a:ext uri="{FF2B5EF4-FFF2-40B4-BE49-F238E27FC236}">
                <a16:creationId xmlns:a16="http://schemas.microsoft.com/office/drawing/2014/main" id="{B95CE2FE-B20B-243B-921B-E30227839289}"/>
              </a:ext>
            </a:extLst>
          </p:cNvPr>
          <p:cNvGrpSpPr/>
          <p:nvPr/>
        </p:nvGrpSpPr>
        <p:grpSpPr>
          <a:xfrm>
            <a:off x="3559620" y="5702381"/>
            <a:ext cx="5887450" cy="652077"/>
            <a:chOff x="3828820" y="1390331"/>
            <a:chExt cx="4415588" cy="489058"/>
          </a:xfrm>
        </p:grpSpPr>
        <p:sp>
          <p:nvSpPr>
            <p:cNvPr id="15" name="TextBox 14">
              <a:extLst>
                <a:ext uri="{FF2B5EF4-FFF2-40B4-BE49-F238E27FC236}">
                  <a16:creationId xmlns:a16="http://schemas.microsoft.com/office/drawing/2014/main" id="{7F914BD0-AE8B-F3C0-9478-B5DAB89C8326}"/>
                </a:ext>
              </a:extLst>
            </p:cNvPr>
            <p:cNvSpPr txBox="1"/>
            <p:nvPr/>
          </p:nvSpPr>
          <p:spPr>
            <a:xfrm>
              <a:off x="3828820" y="1390331"/>
              <a:ext cx="4392567" cy="284742"/>
            </a:xfrm>
            <a:prstGeom prst="rect">
              <a:avLst/>
            </a:prstGeom>
            <a:noFill/>
          </p:spPr>
          <p:txBody>
            <a:bodyPr wrap="square" rtlCol="0">
              <a:spAutoFit/>
            </a:bodyPr>
            <a:lstStyle/>
            <a:p>
              <a:r>
                <a:rPr lang="en-US" altLang="ko-KR" sz="1867" b="1" dirty="0">
                  <a:solidFill>
                    <a:schemeClr val="tx1">
                      <a:lumMod val="75000"/>
                      <a:lumOff val="25000"/>
                    </a:schemeClr>
                  </a:solidFill>
                  <a:cs typeface="Arial" pitchFamily="34" charset="0"/>
                </a:rPr>
                <a:t>Controlling</a:t>
              </a:r>
              <a:endParaRPr lang="ko-KR" altLang="en-US" sz="1867" b="1" dirty="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id="{B6CF76E7-17C7-23D5-6CD0-EA2FE4159654}"/>
                </a:ext>
              </a:extLst>
            </p:cNvPr>
            <p:cNvSpPr txBox="1"/>
            <p:nvPr/>
          </p:nvSpPr>
          <p:spPr>
            <a:xfrm>
              <a:off x="3851840" y="1625473"/>
              <a:ext cx="4392568" cy="253916"/>
            </a:xfrm>
            <a:prstGeom prst="rect">
              <a:avLst/>
            </a:prstGeom>
            <a:noFill/>
          </p:spPr>
          <p:txBody>
            <a:bodyPr wrap="square" rtlCol="0">
              <a:spAutoFit/>
            </a:bodyPr>
            <a:lstStyle/>
            <a:p>
              <a:r>
                <a:rPr lang="en-US" altLang="ko-KR" sz="1600" dirty="0">
                  <a:solidFill>
                    <a:schemeClr val="tx1">
                      <a:lumMod val="75000"/>
                      <a:lumOff val="25000"/>
                    </a:schemeClr>
                  </a:solidFill>
                  <a:cs typeface="Arial" pitchFamily="34" charset="0"/>
                </a:rPr>
                <a:t>What is controlling</a:t>
              </a:r>
              <a:endParaRPr lang="ko-KR" altLang="en-US" sz="1600" dirty="0">
                <a:solidFill>
                  <a:schemeClr val="tx1">
                    <a:lumMod val="75000"/>
                    <a:lumOff val="25000"/>
                  </a:schemeClr>
                </a:solidFill>
                <a:cs typeface="Arial" pitchFamily="34" charset="0"/>
              </a:endParaRPr>
            </a:p>
          </p:txBody>
        </p:sp>
      </p:grpSp>
      <p:sp>
        <p:nvSpPr>
          <p:cNvPr id="29" name="TextBox 28">
            <a:extLst>
              <a:ext uri="{FF2B5EF4-FFF2-40B4-BE49-F238E27FC236}">
                <a16:creationId xmlns:a16="http://schemas.microsoft.com/office/drawing/2014/main" id="{C55C5C0B-F60B-24BA-79BF-C3F1FFE74CE3}"/>
              </a:ext>
            </a:extLst>
          </p:cNvPr>
          <p:cNvSpPr txBox="1"/>
          <p:nvPr/>
        </p:nvSpPr>
        <p:spPr>
          <a:xfrm>
            <a:off x="3574967" y="2654081"/>
            <a:ext cx="5856757" cy="523220"/>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What is planning, types of planning, why some managers fail to plan, effectiveness of planning, a practical example for a project</a:t>
            </a:r>
          </a:p>
        </p:txBody>
      </p:sp>
      <p:sp>
        <p:nvSpPr>
          <p:cNvPr id="31" name="TextBox 30">
            <a:extLst>
              <a:ext uri="{FF2B5EF4-FFF2-40B4-BE49-F238E27FC236}">
                <a16:creationId xmlns:a16="http://schemas.microsoft.com/office/drawing/2014/main" id="{3426DC81-4F0B-F9DE-AEE0-A30866BD54C1}"/>
              </a:ext>
            </a:extLst>
          </p:cNvPr>
          <p:cNvSpPr txBox="1"/>
          <p:nvPr/>
        </p:nvSpPr>
        <p:spPr>
          <a:xfrm>
            <a:off x="3574967" y="1606274"/>
            <a:ext cx="5856757" cy="307777"/>
          </a:xfrm>
          <a:prstGeom prst="rect">
            <a:avLst/>
          </a:prstGeom>
          <a:noFill/>
        </p:spPr>
        <p:txBody>
          <a:bodyPr wrap="square" rtlCol="0">
            <a:spAutoFit/>
          </a:bodyPr>
          <a:lstStyle/>
          <a:p>
            <a:r>
              <a:rPr lang="en-US" altLang="ko-KR" sz="1400" dirty="0">
                <a:solidFill>
                  <a:schemeClr val="tx1"/>
                </a:solidFill>
              </a:rPr>
              <a:t>From what is a project to the POLC framework</a:t>
            </a:r>
          </a:p>
        </p:txBody>
      </p:sp>
      <p:sp>
        <p:nvSpPr>
          <p:cNvPr id="32" name="TextBox 31">
            <a:extLst>
              <a:ext uri="{FF2B5EF4-FFF2-40B4-BE49-F238E27FC236}">
                <a16:creationId xmlns:a16="http://schemas.microsoft.com/office/drawing/2014/main" id="{005EB061-4103-98C8-D8A8-F883673BAA45}"/>
              </a:ext>
            </a:extLst>
          </p:cNvPr>
          <p:cNvSpPr txBox="1"/>
          <p:nvPr/>
        </p:nvSpPr>
        <p:spPr>
          <a:xfrm>
            <a:off x="3574967" y="4993960"/>
            <a:ext cx="5856757" cy="338554"/>
          </a:xfrm>
          <a:prstGeom prst="rect">
            <a:avLst/>
          </a:prstGeom>
          <a:noFill/>
        </p:spPr>
        <p:txBody>
          <a:bodyPr wrap="square" rtlCol="0">
            <a:spAutoFit/>
          </a:bodyPr>
          <a:lstStyle/>
          <a:p>
            <a:r>
              <a:rPr lang="en-US" altLang="ko-KR" sz="1600" dirty="0">
                <a:solidFill>
                  <a:schemeClr val="tx1">
                    <a:lumMod val="75000"/>
                    <a:lumOff val="25000"/>
                  </a:schemeClr>
                </a:solidFill>
                <a:cs typeface="Arial" pitchFamily="34" charset="0"/>
              </a:rPr>
              <a:t>What is leading</a:t>
            </a:r>
            <a:endParaRPr lang="ko-KR" altLang="en-US" sz="1600" dirty="0">
              <a:solidFill>
                <a:schemeClr val="tx1">
                  <a:lumMod val="75000"/>
                  <a:lumOff val="25000"/>
                </a:schemeClr>
              </a:solidFill>
              <a:cs typeface="Arial" pitchFamily="34" charset="0"/>
            </a:endParaRPr>
          </a:p>
        </p:txBody>
      </p:sp>
      <p:sp>
        <p:nvSpPr>
          <p:cNvPr id="42" name="TextBox 25"/>
          <p:cNvSpPr txBox="1"/>
          <p:nvPr/>
        </p:nvSpPr>
        <p:spPr>
          <a:xfrm>
            <a:off x="3023659" y="1210945"/>
            <a:ext cx="710885" cy="502766"/>
          </a:xfrm>
          <a:prstGeom prst="rect">
            <a:avLst/>
          </a:prstGeom>
          <a:noFill/>
        </p:spPr>
        <p:txBody>
          <a:bodyPr wrap="square" rtlCol="0">
            <a:spAutoFit/>
          </a:bodyPr>
          <a:lstStyle/>
          <a:p>
            <a:r>
              <a:rPr lang="en-US" altLang="ko-KR" sz="2667" b="1" dirty="0">
                <a:solidFill>
                  <a:schemeClr val="bg1"/>
                </a:solidFill>
                <a:cs typeface="Arial" pitchFamily="34" charset="0"/>
              </a:rPr>
              <a:t>01</a:t>
            </a:r>
            <a:endParaRPr lang="ko-KR" altLang="en-US" sz="2667" b="1" dirty="0">
              <a:solidFill>
                <a:schemeClr val="bg1"/>
              </a:solidFill>
              <a:cs typeface="Arial" pitchFamily="34" charset="0"/>
            </a:endParaRPr>
          </a:p>
        </p:txBody>
      </p:sp>
      <p:sp>
        <p:nvSpPr>
          <p:cNvPr id="43" name="TextBox 25"/>
          <p:cNvSpPr txBox="1"/>
          <p:nvPr/>
        </p:nvSpPr>
        <p:spPr>
          <a:xfrm>
            <a:off x="2950982" y="2193614"/>
            <a:ext cx="710885" cy="502766"/>
          </a:xfrm>
          <a:prstGeom prst="rect">
            <a:avLst/>
          </a:prstGeom>
          <a:noFill/>
        </p:spPr>
        <p:txBody>
          <a:bodyPr wrap="square" rtlCol="0">
            <a:spAutoFit/>
          </a:bodyPr>
          <a:lstStyle/>
          <a:p>
            <a:r>
              <a:rPr lang="en-US" altLang="ko-KR" sz="2667" b="1" dirty="0">
                <a:solidFill>
                  <a:schemeClr val="bg1"/>
                </a:solidFill>
                <a:cs typeface="Arial" pitchFamily="34" charset="0"/>
              </a:rPr>
              <a:t>02</a:t>
            </a:r>
            <a:endParaRPr lang="ko-KR" altLang="en-US" sz="2667" b="1" dirty="0">
              <a:solidFill>
                <a:schemeClr val="bg1"/>
              </a:solidFill>
              <a:cs typeface="Arial" pitchFamily="34" charset="0"/>
            </a:endParaRPr>
          </a:p>
        </p:txBody>
      </p:sp>
      <p:sp>
        <p:nvSpPr>
          <p:cNvPr id="44" name="TextBox 25"/>
          <p:cNvSpPr txBox="1"/>
          <p:nvPr/>
        </p:nvSpPr>
        <p:spPr>
          <a:xfrm>
            <a:off x="2950982" y="3455137"/>
            <a:ext cx="710885" cy="502766"/>
          </a:xfrm>
          <a:prstGeom prst="rect">
            <a:avLst/>
          </a:prstGeom>
          <a:noFill/>
        </p:spPr>
        <p:txBody>
          <a:bodyPr wrap="square" rtlCol="0">
            <a:spAutoFit/>
          </a:bodyPr>
          <a:lstStyle/>
          <a:p>
            <a:r>
              <a:rPr lang="en-US" altLang="ko-KR" sz="2667" b="1" dirty="0">
                <a:solidFill>
                  <a:schemeClr val="bg1"/>
                </a:solidFill>
                <a:cs typeface="Arial" pitchFamily="34" charset="0"/>
              </a:rPr>
              <a:t>03</a:t>
            </a:r>
            <a:endParaRPr lang="ko-KR" altLang="en-US" sz="2667" b="1" dirty="0">
              <a:solidFill>
                <a:schemeClr val="bg1"/>
              </a:solidFill>
              <a:cs typeface="Arial" pitchFamily="34" charset="0"/>
            </a:endParaRPr>
          </a:p>
        </p:txBody>
      </p:sp>
      <p:sp>
        <p:nvSpPr>
          <p:cNvPr id="45" name="TextBox 25"/>
          <p:cNvSpPr txBox="1"/>
          <p:nvPr/>
        </p:nvSpPr>
        <p:spPr>
          <a:xfrm>
            <a:off x="2968260" y="4574980"/>
            <a:ext cx="710885" cy="502766"/>
          </a:xfrm>
          <a:prstGeom prst="rect">
            <a:avLst/>
          </a:prstGeom>
          <a:noFill/>
        </p:spPr>
        <p:txBody>
          <a:bodyPr wrap="square" rtlCol="0">
            <a:spAutoFit/>
          </a:bodyPr>
          <a:lstStyle/>
          <a:p>
            <a:r>
              <a:rPr lang="en-US" altLang="ko-KR" sz="2667" b="1" dirty="0">
                <a:solidFill>
                  <a:schemeClr val="bg1"/>
                </a:solidFill>
                <a:cs typeface="Arial" pitchFamily="34" charset="0"/>
              </a:rPr>
              <a:t>04</a:t>
            </a:r>
            <a:endParaRPr lang="ko-KR" altLang="en-US" sz="2667" b="1" dirty="0">
              <a:solidFill>
                <a:schemeClr val="bg1"/>
              </a:solidFill>
              <a:cs typeface="Arial" pitchFamily="34" charset="0"/>
            </a:endParaRPr>
          </a:p>
        </p:txBody>
      </p:sp>
      <p:sp>
        <p:nvSpPr>
          <p:cNvPr id="46" name="TextBox 25"/>
          <p:cNvSpPr txBox="1"/>
          <p:nvPr/>
        </p:nvSpPr>
        <p:spPr>
          <a:xfrm>
            <a:off x="2908499" y="5694823"/>
            <a:ext cx="710885" cy="502766"/>
          </a:xfrm>
          <a:prstGeom prst="rect">
            <a:avLst/>
          </a:prstGeom>
          <a:noFill/>
        </p:spPr>
        <p:txBody>
          <a:bodyPr wrap="square" rtlCol="0">
            <a:spAutoFit/>
          </a:bodyPr>
          <a:lstStyle/>
          <a:p>
            <a:r>
              <a:rPr lang="en-US" altLang="ko-KR" sz="2667" b="1" dirty="0">
                <a:solidFill>
                  <a:schemeClr val="bg1"/>
                </a:solidFill>
                <a:cs typeface="Arial" pitchFamily="34" charset="0"/>
              </a:rPr>
              <a:t>05</a:t>
            </a:r>
            <a:endParaRPr lang="ko-KR" altLang="en-US" sz="2667" b="1" dirty="0">
              <a:solidFill>
                <a:schemeClr val="bg1"/>
              </a:solidFill>
              <a:cs typeface="Arial" pitchFamily="34" charset="0"/>
            </a:endParaRPr>
          </a:p>
        </p:txBody>
      </p:sp>
    </p:spTree>
    <p:extLst>
      <p:ext uri="{BB962C8B-B14F-4D97-AF65-F5344CB8AC3E}">
        <p14:creationId xmlns:p14="http://schemas.microsoft.com/office/powerpoint/2010/main" val="109505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24F343-14B9-38E0-CBA9-FA4FAE18A2A2}"/>
              </a:ext>
            </a:extLst>
          </p:cNvPr>
          <p:cNvSpPr txBox="1"/>
          <p:nvPr/>
        </p:nvSpPr>
        <p:spPr>
          <a:xfrm>
            <a:off x="990305" y="334508"/>
            <a:ext cx="6329548" cy="430887"/>
          </a:xfrm>
          <a:prstGeom prst="rect">
            <a:avLst/>
          </a:prstGeom>
          <a:noFill/>
        </p:spPr>
        <p:txBody>
          <a:bodyPr wrap="square" rtlCol="0">
            <a:spAutoFit/>
          </a:bodyPr>
          <a:lstStyle/>
          <a:p>
            <a:r>
              <a:rPr lang="en-GB" sz="2200" b="1" dirty="0"/>
              <a:t>List of tips for effective time management</a:t>
            </a:r>
          </a:p>
        </p:txBody>
      </p:sp>
      <p:sp>
        <p:nvSpPr>
          <p:cNvPr id="7" name="TextBox 6">
            <a:extLst>
              <a:ext uri="{FF2B5EF4-FFF2-40B4-BE49-F238E27FC236}">
                <a16:creationId xmlns:a16="http://schemas.microsoft.com/office/drawing/2014/main" id="{F9A392AD-F0A6-38BD-6848-513AB451B406}"/>
              </a:ext>
            </a:extLst>
          </p:cNvPr>
          <p:cNvSpPr txBox="1"/>
          <p:nvPr/>
        </p:nvSpPr>
        <p:spPr>
          <a:xfrm>
            <a:off x="380010" y="914400"/>
            <a:ext cx="11281559" cy="369332"/>
          </a:xfrm>
          <a:prstGeom prst="rect">
            <a:avLst/>
          </a:prstGeom>
          <a:noFill/>
        </p:spPr>
        <p:txBody>
          <a:bodyPr wrap="square" rtlCol="0">
            <a:spAutoFit/>
          </a:bodyPr>
          <a:lstStyle/>
          <a:p>
            <a:r>
              <a:rPr lang="en-GB" dirty="0"/>
              <a:t>After considering the benefits of time management, let’s look at some ways to manage time effectively:</a:t>
            </a:r>
          </a:p>
        </p:txBody>
      </p:sp>
      <p:sp>
        <p:nvSpPr>
          <p:cNvPr id="8" name="TextBox 7">
            <a:extLst>
              <a:ext uri="{FF2B5EF4-FFF2-40B4-BE49-F238E27FC236}">
                <a16:creationId xmlns:a16="http://schemas.microsoft.com/office/drawing/2014/main" id="{6A7BC06C-7A00-1326-7287-16C5C3D38EAF}"/>
              </a:ext>
            </a:extLst>
          </p:cNvPr>
          <p:cNvSpPr txBox="1"/>
          <p:nvPr/>
        </p:nvSpPr>
        <p:spPr>
          <a:xfrm>
            <a:off x="510639" y="1543792"/>
            <a:ext cx="10842171" cy="4862870"/>
          </a:xfrm>
          <a:prstGeom prst="rect">
            <a:avLst/>
          </a:prstGeom>
          <a:noFill/>
        </p:spPr>
        <p:txBody>
          <a:bodyPr wrap="square" rtlCol="0">
            <a:spAutoFit/>
          </a:bodyPr>
          <a:lstStyle/>
          <a:p>
            <a:pPr marL="285750" indent="-285750" algn="just">
              <a:buFont typeface="Arial" panose="020B0604020202020204" pitchFamily="34" charset="0"/>
              <a:buChar char="•"/>
            </a:pPr>
            <a:r>
              <a:rPr lang="en-GB" sz="2000" b="1" dirty="0"/>
              <a:t>Set goals correctly </a:t>
            </a:r>
            <a:endParaRPr lang="en-GB" sz="2000" b="1" dirty="0">
              <a:sym typeface="Wingdings" panose="05000000000000000000" pitchFamily="2" charset="2"/>
            </a:endParaRPr>
          </a:p>
          <a:p>
            <a:pPr algn="just"/>
            <a:r>
              <a:rPr lang="en-GB" dirty="0">
                <a:sym typeface="Wingdings" panose="05000000000000000000" pitchFamily="2" charset="2"/>
              </a:rPr>
              <a:t>S</a:t>
            </a:r>
            <a:r>
              <a:rPr lang="en-GB" dirty="0"/>
              <a:t>et goals that are achievable and measurable. Use the SMART method when setting goals. In essence, make sure the goals you set are Specific, Measurable, Attainable, Relevant, and Timely.</a:t>
            </a:r>
          </a:p>
          <a:p>
            <a:pPr algn="just"/>
            <a:endParaRPr lang="en-GB" dirty="0"/>
          </a:p>
          <a:p>
            <a:pPr marL="285750" indent="-285750" algn="just">
              <a:buFont typeface="Arial" panose="020B0604020202020204" pitchFamily="34" charset="0"/>
              <a:buChar char="•"/>
            </a:pPr>
            <a:r>
              <a:rPr lang="en-GB" sz="2000" b="1" dirty="0"/>
              <a:t>Prioritize wisely </a:t>
            </a:r>
            <a:r>
              <a:rPr lang="en-GB" sz="2000" dirty="0">
                <a:sym typeface="Wingdings" panose="05000000000000000000" pitchFamily="2" charset="2"/>
              </a:rPr>
              <a:t> </a:t>
            </a:r>
          </a:p>
          <a:p>
            <a:pPr algn="just"/>
            <a:r>
              <a:rPr lang="en-GB" dirty="0"/>
              <a:t>Prioritize tasks based on importance and urgency. For example, look at your daily tasks and determine which are:</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Important and urgent: Do these tasks right away.</a:t>
            </a:r>
          </a:p>
          <a:p>
            <a:pPr marL="285750" indent="-285750" algn="just">
              <a:buFont typeface="Arial" panose="020B0604020202020204" pitchFamily="34" charset="0"/>
              <a:buChar char="•"/>
            </a:pPr>
            <a:r>
              <a:rPr lang="en-GB" dirty="0"/>
              <a:t>Important but not urgent: Decide when to do these tasks.</a:t>
            </a:r>
          </a:p>
          <a:p>
            <a:pPr marL="285750" indent="-285750" algn="just">
              <a:buFont typeface="Arial" panose="020B0604020202020204" pitchFamily="34" charset="0"/>
              <a:buChar char="•"/>
            </a:pPr>
            <a:r>
              <a:rPr lang="en-GB" dirty="0"/>
              <a:t>Urgent but not important: Delegate these tasks if possible.</a:t>
            </a:r>
          </a:p>
          <a:p>
            <a:pPr marL="285750" indent="-285750" algn="just">
              <a:buFont typeface="Arial" panose="020B0604020202020204" pitchFamily="34" charset="0"/>
              <a:buChar char="•"/>
            </a:pPr>
            <a:r>
              <a:rPr lang="en-GB" dirty="0"/>
              <a:t>Not urgent and not important: Set these aside to do later.</a:t>
            </a:r>
          </a:p>
          <a:p>
            <a:pPr algn="just"/>
            <a:endParaRPr lang="en-GB" dirty="0"/>
          </a:p>
          <a:p>
            <a:pPr marL="285750" indent="-285750" algn="just">
              <a:buFont typeface="Arial" panose="020B0604020202020204" pitchFamily="34" charset="0"/>
              <a:buChar char="•"/>
            </a:pPr>
            <a:r>
              <a:rPr lang="en-GB" sz="2000" b="1" dirty="0"/>
              <a:t>Set a time limit to complete a task</a:t>
            </a:r>
          </a:p>
          <a:p>
            <a:pPr algn="just"/>
            <a:r>
              <a:rPr lang="en-GB" dirty="0"/>
              <a:t>Setting time constraints for completing tasks helps you be more focused and efficient. Making the small extra effort to decide on how much time you need to allot for each task can also help you recognize potential problems before they arise. That way you can make plans for dealing with them.</a:t>
            </a:r>
          </a:p>
          <a:p>
            <a:pPr algn="just"/>
            <a:endParaRPr lang="en-GB" dirty="0"/>
          </a:p>
        </p:txBody>
      </p:sp>
      <p:graphicFrame>
        <p:nvGraphicFramePr>
          <p:cNvPr id="2" name="Objeto 33">
            <a:extLst>
              <a:ext uri="{FF2B5EF4-FFF2-40B4-BE49-F238E27FC236}">
                <a16:creationId xmlns:a16="http://schemas.microsoft.com/office/drawing/2014/main" id="{2B7BECD7-4FDD-70E2-AA83-C9D91735F511}"/>
              </a:ext>
            </a:extLst>
          </p:cNvPr>
          <p:cNvGraphicFramePr>
            <a:graphicFrameLocks noChangeAspect="1"/>
          </p:cNvGraphicFramePr>
          <p:nvPr>
            <p:extLst>
              <p:ext uri="{D42A27DB-BD31-4B8C-83A1-F6EECF244321}">
                <p14:modId xmlns:p14="http://schemas.microsoft.com/office/powerpoint/2010/main" val="2168825379"/>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3" name="Objeto 33">
                        <a:extLst>
                          <a:ext uri="{FF2B5EF4-FFF2-40B4-BE49-F238E27FC236}">
                            <a16:creationId xmlns:a16="http://schemas.microsoft.com/office/drawing/2014/main" id="{AAB9560C-7C47-1579-9113-B3231068C706}"/>
                          </a:ext>
                        </a:extLst>
                      </p:cNvPr>
                      <p:cNvPicPr/>
                      <p:nvPr/>
                    </p:nvPicPr>
                    <p:blipFill>
                      <a:blip r:embed="rId4"/>
                      <a:stretch>
                        <a:fillRect/>
                      </a:stretch>
                    </p:blipFill>
                    <p:spPr>
                      <a:xfrm>
                        <a:off x="-3683" y="0"/>
                        <a:ext cx="724395" cy="782112"/>
                      </a:xfrm>
                      <a:prstGeom prst="rect">
                        <a:avLst/>
                      </a:prstGeom>
                    </p:spPr>
                  </p:pic>
                </p:oleObj>
              </mc:Fallback>
            </mc:AlternateContent>
          </a:graphicData>
        </a:graphic>
      </p:graphicFrame>
    </p:spTree>
    <p:extLst>
      <p:ext uri="{BB962C8B-B14F-4D97-AF65-F5344CB8AC3E}">
        <p14:creationId xmlns:p14="http://schemas.microsoft.com/office/powerpoint/2010/main" val="3471190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44E5C1-301E-B4BA-735C-3D367EA57C80}"/>
              </a:ext>
            </a:extLst>
          </p:cNvPr>
          <p:cNvSpPr txBox="1"/>
          <p:nvPr/>
        </p:nvSpPr>
        <p:spPr>
          <a:xfrm>
            <a:off x="720712" y="653142"/>
            <a:ext cx="11008426" cy="5755422"/>
          </a:xfrm>
          <a:prstGeom prst="rect">
            <a:avLst/>
          </a:prstGeom>
          <a:noFill/>
        </p:spPr>
        <p:txBody>
          <a:bodyPr wrap="square" rtlCol="0">
            <a:spAutoFit/>
          </a:bodyPr>
          <a:lstStyle/>
          <a:p>
            <a:pPr marL="285750" indent="-285750" algn="just">
              <a:buFont typeface="Arial" panose="020B0604020202020204" pitchFamily="34" charset="0"/>
              <a:buChar char="•"/>
            </a:pPr>
            <a:r>
              <a:rPr lang="en-GB" sz="2000" b="1" dirty="0"/>
              <a:t>Organize yourself</a:t>
            </a:r>
          </a:p>
          <a:p>
            <a:pPr algn="just"/>
            <a:r>
              <a:rPr lang="en-GB" dirty="0"/>
              <a:t>Utilize your calendar for more long-term time management. Write down the deadlines for projects, or for tasks that are part of completing the overall project. Think about which days might be best to dedicate to specific tasks. For example, you might need to plan a meeting to discuss cash flow on a day when you know the company CFO is available.</a:t>
            </a:r>
          </a:p>
          <a:p>
            <a:pPr algn="just"/>
            <a:endParaRPr lang="en-GB" dirty="0"/>
          </a:p>
          <a:p>
            <a:pPr marL="285750" indent="-285750" algn="just">
              <a:buFont typeface="Arial" panose="020B0604020202020204" pitchFamily="34" charset="0"/>
              <a:buChar char="•"/>
            </a:pPr>
            <a:r>
              <a:rPr lang="en-GB" b="1" dirty="0"/>
              <a:t> </a:t>
            </a:r>
            <a:r>
              <a:rPr lang="en-GB" sz="2000" b="1" dirty="0"/>
              <a:t>Remove non-essential tasks/activities</a:t>
            </a:r>
          </a:p>
          <a:p>
            <a:pPr algn="just"/>
            <a:r>
              <a:rPr lang="en-GB" dirty="0"/>
              <a:t>It is important to remove excess activities or tasks. Determine what is significant and what deserves your time. Removing non-essential tasks/activities frees up more of your time to be spent on genuinely important things.</a:t>
            </a:r>
          </a:p>
          <a:p>
            <a:pPr algn="just"/>
            <a:endParaRPr lang="en-GB" dirty="0"/>
          </a:p>
          <a:p>
            <a:pPr marL="285750" indent="-285750" algn="just">
              <a:buFont typeface="Arial" panose="020B0604020202020204" pitchFamily="34" charset="0"/>
              <a:buChar char="•"/>
            </a:pPr>
            <a:r>
              <a:rPr lang="en-GB" sz="2000" b="1" dirty="0"/>
              <a:t> Plan ahead</a:t>
            </a:r>
          </a:p>
          <a:p>
            <a:pPr algn="just"/>
            <a:r>
              <a:rPr lang="en-GB" dirty="0"/>
              <a:t>Make sure you start every day with a clear idea of what you need to do – what needs to get done THAT DAY. Consider making it a habit to, at the end of each workday, go ahead and write out your “to-do” list for the next workday. That way you can hit the ground running the next morning.</a:t>
            </a:r>
          </a:p>
          <a:p>
            <a:pPr algn="just"/>
            <a:endParaRPr lang="en-GB" dirty="0"/>
          </a:p>
          <a:p>
            <a:pPr marL="285750" indent="-285750" algn="just">
              <a:buFont typeface="Arial" panose="020B0604020202020204" pitchFamily="34" charset="0"/>
              <a:buChar char="•"/>
            </a:pPr>
            <a:r>
              <a:rPr lang="en-GB" sz="2000" b="1" dirty="0"/>
              <a:t>Take a break between tasks</a:t>
            </a:r>
          </a:p>
          <a:p>
            <a:pPr algn="just"/>
            <a:r>
              <a:rPr lang="en-GB" dirty="0"/>
              <a:t>When doing a lot of tasks without a break, it is harder to stay focused and motivated. Allow some downtime between tasks to clear your head and refresh yourself. Consider grabbing a brief nap, going for a short walk, or meditating.</a:t>
            </a:r>
          </a:p>
          <a:p>
            <a:pPr algn="just"/>
            <a:endParaRPr lang="en-GB" dirty="0"/>
          </a:p>
        </p:txBody>
      </p:sp>
      <p:graphicFrame>
        <p:nvGraphicFramePr>
          <p:cNvPr id="2" name="Objeto 33">
            <a:extLst>
              <a:ext uri="{FF2B5EF4-FFF2-40B4-BE49-F238E27FC236}">
                <a16:creationId xmlns:a16="http://schemas.microsoft.com/office/drawing/2014/main" id="{11B5B514-0882-925C-ACD5-1592B28C948F}"/>
              </a:ext>
            </a:extLst>
          </p:cNvPr>
          <p:cNvGraphicFramePr>
            <a:graphicFrameLocks noChangeAspect="1"/>
          </p:cNvGraphicFramePr>
          <p:nvPr>
            <p:extLst>
              <p:ext uri="{D42A27DB-BD31-4B8C-83A1-F6EECF244321}">
                <p14:modId xmlns:p14="http://schemas.microsoft.com/office/powerpoint/2010/main" val="3755135982"/>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33">
                        <a:extLst>
                          <a:ext uri="{FF2B5EF4-FFF2-40B4-BE49-F238E27FC236}">
                            <a16:creationId xmlns:a16="http://schemas.microsoft.com/office/drawing/2014/main" id="{2B7BECD7-4FDD-70E2-AA83-C9D91735F511}"/>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Tree>
    <p:extLst>
      <p:ext uri="{BB962C8B-B14F-4D97-AF65-F5344CB8AC3E}">
        <p14:creationId xmlns:p14="http://schemas.microsoft.com/office/powerpoint/2010/main" val="141648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descr="A picture containing diagram&#10;&#10;Description automatically generated">
            <a:extLst>
              <a:ext uri="{FF2B5EF4-FFF2-40B4-BE49-F238E27FC236}">
                <a16:creationId xmlns:a16="http://schemas.microsoft.com/office/drawing/2014/main" id="{425BF614-2BEF-1C2B-19B8-39A71706E4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9719" y="2962078"/>
            <a:ext cx="2072561" cy="1727134"/>
          </a:xfrm>
          <a:prstGeom prst="rect">
            <a:avLst/>
          </a:prstGeom>
        </p:spPr>
      </p:pic>
      <p:sp>
        <p:nvSpPr>
          <p:cNvPr id="6" name="Freeform 5"/>
          <p:cNvSpPr/>
          <p:nvPr/>
        </p:nvSpPr>
        <p:spPr>
          <a:xfrm>
            <a:off x="5414966" y="1604798"/>
            <a:ext cx="1321069" cy="1321069"/>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a:ln>
            <a:solidFill>
              <a:srgbClr val="87B5B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0259" tIns="290259" rIns="290259" bIns="290259" numCol="1" spcCol="1270" anchor="ctr" anchorCtr="0">
            <a:noAutofit/>
          </a:bodyPr>
          <a:lstStyle/>
          <a:p>
            <a:pPr algn="ctr" defTabSz="1777956" latinLnBrk="1">
              <a:lnSpc>
                <a:spcPct val="90000"/>
              </a:lnSpc>
              <a:spcBef>
                <a:spcPct val="0"/>
              </a:spcBef>
              <a:spcAft>
                <a:spcPct val="35000"/>
              </a:spcAft>
            </a:pPr>
            <a:endParaRPr lang="ko-KR" altLang="en-US" sz="4000"/>
          </a:p>
        </p:txBody>
      </p:sp>
      <p:sp>
        <p:nvSpPr>
          <p:cNvPr id="8" name="Freeform 7"/>
          <p:cNvSpPr/>
          <p:nvPr/>
        </p:nvSpPr>
        <p:spPr>
          <a:xfrm>
            <a:off x="7021590" y="2772078"/>
            <a:ext cx="1321069" cy="1321069"/>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0259" tIns="290259" rIns="290259" bIns="290259" numCol="1" spcCol="1270" anchor="ctr" anchorCtr="0">
            <a:noAutofit/>
          </a:bodyPr>
          <a:lstStyle/>
          <a:p>
            <a:pPr algn="ctr" defTabSz="1777956" latinLnBrk="1">
              <a:lnSpc>
                <a:spcPct val="90000"/>
              </a:lnSpc>
              <a:spcBef>
                <a:spcPct val="0"/>
              </a:spcBef>
              <a:spcAft>
                <a:spcPct val="35000"/>
              </a:spcAft>
            </a:pPr>
            <a:endParaRPr lang="ko-KR" altLang="en-US" sz="4000"/>
          </a:p>
        </p:txBody>
      </p:sp>
      <p:sp>
        <p:nvSpPr>
          <p:cNvPr id="10" name="Freeform 9"/>
          <p:cNvSpPr/>
          <p:nvPr/>
        </p:nvSpPr>
        <p:spPr>
          <a:xfrm>
            <a:off x="6407914" y="4660779"/>
            <a:ext cx="1321069" cy="1321069"/>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6BD70"/>
          </a:solidFill>
          <a:ln>
            <a:solidFill>
              <a:srgbClr val="86BD7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0259" tIns="290259" rIns="290259" bIns="290259" numCol="1" spcCol="1270" anchor="ctr" anchorCtr="0">
            <a:noAutofit/>
          </a:bodyPr>
          <a:lstStyle/>
          <a:p>
            <a:pPr algn="ctr" defTabSz="1777956" latinLnBrk="1">
              <a:lnSpc>
                <a:spcPct val="90000"/>
              </a:lnSpc>
              <a:spcBef>
                <a:spcPct val="0"/>
              </a:spcBef>
              <a:spcAft>
                <a:spcPct val="35000"/>
              </a:spcAft>
            </a:pPr>
            <a:endParaRPr lang="ko-KR" altLang="en-US" sz="4000"/>
          </a:p>
        </p:txBody>
      </p:sp>
      <p:sp>
        <p:nvSpPr>
          <p:cNvPr id="12" name="Freeform 11"/>
          <p:cNvSpPr/>
          <p:nvPr/>
        </p:nvSpPr>
        <p:spPr>
          <a:xfrm>
            <a:off x="4422016" y="4660779"/>
            <a:ext cx="1321069" cy="1321069"/>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0259" tIns="290259" rIns="290259" bIns="290259" numCol="1" spcCol="1270" anchor="ctr" anchorCtr="0">
            <a:noAutofit/>
          </a:bodyPr>
          <a:lstStyle/>
          <a:p>
            <a:pPr algn="ctr" defTabSz="1777956" latinLnBrk="1">
              <a:lnSpc>
                <a:spcPct val="90000"/>
              </a:lnSpc>
              <a:spcBef>
                <a:spcPct val="0"/>
              </a:spcBef>
              <a:spcAft>
                <a:spcPct val="35000"/>
              </a:spcAft>
            </a:pPr>
            <a:endParaRPr lang="ko-KR" altLang="en-US" sz="4000"/>
          </a:p>
        </p:txBody>
      </p:sp>
      <p:sp>
        <p:nvSpPr>
          <p:cNvPr id="14" name="Freeform 13"/>
          <p:cNvSpPr/>
          <p:nvPr/>
        </p:nvSpPr>
        <p:spPr>
          <a:xfrm>
            <a:off x="3808340" y="2772078"/>
            <a:ext cx="1321069" cy="1321069"/>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0259" tIns="290259" rIns="290259" bIns="290259" numCol="1" spcCol="1270" anchor="ctr" anchorCtr="0">
            <a:noAutofit/>
          </a:bodyPr>
          <a:lstStyle/>
          <a:p>
            <a:pPr algn="ctr" defTabSz="1777956" latinLnBrk="1">
              <a:lnSpc>
                <a:spcPct val="90000"/>
              </a:lnSpc>
              <a:spcBef>
                <a:spcPct val="0"/>
              </a:spcBef>
              <a:spcAft>
                <a:spcPct val="35000"/>
              </a:spcAft>
            </a:pPr>
            <a:endParaRPr lang="ko-KR" altLang="en-US" sz="4000"/>
          </a:p>
        </p:txBody>
      </p:sp>
      <p:sp>
        <p:nvSpPr>
          <p:cNvPr id="5" name="Text Placeholder 4">
            <a:extLst>
              <a:ext uri="{FF2B5EF4-FFF2-40B4-BE49-F238E27FC236}">
                <a16:creationId xmlns:a16="http://schemas.microsoft.com/office/drawing/2014/main" id="{A035596C-F57A-CADC-F029-CB636CDA5ABA}"/>
              </a:ext>
            </a:extLst>
          </p:cNvPr>
          <p:cNvSpPr>
            <a:spLocks noGrp="1"/>
          </p:cNvSpPr>
          <p:nvPr>
            <p:ph type="body" sz="quarter" idx="11"/>
          </p:nvPr>
        </p:nvSpPr>
        <p:spPr/>
        <p:txBody>
          <a:bodyPr/>
          <a:lstStyle/>
          <a:p>
            <a:r>
              <a:rPr lang="en-GB" dirty="0"/>
              <a:t>Let’s also consider </a:t>
            </a:r>
            <a:r>
              <a:rPr lang="en-GB" b="1" dirty="0"/>
              <a:t>the consequences of poor time management</a:t>
            </a:r>
          </a:p>
        </p:txBody>
      </p:sp>
      <p:sp>
        <p:nvSpPr>
          <p:cNvPr id="39" name="TextBox 38">
            <a:extLst>
              <a:ext uri="{FF2B5EF4-FFF2-40B4-BE49-F238E27FC236}">
                <a16:creationId xmlns:a16="http://schemas.microsoft.com/office/drawing/2014/main" id="{030DC7F2-7336-4345-4310-E223B07F8E39}"/>
              </a:ext>
            </a:extLst>
          </p:cNvPr>
          <p:cNvSpPr txBox="1"/>
          <p:nvPr/>
        </p:nvSpPr>
        <p:spPr>
          <a:xfrm>
            <a:off x="789205" y="361449"/>
            <a:ext cx="4953880" cy="430887"/>
          </a:xfrm>
          <a:prstGeom prst="rect">
            <a:avLst/>
          </a:prstGeom>
          <a:noFill/>
        </p:spPr>
        <p:txBody>
          <a:bodyPr wrap="square">
            <a:spAutoFit/>
          </a:bodyPr>
          <a:lstStyle/>
          <a:p>
            <a:r>
              <a:rPr lang="en-GB" sz="2200" b="1" dirty="0"/>
              <a:t>Implications of Poor Time Management</a:t>
            </a:r>
          </a:p>
        </p:txBody>
      </p:sp>
      <p:sp>
        <p:nvSpPr>
          <p:cNvPr id="41" name="TextBox 40">
            <a:extLst>
              <a:ext uri="{FF2B5EF4-FFF2-40B4-BE49-F238E27FC236}">
                <a16:creationId xmlns:a16="http://schemas.microsoft.com/office/drawing/2014/main" id="{626EA71F-10F9-F987-D87B-DA08C5FED73B}"/>
              </a:ext>
            </a:extLst>
          </p:cNvPr>
          <p:cNvSpPr txBox="1"/>
          <p:nvPr/>
        </p:nvSpPr>
        <p:spPr>
          <a:xfrm>
            <a:off x="4453010" y="4996753"/>
            <a:ext cx="1230752" cy="646331"/>
          </a:xfrm>
          <a:prstGeom prst="rect">
            <a:avLst/>
          </a:prstGeom>
          <a:noFill/>
        </p:spPr>
        <p:txBody>
          <a:bodyPr wrap="square">
            <a:spAutoFit/>
          </a:bodyPr>
          <a:lstStyle/>
          <a:p>
            <a:pPr algn="ctr"/>
            <a:r>
              <a:rPr lang="en-GB" b="1" dirty="0"/>
              <a:t>Poor </a:t>
            </a:r>
          </a:p>
          <a:p>
            <a:pPr algn="ctr"/>
            <a:r>
              <a:rPr lang="en-GB" b="1" dirty="0"/>
              <a:t>workflow</a:t>
            </a:r>
          </a:p>
        </p:txBody>
      </p:sp>
      <p:sp>
        <p:nvSpPr>
          <p:cNvPr id="42" name="TextBox 41">
            <a:extLst>
              <a:ext uri="{FF2B5EF4-FFF2-40B4-BE49-F238E27FC236}">
                <a16:creationId xmlns:a16="http://schemas.microsoft.com/office/drawing/2014/main" id="{44A05E42-7B5C-94C1-1AD5-07E5B80C7134}"/>
              </a:ext>
            </a:extLst>
          </p:cNvPr>
          <p:cNvSpPr txBox="1"/>
          <p:nvPr/>
        </p:nvSpPr>
        <p:spPr>
          <a:xfrm>
            <a:off x="264698" y="4926891"/>
            <a:ext cx="4042051" cy="1569660"/>
          </a:xfrm>
          <a:prstGeom prst="rect">
            <a:avLst/>
          </a:prstGeom>
          <a:noFill/>
        </p:spPr>
        <p:txBody>
          <a:bodyPr wrap="square" rtlCol="0">
            <a:spAutoFit/>
          </a:bodyPr>
          <a:lstStyle/>
          <a:p>
            <a:pPr algn="just"/>
            <a:r>
              <a:rPr lang="en-GB" sz="1600" dirty="0"/>
              <a:t>Poor efficiency results from a lack of planning and goal-setting. But if you don't prepare in advance, you can find yourself needing to go back and forth or backtrack while working. That results in decreased production and efficiency. </a:t>
            </a:r>
          </a:p>
        </p:txBody>
      </p:sp>
      <p:sp>
        <p:nvSpPr>
          <p:cNvPr id="43" name="TextBox 42">
            <a:extLst>
              <a:ext uri="{FF2B5EF4-FFF2-40B4-BE49-F238E27FC236}">
                <a16:creationId xmlns:a16="http://schemas.microsoft.com/office/drawing/2014/main" id="{CC0B170E-8C46-59A8-41EA-C08D17969737}"/>
              </a:ext>
            </a:extLst>
          </p:cNvPr>
          <p:cNvSpPr txBox="1"/>
          <p:nvPr/>
        </p:nvSpPr>
        <p:spPr>
          <a:xfrm>
            <a:off x="3874576" y="3152078"/>
            <a:ext cx="1115977" cy="646331"/>
          </a:xfrm>
          <a:prstGeom prst="rect">
            <a:avLst/>
          </a:prstGeom>
          <a:noFill/>
        </p:spPr>
        <p:txBody>
          <a:bodyPr wrap="square" rtlCol="0">
            <a:spAutoFit/>
          </a:bodyPr>
          <a:lstStyle/>
          <a:p>
            <a:pPr algn="ctr"/>
            <a:r>
              <a:rPr lang="en-GB" b="1" dirty="0"/>
              <a:t>Wasted time</a:t>
            </a:r>
          </a:p>
        </p:txBody>
      </p:sp>
      <p:sp>
        <p:nvSpPr>
          <p:cNvPr id="44" name="TextBox 43">
            <a:extLst>
              <a:ext uri="{FF2B5EF4-FFF2-40B4-BE49-F238E27FC236}">
                <a16:creationId xmlns:a16="http://schemas.microsoft.com/office/drawing/2014/main" id="{E0E3A870-8962-5253-336D-AC1F0534A1E1}"/>
              </a:ext>
            </a:extLst>
          </p:cNvPr>
          <p:cNvSpPr txBox="1"/>
          <p:nvPr/>
        </p:nvSpPr>
        <p:spPr>
          <a:xfrm>
            <a:off x="455170" y="2730319"/>
            <a:ext cx="3258085" cy="1569660"/>
          </a:xfrm>
          <a:prstGeom prst="rect">
            <a:avLst/>
          </a:prstGeom>
          <a:noFill/>
        </p:spPr>
        <p:txBody>
          <a:bodyPr wrap="square" rtlCol="0">
            <a:spAutoFit/>
          </a:bodyPr>
          <a:lstStyle/>
          <a:p>
            <a:pPr algn="just"/>
            <a:r>
              <a:rPr lang="en-GB" sz="1600" dirty="0"/>
              <a:t>Poor time management results in wasted time. For example, by talking to friends on social media while doing an assignment, you are distracting yourself and wasting time.</a:t>
            </a:r>
          </a:p>
        </p:txBody>
      </p:sp>
      <p:sp>
        <p:nvSpPr>
          <p:cNvPr id="45" name="TextBox 44">
            <a:extLst>
              <a:ext uri="{FF2B5EF4-FFF2-40B4-BE49-F238E27FC236}">
                <a16:creationId xmlns:a16="http://schemas.microsoft.com/office/drawing/2014/main" id="{84D6E2F4-939F-45B8-2429-47DF33CE418B}"/>
              </a:ext>
            </a:extLst>
          </p:cNvPr>
          <p:cNvSpPr txBox="1"/>
          <p:nvPr/>
        </p:nvSpPr>
        <p:spPr>
          <a:xfrm>
            <a:off x="5150350" y="1803667"/>
            <a:ext cx="1807926" cy="923330"/>
          </a:xfrm>
          <a:prstGeom prst="rect">
            <a:avLst/>
          </a:prstGeom>
          <a:noFill/>
        </p:spPr>
        <p:txBody>
          <a:bodyPr wrap="square" rtlCol="0">
            <a:spAutoFit/>
          </a:bodyPr>
          <a:lstStyle/>
          <a:p>
            <a:pPr algn="ctr"/>
            <a:r>
              <a:rPr lang="en-GB" b="1" dirty="0"/>
              <a:t>Loss</a:t>
            </a:r>
          </a:p>
          <a:p>
            <a:pPr algn="ctr"/>
            <a:r>
              <a:rPr lang="en-GB" b="1" dirty="0"/>
              <a:t> of </a:t>
            </a:r>
          </a:p>
          <a:p>
            <a:pPr algn="ctr"/>
            <a:r>
              <a:rPr lang="en-GB" b="1" dirty="0"/>
              <a:t>control</a:t>
            </a:r>
          </a:p>
        </p:txBody>
      </p:sp>
      <p:sp>
        <p:nvSpPr>
          <p:cNvPr id="46" name="TextBox 45">
            <a:extLst>
              <a:ext uri="{FF2B5EF4-FFF2-40B4-BE49-F238E27FC236}">
                <a16:creationId xmlns:a16="http://schemas.microsoft.com/office/drawing/2014/main" id="{E74025AF-F75C-EEA9-4C4D-0C55E7C8A12C}"/>
              </a:ext>
            </a:extLst>
          </p:cNvPr>
          <p:cNvSpPr txBox="1"/>
          <p:nvPr/>
        </p:nvSpPr>
        <p:spPr>
          <a:xfrm>
            <a:off x="6957037" y="1481448"/>
            <a:ext cx="3926941" cy="1077218"/>
          </a:xfrm>
          <a:prstGeom prst="rect">
            <a:avLst/>
          </a:prstGeom>
          <a:noFill/>
        </p:spPr>
        <p:txBody>
          <a:bodyPr wrap="square" rtlCol="0">
            <a:spAutoFit/>
          </a:bodyPr>
          <a:lstStyle/>
          <a:p>
            <a:pPr algn="just"/>
            <a:r>
              <a:rPr lang="en-GB" sz="1600" dirty="0"/>
              <a:t>You have a loss of control over your life since you are unsure of what the next task is. That could make you feel more stressed out and anxious. </a:t>
            </a:r>
          </a:p>
        </p:txBody>
      </p:sp>
      <p:sp>
        <p:nvSpPr>
          <p:cNvPr id="47" name="TextBox 46">
            <a:extLst>
              <a:ext uri="{FF2B5EF4-FFF2-40B4-BE49-F238E27FC236}">
                <a16:creationId xmlns:a16="http://schemas.microsoft.com/office/drawing/2014/main" id="{57078972-39E4-DC93-9F7B-F038A5532B8C}"/>
              </a:ext>
            </a:extLst>
          </p:cNvPr>
          <p:cNvSpPr txBox="1"/>
          <p:nvPr/>
        </p:nvSpPr>
        <p:spPr>
          <a:xfrm>
            <a:off x="6736035" y="3138744"/>
            <a:ext cx="1963471" cy="646331"/>
          </a:xfrm>
          <a:prstGeom prst="rect">
            <a:avLst/>
          </a:prstGeom>
          <a:noFill/>
        </p:spPr>
        <p:txBody>
          <a:bodyPr wrap="square" rtlCol="0">
            <a:spAutoFit/>
          </a:bodyPr>
          <a:lstStyle/>
          <a:p>
            <a:pPr algn="ctr"/>
            <a:r>
              <a:rPr lang="en-GB" b="1" dirty="0"/>
              <a:t>Poor quality </a:t>
            </a:r>
          </a:p>
          <a:p>
            <a:pPr algn="ctr"/>
            <a:r>
              <a:rPr lang="en-GB" b="1" dirty="0"/>
              <a:t>of work</a:t>
            </a:r>
          </a:p>
        </p:txBody>
      </p:sp>
      <p:sp>
        <p:nvSpPr>
          <p:cNvPr id="48" name="TextBox 47">
            <a:extLst>
              <a:ext uri="{FF2B5EF4-FFF2-40B4-BE49-F238E27FC236}">
                <a16:creationId xmlns:a16="http://schemas.microsoft.com/office/drawing/2014/main" id="{A191E01C-AB5D-FC91-AAA7-CE7A7E620054}"/>
              </a:ext>
            </a:extLst>
          </p:cNvPr>
          <p:cNvSpPr txBox="1"/>
          <p:nvPr/>
        </p:nvSpPr>
        <p:spPr>
          <a:xfrm>
            <a:off x="8437746" y="2834138"/>
            <a:ext cx="3436855" cy="1323439"/>
          </a:xfrm>
          <a:prstGeom prst="rect">
            <a:avLst/>
          </a:prstGeom>
          <a:noFill/>
        </p:spPr>
        <p:txBody>
          <a:bodyPr wrap="square" rtlCol="0">
            <a:spAutoFit/>
          </a:bodyPr>
          <a:lstStyle/>
          <a:p>
            <a:pPr algn="just"/>
            <a:r>
              <a:rPr lang="en-GB" sz="1600" dirty="0"/>
              <a:t>Poor time management typically makes the quality of your work suffer. For example, having to rush to complete tasks at the last minute usually compromises quality.</a:t>
            </a:r>
          </a:p>
        </p:txBody>
      </p:sp>
      <p:sp>
        <p:nvSpPr>
          <p:cNvPr id="49" name="TextBox 48">
            <a:extLst>
              <a:ext uri="{FF2B5EF4-FFF2-40B4-BE49-F238E27FC236}">
                <a16:creationId xmlns:a16="http://schemas.microsoft.com/office/drawing/2014/main" id="{E4EE490A-E698-C748-551E-B048374B1071}"/>
              </a:ext>
            </a:extLst>
          </p:cNvPr>
          <p:cNvSpPr txBox="1"/>
          <p:nvPr/>
        </p:nvSpPr>
        <p:spPr>
          <a:xfrm>
            <a:off x="6452609" y="4986954"/>
            <a:ext cx="1231677" cy="646331"/>
          </a:xfrm>
          <a:prstGeom prst="rect">
            <a:avLst/>
          </a:prstGeom>
          <a:noFill/>
        </p:spPr>
        <p:txBody>
          <a:bodyPr wrap="square" rtlCol="0">
            <a:spAutoFit/>
          </a:bodyPr>
          <a:lstStyle/>
          <a:p>
            <a:pPr algn="ctr"/>
            <a:r>
              <a:rPr lang="en-GB" b="1" dirty="0"/>
              <a:t>Poor </a:t>
            </a:r>
          </a:p>
          <a:p>
            <a:pPr algn="ctr"/>
            <a:r>
              <a:rPr lang="en-GB" b="1" dirty="0"/>
              <a:t>reputation</a:t>
            </a:r>
          </a:p>
        </p:txBody>
      </p:sp>
      <p:sp>
        <p:nvSpPr>
          <p:cNvPr id="50" name="TextBox 49">
            <a:extLst>
              <a:ext uri="{FF2B5EF4-FFF2-40B4-BE49-F238E27FC236}">
                <a16:creationId xmlns:a16="http://schemas.microsoft.com/office/drawing/2014/main" id="{97B33359-494B-0F6D-D6B1-F6D7F2351454}"/>
              </a:ext>
            </a:extLst>
          </p:cNvPr>
          <p:cNvSpPr txBox="1"/>
          <p:nvPr/>
        </p:nvSpPr>
        <p:spPr>
          <a:xfrm>
            <a:off x="7912729" y="4760037"/>
            <a:ext cx="3961872" cy="1569660"/>
          </a:xfrm>
          <a:prstGeom prst="rect">
            <a:avLst/>
          </a:prstGeom>
          <a:noFill/>
        </p:spPr>
        <p:txBody>
          <a:bodyPr wrap="square" rtlCol="0">
            <a:spAutoFit/>
          </a:bodyPr>
          <a:lstStyle/>
          <a:p>
            <a:pPr algn="just"/>
            <a:r>
              <a:rPr lang="en-GB" sz="1600" dirty="0"/>
              <a:t>Client expectations and your employer's opinion of you are negatively impacted if you are unable to deliver jobs on time. Clients are likely to do business with you elsewhere if they can't trust you to complete tasks on schedule. </a:t>
            </a:r>
          </a:p>
        </p:txBody>
      </p:sp>
      <p:sp>
        <p:nvSpPr>
          <p:cNvPr id="51" name="Arrow: Left-Right 50">
            <a:extLst>
              <a:ext uri="{FF2B5EF4-FFF2-40B4-BE49-F238E27FC236}">
                <a16:creationId xmlns:a16="http://schemas.microsoft.com/office/drawing/2014/main" id="{EC18D36E-0204-832E-5BB9-B9B0F5EF3EFB}"/>
              </a:ext>
            </a:extLst>
          </p:cNvPr>
          <p:cNvSpPr/>
          <p:nvPr/>
        </p:nvSpPr>
        <p:spPr>
          <a:xfrm rot="19748048">
            <a:off x="4868768" y="2509923"/>
            <a:ext cx="590162" cy="405832"/>
          </a:xfrm>
          <a:prstGeom prst="leftRightArrow">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Arrow: Left-Right 51">
            <a:extLst>
              <a:ext uri="{FF2B5EF4-FFF2-40B4-BE49-F238E27FC236}">
                <a16:creationId xmlns:a16="http://schemas.microsoft.com/office/drawing/2014/main" id="{AC411409-F3DD-0105-6CEF-D971BE4D1A86}"/>
              </a:ext>
            </a:extLst>
          </p:cNvPr>
          <p:cNvSpPr/>
          <p:nvPr/>
        </p:nvSpPr>
        <p:spPr>
          <a:xfrm rot="3079460">
            <a:off x="6612119" y="2615105"/>
            <a:ext cx="585106" cy="412148"/>
          </a:xfrm>
          <a:prstGeom prst="leftRightArrow">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Arrow: Left-Right 52">
            <a:extLst>
              <a:ext uri="{FF2B5EF4-FFF2-40B4-BE49-F238E27FC236}">
                <a16:creationId xmlns:a16="http://schemas.microsoft.com/office/drawing/2014/main" id="{9D34829F-DFFF-D64F-389C-FC727B62D8F4}"/>
              </a:ext>
            </a:extLst>
          </p:cNvPr>
          <p:cNvSpPr/>
          <p:nvPr/>
        </p:nvSpPr>
        <p:spPr>
          <a:xfrm rot="17696376">
            <a:off x="7291161" y="4202549"/>
            <a:ext cx="590162" cy="405832"/>
          </a:xfrm>
          <a:prstGeom prst="leftRightArrow">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Arrow: Left-Right 53">
            <a:extLst>
              <a:ext uri="{FF2B5EF4-FFF2-40B4-BE49-F238E27FC236}">
                <a16:creationId xmlns:a16="http://schemas.microsoft.com/office/drawing/2014/main" id="{6D044611-43F5-3E2C-0E78-BA6CC7D74D0A}"/>
              </a:ext>
            </a:extLst>
          </p:cNvPr>
          <p:cNvSpPr/>
          <p:nvPr/>
        </p:nvSpPr>
        <p:spPr>
          <a:xfrm>
            <a:off x="5807062" y="5227453"/>
            <a:ext cx="590162" cy="405832"/>
          </a:xfrm>
          <a:prstGeom prst="leftRightArrow">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Arrow: Left-Right 54">
            <a:extLst>
              <a:ext uri="{FF2B5EF4-FFF2-40B4-BE49-F238E27FC236}">
                <a16:creationId xmlns:a16="http://schemas.microsoft.com/office/drawing/2014/main" id="{C86E443D-F91A-EFAD-FBE6-2CA13838127E}"/>
              </a:ext>
            </a:extLst>
          </p:cNvPr>
          <p:cNvSpPr/>
          <p:nvPr/>
        </p:nvSpPr>
        <p:spPr>
          <a:xfrm rot="3806662">
            <a:off x="4382042" y="4204088"/>
            <a:ext cx="590162" cy="405832"/>
          </a:xfrm>
          <a:prstGeom prst="leftRightArrow">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Objeto 33">
            <a:extLst>
              <a:ext uri="{FF2B5EF4-FFF2-40B4-BE49-F238E27FC236}">
                <a16:creationId xmlns:a16="http://schemas.microsoft.com/office/drawing/2014/main" id="{A7BFD97F-D702-31CA-56F8-2716EA8829CE}"/>
              </a:ext>
            </a:extLst>
          </p:cNvPr>
          <p:cNvGraphicFramePr>
            <a:graphicFrameLocks noChangeAspect="1"/>
          </p:cNvGraphicFramePr>
          <p:nvPr>
            <p:extLst>
              <p:ext uri="{D42A27DB-BD31-4B8C-83A1-F6EECF244321}">
                <p14:modId xmlns:p14="http://schemas.microsoft.com/office/powerpoint/2010/main" val="4267215354"/>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2" name="Objeto 33">
                        <a:extLst>
                          <a:ext uri="{FF2B5EF4-FFF2-40B4-BE49-F238E27FC236}">
                            <a16:creationId xmlns:a16="http://schemas.microsoft.com/office/drawing/2014/main" id="{11B5B514-0882-925C-ACD5-1592B28C948F}"/>
                          </a:ext>
                        </a:extLst>
                      </p:cNvPr>
                      <p:cNvPicPr/>
                      <p:nvPr/>
                    </p:nvPicPr>
                    <p:blipFill>
                      <a:blip r:embed="rId4"/>
                      <a:stretch>
                        <a:fillRect/>
                      </a:stretch>
                    </p:blipFill>
                    <p:spPr>
                      <a:xfrm>
                        <a:off x="-3683" y="0"/>
                        <a:ext cx="724395" cy="782112"/>
                      </a:xfrm>
                      <a:prstGeom prst="rect">
                        <a:avLst/>
                      </a:prstGeom>
                    </p:spPr>
                  </p:pic>
                </p:oleObj>
              </mc:Fallback>
            </mc:AlternateContent>
          </a:graphicData>
        </a:graphic>
      </p:graphicFrame>
    </p:spTree>
    <p:extLst>
      <p:ext uri="{BB962C8B-B14F-4D97-AF65-F5344CB8AC3E}">
        <p14:creationId xmlns:p14="http://schemas.microsoft.com/office/powerpoint/2010/main" val="2765534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6DD6B9-6F56-E55D-DBEF-5CE5469AFE83}"/>
              </a:ext>
            </a:extLst>
          </p:cNvPr>
          <p:cNvSpPr txBox="1"/>
          <p:nvPr/>
        </p:nvSpPr>
        <p:spPr>
          <a:xfrm>
            <a:off x="855024" y="395898"/>
            <a:ext cx="8597735" cy="430887"/>
          </a:xfrm>
          <a:prstGeom prst="rect">
            <a:avLst/>
          </a:prstGeom>
          <a:noFill/>
        </p:spPr>
        <p:txBody>
          <a:bodyPr wrap="square" rtlCol="0">
            <a:spAutoFit/>
          </a:bodyPr>
          <a:lstStyle/>
          <a:p>
            <a:r>
              <a:rPr lang="en-GB" sz="2200" b="1" dirty="0"/>
              <a:t>Team working</a:t>
            </a:r>
          </a:p>
        </p:txBody>
      </p:sp>
      <p:graphicFrame>
        <p:nvGraphicFramePr>
          <p:cNvPr id="2" name="Objeto 33">
            <a:extLst>
              <a:ext uri="{FF2B5EF4-FFF2-40B4-BE49-F238E27FC236}">
                <a16:creationId xmlns:a16="http://schemas.microsoft.com/office/drawing/2014/main" id="{8DD9E02C-DF70-7BBF-46CE-6820500E72B0}"/>
              </a:ext>
            </a:extLst>
          </p:cNvPr>
          <p:cNvGraphicFramePr>
            <a:graphicFrameLocks noChangeAspect="1"/>
          </p:cNvGraphicFramePr>
          <p:nvPr>
            <p:extLst>
              <p:ext uri="{D42A27DB-BD31-4B8C-83A1-F6EECF244321}">
                <p14:modId xmlns:p14="http://schemas.microsoft.com/office/powerpoint/2010/main" val="1538818394"/>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33">
                        <a:extLst>
                          <a:ext uri="{FF2B5EF4-FFF2-40B4-BE49-F238E27FC236}">
                            <a16:creationId xmlns:a16="http://schemas.microsoft.com/office/drawing/2014/main" id="{A7BFD97F-D702-31CA-56F8-2716EA8829CE}"/>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pic>
        <p:nvPicPr>
          <p:cNvPr id="6" name="Picture 5" descr="A picture containing graphical user interface&#10;&#10;Description automatically generated">
            <a:extLst>
              <a:ext uri="{FF2B5EF4-FFF2-40B4-BE49-F238E27FC236}">
                <a16:creationId xmlns:a16="http://schemas.microsoft.com/office/drawing/2014/main" id="{6EEDCF95-93AA-70BB-FDB0-D1C25DDA96A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5113" t="5828" r="3815" b="15445"/>
          <a:stretch/>
        </p:blipFill>
        <p:spPr>
          <a:xfrm>
            <a:off x="4767943" y="2738154"/>
            <a:ext cx="3182587" cy="1497688"/>
          </a:xfrm>
          <a:prstGeom prst="rect">
            <a:avLst/>
          </a:prstGeom>
        </p:spPr>
      </p:pic>
      <p:sp>
        <p:nvSpPr>
          <p:cNvPr id="8" name="TextBox 7">
            <a:extLst>
              <a:ext uri="{FF2B5EF4-FFF2-40B4-BE49-F238E27FC236}">
                <a16:creationId xmlns:a16="http://schemas.microsoft.com/office/drawing/2014/main" id="{F612E434-F782-3A33-605F-DD9F8E81B85D}"/>
              </a:ext>
            </a:extLst>
          </p:cNvPr>
          <p:cNvSpPr txBox="1"/>
          <p:nvPr/>
        </p:nvSpPr>
        <p:spPr>
          <a:xfrm>
            <a:off x="3143993" y="2553488"/>
            <a:ext cx="6097978" cy="369332"/>
          </a:xfrm>
          <a:prstGeom prst="rect">
            <a:avLst/>
          </a:prstGeom>
          <a:noFill/>
        </p:spPr>
        <p:txBody>
          <a:bodyPr wrap="square">
            <a:spAutoFit/>
          </a:bodyPr>
          <a:lstStyle/>
          <a:p>
            <a:pPr algn="ctr"/>
            <a:r>
              <a:rPr lang="en-GB" dirty="0"/>
              <a:t>What is teamwork? </a:t>
            </a:r>
          </a:p>
        </p:txBody>
      </p:sp>
      <p:sp>
        <p:nvSpPr>
          <p:cNvPr id="9" name="Rectangle 8">
            <a:extLst>
              <a:ext uri="{FF2B5EF4-FFF2-40B4-BE49-F238E27FC236}">
                <a16:creationId xmlns:a16="http://schemas.microsoft.com/office/drawing/2014/main" id="{64037002-5509-0207-783E-B4CBF17E6463}"/>
              </a:ext>
            </a:extLst>
          </p:cNvPr>
          <p:cNvSpPr/>
          <p:nvPr/>
        </p:nvSpPr>
        <p:spPr>
          <a:xfrm>
            <a:off x="1172690" y="1345543"/>
            <a:ext cx="3538846" cy="1328019"/>
          </a:xfrm>
          <a:prstGeom prst="rect">
            <a:avLst/>
          </a:prstGeom>
          <a:solidFill>
            <a:srgbClr val="A8D184"/>
          </a:solidFill>
          <a:ln>
            <a:solidFill>
              <a:srgbClr val="A8D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a:t>“The process of working collaboratively with a group of people in order to achieve a goal.”</a:t>
            </a:r>
          </a:p>
        </p:txBody>
      </p:sp>
      <p:sp>
        <p:nvSpPr>
          <p:cNvPr id="10" name="Rectangle 9">
            <a:extLst>
              <a:ext uri="{FF2B5EF4-FFF2-40B4-BE49-F238E27FC236}">
                <a16:creationId xmlns:a16="http://schemas.microsoft.com/office/drawing/2014/main" id="{F41BB9FD-B3A0-0032-6B90-100BB6DD5426}"/>
              </a:ext>
            </a:extLst>
          </p:cNvPr>
          <p:cNvSpPr/>
          <p:nvPr/>
        </p:nvSpPr>
        <p:spPr>
          <a:xfrm>
            <a:off x="8057408" y="1341984"/>
            <a:ext cx="3538846" cy="1580836"/>
          </a:xfrm>
          <a:prstGeom prst="rect">
            <a:avLst/>
          </a:prstGeom>
          <a:solidFill>
            <a:srgbClr val="A8D184"/>
          </a:solidFill>
          <a:ln>
            <a:solidFill>
              <a:srgbClr val="A8D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a:t>It is frequently an essential component of a corporation because it is frequently required that </a:t>
            </a:r>
            <a:r>
              <a:rPr lang="en-GB" dirty="0" err="1"/>
              <a:t>coworkers</a:t>
            </a:r>
            <a:r>
              <a:rPr lang="en-GB" dirty="0"/>
              <a:t> work well together and give it their all in every situation. </a:t>
            </a:r>
          </a:p>
        </p:txBody>
      </p:sp>
      <p:sp>
        <p:nvSpPr>
          <p:cNvPr id="11" name="Rectangle 10">
            <a:extLst>
              <a:ext uri="{FF2B5EF4-FFF2-40B4-BE49-F238E27FC236}">
                <a16:creationId xmlns:a16="http://schemas.microsoft.com/office/drawing/2014/main" id="{550E782F-327D-F923-8D2B-068178516F83}"/>
              </a:ext>
            </a:extLst>
          </p:cNvPr>
          <p:cNvSpPr/>
          <p:nvPr/>
        </p:nvSpPr>
        <p:spPr>
          <a:xfrm>
            <a:off x="8100455" y="4235842"/>
            <a:ext cx="3538846" cy="1328019"/>
          </a:xfrm>
          <a:prstGeom prst="rect">
            <a:avLst/>
          </a:prstGeom>
          <a:solidFill>
            <a:srgbClr val="A8D184"/>
          </a:solidFill>
          <a:ln>
            <a:solidFill>
              <a:srgbClr val="A8D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a:t>In spite of any interpersonal tension, it signifies that people will make an effort to work together, utilising their unique strengths and offering constructive criticism. </a:t>
            </a:r>
          </a:p>
        </p:txBody>
      </p:sp>
      <p:sp>
        <p:nvSpPr>
          <p:cNvPr id="12" name="Rectangle 11">
            <a:extLst>
              <a:ext uri="{FF2B5EF4-FFF2-40B4-BE49-F238E27FC236}">
                <a16:creationId xmlns:a16="http://schemas.microsoft.com/office/drawing/2014/main" id="{27861449-82E4-5D27-853E-5B79161FD0B0}"/>
              </a:ext>
            </a:extLst>
          </p:cNvPr>
          <p:cNvSpPr/>
          <p:nvPr/>
        </p:nvSpPr>
        <p:spPr>
          <a:xfrm>
            <a:off x="1055422" y="3561652"/>
            <a:ext cx="3538846" cy="2656038"/>
          </a:xfrm>
          <a:prstGeom prst="rect">
            <a:avLst/>
          </a:prstGeom>
          <a:solidFill>
            <a:srgbClr val="A8D184"/>
          </a:solidFill>
          <a:ln>
            <a:solidFill>
              <a:srgbClr val="A8D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a:t>To actually accomplish their designated task, the team as a whole must work together. No member can afford to take a back seat and wait for the other to act on his or her behalf. To prevent problems, the team members must be dedicated to both the group and the organisation. </a:t>
            </a:r>
          </a:p>
        </p:txBody>
      </p:sp>
    </p:spTree>
    <p:extLst>
      <p:ext uri="{BB962C8B-B14F-4D97-AF65-F5344CB8AC3E}">
        <p14:creationId xmlns:p14="http://schemas.microsoft.com/office/powerpoint/2010/main" val="3321387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02964E-8215-F05C-930C-7E660B0F3281}"/>
              </a:ext>
            </a:extLst>
          </p:cNvPr>
          <p:cNvSpPr txBox="1"/>
          <p:nvPr/>
        </p:nvSpPr>
        <p:spPr>
          <a:xfrm>
            <a:off x="878775" y="983632"/>
            <a:ext cx="10937173" cy="2031325"/>
          </a:xfrm>
          <a:prstGeom prst="rect">
            <a:avLst/>
          </a:prstGeom>
          <a:noFill/>
        </p:spPr>
        <p:txBody>
          <a:bodyPr wrap="square" rtlCol="0">
            <a:spAutoFit/>
          </a:bodyPr>
          <a:lstStyle/>
          <a:p>
            <a:pPr algn="just"/>
            <a:r>
              <a:rPr lang="en-GB" dirty="0"/>
              <a:t>Teamwork is important in every workplace. In-person, virtual, or hybrid environments mixing remote and in-person all thrive on teamwork. Work collaboratively is the only way to achieve a team’s shared goals.</a:t>
            </a:r>
          </a:p>
          <a:p>
            <a:pPr algn="just"/>
            <a:endParaRPr lang="en-GB" dirty="0"/>
          </a:p>
          <a:p>
            <a:pPr algn="just"/>
            <a:r>
              <a:rPr lang="en-GB" dirty="0"/>
              <a:t>Teamwork is crucial for many reasons than just increased productivity. You feel appreciated for your contributions and have a better working environment when you are a member of a successful team. You get to work on important projects that matter. Work that has significance increases your commitment and well-being in addition to making you feel valued. </a:t>
            </a:r>
          </a:p>
        </p:txBody>
      </p:sp>
      <p:sp>
        <p:nvSpPr>
          <p:cNvPr id="6" name="TextBox 5">
            <a:extLst>
              <a:ext uri="{FF2B5EF4-FFF2-40B4-BE49-F238E27FC236}">
                <a16:creationId xmlns:a16="http://schemas.microsoft.com/office/drawing/2014/main" id="{96D10BC1-ACC3-9968-3A52-45708BC90982}"/>
              </a:ext>
            </a:extLst>
          </p:cNvPr>
          <p:cNvSpPr txBox="1"/>
          <p:nvPr/>
        </p:nvSpPr>
        <p:spPr>
          <a:xfrm>
            <a:off x="1546761" y="4407702"/>
            <a:ext cx="5361709" cy="369332"/>
          </a:xfrm>
          <a:prstGeom prst="rect">
            <a:avLst/>
          </a:prstGeom>
          <a:noFill/>
        </p:spPr>
        <p:txBody>
          <a:bodyPr wrap="square" rtlCol="0">
            <a:spAutoFit/>
          </a:bodyPr>
          <a:lstStyle/>
          <a:p>
            <a:r>
              <a:rPr lang="en-GB" dirty="0"/>
              <a:t>Ten benefits of teamwork</a:t>
            </a:r>
          </a:p>
        </p:txBody>
      </p:sp>
      <p:sp>
        <p:nvSpPr>
          <p:cNvPr id="7" name="TextBox 6">
            <a:extLst>
              <a:ext uri="{FF2B5EF4-FFF2-40B4-BE49-F238E27FC236}">
                <a16:creationId xmlns:a16="http://schemas.microsoft.com/office/drawing/2014/main" id="{F0273F66-8407-1555-1166-F799886D237A}"/>
              </a:ext>
            </a:extLst>
          </p:cNvPr>
          <p:cNvSpPr txBox="1"/>
          <p:nvPr/>
        </p:nvSpPr>
        <p:spPr>
          <a:xfrm>
            <a:off x="7018318" y="3345873"/>
            <a:ext cx="4411683" cy="2862322"/>
          </a:xfrm>
          <a:prstGeom prst="rect">
            <a:avLst/>
          </a:prstGeom>
          <a:noFill/>
        </p:spPr>
        <p:txBody>
          <a:bodyPr wrap="square" rtlCol="0">
            <a:spAutoFit/>
          </a:bodyPr>
          <a:lstStyle/>
          <a:p>
            <a:pPr marL="285750" indent="-285750">
              <a:buFont typeface="Arial" panose="020B0604020202020204" pitchFamily="34" charset="0"/>
              <a:buChar char="•"/>
            </a:pPr>
            <a:r>
              <a:rPr lang="en-GB" b="1" dirty="0"/>
              <a:t>Better problem solving</a:t>
            </a:r>
          </a:p>
          <a:p>
            <a:pPr marL="285750" indent="-285750">
              <a:buFont typeface="Arial" panose="020B0604020202020204" pitchFamily="34" charset="0"/>
              <a:buChar char="•"/>
            </a:pPr>
            <a:r>
              <a:rPr lang="en-GB" b="1" dirty="0"/>
              <a:t>Increased potential for innovation</a:t>
            </a:r>
          </a:p>
          <a:p>
            <a:pPr marL="285750" indent="-285750">
              <a:buFont typeface="Arial" panose="020B0604020202020204" pitchFamily="34" charset="0"/>
              <a:buChar char="•"/>
            </a:pPr>
            <a:r>
              <a:rPr lang="en-GB" b="1" dirty="0"/>
              <a:t>Happier team members</a:t>
            </a:r>
          </a:p>
          <a:p>
            <a:pPr marL="285750" indent="-285750">
              <a:buFont typeface="Arial" panose="020B0604020202020204" pitchFamily="34" charset="0"/>
              <a:buChar char="•"/>
            </a:pPr>
            <a:r>
              <a:rPr lang="en-GB" b="1" dirty="0"/>
              <a:t>Enhanced personal growth</a:t>
            </a:r>
          </a:p>
          <a:p>
            <a:pPr marL="285750" indent="-285750">
              <a:buFont typeface="Arial" panose="020B0604020202020204" pitchFamily="34" charset="0"/>
              <a:buChar char="•"/>
            </a:pPr>
            <a:r>
              <a:rPr lang="en-GB" b="1" dirty="0"/>
              <a:t>Less burnout</a:t>
            </a:r>
          </a:p>
          <a:p>
            <a:pPr marL="285750" indent="-285750">
              <a:buFont typeface="Arial" panose="020B0604020202020204" pitchFamily="34" charset="0"/>
              <a:buChar char="•"/>
            </a:pPr>
            <a:r>
              <a:rPr lang="en-GB" b="1" dirty="0"/>
              <a:t>More opportunities for growth</a:t>
            </a:r>
          </a:p>
          <a:p>
            <a:pPr marL="285750" indent="-285750">
              <a:buFont typeface="Arial" panose="020B0604020202020204" pitchFamily="34" charset="0"/>
              <a:buChar char="•"/>
            </a:pPr>
            <a:r>
              <a:rPr lang="en-GB" b="1" dirty="0"/>
              <a:t>Boosted productivity</a:t>
            </a:r>
          </a:p>
          <a:p>
            <a:pPr marL="285750" indent="-285750">
              <a:buFont typeface="Arial" panose="020B0604020202020204" pitchFamily="34" charset="0"/>
              <a:buChar char="•"/>
            </a:pPr>
            <a:r>
              <a:rPr lang="en-GB" b="1" dirty="0"/>
              <a:t>Smarter risk taking</a:t>
            </a:r>
          </a:p>
          <a:p>
            <a:pPr marL="285750" indent="-285750">
              <a:buFont typeface="Arial" panose="020B0604020202020204" pitchFamily="34" charset="0"/>
              <a:buChar char="•"/>
            </a:pPr>
            <a:r>
              <a:rPr lang="en-GB" b="1" dirty="0"/>
              <a:t>Fewer mistakes</a:t>
            </a:r>
          </a:p>
          <a:p>
            <a:pPr marL="285750" indent="-285750">
              <a:buFont typeface="Arial" panose="020B0604020202020204" pitchFamily="34" charset="0"/>
              <a:buChar char="•"/>
            </a:pPr>
            <a:r>
              <a:rPr lang="en-GB" b="1" dirty="0"/>
              <a:t>Expanded creativity</a:t>
            </a:r>
          </a:p>
        </p:txBody>
      </p:sp>
      <p:graphicFrame>
        <p:nvGraphicFramePr>
          <p:cNvPr id="2" name="Objeto 33">
            <a:extLst>
              <a:ext uri="{FF2B5EF4-FFF2-40B4-BE49-F238E27FC236}">
                <a16:creationId xmlns:a16="http://schemas.microsoft.com/office/drawing/2014/main" id="{F2819F3C-063B-2678-A26B-52F273656ECD}"/>
              </a:ext>
            </a:extLst>
          </p:cNvPr>
          <p:cNvGraphicFramePr>
            <a:graphicFrameLocks noChangeAspect="1"/>
          </p:cNvGraphicFramePr>
          <p:nvPr>
            <p:extLst>
              <p:ext uri="{D42A27DB-BD31-4B8C-83A1-F6EECF244321}">
                <p14:modId xmlns:p14="http://schemas.microsoft.com/office/powerpoint/2010/main" val="3114607909"/>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2" name="Objeto 33">
                        <a:extLst>
                          <a:ext uri="{FF2B5EF4-FFF2-40B4-BE49-F238E27FC236}">
                            <a16:creationId xmlns:a16="http://schemas.microsoft.com/office/drawing/2014/main" id="{8DD9E02C-DF70-7BBF-46CE-6820500E72B0}"/>
                          </a:ext>
                        </a:extLst>
                      </p:cNvPr>
                      <p:cNvPicPr/>
                      <p:nvPr/>
                    </p:nvPicPr>
                    <p:blipFill>
                      <a:blip r:embed="rId4"/>
                      <a:stretch>
                        <a:fillRect/>
                      </a:stretch>
                    </p:blipFill>
                    <p:spPr>
                      <a:xfrm>
                        <a:off x="-3683" y="0"/>
                        <a:ext cx="724395" cy="782112"/>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EEECB7DF-4375-14CC-A92F-CE22BB5CB3C5}"/>
              </a:ext>
            </a:extLst>
          </p:cNvPr>
          <p:cNvSpPr txBox="1"/>
          <p:nvPr/>
        </p:nvSpPr>
        <p:spPr>
          <a:xfrm>
            <a:off x="878775" y="298774"/>
            <a:ext cx="10721439" cy="769441"/>
          </a:xfrm>
          <a:prstGeom prst="rect">
            <a:avLst/>
          </a:prstGeom>
          <a:noFill/>
        </p:spPr>
        <p:txBody>
          <a:bodyPr wrap="square" rtlCol="0">
            <a:spAutoFit/>
          </a:bodyPr>
          <a:lstStyle/>
          <a:p>
            <a:r>
              <a:rPr lang="en-GB" sz="2200" b="1" dirty="0"/>
              <a:t>Why is teamwork so important in workplace?</a:t>
            </a:r>
          </a:p>
          <a:p>
            <a:endParaRPr lang="en-GB" sz="2200" b="1" dirty="0"/>
          </a:p>
        </p:txBody>
      </p:sp>
      <p:cxnSp>
        <p:nvCxnSpPr>
          <p:cNvPr id="9" name="Straight Arrow Connector 8">
            <a:extLst>
              <a:ext uri="{FF2B5EF4-FFF2-40B4-BE49-F238E27FC236}">
                <a16:creationId xmlns:a16="http://schemas.microsoft.com/office/drawing/2014/main" id="{FC1F0118-AA23-DD3F-FF2C-0931490E7A5B}"/>
              </a:ext>
            </a:extLst>
          </p:cNvPr>
          <p:cNvCxnSpPr/>
          <p:nvPr/>
        </p:nvCxnSpPr>
        <p:spPr>
          <a:xfrm>
            <a:off x="4227616" y="4631377"/>
            <a:ext cx="2220685" cy="0"/>
          </a:xfrm>
          <a:prstGeom prst="straightConnector1">
            <a:avLst/>
          </a:prstGeom>
          <a:ln w="57150">
            <a:solidFill>
              <a:srgbClr val="87B5B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401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DA0D9A-D675-E502-D043-ED3D24A6C7A5}"/>
              </a:ext>
            </a:extLst>
          </p:cNvPr>
          <p:cNvSpPr txBox="1"/>
          <p:nvPr/>
        </p:nvSpPr>
        <p:spPr>
          <a:xfrm>
            <a:off x="824823" y="316805"/>
            <a:ext cx="9365673" cy="430887"/>
          </a:xfrm>
          <a:prstGeom prst="rect">
            <a:avLst/>
          </a:prstGeom>
          <a:noFill/>
        </p:spPr>
        <p:txBody>
          <a:bodyPr wrap="square" rtlCol="0">
            <a:spAutoFit/>
          </a:bodyPr>
          <a:lstStyle/>
          <a:p>
            <a:r>
              <a:rPr lang="en-GB" sz="2200" b="1" dirty="0"/>
              <a:t>The link between teamwork and relationship</a:t>
            </a:r>
          </a:p>
        </p:txBody>
      </p:sp>
      <p:sp>
        <p:nvSpPr>
          <p:cNvPr id="5" name="TextBox 4">
            <a:extLst>
              <a:ext uri="{FF2B5EF4-FFF2-40B4-BE49-F238E27FC236}">
                <a16:creationId xmlns:a16="http://schemas.microsoft.com/office/drawing/2014/main" id="{38F8BC81-AF2B-AAD3-AB53-03EA6838EF6D}"/>
              </a:ext>
            </a:extLst>
          </p:cNvPr>
          <p:cNvSpPr txBox="1"/>
          <p:nvPr/>
        </p:nvSpPr>
        <p:spPr>
          <a:xfrm>
            <a:off x="762000" y="886154"/>
            <a:ext cx="8866909" cy="369332"/>
          </a:xfrm>
          <a:prstGeom prst="rect">
            <a:avLst/>
          </a:prstGeom>
          <a:noFill/>
        </p:spPr>
        <p:txBody>
          <a:bodyPr wrap="square" rtlCol="0">
            <a:spAutoFit/>
          </a:bodyPr>
          <a:lstStyle/>
          <a:p>
            <a:r>
              <a:rPr lang="en-GB" dirty="0"/>
              <a:t>Great teamwork requires great relationships, which in turn require:</a:t>
            </a:r>
          </a:p>
        </p:txBody>
      </p:sp>
      <p:sp>
        <p:nvSpPr>
          <p:cNvPr id="6" name="TextBox 5">
            <a:extLst>
              <a:ext uri="{FF2B5EF4-FFF2-40B4-BE49-F238E27FC236}">
                <a16:creationId xmlns:a16="http://schemas.microsoft.com/office/drawing/2014/main" id="{E37C0A23-BAB7-7478-195F-463FD300FC09}"/>
              </a:ext>
            </a:extLst>
          </p:cNvPr>
          <p:cNvSpPr txBox="1"/>
          <p:nvPr/>
        </p:nvSpPr>
        <p:spPr>
          <a:xfrm>
            <a:off x="762000" y="1343109"/>
            <a:ext cx="10861964" cy="5078313"/>
          </a:xfrm>
          <a:prstGeom prst="rect">
            <a:avLst/>
          </a:prstGeom>
          <a:noFill/>
        </p:spPr>
        <p:txBody>
          <a:bodyPr wrap="square" rtlCol="0">
            <a:spAutoFit/>
          </a:bodyPr>
          <a:lstStyle/>
          <a:p>
            <a:pPr marL="285750" indent="-285750" algn="just">
              <a:buFont typeface="Arial" panose="020B0604020202020204" pitchFamily="34" charset="0"/>
              <a:buChar char="•"/>
            </a:pPr>
            <a:r>
              <a:rPr lang="en-GB" b="1" dirty="0"/>
              <a:t>Trust which allows people to be open and honest with each other. </a:t>
            </a:r>
            <a:r>
              <a:rPr lang="en-GB" dirty="0"/>
              <a:t>Establishing trust means do not have to spend time wondering if folks are knifing you in the back. It means being prepared to admit making a mistake, being uncertain, and saying sorry for treating a colleague badly.</a:t>
            </a:r>
          </a:p>
          <a:p>
            <a:pPr algn="just"/>
            <a:endParaRPr lang="en-GB" dirty="0"/>
          </a:p>
          <a:p>
            <a:pPr marL="285750" indent="-285750" algn="just">
              <a:buFont typeface="Arial" panose="020B0604020202020204" pitchFamily="34" charset="0"/>
              <a:buChar char="•"/>
            </a:pPr>
            <a:r>
              <a:rPr lang="en-GB" b="1" dirty="0"/>
              <a:t>Mutual respect </a:t>
            </a:r>
            <a:r>
              <a:rPr lang="en-GB" dirty="0"/>
              <a:t>where people can have different opinions without being criticised or ridiculed for doing so.</a:t>
            </a:r>
          </a:p>
          <a:p>
            <a:pPr algn="just"/>
            <a:endParaRPr lang="en-GB" dirty="0"/>
          </a:p>
          <a:p>
            <a:pPr marL="285750" indent="-285750" algn="just">
              <a:buFont typeface="Arial" panose="020B0604020202020204" pitchFamily="34" charset="0"/>
              <a:buChar char="•"/>
            </a:pPr>
            <a:r>
              <a:rPr lang="en-GB" b="1" dirty="0"/>
              <a:t>Awareness of self and others: </a:t>
            </a:r>
            <a:r>
              <a:rPr lang="en-GB" dirty="0"/>
              <a:t>this means having emotional intelligence, taking responsibility for your words and actions, and having empathy with those around you.</a:t>
            </a:r>
          </a:p>
          <a:p>
            <a:pPr algn="just"/>
            <a:endParaRPr lang="en-GB" dirty="0"/>
          </a:p>
          <a:p>
            <a:pPr marL="285750" indent="-285750" algn="just">
              <a:buFont typeface="Arial" panose="020B0604020202020204" pitchFamily="34" charset="0"/>
              <a:buChar char="•"/>
            </a:pPr>
            <a:r>
              <a:rPr lang="en-GB" b="1" dirty="0"/>
              <a:t>Diversity</a:t>
            </a:r>
            <a:r>
              <a:rPr lang="en-GB" dirty="0"/>
              <a:t> not just accepting diverse views and opinions, but actually welcoming them for what they add to the team.</a:t>
            </a:r>
          </a:p>
          <a:p>
            <a:pPr algn="just"/>
            <a:endParaRPr lang="en-GB" dirty="0"/>
          </a:p>
          <a:p>
            <a:pPr marL="285750" indent="-285750" algn="just">
              <a:buFont typeface="Arial" panose="020B0604020202020204" pitchFamily="34" charset="0"/>
              <a:buChar char="•"/>
            </a:pPr>
            <a:r>
              <a:rPr lang="en-GB" b="1" dirty="0"/>
              <a:t>Open and honest communication </a:t>
            </a:r>
            <a:r>
              <a:rPr lang="en-GB" dirty="0"/>
              <a:t>which is, of course, a pre-requisite for any good relationship regardless of the selected communication medium and which allows high-quality sharing of information.</a:t>
            </a:r>
          </a:p>
          <a:p>
            <a:pPr algn="just"/>
            <a:endParaRPr lang="en-GB" dirty="0"/>
          </a:p>
          <a:p>
            <a:pPr marL="285750" indent="-285750" algn="just">
              <a:buFont typeface="Arial" panose="020B0604020202020204" pitchFamily="34" charset="0"/>
              <a:buChar char="•"/>
            </a:pPr>
            <a:r>
              <a:rPr lang="en-GB" b="1" dirty="0"/>
              <a:t>Listening: </a:t>
            </a:r>
            <a:r>
              <a:rPr lang="en-GB" dirty="0"/>
              <a:t>making an effort to truly understand another’s view of the world.</a:t>
            </a:r>
          </a:p>
          <a:p>
            <a:pPr algn="just"/>
            <a:endParaRPr lang="en-GB" dirty="0"/>
          </a:p>
          <a:p>
            <a:pPr marL="285750" indent="-285750" algn="just">
              <a:buFont typeface="Arial" panose="020B0604020202020204" pitchFamily="34" charset="0"/>
              <a:buChar char="•"/>
            </a:pPr>
            <a:r>
              <a:rPr lang="en-GB" b="1" dirty="0"/>
              <a:t>Managing conflict </a:t>
            </a:r>
            <a:r>
              <a:rPr lang="en-GB" dirty="0"/>
              <a:t>which means focusing on the issue, not the personalities involved in a difference of opinion.</a:t>
            </a:r>
          </a:p>
        </p:txBody>
      </p:sp>
      <p:graphicFrame>
        <p:nvGraphicFramePr>
          <p:cNvPr id="2" name="Objeto 33">
            <a:extLst>
              <a:ext uri="{FF2B5EF4-FFF2-40B4-BE49-F238E27FC236}">
                <a16:creationId xmlns:a16="http://schemas.microsoft.com/office/drawing/2014/main" id="{C022E473-489E-4A53-82EC-7A7BFF2BBA87}"/>
              </a:ext>
            </a:extLst>
          </p:cNvPr>
          <p:cNvGraphicFramePr>
            <a:graphicFrameLocks noChangeAspect="1"/>
          </p:cNvGraphicFramePr>
          <p:nvPr>
            <p:extLst>
              <p:ext uri="{D42A27DB-BD31-4B8C-83A1-F6EECF244321}">
                <p14:modId xmlns:p14="http://schemas.microsoft.com/office/powerpoint/2010/main" val="3114607909"/>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33">
                        <a:extLst>
                          <a:ext uri="{FF2B5EF4-FFF2-40B4-BE49-F238E27FC236}">
                            <a16:creationId xmlns:a16="http://schemas.microsoft.com/office/drawing/2014/main" id="{8DD9E02C-DF70-7BBF-46CE-6820500E72B0}"/>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pic>
        <p:nvPicPr>
          <p:cNvPr id="7" name="Picture 6" descr="A picture containing vector graphics&#10;&#10;Description automatically generated">
            <a:extLst>
              <a:ext uri="{FF2B5EF4-FFF2-40B4-BE49-F238E27FC236}">
                <a16:creationId xmlns:a16="http://schemas.microsoft.com/office/drawing/2014/main" id="{C9DE0138-2845-D6E9-0B1B-18D0074CA0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4608" y="103540"/>
            <a:ext cx="1897392" cy="1064323"/>
          </a:xfrm>
          <a:prstGeom prst="rect">
            <a:avLst/>
          </a:prstGeom>
        </p:spPr>
      </p:pic>
    </p:spTree>
    <p:extLst>
      <p:ext uri="{BB962C8B-B14F-4D97-AF65-F5344CB8AC3E}">
        <p14:creationId xmlns:p14="http://schemas.microsoft.com/office/powerpoint/2010/main" val="4020678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5494BA-5314-8E8D-5D11-3C3B16CE09FF}"/>
              </a:ext>
            </a:extLst>
          </p:cNvPr>
          <p:cNvSpPr txBox="1"/>
          <p:nvPr/>
        </p:nvSpPr>
        <p:spPr>
          <a:xfrm>
            <a:off x="910718" y="1793793"/>
            <a:ext cx="10632099" cy="3693319"/>
          </a:xfrm>
          <a:prstGeom prst="rect">
            <a:avLst/>
          </a:prstGeom>
          <a:noFill/>
        </p:spPr>
        <p:txBody>
          <a:bodyPr wrap="square" rtlCol="0">
            <a:spAutoFit/>
          </a:bodyPr>
          <a:lstStyle/>
          <a:p>
            <a:pPr algn="just"/>
            <a:r>
              <a:rPr lang="en-GB" dirty="0"/>
              <a:t>Team building is a management technique used </a:t>
            </a:r>
            <a:r>
              <a:rPr lang="en-GB" b="1" dirty="0"/>
              <a:t>for improving the efficiency and performance of the workgroups through various activities.</a:t>
            </a:r>
            <a:r>
              <a:rPr lang="en-GB" dirty="0"/>
              <a:t> It involves a lot of skills, analysis and observation for forming a strong and capable team. The whole sole motive here is to achieve the organization vision and objectives.</a:t>
            </a:r>
          </a:p>
          <a:p>
            <a:pPr algn="just"/>
            <a:endParaRPr lang="en-GB" dirty="0"/>
          </a:p>
          <a:p>
            <a:pPr algn="just"/>
            <a:r>
              <a:rPr lang="en-GB" dirty="0"/>
              <a:t>The manager responsible for team building </a:t>
            </a:r>
            <a:r>
              <a:rPr lang="en-GB" b="1" dirty="0"/>
              <a:t>must be able to find out the strengths and weaknesses of the team </a:t>
            </a:r>
            <a:r>
              <a:rPr lang="en-GB" dirty="0"/>
              <a:t>members and </a:t>
            </a:r>
            <a:r>
              <a:rPr lang="en-GB" b="1" dirty="0"/>
              <a:t>create the right mix of people with different skill sets.</a:t>
            </a:r>
            <a:r>
              <a:rPr lang="en-GB" dirty="0"/>
              <a:t> He must focus on developing strong interpersonal relations and trust among the team members.</a:t>
            </a:r>
          </a:p>
          <a:p>
            <a:pPr algn="just"/>
            <a:endParaRPr lang="en-GB" dirty="0"/>
          </a:p>
          <a:p>
            <a:pPr algn="just"/>
            <a:r>
              <a:rPr lang="en-GB" dirty="0"/>
              <a:t>The manager must </a:t>
            </a:r>
            <a:r>
              <a:rPr lang="en-GB" b="1" dirty="0"/>
              <a:t>encourage communication and interaction among the team members </a:t>
            </a:r>
            <a:r>
              <a:rPr lang="en-GB" dirty="0"/>
              <a:t>and also reduce stress with the help of various team-building activities.</a:t>
            </a:r>
          </a:p>
          <a:p>
            <a:pPr algn="just"/>
            <a:endParaRPr lang="en-GB" dirty="0"/>
          </a:p>
          <a:p>
            <a:pPr algn="just"/>
            <a:r>
              <a:rPr lang="en-GB" b="1" dirty="0"/>
              <a:t>Team building is not a one-time act. </a:t>
            </a:r>
            <a:r>
              <a:rPr lang="en-GB" dirty="0"/>
              <a:t>It is a step by step process which aims at bringing a desirable change in the organization. Teams are usually formed for a particular task or project and are mostly for the short term.</a:t>
            </a:r>
          </a:p>
        </p:txBody>
      </p:sp>
      <p:graphicFrame>
        <p:nvGraphicFramePr>
          <p:cNvPr id="2" name="Objeto 33">
            <a:extLst>
              <a:ext uri="{FF2B5EF4-FFF2-40B4-BE49-F238E27FC236}">
                <a16:creationId xmlns:a16="http://schemas.microsoft.com/office/drawing/2014/main" id="{6DE45D53-EBE0-5CD4-C0C1-86E90E8E6F49}"/>
              </a:ext>
            </a:extLst>
          </p:cNvPr>
          <p:cNvGraphicFramePr>
            <a:graphicFrameLocks noChangeAspect="1"/>
          </p:cNvGraphicFramePr>
          <p:nvPr>
            <p:extLst>
              <p:ext uri="{D42A27DB-BD31-4B8C-83A1-F6EECF244321}">
                <p14:modId xmlns:p14="http://schemas.microsoft.com/office/powerpoint/2010/main" val="3114607909"/>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33">
                        <a:extLst>
                          <a:ext uri="{FF2B5EF4-FFF2-40B4-BE49-F238E27FC236}">
                            <a16:creationId xmlns:a16="http://schemas.microsoft.com/office/drawing/2014/main" id="{8DD9E02C-DF70-7BBF-46CE-6820500E72B0}"/>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17DD969F-77F9-FF3E-003D-024BA37AF6B3}"/>
              </a:ext>
            </a:extLst>
          </p:cNvPr>
          <p:cNvSpPr txBox="1"/>
          <p:nvPr/>
        </p:nvSpPr>
        <p:spPr>
          <a:xfrm>
            <a:off x="910718" y="391056"/>
            <a:ext cx="9365673" cy="430887"/>
          </a:xfrm>
          <a:prstGeom prst="rect">
            <a:avLst/>
          </a:prstGeom>
          <a:noFill/>
        </p:spPr>
        <p:txBody>
          <a:bodyPr wrap="square" rtlCol="0">
            <a:spAutoFit/>
          </a:bodyPr>
          <a:lstStyle/>
          <a:p>
            <a:r>
              <a:rPr lang="en-GB" sz="2200" b="1" dirty="0"/>
              <a:t>Team building </a:t>
            </a:r>
          </a:p>
        </p:txBody>
      </p:sp>
      <p:pic>
        <p:nvPicPr>
          <p:cNvPr id="6" name="Picture 5" descr="A picture containing toy&#10;&#10;Description automatically generated">
            <a:extLst>
              <a:ext uri="{FF2B5EF4-FFF2-40B4-BE49-F238E27FC236}">
                <a16:creationId xmlns:a16="http://schemas.microsoft.com/office/drawing/2014/main" id="{58D1ABCB-4DB1-2764-7418-4E823A52AEB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9886" r="4693" b="11628"/>
          <a:stretch/>
        </p:blipFill>
        <p:spPr>
          <a:xfrm>
            <a:off x="9281065" y="120574"/>
            <a:ext cx="2910935" cy="1402737"/>
          </a:xfrm>
          <a:prstGeom prst="rect">
            <a:avLst/>
          </a:prstGeom>
        </p:spPr>
      </p:pic>
    </p:spTree>
    <p:extLst>
      <p:ext uri="{BB962C8B-B14F-4D97-AF65-F5344CB8AC3E}">
        <p14:creationId xmlns:p14="http://schemas.microsoft.com/office/powerpoint/2010/main" val="463859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960A1A4-4027-DD67-CB8C-9A654EBD8426}"/>
              </a:ext>
            </a:extLst>
          </p:cNvPr>
          <p:cNvSpPr txBox="1"/>
          <p:nvPr/>
        </p:nvSpPr>
        <p:spPr>
          <a:xfrm>
            <a:off x="720712" y="1269877"/>
            <a:ext cx="10945091" cy="5078313"/>
          </a:xfrm>
          <a:prstGeom prst="rect">
            <a:avLst/>
          </a:prstGeom>
          <a:noFill/>
        </p:spPr>
        <p:txBody>
          <a:bodyPr wrap="square" rtlCol="0">
            <a:spAutoFit/>
          </a:bodyPr>
          <a:lstStyle/>
          <a:p>
            <a:pPr marL="342900" indent="-342900" algn="just">
              <a:buFont typeface="+mj-lt"/>
              <a:buAutoNum type="arabicPeriod"/>
            </a:pPr>
            <a:r>
              <a:rPr lang="en-GB" b="1" dirty="0"/>
              <a:t>Identify the need for team building</a:t>
            </a:r>
            <a:r>
              <a:rPr lang="en-GB" dirty="0"/>
              <a:t>: the manager has first to analyse the requirement of a team for completing a particular task. It should find out the purpose of the work to be performed, required skills for the job and its complexity before forming a team;</a:t>
            </a:r>
          </a:p>
          <a:p>
            <a:pPr marL="342900" indent="-342900" algn="just">
              <a:buFont typeface="+mj-lt"/>
              <a:buAutoNum type="arabicPeriod"/>
            </a:pPr>
            <a:endParaRPr lang="en-GB" dirty="0"/>
          </a:p>
          <a:p>
            <a:pPr marL="342900" indent="-342900" algn="just">
              <a:buFont typeface="+mj-lt"/>
              <a:buAutoNum type="arabicPeriod"/>
            </a:pPr>
            <a:r>
              <a:rPr lang="en-GB" b="1" dirty="0"/>
              <a:t>Define objectives and required set of skills</a:t>
            </a:r>
            <a:r>
              <a:rPr lang="en-GB" dirty="0"/>
              <a:t>: next comes the chalking down of the organizational objectives and the skills needed to fulfil it</a:t>
            </a:r>
          </a:p>
          <a:p>
            <a:pPr marL="342900" indent="-342900" algn="just">
              <a:buFont typeface="+mj-lt"/>
              <a:buAutoNum type="arabicPeriod"/>
            </a:pPr>
            <a:endParaRPr lang="en-GB" dirty="0"/>
          </a:p>
          <a:p>
            <a:pPr marL="342900" indent="-342900" algn="just">
              <a:buFont typeface="+mj-lt"/>
              <a:buAutoNum type="arabicPeriod"/>
            </a:pPr>
            <a:r>
              <a:rPr lang="en-GB" b="1" dirty="0"/>
              <a:t>Consider team roles</a:t>
            </a:r>
            <a:r>
              <a:rPr lang="en-GB" dirty="0"/>
              <a:t>: the manager considers the various aspects, i.e. the interactions among the individuals, their roles and responsibilities, strengths and weaknesses, composition and suitability of the possible team members.</a:t>
            </a:r>
          </a:p>
          <a:p>
            <a:pPr marL="342900" indent="-342900" algn="just">
              <a:buFont typeface="+mj-lt"/>
              <a:buAutoNum type="arabicPeriod"/>
            </a:pPr>
            <a:endParaRPr lang="en-GB" dirty="0"/>
          </a:p>
          <a:p>
            <a:pPr marL="342900" indent="-342900" algn="just">
              <a:buFont typeface="+mj-lt"/>
              <a:buAutoNum type="arabicPeriod"/>
            </a:pPr>
            <a:r>
              <a:rPr lang="en-GB" b="1" dirty="0"/>
              <a:t>Determinate a team building strategy: </a:t>
            </a:r>
            <a:r>
              <a:rPr lang="en-GB" dirty="0"/>
              <a:t>now the manager has to understand the operational framework well to ensure an effective team building. </a:t>
            </a:r>
            <a:r>
              <a:rPr lang="en-GB" dirty="0" err="1"/>
              <a:t>He/She</a:t>
            </a:r>
            <a:r>
              <a:rPr lang="en-GB" dirty="0"/>
              <a:t> must himself/herself be assured of the objectives, roles, responsibilities, duration, availability of resources, training, the flow of information, feedback and building trust in the team.</a:t>
            </a:r>
          </a:p>
          <a:p>
            <a:pPr marL="342900" indent="-342900" algn="just">
              <a:buFont typeface="+mj-lt"/>
              <a:buAutoNum type="arabicPeriod"/>
            </a:pPr>
            <a:endParaRPr lang="en-GB" dirty="0"/>
          </a:p>
          <a:p>
            <a:pPr marL="342900" indent="-342900" algn="just">
              <a:buFont typeface="+mj-lt"/>
              <a:buAutoNum type="arabicPeriod"/>
            </a:pPr>
            <a:r>
              <a:rPr lang="en-GB" b="1" dirty="0"/>
              <a:t>Develop a team of individuals: </a:t>
            </a:r>
            <a:r>
              <a:rPr lang="en-GB" dirty="0"/>
              <a:t>at this stage, the individuals are collected to form a team together. Each member is made familiar with his roles and responsibilities within the team.</a:t>
            </a:r>
          </a:p>
        </p:txBody>
      </p:sp>
      <p:graphicFrame>
        <p:nvGraphicFramePr>
          <p:cNvPr id="2" name="Objeto 33">
            <a:extLst>
              <a:ext uri="{FF2B5EF4-FFF2-40B4-BE49-F238E27FC236}">
                <a16:creationId xmlns:a16="http://schemas.microsoft.com/office/drawing/2014/main" id="{BA87699F-4D00-5991-BFAF-10EEE87FB098}"/>
              </a:ext>
            </a:extLst>
          </p:cNvPr>
          <p:cNvGraphicFramePr>
            <a:graphicFrameLocks noChangeAspect="1"/>
          </p:cNvGraphicFramePr>
          <p:nvPr>
            <p:extLst>
              <p:ext uri="{D42A27DB-BD31-4B8C-83A1-F6EECF244321}">
                <p14:modId xmlns:p14="http://schemas.microsoft.com/office/powerpoint/2010/main" val="3114607909"/>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33">
                        <a:extLst>
                          <a:ext uri="{FF2B5EF4-FFF2-40B4-BE49-F238E27FC236}">
                            <a16:creationId xmlns:a16="http://schemas.microsoft.com/office/drawing/2014/main" id="{8DD9E02C-DF70-7BBF-46CE-6820500E72B0}"/>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81E3B51E-AB52-6BB6-FD55-F6A49376C6C7}"/>
              </a:ext>
            </a:extLst>
          </p:cNvPr>
          <p:cNvSpPr txBox="1"/>
          <p:nvPr/>
        </p:nvSpPr>
        <p:spPr>
          <a:xfrm>
            <a:off x="910718" y="391056"/>
            <a:ext cx="9365673" cy="430887"/>
          </a:xfrm>
          <a:prstGeom prst="rect">
            <a:avLst/>
          </a:prstGeom>
          <a:noFill/>
        </p:spPr>
        <p:txBody>
          <a:bodyPr wrap="square" rtlCol="0">
            <a:spAutoFit/>
          </a:bodyPr>
          <a:lstStyle/>
          <a:p>
            <a:r>
              <a:rPr lang="en-GB" sz="2200" b="1" dirty="0"/>
              <a:t>The various steps involved in team building are as follows</a:t>
            </a:r>
          </a:p>
        </p:txBody>
      </p:sp>
      <p:pic>
        <p:nvPicPr>
          <p:cNvPr id="5" name="Picture 4" descr="A picture containing text&#10;&#10;Description automatically generated">
            <a:extLst>
              <a:ext uri="{FF2B5EF4-FFF2-40B4-BE49-F238E27FC236}">
                <a16:creationId xmlns:a16="http://schemas.microsoft.com/office/drawing/2014/main" id="{4035383B-582E-AF58-F27B-41EA8A4647E8}"/>
              </a:ext>
            </a:extLst>
          </p:cNvPr>
          <p:cNvPicPr>
            <a:picLocks noChangeAspect="1"/>
          </p:cNvPicPr>
          <p:nvPr/>
        </p:nvPicPr>
        <p:blipFill rotWithShape="1">
          <a:blip r:embed="rId4">
            <a:extLst>
              <a:ext uri="{28A0092B-C50C-407E-A947-70E740481C1C}">
                <a14:useLocalDpi xmlns:a14="http://schemas.microsoft.com/office/drawing/2010/main" val="0"/>
              </a:ext>
            </a:extLst>
          </a:blip>
          <a:srcRect t="2523"/>
          <a:stretch/>
        </p:blipFill>
        <p:spPr>
          <a:xfrm>
            <a:off x="9920314" y="148577"/>
            <a:ext cx="2271686" cy="1240054"/>
          </a:xfrm>
          <a:prstGeom prst="rect">
            <a:avLst/>
          </a:prstGeom>
        </p:spPr>
      </p:pic>
    </p:spTree>
    <p:extLst>
      <p:ext uri="{BB962C8B-B14F-4D97-AF65-F5344CB8AC3E}">
        <p14:creationId xmlns:p14="http://schemas.microsoft.com/office/powerpoint/2010/main" val="424252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735A20-5AAB-F20F-E33B-5970AC581EDE}"/>
              </a:ext>
            </a:extLst>
          </p:cNvPr>
          <p:cNvSpPr txBox="1"/>
          <p:nvPr/>
        </p:nvSpPr>
        <p:spPr>
          <a:xfrm>
            <a:off x="998516" y="366799"/>
            <a:ext cx="10449297" cy="5909310"/>
          </a:xfrm>
          <a:prstGeom prst="rect">
            <a:avLst/>
          </a:prstGeom>
          <a:noFill/>
        </p:spPr>
        <p:txBody>
          <a:bodyPr wrap="square" rtlCol="0">
            <a:spAutoFit/>
          </a:bodyPr>
          <a:lstStyle/>
          <a:p>
            <a:pPr algn="just"/>
            <a:r>
              <a:rPr lang="en-GB" b="1" dirty="0"/>
              <a:t>6. Establish and communicate the rules: </a:t>
            </a:r>
            <a:r>
              <a:rPr lang="en-GB" dirty="0"/>
              <a:t>the rules regarding the reporting of team members, meeting schedules, and decision making within the team are discussed. The individuals are encouraged to ask questions and give their views to develop open and healthy communication in the team.</a:t>
            </a:r>
          </a:p>
          <a:p>
            <a:pPr algn="just"/>
            <a:endParaRPr lang="en-GB" dirty="0"/>
          </a:p>
          <a:p>
            <a:pPr algn="just"/>
            <a:r>
              <a:rPr lang="en-GB" b="1" dirty="0"/>
              <a:t>7.Identify individual’s strengths: </a:t>
            </a:r>
            <a:r>
              <a:rPr lang="en-GB" dirty="0"/>
              <a:t>various team-building exercise are conducted to bring out the strengths of the individuals. It also helps in familiarizing the team members with each other’s strengths and weakness.</a:t>
            </a:r>
          </a:p>
          <a:p>
            <a:pPr algn="just"/>
            <a:endParaRPr lang="en-GB" dirty="0"/>
          </a:p>
          <a:p>
            <a:pPr algn="just"/>
            <a:r>
              <a:rPr lang="en-GB" b="1" dirty="0"/>
              <a:t>8.Be a part of  the team: </a:t>
            </a:r>
            <a:r>
              <a:rPr lang="en-GB" dirty="0"/>
              <a:t>at this point, the manager need to get involved with the team as a member and not as a boss. Making the individuals realize their importance in the team and treating each member equally is necessary. The team members should see their manager as their team leader, mentor and role model.</a:t>
            </a:r>
          </a:p>
          <a:p>
            <a:pPr algn="just"/>
            <a:endParaRPr lang="en-GB" dirty="0"/>
          </a:p>
          <a:p>
            <a:pPr algn="just"/>
            <a:r>
              <a:rPr lang="en-GB" b="1" dirty="0"/>
              <a:t>9.Monitor performance: </a:t>
            </a:r>
            <a:r>
              <a:rPr lang="en-GB" dirty="0"/>
              <a:t>next step is checking the productivity and performance of the team as a whole. It involves finding out loopholes and the reason for it. This step is necessary to improve the team’s performance and productivity in the long run.</a:t>
            </a:r>
          </a:p>
          <a:p>
            <a:pPr algn="just"/>
            <a:endParaRPr lang="en-GB" dirty="0"/>
          </a:p>
          <a:p>
            <a:pPr algn="just"/>
            <a:r>
              <a:rPr lang="en-GB" b="1" dirty="0"/>
              <a:t>10. Schedule meetings: </a:t>
            </a:r>
            <a:r>
              <a:rPr lang="en-GB" dirty="0"/>
              <a:t>one of the most crucial steps is to hold purposeful meetings from time to time to discuss team performance, task-related problems and discuss the future course of action.</a:t>
            </a:r>
          </a:p>
          <a:p>
            <a:pPr algn="just"/>
            <a:endParaRPr lang="en-GB" b="1" dirty="0"/>
          </a:p>
          <a:p>
            <a:pPr algn="just"/>
            <a:r>
              <a:rPr lang="en-GB" b="1" dirty="0"/>
              <a:t>11. Dissolve the team: </a:t>
            </a:r>
            <a:r>
              <a:rPr lang="en-GB" dirty="0"/>
              <a:t>lastly, the manager needs to evaluate the results and reward the individuals on their contribution and achievement. Finally, the team is dispersed on the fulfilment of the objective for which it was formed.</a:t>
            </a:r>
          </a:p>
        </p:txBody>
      </p:sp>
      <p:graphicFrame>
        <p:nvGraphicFramePr>
          <p:cNvPr id="2" name="Objeto 33">
            <a:extLst>
              <a:ext uri="{FF2B5EF4-FFF2-40B4-BE49-F238E27FC236}">
                <a16:creationId xmlns:a16="http://schemas.microsoft.com/office/drawing/2014/main" id="{B79001AA-86CB-8F65-F58C-56C309407C3F}"/>
              </a:ext>
            </a:extLst>
          </p:cNvPr>
          <p:cNvGraphicFramePr>
            <a:graphicFrameLocks noChangeAspect="1"/>
          </p:cNvGraphicFramePr>
          <p:nvPr>
            <p:extLst>
              <p:ext uri="{D42A27DB-BD31-4B8C-83A1-F6EECF244321}">
                <p14:modId xmlns:p14="http://schemas.microsoft.com/office/powerpoint/2010/main" val="3114607909"/>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33">
                        <a:extLst>
                          <a:ext uri="{FF2B5EF4-FFF2-40B4-BE49-F238E27FC236}">
                            <a16:creationId xmlns:a16="http://schemas.microsoft.com/office/drawing/2014/main" id="{8DD9E02C-DF70-7BBF-46CE-6820500E72B0}"/>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Tree>
    <p:extLst>
      <p:ext uri="{BB962C8B-B14F-4D97-AF65-F5344CB8AC3E}">
        <p14:creationId xmlns:p14="http://schemas.microsoft.com/office/powerpoint/2010/main" val="3967275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3">
            <a:extLst>
              <a:ext uri="{FF2B5EF4-FFF2-40B4-BE49-F238E27FC236}">
                <a16:creationId xmlns:a16="http://schemas.microsoft.com/office/drawing/2014/main" id="{D4AC25A9-6781-C0C7-23DC-2890ABAEC885}"/>
              </a:ext>
            </a:extLst>
          </p:cNvPr>
          <p:cNvGraphicFramePr>
            <a:graphicFrameLocks noChangeAspect="1"/>
          </p:cNvGraphicFramePr>
          <p:nvPr>
            <p:extLst>
              <p:ext uri="{D42A27DB-BD31-4B8C-83A1-F6EECF244321}">
                <p14:modId xmlns:p14="http://schemas.microsoft.com/office/powerpoint/2010/main" val="2986490698"/>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5" name="Objeto 33">
                        <a:extLst>
                          <a:ext uri="{FF2B5EF4-FFF2-40B4-BE49-F238E27FC236}">
                            <a16:creationId xmlns:a16="http://schemas.microsoft.com/office/drawing/2014/main" id="{090F55AB-601D-57E0-695B-A15E1F2274FD}"/>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A5A00F1D-0A8C-17DE-1677-07C4EE06F403}"/>
              </a:ext>
            </a:extLst>
          </p:cNvPr>
          <p:cNvSpPr txBox="1"/>
          <p:nvPr/>
        </p:nvSpPr>
        <p:spPr>
          <a:xfrm>
            <a:off x="762000" y="512618"/>
            <a:ext cx="9365673" cy="430887"/>
          </a:xfrm>
          <a:prstGeom prst="rect">
            <a:avLst/>
          </a:prstGeom>
          <a:noFill/>
        </p:spPr>
        <p:txBody>
          <a:bodyPr wrap="square" rtlCol="0">
            <a:spAutoFit/>
          </a:bodyPr>
          <a:lstStyle/>
          <a:p>
            <a:r>
              <a:rPr lang="en-GB" sz="2200" b="1" dirty="0"/>
              <a:t>UNIT 4: c) Leading</a:t>
            </a:r>
          </a:p>
        </p:txBody>
      </p:sp>
      <p:sp>
        <p:nvSpPr>
          <p:cNvPr id="6" name="TextBox 5">
            <a:extLst>
              <a:ext uri="{FF2B5EF4-FFF2-40B4-BE49-F238E27FC236}">
                <a16:creationId xmlns:a16="http://schemas.microsoft.com/office/drawing/2014/main" id="{7650CAD1-5076-DE57-5EF5-371DA909136E}"/>
              </a:ext>
            </a:extLst>
          </p:cNvPr>
          <p:cNvSpPr txBox="1"/>
          <p:nvPr/>
        </p:nvSpPr>
        <p:spPr>
          <a:xfrm>
            <a:off x="720712" y="1104935"/>
            <a:ext cx="11235760" cy="2585323"/>
          </a:xfrm>
          <a:prstGeom prst="rect">
            <a:avLst/>
          </a:prstGeom>
          <a:noFill/>
        </p:spPr>
        <p:txBody>
          <a:bodyPr wrap="square" rtlCol="0">
            <a:spAutoFit/>
          </a:bodyPr>
          <a:lstStyle/>
          <a:p>
            <a:pPr algn="just"/>
            <a:r>
              <a:rPr lang="en-GB" dirty="0"/>
              <a:t>One of the primary responsibilities of a manager is </a:t>
            </a:r>
            <a:r>
              <a:rPr lang="en-GB" b="1" dirty="0"/>
              <a:t>to ensure the completion of all tasks on time and strict adherence to policies.</a:t>
            </a:r>
            <a:r>
              <a:rPr lang="en-GB" dirty="0"/>
              <a:t> And for this leadership skills are important. Leadership skill involves:</a:t>
            </a:r>
          </a:p>
          <a:p>
            <a:pPr algn="just"/>
            <a:endParaRPr lang="en-GB" dirty="0"/>
          </a:p>
          <a:p>
            <a:pPr marL="285750" indent="-285750" algn="just">
              <a:buFont typeface="Arial" panose="020B0604020202020204" pitchFamily="34" charset="0"/>
              <a:buChar char="•"/>
            </a:pPr>
            <a:r>
              <a:rPr lang="en-GB" dirty="0"/>
              <a:t>    Creating and sharing a vision of possible achievements by the organization</a:t>
            </a:r>
          </a:p>
          <a:p>
            <a:pPr marL="285750" indent="-285750" algn="just">
              <a:buFont typeface="Arial" panose="020B0604020202020204" pitchFamily="34" charset="0"/>
              <a:buChar char="•"/>
            </a:pPr>
            <a:r>
              <a:rPr lang="en-GB" dirty="0"/>
              <a:t>    Communicating with employees and creating good interpersonal relations</a:t>
            </a:r>
          </a:p>
          <a:p>
            <a:pPr marL="285750" indent="-285750" algn="just">
              <a:buFont typeface="Arial" panose="020B0604020202020204" pitchFamily="34" charset="0"/>
              <a:buChar char="•"/>
            </a:pPr>
            <a:r>
              <a:rPr lang="en-GB" dirty="0"/>
              <a:t>    Motivating and inspiring team members to perform better.</a:t>
            </a:r>
          </a:p>
          <a:p>
            <a:pPr algn="just"/>
            <a:endParaRPr lang="en-GB" dirty="0"/>
          </a:p>
          <a:p>
            <a:pPr algn="just"/>
            <a:r>
              <a:rPr lang="en-GB" dirty="0"/>
              <a:t>Leading also ensures that the managers create a positive environment at work. This also helps improve the performance of each employee or group of people, boosts their morale and leads to a productive and innovative team.</a:t>
            </a:r>
          </a:p>
        </p:txBody>
      </p:sp>
      <p:sp>
        <p:nvSpPr>
          <p:cNvPr id="7" name="Content Placeholder 2">
            <a:extLst>
              <a:ext uri="{FF2B5EF4-FFF2-40B4-BE49-F238E27FC236}">
                <a16:creationId xmlns:a16="http://schemas.microsoft.com/office/drawing/2014/main" id="{2458AB2A-C832-8AC7-201B-3C6C4D8C0F8D}"/>
              </a:ext>
            </a:extLst>
          </p:cNvPr>
          <p:cNvSpPr txBox="1">
            <a:spLocks/>
          </p:cNvSpPr>
          <p:nvPr/>
        </p:nvSpPr>
        <p:spPr>
          <a:xfrm>
            <a:off x="720712" y="3862244"/>
            <a:ext cx="11235761" cy="22773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800" dirty="0"/>
              <a:t>The informal and social networks you use to motivate people to take action are examples of leadership. If managers are good leaders, their staff members will be eager to work hard to meet organisational goals.</a:t>
            </a:r>
          </a:p>
          <a:p>
            <a:pPr marL="0" indent="0" algn="just">
              <a:buFont typeface="Arial" panose="020B0604020202020204" pitchFamily="34" charset="0"/>
              <a:buNone/>
            </a:pPr>
            <a:endParaRPr lang="en-GB" sz="1800" dirty="0"/>
          </a:p>
          <a:p>
            <a:pPr marL="0" indent="0" algn="just">
              <a:buFont typeface="Arial" panose="020B0604020202020204" pitchFamily="34" charset="0"/>
              <a:buNone/>
            </a:pPr>
            <a:r>
              <a:rPr lang="en-GB" sz="1800" dirty="0"/>
              <a:t>The behavioural sciences have greatly advanced our knowledge of this managerial function. Studies on job attitudes and personality traits might help managers better understand how to manage their employees. For instance, this research reveals that managers must first comprehend the personalities, values, attitudes, and emotions of their subordinates in order to become effective leaders. </a:t>
            </a:r>
          </a:p>
        </p:txBody>
      </p:sp>
      <p:pic>
        <p:nvPicPr>
          <p:cNvPr id="3" name="Picture 2" descr="Diagram&#10;&#10;Description automatically generated">
            <a:extLst>
              <a:ext uri="{FF2B5EF4-FFF2-40B4-BE49-F238E27FC236}">
                <a16:creationId xmlns:a16="http://schemas.microsoft.com/office/drawing/2014/main" id="{06062078-C128-C8F4-5D64-0AE5828C91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7327" y="1844848"/>
            <a:ext cx="1904870" cy="1105495"/>
          </a:xfrm>
          <a:prstGeom prst="rect">
            <a:avLst/>
          </a:prstGeom>
        </p:spPr>
      </p:pic>
    </p:spTree>
    <p:extLst>
      <p:ext uri="{BB962C8B-B14F-4D97-AF65-F5344CB8AC3E}">
        <p14:creationId xmlns:p14="http://schemas.microsoft.com/office/powerpoint/2010/main" val="2982239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to 33">
            <a:extLst>
              <a:ext uri="{FF2B5EF4-FFF2-40B4-BE49-F238E27FC236}">
                <a16:creationId xmlns:a16="http://schemas.microsoft.com/office/drawing/2014/main" id="{4F5376BC-3604-457C-3D1B-0788B4372F9D}"/>
              </a:ext>
            </a:extLst>
          </p:cNvPr>
          <p:cNvGraphicFramePr>
            <a:graphicFrameLocks noChangeAspect="1"/>
          </p:cNvGraphicFramePr>
          <p:nvPr>
            <p:extLst>
              <p:ext uri="{D42A27DB-BD31-4B8C-83A1-F6EECF244321}">
                <p14:modId xmlns:p14="http://schemas.microsoft.com/office/powerpoint/2010/main" val="1278507963"/>
              </p:ext>
            </p:extLst>
          </p:nvPr>
        </p:nvGraphicFramePr>
        <p:xfrm>
          <a:off x="-3682" y="0"/>
          <a:ext cx="656826" cy="709159"/>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34" name="Objeto 33"/>
                      <p:cNvPicPr/>
                      <p:nvPr/>
                    </p:nvPicPr>
                    <p:blipFill>
                      <a:blip r:embed="rId3"/>
                      <a:stretch>
                        <a:fillRect/>
                      </a:stretch>
                    </p:blipFill>
                    <p:spPr>
                      <a:xfrm>
                        <a:off x="-3682" y="0"/>
                        <a:ext cx="656826" cy="709159"/>
                      </a:xfrm>
                      <a:prstGeom prst="rect">
                        <a:avLst/>
                      </a:prstGeom>
                    </p:spPr>
                  </p:pic>
                </p:oleObj>
              </mc:Fallback>
            </mc:AlternateContent>
          </a:graphicData>
        </a:graphic>
      </p:graphicFrame>
      <p:sp>
        <p:nvSpPr>
          <p:cNvPr id="10" name="Explosion: 14 Points 9">
            <a:extLst>
              <a:ext uri="{FF2B5EF4-FFF2-40B4-BE49-F238E27FC236}">
                <a16:creationId xmlns:a16="http://schemas.microsoft.com/office/drawing/2014/main" id="{E7C642D6-C8DC-B04E-B9F5-17FEC247F84C}"/>
              </a:ext>
            </a:extLst>
          </p:cNvPr>
          <p:cNvSpPr/>
          <p:nvPr/>
        </p:nvSpPr>
        <p:spPr>
          <a:xfrm>
            <a:off x="8395854" y="4863155"/>
            <a:ext cx="3526972" cy="1373467"/>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3" name="Picture 2" descr="A picture containing LEGO, toy&#10;&#10;Description automatically generated">
            <a:extLst>
              <a:ext uri="{FF2B5EF4-FFF2-40B4-BE49-F238E27FC236}">
                <a16:creationId xmlns:a16="http://schemas.microsoft.com/office/drawing/2014/main" id="{9D034512-7867-6217-5E4B-BE50615FA3C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288482" y="333671"/>
            <a:ext cx="1726870" cy="1726870"/>
          </a:xfrm>
          <a:prstGeom prst="rect">
            <a:avLst/>
          </a:prstGeom>
        </p:spPr>
      </p:pic>
      <p:sp>
        <p:nvSpPr>
          <p:cNvPr id="9" name="Explosion: 14 Points 8">
            <a:extLst>
              <a:ext uri="{FF2B5EF4-FFF2-40B4-BE49-F238E27FC236}">
                <a16:creationId xmlns:a16="http://schemas.microsoft.com/office/drawing/2014/main" id="{98D39FCB-EAC1-8102-2E0A-7E29489C54C3}"/>
              </a:ext>
            </a:extLst>
          </p:cNvPr>
          <p:cNvSpPr/>
          <p:nvPr/>
        </p:nvSpPr>
        <p:spPr>
          <a:xfrm>
            <a:off x="8808522" y="241388"/>
            <a:ext cx="3114304" cy="1480548"/>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Explosion: 14 Points 7">
            <a:extLst>
              <a:ext uri="{FF2B5EF4-FFF2-40B4-BE49-F238E27FC236}">
                <a16:creationId xmlns:a16="http://schemas.microsoft.com/office/drawing/2014/main" id="{D708717F-ED95-5792-C34F-ED09E4407CB8}"/>
              </a:ext>
            </a:extLst>
          </p:cNvPr>
          <p:cNvSpPr/>
          <p:nvPr/>
        </p:nvSpPr>
        <p:spPr>
          <a:xfrm>
            <a:off x="-83128" y="431105"/>
            <a:ext cx="3004457" cy="1048547"/>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Explosion: 14 Points 6">
            <a:extLst>
              <a:ext uri="{FF2B5EF4-FFF2-40B4-BE49-F238E27FC236}">
                <a16:creationId xmlns:a16="http://schemas.microsoft.com/office/drawing/2014/main" id="{D7BEF457-2D09-E4D0-6B8B-C40A4917BD46}"/>
              </a:ext>
            </a:extLst>
          </p:cNvPr>
          <p:cNvSpPr/>
          <p:nvPr/>
        </p:nvSpPr>
        <p:spPr>
          <a:xfrm>
            <a:off x="225632" y="4972799"/>
            <a:ext cx="3004457" cy="1048547"/>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Explosion: 14 Points 5">
            <a:extLst>
              <a:ext uri="{FF2B5EF4-FFF2-40B4-BE49-F238E27FC236}">
                <a16:creationId xmlns:a16="http://schemas.microsoft.com/office/drawing/2014/main" id="{DC6AF18F-F3AE-4EC3-5F16-243D33410163}"/>
              </a:ext>
            </a:extLst>
          </p:cNvPr>
          <p:cNvSpPr/>
          <p:nvPr/>
        </p:nvSpPr>
        <p:spPr>
          <a:xfrm>
            <a:off x="3910939" y="4971791"/>
            <a:ext cx="4023757" cy="1576985"/>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BA5B1202-0024-6AB7-0586-1FB65AB06E1D}"/>
              </a:ext>
            </a:extLst>
          </p:cNvPr>
          <p:cNvSpPr txBox="1"/>
          <p:nvPr/>
        </p:nvSpPr>
        <p:spPr>
          <a:xfrm>
            <a:off x="976045" y="1777429"/>
            <a:ext cx="9935110" cy="3139321"/>
          </a:xfrm>
          <a:prstGeom prst="rect">
            <a:avLst/>
          </a:prstGeom>
          <a:noFill/>
        </p:spPr>
        <p:txBody>
          <a:bodyPr wrap="square" rtlCol="0">
            <a:spAutoFit/>
          </a:bodyPr>
          <a:lstStyle/>
          <a:p>
            <a:r>
              <a:rPr lang="en-GB" dirty="0"/>
              <a:t>A set of </a:t>
            </a:r>
            <a:r>
              <a:rPr lang="en-GB" b="1" dirty="0"/>
              <a:t>coordinated efforts </a:t>
            </a:r>
            <a:r>
              <a:rPr lang="en-GB" dirty="0"/>
              <a:t>in time (Kerzner, 1995)</a:t>
            </a:r>
          </a:p>
          <a:p>
            <a:endParaRPr lang="en-GB" dirty="0"/>
          </a:p>
          <a:p>
            <a:r>
              <a:rPr lang="en-GB" dirty="0"/>
              <a:t>A set of people and other resources </a:t>
            </a:r>
            <a:r>
              <a:rPr lang="en-GB" dirty="0" err="1"/>
              <a:t>temporarly</a:t>
            </a:r>
            <a:r>
              <a:rPr lang="en-GB" dirty="0"/>
              <a:t> assembled to reach a specific objective, normally with a fixed budget and with a fixed time period. Projects are generally associated with products or procedures that are being done for the first time or with procedures that are being altered (Graham, 1990)</a:t>
            </a:r>
          </a:p>
          <a:p>
            <a:endParaRPr lang="en-GB" dirty="0"/>
          </a:p>
          <a:p>
            <a:r>
              <a:rPr lang="en-GB" dirty="0"/>
              <a:t>A project can be defined as a </a:t>
            </a:r>
            <a:r>
              <a:rPr lang="en-GB" b="1" dirty="0"/>
              <a:t>temporary </a:t>
            </a:r>
            <a:r>
              <a:rPr lang="en-GB" b="1" dirty="0" err="1"/>
              <a:t>endeavor</a:t>
            </a:r>
            <a:r>
              <a:rPr lang="en-GB" b="1" dirty="0"/>
              <a:t> </a:t>
            </a:r>
            <a:r>
              <a:rPr lang="en-GB" dirty="0"/>
              <a:t>undertaken to create a </a:t>
            </a:r>
            <a:r>
              <a:rPr lang="en-GB" b="1" dirty="0"/>
              <a:t>unique product or service </a:t>
            </a:r>
            <a:r>
              <a:rPr lang="en-GB" dirty="0"/>
              <a:t>(Project Management Institute, A guide to the Project Management Body of Knowledge – PMBOK Guide)</a:t>
            </a:r>
          </a:p>
          <a:p>
            <a:endParaRPr lang="en-GB" dirty="0"/>
          </a:p>
          <a:p>
            <a:r>
              <a:rPr lang="en-GB" dirty="0"/>
              <a:t>An activity aimed at achieving a unitary objective over a certain period of time using a joint effort of a set of resources.</a:t>
            </a:r>
          </a:p>
        </p:txBody>
      </p:sp>
      <p:sp>
        <p:nvSpPr>
          <p:cNvPr id="14" name="TextBox 13">
            <a:extLst>
              <a:ext uri="{FF2B5EF4-FFF2-40B4-BE49-F238E27FC236}">
                <a16:creationId xmlns:a16="http://schemas.microsoft.com/office/drawing/2014/main" id="{A7B397A2-153B-E2EC-0E0A-5E1671C9C2A7}"/>
              </a:ext>
            </a:extLst>
          </p:cNvPr>
          <p:cNvSpPr txBox="1"/>
          <p:nvPr/>
        </p:nvSpPr>
        <p:spPr>
          <a:xfrm>
            <a:off x="376052" y="766219"/>
            <a:ext cx="3004457" cy="430887"/>
          </a:xfrm>
          <a:prstGeom prst="rect">
            <a:avLst/>
          </a:prstGeom>
          <a:noFill/>
        </p:spPr>
        <p:txBody>
          <a:bodyPr wrap="square" rtlCol="0">
            <a:spAutoFit/>
          </a:bodyPr>
          <a:lstStyle/>
          <a:p>
            <a:r>
              <a:rPr lang="en-GB" sz="2200" b="1" dirty="0">
                <a:solidFill>
                  <a:srgbClr val="87B5BA"/>
                </a:solidFill>
              </a:rPr>
              <a:t>Uniqueness</a:t>
            </a:r>
          </a:p>
        </p:txBody>
      </p:sp>
      <p:sp>
        <p:nvSpPr>
          <p:cNvPr id="15" name="TextBox 14">
            <a:extLst>
              <a:ext uri="{FF2B5EF4-FFF2-40B4-BE49-F238E27FC236}">
                <a16:creationId xmlns:a16="http://schemas.microsoft.com/office/drawing/2014/main" id="{CBE8A959-7888-5795-9F7D-9D917ED18CC3}"/>
              </a:ext>
            </a:extLst>
          </p:cNvPr>
          <p:cNvSpPr txBox="1"/>
          <p:nvPr/>
        </p:nvSpPr>
        <p:spPr>
          <a:xfrm>
            <a:off x="9088582" y="682043"/>
            <a:ext cx="2230582" cy="769441"/>
          </a:xfrm>
          <a:prstGeom prst="rect">
            <a:avLst/>
          </a:prstGeom>
          <a:noFill/>
        </p:spPr>
        <p:txBody>
          <a:bodyPr wrap="square" rtlCol="0">
            <a:spAutoFit/>
          </a:bodyPr>
          <a:lstStyle/>
          <a:p>
            <a:pPr algn="ctr"/>
            <a:r>
              <a:rPr lang="en-GB" sz="2200" b="1" dirty="0">
                <a:solidFill>
                  <a:srgbClr val="87B5BA"/>
                </a:solidFill>
              </a:rPr>
              <a:t>Limited </a:t>
            </a:r>
          </a:p>
          <a:p>
            <a:pPr algn="ctr"/>
            <a:r>
              <a:rPr lang="en-GB" sz="2200" b="1" dirty="0">
                <a:solidFill>
                  <a:srgbClr val="87B5BA"/>
                </a:solidFill>
              </a:rPr>
              <a:t>duration</a:t>
            </a:r>
          </a:p>
        </p:txBody>
      </p:sp>
      <p:sp>
        <p:nvSpPr>
          <p:cNvPr id="16" name="TextBox 15">
            <a:extLst>
              <a:ext uri="{FF2B5EF4-FFF2-40B4-BE49-F238E27FC236}">
                <a16:creationId xmlns:a16="http://schemas.microsoft.com/office/drawing/2014/main" id="{46E71ADA-3E5D-A382-80CE-AA145DEF2D86}"/>
              </a:ext>
            </a:extLst>
          </p:cNvPr>
          <p:cNvSpPr txBox="1"/>
          <p:nvPr/>
        </p:nvSpPr>
        <p:spPr>
          <a:xfrm>
            <a:off x="872836" y="5237018"/>
            <a:ext cx="2507673" cy="430887"/>
          </a:xfrm>
          <a:prstGeom prst="rect">
            <a:avLst/>
          </a:prstGeom>
          <a:noFill/>
        </p:spPr>
        <p:txBody>
          <a:bodyPr wrap="square" rtlCol="0">
            <a:spAutoFit/>
          </a:bodyPr>
          <a:lstStyle/>
          <a:p>
            <a:r>
              <a:rPr lang="en-GB" sz="2200" b="1" dirty="0">
                <a:solidFill>
                  <a:srgbClr val="87B5BA"/>
                </a:solidFill>
              </a:rPr>
              <a:t>Constraints</a:t>
            </a:r>
          </a:p>
        </p:txBody>
      </p:sp>
      <p:sp>
        <p:nvSpPr>
          <p:cNvPr id="17" name="TextBox 16">
            <a:extLst>
              <a:ext uri="{FF2B5EF4-FFF2-40B4-BE49-F238E27FC236}">
                <a16:creationId xmlns:a16="http://schemas.microsoft.com/office/drawing/2014/main" id="{E9EBE363-D826-3F49-3BFD-BC4C498CF628}"/>
              </a:ext>
            </a:extLst>
          </p:cNvPr>
          <p:cNvSpPr txBox="1"/>
          <p:nvPr/>
        </p:nvSpPr>
        <p:spPr>
          <a:xfrm>
            <a:off x="3934691" y="5375564"/>
            <a:ext cx="3602182" cy="769441"/>
          </a:xfrm>
          <a:prstGeom prst="rect">
            <a:avLst/>
          </a:prstGeom>
          <a:noFill/>
        </p:spPr>
        <p:txBody>
          <a:bodyPr wrap="square" rtlCol="0">
            <a:spAutoFit/>
          </a:bodyPr>
          <a:lstStyle/>
          <a:p>
            <a:pPr algn="ctr"/>
            <a:r>
              <a:rPr lang="en-GB" sz="2200" b="1" dirty="0">
                <a:solidFill>
                  <a:srgbClr val="87B5BA"/>
                </a:solidFill>
              </a:rPr>
              <a:t>Planning, </a:t>
            </a:r>
          </a:p>
          <a:p>
            <a:pPr algn="ctr"/>
            <a:r>
              <a:rPr lang="en-GB" sz="2200" b="1" dirty="0">
                <a:solidFill>
                  <a:srgbClr val="87B5BA"/>
                </a:solidFill>
              </a:rPr>
              <a:t>execution and control</a:t>
            </a:r>
          </a:p>
        </p:txBody>
      </p:sp>
      <p:sp>
        <p:nvSpPr>
          <p:cNvPr id="18" name="TextBox 17">
            <a:extLst>
              <a:ext uri="{FF2B5EF4-FFF2-40B4-BE49-F238E27FC236}">
                <a16:creationId xmlns:a16="http://schemas.microsoft.com/office/drawing/2014/main" id="{286B8F77-2C0C-9B80-9369-FDC918B03E91}"/>
              </a:ext>
            </a:extLst>
          </p:cNvPr>
          <p:cNvSpPr txBox="1"/>
          <p:nvPr/>
        </p:nvSpPr>
        <p:spPr>
          <a:xfrm>
            <a:off x="8465127" y="5237018"/>
            <a:ext cx="2854037" cy="769441"/>
          </a:xfrm>
          <a:prstGeom prst="rect">
            <a:avLst/>
          </a:prstGeom>
          <a:noFill/>
        </p:spPr>
        <p:txBody>
          <a:bodyPr wrap="square" rtlCol="0">
            <a:spAutoFit/>
          </a:bodyPr>
          <a:lstStyle/>
          <a:p>
            <a:pPr algn="ctr"/>
            <a:r>
              <a:rPr lang="en-GB" sz="2200" b="1" dirty="0">
                <a:solidFill>
                  <a:srgbClr val="87B5BA"/>
                </a:solidFill>
              </a:rPr>
              <a:t>Different </a:t>
            </a:r>
          </a:p>
          <a:p>
            <a:pPr algn="ctr"/>
            <a:r>
              <a:rPr lang="en-GB" sz="2200" b="1" dirty="0">
                <a:solidFill>
                  <a:srgbClr val="87B5BA"/>
                </a:solidFill>
              </a:rPr>
              <a:t>resources</a:t>
            </a:r>
          </a:p>
        </p:txBody>
      </p:sp>
      <p:sp>
        <p:nvSpPr>
          <p:cNvPr id="19" name="TextBox 18">
            <a:extLst>
              <a:ext uri="{FF2B5EF4-FFF2-40B4-BE49-F238E27FC236}">
                <a16:creationId xmlns:a16="http://schemas.microsoft.com/office/drawing/2014/main" id="{8595AA07-A7EC-DC85-79E0-B3CE53FD0FF8}"/>
              </a:ext>
            </a:extLst>
          </p:cNvPr>
          <p:cNvSpPr txBox="1"/>
          <p:nvPr/>
        </p:nvSpPr>
        <p:spPr>
          <a:xfrm>
            <a:off x="3839689" y="840937"/>
            <a:ext cx="5296395" cy="430887"/>
          </a:xfrm>
          <a:prstGeom prst="rect">
            <a:avLst/>
          </a:prstGeom>
          <a:noFill/>
        </p:spPr>
        <p:txBody>
          <a:bodyPr wrap="square" rtlCol="0">
            <a:spAutoFit/>
          </a:bodyPr>
          <a:lstStyle/>
          <a:p>
            <a:pPr algn="ctr"/>
            <a:r>
              <a:rPr lang="en-GB" sz="2200" b="1" dirty="0"/>
              <a:t>What is a project?</a:t>
            </a:r>
          </a:p>
        </p:txBody>
      </p:sp>
      <p:sp>
        <p:nvSpPr>
          <p:cNvPr id="2" name="TextBox 1">
            <a:extLst>
              <a:ext uri="{FF2B5EF4-FFF2-40B4-BE49-F238E27FC236}">
                <a16:creationId xmlns:a16="http://schemas.microsoft.com/office/drawing/2014/main" id="{9C33C603-D705-DBB7-036E-FC6E378620C3}"/>
              </a:ext>
            </a:extLst>
          </p:cNvPr>
          <p:cNvSpPr txBox="1"/>
          <p:nvPr/>
        </p:nvSpPr>
        <p:spPr>
          <a:xfrm>
            <a:off x="1039088" y="175198"/>
            <a:ext cx="6804561" cy="430887"/>
          </a:xfrm>
          <a:prstGeom prst="rect">
            <a:avLst/>
          </a:prstGeom>
          <a:noFill/>
        </p:spPr>
        <p:txBody>
          <a:bodyPr wrap="square" rtlCol="0">
            <a:spAutoFit/>
          </a:bodyPr>
          <a:lstStyle/>
          <a:p>
            <a:r>
              <a:rPr lang="en-GB" sz="2200" b="1" dirty="0"/>
              <a:t>UNIT 1: Project and Management</a:t>
            </a:r>
          </a:p>
        </p:txBody>
      </p:sp>
    </p:spTree>
    <p:extLst>
      <p:ext uri="{BB962C8B-B14F-4D97-AF65-F5344CB8AC3E}">
        <p14:creationId xmlns:p14="http://schemas.microsoft.com/office/powerpoint/2010/main" val="256465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0D6F9B-8FC1-D38D-5EAB-4223F2C887D2}"/>
              </a:ext>
            </a:extLst>
          </p:cNvPr>
          <p:cNvSpPr txBox="1"/>
          <p:nvPr/>
        </p:nvSpPr>
        <p:spPr>
          <a:xfrm>
            <a:off x="762000" y="512618"/>
            <a:ext cx="9365673" cy="430887"/>
          </a:xfrm>
          <a:prstGeom prst="rect">
            <a:avLst/>
          </a:prstGeom>
          <a:noFill/>
        </p:spPr>
        <p:txBody>
          <a:bodyPr wrap="square" rtlCol="0">
            <a:spAutoFit/>
          </a:bodyPr>
          <a:lstStyle/>
          <a:p>
            <a:r>
              <a:rPr lang="en-GB" sz="2200" b="1" dirty="0"/>
              <a:t>UNIT 5: d) Controlling</a:t>
            </a:r>
          </a:p>
        </p:txBody>
      </p:sp>
      <p:graphicFrame>
        <p:nvGraphicFramePr>
          <p:cNvPr id="5" name="Objeto 33">
            <a:extLst>
              <a:ext uri="{FF2B5EF4-FFF2-40B4-BE49-F238E27FC236}">
                <a16:creationId xmlns:a16="http://schemas.microsoft.com/office/drawing/2014/main" id="{37A9D41D-E465-089E-482B-C85139536205}"/>
              </a:ext>
            </a:extLst>
          </p:cNvPr>
          <p:cNvGraphicFramePr>
            <a:graphicFrameLocks noChangeAspect="1"/>
          </p:cNvGraphicFramePr>
          <p:nvPr>
            <p:extLst>
              <p:ext uri="{D42A27DB-BD31-4B8C-83A1-F6EECF244321}">
                <p14:modId xmlns:p14="http://schemas.microsoft.com/office/powerpoint/2010/main" val="3104440111"/>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4" name="Objeto 33">
                        <a:extLst>
                          <a:ext uri="{FF2B5EF4-FFF2-40B4-BE49-F238E27FC236}">
                            <a16:creationId xmlns:a16="http://schemas.microsoft.com/office/drawing/2014/main" id="{D4AC25A9-6781-C0C7-23DC-2890ABAEC885}"/>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E1E8AAAA-6F8D-694B-5327-596A3E6E5436}"/>
              </a:ext>
            </a:extLst>
          </p:cNvPr>
          <p:cNvSpPr txBox="1"/>
          <p:nvPr/>
        </p:nvSpPr>
        <p:spPr>
          <a:xfrm>
            <a:off x="878774" y="1335789"/>
            <a:ext cx="10711543" cy="2308324"/>
          </a:xfrm>
          <a:prstGeom prst="rect">
            <a:avLst/>
          </a:prstGeom>
          <a:noFill/>
        </p:spPr>
        <p:txBody>
          <a:bodyPr wrap="square">
            <a:spAutoFit/>
          </a:bodyPr>
          <a:lstStyle/>
          <a:p>
            <a:pPr marL="0" indent="0" algn="just">
              <a:buNone/>
            </a:pPr>
            <a:r>
              <a:rPr lang="en-GB" dirty="0"/>
              <a:t>Controlling involves ensuring that performance does not deviate from standards. Controlling consists of three steps, which include:</a:t>
            </a:r>
          </a:p>
          <a:p>
            <a:pPr marL="514350" indent="-514350" algn="just">
              <a:buAutoNum type="alphaLcParenR"/>
            </a:pPr>
            <a:endParaRPr lang="en-GB" dirty="0"/>
          </a:p>
          <a:p>
            <a:pPr marL="514350" indent="-514350" algn="just">
              <a:buAutoNum type="alphaLcParenR"/>
            </a:pPr>
            <a:r>
              <a:rPr lang="en-GB" dirty="0"/>
              <a:t>Monitoring ongoing activities</a:t>
            </a:r>
          </a:p>
          <a:p>
            <a:pPr marL="514350" indent="-514350" algn="just">
              <a:buAutoNum type="alphaLcParenR"/>
            </a:pPr>
            <a:r>
              <a:rPr lang="en-GB" dirty="0"/>
              <a:t>Establishing standards of performance/output;</a:t>
            </a:r>
          </a:p>
          <a:p>
            <a:pPr marL="514350" indent="-514350" algn="just">
              <a:buAutoNum type="alphaLcParenR"/>
            </a:pPr>
            <a:r>
              <a:rPr lang="en-GB" dirty="0"/>
              <a:t>Comparing actual performance against standards;</a:t>
            </a:r>
          </a:p>
          <a:p>
            <a:pPr marL="514350" indent="-514350" algn="just">
              <a:buAutoNum type="alphaLcParenR"/>
            </a:pPr>
            <a:r>
              <a:rPr lang="en-GB" dirty="0"/>
              <a:t>Identifying area that need improvement (can be processes, policies or practices);</a:t>
            </a:r>
          </a:p>
          <a:p>
            <a:pPr marL="514350" indent="-514350" algn="just">
              <a:buAutoNum type="alphaLcParenR"/>
            </a:pPr>
            <a:r>
              <a:rPr lang="en-GB" dirty="0"/>
              <a:t>Taking corrective action when necessary.</a:t>
            </a:r>
          </a:p>
        </p:txBody>
      </p:sp>
      <p:sp>
        <p:nvSpPr>
          <p:cNvPr id="8" name="TextBox 7">
            <a:extLst>
              <a:ext uri="{FF2B5EF4-FFF2-40B4-BE49-F238E27FC236}">
                <a16:creationId xmlns:a16="http://schemas.microsoft.com/office/drawing/2014/main" id="{F6CE726A-E2FA-3806-D0CE-111AC64774F6}"/>
              </a:ext>
            </a:extLst>
          </p:cNvPr>
          <p:cNvSpPr txBox="1"/>
          <p:nvPr/>
        </p:nvSpPr>
        <p:spPr>
          <a:xfrm>
            <a:off x="878773" y="4036397"/>
            <a:ext cx="10711544" cy="2031325"/>
          </a:xfrm>
          <a:prstGeom prst="rect">
            <a:avLst/>
          </a:prstGeom>
          <a:noFill/>
        </p:spPr>
        <p:txBody>
          <a:bodyPr wrap="square">
            <a:spAutoFit/>
          </a:bodyPr>
          <a:lstStyle/>
          <a:p>
            <a:pPr marL="0" indent="0" algn="just">
              <a:buNone/>
            </a:pPr>
            <a:r>
              <a:rPr lang="en-GB" dirty="0"/>
              <a:t>Two traditional control techniques are:</a:t>
            </a:r>
          </a:p>
          <a:p>
            <a:pPr marL="0" indent="0" algn="just">
              <a:buNone/>
            </a:pPr>
            <a:endParaRPr lang="en-GB" dirty="0"/>
          </a:p>
          <a:p>
            <a:pPr marL="285750" indent="-285750" algn="just">
              <a:buFont typeface="Arial" panose="020B0604020202020204" pitchFamily="34" charset="0"/>
              <a:buChar char="•"/>
            </a:pPr>
            <a:r>
              <a:rPr lang="en-GB" b="1" dirty="0"/>
              <a:t>budget: </a:t>
            </a:r>
            <a:r>
              <a:rPr lang="en-GB" dirty="0"/>
              <a:t>A budget audit provides information about where the organization is with respect to what was planned or budgeted for, whereas a performance audit might try to determine whether the figures reported are a reflection of actual performance.</a:t>
            </a:r>
          </a:p>
          <a:p>
            <a:pPr algn="just"/>
            <a:endParaRPr lang="en-GB" dirty="0"/>
          </a:p>
          <a:p>
            <a:pPr marL="285750" indent="-285750" algn="just">
              <a:buFont typeface="Arial" panose="020B0604020202020204" pitchFamily="34" charset="0"/>
              <a:buChar char="•"/>
            </a:pPr>
            <a:r>
              <a:rPr lang="en-GB" b="1" dirty="0"/>
              <a:t>performance audits: </a:t>
            </a:r>
            <a:r>
              <a:rPr lang="en-GB" dirty="0"/>
              <a:t>an audit involves an examination and verification of records and supporting documents. </a:t>
            </a:r>
          </a:p>
        </p:txBody>
      </p:sp>
      <p:pic>
        <p:nvPicPr>
          <p:cNvPr id="3" name="Picture 2" descr="A picture containing diagram&#10;&#10;Description automatically generated">
            <a:extLst>
              <a:ext uri="{FF2B5EF4-FFF2-40B4-BE49-F238E27FC236}">
                <a16:creationId xmlns:a16="http://schemas.microsoft.com/office/drawing/2014/main" id="{1C2C6378-B111-62F5-B824-EA58DA4E9BE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6064" r="2148" b="30310"/>
          <a:stretch/>
        </p:blipFill>
        <p:spPr>
          <a:xfrm>
            <a:off x="10599237" y="83128"/>
            <a:ext cx="1592763" cy="1198620"/>
          </a:xfrm>
          <a:prstGeom prst="rect">
            <a:avLst/>
          </a:prstGeom>
        </p:spPr>
      </p:pic>
    </p:spTree>
    <p:extLst>
      <p:ext uri="{BB962C8B-B14F-4D97-AF65-F5344CB8AC3E}">
        <p14:creationId xmlns:p14="http://schemas.microsoft.com/office/powerpoint/2010/main" val="2578512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3733"/>
              <a:t>Quests</a:t>
            </a:r>
            <a:endParaRPr lang="ko-KR" altLang="en-US" sz="3733" dirty="0"/>
          </a:p>
        </p:txBody>
      </p:sp>
      <p:sp>
        <p:nvSpPr>
          <p:cNvPr id="3" name="Text Placeholder 2"/>
          <p:cNvSpPr>
            <a:spLocks noGrp="1"/>
          </p:cNvSpPr>
          <p:nvPr>
            <p:ph type="body" sz="quarter" idx="11"/>
          </p:nvPr>
        </p:nvSpPr>
        <p:spPr/>
        <p:txBody>
          <a:bodyPr/>
          <a:lstStyle/>
          <a:p>
            <a:pPr lvl="0"/>
            <a:r>
              <a:rPr lang="en-US" altLang="ko-KR"/>
              <a:t>Based on what you have studied in this unit, can you solve the exercises in the following slides?</a:t>
            </a:r>
            <a:endParaRPr lang="en-US" altLang="ko-KR" dirty="0"/>
          </a:p>
        </p:txBody>
      </p:sp>
      <p:grpSp>
        <p:nvGrpSpPr>
          <p:cNvPr id="5" name="Group 4"/>
          <p:cNvGrpSpPr/>
          <p:nvPr/>
        </p:nvGrpSpPr>
        <p:grpSpPr>
          <a:xfrm>
            <a:off x="2345140" y="1866295"/>
            <a:ext cx="7523429" cy="3635451"/>
            <a:chOff x="1521716" y="1275606"/>
            <a:chExt cx="5642572" cy="2726588"/>
          </a:xfrm>
          <a:solidFill>
            <a:srgbClr val="87B5BA"/>
          </a:solidFill>
        </p:grpSpPr>
        <p:grpSp>
          <p:nvGrpSpPr>
            <p:cNvPr id="6" name="Group 5"/>
            <p:cNvGrpSpPr/>
            <p:nvPr/>
          </p:nvGrpSpPr>
          <p:grpSpPr>
            <a:xfrm>
              <a:off x="1521716" y="1596158"/>
              <a:ext cx="3168352" cy="2406036"/>
              <a:chOff x="1521716" y="1596158"/>
              <a:chExt cx="3168352" cy="2406036"/>
            </a:xfrm>
            <a:grpFill/>
          </p:grpSpPr>
          <p:grpSp>
            <p:nvGrpSpPr>
              <p:cNvPr id="12" name="Group 11"/>
              <p:cNvGrpSpPr/>
              <p:nvPr/>
            </p:nvGrpSpPr>
            <p:grpSpPr>
              <a:xfrm>
                <a:off x="1521716" y="1596158"/>
                <a:ext cx="3168352" cy="2406036"/>
                <a:chOff x="1691680" y="-1532706"/>
                <a:chExt cx="7101775" cy="5393065"/>
              </a:xfrm>
              <a:grpFill/>
            </p:grpSpPr>
            <p:sp>
              <p:nvSpPr>
                <p:cNvPr id="14" name="Donut 13"/>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5" name="Right Arrow 14"/>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grpSp>
          <p:sp>
            <p:nvSpPr>
              <p:cNvPr id="13" name="Oval 12"/>
              <p:cNvSpPr/>
              <p:nvPr/>
            </p:nvSpPr>
            <p:spPr>
              <a:xfrm>
                <a:off x="2263185" y="2337627"/>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grpSp>
        <p:grpSp>
          <p:nvGrpSpPr>
            <p:cNvPr id="7" name="Group 6"/>
            <p:cNvGrpSpPr/>
            <p:nvPr/>
          </p:nvGrpSpPr>
          <p:grpSpPr>
            <a:xfrm>
              <a:off x="3995936" y="1275606"/>
              <a:ext cx="3168352" cy="2406036"/>
              <a:chOff x="3851920" y="1401130"/>
              <a:chExt cx="3168352" cy="2406036"/>
            </a:xfrm>
            <a:grpFill/>
          </p:grpSpPr>
          <p:grpSp>
            <p:nvGrpSpPr>
              <p:cNvPr id="8" name="Group 7"/>
              <p:cNvGrpSpPr/>
              <p:nvPr/>
            </p:nvGrpSpPr>
            <p:grpSpPr>
              <a:xfrm rot="10800000">
                <a:off x="3851920" y="1401130"/>
                <a:ext cx="3168352" cy="2406036"/>
                <a:chOff x="1691680" y="-1532706"/>
                <a:chExt cx="7101775" cy="5393065"/>
              </a:xfrm>
              <a:grpFill/>
            </p:grpSpPr>
            <p:sp>
              <p:nvSpPr>
                <p:cNvPr id="10" name="Donut 9"/>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1" name="Right Arrow 10"/>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grpSp>
          <p:sp>
            <p:nvSpPr>
              <p:cNvPr id="9" name="Oval 8"/>
              <p:cNvSpPr/>
              <p:nvPr/>
            </p:nvSpPr>
            <p:spPr>
              <a:xfrm>
                <a:off x="5577220" y="2364114"/>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grpSp>
      </p:grpSp>
      <p:sp>
        <p:nvSpPr>
          <p:cNvPr id="16" name="Isosceles Triangle 15"/>
          <p:cNvSpPr/>
          <p:nvPr/>
        </p:nvSpPr>
        <p:spPr>
          <a:xfrm>
            <a:off x="5429580" y="3100163"/>
            <a:ext cx="1354549" cy="1167715"/>
          </a:xfrm>
          <a:prstGeom prst="triangle">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7" name="Round Same Side Corner Rectangle 8"/>
          <p:cNvSpPr/>
          <p:nvPr/>
        </p:nvSpPr>
        <p:spPr>
          <a:xfrm>
            <a:off x="5885635" y="3628221"/>
            <a:ext cx="442440" cy="443119"/>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5" name="TextBox 24"/>
          <p:cNvSpPr txBox="1"/>
          <p:nvPr/>
        </p:nvSpPr>
        <p:spPr>
          <a:xfrm>
            <a:off x="6192011" y="1469298"/>
            <a:ext cx="5760640" cy="584775"/>
          </a:xfrm>
          <a:prstGeom prst="rect">
            <a:avLst/>
          </a:prstGeom>
          <a:noFill/>
        </p:spPr>
        <p:txBody>
          <a:bodyPr wrap="square" rtlCol="0">
            <a:spAutoFit/>
          </a:bodyPr>
          <a:lstStyle/>
          <a:p>
            <a:r>
              <a:rPr lang="en-US" altLang="ko-KR" sz="1600">
                <a:solidFill>
                  <a:schemeClr val="tx1">
                    <a:lumMod val="75000"/>
                    <a:lumOff val="25000"/>
                  </a:schemeClr>
                </a:solidFill>
                <a:cs typeface="Arial" pitchFamily="34" charset="0"/>
              </a:rPr>
              <a:t>You will have to make decisions about complicated situations in which you will use the knowledge you have acquired.</a:t>
            </a:r>
            <a:endParaRPr lang="en-US" altLang="ko-KR" sz="1600" dirty="0">
              <a:solidFill>
                <a:schemeClr val="tx1">
                  <a:lumMod val="75000"/>
                  <a:lumOff val="25000"/>
                </a:schemeClr>
              </a:solidFill>
              <a:cs typeface="Arial" pitchFamily="34" charset="0"/>
            </a:endParaRPr>
          </a:p>
        </p:txBody>
      </p:sp>
      <p:sp>
        <p:nvSpPr>
          <p:cNvPr id="26" name="TextBox 25"/>
          <p:cNvSpPr txBox="1"/>
          <p:nvPr/>
        </p:nvSpPr>
        <p:spPr>
          <a:xfrm>
            <a:off x="509775" y="5309725"/>
            <a:ext cx="5375860" cy="584775"/>
          </a:xfrm>
          <a:prstGeom prst="rect">
            <a:avLst/>
          </a:prstGeom>
          <a:noFill/>
        </p:spPr>
        <p:txBody>
          <a:bodyPr wrap="square" rtlCol="0">
            <a:spAutoFit/>
          </a:bodyPr>
          <a:lstStyle/>
          <a:p>
            <a:pPr algn="r"/>
            <a:r>
              <a:rPr lang="en-US" altLang="ko-KR" sz="1600">
                <a:solidFill>
                  <a:schemeClr val="tx1">
                    <a:lumMod val="75000"/>
                    <a:lumOff val="25000"/>
                  </a:schemeClr>
                </a:solidFill>
                <a:cs typeface="Arial" pitchFamily="34" charset="0"/>
              </a:rPr>
              <a:t>You will have to open your mind and think as if you were really in that situation, using your best tool: your brain.</a:t>
            </a:r>
            <a:endParaRPr lang="en-US" altLang="ko-KR" sz="1600" dirty="0">
              <a:solidFill>
                <a:schemeClr val="tx1">
                  <a:lumMod val="75000"/>
                  <a:lumOff val="25000"/>
                </a:schemeClr>
              </a:solidFill>
              <a:cs typeface="Arial" pitchFamily="34" charset="0"/>
            </a:endParaRPr>
          </a:p>
        </p:txBody>
      </p:sp>
      <p:sp>
        <p:nvSpPr>
          <p:cNvPr id="27" name="TextBox 26"/>
          <p:cNvSpPr txBox="1"/>
          <p:nvPr/>
        </p:nvSpPr>
        <p:spPr>
          <a:xfrm>
            <a:off x="2859791" y="4766492"/>
            <a:ext cx="3115955" cy="338554"/>
          </a:xfrm>
          <a:prstGeom prst="rect">
            <a:avLst/>
          </a:prstGeom>
          <a:noFill/>
        </p:spPr>
        <p:txBody>
          <a:bodyPr wrap="square" rtlCol="0">
            <a:spAutoFit/>
          </a:bodyPr>
          <a:lstStyle/>
          <a:p>
            <a:pPr algn="r"/>
            <a:r>
              <a:rPr lang="en-US" altLang="ko-KR" sz="1600" b="1">
                <a:solidFill>
                  <a:schemeClr val="bg1"/>
                </a:solidFill>
                <a:cs typeface="Arial" pitchFamily="34" charset="0"/>
              </a:rPr>
              <a:t>Expand your thinking</a:t>
            </a:r>
            <a:endParaRPr lang="ko-KR" altLang="en-US" sz="1600" b="1" dirty="0">
              <a:solidFill>
                <a:schemeClr val="bg1"/>
              </a:solidFill>
              <a:cs typeface="Arial" pitchFamily="34" charset="0"/>
            </a:endParaRPr>
          </a:p>
        </p:txBody>
      </p:sp>
      <p:sp>
        <p:nvSpPr>
          <p:cNvPr id="28" name="TextBox 27"/>
          <p:cNvSpPr txBox="1"/>
          <p:nvPr/>
        </p:nvSpPr>
        <p:spPr>
          <a:xfrm>
            <a:off x="6226593" y="2232214"/>
            <a:ext cx="3115955" cy="338554"/>
          </a:xfrm>
          <a:prstGeom prst="rect">
            <a:avLst/>
          </a:prstGeom>
          <a:noFill/>
        </p:spPr>
        <p:txBody>
          <a:bodyPr wrap="square" rtlCol="0">
            <a:spAutoFit/>
          </a:bodyPr>
          <a:lstStyle/>
          <a:p>
            <a:r>
              <a:rPr lang="en-US" altLang="ko-KR" sz="1600" b="1">
                <a:solidFill>
                  <a:schemeClr val="bg1"/>
                </a:solidFill>
                <a:cs typeface="Arial" pitchFamily="34" charset="0"/>
              </a:rPr>
              <a:t>Take decisions</a:t>
            </a:r>
            <a:endParaRPr lang="ko-KR" altLang="en-US" sz="1600" b="1" dirty="0">
              <a:solidFill>
                <a:schemeClr val="bg1"/>
              </a:solidFill>
              <a:cs typeface="Arial" pitchFamily="34" charset="0"/>
            </a:endParaRPr>
          </a:p>
        </p:txBody>
      </p:sp>
    </p:spTree>
    <p:extLst>
      <p:ext uri="{BB962C8B-B14F-4D97-AF65-F5344CB8AC3E}">
        <p14:creationId xmlns:p14="http://schemas.microsoft.com/office/powerpoint/2010/main" val="188476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3733" dirty="0"/>
              <a:t>Quest 1: Tag Team Game Time</a:t>
            </a:r>
          </a:p>
        </p:txBody>
      </p:sp>
      <p:sp>
        <p:nvSpPr>
          <p:cNvPr id="18" name="Rectangle 1">
            <a:extLst>
              <a:ext uri="{FF2B5EF4-FFF2-40B4-BE49-F238E27FC236}">
                <a16:creationId xmlns:a16="http://schemas.microsoft.com/office/drawing/2014/main" id="{A53FAEA7-C47A-B133-DF94-DC09E55CAB1F}"/>
              </a:ext>
            </a:extLst>
          </p:cNvPr>
          <p:cNvSpPr/>
          <p:nvPr/>
        </p:nvSpPr>
        <p:spPr>
          <a:xfrm>
            <a:off x="737380" y="2150380"/>
            <a:ext cx="4800533" cy="294434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altLang="ko-KR" sz="1867" dirty="0">
                <a:solidFill>
                  <a:schemeClr val="tx1">
                    <a:lumMod val="75000"/>
                    <a:lumOff val="25000"/>
                  </a:schemeClr>
                </a:solidFill>
              </a:rPr>
              <a:t>Planning/adaptation exercises in team building</a:t>
            </a:r>
            <a:endParaRPr lang="ko-KR" altLang="en-US" sz="1867" dirty="0">
              <a:solidFill>
                <a:schemeClr val="tx1">
                  <a:lumMod val="75000"/>
                  <a:lumOff val="25000"/>
                </a:schemeClr>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6514690" y="2150379"/>
            <a:ext cx="4800533" cy="356165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just"/>
            <a:r>
              <a:rPr lang="en-GB" altLang="ko-KR" sz="1867" dirty="0">
                <a:solidFill>
                  <a:schemeClr val="tx1">
                    <a:lumMod val="75000"/>
                    <a:lumOff val="25000"/>
                  </a:schemeClr>
                </a:solidFill>
              </a:rPr>
              <a:t>This adaptation exercise requires only a few simple tools, which include large sheets of paper, writing paper, pens and markers. In this exercise, participants are divided into groups of 4-8 people and instructed to share with their group their individual strengths and positive attributes that they feel would lend to their group's success. They have to write down these strengths and attributes on a piece of paper. After the group discussion, each team is given a large sheet of paper, writing paper, markers and a pen.</a:t>
            </a:r>
            <a:endParaRPr lang="ko-KR" altLang="en-US" sz="1867" dirty="0">
              <a:solidFill>
                <a:schemeClr val="tx1">
                  <a:lumMod val="75000"/>
                  <a:lumOff val="25000"/>
                </a:schemeClr>
              </a:solidFill>
            </a:endParaRPr>
          </a:p>
        </p:txBody>
      </p:sp>
      <p:sp>
        <p:nvSpPr>
          <p:cNvPr id="9" name="Oval 35">
            <a:extLst>
              <a:ext uri="{FF2B5EF4-FFF2-40B4-BE49-F238E27FC236}">
                <a16:creationId xmlns:a16="http://schemas.microsoft.com/office/drawing/2014/main" id="{B436F422-2D1F-4575-85EC-8666E4819862}"/>
              </a:ext>
            </a:extLst>
          </p:cNvPr>
          <p:cNvSpPr/>
          <p:nvPr/>
        </p:nvSpPr>
        <p:spPr>
          <a:xfrm>
            <a:off x="737381" y="1340468"/>
            <a:ext cx="462076" cy="5900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5" name="Donut 24">
            <a:extLst>
              <a:ext uri="{FF2B5EF4-FFF2-40B4-BE49-F238E27FC236}">
                <a16:creationId xmlns:a16="http://schemas.microsoft.com/office/drawing/2014/main" id="{5A9376DB-6835-275C-67FD-6C8DEA99CDB8}"/>
              </a:ext>
            </a:extLst>
          </p:cNvPr>
          <p:cNvSpPr/>
          <p:nvPr/>
        </p:nvSpPr>
        <p:spPr>
          <a:xfrm>
            <a:off x="6530983" y="1475721"/>
            <a:ext cx="462076" cy="455827"/>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553403"/>
            <a:ext cx="4338457" cy="377065"/>
          </a:xfrm>
        </p:spPr>
        <p:txBody>
          <a:bodyPr>
            <a:normAutofit fontScale="92500" lnSpcReduction="10000"/>
          </a:bodyPr>
          <a:lstStyle/>
          <a:p>
            <a:pPr lvl="0" algn="l"/>
            <a:r>
              <a:rPr lang="en-US" altLang="ko-KR" sz="2400" b="1" dirty="0"/>
              <a:t>Introduction: What’s this all about?</a:t>
            </a: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6993060" y="1553404"/>
            <a:ext cx="4338457" cy="37706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2400" b="1"/>
              <a:t>Task: What’s the activity?</a:t>
            </a:r>
            <a:endParaRPr lang="en-US" altLang="ko-KR" sz="2400" b="1" dirty="0"/>
          </a:p>
        </p:txBody>
      </p:sp>
    </p:spTree>
    <p:extLst>
      <p:ext uri="{BB962C8B-B14F-4D97-AF65-F5344CB8AC3E}">
        <p14:creationId xmlns:p14="http://schemas.microsoft.com/office/powerpoint/2010/main" val="1184560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3733" dirty="0"/>
              <a:t>Quest 1: Tag Team Game Time</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752933" y="1492295"/>
            <a:ext cx="446524" cy="45025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8" name="Rectangle 1">
            <a:extLst>
              <a:ext uri="{FF2B5EF4-FFF2-40B4-BE49-F238E27FC236}">
                <a16:creationId xmlns:a16="http://schemas.microsoft.com/office/drawing/2014/main" id="{A53FAEA7-C47A-B133-DF94-DC09E55CAB1F}"/>
              </a:ext>
            </a:extLst>
          </p:cNvPr>
          <p:cNvSpPr/>
          <p:nvPr/>
        </p:nvSpPr>
        <p:spPr>
          <a:xfrm>
            <a:off x="976195" y="2007204"/>
            <a:ext cx="10115358" cy="41265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just"/>
            <a:r>
              <a:rPr lang="en-GB" altLang="ko-KR" sz="1867" dirty="0">
                <a:solidFill>
                  <a:schemeClr val="tx1">
                    <a:lumMod val="75000"/>
                    <a:lumOff val="25000"/>
                  </a:schemeClr>
                </a:solidFill>
              </a:rPr>
              <a:t>The groups should then be instructed to create the “final team member” by combining the strengths and positive attributes of each team member into one imaginary person. This 'person' should also be given a name, have a picture drawn of them and have their different attributes labelled. The group should also write a story about this person, highlighting all the things their imaginary person can do with all their amazing attributes.</a:t>
            </a:r>
          </a:p>
          <a:p>
            <a:pPr algn="just"/>
            <a:r>
              <a:rPr lang="en-GB" altLang="ko-KR" sz="1867" dirty="0">
                <a:solidFill>
                  <a:schemeClr val="tx1">
                    <a:lumMod val="75000"/>
                    <a:lumOff val="25000"/>
                  </a:schemeClr>
                </a:solidFill>
              </a:rPr>
              <a:t>At the end of the exercise, each group should share their person with the group and read the accompanying story.</a:t>
            </a:r>
            <a:endParaRPr lang="ko-KR" altLang="en-US" sz="1867" dirty="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7" y="1561217"/>
            <a:ext cx="4338457" cy="377065"/>
          </a:xfrm>
        </p:spPr>
        <p:txBody>
          <a:bodyPr>
            <a:normAutofit fontScale="92500" lnSpcReduction="10000"/>
          </a:bodyPr>
          <a:lstStyle/>
          <a:p>
            <a:pPr lvl="0" algn="l"/>
            <a:r>
              <a:rPr lang="en-US" altLang="ko-KR" sz="2400" b="1"/>
              <a:t>Process: What am I going to do?</a:t>
            </a:r>
            <a:endParaRPr lang="en-US" altLang="ko-KR" sz="2400" b="1" dirty="0"/>
          </a:p>
        </p:txBody>
      </p:sp>
    </p:spTree>
    <p:extLst>
      <p:ext uri="{BB962C8B-B14F-4D97-AF65-F5344CB8AC3E}">
        <p14:creationId xmlns:p14="http://schemas.microsoft.com/office/powerpoint/2010/main" val="2328693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3733" dirty="0"/>
              <a:t>Quest 1: Tag Team Game Time</a:t>
            </a:r>
          </a:p>
        </p:txBody>
      </p:sp>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577656" y="962981"/>
            <a:ext cx="559571" cy="546028"/>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solidFill>
                <a:schemeClr val="tx1"/>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028053" y="1138714"/>
            <a:ext cx="6014015" cy="37706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2400" b="1" dirty="0"/>
              <a:t>Learning outcomes: What will I learn?</a:t>
            </a:r>
          </a:p>
        </p:txBody>
      </p:sp>
      <p:sp>
        <p:nvSpPr>
          <p:cNvPr id="9" name="Rectangle 1">
            <a:extLst>
              <a:ext uri="{FF2B5EF4-FFF2-40B4-BE49-F238E27FC236}">
                <a16:creationId xmlns:a16="http://schemas.microsoft.com/office/drawing/2014/main" id="{32F37EDC-E8A4-D517-1B74-CC31A99BA021}"/>
              </a:ext>
            </a:extLst>
          </p:cNvPr>
          <p:cNvSpPr/>
          <p:nvPr/>
        </p:nvSpPr>
        <p:spPr>
          <a:xfrm>
            <a:off x="857442" y="1721771"/>
            <a:ext cx="5044592" cy="4777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it-IT" altLang="ko-KR" sz="1867" b="1" dirty="0">
                <a:solidFill>
                  <a:schemeClr val="tx1">
                    <a:lumMod val="75000"/>
                    <a:lumOff val="25000"/>
                  </a:schemeClr>
                </a:solidFill>
              </a:rPr>
              <a:t>Competence </a:t>
            </a:r>
          </a:p>
          <a:p>
            <a:pPr algn="ctr"/>
            <a:r>
              <a:rPr lang="it-IT" altLang="ko-KR" sz="1867" b="1" dirty="0" err="1">
                <a:solidFill>
                  <a:schemeClr val="tx1">
                    <a:lumMod val="75000"/>
                    <a:lumOff val="25000"/>
                  </a:schemeClr>
                </a:solidFill>
              </a:rPr>
              <a:t>LifeComp</a:t>
            </a:r>
            <a:endParaRPr lang="it-IT" altLang="ko-KR" sz="1867" b="1" dirty="0">
              <a:solidFill>
                <a:schemeClr val="tx1">
                  <a:lumMod val="75000"/>
                  <a:lumOff val="25000"/>
                </a:schemeClr>
              </a:solidFill>
            </a:endParaRPr>
          </a:p>
          <a:p>
            <a:pPr algn="ctr"/>
            <a:endParaRPr lang="it-IT" altLang="ko-KR" sz="1867" b="1" dirty="0">
              <a:solidFill>
                <a:schemeClr val="tx1">
                  <a:lumMod val="75000"/>
                  <a:lumOff val="25000"/>
                </a:schemeClr>
              </a:solidFill>
            </a:endParaRPr>
          </a:p>
          <a:p>
            <a:pPr marL="342900" indent="-342900">
              <a:buFont typeface="Arial" panose="020B0604020202020204" pitchFamily="34" charset="0"/>
              <a:buChar char="•"/>
            </a:pPr>
            <a:r>
              <a:rPr lang="it-IT" altLang="ko-KR" sz="1867" b="1" dirty="0">
                <a:solidFill>
                  <a:schemeClr val="tx1">
                    <a:lumMod val="75000"/>
                    <a:lumOff val="25000"/>
                  </a:schemeClr>
                </a:solidFill>
              </a:rPr>
              <a:t>Self-</a:t>
            </a:r>
            <a:r>
              <a:rPr lang="it-IT" altLang="ko-KR" sz="1867" b="1" dirty="0" err="1">
                <a:solidFill>
                  <a:schemeClr val="tx1">
                    <a:lumMod val="75000"/>
                    <a:lumOff val="25000"/>
                  </a:schemeClr>
                </a:solidFill>
              </a:rPr>
              <a:t>regulation</a:t>
            </a:r>
            <a:r>
              <a:rPr lang="it-IT" altLang="ko-KR" sz="1867" b="1" dirty="0">
                <a:solidFill>
                  <a:schemeClr val="tx1">
                    <a:lumMod val="75000"/>
                    <a:lumOff val="25000"/>
                  </a:schemeClr>
                </a:solidFill>
              </a:rPr>
              <a:t> : </a:t>
            </a:r>
            <a:r>
              <a:rPr lang="it-IT" altLang="ko-KR" sz="1867" dirty="0" err="1">
                <a:solidFill>
                  <a:schemeClr val="tx1">
                    <a:lumMod val="75000"/>
                    <a:lumOff val="25000"/>
                  </a:schemeClr>
                </a:solidFill>
              </a:rPr>
              <a:t>awareness</a:t>
            </a:r>
            <a:r>
              <a:rPr lang="it-IT" altLang="ko-KR" sz="1867" dirty="0">
                <a:solidFill>
                  <a:schemeClr val="tx1">
                    <a:lumMod val="75000"/>
                    <a:lumOff val="25000"/>
                  </a:schemeClr>
                </a:solidFill>
              </a:rPr>
              <a:t> and management of </a:t>
            </a:r>
            <a:r>
              <a:rPr lang="it-IT" altLang="ko-KR" sz="1867" dirty="0" err="1">
                <a:solidFill>
                  <a:schemeClr val="tx1">
                    <a:lumMod val="75000"/>
                    <a:lumOff val="25000"/>
                  </a:schemeClr>
                </a:solidFill>
              </a:rPr>
              <a:t>emotions</a:t>
            </a:r>
            <a:r>
              <a:rPr lang="it-IT" altLang="ko-KR" sz="1867" dirty="0">
                <a:solidFill>
                  <a:schemeClr val="tx1">
                    <a:lumMod val="75000"/>
                    <a:lumOff val="25000"/>
                  </a:schemeClr>
                </a:solidFill>
              </a:rPr>
              <a:t>, </a:t>
            </a:r>
            <a:r>
              <a:rPr lang="it-IT" altLang="ko-KR" sz="1867" dirty="0" err="1">
                <a:solidFill>
                  <a:schemeClr val="tx1">
                    <a:lumMod val="75000"/>
                    <a:lumOff val="25000"/>
                  </a:schemeClr>
                </a:solidFill>
              </a:rPr>
              <a:t>thoughts</a:t>
            </a:r>
            <a:r>
              <a:rPr lang="it-IT" altLang="ko-KR" sz="1867" dirty="0">
                <a:solidFill>
                  <a:schemeClr val="tx1">
                    <a:lumMod val="75000"/>
                    <a:lumOff val="25000"/>
                  </a:schemeClr>
                </a:solidFill>
              </a:rPr>
              <a:t> and </a:t>
            </a:r>
            <a:r>
              <a:rPr lang="it-IT" altLang="ko-KR" sz="1867" dirty="0" err="1">
                <a:solidFill>
                  <a:schemeClr val="tx1">
                    <a:lumMod val="75000"/>
                    <a:lumOff val="25000"/>
                  </a:schemeClr>
                </a:solidFill>
              </a:rPr>
              <a:t>behaviour</a:t>
            </a:r>
            <a:endParaRPr lang="it-IT" altLang="ko-KR" sz="1867" dirty="0">
              <a:solidFill>
                <a:schemeClr val="tx1">
                  <a:lumMod val="75000"/>
                  <a:lumOff val="25000"/>
                </a:schemeClr>
              </a:solidFill>
            </a:endParaRPr>
          </a:p>
          <a:p>
            <a:pPr marL="342900" indent="-342900">
              <a:buFont typeface="Arial" panose="020B0604020202020204" pitchFamily="34" charset="0"/>
              <a:buChar char="•"/>
            </a:pPr>
            <a:r>
              <a:rPr lang="it-IT" altLang="ko-KR" sz="1867" b="1" dirty="0" err="1">
                <a:solidFill>
                  <a:schemeClr val="tx1">
                    <a:lumMod val="75000"/>
                    <a:lumOff val="25000"/>
                  </a:schemeClr>
                </a:solidFill>
              </a:rPr>
              <a:t>Empathy</a:t>
            </a:r>
            <a:r>
              <a:rPr lang="it-IT" altLang="ko-KR" sz="1867" b="1" dirty="0">
                <a:solidFill>
                  <a:schemeClr val="tx1">
                    <a:lumMod val="75000"/>
                    <a:lumOff val="25000"/>
                  </a:schemeClr>
                </a:solidFill>
              </a:rPr>
              <a:t>: </a:t>
            </a:r>
            <a:r>
              <a:rPr lang="it-IT" altLang="ko-KR" sz="1867" dirty="0">
                <a:solidFill>
                  <a:schemeClr val="tx1">
                    <a:lumMod val="75000"/>
                    <a:lumOff val="25000"/>
                  </a:schemeClr>
                </a:solidFill>
              </a:rPr>
              <a:t>the </a:t>
            </a:r>
            <a:r>
              <a:rPr lang="it-IT" altLang="ko-KR" sz="1867" dirty="0" err="1">
                <a:solidFill>
                  <a:schemeClr val="tx1">
                    <a:lumMod val="75000"/>
                    <a:lumOff val="25000"/>
                  </a:schemeClr>
                </a:solidFill>
              </a:rPr>
              <a:t>understanding</a:t>
            </a:r>
            <a:r>
              <a:rPr lang="it-IT" altLang="ko-KR" sz="1867" dirty="0">
                <a:solidFill>
                  <a:schemeClr val="tx1">
                    <a:lumMod val="75000"/>
                    <a:lumOff val="25000"/>
                  </a:schemeClr>
                </a:solidFill>
              </a:rPr>
              <a:t> of </a:t>
            </a:r>
            <a:r>
              <a:rPr lang="it-IT" altLang="ko-KR" sz="1867" dirty="0" err="1">
                <a:solidFill>
                  <a:schemeClr val="tx1">
                    <a:lumMod val="75000"/>
                    <a:lumOff val="25000"/>
                  </a:schemeClr>
                </a:solidFill>
              </a:rPr>
              <a:t>another</a:t>
            </a:r>
            <a:r>
              <a:rPr lang="it-IT" altLang="ko-KR" sz="1867" dirty="0">
                <a:solidFill>
                  <a:schemeClr val="tx1">
                    <a:lumMod val="75000"/>
                    <a:lumOff val="25000"/>
                  </a:schemeClr>
                </a:solidFill>
              </a:rPr>
              <a:t> </a:t>
            </a:r>
            <a:r>
              <a:rPr lang="it-IT" altLang="ko-KR" sz="1867" dirty="0" err="1">
                <a:solidFill>
                  <a:schemeClr val="tx1">
                    <a:lumMod val="75000"/>
                    <a:lumOff val="25000"/>
                  </a:schemeClr>
                </a:solidFill>
              </a:rPr>
              <a:t>person’s</a:t>
            </a:r>
            <a:r>
              <a:rPr lang="it-IT" altLang="ko-KR" sz="1867" dirty="0">
                <a:solidFill>
                  <a:schemeClr val="tx1">
                    <a:lumMod val="75000"/>
                    <a:lumOff val="25000"/>
                  </a:schemeClr>
                </a:solidFill>
              </a:rPr>
              <a:t> </a:t>
            </a:r>
            <a:r>
              <a:rPr lang="it-IT" altLang="ko-KR" sz="1867" dirty="0" err="1">
                <a:solidFill>
                  <a:schemeClr val="tx1">
                    <a:lumMod val="75000"/>
                    <a:lumOff val="25000"/>
                  </a:schemeClr>
                </a:solidFill>
              </a:rPr>
              <a:t>emotions</a:t>
            </a:r>
            <a:r>
              <a:rPr lang="it-IT" altLang="ko-KR" sz="1867" dirty="0">
                <a:solidFill>
                  <a:schemeClr val="tx1">
                    <a:lumMod val="75000"/>
                    <a:lumOff val="25000"/>
                  </a:schemeClr>
                </a:solidFill>
              </a:rPr>
              <a:t>, </a:t>
            </a:r>
            <a:r>
              <a:rPr lang="it-IT" altLang="ko-KR" sz="1867" dirty="0" err="1">
                <a:solidFill>
                  <a:schemeClr val="tx1">
                    <a:lumMod val="75000"/>
                    <a:lumOff val="25000"/>
                  </a:schemeClr>
                </a:solidFill>
              </a:rPr>
              <a:t>experiences</a:t>
            </a:r>
            <a:r>
              <a:rPr lang="it-IT" altLang="ko-KR" sz="1867" dirty="0">
                <a:solidFill>
                  <a:schemeClr val="tx1">
                    <a:lumMod val="75000"/>
                    <a:lumOff val="25000"/>
                  </a:schemeClr>
                </a:solidFill>
              </a:rPr>
              <a:t> and </a:t>
            </a:r>
            <a:r>
              <a:rPr lang="it-IT" altLang="ko-KR" sz="1867" dirty="0" err="1">
                <a:solidFill>
                  <a:schemeClr val="tx1">
                    <a:lumMod val="75000"/>
                    <a:lumOff val="25000"/>
                  </a:schemeClr>
                </a:solidFill>
              </a:rPr>
              <a:t>values</a:t>
            </a:r>
            <a:r>
              <a:rPr lang="it-IT" altLang="ko-KR" sz="1867" dirty="0">
                <a:solidFill>
                  <a:schemeClr val="tx1">
                    <a:lumMod val="75000"/>
                    <a:lumOff val="25000"/>
                  </a:schemeClr>
                </a:solidFill>
              </a:rPr>
              <a:t>, and the </a:t>
            </a:r>
            <a:r>
              <a:rPr lang="it-IT" altLang="ko-KR" sz="1867" dirty="0" err="1">
                <a:solidFill>
                  <a:schemeClr val="tx1">
                    <a:lumMod val="75000"/>
                    <a:lumOff val="25000"/>
                  </a:schemeClr>
                </a:solidFill>
              </a:rPr>
              <a:t>provision</a:t>
            </a:r>
            <a:r>
              <a:rPr lang="it-IT" altLang="ko-KR" sz="1867" dirty="0">
                <a:solidFill>
                  <a:schemeClr val="tx1">
                    <a:lumMod val="75000"/>
                    <a:lumOff val="25000"/>
                  </a:schemeClr>
                </a:solidFill>
              </a:rPr>
              <a:t> of appropriate </a:t>
            </a:r>
            <a:r>
              <a:rPr lang="it-IT" altLang="ko-KR" sz="1867" dirty="0" err="1">
                <a:solidFill>
                  <a:schemeClr val="tx1">
                    <a:lumMod val="75000"/>
                    <a:lumOff val="25000"/>
                  </a:schemeClr>
                </a:solidFill>
              </a:rPr>
              <a:t>responses</a:t>
            </a:r>
            <a:endParaRPr lang="it-IT" altLang="ko-KR" sz="1867" dirty="0">
              <a:solidFill>
                <a:schemeClr val="tx1">
                  <a:lumMod val="75000"/>
                  <a:lumOff val="25000"/>
                </a:schemeClr>
              </a:solidFill>
            </a:endParaRPr>
          </a:p>
          <a:p>
            <a:pPr marL="342900" indent="-342900">
              <a:buFont typeface="Arial" panose="020B0604020202020204" pitchFamily="34" charset="0"/>
              <a:buChar char="•"/>
            </a:pPr>
            <a:r>
              <a:rPr lang="it-IT" altLang="ko-KR" sz="1867" b="1" dirty="0">
                <a:solidFill>
                  <a:schemeClr val="tx1">
                    <a:lumMod val="75000"/>
                    <a:lumOff val="25000"/>
                  </a:schemeClr>
                </a:solidFill>
              </a:rPr>
              <a:t>Collaboration: </a:t>
            </a:r>
            <a:r>
              <a:rPr lang="it-IT" altLang="ko-KR" sz="1867" dirty="0">
                <a:solidFill>
                  <a:schemeClr val="tx1">
                    <a:lumMod val="75000"/>
                    <a:lumOff val="25000"/>
                  </a:schemeClr>
                </a:solidFill>
              </a:rPr>
              <a:t>engagement in group of activity and </a:t>
            </a:r>
            <a:r>
              <a:rPr lang="it-IT" altLang="ko-KR" sz="1867" dirty="0" err="1">
                <a:solidFill>
                  <a:schemeClr val="tx1">
                    <a:lumMod val="75000"/>
                    <a:lumOff val="25000"/>
                  </a:schemeClr>
                </a:solidFill>
              </a:rPr>
              <a:t>teamwork</a:t>
            </a:r>
            <a:r>
              <a:rPr lang="it-IT" altLang="ko-KR" sz="1867" dirty="0">
                <a:solidFill>
                  <a:schemeClr val="tx1">
                    <a:lumMod val="75000"/>
                    <a:lumOff val="25000"/>
                  </a:schemeClr>
                </a:solidFill>
              </a:rPr>
              <a:t> </a:t>
            </a:r>
            <a:r>
              <a:rPr lang="it-IT" altLang="ko-KR" sz="1867" dirty="0" err="1">
                <a:solidFill>
                  <a:schemeClr val="tx1">
                    <a:lumMod val="75000"/>
                    <a:lumOff val="25000"/>
                  </a:schemeClr>
                </a:solidFill>
              </a:rPr>
              <a:t>acknowledging</a:t>
            </a:r>
            <a:r>
              <a:rPr lang="it-IT" altLang="ko-KR" sz="1867" dirty="0">
                <a:solidFill>
                  <a:schemeClr val="tx1">
                    <a:lumMod val="75000"/>
                    <a:lumOff val="25000"/>
                  </a:schemeClr>
                </a:solidFill>
              </a:rPr>
              <a:t> and </a:t>
            </a:r>
            <a:r>
              <a:rPr lang="it-IT" altLang="ko-KR" sz="1867" dirty="0" err="1">
                <a:solidFill>
                  <a:schemeClr val="tx1">
                    <a:lumMod val="75000"/>
                    <a:lumOff val="25000"/>
                  </a:schemeClr>
                </a:solidFill>
              </a:rPr>
              <a:t>respecting</a:t>
            </a:r>
            <a:r>
              <a:rPr lang="it-IT" altLang="ko-KR" sz="1867" dirty="0">
                <a:solidFill>
                  <a:schemeClr val="tx1">
                    <a:lumMod val="75000"/>
                    <a:lumOff val="25000"/>
                  </a:schemeClr>
                </a:solidFill>
              </a:rPr>
              <a:t> </a:t>
            </a:r>
            <a:r>
              <a:rPr lang="it-IT" altLang="ko-KR" sz="1867" dirty="0" err="1">
                <a:solidFill>
                  <a:schemeClr val="tx1">
                    <a:lumMod val="75000"/>
                    <a:lumOff val="25000"/>
                  </a:schemeClr>
                </a:solidFill>
              </a:rPr>
              <a:t>others</a:t>
            </a:r>
            <a:endParaRPr lang="it-IT" altLang="ko-KR" sz="1867" dirty="0">
              <a:solidFill>
                <a:schemeClr val="tx1">
                  <a:lumMod val="75000"/>
                  <a:lumOff val="25000"/>
                </a:schemeClr>
              </a:solidFill>
            </a:endParaRPr>
          </a:p>
          <a:p>
            <a:pPr algn="ctr"/>
            <a:endParaRPr lang="ko-KR" altLang="en-US" sz="1867" dirty="0">
              <a:solidFill>
                <a:schemeClr val="tx1">
                  <a:lumMod val="75000"/>
                  <a:lumOff val="25000"/>
                </a:schemeClr>
              </a:solidFill>
            </a:endParaRPr>
          </a:p>
        </p:txBody>
      </p:sp>
      <p:sp>
        <p:nvSpPr>
          <p:cNvPr id="10" name="Rectangle 1">
            <a:extLst>
              <a:ext uri="{FF2B5EF4-FFF2-40B4-BE49-F238E27FC236}">
                <a16:creationId xmlns:a16="http://schemas.microsoft.com/office/drawing/2014/main" id="{462A7935-43DB-8EFD-CA99-F93540BABF24}"/>
              </a:ext>
            </a:extLst>
          </p:cNvPr>
          <p:cNvSpPr/>
          <p:nvPr/>
        </p:nvSpPr>
        <p:spPr>
          <a:xfrm>
            <a:off x="6377049" y="1721771"/>
            <a:ext cx="5199414" cy="4777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altLang="ko-KR" sz="1867" b="1" dirty="0">
                <a:solidFill>
                  <a:schemeClr val="tx1">
                    <a:lumMod val="75000"/>
                    <a:lumOff val="25000"/>
                  </a:schemeClr>
                </a:solidFill>
              </a:rPr>
              <a:t>Competence </a:t>
            </a:r>
          </a:p>
          <a:p>
            <a:pPr algn="ctr"/>
            <a:r>
              <a:rPr lang="en-GB" altLang="ko-KR" sz="1867" b="1" dirty="0" err="1">
                <a:solidFill>
                  <a:schemeClr val="tx1">
                    <a:lumMod val="75000"/>
                    <a:lumOff val="25000"/>
                  </a:schemeClr>
                </a:solidFill>
              </a:rPr>
              <a:t>EntreComp</a:t>
            </a:r>
            <a:endParaRPr lang="en-GB" altLang="ko-KR" sz="1867" b="1" dirty="0">
              <a:solidFill>
                <a:schemeClr val="tx1">
                  <a:lumMod val="75000"/>
                  <a:lumOff val="25000"/>
                </a:schemeClr>
              </a:solidFill>
            </a:endParaRPr>
          </a:p>
          <a:p>
            <a:pPr algn="just"/>
            <a:endParaRPr lang="en-GB" altLang="ko-KR" sz="1867" dirty="0">
              <a:solidFill>
                <a:schemeClr val="tx1">
                  <a:lumMod val="75000"/>
                  <a:lumOff val="25000"/>
                </a:schemeClr>
              </a:solidFill>
            </a:endParaRPr>
          </a:p>
          <a:p>
            <a:pPr algn="just"/>
            <a:endParaRPr lang="en-GB" altLang="ko-KR" sz="1867" dirty="0">
              <a:solidFill>
                <a:schemeClr val="tx1">
                  <a:lumMod val="75000"/>
                  <a:lumOff val="25000"/>
                </a:schemeClr>
              </a:solidFill>
            </a:endParaRPr>
          </a:p>
          <a:p>
            <a:pPr marL="342900" indent="-342900" algn="just">
              <a:buFont typeface="Arial" panose="020B0604020202020204" pitchFamily="34" charset="0"/>
              <a:buChar char="•"/>
            </a:pPr>
            <a:r>
              <a:rPr lang="en-GB" altLang="ko-KR" sz="1867" b="1" dirty="0">
                <a:solidFill>
                  <a:schemeClr val="tx1">
                    <a:lumMod val="75000"/>
                    <a:lumOff val="25000"/>
                  </a:schemeClr>
                </a:solidFill>
              </a:rPr>
              <a:t>Vision: </a:t>
            </a:r>
            <a:r>
              <a:rPr lang="en-GB" altLang="ko-KR" sz="1867" dirty="0">
                <a:solidFill>
                  <a:schemeClr val="tx1">
                    <a:lumMod val="75000"/>
                    <a:lumOff val="25000"/>
                  </a:schemeClr>
                </a:solidFill>
              </a:rPr>
              <a:t>work towards your vision of the future</a:t>
            </a:r>
          </a:p>
          <a:p>
            <a:pPr marL="342900" indent="-342900" algn="just">
              <a:buFont typeface="Arial" panose="020B0604020202020204" pitchFamily="34" charset="0"/>
              <a:buChar char="•"/>
            </a:pPr>
            <a:r>
              <a:rPr lang="en-GB" altLang="ko-KR" sz="1867" b="1" dirty="0">
                <a:solidFill>
                  <a:schemeClr val="tx1">
                    <a:lumMod val="75000"/>
                    <a:lumOff val="25000"/>
                  </a:schemeClr>
                </a:solidFill>
              </a:rPr>
              <a:t>Mobilising resources: </a:t>
            </a:r>
            <a:r>
              <a:rPr lang="en-GB" altLang="ko-KR" sz="1867" dirty="0">
                <a:solidFill>
                  <a:schemeClr val="tx1">
                    <a:lumMod val="75000"/>
                    <a:lumOff val="25000"/>
                  </a:schemeClr>
                </a:solidFill>
              </a:rPr>
              <a:t>gather and manage the resources you need</a:t>
            </a:r>
          </a:p>
          <a:p>
            <a:pPr marL="342900" indent="-342900" algn="just">
              <a:buFont typeface="Arial" panose="020B0604020202020204" pitchFamily="34" charset="0"/>
              <a:buChar char="•"/>
            </a:pPr>
            <a:r>
              <a:rPr lang="en-GB" altLang="ko-KR" sz="1867" b="1" dirty="0">
                <a:solidFill>
                  <a:schemeClr val="tx1">
                    <a:lumMod val="75000"/>
                    <a:lumOff val="25000"/>
                  </a:schemeClr>
                </a:solidFill>
              </a:rPr>
              <a:t>Mobilising others: </a:t>
            </a:r>
            <a:r>
              <a:rPr lang="en-GB" altLang="ko-KR" sz="1867" dirty="0">
                <a:solidFill>
                  <a:schemeClr val="tx1">
                    <a:lumMod val="75000"/>
                    <a:lumOff val="25000"/>
                  </a:schemeClr>
                </a:solidFill>
              </a:rPr>
              <a:t>inspire, enthuse, and get others on board</a:t>
            </a:r>
          </a:p>
          <a:p>
            <a:pPr marL="342900" indent="-342900" algn="just">
              <a:buFont typeface="Arial" panose="020B0604020202020204" pitchFamily="34" charset="0"/>
              <a:buChar char="•"/>
            </a:pPr>
            <a:r>
              <a:rPr lang="en-GB" altLang="ko-KR" sz="1867" b="1" dirty="0">
                <a:solidFill>
                  <a:schemeClr val="tx1">
                    <a:lumMod val="75000"/>
                    <a:lumOff val="25000"/>
                  </a:schemeClr>
                </a:solidFill>
              </a:rPr>
              <a:t>Working with others: </a:t>
            </a:r>
            <a:r>
              <a:rPr lang="en-GB" altLang="ko-KR" sz="1867" dirty="0">
                <a:solidFill>
                  <a:schemeClr val="tx1">
                    <a:lumMod val="75000"/>
                    <a:lumOff val="25000"/>
                  </a:schemeClr>
                </a:solidFill>
              </a:rPr>
              <a:t>team up, collaborate and network</a:t>
            </a:r>
          </a:p>
          <a:p>
            <a:pPr algn="just"/>
            <a:endParaRPr lang="en-GB" altLang="ko-KR" sz="1867" dirty="0">
              <a:solidFill>
                <a:schemeClr val="tx1">
                  <a:lumMod val="75000"/>
                  <a:lumOff val="25000"/>
                </a:schemeClr>
              </a:solidFill>
            </a:endParaRPr>
          </a:p>
          <a:p>
            <a:pPr marL="342900" indent="-342900" algn="just">
              <a:buFont typeface="Arial" panose="020B0604020202020204" pitchFamily="34" charset="0"/>
              <a:buChar char="•"/>
            </a:pPr>
            <a:endParaRPr lang="en-GB" altLang="ko-KR" sz="1867" dirty="0">
              <a:solidFill>
                <a:schemeClr val="tx1">
                  <a:lumMod val="75000"/>
                  <a:lumOff val="25000"/>
                </a:schemeClr>
              </a:solidFill>
            </a:endParaRPr>
          </a:p>
        </p:txBody>
      </p:sp>
    </p:spTree>
    <p:extLst>
      <p:ext uri="{BB962C8B-B14F-4D97-AF65-F5344CB8AC3E}">
        <p14:creationId xmlns:p14="http://schemas.microsoft.com/office/powerpoint/2010/main" val="396326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3733" dirty="0"/>
              <a:t>Quest 2: The Prisoner’s Dilemma</a:t>
            </a:r>
          </a:p>
        </p:txBody>
      </p:sp>
      <p:sp>
        <p:nvSpPr>
          <p:cNvPr id="18" name="Rectangle 1">
            <a:extLst>
              <a:ext uri="{FF2B5EF4-FFF2-40B4-BE49-F238E27FC236}">
                <a16:creationId xmlns:a16="http://schemas.microsoft.com/office/drawing/2014/main" id="{A53FAEA7-C47A-B133-DF94-DC09E55CAB1F}"/>
              </a:ext>
            </a:extLst>
          </p:cNvPr>
          <p:cNvSpPr/>
          <p:nvPr/>
        </p:nvSpPr>
        <p:spPr>
          <a:xfrm>
            <a:off x="737380" y="2150380"/>
            <a:ext cx="4800533" cy="294434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altLang="ko-KR" sz="1867" dirty="0">
                <a:solidFill>
                  <a:schemeClr val="tx1">
                    <a:lumMod val="75000"/>
                    <a:lumOff val="25000"/>
                  </a:schemeClr>
                </a:solidFill>
              </a:rPr>
              <a:t>Negotiation, Communication, Cooperation</a:t>
            </a:r>
          </a:p>
          <a:p>
            <a:pPr algn="ctr"/>
            <a:endParaRPr lang="en-GB" altLang="ko-KR" sz="1867" dirty="0">
              <a:solidFill>
                <a:schemeClr val="tx1">
                  <a:lumMod val="75000"/>
                  <a:lumOff val="25000"/>
                </a:schemeClr>
              </a:solidFill>
            </a:endParaRPr>
          </a:p>
          <a:p>
            <a:pPr algn="just"/>
            <a:r>
              <a:rPr lang="en-GB" altLang="ko-KR" sz="1867" dirty="0">
                <a:solidFill>
                  <a:schemeClr val="tx1">
                    <a:lumMod val="75000"/>
                    <a:lumOff val="25000"/>
                  </a:schemeClr>
                </a:solidFill>
              </a:rPr>
              <a:t>This construct has attracted the interest of thousands of psychologists interested in teamwork and egoism.</a:t>
            </a:r>
          </a:p>
          <a:p>
            <a:pPr algn="ctr"/>
            <a:endParaRPr lang="en-GB" altLang="ko-KR" sz="1867" dirty="0">
              <a:solidFill>
                <a:schemeClr val="tx1">
                  <a:lumMod val="75000"/>
                  <a:lumOff val="25000"/>
                </a:schemeClr>
              </a:solidFill>
            </a:endParaRPr>
          </a:p>
          <a:p>
            <a:pPr algn="just"/>
            <a:r>
              <a:rPr lang="en-GB" altLang="ko-KR" sz="1867" dirty="0">
                <a:solidFill>
                  <a:schemeClr val="tx1">
                    <a:lumMod val="75000"/>
                    <a:lumOff val="25000"/>
                  </a:schemeClr>
                </a:solidFill>
              </a:rPr>
              <a:t>In particular, it is possible to apply this paradigm within a stimulating and fast-paced cooperation game. </a:t>
            </a:r>
            <a:endParaRPr lang="ko-KR" altLang="en-US" sz="1867" dirty="0">
              <a:solidFill>
                <a:schemeClr val="tx1">
                  <a:lumMod val="75000"/>
                  <a:lumOff val="25000"/>
                </a:schemeClr>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6514690" y="2150379"/>
            <a:ext cx="4800533" cy="294434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just"/>
            <a:endParaRPr lang="en-GB" altLang="ko-KR" sz="1867" dirty="0">
              <a:solidFill>
                <a:schemeClr val="tx1">
                  <a:lumMod val="75000"/>
                  <a:lumOff val="25000"/>
                </a:schemeClr>
              </a:solidFill>
            </a:endParaRPr>
          </a:p>
          <a:p>
            <a:pPr algn="just"/>
            <a:r>
              <a:rPr lang="en-GB" altLang="ko-KR" sz="1867" dirty="0">
                <a:solidFill>
                  <a:schemeClr val="tx1">
                    <a:lumMod val="75000"/>
                    <a:lumOff val="25000"/>
                  </a:schemeClr>
                </a:solidFill>
              </a:rPr>
              <a:t>Team building participants are divided into two subgroups and asked to choose whether or not to confess to a hypothetical crime they are accused of.</a:t>
            </a:r>
          </a:p>
          <a:p>
            <a:pPr algn="just"/>
            <a:endParaRPr lang="en-GB" altLang="ko-KR" sz="1867" dirty="0">
              <a:solidFill>
                <a:schemeClr val="tx1">
                  <a:lumMod val="75000"/>
                  <a:lumOff val="25000"/>
                </a:schemeClr>
              </a:solidFill>
            </a:endParaRPr>
          </a:p>
          <a:p>
            <a:pPr algn="just"/>
            <a:r>
              <a:rPr lang="en-GB" altLang="ko-KR" sz="1867" dirty="0">
                <a:solidFill>
                  <a:schemeClr val="tx1">
                    <a:lumMod val="75000"/>
                    <a:lumOff val="25000"/>
                  </a:schemeClr>
                </a:solidFill>
              </a:rPr>
              <a:t>The dilemma arises from the fact that the penalty will be divided differently depending on how each of the two subgroups decides to respond.</a:t>
            </a:r>
            <a:endParaRPr lang="ko-KR" altLang="en-US" sz="1867" dirty="0">
              <a:solidFill>
                <a:schemeClr val="tx1">
                  <a:lumMod val="75000"/>
                  <a:lumOff val="25000"/>
                </a:schemeClr>
              </a:solidFill>
            </a:endParaRPr>
          </a:p>
        </p:txBody>
      </p:sp>
      <p:sp>
        <p:nvSpPr>
          <p:cNvPr id="9" name="Oval 35">
            <a:extLst>
              <a:ext uri="{FF2B5EF4-FFF2-40B4-BE49-F238E27FC236}">
                <a16:creationId xmlns:a16="http://schemas.microsoft.com/office/drawing/2014/main" id="{B436F422-2D1F-4575-85EC-8666E4819862}"/>
              </a:ext>
            </a:extLst>
          </p:cNvPr>
          <p:cNvSpPr/>
          <p:nvPr/>
        </p:nvSpPr>
        <p:spPr>
          <a:xfrm>
            <a:off x="737381" y="1340468"/>
            <a:ext cx="462076" cy="5900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5" name="Donut 24">
            <a:extLst>
              <a:ext uri="{FF2B5EF4-FFF2-40B4-BE49-F238E27FC236}">
                <a16:creationId xmlns:a16="http://schemas.microsoft.com/office/drawing/2014/main" id="{5A9376DB-6835-275C-67FD-6C8DEA99CDB8}"/>
              </a:ext>
            </a:extLst>
          </p:cNvPr>
          <p:cNvSpPr/>
          <p:nvPr/>
        </p:nvSpPr>
        <p:spPr>
          <a:xfrm>
            <a:off x="6530983" y="1475721"/>
            <a:ext cx="462076" cy="455827"/>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7" y="1561217"/>
            <a:ext cx="4338457" cy="377065"/>
          </a:xfrm>
        </p:spPr>
        <p:txBody>
          <a:bodyPr>
            <a:normAutofit fontScale="92500" lnSpcReduction="10000"/>
          </a:bodyPr>
          <a:lstStyle/>
          <a:p>
            <a:pPr lvl="0" algn="l"/>
            <a:r>
              <a:rPr lang="en-US" altLang="ko-KR" sz="2400" b="1"/>
              <a:t>Introduction: What’s this all about?</a:t>
            </a:r>
            <a:endParaRPr lang="en-US" altLang="ko-KR" sz="2400" b="1" dirty="0"/>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6993060" y="1553404"/>
            <a:ext cx="4338457" cy="37706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2400" b="1"/>
              <a:t>Task: What’s the activity?</a:t>
            </a:r>
            <a:endParaRPr lang="en-US" altLang="ko-KR" sz="2400" b="1" dirty="0"/>
          </a:p>
        </p:txBody>
      </p:sp>
    </p:spTree>
    <p:extLst>
      <p:ext uri="{BB962C8B-B14F-4D97-AF65-F5344CB8AC3E}">
        <p14:creationId xmlns:p14="http://schemas.microsoft.com/office/powerpoint/2010/main" val="1177040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3733" dirty="0"/>
              <a:t>Quest 2: The Prisoner’s Dilemma</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752933" y="1492295"/>
            <a:ext cx="446524" cy="45025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8" name="Rectangle 1">
            <a:extLst>
              <a:ext uri="{FF2B5EF4-FFF2-40B4-BE49-F238E27FC236}">
                <a16:creationId xmlns:a16="http://schemas.microsoft.com/office/drawing/2014/main" id="{A53FAEA7-C47A-B133-DF94-DC09E55CAB1F}"/>
              </a:ext>
            </a:extLst>
          </p:cNvPr>
          <p:cNvSpPr/>
          <p:nvPr/>
        </p:nvSpPr>
        <p:spPr>
          <a:xfrm>
            <a:off x="737379" y="2566776"/>
            <a:ext cx="10674807" cy="302650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r>
              <a:rPr lang="en-GB" altLang="ko-KR" sz="1867" dirty="0">
                <a:solidFill>
                  <a:schemeClr val="tx1">
                    <a:lumMod val="75000"/>
                    <a:lumOff val="25000"/>
                  </a:schemeClr>
                </a:solidFill>
              </a:rPr>
              <a:t>The dilemma arises from the fact that the penalty will be divided differently depending on how each of the two subgroups decides to respond. Specifically if one of the two confrontational groups decides to confess and the other does not, there will be a reduced sentence for the former and 5 years imprisonment for the latter; if all teams confess, both will be imprisoned for 4; if no one admits the crime, the joint sentence will be 1 year.</a:t>
            </a:r>
          </a:p>
          <a:p>
            <a:endParaRPr lang="en-GB" altLang="ko-KR" sz="1867" dirty="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7" y="1561217"/>
            <a:ext cx="4338457" cy="377065"/>
          </a:xfrm>
        </p:spPr>
        <p:txBody>
          <a:bodyPr>
            <a:normAutofit fontScale="92500" lnSpcReduction="10000"/>
          </a:bodyPr>
          <a:lstStyle/>
          <a:p>
            <a:pPr lvl="0" algn="l"/>
            <a:r>
              <a:rPr lang="en-US" altLang="ko-KR" sz="2400" b="1"/>
              <a:t>Process: What am I going to do?</a:t>
            </a:r>
            <a:endParaRPr lang="en-US" altLang="ko-KR" sz="2400" b="1" dirty="0"/>
          </a:p>
        </p:txBody>
      </p:sp>
    </p:spTree>
    <p:extLst>
      <p:ext uri="{BB962C8B-B14F-4D97-AF65-F5344CB8AC3E}">
        <p14:creationId xmlns:p14="http://schemas.microsoft.com/office/powerpoint/2010/main" val="3534127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577656" y="826464"/>
            <a:ext cx="559571" cy="546028"/>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solidFill>
                <a:schemeClr val="tx1"/>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028053" y="888439"/>
            <a:ext cx="6014015" cy="37706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2400" b="1" dirty="0"/>
              <a:t>Learning outcomes: What will I learn?</a:t>
            </a:r>
          </a:p>
        </p:txBody>
      </p:sp>
      <p:sp>
        <p:nvSpPr>
          <p:cNvPr id="3" name="Rectangle 1">
            <a:extLst>
              <a:ext uri="{FF2B5EF4-FFF2-40B4-BE49-F238E27FC236}">
                <a16:creationId xmlns:a16="http://schemas.microsoft.com/office/drawing/2014/main" id="{7DCF8510-930E-4B4C-EE0B-1A309BE150DD}"/>
              </a:ext>
            </a:extLst>
          </p:cNvPr>
          <p:cNvSpPr/>
          <p:nvPr/>
        </p:nvSpPr>
        <p:spPr>
          <a:xfrm>
            <a:off x="857442" y="1656789"/>
            <a:ext cx="5044592" cy="484198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it-IT" altLang="ko-KR" sz="1867" b="1" dirty="0">
                <a:solidFill>
                  <a:schemeClr val="tx1">
                    <a:lumMod val="75000"/>
                    <a:lumOff val="25000"/>
                  </a:schemeClr>
                </a:solidFill>
              </a:rPr>
              <a:t>Competence </a:t>
            </a:r>
          </a:p>
          <a:p>
            <a:pPr algn="ctr"/>
            <a:r>
              <a:rPr lang="it-IT" altLang="ko-KR" sz="1867" b="1" dirty="0" err="1">
                <a:solidFill>
                  <a:schemeClr val="tx1">
                    <a:lumMod val="75000"/>
                    <a:lumOff val="25000"/>
                  </a:schemeClr>
                </a:solidFill>
              </a:rPr>
              <a:t>LifeComp</a:t>
            </a:r>
            <a:endParaRPr lang="it-IT" altLang="ko-KR" sz="1867" b="1" dirty="0">
              <a:solidFill>
                <a:schemeClr val="tx1">
                  <a:lumMod val="75000"/>
                  <a:lumOff val="25000"/>
                </a:schemeClr>
              </a:solidFill>
            </a:endParaRPr>
          </a:p>
          <a:p>
            <a:pPr marL="342900" indent="-342900">
              <a:buFont typeface="Arial" panose="020B0604020202020204" pitchFamily="34" charset="0"/>
              <a:buChar char="•"/>
            </a:pPr>
            <a:r>
              <a:rPr lang="it-IT" altLang="ko-KR" sz="1867" b="1" dirty="0">
                <a:solidFill>
                  <a:schemeClr val="tx1">
                    <a:lumMod val="75000"/>
                    <a:lumOff val="25000"/>
                  </a:schemeClr>
                </a:solidFill>
              </a:rPr>
              <a:t>Self-</a:t>
            </a:r>
            <a:r>
              <a:rPr lang="it-IT" altLang="ko-KR" sz="1867" b="1" dirty="0" err="1">
                <a:solidFill>
                  <a:schemeClr val="tx1">
                    <a:lumMod val="75000"/>
                    <a:lumOff val="25000"/>
                  </a:schemeClr>
                </a:solidFill>
              </a:rPr>
              <a:t>regulation</a:t>
            </a:r>
            <a:r>
              <a:rPr lang="it-IT" altLang="ko-KR" sz="1867" b="1" dirty="0">
                <a:solidFill>
                  <a:schemeClr val="tx1">
                    <a:lumMod val="75000"/>
                    <a:lumOff val="25000"/>
                  </a:schemeClr>
                </a:solidFill>
              </a:rPr>
              <a:t> : </a:t>
            </a:r>
            <a:r>
              <a:rPr lang="it-IT" altLang="ko-KR" sz="1867" dirty="0" err="1">
                <a:solidFill>
                  <a:schemeClr val="tx1">
                    <a:lumMod val="75000"/>
                    <a:lumOff val="25000"/>
                  </a:schemeClr>
                </a:solidFill>
              </a:rPr>
              <a:t>awareness</a:t>
            </a:r>
            <a:r>
              <a:rPr lang="it-IT" altLang="ko-KR" sz="1867" dirty="0">
                <a:solidFill>
                  <a:schemeClr val="tx1">
                    <a:lumMod val="75000"/>
                    <a:lumOff val="25000"/>
                  </a:schemeClr>
                </a:solidFill>
              </a:rPr>
              <a:t> and management of </a:t>
            </a:r>
            <a:r>
              <a:rPr lang="it-IT" altLang="ko-KR" sz="1867" dirty="0" err="1">
                <a:solidFill>
                  <a:schemeClr val="tx1">
                    <a:lumMod val="75000"/>
                    <a:lumOff val="25000"/>
                  </a:schemeClr>
                </a:solidFill>
              </a:rPr>
              <a:t>emotions</a:t>
            </a:r>
            <a:r>
              <a:rPr lang="it-IT" altLang="ko-KR" sz="1867" dirty="0">
                <a:solidFill>
                  <a:schemeClr val="tx1">
                    <a:lumMod val="75000"/>
                    <a:lumOff val="25000"/>
                  </a:schemeClr>
                </a:solidFill>
              </a:rPr>
              <a:t>, </a:t>
            </a:r>
            <a:r>
              <a:rPr lang="it-IT" altLang="ko-KR" sz="1867" dirty="0" err="1">
                <a:solidFill>
                  <a:schemeClr val="tx1">
                    <a:lumMod val="75000"/>
                    <a:lumOff val="25000"/>
                  </a:schemeClr>
                </a:solidFill>
              </a:rPr>
              <a:t>thoughts</a:t>
            </a:r>
            <a:r>
              <a:rPr lang="it-IT" altLang="ko-KR" sz="1867" dirty="0">
                <a:solidFill>
                  <a:schemeClr val="tx1">
                    <a:lumMod val="75000"/>
                    <a:lumOff val="25000"/>
                  </a:schemeClr>
                </a:solidFill>
              </a:rPr>
              <a:t> and </a:t>
            </a:r>
            <a:r>
              <a:rPr lang="it-IT" altLang="ko-KR" sz="1867" dirty="0" err="1">
                <a:solidFill>
                  <a:schemeClr val="tx1">
                    <a:lumMod val="75000"/>
                    <a:lumOff val="25000"/>
                  </a:schemeClr>
                </a:solidFill>
              </a:rPr>
              <a:t>behaviour</a:t>
            </a:r>
            <a:endParaRPr lang="it-IT" altLang="ko-KR" sz="1867" dirty="0">
              <a:solidFill>
                <a:schemeClr val="tx1">
                  <a:lumMod val="75000"/>
                  <a:lumOff val="25000"/>
                </a:schemeClr>
              </a:solidFill>
            </a:endParaRPr>
          </a:p>
          <a:p>
            <a:pPr marL="342900" indent="-342900">
              <a:buFont typeface="Arial" panose="020B0604020202020204" pitchFamily="34" charset="0"/>
              <a:buChar char="•"/>
            </a:pPr>
            <a:r>
              <a:rPr lang="it-IT" altLang="ko-KR" sz="1867" b="1" dirty="0" err="1">
                <a:solidFill>
                  <a:schemeClr val="tx1">
                    <a:lumMod val="75000"/>
                    <a:lumOff val="25000"/>
                  </a:schemeClr>
                </a:solidFill>
              </a:rPr>
              <a:t>Flexibility</a:t>
            </a:r>
            <a:r>
              <a:rPr lang="it-IT" altLang="ko-KR" sz="1867" b="1" dirty="0">
                <a:solidFill>
                  <a:schemeClr val="tx1">
                    <a:lumMod val="75000"/>
                    <a:lumOff val="25000"/>
                  </a:schemeClr>
                </a:solidFill>
              </a:rPr>
              <a:t>: </a:t>
            </a:r>
            <a:r>
              <a:rPr lang="it-IT" altLang="ko-KR" sz="1867" dirty="0" err="1">
                <a:solidFill>
                  <a:schemeClr val="tx1">
                    <a:lumMod val="75000"/>
                    <a:lumOff val="25000"/>
                  </a:schemeClr>
                </a:solidFill>
              </a:rPr>
              <a:t>ability</a:t>
            </a:r>
            <a:r>
              <a:rPr lang="it-IT" altLang="ko-KR" sz="1867" dirty="0">
                <a:solidFill>
                  <a:schemeClr val="tx1">
                    <a:lumMod val="75000"/>
                    <a:lumOff val="25000"/>
                  </a:schemeClr>
                </a:solidFill>
              </a:rPr>
              <a:t> to </a:t>
            </a:r>
            <a:r>
              <a:rPr lang="it-IT" altLang="ko-KR" sz="1867" dirty="0" err="1">
                <a:solidFill>
                  <a:schemeClr val="tx1">
                    <a:lumMod val="75000"/>
                    <a:lumOff val="25000"/>
                  </a:schemeClr>
                </a:solidFill>
              </a:rPr>
              <a:t>manage</a:t>
            </a:r>
            <a:r>
              <a:rPr lang="it-IT" altLang="ko-KR" sz="1867" dirty="0">
                <a:solidFill>
                  <a:schemeClr val="tx1">
                    <a:lumMod val="75000"/>
                    <a:lumOff val="25000"/>
                  </a:schemeClr>
                </a:solidFill>
              </a:rPr>
              <a:t> </a:t>
            </a:r>
            <a:r>
              <a:rPr lang="it-IT" altLang="ko-KR" sz="1867" dirty="0" err="1">
                <a:solidFill>
                  <a:schemeClr val="tx1">
                    <a:lumMod val="75000"/>
                    <a:lumOff val="25000"/>
                  </a:schemeClr>
                </a:solidFill>
              </a:rPr>
              <a:t>transitions</a:t>
            </a:r>
            <a:r>
              <a:rPr lang="it-IT" altLang="ko-KR" sz="1867" dirty="0">
                <a:solidFill>
                  <a:schemeClr val="tx1">
                    <a:lumMod val="75000"/>
                    <a:lumOff val="25000"/>
                  </a:schemeClr>
                </a:solidFill>
              </a:rPr>
              <a:t> and </a:t>
            </a:r>
            <a:r>
              <a:rPr lang="it-IT" altLang="ko-KR" sz="1867" dirty="0" err="1">
                <a:solidFill>
                  <a:schemeClr val="tx1">
                    <a:lumMod val="75000"/>
                    <a:lumOff val="25000"/>
                  </a:schemeClr>
                </a:solidFill>
              </a:rPr>
              <a:t>uncertainty</a:t>
            </a:r>
            <a:r>
              <a:rPr lang="it-IT" altLang="ko-KR" sz="1867" dirty="0">
                <a:solidFill>
                  <a:schemeClr val="tx1">
                    <a:lumMod val="75000"/>
                    <a:lumOff val="25000"/>
                  </a:schemeClr>
                </a:solidFill>
              </a:rPr>
              <a:t>, and to face challenges</a:t>
            </a:r>
          </a:p>
          <a:p>
            <a:pPr marL="342900" indent="-342900">
              <a:buFont typeface="Arial" panose="020B0604020202020204" pitchFamily="34" charset="0"/>
              <a:buChar char="•"/>
            </a:pPr>
            <a:r>
              <a:rPr lang="it-IT" altLang="ko-KR" sz="1867" b="1" dirty="0" err="1">
                <a:solidFill>
                  <a:schemeClr val="tx1">
                    <a:lumMod val="75000"/>
                    <a:lumOff val="25000"/>
                  </a:schemeClr>
                </a:solidFill>
              </a:rPr>
              <a:t>Empathy</a:t>
            </a:r>
            <a:r>
              <a:rPr lang="it-IT" altLang="ko-KR" sz="1867" b="1" dirty="0">
                <a:solidFill>
                  <a:schemeClr val="tx1">
                    <a:lumMod val="75000"/>
                    <a:lumOff val="25000"/>
                  </a:schemeClr>
                </a:solidFill>
              </a:rPr>
              <a:t>: </a:t>
            </a:r>
            <a:r>
              <a:rPr lang="it-IT" altLang="ko-KR" sz="1867" dirty="0">
                <a:solidFill>
                  <a:schemeClr val="tx1">
                    <a:lumMod val="75000"/>
                    <a:lumOff val="25000"/>
                  </a:schemeClr>
                </a:solidFill>
              </a:rPr>
              <a:t>the </a:t>
            </a:r>
            <a:r>
              <a:rPr lang="it-IT" altLang="ko-KR" sz="1867" dirty="0" err="1">
                <a:solidFill>
                  <a:schemeClr val="tx1">
                    <a:lumMod val="75000"/>
                    <a:lumOff val="25000"/>
                  </a:schemeClr>
                </a:solidFill>
              </a:rPr>
              <a:t>understanding</a:t>
            </a:r>
            <a:r>
              <a:rPr lang="it-IT" altLang="ko-KR" sz="1867" dirty="0">
                <a:solidFill>
                  <a:schemeClr val="tx1">
                    <a:lumMod val="75000"/>
                    <a:lumOff val="25000"/>
                  </a:schemeClr>
                </a:solidFill>
              </a:rPr>
              <a:t> of </a:t>
            </a:r>
            <a:r>
              <a:rPr lang="it-IT" altLang="ko-KR" sz="1867" dirty="0" err="1">
                <a:solidFill>
                  <a:schemeClr val="tx1">
                    <a:lumMod val="75000"/>
                    <a:lumOff val="25000"/>
                  </a:schemeClr>
                </a:solidFill>
              </a:rPr>
              <a:t>another</a:t>
            </a:r>
            <a:r>
              <a:rPr lang="it-IT" altLang="ko-KR" sz="1867" dirty="0">
                <a:solidFill>
                  <a:schemeClr val="tx1">
                    <a:lumMod val="75000"/>
                    <a:lumOff val="25000"/>
                  </a:schemeClr>
                </a:solidFill>
              </a:rPr>
              <a:t> </a:t>
            </a:r>
            <a:r>
              <a:rPr lang="it-IT" altLang="ko-KR" sz="1867" dirty="0" err="1">
                <a:solidFill>
                  <a:schemeClr val="tx1">
                    <a:lumMod val="75000"/>
                    <a:lumOff val="25000"/>
                  </a:schemeClr>
                </a:solidFill>
              </a:rPr>
              <a:t>person’s</a:t>
            </a:r>
            <a:r>
              <a:rPr lang="it-IT" altLang="ko-KR" sz="1867" dirty="0">
                <a:solidFill>
                  <a:schemeClr val="tx1">
                    <a:lumMod val="75000"/>
                    <a:lumOff val="25000"/>
                  </a:schemeClr>
                </a:solidFill>
              </a:rPr>
              <a:t> </a:t>
            </a:r>
            <a:r>
              <a:rPr lang="it-IT" altLang="ko-KR" sz="1867" dirty="0" err="1">
                <a:solidFill>
                  <a:schemeClr val="tx1">
                    <a:lumMod val="75000"/>
                    <a:lumOff val="25000"/>
                  </a:schemeClr>
                </a:solidFill>
              </a:rPr>
              <a:t>emotions</a:t>
            </a:r>
            <a:r>
              <a:rPr lang="it-IT" altLang="ko-KR" sz="1867" dirty="0">
                <a:solidFill>
                  <a:schemeClr val="tx1">
                    <a:lumMod val="75000"/>
                    <a:lumOff val="25000"/>
                  </a:schemeClr>
                </a:solidFill>
              </a:rPr>
              <a:t>, </a:t>
            </a:r>
            <a:r>
              <a:rPr lang="it-IT" altLang="ko-KR" sz="1867" dirty="0" err="1">
                <a:solidFill>
                  <a:schemeClr val="tx1">
                    <a:lumMod val="75000"/>
                    <a:lumOff val="25000"/>
                  </a:schemeClr>
                </a:solidFill>
              </a:rPr>
              <a:t>experiences</a:t>
            </a:r>
            <a:r>
              <a:rPr lang="it-IT" altLang="ko-KR" sz="1867" dirty="0">
                <a:solidFill>
                  <a:schemeClr val="tx1">
                    <a:lumMod val="75000"/>
                    <a:lumOff val="25000"/>
                  </a:schemeClr>
                </a:solidFill>
              </a:rPr>
              <a:t> and </a:t>
            </a:r>
            <a:r>
              <a:rPr lang="it-IT" altLang="ko-KR" sz="1867" dirty="0" err="1">
                <a:solidFill>
                  <a:schemeClr val="tx1">
                    <a:lumMod val="75000"/>
                    <a:lumOff val="25000"/>
                  </a:schemeClr>
                </a:solidFill>
              </a:rPr>
              <a:t>values</a:t>
            </a:r>
            <a:r>
              <a:rPr lang="it-IT" altLang="ko-KR" sz="1867" dirty="0">
                <a:solidFill>
                  <a:schemeClr val="tx1">
                    <a:lumMod val="75000"/>
                    <a:lumOff val="25000"/>
                  </a:schemeClr>
                </a:solidFill>
              </a:rPr>
              <a:t>, and the </a:t>
            </a:r>
            <a:r>
              <a:rPr lang="it-IT" altLang="ko-KR" sz="1867" dirty="0" err="1">
                <a:solidFill>
                  <a:schemeClr val="tx1">
                    <a:lumMod val="75000"/>
                    <a:lumOff val="25000"/>
                  </a:schemeClr>
                </a:solidFill>
              </a:rPr>
              <a:t>provision</a:t>
            </a:r>
            <a:r>
              <a:rPr lang="it-IT" altLang="ko-KR" sz="1867" dirty="0">
                <a:solidFill>
                  <a:schemeClr val="tx1">
                    <a:lumMod val="75000"/>
                    <a:lumOff val="25000"/>
                  </a:schemeClr>
                </a:solidFill>
              </a:rPr>
              <a:t> of appropriate </a:t>
            </a:r>
            <a:r>
              <a:rPr lang="it-IT" altLang="ko-KR" sz="1867" dirty="0" err="1">
                <a:solidFill>
                  <a:schemeClr val="tx1">
                    <a:lumMod val="75000"/>
                    <a:lumOff val="25000"/>
                  </a:schemeClr>
                </a:solidFill>
              </a:rPr>
              <a:t>responses</a:t>
            </a:r>
            <a:endParaRPr lang="it-IT" altLang="ko-KR" sz="1867" dirty="0">
              <a:solidFill>
                <a:schemeClr val="tx1">
                  <a:lumMod val="75000"/>
                  <a:lumOff val="25000"/>
                </a:schemeClr>
              </a:solidFill>
            </a:endParaRPr>
          </a:p>
          <a:p>
            <a:pPr marL="342900" indent="-342900">
              <a:buFont typeface="Arial" panose="020B0604020202020204" pitchFamily="34" charset="0"/>
              <a:buChar char="•"/>
            </a:pPr>
            <a:r>
              <a:rPr lang="it-IT" altLang="ko-KR" sz="1867" b="1" dirty="0">
                <a:solidFill>
                  <a:schemeClr val="tx1">
                    <a:lumMod val="75000"/>
                    <a:lumOff val="25000"/>
                  </a:schemeClr>
                </a:solidFill>
              </a:rPr>
              <a:t>Collaboration: </a:t>
            </a:r>
            <a:r>
              <a:rPr lang="it-IT" altLang="ko-KR" sz="1867" dirty="0">
                <a:solidFill>
                  <a:schemeClr val="tx1">
                    <a:lumMod val="75000"/>
                    <a:lumOff val="25000"/>
                  </a:schemeClr>
                </a:solidFill>
              </a:rPr>
              <a:t>engagement in group of activity and </a:t>
            </a:r>
            <a:r>
              <a:rPr lang="it-IT" altLang="ko-KR" sz="1867" dirty="0" err="1">
                <a:solidFill>
                  <a:schemeClr val="tx1">
                    <a:lumMod val="75000"/>
                    <a:lumOff val="25000"/>
                  </a:schemeClr>
                </a:solidFill>
              </a:rPr>
              <a:t>teamwork</a:t>
            </a:r>
            <a:r>
              <a:rPr lang="it-IT" altLang="ko-KR" sz="1867" dirty="0">
                <a:solidFill>
                  <a:schemeClr val="tx1">
                    <a:lumMod val="75000"/>
                    <a:lumOff val="25000"/>
                  </a:schemeClr>
                </a:solidFill>
              </a:rPr>
              <a:t> </a:t>
            </a:r>
            <a:r>
              <a:rPr lang="it-IT" altLang="ko-KR" sz="1867" dirty="0" err="1">
                <a:solidFill>
                  <a:schemeClr val="tx1">
                    <a:lumMod val="75000"/>
                    <a:lumOff val="25000"/>
                  </a:schemeClr>
                </a:solidFill>
              </a:rPr>
              <a:t>acknowledging</a:t>
            </a:r>
            <a:r>
              <a:rPr lang="it-IT" altLang="ko-KR" sz="1867" dirty="0">
                <a:solidFill>
                  <a:schemeClr val="tx1">
                    <a:lumMod val="75000"/>
                    <a:lumOff val="25000"/>
                  </a:schemeClr>
                </a:solidFill>
              </a:rPr>
              <a:t> and </a:t>
            </a:r>
            <a:r>
              <a:rPr lang="it-IT" altLang="ko-KR" sz="1867" dirty="0" err="1">
                <a:solidFill>
                  <a:schemeClr val="tx1">
                    <a:lumMod val="75000"/>
                    <a:lumOff val="25000"/>
                  </a:schemeClr>
                </a:solidFill>
              </a:rPr>
              <a:t>respecting</a:t>
            </a:r>
            <a:r>
              <a:rPr lang="it-IT" altLang="ko-KR" sz="1867" dirty="0">
                <a:solidFill>
                  <a:schemeClr val="tx1">
                    <a:lumMod val="75000"/>
                    <a:lumOff val="25000"/>
                  </a:schemeClr>
                </a:solidFill>
              </a:rPr>
              <a:t> </a:t>
            </a:r>
            <a:r>
              <a:rPr lang="it-IT" altLang="ko-KR" sz="1867" dirty="0" err="1">
                <a:solidFill>
                  <a:schemeClr val="tx1">
                    <a:lumMod val="75000"/>
                    <a:lumOff val="25000"/>
                  </a:schemeClr>
                </a:solidFill>
              </a:rPr>
              <a:t>others</a:t>
            </a:r>
            <a:endParaRPr lang="it-IT" altLang="ko-KR" sz="1867" dirty="0">
              <a:solidFill>
                <a:schemeClr val="tx1">
                  <a:lumMod val="75000"/>
                  <a:lumOff val="25000"/>
                </a:schemeClr>
              </a:solidFill>
            </a:endParaRPr>
          </a:p>
          <a:p>
            <a:pPr marL="342900" indent="-342900">
              <a:buFont typeface="Arial" panose="020B0604020202020204" pitchFamily="34" charset="0"/>
              <a:buChar char="•"/>
            </a:pPr>
            <a:r>
              <a:rPr lang="it-IT" altLang="ko-KR" sz="1867" b="1" dirty="0">
                <a:solidFill>
                  <a:schemeClr val="tx1">
                    <a:lumMod val="75000"/>
                    <a:lumOff val="25000"/>
                  </a:schemeClr>
                </a:solidFill>
              </a:rPr>
              <a:t>Critical thinking: </a:t>
            </a:r>
            <a:r>
              <a:rPr lang="it-IT" altLang="ko-KR" sz="1867" dirty="0" err="1">
                <a:solidFill>
                  <a:schemeClr val="tx1">
                    <a:lumMod val="75000"/>
                    <a:lumOff val="25000"/>
                  </a:schemeClr>
                </a:solidFill>
              </a:rPr>
              <a:t>assessment</a:t>
            </a:r>
            <a:r>
              <a:rPr lang="it-IT" altLang="ko-KR" sz="1867" dirty="0">
                <a:solidFill>
                  <a:schemeClr val="tx1">
                    <a:lumMod val="75000"/>
                    <a:lumOff val="25000"/>
                  </a:schemeClr>
                </a:solidFill>
              </a:rPr>
              <a:t> of information and </a:t>
            </a:r>
            <a:r>
              <a:rPr lang="it-IT" altLang="ko-KR" sz="1867" dirty="0" err="1">
                <a:solidFill>
                  <a:schemeClr val="tx1">
                    <a:lumMod val="75000"/>
                    <a:lumOff val="25000"/>
                  </a:schemeClr>
                </a:solidFill>
              </a:rPr>
              <a:t>arguments</a:t>
            </a:r>
            <a:r>
              <a:rPr lang="it-IT" altLang="ko-KR" sz="1867" dirty="0">
                <a:solidFill>
                  <a:schemeClr val="tx1">
                    <a:lumMod val="75000"/>
                    <a:lumOff val="25000"/>
                  </a:schemeClr>
                </a:solidFill>
              </a:rPr>
              <a:t> to support </a:t>
            </a:r>
            <a:r>
              <a:rPr lang="it-IT" altLang="ko-KR" sz="1867" dirty="0" err="1">
                <a:solidFill>
                  <a:schemeClr val="tx1">
                    <a:lumMod val="75000"/>
                    <a:lumOff val="25000"/>
                  </a:schemeClr>
                </a:solidFill>
              </a:rPr>
              <a:t>reasoned</a:t>
            </a:r>
            <a:r>
              <a:rPr lang="it-IT" altLang="ko-KR" sz="1867" dirty="0">
                <a:solidFill>
                  <a:schemeClr val="tx1">
                    <a:lumMod val="75000"/>
                    <a:lumOff val="25000"/>
                  </a:schemeClr>
                </a:solidFill>
              </a:rPr>
              <a:t> </a:t>
            </a:r>
            <a:r>
              <a:rPr lang="it-IT" altLang="ko-KR" sz="1867" dirty="0" err="1">
                <a:solidFill>
                  <a:schemeClr val="tx1">
                    <a:lumMod val="75000"/>
                    <a:lumOff val="25000"/>
                  </a:schemeClr>
                </a:solidFill>
              </a:rPr>
              <a:t>conclusions</a:t>
            </a:r>
            <a:r>
              <a:rPr lang="it-IT" altLang="ko-KR" sz="1867" dirty="0">
                <a:solidFill>
                  <a:schemeClr val="tx1">
                    <a:lumMod val="75000"/>
                    <a:lumOff val="25000"/>
                  </a:schemeClr>
                </a:solidFill>
              </a:rPr>
              <a:t> and </a:t>
            </a:r>
            <a:r>
              <a:rPr lang="it-IT" altLang="ko-KR" sz="1867" dirty="0" err="1">
                <a:solidFill>
                  <a:schemeClr val="tx1">
                    <a:lumMod val="75000"/>
                    <a:lumOff val="25000"/>
                  </a:schemeClr>
                </a:solidFill>
              </a:rPr>
              <a:t>develop</a:t>
            </a:r>
            <a:r>
              <a:rPr lang="it-IT" altLang="ko-KR" sz="1867" dirty="0">
                <a:solidFill>
                  <a:schemeClr val="tx1">
                    <a:lumMod val="75000"/>
                    <a:lumOff val="25000"/>
                  </a:schemeClr>
                </a:solidFill>
              </a:rPr>
              <a:t> innovative </a:t>
            </a:r>
            <a:r>
              <a:rPr lang="it-IT" altLang="ko-KR" sz="1867" dirty="0" err="1">
                <a:solidFill>
                  <a:schemeClr val="tx1">
                    <a:lumMod val="75000"/>
                    <a:lumOff val="25000"/>
                  </a:schemeClr>
                </a:solidFill>
              </a:rPr>
              <a:t>solutions</a:t>
            </a:r>
            <a:endParaRPr lang="it-IT" altLang="ko-KR" sz="1867" dirty="0">
              <a:solidFill>
                <a:schemeClr val="tx1">
                  <a:lumMod val="75000"/>
                  <a:lumOff val="25000"/>
                </a:schemeClr>
              </a:solidFill>
            </a:endParaRPr>
          </a:p>
          <a:p>
            <a:pPr algn="ctr"/>
            <a:endParaRPr lang="ko-KR" altLang="en-US" sz="1867" dirty="0">
              <a:solidFill>
                <a:schemeClr val="tx1">
                  <a:lumMod val="75000"/>
                  <a:lumOff val="25000"/>
                </a:schemeClr>
              </a:solidFill>
            </a:endParaRPr>
          </a:p>
        </p:txBody>
      </p:sp>
      <p:sp>
        <p:nvSpPr>
          <p:cNvPr id="4" name="Rectangle 1">
            <a:extLst>
              <a:ext uri="{FF2B5EF4-FFF2-40B4-BE49-F238E27FC236}">
                <a16:creationId xmlns:a16="http://schemas.microsoft.com/office/drawing/2014/main" id="{B76B3498-E116-6784-C4D0-45DC2F9F74F6}"/>
              </a:ext>
            </a:extLst>
          </p:cNvPr>
          <p:cNvSpPr/>
          <p:nvPr/>
        </p:nvSpPr>
        <p:spPr>
          <a:xfrm>
            <a:off x="6377049" y="1656789"/>
            <a:ext cx="5199414" cy="484198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altLang="ko-KR" sz="1867" b="1" dirty="0">
                <a:solidFill>
                  <a:schemeClr val="tx1">
                    <a:lumMod val="75000"/>
                    <a:lumOff val="25000"/>
                  </a:schemeClr>
                </a:solidFill>
              </a:rPr>
              <a:t>Competence </a:t>
            </a:r>
          </a:p>
          <a:p>
            <a:pPr algn="ctr"/>
            <a:r>
              <a:rPr lang="en-GB" altLang="ko-KR" sz="1867" b="1" dirty="0" err="1">
                <a:solidFill>
                  <a:schemeClr val="tx1">
                    <a:lumMod val="75000"/>
                    <a:lumOff val="25000"/>
                  </a:schemeClr>
                </a:solidFill>
              </a:rPr>
              <a:t>EntreComp</a:t>
            </a:r>
            <a:endParaRPr lang="en-GB" altLang="ko-KR" sz="1867" b="1" dirty="0">
              <a:solidFill>
                <a:schemeClr val="tx1">
                  <a:lumMod val="75000"/>
                  <a:lumOff val="25000"/>
                </a:schemeClr>
              </a:solidFill>
            </a:endParaRPr>
          </a:p>
          <a:p>
            <a:pPr algn="just"/>
            <a:endParaRPr lang="en-GB" altLang="ko-KR" sz="1867" dirty="0">
              <a:solidFill>
                <a:schemeClr val="tx1">
                  <a:lumMod val="75000"/>
                  <a:lumOff val="25000"/>
                </a:schemeClr>
              </a:solidFill>
            </a:endParaRPr>
          </a:p>
          <a:p>
            <a:pPr marL="342900" indent="-342900" algn="just">
              <a:buFont typeface="Arial" panose="020B0604020202020204" pitchFamily="34" charset="0"/>
              <a:buChar char="•"/>
            </a:pPr>
            <a:r>
              <a:rPr lang="en-GB" altLang="ko-KR" sz="1867" b="1" dirty="0">
                <a:solidFill>
                  <a:schemeClr val="tx1">
                    <a:lumMod val="75000"/>
                    <a:lumOff val="25000"/>
                  </a:schemeClr>
                </a:solidFill>
              </a:rPr>
              <a:t>Spotting opportunities: </a:t>
            </a:r>
            <a:r>
              <a:rPr lang="en-GB" altLang="ko-KR" sz="1867" dirty="0">
                <a:solidFill>
                  <a:schemeClr val="tx1">
                    <a:lumMod val="75000"/>
                    <a:lumOff val="25000"/>
                  </a:schemeClr>
                </a:solidFill>
              </a:rPr>
              <a:t>use your imagination and abilities to identify opportunities for creating value</a:t>
            </a:r>
          </a:p>
          <a:p>
            <a:pPr marL="342900" indent="-342900" algn="just">
              <a:buFont typeface="Arial" panose="020B0604020202020204" pitchFamily="34" charset="0"/>
              <a:buChar char="•"/>
            </a:pPr>
            <a:r>
              <a:rPr lang="en-GB" altLang="ko-KR" sz="1867" b="1" dirty="0">
                <a:solidFill>
                  <a:schemeClr val="tx1">
                    <a:lumMod val="75000"/>
                    <a:lumOff val="25000"/>
                  </a:schemeClr>
                </a:solidFill>
              </a:rPr>
              <a:t>Ethical and sustainable thinking: </a:t>
            </a:r>
            <a:r>
              <a:rPr lang="en-GB" altLang="ko-KR" sz="1867" dirty="0">
                <a:solidFill>
                  <a:schemeClr val="tx1">
                    <a:lumMod val="75000"/>
                    <a:lumOff val="25000"/>
                  </a:schemeClr>
                </a:solidFill>
              </a:rPr>
              <a:t>assess the consequences and impact of ideas, opportunities, and actions</a:t>
            </a:r>
          </a:p>
          <a:p>
            <a:pPr marL="342900" indent="-342900" algn="just">
              <a:buFont typeface="Arial" panose="020B0604020202020204" pitchFamily="34" charset="0"/>
              <a:buChar char="•"/>
            </a:pPr>
            <a:r>
              <a:rPr lang="en-GB" altLang="ko-KR" sz="1867" b="1" dirty="0">
                <a:solidFill>
                  <a:schemeClr val="tx1">
                    <a:lumMod val="75000"/>
                    <a:lumOff val="25000"/>
                  </a:schemeClr>
                </a:solidFill>
              </a:rPr>
              <a:t>Vision: </a:t>
            </a:r>
            <a:r>
              <a:rPr lang="en-GB" altLang="ko-KR" sz="1867" dirty="0">
                <a:solidFill>
                  <a:schemeClr val="tx1">
                    <a:lumMod val="75000"/>
                    <a:lumOff val="25000"/>
                  </a:schemeClr>
                </a:solidFill>
              </a:rPr>
              <a:t>work towards your vision of the future</a:t>
            </a:r>
          </a:p>
          <a:p>
            <a:pPr marL="342900" indent="-342900" algn="just">
              <a:buFont typeface="Arial" panose="020B0604020202020204" pitchFamily="34" charset="0"/>
              <a:buChar char="•"/>
            </a:pPr>
            <a:r>
              <a:rPr lang="en-GB" altLang="ko-KR" sz="1867" b="1" dirty="0">
                <a:solidFill>
                  <a:schemeClr val="tx1">
                    <a:lumMod val="75000"/>
                    <a:lumOff val="25000"/>
                  </a:schemeClr>
                </a:solidFill>
              </a:rPr>
              <a:t>Working with others: </a:t>
            </a:r>
            <a:r>
              <a:rPr lang="en-GB" altLang="ko-KR" sz="1867" dirty="0">
                <a:solidFill>
                  <a:schemeClr val="tx1">
                    <a:lumMod val="75000"/>
                    <a:lumOff val="25000"/>
                  </a:schemeClr>
                </a:solidFill>
              </a:rPr>
              <a:t>team up, collaborate and network</a:t>
            </a:r>
          </a:p>
          <a:p>
            <a:pPr marL="342900" indent="-342900" algn="just">
              <a:buFont typeface="Arial" panose="020B0604020202020204" pitchFamily="34" charset="0"/>
              <a:buChar char="•"/>
            </a:pPr>
            <a:r>
              <a:rPr lang="en-GB" altLang="ko-KR" sz="1867" b="1" dirty="0">
                <a:solidFill>
                  <a:schemeClr val="tx1">
                    <a:lumMod val="75000"/>
                    <a:lumOff val="25000"/>
                  </a:schemeClr>
                </a:solidFill>
              </a:rPr>
              <a:t>Coping with uncertainty, ambiguity and risk: </a:t>
            </a:r>
            <a:r>
              <a:rPr lang="en-GB" altLang="ko-KR" sz="1867" dirty="0">
                <a:solidFill>
                  <a:schemeClr val="tx1">
                    <a:lumMod val="75000"/>
                    <a:lumOff val="25000"/>
                  </a:schemeClr>
                </a:solidFill>
              </a:rPr>
              <a:t>make decisions dealing with uncertainty, ambiguity and risk</a:t>
            </a:r>
          </a:p>
          <a:p>
            <a:pPr algn="just"/>
            <a:endParaRPr lang="en-GB" altLang="ko-KR" sz="1867" dirty="0">
              <a:solidFill>
                <a:schemeClr val="tx1">
                  <a:lumMod val="75000"/>
                  <a:lumOff val="25000"/>
                </a:schemeClr>
              </a:solidFill>
            </a:endParaRPr>
          </a:p>
          <a:p>
            <a:pPr marL="342900" indent="-342900" algn="just">
              <a:buFont typeface="Arial" panose="020B0604020202020204" pitchFamily="34" charset="0"/>
              <a:buChar char="•"/>
            </a:pPr>
            <a:endParaRPr lang="en-GB" altLang="ko-KR" sz="1867" dirty="0">
              <a:solidFill>
                <a:schemeClr val="tx1">
                  <a:lumMod val="75000"/>
                  <a:lumOff val="25000"/>
                </a:schemeClr>
              </a:solidFill>
            </a:endParaRPr>
          </a:p>
        </p:txBody>
      </p:sp>
      <p:sp>
        <p:nvSpPr>
          <p:cNvPr id="7" name="Marcador de texto 1">
            <a:extLst>
              <a:ext uri="{FF2B5EF4-FFF2-40B4-BE49-F238E27FC236}">
                <a16:creationId xmlns:a16="http://schemas.microsoft.com/office/drawing/2014/main" id="{DFF94415-FCF9-CAE7-7AE1-9925B50AF76F}"/>
              </a:ext>
            </a:extLst>
          </p:cNvPr>
          <p:cNvSpPr>
            <a:spLocks noGrp="1"/>
          </p:cNvSpPr>
          <p:nvPr>
            <p:ph type="body" sz="quarter" idx="10"/>
          </p:nvPr>
        </p:nvSpPr>
        <p:spPr>
          <a:xfrm>
            <a:off x="0" y="165100"/>
            <a:ext cx="12192000" cy="768350"/>
          </a:xfrm>
        </p:spPr>
        <p:txBody>
          <a:bodyPr/>
          <a:lstStyle/>
          <a:p>
            <a:r>
              <a:rPr lang="es-ES" sz="3733" dirty="0"/>
              <a:t>Quest 2: The Prisoner’s Dilemma</a:t>
            </a:r>
          </a:p>
        </p:txBody>
      </p:sp>
    </p:spTree>
    <p:extLst>
      <p:ext uri="{BB962C8B-B14F-4D97-AF65-F5344CB8AC3E}">
        <p14:creationId xmlns:p14="http://schemas.microsoft.com/office/powerpoint/2010/main" val="400887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3733"/>
              <a:t>Self-assessment</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561217"/>
            <a:ext cx="8160907" cy="377065"/>
          </a:xfrm>
        </p:spPr>
        <p:txBody>
          <a:bodyPr>
            <a:normAutofit fontScale="92500" lnSpcReduction="10000"/>
          </a:bodyPr>
          <a:lstStyle/>
          <a:p>
            <a:pPr lvl="0" algn="l"/>
            <a:r>
              <a:rPr lang="en-US" altLang="ko-KR" sz="2400" b="1"/>
              <a:t>Multiple-choice questions: </a:t>
            </a:r>
            <a:r>
              <a:rPr lang="en-US" altLang="ko-KR" sz="2400"/>
              <a:t>consolidate your learning</a:t>
            </a:r>
            <a:endParaRPr lang="en-US" altLang="ko-KR" sz="24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744784" y="1349117"/>
            <a:ext cx="454673" cy="589164"/>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335360"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67" b="1" dirty="0"/>
              <a:t>Question 1: What are the </a:t>
            </a:r>
            <a:r>
              <a:rPr lang="en-US" altLang="ko-KR" sz="1867" b="1" dirty="0" err="1"/>
              <a:t>POLC</a:t>
            </a:r>
            <a:r>
              <a:rPr lang="en-US" altLang="ko-KR" sz="1867" b="1" dirty="0"/>
              <a:t> framework activities?</a:t>
            </a:r>
          </a:p>
          <a:p>
            <a:pPr algn="l"/>
            <a:r>
              <a:rPr lang="en-US" altLang="ko-KR" sz="1867" dirty="0"/>
              <a:t>a) Planning, organizing, leading, controlling</a:t>
            </a:r>
          </a:p>
          <a:p>
            <a:pPr algn="l"/>
            <a:r>
              <a:rPr lang="en-US" altLang="ko-KR" sz="1867" dirty="0"/>
              <a:t>b) Putting, opening, learning, cutting</a:t>
            </a:r>
          </a:p>
          <a:p>
            <a:pPr algn="l"/>
            <a:r>
              <a:rPr lang="en-US" altLang="ko-KR" sz="1867" dirty="0"/>
              <a:t>c) Plugging, ordering, capitalizing, linking</a:t>
            </a:r>
          </a:p>
          <a:p>
            <a:pPr algn="l"/>
            <a:r>
              <a:rPr lang="en-US" altLang="ko-KR" sz="1867" dirty="0"/>
              <a:t>d) No answer is correct</a:t>
            </a:r>
          </a:p>
          <a:p>
            <a:pPr algn="l"/>
            <a:r>
              <a:rPr lang="en-US" altLang="ko-KR" sz="1867" dirty="0"/>
              <a:t> </a:t>
            </a:r>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4223792"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67" b="1" dirty="0"/>
              <a:t>Question 2: With Work Balance Structure it is possible to</a:t>
            </a:r>
            <a:endParaRPr lang="en-US" altLang="ko-KR" sz="1867" dirty="0"/>
          </a:p>
          <a:p>
            <a:pPr algn="l"/>
            <a:r>
              <a:rPr lang="en-US" altLang="ko-KR" sz="1867" dirty="0"/>
              <a:t>a) Assign responsibilities</a:t>
            </a:r>
          </a:p>
          <a:p>
            <a:pPr algn="l"/>
            <a:r>
              <a:rPr lang="en-US" altLang="ko-KR" sz="1867" dirty="0"/>
              <a:t>b) Generate estimates</a:t>
            </a:r>
          </a:p>
          <a:p>
            <a:pPr algn="l"/>
            <a:r>
              <a:rPr lang="en-US" altLang="ko-KR" sz="1867" dirty="0"/>
              <a:t>c) Collect progress data</a:t>
            </a:r>
          </a:p>
          <a:p>
            <a:pPr algn="l"/>
            <a:r>
              <a:rPr lang="en-US" altLang="ko-KR" sz="1867" dirty="0"/>
              <a:t>d) All answers are correct</a:t>
            </a:r>
          </a:p>
          <a:p>
            <a:pPr algn="l"/>
            <a:r>
              <a:rPr lang="en-US" altLang="ko-KR" sz="1867" dirty="0"/>
              <a:t> </a:t>
            </a:r>
          </a:p>
        </p:txBody>
      </p:sp>
      <p:sp>
        <p:nvSpPr>
          <p:cNvPr id="12" name="Text Placeholder 2">
            <a:extLst>
              <a:ext uri="{FF2B5EF4-FFF2-40B4-BE49-F238E27FC236}">
                <a16:creationId xmlns:a16="http://schemas.microsoft.com/office/drawing/2014/main" id="{278E756F-B9A0-FB02-0403-7E2448AA2A0F}"/>
              </a:ext>
            </a:extLst>
          </p:cNvPr>
          <p:cNvSpPr txBox="1">
            <a:spLocks/>
          </p:cNvSpPr>
          <p:nvPr/>
        </p:nvSpPr>
        <p:spPr>
          <a:xfrm>
            <a:off x="8112224"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67" b="1" dirty="0"/>
              <a:t>Question 3: Which of the following activities is not part of management?</a:t>
            </a:r>
            <a:endParaRPr lang="en-US" altLang="ko-KR" sz="1867" dirty="0"/>
          </a:p>
          <a:p>
            <a:pPr algn="l"/>
            <a:r>
              <a:rPr lang="en-US" altLang="ko-KR" sz="1867" dirty="0"/>
              <a:t>a)  Planning</a:t>
            </a:r>
          </a:p>
          <a:p>
            <a:pPr algn="l"/>
            <a:r>
              <a:rPr lang="en-US" altLang="ko-KR" sz="1867" dirty="0"/>
              <a:t>b) Organizing</a:t>
            </a:r>
          </a:p>
          <a:p>
            <a:pPr algn="l"/>
            <a:r>
              <a:rPr lang="en-US" altLang="ko-KR" sz="1867" dirty="0"/>
              <a:t>c) Team building</a:t>
            </a:r>
          </a:p>
          <a:p>
            <a:pPr algn="l"/>
            <a:r>
              <a:rPr lang="en-US" altLang="ko-KR" sz="1867" dirty="0"/>
              <a:t>d) Selling</a:t>
            </a:r>
          </a:p>
          <a:p>
            <a:pPr algn="l"/>
            <a:r>
              <a:rPr lang="en-US" altLang="ko-KR" sz="1867" dirty="0"/>
              <a:t> </a:t>
            </a:r>
          </a:p>
        </p:txBody>
      </p:sp>
    </p:spTree>
    <p:extLst>
      <p:ext uri="{BB962C8B-B14F-4D97-AF65-F5344CB8AC3E}">
        <p14:creationId xmlns:p14="http://schemas.microsoft.com/office/powerpoint/2010/main" val="2522942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3733"/>
              <a:t>Self-assessment</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561217"/>
            <a:ext cx="8160907" cy="377065"/>
          </a:xfrm>
        </p:spPr>
        <p:txBody>
          <a:bodyPr>
            <a:normAutofit fontScale="92500" lnSpcReduction="10000"/>
          </a:bodyPr>
          <a:lstStyle/>
          <a:p>
            <a:pPr lvl="0" algn="l"/>
            <a:r>
              <a:rPr lang="en-US" altLang="ko-KR" sz="2400" b="1"/>
              <a:t>Multiple-choice questions: </a:t>
            </a:r>
            <a:r>
              <a:rPr lang="en-US" altLang="ko-KR" sz="2400"/>
              <a:t>consolidate your learning</a:t>
            </a:r>
            <a:endParaRPr lang="en-US" altLang="ko-KR" sz="24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744784" y="1349117"/>
            <a:ext cx="454673" cy="589164"/>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2159564" y="2361859"/>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67" b="1" dirty="0"/>
              <a:t>Question 4: Team building requires…</a:t>
            </a:r>
            <a:endParaRPr lang="en-US" altLang="ko-KR" sz="1867" dirty="0"/>
          </a:p>
          <a:p>
            <a:pPr algn="l"/>
            <a:r>
              <a:rPr lang="en-US" altLang="ko-KR" sz="1867" dirty="0"/>
              <a:t>a) </a:t>
            </a:r>
            <a:r>
              <a:rPr lang="en-US" altLang="ko-KR" sz="1867" dirty="0" err="1"/>
              <a:t>Vaurious</a:t>
            </a:r>
            <a:r>
              <a:rPr lang="en-US" altLang="ko-KR" sz="1867" dirty="0"/>
              <a:t> steps </a:t>
            </a:r>
          </a:p>
          <a:p>
            <a:pPr algn="l"/>
            <a:r>
              <a:rPr lang="en-US" altLang="ko-KR" sz="1867" dirty="0"/>
              <a:t>b) Specific list of activities</a:t>
            </a:r>
          </a:p>
          <a:p>
            <a:pPr algn="l"/>
            <a:r>
              <a:rPr lang="en-US" altLang="ko-KR" sz="1867" dirty="0"/>
              <a:t>c) Follow one model that applies to all</a:t>
            </a:r>
          </a:p>
          <a:p>
            <a:pPr algn="l"/>
            <a:r>
              <a:rPr lang="en-US" altLang="ko-KR" sz="1867" dirty="0"/>
              <a:t>d) Few activities</a:t>
            </a:r>
          </a:p>
          <a:p>
            <a:pPr algn="l"/>
            <a:r>
              <a:rPr lang="en-US" altLang="ko-KR" sz="1867" dirty="0"/>
              <a:t> </a:t>
            </a:r>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6288021"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67" b="1" dirty="0"/>
              <a:t>Question 5: Why Team working is important?</a:t>
            </a:r>
            <a:endParaRPr lang="en-US" altLang="ko-KR" sz="1867" dirty="0"/>
          </a:p>
          <a:p>
            <a:pPr algn="l"/>
            <a:r>
              <a:rPr lang="en-US" altLang="ko-KR" sz="1867" dirty="0"/>
              <a:t>a) Increased the potential for innovation</a:t>
            </a:r>
          </a:p>
          <a:p>
            <a:pPr algn="l"/>
            <a:r>
              <a:rPr lang="en-US" altLang="ko-KR" sz="1867" dirty="0"/>
              <a:t>b) Smarter risk taking</a:t>
            </a:r>
          </a:p>
          <a:p>
            <a:pPr algn="l"/>
            <a:r>
              <a:rPr lang="en-US" altLang="ko-KR" sz="1867" dirty="0"/>
              <a:t>c) Expanded creativity</a:t>
            </a:r>
          </a:p>
          <a:p>
            <a:pPr algn="l"/>
            <a:r>
              <a:rPr lang="en-US" altLang="ko-KR" sz="1867" dirty="0"/>
              <a:t>d) All answers are correct</a:t>
            </a:r>
          </a:p>
          <a:p>
            <a:pPr algn="l"/>
            <a:r>
              <a:rPr lang="en-US" altLang="ko-KR" sz="1867" dirty="0"/>
              <a:t> </a:t>
            </a:r>
          </a:p>
        </p:txBody>
      </p:sp>
    </p:spTree>
    <p:extLst>
      <p:ext uri="{BB962C8B-B14F-4D97-AF65-F5344CB8AC3E}">
        <p14:creationId xmlns:p14="http://schemas.microsoft.com/office/powerpoint/2010/main" val="2586379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0FCE15E4-1063-0A35-B36D-F4AA19E9CD22}"/>
              </a:ext>
            </a:extLst>
          </p:cNvPr>
          <p:cNvSpPr/>
          <p:nvPr/>
        </p:nvSpPr>
        <p:spPr>
          <a:xfrm>
            <a:off x="9367516" y="2791303"/>
            <a:ext cx="1092998" cy="923330"/>
          </a:xfrm>
          <a:prstGeom prst="triangle">
            <a:avLst>
              <a:gd name="adj" fmla="val 49419"/>
            </a:avLst>
          </a:prstGeom>
          <a:ln>
            <a:solidFill>
              <a:srgbClr val="BFBFB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6" name="TextBox 5">
            <a:extLst>
              <a:ext uri="{FF2B5EF4-FFF2-40B4-BE49-F238E27FC236}">
                <a16:creationId xmlns:a16="http://schemas.microsoft.com/office/drawing/2014/main" id="{BE1A23AD-06BD-4929-7B0D-5058D9D313A5}"/>
              </a:ext>
            </a:extLst>
          </p:cNvPr>
          <p:cNvSpPr txBox="1"/>
          <p:nvPr/>
        </p:nvSpPr>
        <p:spPr>
          <a:xfrm>
            <a:off x="8937767" y="3692366"/>
            <a:ext cx="687361" cy="369333"/>
          </a:xfrm>
          <a:prstGeom prst="rect">
            <a:avLst/>
          </a:prstGeom>
          <a:noFill/>
        </p:spPr>
        <p:txBody>
          <a:bodyPr wrap="square" rtlCol="0">
            <a:spAutoFit/>
          </a:bodyPr>
          <a:lstStyle/>
          <a:p>
            <a:pPr algn="r"/>
            <a:r>
              <a:rPr lang="it-IT" b="1" dirty="0"/>
              <a:t>COST</a:t>
            </a:r>
            <a:endParaRPr lang="en-GB" b="1" dirty="0"/>
          </a:p>
        </p:txBody>
      </p:sp>
      <p:sp>
        <p:nvSpPr>
          <p:cNvPr id="7" name="TextBox 6">
            <a:extLst>
              <a:ext uri="{FF2B5EF4-FFF2-40B4-BE49-F238E27FC236}">
                <a16:creationId xmlns:a16="http://schemas.microsoft.com/office/drawing/2014/main" id="{1A884950-AB93-0C6D-94D1-DD515E5D1EA0}"/>
              </a:ext>
            </a:extLst>
          </p:cNvPr>
          <p:cNvSpPr txBox="1"/>
          <p:nvPr/>
        </p:nvSpPr>
        <p:spPr>
          <a:xfrm>
            <a:off x="9492326" y="2478390"/>
            <a:ext cx="968188" cy="369332"/>
          </a:xfrm>
          <a:prstGeom prst="rect">
            <a:avLst/>
          </a:prstGeom>
          <a:noFill/>
        </p:spPr>
        <p:txBody>
          <a:bodyPr wrap="square" rtlCol="0">
            <a:spAutoFit/>
          </a:bodyPr>
          <a:lstStyle/>
          <a:p>
            <a:r>
              <a:rPr lang="it-IT" b="1" dirty="0"/>
              <a:t>SCOPE</a:t>
            </a:r>
            <a:endParaRPr lang="en-GB" b="1" dirty="0"/>
          </a:p>
        </p:txBody>
      </p:sp>
      <p:sp>
        <p:nvSpPr>
          <p:cNvPr id="8" name="TextBox 7">
            <a:extLst>
              <a:ext uri="{FF2B5EF4-FFF2-40B4-BE49-F238E27FC236}">
                <a16:creationId xmlns:a16="http://schemas.microsoft.com/office/drawing/2014/main" id="{843289C0-BAD0-5833-A59B-639E52158FEF}"/>
              </a:ext>
            </a:extLst>
          </p:cNvPr>
          <p:cNvSpPr txBox="1"/>
          <p:nvPr/>
        </p:nvSpPr>
        <p:spPr>
          <a:xfrm>
            <a:off x="10180815" y="3676714"/>
            <a:ext cx="968188" cy="369332"/>
          </a:xfrm>
          <a:prstGeom prst="rect">
            <a:avLst/>
          </a:prstGeom>
          <a:noFill/>
        </p:spPr>
        <p:txBody>
          <a:bodyPr wrap="square" rtlCol="0">
            <a:spAutoFit/>
          </a:bodyPr>
          <a:lstStyle/>
          <a:p>
            <a:r>
              <a:rPr lang="it-IT" b="1" dirty="0"/>
              <a:t>TIME</a:t>
            </a:r>
            <a:endParaRPr lang="en-GB" b="1" dirty="0"/>
          </a:p>
        </p:txBody>
      </p:sp>
      <p:sp>
        <p:nvSpPr>
          <p:cNvPr id="9" name="TextBox 8">
            <a:extLst>
              <a:ext uri="{FF2B5EF4-FFF2-40B4-BE49-F238E27FC236}">
                <a16:creationId xmlns:a16="http://schemas.microsoft.com/office/drawing/2014/main" id="{57E1B272-11F8-0AE5-BB14-641A0817287D}"/>
              </a:ext>
            </a:extLst>
          </p:cNvPr>
          <p:cNvSpPr txBox="1"/>
          <p:nvPr/>
        </p:nvSpPr>
        <p:spPr>
          <a:xfrm>
            <a:off x="9138155" y="3970004"/>
            <a:ext cx="1747801" cy="1015663"/>
          </a:xfrm>
          <a:prstGeom prst="rect">
            <a:avLst/>
          </a:prstGeom>
          <a:noFill/>
        </p:spPr>
        <p:txBody>
          <a:bodyPr wrap="square" rtlCol="0">
            <a:spAutoFit/>
          </a:bodyPr>
          <a:lstStyle/>
          <a:p>
            <a:pPr algn="ctr"/>
            <a:r>
              <a:rPr lang="en-US" sz="1200" i="1" dirty="0"/>
              <a:t>Continuous trade off search</a:t>
            </a:r>
          </a:p>
          <a:p>
            <a:pPr algn="ctr"/>
            <a:r>
              <a:rPr lang="en-US" sz="1200" dirty="0"/>
              <a:t>(The triangle shape is to underlying the continues trade-off)</a:t>
            </a:r>
          </a:p>
        </p:txBody>
      </p:sp>
      <p:sp>
        <p:nvSpPr>
          <p:cNvPr id="10" name="TextBox 9">
            <a:extLst>
              <a:ext uri="{FF2B5EF4-FFF2-40B4-BE49-F238E27FC236}">
                <a16:creationId xmlns:a16="http://schemas.microsoft.com/office/drawing/2014/main" id="{E12C7D37-05D3-DD93-34F5-CC3B2DCCC2E5}"/>
              </a:ext>
            </a:extLst>
          </p:cNvPr>
          <p:cNvSpPr txBox="1"/>
          <p:nvPr/>
        </p:nvSpPr>
        <p:spPr>
          <a:xfrm>
            <a:off x="560188" y="1161189"/>
            <a:ext cx="9037979" cy="4801314"/>
          </a:xfrm>
          <a:prstGeom prst="rect">
            <a:avLst/>
          </a:prstGeom>
          <a:noFill/>
        </p:spPr>
        <p:txBody>
          <a:bodyPr wrap="square" rtlCol="0">
            <a:spAutoFit/>
          </a:bodyPr>
          <a:lstStyle/>
          <a:p>
            <a:pPr marL="285750" indent="-285750">
              <a:buFont typeface="Arial" panose="020B0604020202020204" pitchFamily="34" charset="0"/>
              <a:buChar char="•"/>
            </a:pPr>
            <a:r>
              <a:rPr lang="it-IT" dirty="0"/>
              <a:t>A project </a:t>
            </a:r>
            <a:r>
              <a:rPr lang="en-GB" dirty="0"/>
              <a:t>is</a:t>
            </a:r>
            <a:r>
              <a:rPr lang="it-IT" dirty="0"/>
              <a:t> </a:t>
            </a:r>
            <a:r>
              <a:rPr lang="en-GB" dirty="0"/>
              <a:t>born</a:t>
            </a:r>
            <a:r>
              <a:rPr lang="it-IT" dirty="0"/>
              <a:t> thanks </a:t>
            </a:r>
            <a:r>
              <a:rPr lang="it-IT" b="1" dirty="0"/>
              <a:t>an </a:t>
            </a:r>
            <a:r>
              <a:rPr lang="en-GB" b="1" dirty="0"/>
              <a:t>impulse</a:t>
            </a:r>
            <a:r>
              <a:rPr lang="it-IT" dirty="0"/>
              <a:t>. </a:t>
            </a:r>
            <a:r>
              <a:rPr lang="en-GB" dirty="0"/>
              <a:t>There is a specific decision-making moment for the start-up.</a:t>
            </a:r>
          </a:p>
          <a:p>
            <a:endParaRPr lang="en-GB" dirty="0"/>
          </a:p>
          <a:p>
            <a:pPr marL="285750" indent="-285750">
              <a:buFont typeface="Arial" panose="020B0604020202020204" pitchFamily="34" charset="0"/>
              <a:buChar char="•"/>
            </a:pPr>
            <a:r>
              <a:rPr lang="en-GB" dirty="0"/>
              <a:t>Pursues an </a:t>
            </a:r>
            <a:r>
              <a:rPr lang="en-GB" b="1" dirty="0"/>
              <a:t>explicit objective </a:t>
            </a:r>
            <a:r>
              <a:rPr lang="en-GB" dirty="0"/>
              <a:t>determined by the customer</a:t>
            </a:r>
          </a:p>
          <a:p>
            <a:endParaRPr lang="en-GB" dirty="0"/>
          </a:p>
          <a:p>
            <a:pPr marL="285750" indent="-285750">
              <a:buFont typeface="Arial" panose="020B0604020202020204" pitchFamily="34" charset="0"/>
              <a:buChar char="•"/>
            </a:pPr>
            <a:r>
              <a:rPr lang="en-GB" dirty="0"/>
              <a:t>It is </a:t>
            </a:r>
            <a:r>
              <a:rPr lang="en-GB" b="1" dirty="0"/>
              <a:t>unique</a:t>
            </a:r>
            <a:r>
              <a:rPr lang="en-GB" dirty="0"/>
              <a:t> for:</a:t>
            </a:r>
          </a:p>
          <a:p>
            <a:pPr marL="285750" indent="-285750">
              <a:buFontTx/>
              <a:buChar char="-"/>
            </a:pPr>
            <a:r>
              <a:rPr lang="en-GB" dirty="0"/>
              <a:t>the results to be achieved;</a:t>
            </a:r>
          </a:p>
          <a:p>
            <a:pPr marL="285750" indent="-285750">
              <a:buFontTx/>
              <a:buChar char="-"/>
            </a:pPr>
            <a:r>
              <a:rPr lang="en-GB" dirty="0"/>
              <a:t>The mix of resources, skills to be used;</a:t>
            </a:r>
          </a:p>
          <a:p>
            <a:pPr marL="285750" indent="-285750">
              <a:buFontTx/>
              <a:buChar char="-"/>
            </a:pPr>
            <a:r>
              <a:rPr lang="en-GB" dirty="0"/>
              <a:t>The context of reference</a:t>
            </a:r>
          </a:p>
          <a:p>
            <a:pPr marL="285750" indent="-285750">
              <a:buFontTx/>
              <a:buChar char="-"/>
            </a:pPr>
            <a:r>
              <a:rPr lang="en-GB" dirty="0"/>
              <a:t>The degree of knowledge of the issue (problem?)</a:t>
            </a:r>
          </a:p>
          <a:p>
            <a:endParaRPr lang="en-GB" dirty="0"/>
          </a:p>
          <a:p>
            <a:pPr marL="285750" indent="-285750">
              <a:buFont typeface="Arial" panose="020B0604020202020204" pitchFamily="34" charset="0"/>
              <a:buChar char="•"/>
            </a:pPr>
            <a:r>
              <a:rPr lang="en-GB" dirty="0"/>
              <a:t>It is </a:t>
            </a:r>
            <a:r>
              <a:rPr lang="en-GB" b="1" dirty="0"/>
              <a:t>temporary</a:t>
            </a:r>
            <a:r>
              <a:rPr lang="en-GB" dirty="0"/>
              <a:t> </a:t>
            </a:r>
          </a:p>
          <a:p>
            <a:r>
              <a:rPr lang="en-GB" dirty="0"/>
              <a:t>It is outside the scope of what can be achieved with the permanent structure </a:t>
            </a:r>
          </a:p>
          <a:p>
            <a:endParaRPr lang="en-GB" dirty="0"/>
          </a:p>
          <a:p>
            <a:pPr marL="285750" indent="-285750">
              <a:buFont typeface="Arial" panose="020B0604020202020204" pitchFamily="34" charset="0"/>
              <a:buChar char="•"/>
            </a:pPr>
            <a:r>
              <a:rPr lang="en-GB" b="1" dirty="0"/>
              <a:t>High interdependence </a:t>
            </a:r>
            <a:r>
              <a:rPr lang="en-GB" dirty="0"/>
              <a:t>of different disciplines/knowledge/resources is required </a:t>
            </a:r>
          </a:p>
          <a:p>
            <a:r>
              <a:rPr lang="en-GB" dirty="0"/>
              <a:t>project implementation requires specific integration of different components of the existing organisational structure.</a:t>
            </a:r>
          </a:p>
        </p:txBody>
      </p:sp>
      <p:sp>
        <p:nvSpPr>
          <p:cNvPr id="4" name="TextBox 3">
            <a:extLst>
              <a:ext uri="{FF2B5EF4-FFF2-40B4-BE49-F238E27FC236}">
                <a16:creationId xmlns:a16="http://schemas.microsoft.com/office/drawing/2014/main" id="{6A704830-5E60-115C-7570-171246254883}"/>
              </a:ext>
            </a:extLst>
          </p:cNvPr>
          <p:cNvSpPr txBox="1"/>
          <p:nvPr/>
        </p:nvSpPr>
        <p:spPr>
          <a:xfrm>
            <a:off x="973777" y="391886"/>
            <a:ext cx="6875813" cy="430887"/>
          </a:xfrm>
          <a:prstGeom prst="rect">
            <a:avLst/>
          </a:prstGeom>
          <a:noFill/>
        </p:spPr>
        <p:txBody>
          <a:bodyPr wrap="square" rtlCol="0">
            <a:spAutoFit/>
          </a:bodyPr>
          <a:lstStyle/>
          <a:p>
            <a:pPr algn="ctr"/>
            <a:r>
              <a:rPr lang="en-GB" sz="2200" b="1" dirty="0"/>
              <a:t>Characteristics of project</a:t>
            </a:r>
          </a:p>
        </p:txBody>
      </p:sp>
      <p:sp>
        <p:nvSpPr>
          <p:cNvPr id="11" name="Donut 24">
            <a:extLst>
              <a:ext uri="{FF2B5EF4-FFF2-40B4-BE49-F238E27FC236}">
                <a16:creationId xmlns:a16="http://schemas.microsoft.com/office/drawing/2014/main" id="{8F8EA7C9-2FD0-E62E-0A24-EBD4F016F0BE}"/>
              </a:ext>
            </a:extLst>
          </p:cNvPr>
          <p:cNvSpPr/>
          <p:nvPr/>
        </p:nvSpPr>
        <p:spPr>
          <a:xfrm>
            <a:off x="2013477" y="38876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12" name="Objeto 33">
            <a:extLst>
              <a:ext uri="{FF2B5EF4-FFF2-40B4-BE49-F238E27FC236}">
                <a16:creationId xmlns:a16="http://schemas.microsoft.com/office/drawing/2014/main" id="{25D178F8-878B-9194-4AC2-51C00D375DA1}"/>
              </a:ext>
            </a:extLst>
          </p:cNvPr>
          <p:cNvGraphicFramePr>
            <a:graphicFrameLocks noChangeAspect="1"/>
          </p:cNvGraphicFramePr>
          <p:nvPr>
            <p:extLst>
              <p:ext uri="{D42A27DB-BD31-4B8C-83A1-F6EECF244321}">
                <p14:modId xmlns:p14="http://schemas.microsoft.com/office/powerpoint/2010/main" val="4012977049"/>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34" name="Objeto 33"/>
                      <p:cNvPicPr/>
                      <p:nvPr/>
                    </p:nvPicPr>
                    <p:blipFill>
                      <a:blip r:embed="rId3"/>
                      <a:stretch>
                        <a:fillRect/>
                      </a:stretch>
                    </p:blipFill>
                    <p:spPr>
                      <a:xfrm>
                        <a:off x="-3683" y="0"/>
                        <a:ext cx="724395" cy="782112"/>
                      </a:xfrm>
                      <a:prstGeom prst="rect">
                        <a:avLst/>
                      </a:prstGeom>
                    </p:spPr>
                  </p:pic>
                </p:oleObj>
              </mc:Fallback>
            </mc:AlternateContent>
          </a:graphicData>
        </a:graphic>
      </p:graphicFrame>
    </p:spTree>
    <p:extLst>
      <p:ext uri="{BB962C8B-B14F-4D97-AF65-F5344CB8AC3E}">
        <p14:creationId xmlns:p14="http://schemas.microsoft.com/office/powerpoint/2010/main" val="2497457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3733"/>
              <a:t>Self-assessment</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561217"/>
            <a:ext cx="8160907" cy="377065"/>
          </a:xfrm>
        </p:spPr>
        <p:txBody>
          <a:bodyPr>
            <a:normAutofit fontScale="92500" lnSpcReduction="10000"/>
          </a:bodyPr>
          <a:lstStyle/>
          <a:p>
            <a:pPr lvl="0" algn="l"/>
            <a:r>
              <a:rPr lang="en-US" altLang="ko-KR" sz="2400" b="1"/>
              <a:t>Multiple-choice questions: </a:t>
            </a:r>
            <a:r>
              <a:rPr lang="en-US" altLang="ko-KR" sz="2400"/>
              <a:t>solutions</a:t>
            </a:r>
            <a:endParaRPr lang="en-US" altLang="ko-KR" sz="24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744784" y="1349117"/>
            <a:ext cx="454673" cy="589164"/>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3" name="Text Placeholder 2">
            <a:extLst>
              <a:ext uri="{FF2B5EF4-FFF2-40B4-BE49-F238E27FC236}">
                <a16:creationId xmlns:a16="http://schemas.microsoft.com/office/drawing/2014/main" id="{15D36527-808F-D51B-B938-11D87E7EBEC8}"/>
              </a:ext>
            </a:extLst>
          </p:cNvPr>
          <p:cNvSpPr txBox="1">
            <a:spLocks/>
          </p:cNvSpPr>
          <p:nvPr/>
        </p:nvSpPr>
        <p:spPr>
          <a:xfrm>
            <a:off x="335360"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67" b="1" dirty="0"/>
              <a:t>Question 1: What are the </a:t>
            </a:r>
            <a:r>
              <a:rPr lang="en-US" altLang="ko-KR" sz="1867" b="1" dirty="0" err="1"/>
              <a:t>POLC</a:t>
            </a:r>
            <a:r>
              <a:rPr lang="en-US" altLang="ko-KR" sz="1867" b="1" dirty="0"/>
              <a:t> framework activities?</a:t>
            </a:r>
          </a:p>
          <a:p>
            <a:pPr algn="l"/>
            <a:r>
              <a:rPr lang="en-US" altLang="ko-KR" sz="1867" b="1" dirty="0"/>
              <a:t>a) Planning, organizing, leading, controlling</a:t>
            </a:r>
          </a:p>
          <a:p>
            <a:pPr algn="l"/>
            <a:r>
              <a:rPr lang="en-US" altLang="ko-KR" sz="1867" dirty="0"/>
              <a:t>b) Putting, opening, learning, cutting</a:t>
            </a:r>
          </a:p>
          <a:p>
            <a:pPr algn="l"/>
            <a:r>
              <a:rPr lang="en-US" altLang="ko-KR" sz="1867" dirty="0"/>
              <a:t>c) Plugging, ordering, capitalizing, linking</a:t>
            </a:r>
          </a:p>
          <a:p>
            <a:pPr algn="l"/>
            <a:r>
              <a:rPr lang="en-US" altLang="ko-KR" sz="1867" dirty="0"/>
              <a:t>d) No answer is correct</a:t>
            </a:r>
          </a:p>
          <a:p>
            <a:pPr algn="l"/>
            <a:r>
              <a:rPr lang="en-US" altLang="ko-KR" sz="1867" dirty="0"/>
              <a:t> </a:t>
            </a:r>
          </a:p>
        </p:txBody>
      </p:sp>
      <p:sp>
        <p:nvSpPr>
          <p:cNvPr id="4" name="Text Placeholder 2">
            <a:extLst>
              <a:ext uri="{FF2B5EF4-FFF2-40B4-BE49-F238E27FC236}">
                <a16:creationId xmlns:a16="http://schemas.microsoft.com/office/drawing/2014/main" id="{1DB3B331-C1FA-829B-5233-8AC5F949C1DD}"/>
              </a:ext>
            </a:extLst>
          </p:cNvPr>
          <p:cNvSpPr txBox="1">
            <a:spLocks/>
          </p:cNvSpPr>
          <p:nvPr/>
        </p:nvSpPr>
        <p:spPr>
          <a:xfrm>
            <a:off x="4223792"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67" b="1" dirty="0"/>
              <a:t>Question 2: With Work Balance Structure it is possible to</a:t>
            </a:r>
            <a:endParaRPr lang="en-US" altLang="ko-KR" sz="1867" dirty="0"/>
          </a:p>
          <a:p>
            <a:pPr algn="l"/>
            <a:r>
              <a:rPr lang="en-US" altLang="ko-KR" sz="1867" dirty="0"/>
              <a:t>a) Assign responsibilities</a:t>
            </a:r>
          </a:p>
          <a:p>
            <a:pPr algn="l"/>
            <a:r>
              <a:rPr lang="en-US" altLang="ko-KR" sz="1867" dirty="0"/>
              <a:t>b) Generate estimates</a:t>
            </a:r>
          </a:p>
          <a:p>
            <a:pPr algn="l"/>
            <a:r>
              <a:rPr lang="en-US" altLang="ko-KR" sz="1867" dirty="0"/>
              <a:t>c) Collect progress data</a:t>
            </a:r>
          </a:p>
          <a:p>
            <a:pPr algn="l"/>
            <a:r>
              <a:rPr lang="en-US" altLang="ko-KR" sz="1867" b="1" dirty="0"/>
              <a:t>d) All answers are correct</a:t>
            </a:r>
          </a:p>
          <a:p>
            <a:pPr algn="l"/>
            <a:r>
              <a:rPr lang="en-US" altLang="ko-KR" sz="1867" dirty="0"/>
              <a:t> </a:t>
            </a:r>
          </a:p>
        </p:txBody>
      </p:sp>
      <p:sp>
        <p:nvSpPr>
          <p:cNvPr id="5" name="Text Placeholder 2">
            <a:extLst>
              <a:ext uri="{FF2B5EF4-FFF2-40B4-BE49-F238E27FC236}">
                <a16:creationId xmlns:a16="http://schemas.microsoft.com/office/drawing/2014/main" id="{634E4FE5-2C98-C14B-0FFE-0A1657057F94}"/>
              </a:ext>
            </a:extLst>
          </p:cNvPr>
          <p:cNvSpPr txBox="1">
            <a:spLocks/>
          </p:cNvSpPr>
          <p:nvPr/>
        </p:nvSpPr>
        <p:spPr>
          <a:xfrm>
            <a:off x="8112224"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67" b="1" dirty="0"/>
              <a:t>Question 3: Which of the following activities is not part of management?</a:t>
            </a:r>
            <a:endParaRPr lang="en-US" altLang="ko-KR" sz="1867" dirty="0"/>
          </a:p>
          <a:p>
            <a:pPr algn="l"/>
            <a:r>
              <a:rPr lang="en-US" altLang="ko-KR" sz="1867" dirty="0"/>
              <a:t>a)  Planning</a:t>
            </a:r>
          </a:p>
          <a:p>
            <a:pPr algn="l"/>
            <a:r>
              <a:rPr lang="en-US" altLang="ko-KR" sz="1867" dirty="0"/>
              <a:t>b) Organizing</a:t>
            </a:r>
          </a:p>
          <a:p>
            <a:pPr algn="l"/>
            <a:r>
              <a:rPr lang="en-US" altLang="ko-KR" sz="1867" dirty="0"/>
              <a:t>c) Team building</a:t>
            </a:r>
          </a:p>
          <a:p>
            <a:pPr algn="l"/>
            <a:r>
              <a:rPr lang="en-US" altLang="ko-KR" sz="1867" b="1" dirty="0"/>
              <a:t>d) Selling</a:t>
            </a:r>
          </a:p>
          <a:p>
            <a:pPr algn="l"/>
            <a:r>
              <a:rPr lang="en-US" altLang="ko-KR" sz="1867" dirty="0"/>
              <a:t> </a:t>
            </a:r>
          </a:p>
        </p:txBody>
      </p:sp>
    </p:spTree>
    <p:extLst>
      <p:ext uri="{BB962C8B-B14F-4D97-AF65-F5344CB8AC3E}">
        <p14:creationId xmlns:p14="http://schemas.microsoft.com/office/powerpoint/2010/main" val="2959629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3733"/>
              <a:t>Self-assessment</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561217"/>
            <a:ext cx="8160907" cy="377065"/>
          </a:xfrm>
        </p:spPr>
        <p:txBody>
          <a:bodyPr>
            <a:normAutofit fontScale="92500" lnSpcReduction="10000"/>
          </a:bodyPr>
          <a:lstStyle/>
          <a:p>
            <a:pPr lvl="0" algn="l"/>
            <a:r>
              <a:rPr lang="en-US" altLang="ko-KR" sz="2400" b="1"/>
              <a:t>Multiple-choice questions: </a:t>
            </a:r>
            <a:r>
              <a:rPr lang="en-US" altLang="ko-KR" sz="2400"/>
              <a:t>solutions</a:t>
            </a:r>
            <a:endParaRPr lang="en-US" altLang="ko-KR" sz="24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744784" y="1349117"/>
            <a:ext cx="454673" cy="589164"/>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3" name="Text Placeholder 2">
            <a:extLst>
              <a:ext uri="{FF2B5EF4-FFF2-40B4-BE49-F238E27FC236}">
                <a16:creationId xmlns:a16="http://schemas.microsoft.com/office/drawing/2014/main" id="{F835FD58-90C9-F4FC-67A5-4E4E5A6D6F63}"/>
              </a:ext>
            </a:extLst>
          </p:cNvPr>
          <p:cNvSpPr txBox="1">
            <a:spLocks/>
          </p:cNvSpPr>
          <p:nvPr/>
        </p:nvSpPr>
        <p:spPr>
          <a:xfrm>
            <a:off x="2159564" y="2361859"/>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67" b="1" dirty="0"/>
              <a:t>Question 4: Team building requires…</a:t>
            </a:r>
            <a:endParaRPr lang="en-US" altLang="ko-KR" sz="1867" dirty="0"/>
          </a:p>
          <a:p>
            <a:pPr algn="l"/>
            <a:r>
              <a:rPr lang="en-US" altLang="ko-KR" sz="1867" b="1" dirty="0"/>
              <a:t>a) </a:t>
            </a:r>
            <a:r>
              <a:rPr lang="en-US" altLang="ko-KR" sz="1867" b="1" dirty="0" err="1"/>
              <a:t>Vaurious</a:t>
            </a:r>
            <a:r>
              <a:rPr lang="en-US" altLang="ko-KR" sz="1867" b="1" dirty="0"/>
              <a:t> steps </a:t>
            </a:r>
          </a:p>
          <a:p>
            <a:pPr algn="l"/>
            <a:r>
              <a:rPr lang="en-US" altLang="ko-KR" sz="1867" dirty="0"/>
              <a:t>b) Specific list of activities</a:t>
            </a:r>
          </a:p>
          <a:p>
            <a:pPr algn="l"/>
            <a:r>
              <a:rPr lang="en-US" altLang="ko-KR" sz="1867" dirty="0"/>
              <a:t>c) Follow one model that applies to all</a:t>
            </a:r>
          </a:p>
          <a:p>
            <a:pPr algn="l"/>
            <a:r>
              <a:rPr lang="en-US" altLang="ko-KR" sz="1867" dirty="0"/>
              <a:t>d) Few activities</a:t>
            </a:r>
          </a:p>
          <a:p>
            <a:pPr algn="l"/>
            <a:r>
              <a:rPr lang="en-US" altLang="ko-KR" sz="1867" dirty="0"/>
              <a:t> </a:t>
            </a:r>
          </a:p>
        </p:txBody>
      </p:sp>
      <p:sp>
        <p:nvSpPr>
          <p:cNvPr id="4" name="Text Placeholder 2">
            <a:extLst>
              <a:ext uri="{FF2B5EF4-FFF2-40B4-BE49-F238E27FC236}">
                <a16:creationId xmlns:a16="http://schemas.microsoft.com/office/drawing/2014/main" id="{214CB3E1-4B07-BC8D-CE30-B8C51FE59AEB}"/>
              </a:ext>
            </a:extLst>
          </p:cNvPr>
          <p:cNvSpPr txBox="1">
            <a:spLocks/>
          </p:cNvSpPr>
          <p:nvPr/>
        </p:nvSpPr>
        <p:spPr>
          <a:xfrm>
            <a:off x="6288021"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67" b="1" dirty="0"/>
              <a:t>Question 5: Why Team working is important?</a:t>
            </a:r>
            <a:endParaRPr lang="en-US" altLang="ko-KR" sz="1867" dirty="0"/>
          </a:p>
          <a:p>
            <a:pPr algn="l"/>
            <a:r>
              <a:rPr lang="en-US" altLang="ko-KR" sz="1867" dirty="0"/>
              <a:t>a) Increased the potential for innovation</a:t>
            </a:r>
          </a:p>
          <a:p>
            <a:pPr algn="l"/>
            <a:r>
              <a:rPr lang="en-US" altLang="ko-KR" sz="1867" dirty="0"/>
              <a:t>b) Smarter risk taking</a:t>
            </a:r>
          </a:p>
          <a:p>
            <a:pPr algn="l"/>
            <a:r>
              <a:rPr lang="en-US" altLang="ko-KR" sz="1867" dirty="0"/>
              <a:t>c) Expanded creativity</a:t>
            </a:r>
          </a:p>
          <a:p>
            <a:pPr algn="l"/>
            <a:r>
              <a:rPr lang="en-US" altLang="ko-KR" sz="1867" b="1" dirty="0"/>
              <a:t>d) All answers are correct</a:t>
            </a:r>
          </a:p>
          <a:p>
            <a:pPr algn="l"/>
            <a:r>
              <a:rPr lang="en-US" altLang="ko-KR" sz="1867" dirty="0"/>
              <a:t> </a:t>
            </a:r>
          </a:p>
        </p:txBody>
      </p:sp>
    </p:spTree>
    <p:extLst>
      <p:ext uri="{BB962C8B-B14F-4D97-AF65-F5344CB8AC3E}">
        <p14:creationId xmlns:p14="http://schemas.microsoft.com/office/powerpoint/2010/main" val="39670339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594671"/>
            <a:ext cx="12192000" cy="768085"/>
          </a:xfrm>
        </p:spPr>
        <p:txBody>
          <a:bodyPr/>
          <a:lstStyle/>
          <a:p>
            <a:r>
              <a:rPr lang="en-US" altLang="ko-KR" sz="4267" b="1" dirty="0"/>
              <a:t>Summing up</a:t>
            </a:r>
            <a:endParaRPr lang="ko-KR" altLang="en-US" sz="4267" b="1" dirty="0"/>
          </a:p>
        </p:txBody>
      </p:sp>
      <p:grpSp>
        <p:nvGrpSpPr>
          <p:cNvPr id="7" name="Group 6"/>
          <p:cNvGrpSpPr/>
          <p:nvPr/>
        </p:nvGrpSpPr>
        <p:grpSpPr>
          <a:xfrm>
            <a:off x="4778523" y="2337135"/>
            <a:ext cx="1200000" cy="1200000"/>
            <a:chOff x="3563888" y="1923678"/>
            <a:chExt cx="900000" cy="900000"/>
          </a:xfrm>
        </p:grpSpPr>
        <p:sp>
          <p:nvSpPr>
            <p:cNvPr id="4" name="Rectangle 3"/>
            <p:cNvSpPr/>
            <p:nvPr/>
          </p:nvSpPr>
          <p:spPr>
            <a:xfrm>
              <a:off x="3563888" y="1923678"/>
              <a:ext cx="900000" cy="90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5" name="Right Triangle 4"/>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bg1"/>
                </a:solidFill>
              </a:endParaRPr>
            </a:p>
          </p:txBody>
        </p:sp>
      </p:grpSp>
      <p:grpSp>
        <p:nvGrpSpPr>
          <p:cNvPr id="8" name="Group 7"/>
          <p:cNvGrpSpPr/>
          <p:nvPr/>
        </p:nvGrpSpPr>
        <p:grpSpPr>
          <a:xfrm rot="5400000">
            <a:off x="6126243" y="2001135"/>
            <a:ext cx="1536000" cy="1536000"/>
            <a:chOff x="3563888" y="1923678"/>
            <a:chExt cx="900000" cy="900000"/>
          </a:xfrm>
        </p:grpSpPr>
        <p:sp>
          <p:nvSpPr>
            <p:cNvPr id="9" name="Rectangle 8"/>
            <p:cNvSpPr/>
            <p:nvPr/>
          </p:nvSpPr>
          <p:spPr>
            <a:xfrm>
              <a:off x="3563888" y="1923678"/>
              <a:ext cx="900000" cy="90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10" name="Right Triangle 9"/>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bg1"/>
                </a:solidFill>
              </a:endParaRPr>
            </a:p>
          </p:txBody>
        </p:sp>
      </p:grpSp>
      <p:grpSp>
        <p:nvGrpSpPr>
          <p:cNvPr id="11" name="Group 10"/>
          <p:cNvGrpSpPr/>
          <p:nvPr/>
        </p:nvGrpSpPr>
        <p:grpSpPr>
          <a:xfrm rot="10800000">
            <a:off x="6126243" y="3686853"/>
            <a:ext cx="960000" cy="960000"/>
            <a:chOff x="3563888" y="1923678"/>
            <a:chExt cx="900000" cy="900000"/>
          </a:xfrm>
        </p:grpSpPr>
        <p:sp>
          <p:nvSpPr>
            <p:cNvPr id="12" name="Rectangle 11"/>
            <p:cNvSpPr/>
            <p:nvPr/>
          </p:nvSpPr>
          <p:spPr>
            <a:xfrm>
              <a:off x="3563888" y="1923678"/>
              <a:ext cx="900000" cy="90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13" name="Right Triangle 12"/>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bg1"/>
                </a:solidFill>
              </a:endParaRPr>
            </a:p>
          </p:txBody>
        </p:sp>
      </p:grpSp>
      <p:grpSp>
        <p:nvGrpSpPr>
          <p:cNvPr id="14" name="Group 13"/>
          <p:cNvGrpSpPr/>
          <p:nvPr/>
        </p:nvGrpSpPr>
        <p:grpSpPr>
          <a:xfrm rot="16200000">
            <a:off x="4634479" y="3686855"/>
            <a:ext cx="1344044" cy="1344044"/>
            <a:chOff x="3563888" y="1923678"/>
            <a:chExt cx="900000" cy="900000"/>
          </a:xfrm>
        </p:grpSpPr>
        <p:sp>
          <p:nvSpPr>
            <p:cNvPr id="15" name="Rectangle 14"/>
            <p:cNvSpPr/>
            <p:nvPr/>
          </p:nvSpPr>
          <p:spPr>
            <a:xfrm>
              <a:off x="3563888" y="1923678"/>
              <a:ext cx="900000" cy="90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16" name="Right Triangle 15"/>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bg1"/>
                </a:solidFill>
              </a:endParaRPr>
            </a:p>
          </p:txBody>
        </p:sp>
      </p:grpSp>
      <p:grpSp>
        <p:nvGrpSpPr>
          <p:cNvPr id="25" name="Group 24"/>
          <p:cNvGrpSpPr/>
          <p:nvPr/>
        </p:nvGrpSpPr>
        <p:grpSpPr>
          <a:xfrm>
            <a:off x="680202" y="2084851"/>
            <a:ext cx="3385977" cy="2105251"/>
            <a:chOff x="803640" y="3362835"/>
            <a:chExt cx="2059657" cy="1578938"/>
          </a:xfrm>
        </p:grpSpPr>
        <p:sp>
          <p:nvSpPr>
            <p:cNvPr id="26" name="TextBox 25"/>
            <p:cNvSpPr txBox="1"/>
            <p:nvPr/>
          </p:nvSpPr>
          <p:spPr>
            <a:xfrm>
              <a:off x="803640" y="3579862"/>
              <a:ext cx="2059657" cy="1361911"/>
            </a:xfrm>
            <a:prstGeom prst="rect">
              <a:avLst/>
            </a:prstGeom>
            <a:noFill/>
          </p:spPr>
          <p:txBody>
            <a:bodyPr wrap="square" rtlCol="0">
              <a:spAutoFit/>
            </a:bodyPr>
            <a:lstStyle/>
            <a:p>
              <a:pPr algn="just"/>
              <a:r>
                <a:rPr lang="en-GB" altLang="ko-KR" sz="1600" dirty="0">
                  <a:solidFill>
                    <a:schemeClr val="tx1">
                      <a:lumMod val="75000"/>
                      <a:lumOff val="25000"/>
                    </a:schemeClr>
                  </a:solidFill>
                  <a:cs typeface="Arial" pitchFamily="34" charset="0"/>
                </a:rPr>
                <a:t>Time management is the process of planning and controlling how much time to spend on specific activities. Good time management enables an individual to complete more in a shorter period of time, lowers stress, and leads to career success.</a:t>
              </a:r>
            </a:p>
          </p:txBody>
        </p:sp>
        <p:sp>
          <p:nvSpPr>
            <p:cNvPr id="27" name="TextBox 26"/>
            <p:cNvSpPr txBox="1"/>
            <p:nvPr/>
          </p:nvSpPr>
          <p:spPr>
            <a:xfrm>
              <a:off x="803640" y="3362835"/>
              <a:ext cx="2059657" cy="253915"/>
            </a:xfrm>
            <a:prstGeom prst="rect">
              <a:avLst/>
            </a:prstGeom>
            <a:noFill/>
          </p:spPr>
          <p:txBody>
            <a:bodyPr wrap="square" rtlCol="0">
              <a:spAutoFit/>
            </a:bodyPr>
            <a:lstStyle/>
            <a:p>
              <a:pPr algn="r"/>
              <a:r>
                <a:rPr lang="en-US" altLang="ko-KR" sz="1600" b="1" dirty="0">
                  <a:solidFill>
                    <a:schemeClr val="tx1">
                      <a:lumMod val="75000"/>
                      <a:lumOff val="25000"/>
                    </a:schemeClr>
                  </a:solidFill>
                  <a:cs typeface="Arial" pitchFamily="34" charset="0"/>
                </a:rPr>
                <a:t>Time management</a:t>
              </a:r>
              <a:endParaRPr lang="ko-KR" altLang="en-US" sz="1600" b="1" dirty="0">
                <a:solidFill>
                  <a:schemeClr val="tx1">
                    <a:lumMod val="75000"/>
                    <a:lumOff val="25000"/>
                  </a:schemeClr>
                </a:solidFill>
                <a:cs typeface="Arial" pitchFamily="34" charset="0"/>
              </a:endParaRPr>
            </a:p>
          </p:txBody>
        </p:sp>
      </p:grpSp>
      <p:grpSp>
        <p:nvGrpSpPr>
          <p:cNvPr id="28" name="Group 27"/>
          <p:cNvGrpSpPr/>
          <p:nvPr/>
        </p:nvGrpSpPr>
        <p:grpSpPr>
          <a:xfrm>
            <a:off x="678631" y="4485118"/>
            <a:ext cx="3387549" cy="1661992"/>
            <a:chOff x="802684" y="3362835"/>
            <a:chExt cx="2060613" cy="1246494"/>
          </a:xfrm>
        </p:grpSpPr>
        <p:sp>
          <p:nvSpPr>
            <p:cNvPr id="29" name="TextBox 28"/>
            <p:cNvSpPr txBox="1"/>
            <p:nvPr/>
          </p:nvSpPr>
          <p:spPr>
            <a:xfrm>
              <a:off x="802684" y="3616750"/>
              <a:ext cx="2059657" cy="992579"/>
            </a:xfrm>
            <a:prstGeom prst="rect">
              <a:avLst/>
            </a:prstGeom>
            <a:noFill/>
          </p:spPr>
          <p:txBody>
            <a:bodyPr wrap="square" rtlCol="0">
              <a:spAutoFit/>
            </a:bodyPr>
            <a:lstStyle/>
            <a:p>
              <a:pPr algn="just"/>
              <a:r>
                <a:rPr lang="en-GB" altLang="ko-KR" sz="1600" dirty="0">
                  <a:solidFill>
                    <a:schemeClr val="tx1">
                      <a:lumMod val="75000"/>
                      <a:lumOff val="25000"/>
                    </a:schemeClr>
                  </a:solidFill>
                  <a:cs typeface="Arial" pitchFamily="34" charset="0"/>
                </a:rPr>
                <a:t>It means that people will try to cooperate, using their individual skills and providing constructive feedback, despite any personal conflict between individuals</a:t>
              </a:r>
            </a:p>
          </p:txBody>
        </p:sp>
        <p:sp>
          <p:nvSpPr>
            <p:cNvPr id="30" name="TextBox 29"/>
            <p:cNvSpPr txBox="1"/>
            <p:nvPr/>
          </p:nvSpPr>
          <p:spPr>
            <a:xfrm>
              <a:off x="803640" y="3362835"/>
              <a:ext cx="2059657" cy="253915"/>
            </a:xfrm>
            <a:prstGeom prst="rect">
              <a:avLst/>
            </a:prstGeom>
            <a:noFill/>
          </p:spPr>
          <p:txBody>
            <a:bodyPr wrap="square" rtlCol="0">
              <a:spAutoFit/>
            </a:bodyPr>
            <a:lstStyle/>
            <a:p>
              <a:pPr algn="just"/>
              <a:r>
                <a:rPr lang="en-US" altLang="ko-KR" sz="1600" b="1" dirty="0">
                  <a:solidFill>
                    <a:schemeClr val="tx1">
                      <a:lumMod val="75000"/>
                      <a:lumOff val="25000"/>
                    </a:schemeClr>
                  </a:solidFill>
                  <a:cs typeface="Arial" pitchFamily="34" charset="0"/>
                </a:rPr>
                <a:t>Team working</a:t>
              </a:r>
              <a:endParaRPr lang="ko-KR" altLang="en-US" sz="1600" b="1" dirty="0">
                <a:solidFill>
                  <a:schemeClr val="tx1">
                    <a:lumMod val="75000"/>
                    <a:lumOff val="25000"/>
                  </a:schemeClr>
                </a:solidFill>
                <a:cs typeface="Arial" pitchFamily="34" charset="0"/>
              </a:endParaRPr>
            </a:p>
          </p:txBody>
        </p:sp>
      </p:grpSp>
      <p:grpSp>
        <p:nvGrpSpPr>
          <p:cNvPr id="31" name="Group 30"/>
          <p:cNvGrpSpPr/>
          <p:nvPr/>
        </p:nvGrpSpPr>
        <p:grpSpPr>
          <a:xfrm>
            <a:off x="7895319" y="1478978"/>
            <a:ext cx="3385977" cy="2351473"/>
            <a:chOff x="803640" y="3362835"/>
            <a:chExt cx="2059657" cy="1763604"/>
          </a:xfrm>
        </p:grpSpPr>
        <p:sp>
          <p:nvSpPr>
            <p:cNvPr id="32" name="TextBox 31"/>
            <p:cNvSpPr txBox="1"/>
            <p:nvPr/>
          </p:nvSpPr>
          <p:spPr>
            <a:xfrm>
              <a:off x="803640" y="3579862"/>
              <a:ext cx="2059657" cy="1546577"/>
            </a:xfrm>
            <a:prstGeom prst="rect">
              <a:avLst/>
            </a:prstGeom>
            <a:noFill/>
          </p:spPr>
          <p:txBody>
            <a:bodyPr wrap="square" rtlCol="0">
              <a:spAutoFit/>
            </a:bodyPr>
            <a:lstStyle/>
            <a:p>
              <a:r>
                <a:rPr lang="en-GB" altLang="ko-KR" sz="1600" dirty="0">
                  <a:solidFill>
                    <a:schemeClr val="tx1">
                      <a:lumMod val="75000"/>
                      <a:lumOff val="25000"/>
                    </a:schemeClr>
                  </a:solidFill>
                  <a:cs typeface="Arial" pitchFamily="34" charset="0"/>
                </a:rPr>
                <a:t>Management is the coordination and administration of tasks to achieve a goal. Such administration activities include setting the organization's strategy and coordinating the efforts of staff to accomplish these objectives through the application of available resources.</a:t>
              </a:r>
              <a:r>
                <a:rPr lang="en-US" altLang="ko-KR" sz="1600" dirty="0">
                  <a:solidFill>
                    <a:schemeClr val="tx1">
                      <a:lumMod val="75000"/>
                      <a:lumOff val="25000"/>
                    </a:schemeClr>
                  </a:solidFill>
                  <a:cs typeface="Arial" pitchFamily="34" charset="0"/>
                </a:rPr>
                <a:t>.   </a:t>
              </a:r>
              <a:endParaRPr lang="ko-KR" altLang="en-US" sz="1600" dirty="0">
                <a:solidFill>
                  <a:schemeClr val="tx1">
                    <a:lumMod val="75000"/>
                    <a:lumOff val="25000"/>
                  </a:schemeClr>
                </a:solidFill>
                <a:cs typeface="Arial" pitchFamily="34" charset="0"/>
              </a:endParaRPr>
            </a:p>
          </p:txBody>
        </p:sp>
        <p:sp>
          <p:nvSpPr>
            <p:cNvPr id="33" name="TextBox 32"/>
            <p:cNvSpPr txBox="1"/>
            <p:nvPr/>
          </p:nvSpPr>
          <p:spPr>
            <a:xfrm>
              <a:off x="803640" y="3362835"/>
              <a:ext cx="2059657" cy="253915"/>
            </a:xfrm>
            <a:prstGeom prst="rect">
              <a:avLst/>
            </a:prstGeom>
            <a:noFill/>
          </p:spPr>
          <p:txBody>
            <a:bodyPr wrap="square" rtlCol="0">
              <a:spAutoFit/>
            </a:bodyPr>
            <a:lstStyle/>
            <a:p>
              <a:r>
                <a:rPr lang="en-US" altLang="ko-KR" sz="1600" b="1" dirty="0">
                  <a:solidFill>
                    <a:schemeClr val="tx1">
                      <a:lumMod val="75000"/>
                      <a:lumOff val="25000"/>
                    </a:schemeClr>
                  </a:solidFill>
                  <a:cs typeface="Arial" pitchFamily="34" charset="0"/>
                </a:rPr>
                <a:t>Management</a:t>
              </a:r>
              <a:endParaRPr lang="ko-KR" altLang="en-US" sz="1600" b="1" dirty="0">
                <a:solidFill>
                  <a:schemeClr val="tx1">
                    <a:lumMod val="75000"/>
                    <a:lumOff val="25000"/>
                  </a:schemeClr>
                </a:solidFill>
                <a:cs typeface="Arial" pitchFamily="34" charset="0"/>
              </a:endParaRPr>
            </a:p>
          </p:txBody>
        </p:sp>
      </p:grpSp>
      <p:grpSp>
        <p:nvGrpSpPr>
          <p:cNvPr id="34" name="Group 33"/>
          <p:cNvGrpSpPr/>
          <p:nvPr/>
        </p:nvGrpSpPr>
        <p:grpSpPr>
          <a:xfrm>
            <a:off x="7101775" y="4069590"/>
            <a:ext cx="3905604" cy="2843914"/>
            <a:chOff x="803640" y="3362835"/>
            <a:chExt cx="2059657" cy="2132935"/>
          </a:xfrm>
        </p:grpSpPr>
        <p:sp>
          <p:nvSpPr>
            <p:cNvPr id="35" name="TextBox 34"/>
            <p:cNvSpPr txBox="1"/>
            <p:nvPr/>
          </p:nvSpPr>
          <p:spPr>
            <a:xfrm>
              <a:off x="803640" y="3579862"/>
              <a:ext cx="2059657" cy="1915908"/>
            </a:xfrm>
            <a:prstGeom prst="rect">
              <a:avLst/>
            </a:prstGeom>
            <a:noFill/>
          </p:spPr>
          <p:txBody>
            <a:bodyPr wrap="square" rtlCol="0">
              <a:spAutoFit/>
            </a:bodyPr>
            <a:lstStyle/>
            <a:p>
              <a:r>
                <a:rPr lang="en-GB" altLang="ko-KR" sz="1600" dirty="0">
                  <a:solidFill>
                    <a:schemeClr val="tx1">
                      <a:lumMod val="75000"/>
                      <a:lumOff val="25000"/>
                    </a:schemeClr>
                  </a:solidFill>
                  <a:cs typeface="Arial" pitchFamily="34" charset="0"/>
                </a:rPr>
                <a:t>Team building is a management technique used for improving the efficiency and performance of the workgroups through various activities. It involves a lot of skills, analysis and observation for forming a strong and capable team. The whole sole motive here is to achieve the organization vision and objectives.</a:t>
              </a:r>
            </a:p>
            <a:p>
              <a:endParaRPr lang="ko-KR" altLang="en-US" sz="1600" dirty="0">
                <a:solidFill>
                  <a:schemeClr val="tx1">
                    <a:lumMod val="75000"/>
                    <a:lumOff val="25000"/>
                  </a:schemeClr>
                </a:solidFill>
                <a:cs typeface="Arial" pitchFamily="34" charset="0"/>
              </a:endParaRPr>
            </a:p>
          </p:txBody>
        </p:sp>
        <p:sp>
          <p:nvSpPr>
            <p:cNvPr id="36" name="TextBox 35"/>
            <p:cNvSpPr txBox="1"/>
            <p:nvPr/>
          </p:nvSpPr>
          <p:spPr>
            <a:xfrm>
              <a:off x="803640" y="3362835"/>
              <a:ext cx="2059657" cy="253915"/>
            </a:xfrm>
            <a:prstGeom prst="rect">
              <a:avLst/>
            </a:prstGeom>
            <a:noFill/>
          </p:spPr>
          <p:txBody>
            <a:bodyPr wrap="square" rtlCol="0">
              <a:spAutoFit/>
            </a:bodyPr>
            <a:lstStyle/>
            <a:p>
              <a:r>
                <a:rPr lang="en-US" altLang="ko-KR" sz="1600" b="1" dirty="0">
                  <a:solidFill>
                    <a:schemeClr val="tx1">
                      <a:lumMod val="75000"/>
                      <a:lumOff val="25000"/>
                    </a:schemeClr>
                  </a:solidFill>
                  <a:cs typeface="Arial" pitchFamily="34" charset="0"/>
                </a:rPr>
                <a:t>Team building</a:t>
              </a:r>
              <a:endParaRPr lang="ko-KR" altLang="en-US" sz="16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837894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87355" y="308371"/>
            <a:ext cx="11617291" cy="6384992"/>
          </a:xfrm>
          <a:prstGeom prst="frame">
            <a:avLst>
              <a:gd name="adj1" fmla="val 890"/>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4" name="Rectangle 13"/>
          <p:cNvSpPr/>
          <p:nvPr/>
        </p:nvSpPr>
        <p:spPr>
          <a:xfrm>
            <a:off x="8869033" y="0"/>
            <a:ext cx="2688299" cy="6858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 Placeholder 1"/>
          <p:cNvSpPr txBox="1">
            <a:spLocks/>
          </p:cNvSpPr>
          <p:nvPr/>
        </p:nvSpPr>
        <p:spPr>
          <a:xfrm>
            <a:off x="8356133" y="2940330"/>
            <a:ext cx="3714097" cy="192054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3733" b="1" dirty="0">
                <a:solidFill>
                  <a:schemeClr val="bg1"/>
                </a:solidFill>
                <a:latin typeface="+mj-lt"/>
                <a:cs typeface="Arial" pitchFamily="34" charset="0"/>
              </a:rPr>
              <a:t>Resources</a:t>
            </a:r>
          </a:p>
        </p:txBody>
      </p:sp>
      <p:sp>
        <p:nvSpPr>
          <p:cNvPr id="2" name="TextBox 1">
            <a:extLst>
              <a:ext uri="{FF2B5EF4-FFF2-40B4-BE49-F238E27FC236}">
                <a16:creationId xmlns:a16="http://schemas.microsoft.com/office/drawing/2014/main" id="{D77D248D-2B18-7040-9985-C95301CBEFFF}"/>
              </a:ext>
            </a:extLst>
          </p:cNvPr>
          <p:cNvSpPr txBox="1"/>
          <p:nvPr/>
        </p:nvSpPr>
        <p:spPr>
          <a:xfrm>
            <a:off x="855023" y="760021"/>
            <a:ext cx="7335526" cy="5355312"/>
          </a:xfrm>
          <a:prstGeom prst="rect">
            <a:avLst/>
          </a:prstGeom>
          <a:noFill/>
        </p:spPr>
        <p:txBody>
          <a:bodyPr wrap="square" rtlCol="0">
            <a:spAutoFit/>
          </a:bodyPr>
          <a:lstStyle/>
          <a:p>
            <a:pPr marL="285750" indent="-285750">
              <a:buFont typeface="Arial" panose="020B0604020202020204" pitchFamily="34" charset="0"/>
              <a:buChar char="•"/>
            </a:pPr>
            <a:r>
              <a:rPr lang="en-GB" dirty="0">
                <a:hlinkClick r:id="rId2"/>
              </a:rPr>
              <a:t>https://eagletraining.co.uk/2020/11/26/importance-of-working-with-others/#:~:text=Well%2C%20working%20with%20others%20is,culture%2C%20rules%2C%20and%20values</a:t>
            </a:r>
            <a:r>
              <a:rPr lang="en-GB" dirty="0"/>
              <a:t>.</a:t>
            </a:r>
          </a:p>
          <a:p>
            <a:pPr marL="285750" indent="-285750">
              <a:buFont typeface="Arial" panose="020B0604020202020204" pitchFamily="34" charset="0"/>
              <a:buChar char="•"/>
            </a:pPr>
            <a:r>
              <a:rPr lang="en-GB" dirty="0">
                <a:hlinkClick r:id="rId3"/>
              </a:rPr>
              <a:t>https://www.toppr.com/guides/business-management-and-entrepreneurship/nature-of-management-and-its-process/management-functions</a:t>
            </a:r>
            <a:endParaRPr lang="en-GB" dirty="0"/>
          </a:p>
          <a:p>
            <a:pPr marL="285750" indent="-285750">
              <a:buFont typeface="Arial" panose="020B0604020202020204" pitchFamily="34" charset="0"/>
              <a:buChar char="•"/>
            </a:pPr>
            <a:r>
              <a:rPr lang="en-GB" dirty="0">
                <a:hlinkClick r:id="rId4"/>
              </a:rPr>
              <a:t>https://corporatefinanceinstitute.com/resources/careers/soft-skills/time-management-list-tips/</a:t>
            </a:r>
            <a:endParaRPr lang="en-GB" dirty="0"/>
          </a:p>
          <a:p>
            <a:pPr marL="285750" indent="-285750">
              <a:buFont typeface="Arial" panose="020B0604020202020204" pitchFamily="34" charset="0"/>
              <a:buChar char="•"/>
            </a:pPr>
            <a:r>
              <a:rPr lang="en-GB" dirty="0"/>
              <a:t>Project Management and IT Projects, Guido </a:t>
            </a:r>
            <a:r>
              <a:rPr lang="en-GB" dirty="0" err="1"/>
              <a:t>Nicelli</a:t>
            </a:r>
            <a:r>
              <a:rPr lang="en-GB" dirty="0"/>
              <a:t>, </a:t>
            </a:r>
            <a:r>
              <a:rPr lang="en-GB" dirty="0" err="1"/>
              <a:t>Fodnazione</a:t>
            </a:r>
            <a:r>
              <a:rPr lang="en-GB" dirty="0"/>
              <a:t> </a:t>
            </a:r>
            <a:r>
              <a:rPr lang="en-GB" dirty="0" err="1"/>
              <a:t>Politecnico</a:t>
            </a:r>
            <a:r>
              <a:rPr lang="en-GB" dirty="0"/>
              <a:t> di Milano, </a:t>
            </a:r>
            <a:r>
              <a:rPr lang="en-GB" dirty="0" err="1"/>
              <a:t>Innovazione</a:t>
            </a:r>
            <a:r>
              <a:rPr lang="en-GB" dirty="0"/>
              <a:t> </a:t>
            </a:r>
            <a:r>
              <a:rPr lang="en-GB" dirty="0" err="1"/>
              <a:t>Digitale</a:t>
            </a:r>
            <a:endParaRPr lang="en-GB" dirty="0"/>
          </a:p>
          <a:p>
            <a:pPr marL="285750" indent="-285750">
              <a:buFont typeface="Arial" panose="020B0604020202020204" pitchFamily="34" charset="0"/>
              <a:buChar char="•"/>
            </a:pPr>
            <a:r>
              <a:rPr lang="en-GB" dirty="0">
                <a:hlinkClick r:id="rId5"/>
              </a:rPr>
              <a:t>https://slideplayer.it/slide/199543/</a:t>
            </a:r>
            <a:endParaRPr lang="en-GB" dirty="0"/>
          </a:p>
          <a:p>
            <a:pPr marL="285750" indent="-285750">
              <a:buFont typeface="Arial" panose="020B0604020202020204" pitchFamily="34" charset="0"/>
              <a:buChar char="•"/>
            </a:pPr>
            <a:r>
              <a:rPr lang="en-GB" dirty="0">
                <a:hlinkClick r:id="rId6"/>
              </a:rPr>
              <a:t>https://hbr.org/2020/01/time-management-is-about-more-than-life-hacks?registration=success</a:t>
            </a:r>
            <a:endParaRPr lang="en-GB" dirty="0"/>
          </a:p>
          <a:p>
            <a:pPr marL="285750" indent="-285750">
              <a:buFont typeface="Arial" panose="020B0604020202020204" pitchFamily="34" charset="0"/>
              <a:buChar char="•"/>
            </a:pPr>
            <a:r>
              <a:rPr lang="en-GB" dirty="0">
                <a:hlinkClick r:id="rId7"/>
              </a:rPr>
              <a:t>https://hbr.org/2016/06/the-secrets-of-great-teamwork</a:t>
            </a:r>
            <a:endParaRPr lang="en-GB" dirty="0"/>
          </a:p>
          <a:p>
            <a:pPr marL="285750" indent="-285750">
              <a:buFont typeface="Arial" panose="020B0604020202020204" pitchFamily="34" charset="0"/>
              <a:buChar char="•"/>
            </a:pPr>
            <a:r>
              <a:rPr lang="en-GB" dirty="0">
                <a:hlinkClick r:id="rId8"/>
              </a:rPr>
              <a:t>https://slack.com/intl/it-it/blog/collaboration/mastering-time-management-at-work</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8875947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7" y="4005065"/>
            <a:ext cx="12192000" cy="768084"/>
          </a:xfrm>
        </p:spPr>
        <p:txBody>
          <a:bodyPr/>
          <a:lstStyle/>
          <a:p>
            <a:r>
              <a:rPr lang="en-US" altLang="ko-KR"/>
              <a:t>Thank you!</a:t>
            </a:r>
            <a:endParaRPr lang="ko-KR" altLang="en-US" dirty="0"/>
          </a:p>
        </p:txBody>
      </p:sp>
      <p:sp>
        <p:nvSpPr>
          <p:cNvPr id="3" name="Text Placeholder 2"/>
          <p:cNvSpPr>
            <a:spLocks noGrp="1"/>
          </p:cNvSpPr>
          <p:nvPr>
            <p:ph type="body" sz="quarter" idx="11"/>
          </p:nvPr>
        </p:nvSpPr>
        <p:spPr>
          <a:xfrm>
            <a:off x="-197" y="5157192"/>
            <a:ext cx="12192000" cy="384043"/>
          </a:xfrm>
        </p:spPr>
        <p:txBody>
          <a:bodyPr>
            <a:normAutofit fontScale="92500" lnSpcReduction="10000"/>
          </a:bodyPr>
          <a:lstStyle/>
          <a:p>
            <a:pPr lvl="0"/>
            <a:r>
              <a:rPr lang="en-US" altLang="ko-KR" sz="2400"/>
              <a:t>Continue your training path at </a:t>
            </a:r>
            <a:r>
              <a:rPr lang="en-US" altLang="ko-KR" sz="2400">
                <a:hlinkClick r:id="rId2"/>
              </a:rPr>
              <a:t>www.projectspecial.eu</a:t>
            </a:r>
            <a:r>
              <a:rPr lang="en-US" altLang="ko-KR" sz="2400"/>
              <a:t>! </a:t>
            </a:r>
            <a:endParaRPr lang="en-US" altLang="ko-KR" sz="2400" dirty="0"/>
          </a:p>
        </p:txBody>
      </p:sp>
    </p:spTree>
    <p:extLst>
      <p:ext uri="{BB962C8B-B14F-4D97-AF65-F5344CB8AC3E}">
        <p14:creationId xmlns:p14="http://schemas.microsoft.com/office/powerpoint/2010/main" val="61455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330680-891D-85CC-4517-6682F03B9401}"/>
              </a:ext>
            </a:extLst>
          </p:cNvPr>
          <p:cNvPicPr>
            <a:picLocks noChangeAspect="1"/>
          </p:cNvPicPr>
          <p:nvPr/>
        </p:nvPicPr>
        <p:blipFill>
          <a:blip r:embed="rId2"/>
          <a:stretch>
            <a:fillRect/>
          </a:stretch>
        </p:blipFill>
        <p:spPr>
          <a:xfrm>
            <a:off x="526368" y="1086405"/>
            <a:ext cx="5442061" cy="4160871"/>
          </a:xfrm>
          <a:prstGeom prst="rect">
            <a:avLst/>
          </a:prstGeom>
        </p:spPr>
      </p:pic>
      <p:sp>
        <p:nvSpPr>
          <p:cNvPr id="5" name="TextBox 4">
            <a:extLst>
              <a:ext uri="{FF2B5EF4-FFF2-40B4-BE49-F238E27FC236}">
                <a16:creationId xmlns:a16="http://schemas.microsoft.com/office/drawing/2014/main" id="{D9E2128F-1C3B-27C8-3AC1-EAD90BB89FE7}"/>
              </a:ext>
            </a:extLst>
          </p:cNvPr>
          <p:cNvSpPr txBox="1"/>
          <p:nvPr/>
        </p:nvSpPr>
        <p:spPr>
          <a:xfrm>
            <a:off x="1520041" y="546265"/>
            <a:ext cx="6008914" cy="430887"/>
          </a:xfrm>
          <a:prstGeom prst="rect">
            <a:avLst/>
          </a:prstGeom>
          <a:noFill/>
        </p:spPr>
        <p:txBody>
          <a:bodyPr wrap="square" rtlCol="0">
            <a:spAutoFit/>
          </a:bodyPr>
          <a:lstStyle/>
          <a:p>
            <a:r>
              <a:rPr lang="en-GB" sz="2200" b="1" dirty="0"/>
              <a:t>Where are the projects?</a:t>
            </a:r>
          </a:p>
        </p:txBody>
      </p:sp>
      <p:sp>
        <p:nvSpPr>
          <p:cNvPr id="6" name="TextBox 5">
            <a:extLst>
              <a:ext uri="{FF2B5EF4-FFF2-40B4-BE49-F238E27FC236}">
                <a16:creationId xmlns:a16="http://schemas.microsoft.com/office/drawing/2014/main" id="{608EE941-4E88-E66F-F930-7D16880D636F}"/>
              </a:ext>
            </a:extLst>
          </p:cNvPr>
          <p:cNvSpPr txBox="1"/>
          <p:nvPr/>
        </p:nvSpPr>
        <p:spPr>
          <a:xfrm>
            <a:off x="3219315" y="5235588"/>
            <a:ext cx="6008515" cy="1354217"/>
          </a:xfrm>
          <a:prstGeom prst="rect">
            <a:avLst/>
          </a:prstGeom>
          <a:noFill/>
        </p:spPr>
        <p:txBody>
          <a:bodyPr wrap="square" rtlCol="0">
            <a:spAutoFit/>
          </a:bodyPr>
          <a:lstStyle/>
          <a:p>
            <a:r>
              <a:rPr lang="en-GB" sz="1600" b="1" dirty="0"/>
              <a:t>Remember!</a:t>
            </a:r>
          </a:p>
          <a:p>
            <a:r>
              <a:rPr lang="en-GB" sz="1600" dirty="0"/>
              <a:t>Rational organisational conditions: </a:t>
            </a:r>
          </a:p>
          <a:p>
            <a:r>
              <a:rPr lang="en-GB" sz="1600" b="1" dirty="0"/>
              <a:t>the definition of objectives, professional skills, technical and instrumental resources, time and costs.</a:t>
            </a:r>
          </a:p>
          <a:p>
            <a:endParaRPr lang="en-GB" b="1" dirty="0"/>
          </a:p>
        </p:txBody>
      </p:sp>
      <p:sp>
        <p:nvSpPr>
          <p:cNvPr id="11" name="TextBox 10">
            <a:extLst>
              <a:ext uri="{FF2B5EF4-FFF2-40B4-BE49-F238E27FC236}">
                <a16:creationId xmlns:a16="http://schemas.microsoft.com/office/drawing/2014/main" id="{2E5C9C0B-243F-AE24-303A-A65A7D8B8545}"/>
              </a:ext>
            </a:extLst>
          </p:cNvPr>
          <p:cNvSpPr txBox="1"/>
          <p:nvPr/>
        </p:nvSpPr>
        <p:spPr>
          <a:xfrm>
            <a:off x="7790659" y="546265"/>
            <a:ext cx="3848343" cy="3416320"/>
          </a:xfrm>
          <a:prstGeom prst="rect">
            <a:avLst/>
          </a:prstGeom>
          <a:noFill/>
        </p:spPr>
        <p:txBody>
          <a:bodyPr wrap="square" rtlCol="0">
            <a:spAutoFit/>
          </a:bodyPr>
          <a:lstStyle/>
          <a:p>
            <a:r>
              <a:rPr lang="en-GB" b="1" dirty="0"/>
              <a:t>Key questions:</a:t>
            </a:r>
          </a:p>
          <a:p>
            <a:endParaRPr lang="en-GB" dirty="0"/>
          </a:p>
          <a:p>
            <a:pPr marL="285750" indent="-285750">
              <a:buFont typeface="Arial" panose="020B0604020202020204" pitchFamily="34" charset="0"/>
              <a:buChar char="•"/>
            </a:pPr>
            <a:r>
              <a:rPr lang="en-GB" dirty="0"/>
              <a:t>What is to be achieved?</a:t>
            </a:r>
          </a:p>
          <a:p>
            <a:pPr marL="285750" indent="-285750">
              <a:buFont typeface="Arial" panose="020B0604020202020204" pitchFamily="34" charset="0"/>
              <a:buChar char="•"/>
            </a:pPr>
            <a:r>
              <a:rPr lang="en-GB" dirty="0"/>
              <a:t>When is it to be realised?</a:t>
            </a:r>
          </a:p>
          <a:p>
            <a:pPr marL="285750" indent="-285750">
              <a:buFont typeface="Arial" panose="020B0604020202020204" pitchFamily="34" charset="0"/>
              <a:buChar char="•"/>
            </a:pPr>
            <a:r>
              <a:rPr lang="en-GB" dirty="0"/>
              <a:t>How much will it cost?</a:t>
            </a:r>
          </a:p>
          <a:p>
            <a:pPr marL="285750" indent="-285750">
              <a:buFont typeface="Arial" panose="020B0604020202020204" pitchFamily="34" charset="0"/>
              <a:buChar char="•"/>
            </a:pPr>
            <a:r>
              <a:rPr lang="en-GB" dirty="0"/>
              <a:t>Who will carry out the realisation of the project?</a:t>
            </a:r>
          </a:p>
          <a:p>
            <a:pPr marL="285750" indent="-285750">
              <a:buFont typeface="Arial" panose="020B0604020202020204" pitchFamily="34" charset="0"/>
              <a:buChar char="•"/>
            </a:pPr>
            <a:r>
              <a:rPr lang="en-GB" dirty="0"/>
              <a:t>What products or services will be produced as a result of the project activity?</a:t>
            </a:r>
          </a:p>
          <a:p>
            <a:pPr marL="285750" indent="-285750">
              <a:buFont typeface="Arial" panose="020B0604020202020204" pitchFamily="34" charset="0"/>
              <a:buChar char="•"/>
            </a:pPr>
            <a:r>
              <a:rPr lang="en-GB" dirty="0"/>
              <a:t>How will project progress be measured?</a:t>
            </a:r>
          </a:p>
        </p:txBody>
      </p:sp>
      <p:sp>
        <p:nvSpPr>
          <p:cNvPr id="13" name="Donut 24">
            <a:extLst>
              <a:ext uri="{FF2B5EF4-FFF2-40B4-BE49-F238E27FC236}">
                <a16:creationId xmlns:a16="http://schemas.microsoft.com/office/drawing/2014/main" id="{31136A09-1003-2863-F70A-1E4A30642BEE}"/>
              </a:ext>
            </a:extLst>
          </p:cNvPr>
          <p:cNvSpPr/>
          <p:nvPr/>
        </p:nvSpPr>
        <p:spPr>
          <a:xfrm>
            <a:off x="1000041" y="54626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7" name="Arrow: Left-Up 16">
            <a:extLst>
              <a:ext uri="{FF2B5EF4-FFF2-40B4-BE49-F238E27FC236}">
                <a16:creationId xmlns:a16="http://schemas.microsoft.com/office/drawing/2014/main" id="{24595E9D-7FD3-FA2C-BBFD-DF476BCC7F98}"/>
              </a:ext>
            </a:extLst>
          </p:cNvPr>
          <p:cNvSpPr/>
          <p:nvPr/>
        </p:nvSpPr>
        <p:spPr>
          <a:xfrm>
            <a:off x="8812926" y="4433601"/>
            <a:ext cx="1803807" cy="1627350"/>
          </a:xfrm>
          <a:prstGeom prst="leftUpArrow">
            <a:avLst>
              <a:gd name="adj1" fmla="val 25000"/>
              <a:gd name="adj2" fmla="val 24612"/>
              <a:gd name="adj3" fmla="val 25000"/>
            </a:avLst>
          </a:prstGeom>
          <a:solidFill>
            <a:srgbClr val="87B5BA"/>
          </a:solidFill>
          <a:ln>
            <a:solidFill>
              <a:srgbClr val="87B5B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9" name="Picture 18" descr="Diagram&#10;&#10;Description automatically generated">
            <a:extLst>
              <a:ext uri="{FF2B5EF4-FFF2-40B4-BE49-F238E27FC236}">
                <a16:creationId xmlns:a16="http://schemas.microsoft.com/office/drawing/2014/main" id="{11E564AB-76A3-4E90-C3A5-9AC4C5E3D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0351" y="140587"/>
            <a:ext cx="2406444" cy="2406444"/>
          </a:xfrm>
          <a:prstGeom prst="rect">
            <a:avLst/>
          </a:prstGeom>
        </p:spPr>
      </p:pic>
      <p:graphicFrame>
        <p:nvGraphicFramePr>
          <p:cNvPr id="20" name="Objeto 33">
            <a:extLst>
              <a:ext uri="{FF2B5EF4-FFF2-40B4-BE49-F238E27FC236}">
                <a16:creationId xmlns:a16="http://schemas.microsoft.com/office/drawing/2014/main" id="{6B450EA3-4576-B840-7DC8-B00D4172585B}"/>
              </a:ext>
            </a:extLst>
          </p:cNvPr>
          <p:cNvGraphicFramePr>
            <a:graphicFrameLocks noChangeAspect="1"/>
          </p:cNvGraphicFramePr>
          <p:nvPr>
            <p:extLst>
              <p:ext uri="{D42A27DB-BD31-4B8C-83A1-F6EECF244321}">
                <p14:modId xmlns:p14="http://schemas.microsoft.com/office/powerpoint/2010/main" val="4012977049"/>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4" imgW="1933560" imgH="1914480" progId="">
                  <p:embed/>
                </p:oleObj>
              </mc:Choice>
              <mc:Fallback>
                <p:oleObj r:id="rId4" imgW="1933560" imgH="1914480" progId="">
                  <p:embed/>
                  <p:pic>
                    <p:nvPicPr>
                      <p:cNvPr id="34" name="Objeto 33"/>
                      <p:cNvPicPr/>
                      <p:nvPr/>
                    </p:nvPicPr>
                    <p:blipFill>
                      <a:blip r:embed="rId5"/>
                      <a:stretch>
                        <a:fillRect/>
                      </a:stretch>
                    </p:blipFill>
                    <p:spPr>
                      <a:xfrm>
                        <a:off x="-3683" y="0"/>
                        <a:ext cx="724395" cy="782112"/>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425278AC-C567-735A-DFFF-4BC4F3554680}"/>
              </a:ext>
            </a:extLst>
          </p:cNvPr>
          <p:cNvSpPr txBox="1"/>
          <p:nvPr/>
        </p:nvSpPr>
        <p:spPr>
          <a:xfrm>
            <a:off x="526368" y="6293922"/>
            <a:ext cx="7430100" cy="276999"/>
          </a:xfrm>
          <a:prstGeom prst="rect">
            <a:avLst/>
          </a:prstGeom>
          <a:noFill/>
        </p:spPr>
        <p:txBody>
          <a:bodyPr wrap="square" rtlCol="0">
            <a:spAutoFit/>
          </a:bodyPr>
          <a:lstStyle/>
          <a:p>
            <a:r>
              <a:rPr lang="it-IT" sz="1200" dirty="0"/>
              <a:t>Source: </a:t>
            </a:r>
            <a:r>
              <a:rPr lang="it-IT" sz="1200" i="1" dirty="0"/>
              <a:t>Project Management and IT Projects, Guido Nicelli, </a:t>
            </a:r>
            <a:r>
              <a:rPr lang="it-IT" sz="1200" i="1" dirty="0" err="1"/>
              <a:t>Fodnazione</a:t>
            </a:r>
            <a:r>
              <a:rPr lang="it-IT" sz="1200" i="1" dirty="0"/>
              <a:t> Politecnico di Milano, Innovazione Digitale</a:t>
            </a:r>
          </a:p>
        </p:txBody>
      </p:sp>
    </p:spTree>
    <p:extLst>
      <p:ext uri="{BB962C8B-B14F-4D97-AF65-F5344CB8AC3E}">
        <p14:creationId xmlns:p14="http://schemas.microsoft.com/office/powerpoint/2010/main" val="2033255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to 33"/>
          <p:cNvGraphicFramePr>
            <a:graphicFrameLocks noChangeAspect="1"/>
          </p:cNvGraphicFramePr>
          <p:nvPr>
            <p:extLst>
              <p:ext uri="{D42A27DB-BD31-4B8C-83A1-F6EECF244321}">
                <p14:modId xmlns:p14="http://schemas.microsoft.com/office/powerpoint/2010/main" val="560258782"/>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34" name="Objeto 33"/>
                      <p:cNvPicPr/>
                      <p:nvPr/>
                    </p:nvPicPr>
                    <p:blipFill>
                      <a:blip r:embed="rId4"/>
                      <a:stretch>
                        <a:fillRect/>
                      </a:stretch>
                    </p:blipFill>
                    <p:spPr>
                      <a:xfrm>
                        <a:off x="-3683" y="0"/>
                        <a:ext cx="724395" cy="782112"/>
                      </a:xfrm>
                      <a:prstGeom prst="rect">
                        <a:avLst/>
                      </a:prstGeom>
                    </p:spPr>
                  </p:pic>
                </p:oleObj>
              </mc:Fallback>
            </mc:AlternateContent>
          </a:graphicData>
        </a:graphic>
      </p:graphicFrame>
      <p:graphicFrame>
        <p:nvGraphicFramePr>
          <p:cNvPr id="18" name="Chart 17">
            <a:extLst>
              <a:ext uri="{FF2B5EF4-FFF2-40B4-BE49-F238E27FC236}">
                <a16:creationId xmlns:a16="http://schemas.microsoft.com/office/drawing/2014/main" id="{1937ED6B-DD0C-2E0D-5161-DFE06D95FD95}"/>
              </a:ext>
            </a:extLst>
          </p:cNvPr>
          <p:cNvGraphicFramePr/>
          <p:nvPr>
            <p:extLst>
              <p:ext uri="{D42A27DB-BD31-4B8C-83A1-F6EECF244321}">
                <p14:modId xmlns:p14="http://schemas.microsoft.com/office/powerpoint/2010/main" val="1132861124"/>
              </p:ext>
            </p:extLst>
          </p:nvPr>
        </p:nvGraphicFramePr>
        <p:xfrm>
          <a:off x="1443530" y="37885"/>
          <a:ext cx="9328148" cy="6291850"/>
        </p:xfrm>
        <a:graphic>
          <a:graphicData uri="http://schemas.openxmlformats.org/drawingml/2006/chart">
            <c:chart xmlns:c="http://schemas.openxmlformats.org/drawingml/2006/chart" xmlns:r="http://schemas.openxmlformats.org/officeDocument/2006/relationships" r:id="rId5"/>
          </a:graphicData>
        </a:graphic>
      </p:graphicFrame>
      <p:sp>
        <p:nvSpPr>
          <p:cNvPr id="38" name="TextBox 37">
            <a:extLst>
              <a:ext uri="{FF2B5EF4-FFF2-40B4-BE49-F238E27FC236}">
                <a16:creationId xmlns:a16="http://schemas.microsoft.com/office/drawing/2014/main" id="{991BF799-3B90-DD20-A9CE-E9B89E9B17DC}"/>
              </a:ext>
            </a:extLst>
          </p:cNvPr>
          <p:cNvSpPr txBox="1"/>
          <p:nvPr/>
        </p:nvSpPr>
        <p:spPr>
          <a:xfrm>
            <a:off x="6399322" y="2728173"/>
            <a:ext cx="2460917" cy="646331"/>
          </a:xfrm>
          <a:prstGeom prst="rect">
            <a:avLst/>
          </a:prstGeom>
          <a:noFill/>
        </p:spPr>
        <p:txBody>
          <a:bodyPr wrap="square" rtlCol="0">
            <a:spAutoFit/>
          </a:bodyPr>
          <a:lstStyle/>
          <a:p>
            <a:r>
              <a:rPr lang="en-GB" dirty="0"/>
              <a:t>HOW ARE WE GOING TO GET THERE?</a:t>
            </a:r>
          </a:p>
        </p:txBody>
      </p:sp>
      <p:sp>
        <p:nvSpPr>
          <p:cNvPr id="41" name="TextBox 40">
            <a:extLst>
              <a:ext uri="{FF2B5EF4-FFF2-40B4-BE49-F238E27FC236}">
                <a16:creationId xmlns:a16="http://schemas.microsoft.com/office/drawing/2014/main" id="{9A0D25A7-C398-7117-AE65-B8EFB4C8F8A9}"/>
              </a:ext>
            </a:extLst>
          </p:cNvPr>
          <p:cNvSpPr txBox="1"/>
          <p:nvPr/>
        </p:nvSpPr>
        <p:spPr>
          <a:xfrm>
            <a:off x="926225" y="1003137"/>
            <a:ext cx="2597204" cy="2031325"/>
          </a:xfrm>
          <a:prstGeom prst="rect">
            <a:avLst/>
          </a:prstGeom>
          <a:noFill/>
        </p:spPr>
        <p:txBody>
          <a:bodyPr wrap="square" rtlCol="0">
            <a:spAutoFit/>
          </a:bodyPr>
          <a:lstStyle/>
          <a:p>
            <a:pPr marL="285750" indent="-285750">
              <a:buFont typeface="Arial" panose="020B0604020202020204" pitchFamily="34" charset="0"/>
              <a:buChar char="•"/>
            </a:pPr>
            <a:r>
              <a:rPr lang="en-GB" sz="1400" dirty="0"/>
              <a:t>IDENTIFY PROBLEMS/NEEDS</a:t>
            </a:r>
          </a:p>
          <a:p>
            <a:pPr marL="285750" indent="-285750">
              <a:buFont typeface="Arial" panose="020B0604020202020204" pitchFamily="34" charset="0"/>
              <a:buChar char="•"/>
            </a:pPr>
            <a:r>
              <a:rPr lang="en-GB" sz="1400" dirty="0"/>
              <a:t>IDENTIFY OBJECTIVES</a:t>
            </a:r>
          </a:p>
          <a:p>
            <a:pPr marL="285750" indent="-285750">
              <a:buFont typeface="Arial" panose="020B0604020202020204" pitchFamily="34" charset="0"/>
              <a:buChar char="•"/>
            </a:pPr>
            <a:r>
              <a:rPr lang="en-GB" sz="1400" dirty="0"/>
              <a:t>IDENTIFY OPTIONS</a:t>
            </a:r>
          </a:p>
          <a:p>
            <a:pPr marL="285750" indent="-285750">
              <a:buFont typeface="Arial" panose="020B0604020202020204" pitchFamily="34" charset="0"/>
              <a:buChar char="•"/>
            </a:pPr>
            <a:r>
              <a:rPr lang="en-GB" sz="1400" dirty="0"/>
              <a:t>ESTIMATE OPTIONS AND BENEFITS</a:t>
            </a:r>
          </a:p>
          <a:p>
            <a:pPr marL="285750" indent="-285750">
              <a:buFont typeface="Arial" panose="020B0604020202020204" pitchFamily="34" charset="0"/>
              <a:buChar char="•"/>
            </a:pPr>
            <a:r>
              <a:rPr lang="en-GB" sz="1400" dirty="0"/>
              <a:t>REVIEW THE ESTIMATION PROCESS </a:t>
            </a:r>
          </a:p>
          <a:p>
            <a:pPr marL="285750" indent="-285750">
              <a:buFont typeface="Arial" panose="020B0604020202020204" pitchFamily="34" charset="0"/>
              <a:buChar char="•"/>
            </a:pPr>
            <a:r>
              <a:rPr lang="en-GB" sz="1400" dirty="0"/>
              <a:t>SELECT AND APPROVE FINAL OPTION </a:t>
            </a:r>
          </a:p>
        </p:txBody>
      </p:sp>
      <p:sp>
        <p:nvSpPr>
          <p:cNvPr id="10" name="Oval 9"/>
          <p:cNvSpPr/>
          <p:nvPr/>
        </p:nvSpPr>
        <p:spPr>
          <a:xfrm>
            <a:off x="5440024" y="2117552"/>
            <a:ext cx="616128" cy="6161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24" name="TextBox 23"/>
          <p:cNvSpPr txBox="1"/>
          <p:nvPr/>
        </p:nvSpPr>
        <p:spPr>
          <a:xfrm>
            <a:off x="5527496" y="2093167"/>
            <a:ext cx="513119" cy="502766"/>
          </a:xfrm>
          <a:prstGeom prst="rect">
            <a:avLst/>
          </a:prstGeom>
          <a:noFill/>
        </p:spPr>
        <p:txBody>
          <a:bodyPr wrap="square" rtlCol="0">
            <a:spAutoFit/>
          </a:bodyPr>
          <a:lstStyle/>
          <a:p>
            <a:pPr algn="ctr"/>
            <a:r>
              <a:rPr lang="en-US" altLang="ko-KR" sz="2667" b="1" dirty="0">
                <a:solidFill>
                  <a:srgbClr val="87B5BA"/>
                </a:solidFill>
                <a:cs typeface="Arial" pitchFamily="34" charset="0"/>
              </a:rPr>
              <a:t>1</a:t>
            </a:r>
            <a:endParaRPr lang="ko-KR" altLang="en-US" sz="2667" b="1" dirty="0">
              <a:solidFill>
                <a:srgbClr val="87B5BA"/>
              </a:solidFill>
              <a:cs typeface="Arial" pitchFamily="34" charset="0"/>
            </a:endParaRPr>
          </a:p>
        </p:txBody>
      </p:sp>
      <p:sp>
        <p:nvSpPr>
          <p:cNvPr id="30" name="TextBox 29"/>
          <p:cNvSpPr txBox="1"/>
          <p:nvPr/>
        </p:nvSpPr>
        <p:spPr>
          <a:xfrm>
            <a:off x="4123172" y="2177448"/>
            <a:ext cx="3162392" cy="379656"/>
          </a:xfrm>
          <a:prstGeom prst="rect">
            <a:avLst/>
          </a:prstGeom>
          <a:noFill/>
        </p:spPr>
        <p:txBody>
          <a:bodyPr wrap="square" rtlCol="0">
            <a:spAutoFit/>
          </a:bodyPr>
          <a:lstStyle/>
          <a:p>
            <a:r>
              <a:rPr lang="it-IT" altLang="ko-KR" sz="1867" b="1" dirty="0">
                <a:solidFill>
                  <a:schemeClr val="bg1"/>
                </a:solidFill>
                <a:cs typeface="Arial" pitchFamily="34" charset="0"/>
              </a:rPr>
              <a:t>INITIATION</a:t>
            </a:r>
            <a:endParaRPr lang="ko-KR" altLang="en-US" sz="1867" b="1" dirty="0">
              <a:solidFill>
                <a:schemeClr val="bg1"/>
              </a:solidFill>
              <a:cs typeface="Arial" pitchFamily="34" charset="0"/>
            </a:endParaRPr>
          </a:p>
        </p:txBody>
      </p:sp>
      <p:sp>
        <p:nvSpPr>
          <p:cNvPr id="37" name="TextBox 36">
            <a:extLst>
              <a:ext uri="{FF2B5EF4-FFF2-40B4-BE49-F238E27FC236}">
                <a16:creationId xmlns:a16="http://schemas.microsoft.com/office/drawing/2014/main" id="{D13BA811-3FCA-75F9-40EA-32AD222B137F}"/>
              </a:ext>
            </a:extLst>
          </p:cNvPr>
          <p:cNvSpPr txBox="1"/>
          <p:nvPr/>
        </p:nvSpPr>
        <p:spPr>
          <a:xfrm>
            <a:off x="4179301" y="2734256"/>
            <a:ext cx="1680210" cy="646331"/>
          </a:xfrm>
          <a:prstGeom prst="rect">
            <a:avLst/>
          </a:prstGeom>
          <a:noFill/>
        </p:spPr>
        <p:txBody>
          <a:bodyPr wrap="square" rtlCol="0">
            <a:spAutoFit/>
          </a:bodyPr>
          <a:lstStyle/>
          <a:p>
            <a:r>
              <a:rPr lang="en-GB" dirty="0"/>
              <a:t>WHERE DO WE WANT TO GO?</a:t>
            </a:r>
          </a:p>
        </p:txBody>
      </p:sp>
      <p:sp>
        <p:nvSpPr>
          <p:cNvPr id="20" name="Oval 19"/>
          <p:cNvSpPr/>
          <p:nvPr/>
        </p:nvSpPr>
        <p:spPr>
          <a:xfrm>
            <a:off x="7839730" y="2052681"/>
            <a:ext cx="616128" cy="6161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5" name="TextBox 24"/>
          <p:cNvSpPr txBox="1"/>
          <p:nvPr/>
        </p:nvSpPr>
        <p:spPr>
          <a:xfrm>
            <a:off x="7792112" y="2093167"/>
            <a:ext cx="711363" cy="502766"/>
          </a:xfrm>
          <a:prstGeom prst="rect">
            <a:avLst/>
          </a:prstGeom>
          <a:noFill/>
        </p:spPr>
        <p:txBody>
          <a:bodyPr wrap="square" rtlCol="0">
            <a:spAutoFit/>
          </a:bodyPr>
          <a:lstStyle/>
          <a:p>
            <a:pPr algn="ctr"/>
            <a:r>
              <a:rPr lang="en-US" altLang="ko-KR" sz="2667" b="1" dirty="0">
                <a:solidFill>
                  <a:srgbClr val="86BD70"/>
                </a:solidFill>
                <a:cs typeface="Arial" pitchFamily="34" charset="0"/>
              </a:rPr>
              <a:t>2</a:t>
            </a:r>
            <a:endParaRPr lang="ko-KR" altLang="en-US" sz="2667" b="1" dirty="0">
              <a:solidFill>
                <a:srgbClr val="86BD70"/>
              </a:solidFill>
              <a:cs typeface="Arial" pitchFamily="34" charset="0"/>
            </a:endParaRPr>
          </a:p>
        </p:txBody>
      </p:sp>
      <p:sp>
        <p:nvSpPr>
          <p:cNvPr id="29" name="TextBox 28"/>
          <p:cNvSpPr txBox="1"/>
          <p:nvPr/>
        </p:nvSpPr>
        <p:spPr>
          <a:xfrm>
            <a:off x="6411098" y="2175698"/>
            <a:ext cx="1413095" cy="379656"/>
          </a:xfrm>
          <a:prstGeom prst="rect">
            <a:avLst/>
          </a:prstGeom>
          <a:noFill/>
        </p:spPr>
        <p:txBody>
          <a:bodyPr wrap="square" rtlCol="0">
            <a:spAutoFit/>
          </a:bodyPr>
          <a:lstStyle/>
          <a:p>
            <a:pPr algn="r"/>
            <a:r>
              <a:rPr lang="en-US" altLang="ko-KR" sz="1867" b="1" dirty="0">
                <a:solidFill>
                  <a:schemeClr val="bg1"/>
                </a:solidFill>
                <a:cs typeface="Arial" pitchFamily="34" charset="0"/>
              </a:rPr>
              <a:t>PLANNING</a:t>
            </a:r>
            <a:endParaRPr lang="ko-KR" altLang="en-US" sz="1867" b="1" dirty="0">
              <a:solidFill>
                <a:schemeClr val="bg1"/>
              </a:solidFill>
              <a:cs typeface="Arial" pitchFamily="34" charset="0"/>
            </a:endParaRPr>
          </a:p>
        </p:txBody>
      </p:sp>
      <p:sp>
        <p:nvSpPr>
          <p:cNvPr id="21" name="Oval 20"/>
          <p:cNvSpPr/>
          <p:nvPr/>
        </p:nvSpPr>
        <p:spPr>
          <a:xfrm>
            <a:off x="7871194" y="3693879"/>
            <a:ext cx="635342" cy="6161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6" name="TextBox 25"/>
          <p:cNvSpPr txBox="1"/>
          <p:nvPr/>
        </p:nvSpPr>
        <p:spPr>
          <a:xfrm>
            <a:off x="7839730" y="3734750"/>
            <a:ext cx="711363" cy="502766"/>
          </a:xfrm>
          <a:prstGeom prst="rect">
            <a:avLst/>
          </a:prstGeom>
          <a:noFill/>
        </p:spPr>
        <p:txBody>
          <a:bodyPr wrap="square" rtlCol="0">
            <a:spAutoFit/>
          </a:bodyPr>
          <a:lstStyle/>
          <a:p>
            <a:pPr algn="ctr"/>
            <a:r>
              <a:rPr lang="en-US" altLang="ko-KR" sz="2667" b="1" dirty="0">
                <a:solidFill>
                  <a:srgbClr val="F39E5A"/>
                </a:solidFill>
                <a:cs typeface="Arial" pitchFamily="34" charset="0"/>
              </a:rPr>
              <a:t>3</a:t>
            </a:r>
            <a:endParaRPr lang="ko-KR" altLang="en-US" sz="2667" b="1" dirty="0">
              <a:solidFill>
                <a:srgbClr val="F39E5A"/>
              </a:solidFill>
              <a:cs typeface="Arial" pitchFamily="34" charset="0"/>
            </a:endParaRPr>
          </a:p>
        </p:txBody>
      </p:sp>
      <p:sp>
        <p:nvSpPr>
          <p:cNvPr id="31" name="TextBox 30"/>
          <p:cNvSpPr txBox="1"/>
          <p:nvPr/>
        </p:nvSpPr>
        <p:spPr>
          <a:xfrm>
            <a:off x="6426635" y="3827020"/>
            <a:ext cx="1356217" cy="954300"/>
          </a:xfrm>
          <a:prstGeom prst="rect">
            <a:avLst/>
          </a:prstGeom>
          <a:noFill/>
        </p:spPr>
        <p:txBody>
          <a:bodyPr wrap="square" rtlCol="0">
            <a:spAutoFit/>
          </a:bodyPr>
          <a:lstStyle/>
          <a:p>
            <a:pPr algn="r"/>
            <a:r>
              <a:rPr lang="en-US" altLang="ko-KR" sz="1867" b="1" dirty="0">
                <a:solidFill>
                  <a:schemeClr val="bg1"/>
                </a:solidFill>
                <a:cs typeface="Arial" pitchFamily="34" charset="0"/>
              </a:rPr>
              <a:t>EXECUTION </a:t>
            </a:r>
          </a:p>
          <a:p>
            <a:pPr algn="r"/>
            <a:r>
              <a:rPr lang="en-US" altLang="ko-KR" sz="1867" b="1" dirty="0">
                <a:solidFill>
                  <a:schemeClr val="bg1"/>
                </a:solidFill>
                <a:cs typeface="Arial" pitchFamily="34" charset="0"/>
              </a:rPr>
              <a:t>AND </a:t>
            </a:r>
          </a:p>
          <a:p>
            <a:pPr algn="r"/>
            <a:r>
              <a:rPr lang="en-US" altLang="ko-KR" sz="1867" b="1" dirty="0">
                <a:solidFill>
                  <a:schemeClr val="bg1"/>
                </a:solidFill>
                <a:cs typeface="Arial" pitchFamily="34" charset="0"/>
              </a:rPr>
              <a:t>CONTROL</a:t>
            </a:r>
            <a:endParaRPr lang="ko-KR" altLang="en-US" sz="1867" b="1" dirty="0">
              <a:solidFill>
                <a:schemeClr val="bg1"/>
              </a:solidFill>
              <a:cs typeface="Arial" pitchFamily="34" charset="0"/>
            </a:endParaRPr>
          </a:p>
        </p:txBody>
      </p:sp>
      <p:sp>
        <p:nvSpPr>
          <p:cNvPr id="39" name="TextBox 38">
            <a:extLst>
              <a:ext uri="{FF2B5EF4-FFF2-40B4-BE49-F238E27FC236}">
                <a16:creationId xmlns:a16="http://schemas.microsoft.com/office/drawing/2014/main" id="{401FC488-4EAD-688D-808C-5AE4350588D8}"/>
              </a:ext>
            </a:extLst>
          </p:cNvPr>
          <p:cNvSpPr txBox="1"/>
          <p:nvPr/>
        </p:nvSpPr>
        <p:spPr>
          <a:xfrm>
            <a:off x="6313496" y="4819492"/>
            <a:ext cx="1478616" cy="369332"/>
          </a:xfrm>
          <a:prstGeom prst="rect">
            <a:avLst/>
          </a:prstGeom>
          <a:noFill/>
        </p:spPr>
        <p:txBody>
          <a:bodyPr wrap="square" rtlCol="0">
            <a:spAutoFit/>
          </a:bodyPr>
          <a:lstStyle/>
          <a:p>
            <a:pPr algn="r"/>
            <a:r>
              <a:rPr lang="it-IT" dirty="0"/>
              <a:t>AT WORK!</a:t>
            </a:r>
            <a:endParaRPr lang="en-GB" dirty="0"/>
          </a:p>
        </p:txBody>
      </p:sp>
      <p:sp>
        <p:nvSpPr>
          <p:cNvPr id="32" name="TextBox 31"/>
          <p:cNvSpPr txBox="1"/>
          <p:nvPr/>
        </p:nvSpPr>
        <p:spPr>
          <a:xfrm>
            <a:off x="4166892" y="3812115"/>
            <a:ext cx="3162392" cy="379656"/>
          </a:xfrm>
          <a:prstGeom prst="rect">
            <a:avLst/>
          </a:prstGeom>
          <a:noFill/>
        </p:spPr>
        <p:txBody>
          <a:bodyPr wrap="square" rtlCol="0">
            <a:spAutoFit/>
          </a:bodyPr>
          <a:lstStyle/>
          <a:p>
            <a:r>
              <a:rPr lang="it-IT" altLang="ko-KR" sz="1867" b="1" dirty="0">
                <a:solidFill>
                  <a:schemeClr val="bg1"/>
                </a:solidFill>
                <a:cs typeface="Arial" pitchFamily="34" charset="0"/>
              </a:rPr>
              <a:t>CLOSURE </a:t>
            </a:r>
            <a:endParaRPr lang="ko-KR" altLang="en-US" sz="1867" b="1" dirty="0">
              <a:solidFill>
                <a:schemeClr val="bg1"/>
              </a:solidFill>
              <a:cs typeface="Arial" pitchFamily="34" charset="0"/>
            </a:endParaRPr>
          </a:p>
        </p:txBody>
      </p:sp>
      <p:sp>
        <p:nvSpPr>
          <p:cNvPr id="22" name="Oval 21"/>
          <p:cNvSpPr/>
          <p:nvPr/>
        </p:nvSpPr>
        <p:spPr>
          <a:xfrm>
            <a:off x="5440024" y="3693879"/>
            <a:ext cx="616128" cy="6161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7" name="TextBox 26"/>
          <p:cNvSpPr txBox="1"/>
          <p:nvPr/>
        </p:nvSpPr>
        <p:spPr>
          <a:xfrm>
            <a:off x="5396241" y="3723209"/>
            <a:ext cx="711363" cy="502766"/>
          </a:xfrm>
          <a:prstGeom prst="rect">
            <a:avLst/>
          </a:prstGeom>
          <a:noFill/>
        </p:spPr>
        <p:txBody>
          <a:bodyPr wrap="square" rtlCol="0">
            <a:spAutoFit/>
          </a:bodyPr>
          <a:lstStyle/>
          <a:p>
            <a:pPr algn="ctr"/>
            <a:r>
              <a:rPr lang="en-US" altLang="ko-KR" sz="2667" b="1" dirty="0">
                <a:solidFill>
                  <a:srgbClr val="A5A5A5"/>
                </a:solidFill>
                <a:cs typeface="Arial" pitchFamily="34" charset="0"/>
              </a:rPr>
              <a:t>4</a:t>
            </a:r>
            <a:endParaRPr lang="ko-KR" altLang="en-US" sz="2667" b="1" dirty="0">
              <a:solidFill>
                <a:srgbClr val="A5A5A5"/>
              </a:solidFill>
              <a:cs typeface="Arial" pitchFamily="34" charset="0"/>
            </a:endParaRPr>
          </a:p>
        </p:txBody>
      </p:sp>
      <p:sp>
        <p:nvSpPr>
          <p:cNvPr id="40" name="TextBox 39">
            <a:extLst>
              <a:ext uri="{FF2B5EF4-FFF2-40B4-BE49-F238E27FC236}">
                <a16:creationId xmlns:a16="http://schemas.microsoft.com/office/drawing/2014/main" id="{8869E84D-C8D5-6ED9-97CD-2150826E7838}"/>
              </a:ext>
            </a:extLst>
          </p:cNvPr>
          <p:cNvSpPr txBox="1"/>
          <p:nvPr/>
        </p:nvSpPr>
        <p:spPr>
          <a:xfrm>
            <a:off x="3938997" y="4324912"/>
            <a:ext cx="2490420" cy="923330"/>
          </a:xfrm>
          <a:prstGeom prst="rect">
            <a:avLst/>
          </a:prstGeom>
          <a:noFill/>
        </p:spPr>
        <p:txBody>
          <a:bodyPr wrap="square" rtlCol="0">
            <a:spAutoFit/>
          </a:bodyPr>
          <a:lstStyle/>
          <a:p>
            <a:r>
              <a:rPr lang="en-GB" dirty="0"/>
              <a:t>HAVE WE ACHIEVED OUR GOALS?</a:t>
            </a:r>
          </a:p>
          <a:p>
            <a:r>
              <a:rPr lang="en-GB" dirty="0"/>
              <a:t>WHAT CAN WE LEARN?</a:t>
            </a:r>
          </a:p>
        </p:txBody>
      </p:sp>
      <p:sp>
        <p:nvSpPr>
          <p:cNvPr id="42" name="TextBox 41">
            <a:extLst>
              <a:ext uri="{FF2B5EF4-FFF2-40B4-BE49-F238E27FC236}">
                <a16:creationId xmlns:a16="http://schemas.microsoft.com/office/drawing/2014/main" id="{E6EF7D81-5555-EEB0-8C93-222E93F7925E}"/>
              </a:ext>
            </a:extLst>
          </p:cNvPr>
          <p:cNvSpPr txBox="1"/>
          <p:nvPr/>
        </p:nvSpPr>
        <p:spPr>
          <a:xfrm>
            <a:off x="9017535" y="937042"/>
            <a:ext cx="2868847" cy="2246769"/>
          </a:xfrm>
          <a:prstGeom prst="rect">
            <a:avLst/>
          </a:prstGeom>
          <a:noFill/>
        </p:spPr>
        <p:txBody>
          <a:bodyPr wrap="square" rtlCol="0">
            <a:spAutoFit/>
          </a:bodyPr>
          <a:lstStyle/>
          <a:p>
            <a:pPr marL="285750" indent="-285750">
              <a:buFont typeface="Arial" panose="020B0604020202020204" pitchFamily="34" charset="0"/>
              <a:buChar char="•"/>
            </a:pPr>
            <a:r>
              <a:rPr lang="en-GB" sz="1400" dirty="0"/>
              <a:t>DEFINE DETAILED OBJECTIVES, CONTENTS AND APPROACHES</a:t>
            </a:r>
          </a:p>
          <a:p>
            <a:pPr marL="285750" indent="-285750">
              <a:buFont typeface="Arial" panose="020B0604020202020204" pitchFamily="34" charset="0"/>
              <a:buChar char="•"/>
            </a:pPr>
            <a:r>
              <a:rPr lang="en-GB" sz="1400" dirty="0"/>
              <a:t>DEVELOP WBS </a:t>
            </a:r>
          </a:p>
          <a:p>
            <a:pPr marL="285750" indent="-285750">
              <a:buFont typeface="Arial" panose="020B0604020202020204" pitchFamily="34" charset="0"/>
              <a:buChar char="•"/>
            </a:pPr>
            <a:r>
              <a:rPr lang="en-GB" sz="1400" dirty="0"/>
              <a:t>ESTABLISH COMMITMENT ON ACTIVITIES</a:t>
            </a:r>
          </a:p>
          <a:p>
            <a:pPr marL="285750" indent="-285750">
              <a:buFont typeface="Arial" panose="020B0604020202020204" pitchFamily="34" charset="0"/>
              <a:buChar char="•"/>
            </a:pPr>
            <a:r>
              <a:rPr lang="en-GB" sz="1400" dirty="0"/>
              <a:t>DEFINE ORGANISATION</a:t>
            </a:r>
          </a:p>
          <a:p>
            <a:pPr marL="285750" indent="-285750">
              <a:buFont typeface="Arial" panose="020B0604020202020204" pitchFamily="34" charset="0"/>
              <a:buChar char="•"/>
            </a:pPr>
            <a:r>
              <a:rPr lang="en-GB" sz="1400" dirty="0"/>
              <a:t>ALLOCATE RESOURCES AND PLAN WORK</a:t>
            </a:r>
          </a:p>
          <a:p>
            <a:pPr marL="285750" indent="-285750">
              <a:buFont typeface="Arial" panose="020B0604020202020204" pitchFamily="34" charset="0"/>
              <a:buChar char="•"/>
            </a:pPr>
            <a:r>
              <a:rPr lang="en-GB" sz="1400" dirty="0"/>
              <a:t>ESTIMATE RISKS</a:t>
            </a:r>
          </a:p>
          <a:p>
            <a:pPr marL="285750" indent="-285750">
              <a:buFont typeface="Arial" panose="020B0604020202020204" pitchFamily="34" charset="0"/>
              <a:buChar char="•"/>
            </a:pPr>
            <a:r>
              <a:rPr lang="en-GB" sz="1400" dirty="0"/>
              <a:t>FORMALISE PROJECT PLAN</a:t>
            </a:r>
          </a:p>
        </p:txBody>
      </p:sp>
      <p:sp>
        <p:nvSpPr>
          <p:cNvPr id="43" name="TextBox 42">
            <a:extLst>
              <a:ext uri="{FF2B5EF4-FFF2-40B4-BE49-F238E27FC236}">
                <a16:creationId xmlns:a16="http://schemas.microsoft.com/office/drawing/2014/main" id="{699AEFEC-45B2-D3E5-855F-C96F0787173E}"/>
              </a:ext>
            </a:extLst>
          </p:cNvPr>
          <p:cNvSpPr txBox="1"/>
          <p:nvPr/>
        </p:nvSpPr>
        <p:spPr>
          <a:xfrm>
            <a:off x="9061410" y="3674190"/>
            <a:ext cx="3019847" cy="2462213"/>
          </a:xfrm>
          <a:prstGeom prst="rect">
            <a:avLst/>
          </a:prstGeom>
          <a:noFill/>
        </p:spPr>
        <p:txBody>
          <a:bodyPr wrap="square" rtlCol="0">
            <a:spAutoFit/>
          </a:bodyPr>
          <a:lstStyle/>
          <a:p>
            <a:pPr marL="285750" indent="-285750">
              <a:buFont typeface="Arial" panose="020B0604020202020204" pitchFamily="34" charset="0"/>
              <a:buChar char="•"/>
            </a:pPr>
            <a:r>
              <a:rPr lang="en-GB" sz="1400" dirty="0"/>
              <a:t>AGREEING DETAILED PLANS</a:t>
            </a:r>
          </a:p>
          <a:p>
            <a:pPr marL="285750" indent="-285750">
              <a:buFont typeface="Arial" panose="020B0604020202020204" pitchFamily="34" charset="0"/>
              <a:buChar char="•"/>
            </a:pPr>
            <a:r>
              <a:rPr lang="en-GB" sz="1400" dirty="0"/>
              <a:t>AUTHORISE WORK</a:t>
            </a:r>
          </a:p>
          <a:p>
            <a:pPr marL="285750" indent="-285750">
              <a:buFont typeface="Arial" panose="020B0604020202020204" pitchFamily="34" charset="0"/>
              <a:buChar char="•"/>
            </a:pPr>
            <a:r>
              <a:rPr lang="en-GB" sz="1400" dirty="0"/>
              <a:t>COORDINATE WORK</a:t>
            </a:r>
          </a:p>
          <a:p>
            <a:endParaRPr lang="en-GB" sz="1400" dirty="0"/>
          </a:p>
          <a:p>
            <a:pPr marL="285750" indent="-285750">
              <a:buFont typeface="Arial" panose="020B0604020202020204" pitchFamily="34" charset="0"/>
              <a:buChar char="•"/>
            </a:pPr>
            <a:r>
              <a:rPr lang="en-GB" sz="1400" dirty="0"/>
              <a:t>ASSESSING FINAL ACCOUNTS AND FORECASTS</a:t>
            </a:r>
          </a:p>
          <a:p>
            <a:pPr marL="285750" indent="-285750">
              <a:buFont typeface="Arial" panose="020B0604020202020204" pitchFamily="34" charset="0"/>
              <a:buChar char="•"/>
            </a:pPr>
            <a:r>
              <a:rPr lang="en-GB" sz="1400" dirty="0"/>
              <a:t>ANALYSING PROGRESS </a:t>
            </a:r>
          </a:p>
          <a:p>
            <a:pPr marL="285750" indent="-285750">
              <a:buFont typeface="Arial" panose="020B0604020202020204" pitchFamily="34" charset="0"/>
              <a:buChar char="•"/>
            </a:pPr>
            <a:r>
              <a:rPr lang="en-GB" sz="1400" dirty="0"/>
              <a:t>INITIATE CORRECTIVE ACTION</a:t>
            </a:r>
          </a:p>
          <a:p>
            <a:pPr marL="285750" indent="-285750">
              <a:buFont typeface="Arial" panose="020B0604020202020204" pitchFamily="34" charset="0"/>
              <a:buChar char="•"/>
            </a:pPr>
            <a:r>
              <a:rPr lang="en-GB" sz="1400" dirty="0"/>
              <a:t>OPERATIONAL AND MANAGEMENT REPORTING</a:t>
            </a:r>
          </a:p>
          <a:p>
            <a:pPr marL="285750" indent="-285750">
              <a:buFont typeface="Arial" panose="020B0604020202020204" pitchFamily="34" charset="0"/>
              <a:buChar char="•"/>
            </a:pPr>
            <a:r>
              <a:rPr lang="en-GB" sz="1400" dirty="0"/>
              <a:t>UPDATE WORK PLANS</a:t>
            </a:r>
          </a:p>
        </p:txBody>
      </p:sp>
      <p:sp>
        <p:nvSpPr>
          <p:cNvPr id="44" name="TextBox 43">
            <a:extLst>
              <a:ext uri="{FF2B5EF4-FFF2-40B4-BE49-F238E27FC236}">
                <a16:creationId xmlns:a16="http://schemas.microsoft.com/office/drawing/2014/main" id="{5394B5CD-D974-5793-ACDB-037358A4E3C0}"/>
              </a:ext>
            </a:extLst>
          </p:cNvPr>
          <p:cNvSpPr txBox="1"/>
          <p:nvPr/>
        </p:nvSpPr>
        <p:spPr>
          <a:xfrm>
            <a:off x="982750" y="3827020"/>
            <a:ext cx="2401373" cy="738664"/>
          </a:xfrm>
          <a:prstGeom prst="rect">
            <a:avLst/>
          </a:prstGeom>
          <a:noFill/>
        </p:spPr>
        <p:txBody>
          <a:bodyPr wrap="square" rtlCol="0">
            <a:spAutoFit/>
          </a:bodyPr>
          <a:lstStyle/>
          <a:p>
            <a:pPr marL="285750" indent="-285750">
              <a:buFont typeface="Arial" panose="020B0604020202020204" pitchFamily="34" charset="0"/>
              <a:buChar char="•"/>
            </a:pPr>
            <a:r>
              <a:rPr lang="en-GB" sz="1400" dirty="0"/>
              <a:t>CLOSE THE PROJECT</a:t>
            </a:r>
          </a:p>
          <a:p>
            <a:pPr marL="285750" indent="-285750">
              <a:buFont typeface="Arial" panose="020B0604020202020204" pitchFamily="34" charset="0"/>
              <a:buChar char="•"/>
            </a:pPr>
            <a:r>
              <a:rPr lang="en-GB" sz="1400" dirty="0"/>
              <a:t>REVIEW OF PROJECT RESULTS</a:t>
            </a:r>
          </a:p>
        </p:txBody>
      </p:sp>
      <p:sp>
        <p:nvSpPr>
          <p:cNvPr id="2" name="TextBox 1">
            <a:extLst>
              <a:ext uri="{FF2B5EF4-FFF2-40B4-BE49-F238E27FC236}">
                <a16:creationId xmlns:a16="http://schemas.microsoft.com/office/drawing/2014/main" id="{DD9E346D-BD1D-06BD-6005-6444E2A9A2A2}"/>
              </a:ext>
            </a:extLst>
          </p:cNvPr>
          <p:cNvSpPr txBox="1"/>
          <p:nvPr/>
        </p:nvSpPr>
        <p:spPr>
          <a:xfrm>
            <a:off x="1145897" y="307187"/>
            <a:ext cx="4894718" cy="430887"/>
          </a:xfrm>
          <a:prstGeom prst="rect">
            <a:avLst/>
          </a:prstGeom>
          <a:noFill/>
        </p:spPr>
        <p:txBody>
          <a:bodyPr wrap="square" rtlCol="0">
            <a:spAutoFit/>
          </a:bodyPr>
          <a:lstStyle/>
          <a:p>
            <a:r>
              <a:rPr lang="en-GB" sz="2200" b="1" dirty="0"/>
              <a:t>So, how do you start?</a:t>
            </a:r>
          </a:p>
        </p:txBody>
      </p:sp>
      <p:sp>
        <p:nvSpPr>
          <p:cNvPr id="3" name="Donut 24">
            <a:extLst>
              <a:ext uri="{FF2B5EF4-FFF2-40B4-BE49-F238E27FC236}">
                <a16:creationId xmlns:a16="http://schemas.microsoft.com/office/drawing/2014/main" id="{EB92A918-1B14-E452-2E8E-5E15AE2B1476}"/>
              </a:ext>
            </a:extLst>
          </p:cNvPr>
          <p:cNvSpPr/>
          <p:nvPr/>
        </p:nvSpPr>
        <p:spPr>
          <a:xfrm>
            <a:off x="3962499" y="268358"/>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Tree>
    <p:extLst>
      <p:ext uri="{BB962C8B-B14F-4D97-AF65-F5344CB8AC3E}">
        <p14:creationId xmlns:p14="http://schemas.microsoft.com/office/powerpoint/2010/main" val="1815539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iagram&#10;&#10;Description automatically generated">
            <a:extLst>
              <a:ext uri="{FF2B5EF4-FFF2-40B4-BE49-F238E27FC236}">
                <a16:creationId xmlns:a16="http://schemas.microsoft.com/office/drawing/2014/main" id="{E94841D1-D776-1368-CD4E-8836F244B09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85313" y="2116507"/>
            <a:ext cx="2006687" cy="1910903"/>
          </a:xfrm>
          <a:prstGeom prst="rect">
            <a:avLst/>
          </a:prstGeom>
        </p:spPr>
      </p:pic>
      <p:sp>
        <p:nvSpPr>
          <p:cNvPr id="5" name="TextBox 4">
            <a:extLst>
              <a:ext uri="{FF2B5EF4-FFF2-40B4-BE49-F238E27FC236}">
                <a16:creationId xmlns:a16="http://schemas.microsoft.com/office/drawing/2014/main" id="{B9A90C06-71B9-F06E-471A-3B457067EB23}"/>
              </a:ext>
            </a:extLst>
          </p:cNvPr>
          <p:cNvSpPr txBox="1"/>
          <p:nvPr/>
        </p:nvSpPr>
        <p:spPr>
          <a:xfrm>
            <a:off x="1080654" y="403761"/>
            <a:ext cx="5925787" cy="430887"/>
          </a:xfrm>
          <a:prstGeom prst="rect">
            <a:avLst/>
          </a:prstGeom>
          <a:noFill/>
        </p:spPr>
        <p:txBody>
          <a:bodyPr wrap="square" rtlCol="0">
            <a:spAutoFit/>
          </a:bodyPr>
          <a:lstStyle/>
          <a:p>
            <a:r>
              <a:rPr lang="en-GB" sz="2200" b="1" dirty="0"/>
              <a:t>Management</a:t>
            </a:r>
          </a:p>
        </p:txBody>
      </p:sp>
      <p:graphicFrame>
        <p:nvGraphicFramePr>
          <p:cNvPr id="6" name="Objeto 33">
            <a:extLst>
              <a:ext uri="{FF2B5EF4-FFF2-40B4-BE49-F238E27FC236}">
                <a16:creationId xmlns:a16="http://schemas.microsoft.com/office/drawing/2014/main" id="{B612AE0A-43C5-AE05-110F-D653AD835041}"/>
              </a:ext>
            </a:extLst>
          </p:cNvPr>
          <p:cNvGraphicFramePr>
            <a:graphicFrameLocks noChangeAspect="1"/>
          </p:cNvGraphicFramePr>
          <p:nvPr>
            <p:extLst>
              <p:ext uri="{D42A27DB-BD31-4B8C-83A1-F6EECF244321}">
                <p14:modId xmlns:p14="http://schemas.microsoft.com/office/powerpoint/2010/main" val="1839162352"/>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4" imgW="1933560" imgH="1914480" progId="">
                  <p:embed/>
                </p:oleObj>
              </mc:Choice>
              <mc:Fallback>
                <p:oleObj r:id="rId4" imgW="1933560" imgH="1914480" progId="">
                  <p:embed/>
                  <p:pic>
                    <p:nvPicPr>
                      <p:cNvPr id="2" name="Objeto 33">
                        <a:extLst>
                          <a:ext uri="{FF2B5EF4-FFF2-40B4-BE49-F238E27FC236}">
                            <a16:creationId xmlns:a16="http://schemas.microsoft.com/office/drawing/2014/main" id="{B7F6F9CD-6944-1BBA-5862-F9744B38509B}"/>
                          </a:ext>
                        </a:extLst>
                      </p:cNvPr>
                      <p:cNvPicPr/>
                      <p:nvPr/>
                    </p:nvPicPr>
                    <p:blipFill>
                      <a:blip r:embed="rId5"/>
                      <a:stretch>
                        <a:fillRect/>
                      </a:stretch>
                    </p:blipFill>
                    <p:spPr>
                      <a:xfrm>
                        <a:off x="-3683" y="0"/>
                        <a:ext cx="724395" cy="782112"/>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34D28816-E894-FF82-BB7C-398117ED2402}"/>
              </a:ext>
            </a:extLst>
          </p:cNvPr>
          <p:cNvSpPr txBox="1"/>
          <p:nvPr/>
        </p:nvSpPr>
        <p:spPr>
          <a:xfrm>
            <a:off x="613559" y="1006712"/>
            <a:ext cx="11178638" cy="671915"/>
          </a:xfrm>
          <a:prstGeom prst="rect">
            <a:avLst/>
          </a:prstGeom>
          <a:noFill/>
        </p:spPr>
        <p:txBody>
          <a:bodyPr wrap="square">
            <a:spAutoFit/>
          </a:bodyPr>
          <a:lstStyle/>
          <a:p>
            <a:pPr lvl="0">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Management </a:t>
            </a:r>
            <a:r>
              <a:rPr lang="en-GB" sz="1800" dirty="0">
                <a:effectLst/>
                <a:latin typeface="Calibri" panose="020F0502020204030204" pitchFamily="34" charset="0"/>
                <a:ea typeface="Calibri" panose="020F0502020204030204" pitchFamily="34" charset="0"/>
                <a:cs typeface="Times New Roman" panose="02020603050405020304" pitchFamily="18" charset="0"/>
              </a:rPr>
              <a:t>refers to the controlling and planning of details (Bauer 1998). By judicious use of available means the actual decisions are made and actions are carried out to achieve the objectives (Storey 1960).</a:t>
            </a:r>
          </a:p>
        </p:txBody>
      </p:sp>
      <p:sp>
        <p:nvSpPr>
          <p:cNvPr id="9" name="TextBox 8">
            <a:extLst>
              <a:ext uri="{FF2B5EF4-FFF2-40B4-BE49-F238E27FC236}">
                <a16:creationId xmlns:a16="http://schemas.microsoft.com/office/drawing/2014/main" id="{12FE763F-FDD3-55DC-F2D0-1DE2B3D29971}"/>
              </a:ext>
            </a:extLst>
          </p:cNvPr>
          <p:cNvSpPr txBox="1"/>
          <p:nvPr/>
        </p:nvSpPr>
        <p:spPr>
          <a:xfrm>
            <a:off x="613559" y="1800368"/>
            <a:ext cx="10881756" cy="1754326"/>
          </a:xfrm>
          <a:prstGeom prst="rect">
            <a:avLst/>
          </a:prstGeom>
          <a:noFill/>
        </p:spPr>
        <p:txBody>
          <a:bodyPr wrap="square" rtlCol="0">
            <a:spAutoFit/>
          </a:bodyPr>
          <a:lstStyle/>
          <a:p>
            <a:pPr algn="just"/>
            <a:r>
              <a:rPr lang="en-GB" b="1" dirty="0"/>
              <a:t>Project Management: </a:t>
            </a:r>
            <a:r>
              <a:rPr lang="en-GB" dirty="0"/>
              <a:t>application of knowledge, skills, techniques and instruments to satisfy project requirements</a:t>
            </a:r>
          </a:p>
          <a:p>
            <a:pPr algn="just"/>
            <a:endParaRPr lang="en-GB" dirty="0"/>
          </a:p>
          <a:p>
            <a:pPr marL="285750" indent="-285750" algn="just">
              <a:buFont typeface="Arial" panose="020B0604020202020204" pitchFamily="34" charset="0"/>
              <a:buChar char="•"/>
            </a:pPr>
            <a:r>
              <a:rPr lang="en-GB" dirty="0"/>
              <a:t>Highlight critical situations and provide alternatives timely</a:t>
            </a:r>
          </a:p>
          <a:p>
            <a:pPr marL="285750" indent="-285750" algn="just">
              <a:buFont typeface="Arial" panose="020B0604020202020204" pitchFamily="34" charset="0"/>
              <a:buChar char="•"/>
            </a:pPr>
            <a:r>
              <a:rPr lang="en-GB" dirty="0"/>
              <a:t>Empowering all stakeholders on specific objectives</a:t>
            </a:r>
          </a:p>
          <a:p>
            <a:pPr marL="285750" indent="-285750" algn="just">
              <a:buFont typeface="Arial" panose="020B0604020202020204" pitchFamily="34" charset="0"/>
              <a:buChar char="•"/>
            </a:pPr>
            <a:r>
              <a:rPr lang="en-GB" dirty="0"/>
              <a:t>Provide realistic view of the project during its lifecycle</a:t>
            </a:r>
          </a:p>
          <a:p>
            <a:pPr marL="285750" indent="-285750" algn="just">
              <a:buFont typeface="Arial" panose="020B0604020202020204" pitchFamily="34" charset="0"/>
              <a:buChar char="•"/>
            </a:pPr>
            <a:r>
              <a:rPr lang="en-GB" dirty="0"/>
              <a:t>Draw a future evolution forecasting framework of the project</a:t>
            </a:r>
          </a:p>
        </p:txBody>
      </p:sp>
      <p:sp>
        <p:nvSpPr>
          <p:cNvPr id="11" name="TextBox 10">
            <a:extLst>
              <a:ext uri="{FF2B5EF4-FFF2-40B4-BE49-F238E27FC236}">
                <a16:creationId xmlns:a16="http://schemas.microsoft.com/office/drawing/2014/main" id="{652E30A4-F12E-C392-D2D0-FBC2C4A101E9}"/>
              </a:ext>
            </a:extLst>
          </p:cNvPr>
          <p:cNvSpPr txBox="1"/>
          <p:nvPr/>
        </p:nvSpPr>
        <p:spPr>
          <a:xfrm>
            <a:off x="597725" y="3635974"/>
            <a:ext cx="9698181" cy="923330"/>
          </a:xfrm>
          <a:prstGeom prst="rect">
            <a:avLst/>
          </a:prstGeom>
          <a:noFill/>
        </p:spPr>
        <p:txBody>
          <a:bodyPr wrap="square">
            <a:spAutoFit/>
          </a:bodyPr>
          <a:lstStyle/>
          <a:p>
            <a:r>
              <a:rPr lang="en-GB" b="1" dirty="0"/>
              <a:t>The process of managing a project from start to finish by allocating, utilising and monitoring (limited) resources in order to fulfil (project) requirements within a predefined time frame. </a:t>
            </a:r>
          </a:p>
          <a:p>
            <a:r>
              <a:rPr lang="en-GB" dirty="0"/>
              <a:t>It is therefore necessary to: </a:t>
            </a:r>
          </a:p>
        </p:txBody>
      </p:sp>
      <p:sp>
        <p:nvSpPr>
          <p:cNvPr id="2" name="Rectangle 1">
            <a:extLst>
              <a:ext uri="{FF2B5EF4-FFF2-40B4-BE49-F238E27FC236}">
                <a16:creationId xmlns:a16="http://schemas.microsoft.com/office/drawing/2014/main" id="{0CA50F2B-1E98-DD80-986F-FF1DD64AC12D}"/>
              </a:ext>
            </a:extLst>
          </p:cNvPr>
          <p:cNvSpPr/>
          <p:nvPr/>
        </p:nvSpPr>
        <p:spPr>
          <a:xfrm>
            <a:off x="1080654" y="4924982"/>
            <a:ext cx="2268187" cy="1436914"/>
          </a:xfrm>
          <a:prstGeom prst="rect">
            <a:avLst/>
          </a:prstGeom>
          <a:solidFill>
            <a:srgbClr val="A8D184"/>
          </a:solidFill>
          <a:ln>
            <a:solidFill>
              <a:srgbClr val="A8D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Verify and resolve existing resource constraints and any conflicts that may arise</a:t>
            </a:r>
          </a:p>
        </p:txBody>
      </p:sp>
      <p:sp>
        <p:nvSpPr>
          <p:cNvPr id="3" name="Rectangle 2">
            <a:extLst>
              <a:ext uri="{FF2B5EF4-FFF2-40B4-BE49-F238E27FC236}">
                <a16:creationId xmlns:a16="http://schemas.microsoft.com/office/drawing/2014/main" id="{B2B5572C-BF7E-3BC3-56E0-FFD3819EBF87}"/>
              </a:ext>
            </a:extLst>
          </p:cNvPr>
          <p:cNvSpPr/>
          <p:nvPr/>
        </p:nvSpPr>
        <p:spPr>
          <a:xfrm>
            <a:off x="4369843" y="4924982"/>
            <a:ext cx="3452313" cy="1436914"/>
          </a:xfrm>
          <a:prstGeom prst="rect">
            <a:avLst/>
          </a:prstGeom>
          <a:solidFill>
            <a:srgbClr val="A8D184"/>
          </a:solidFill>
          <a:ln>
            <a:solidFill>
              <a:srgbClr val="A8D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Align the strategic orientation of the organisation where this influences the achievement of the project objectives</a:t>
            </a:r>
          </a:p>
        </p:txBody>
      </p:sp>
      <p:sp>
        <p:nvSpPr>
          <p:cNvPr id="4" name="Rectangle 3">
            <a:extLst>
              <a:ext uri="{FF2B5EF4-FFF2-40B4-BE49-F238E27FC236}">
                <a16:creationId xmlns:a16="http://schemas.microsoft.com/office/drawing/2014/main" id="{973B9105-DECD-755E-83A0-D8CB5FD78041}"/>
              </a:ext>
            </a:extLst>
          </p:cNvPr>
          <p:cNvSpPr/>
          <p:nvPr/>
        </p:nvSpPr>
        <p:spPr>
          <a:xfrm>
            <a:off x="8811491" y="4924982"/>
            <a:ext cx="2268187" cy="1436914"/>
          </a:xfrm>
          <a:prstGeom prst="rect">
            <a:avLst/>
          </a:prstGeom>
          <a:solidFill>
            <a:srgbClr val="A8D184"/>
          </a:solidFill>
          <a:ln>
            <a:solidFill>
              <a:srgbClr val="A8D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Define shared governance</a:t>
            </a:r>
          </a:p>
        </p:txBody>
      </p:sp>
    </p:spTree>
    <p:extLst>
      <p:ext uri="{BB962C8B-B14F-4D97-AF65-F5344CB8AC3E}">
        <p14:creationId xmlns:p14="http://schemas.microsoft.com/office/powerpoint/2010/main" val="705141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D0E6E1-8D74-2E4C-EABA-E638B3B28053}"/>
              </a:ext>
            </a:extLst>
          </p:cNvPr>
          <p:cNvSpPr txBox="1"/>
          <p:nvPr/>
        </p:nvSpPr>
        <p:spPr>
          <a:xfrm>
            <a:off x="716477" y="973781"/>
            <a:ext cx="10759045" cy="2308324"/>
          </a:xfrm>
          <a:prstGeom prst="rect">
            <a:avLst/>
          </a:prstGeom>
          <a:noFill/>
        </p:spPr>
        <p:txBody>
          <a:bodyPr wrap="square" rtlCol="0">
            <a:spAutoFit/>
          </a:bodyPr>
          <a:lstStyle/>
          <a:p>
            <a:pPr algn="just"/>
            <a:r>
              <a:rPr lang="en-GB" b="1" dirty="0"/>
              <a:t>A manager’s primary challenge is to solve problems creatively. </a:t>
            </a:r>
            <a:r>
              <a:rPr lang="en-GB" dirty="0"/>
              <a:t>While drawing from a variety of academic disciplines, and to help managers respond to the challenge of creative problem solving, principles of management have long been categorized into the four major functions of </a:t>
            </a:r>
            <a:r>
              <a:rPr lang="en-GB" b="1" dirty="0"/>
              <a:t>planning, organizing, leading, and controlling (the P-O-L-C framework). </a:t>
            </a:r>
          </a:p>
          <a:p>
            <a:pPr algn="just"/>
            <a:endParaRPr lang="en-GB" b="1" dirty="0"/>
          </a:p>
          <a:p>
            <a:pPr algn="just"/>
            <a:endParaRPr lang="en-GB" dirty="0"/>
          </a:p>
          <a:p>
            <a:pPr algn="just"/>
            <a:r>
              <a:rPr lang="en-GB" dirty="0"/>
              <a:t>Four crucial functions can be used to summarise management ideas. Planning, organising, leading, and controlling are these tasks. The P-O-L-C framework offers helpful direction for the optimal managerial position. </a:t>
            </a:r>
          </a:p>
        </p:txBody>
      </p:sp>
      <p:graphicFrame>
        <p:nvGraphicFramePr>
          <p:cNvPr id="5" name="Table 5">
            <a:extLst>
              <a:ext uri="{FF2B5EF4-FFF2-40B4-BE49-F238E27FC236}">
                <a16:creationId xmlns:a16="http://schemas.microsoft.com/office/drawing/2014/main" id="{B256CE52-0753-D780-070F-EE3E45941131}"/>
              </a:ext>
            </a:extLst>
          </p:cNvPr>
          <p:cNvGraphicFramePr>
            <a:graphicFrameLocks noGrp="1"/>
          </p:cNvGraphicFramePr>
          <p:nvPr>
            <p:extLst>
              <p:ext uri="{D42A27DB-BD31-4B8C-83A1-F6EECF244321}">
                <p14:modId xmlns:p14="http://schemas.microsoft.com/office/powerpoint/2010/main" val="3182908430"/>
              </p:ext>
            </p:extLst>
          </p:nvPr>
        </p:nvGraphicFramePr>
        <p:xfrm>
          <a:off x="1380183" y="3836103"/>
          <a:ext cx="9431632" cy="2461798"/>
        </p:xfrm>
        <a:graphic>
          <a:graphicData uri="http://schemas.openxmlformats.org/drawingml/2006/table">
            <a:tbl>
              <a:tblPr firstRow="1" bandRow="1">
                <a:tableStyleId>{0505E3EF-67EA-436B-97B2-0124C06EBD24}</a:tableStyleId>
              </a:tblPr>
              <a:tblGrid>
                <a:gridCol w="2357908">
                  <a:extLst>
                    <a:ext uri="{9D8B030D-6E8A-4147-A177-3AD203B41FA5}">
                      <a16:colId xmlns:a16="http://schemas.microsoft.com/office/drawing/2014/main" val="1990606510"/>
                    </a:ext>
                  </a:extLst>
                </a:gridCol>
                <a:gridCol w="2357908">
                  <a:extLst>
                    <a:ext uri="{9D8B030D-6E8A-4147-A177-3AD203B41FA5}">
                      <a16:colId xmlns:a16="http://schemas.microsoft.com/office/drawing/2014/main" val="675464663"/>
                    </a:ext>
                  </a:extLst>
                </a:gridCol>
                <a:gridCol w="2357908">
                  <a:extLst>
                    <a:ext uri="{9D8B030D-6E8A-4147-A177-3AD203B41FA5}">
                      <a16:colId xmlns:a16="http://schemas.microsoft.com/office/drawing/2014/main" val="2478723114"/>
                    </a:ext>
                  </a:extLst>
                </a:gridCol>
                <a:gridCol w="2357908">
                  <a:extLst>
                    <a:ext uri="{9D8B030D-6E8A-4147-A177-3AD203B41FA5}">
                      <a16:colId xmlns:a16="http://schemas.microsoft.com/office/drawing/2014/main" val="785220"/>
                    </a:ext>
                  </a:extLst>
                </a:gridCol>
              </a:tblGrid>
              <a:tr h="737000">
                <a:tc>
                  <a:txBody>
                    <a:bodyPr/>
                    <a:lstStyle/>
                    <a:p>
                      <a:pPr marL="0" indent="0">
                        <a:buFont typeface="Arial" panose="020B0604020202020204" pitchFamily="34" charset="0"/>
                        <a:buNone/>
                      </a:pPr>
                      <a:r>
                        <a:rPr lang="en-GB" noProof="0" dirty="0"/>
                        <a:t>Planning</a:t>
                      </a:r>
                    </a:p>
                  </a:txBody>
                  <a:tcPr/>
                </a:tc>
                <a:tc>
                  <a:txBody>
                    <a:bodyPr/>
                    <a:lstStyle/>
                    <a:p>
                      <a:pPr marL="0" indent="0">
                        <a:buFont typeface="Arial" panose="020B0604020202020204" pitchFamily="34" charset="0"/>
                        <a:buNone/>
                      </a:pPr>
                      <a:r>
                        <a:rPr lang="en-GB" noProof="0" dirty="0"/>
                        <a:t>Organizing</a:t>
                      </a:r>
                    </a:p>
                  </a:txBody>
                  <a:tcPr/>
                </a:tc>
                <a:tc>
                  <a:txBody>
                    <a:bodyPr/>
                    <a:lstStyle/>
                    <a:p>
                      <a:pPr marL="0" indent="0">
                        <a:buFont typeface="Arial" panose="020B0604020202020204" pitchFamily="34" charset="0"/>
                        <a:buNone/>
                      </a:pPr>
                      <a:r>
                        <a:rPr lang="en-GB" noProof="0"/>
                        <a:t>Leading</a:t>
                      </a:r>
                    </a:p>
                  </a:txBody>
                  <a:tcPr/>
                </a:tc>
                <a:tc>
                  <a:txBody>
                    <a:bodyPr/>
                    <a:lstStyle/>
                    <a:p>
                      <a:pPr marL="0" indent="0">
                        <a:buFont typeface="Arial" panose="020B0604020202020204" pitchFamily="34" charset="0"/>
                        <a:buNone/>
                      </a:pPr>
                      <a:r>
                        <a:rPr lang="en-GB" noProof="0" dirty="0"/>
                        <a:t>Controlling</a:t>
                      </a:r>
                    </a:p>
                  </a:txBody>
                  <a:tcPr/>
                </a:tc>
                <a:extLst>
                  <a:ext uri="{0D108BD9-81ED-4DB2-BD59-A6C34878D82A}">
                    <a16:rowId xmlns:a16="http://schemas.microsoft.com/office/drawing/2014/main" val="220035023"/>
                  </a:ext>
                </a:extLst>
              </a:tr>
              <a:tr h="1724798">
                <a:tc>
                  <a:txBody>
                    <a:bodyPr/>
                    <a:lstStyle/>
                    <a:p>
                      <a:pPr marL="0" indent="0">
                        <a:buFont typeface="Arial" panose="020B0604020202020204" pitchFamily="34" charset="0"/>
                        <a:buNone/>
                      </a:pPr>
                      <a:r>
                        <a:rPr lang="en-GB" noProof="0" dirty="0"/>
                        <a:t>Vision &amp; Mission</a:t>
                      </a:r>
                    </a:p>
                    <a:p>
                      <a:pPr marL="0" indent="0">
                        <a:buFont typeface="Arial" panose="020B0604020202020204" pitchFamily="34" charset="0"/>
                        <a:buNone/>
                      </a:pPr>
                      <a:r>
                        <a:rPr lang="en-GB" noProof="0" dirty="0"/>
                        <a:t>Strategizing</a:t>
                      </a:r>
                    </a:p>
                    <a:p>
                      <a:pPr marL="0" indent="0">
                        <a:buFont typeface="Arial" panose="020B0604020202020204" pitchFamily="34" charset="0"/>
                        <a:buNone/>
                      </a:pPr>
                      <a:r>
                        <a:rPr lang="en-GB" noProof="0" dirty="0"/>
                        <a:t>Goals &amp; Objectives</a:t>
                      </a:r>
                    </a:p>
                  </a:txBody>
                  <a:tcPr/>
                </a:tc>
                <a:tc>
                  <a:txBody>
                    <a:bodyPr/>
                    <a:lstStyle/>
                    <a:p>
                      <a:pPr marL="0" indent="0">
                        <a:buFont typeface="Arial" panose="020B0604020202020204" pitchFamily="34" charset="0"/>
                        <a:buNone/>
                      </a:pPr>
                      <a:r>
                        <a:rPr lang="en-GB" noProof="0" dirty="0"/>
                        <a:t>Organization Design</a:t>
                      </a:r>
                    </a:p>
                    <a:p>
                      <a:pPr marL="0" indent="0">
                        <a:buFont typeface="Arial" panose="020B0604020202020204" pitchFamily="34" charset="0"/>
                        <a:buNone/>
                      </a:pPr>
                      <a:r>
                        <a:rPr lang="en-GB" noProof="0" dirty="0"/>
                        <a:t>Culture</a:t>
                      </a:r>
                    </a:p>
                    <a:p>
                      <a:pPr marL="0" indent="0">
                        <a:buFont typeface="Arial" panose="020B0604020202020204" pitchFamily="34" charset="0"/>
                        <a:buNone/>
                      </a:pPr>
                      <a:r>
                        <a:rPr lang="en-GB" noProof="0" dirty="0"/>
                        <a:t>Social Networks</a:t>
                      </a:r>
                    </a:p>
                  </a:txBody>
                  <a:tcPr/>
                </a:tc>
                <a:tc>
                  <a:txBody>
                    <a:bodyPr/>
                    <a:lstStyle/>
                    <a:p>
                      <a:pPr marL="0" indent="0">
                        <a:buFont typeface="Arial" panose="020B0604020202020204" pitchFamily="34" charset="0"/>
                        <a:buNone/>
                      </a:pPr>
                      <a:r>
                        <a:rPr lang="en-GB" noProof="0" dirty="0"/>
                        <a:t>Leadership</a:t>
                      </a:r>
                    </a:p>
                    <a:p>
                      <a:pPr marL="0" indent="0">
                        <a:buFont typeface="Arial" panose="020B0604020202020204" pitchFamily="34" charset="0"/>
                        <a:buNone/>
                      </a:pPr>
                      <a:r>
                        <a:rPr lang="en-GB" noProof="0" dirty="0"/>
                        <a:t>Decision Making</a:t>
                      </a:r>
                    </a:p>
                    <a:p>
                      <a:pPr marL="0" indent="0">
                        <a:buFont typeface="Arial" panose="020B0604020202020204" pitchFamily="34" charset="0"/>
                        <a:buNone/>
                      </a:pPr>
                      <a:r>
                        <a:rPr lang="en-GB" noProof="0" dirty="0"/>
                        <a:t>Communications</a:t>
                      </a:r>
                    </a:p>
                    <a:p>
                      <a:pPr marL="0" indent="0">
                        <a:buFont typeface="Arial" panose="020B0604020202020204" pitchFamily="34" charset="0"/>
                        <a:buNone/>
                      </a:pPr>
                      <a:r>
                        <a:rPr lang="en-GB" noProof="0" dirty="0"/>
                        <a:t>Groups/Teams</a:t>
                      </a:r>
                    </a:p>
                    <a:p>
                      <a:pPr marL="0" indent="0">
                        <a:buFont typeface="Arial" panose="020B0604020202020204" pitchFamily="34" charset="0"/>
                        <a:buNone/>
                      </a:pPr>
                      <a:r>
                        <a:rPr lang="en-GB" noProof="0" dirty="0"/>
                        <a:t>Motivation</a:t>
                      </a:r>
                    </a:p>
                  </a:txBody>
                  <a:tcPr/>
                </a:tc>
                <a:tc>
                  <a:txBody>
                    <a:bodyPr/>
                    <a:lstStyle/>
                    <a:p>
                      <a:pPr marL="0" indent="0">
                        <a:buFont typeface="Arial" panose="020B0604020202020204" pitchFamily="34" charset="0"/>
                        <a:buNone/>
                      </a:pPr>
                      <a:r>
                        <a:rPr lang="en-GB" noProof="0" dirty="0"/>
                        <a:t>Systems/Processes</a:t>
                      </a:r>
                    </a:p>
                    <a:p>
                      <a:pPr marL="0" indent="0" algn="l">
                        <a:buFont typeface="Arial" panose="020B0604020202020204" pitchFamily="34" charset="0"/>
                        <a:buNone/>
                      </a:pPr>
                      <a:r>
                        <a:rPr lang="en-GB" noProof="0" dirty="0"/>
                        <a:t>Strategic Human Resources</a:t>
                      </a:r>
                    </a:p>
                  </a:txBody>
                  <a:tcPr/>
                </a:tc>
                <a:extLst>
                  <a:ext uri="{0D108BD9-81ED-4DB2-BD59-A6C34878D82A}">
                    <a16:rowId xmlns:a16="http://schemas.microsoft.com/office/drawing/2014/main" val="3120237578"/>
                  </a:ext>
                </a:extLst>
              </a:tr>
            </a:tbl>
          </a:graphicData>
        </a:graphic>
      </p:graphicFrame>
      <p:graphicFrame>
        <p:nvGraphicFramePr>
          <p:cNvPr id="2" name="Objeto 33">
            <a:extLst>
              <a:ext uri="{FF2B5EF4-FFF2-40B4-BE49-F238E27FC236}">
                <a16:creationId xmlns:a16="http://schemas.microsoft.com/office/drawing/2014/main" id="{3D9ACC7B-1B07-E7A3-CC57-FAF7762A8EAB}"/>
              </a:ext>
            </a:extLst>
          </p:cNvPr>
          <p:cNvGraphicFramePr>
            <a:graphicFrameLocks noChangeAspect="1"/>
          </p:cNvGraphicFramePr>
          <p:nvPr>
            <p:extLst>
              <p:ext uri="{D42A27DB-BD31-4B8C-83A1-F6EECF244321}">
                <p14:modId xmlns:p14="http://schemas.microsoft.com/office/powerpoint/2010/main" val="3894193259"/>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6" name="Objeto 33">
                        <a:extLst>
                          <a:ext uri="{FF2B5EF4-FFF2-40B4-BE49-F238E27FC236}">
                            <a16:creationId xmlns:a16="http://schemas.microsoft.com/office/drawing/2014/main" id="{B612AE0A-43C5-AE05-110F-D653AD835041}"/>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F15AAB18-78C2-E7A5-9FAF-594ABC7A4CAF}"/>
              </a:ext>
            </a:extLst>
          </p:cNvPr>
          <p:cNvSpPr txBox="1"/>
          <p:nvPr/>
        </p:nvSpPr>
        <p:spPr>
          <a:xfrm>
            <a:off x="1380183" y="447059"/>
            <a:ext cx="5925787" cy="430887"/>
          </a:xfrm>
          <a:prstGeom prst="rect">
            <a:avLst/>
          </a:prstGeom>
          <a:noFill/>
        </p:spPr>
        <p:txBody>
          <a:bodyPr wrap="square" rtlCol="0">
            <a:spAutoFit/>
          </a:bodyPr>
          <a:lstStyle/>
          <a:p>
            <a:r>
              <a:rPr lang="en-GB" sz="2200" b="1" dirty="0"/>
              <a:t>The P-O-L-C framework</a:t>
            </a:r>
          </a:p>
        </p:txBody>
      </p:sp>
    </p:spTree>
    <p:extLst>
      <p:ext uri="{BB962C8B-B14F-4D97-AF65-F5344CB8AC3E}">
        <p14:creationId xmlns:p14="http://schemas.microsoft.com/office/powerpoint/2010/main" val="2651821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C43B79-D75D-18BD-B677-F197631B4849}"/>
              </a:ext>
            </a:extLst>
          </p:cNvPr>
          <p:cNvSpPr txBox="1"/>
          <p:nvPr/>
        </p:nvSpPr>
        <p:spPr>
          <a:xfrm>
            <a:off x="589342" y="922767"/>
            <a:ext cx="10685123" cy="923330"/>
          </a:xfrm>
          <a:prstGeom prst="rect">
            <a:avLst/>
          </a:prstGeom>
          <a:noFill/>
        </p:spPr>
        <p:txBody>
          <a:bodyPr wrap="square" rtlCol="0">
            <a:spAutoFit/>
          </a:bodyPr>
          <a:lstStyle/>
          <a:p>
            <a:pPr algn="just"/>
            <a:r>
              <a:rPr lang="en-GB" dirty="0"/>
              <a:t>Planning is the function of management that involves </a:t>
            </a:r>
            <a:r>
              <a:rPr lang="en-GB" b="1" dirty="0"/>
              <a:t>setting objectives and determining a course of action for achieving those objectives. </a:t>
            </a:r>
            <a:r>
              <a:rPr lang="en-GB" dirty="0"/>
              <a:t>Planning requires that managers be aware of environmental conditions facing their organization and forecast future conditions. It also requires that managers be good decision makers.</a:t>
            </a:r>
          </a:p>
        </p:txBody>
      </p:sp>
      <p:sp>
        <p:nvSpPr>
          <p:cNvPr id="6" name="TextBox 5">
            <a:extLst>
              <a:ext uri="{FF2B5EF4-FFF2-40B4-BE49-F238E27FC236}">
                <a16:creationId xmlns:a16="http://schemas.microsoft.com/office/drawing/2014/main" id="{7AFA9F64-E6A2-6C9D-2634-B96293D69FA2}"/>
              </a:ext>
            </a:extLst>
          </p:cNvPr>
          <p:cNvSpPr txBox="1"/>
          <p:nvPr/>
        </p:nvSpPr>
        <p:spPr>
          <a:xfrm>
            <a:off x="589343" y="2074666"/>
            <a:ext cx="10685124" cy="1200329"/>
          </a:xfrm>
          <a:prstGeom prst="rect">
            <a:avLst/>
          </a:prstGeom>
          <a:noFill/>
        </p:spPr>
        <p:txBody>
          <a:bodyPr wrap="square" rtlCol="0">
            <a:spAutoFit/>
          </a:bodyPr>
          <a:lstStyle/>
          <a:p>
            <a:pPr algn="just"/>
            <a:r>
              <a:rPr lang="en-GB" dirty="0"/>
              <a:t>It is a procedure with </a:t>
            </a:r>
            <a:r>
              <a:rPr lang="en-GB" b="1" dirty="0"/>
              <a:t>a number of steps. </a:t>
            </a:r>
            <a:r>
              <a:rPr lang="en-GB" dirty="0"/>
              <a:t>The first step in the process is </a:t>
            </a:r>
            <a:r>
              <a:rPr lang="en-GB" b="1" dirty="0"/>
              <a:t>environmental scanning</a:t>
            </a:r>
            <a:r>
              <a:rPr lang="en-GB" dirty="0"/>
              <a:t>, which essentially implies that planners need to be aware of the significant risks to their business from the perspective of the economy, their rivals, and their clients. The next step is for planners to try to predict future conditions. Planning is based on these estimates. </a:t>
            </a:r>
          </a:p>
        </p:txBody>
      </p:sp>
      <p:sp>
        <p:nvSpPr>
          <p:cNvPr id="7" name="TextBox 6">
            <a:extLst>
              <a:ext uri="{FF2B5EF4-FFF2-40B4-BE49-F238E27FC236}">
                <a16:creationId xmlns:a16="http://schemas.microsoft.com/office/drawing/2014/main" id="{57970649-080C-F67C-26E9-93CE422E26D5}"/>
              </a:ext>
            </a:extLst>
          </p:cNvPr>
          <p:cNvSpPr txBox="1"/>
          <p:nvPr/>
        </p:nvSpPr>
        <p:spPr>
          <a:xfrm>
            <a:off x="589342" y="3283901"/>
            <a:ext cx="10685124" cy="3248005"/>
          </a:xfrm>
          <a:prstGeom prst="rect">
            <a:avLst/>
          </a:prstGeom>
          <a:noFill/>
        </p:spPr>
        <p:txBody>
          <a:bodyPr wrap="square" rtlCol="0">
            <a:spAutoFit/>
          </a:bodyPr>
          <a:lstStyle/>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Planning is considered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 basic function of management</a:t>
            </a:r>
            <a:r>
              <a:rPr lang="en-GB" sz="1800" dirty="0">
                <a:effectLst/>
                <a:latin typeface="Calibri" panose="020F0502020204030204" pitchFamily="34" charset="0"/>
                <a:ea typeface="Calibri" panose="020F0502020204030204" pitchFamily="34" charset="0"/>
                <a:cs typeface="Times New Roman" panose="02020603050405020304" pitchFamily="18" charset="0"/>
              </a:rPr>
              <a:t>. It means that a plan is necessary for any other managerial function, be it organising, directing, staffing, or controlling:</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Planning dictates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how to effectively organise a business</a:t>
            </a:r>
            <a:r>
              <a:rPr lang="en-GB" sz="1800" dirty="0">
                <a:effectLst/>
                <a:latin typeface="Calibri" panose="020F0502020204030204" pitchFamily="34" charset="0"/>
                <a:ea typeface="Calibri" panose="020F0502020204030204" pitchFamily="34" charset="0"/>
                <a:cs typeface="Times New Roman" panose="02020603050405020304" pitchFamily="18" charset="0"/>
              </a:rPr>
              <a:t>. It encompasses determining necessary future activities, assigning them to the right personnel, delegating authority, providing tools and raw material, etc.;</a:t>
            </a:r>
          </a:p>
          <a:p>
            <a:pPr marL="342900" lvl="0" indent="-342900" algn="just">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Having a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plan of action facilitates directing </a:t>
            </a:r>
            <a:r>
              <a:rPr lang="en-GB" sz="1800" dirty="0">
                <a:effectLst/>
                <a:latin typeface="Calibri" panose="020F0502020204030204" pitchFamily="34" charset="0"/>
                <a:ea typeface="Calibri" panose="020F0502020204030204" pitchFamily="34" charset="0"/>
                <a:cs typeface="Times New Roman" panose="02020603050405020304" pitchFamily="18" charset="0"/>
              </a:rPr>
              <a:t>as it makes instructions, guidance and motivation grounded in a brand strategy;</a:t>
            </a:r>
          </a:p>
          <a:p>
            <a:pPr marL="342900" lvl="0" indent="-342900" algn="just">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Planning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inform staffing</a:t>
            </a:r>
            <a:r>
              <a:rPr lang="en-GB" sz="1800" dirty="0">
                <a:effectLst/>
                <a:latin typeface="Calibri" panose="020F0502020204030204" pitchFamily="34" charset="0"/>
                <a:ea typeface="Calibri" panose="020F0502020204030204" pitchFamily="34" charset="0"/>
                <a:cs typeface="Times New Roman" panose="02020603050405020304" pitchFamily="18" charset="0"/>
              </a:rPr>
              <a:t>, as it shows what work-force a company will need.</a:t>
            </a:r>
          </a:p>
          <a:p>
            <a:pPr marL="342900" lvl="0" indent="-342900" algn="just">
              <a:lnSpc>
                <a:spcPct val="107000"/>
              </a:lnSpc>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E</a:t>
            </a:r>
            <a:r>
              <a:rPr lang="en-GB" sz="1800" b="1" dirty="0">
                <a:effectLst/>
                <a:latin typeface="Calibri" panose="020F0502020204030204" pitchFamily="34" charset="0"/>
                <a:ea typeface="Calibri" panose="020F0502020204030204" pitchFamily="34" charset="0"/>
                <a:cs typeface="Times New Roman" panose="02020603050405020304" pitchFamily="18" charset="0"/>
              </a:rPr>
              <a:t>stablishment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of standards and measurement </a:t>
            </a:r>
            <a:r>
              <a:rPr lang="en-GB" sz="1800" dirty="0">
                <a:effectLst/>
                <a:latin typeface="Calibri" panose="020F0502020204030204" pitchFamily="34" charset="0"/>
                <a:ea typeface="Calibri" panose="020F0502020204030204" pitchFamily="34" charset="0"/>
                <a:cs typeface="Times New Roman" panose="02020603050405020304" pitchFamily="18" charset="0"/>
              </a:rPr>
              <a:t>of actual performance-controlling is done against the expectations that planning sets.</a:t>
            </a:r>
          </a:p>
        </p:txBody>
      </p:sp>
      <p:graphicFrame>
        <p:nvGraphicFramePr>
          <p:cNvPr id="2" name="Objeto 33">
            <a:extLst>
              <a:ext uri="{FF2B5EF4-FFF2-40B4-BE49-F238E27FC236}">
                <a16:creationId xmlns:a16="http://schemas.microsoft.com/office/drawing/2014/main" id="{E55EA8BF-A820-1590-6CBA-F5161E0384A2}"/>
              </a:ext>
            </a:extLst>
          </p:cNvPr>
          <p:cNvGraphicFramePr>
            <a:graphicFrameLocks noChangeAspect="1"/>
          </p:cNvGraphicFramePr>
          <p:nvPr>
            <p:extLst>
              <p:ext uri="{D42A27DB-BD31-4B8C-83A1-F6EECF244321}">
                <p14:modId xmlns:p14="http://schemas.microsoft.com/office/powerpoint/2010/main" val="984962586"/>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33">
                        <a:extLst>
                          <a:ext uri="{FF2B5EF4-FFF2-40B4-BE49-F238E27FC236}">
                            <a16:creationId xmlns:a16="http://schemas.microsoft.com/office/drawing/2014/main" id="{3D9ACC7B-1B07-E7A3-CC57-FAF7762A8EAB}"/>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AF526816-F24F-53B1-68A2-8408774B6C70}"/>
              </a:ext>
            </a:extLst>
          </p:cNvPr>
          <p:cNvSpPr txBox="1"/>
          <p:nvPr/>
        </p:nvSpPr>
        <p:spPr>
          <a:xfrm>
            <a:off x="1380183" y="447059"/>
            <a:ext cx="5925787" cy="430887"/>
          </a:xfrm>
          <a:prstGeom prst="rect">
            <a:avLst/>
          </a:prstGeom>
          <a:noFill/>
        </p:spPr>
        <p:txBody>
          <a:bodyPr wrap="square" rtlCol="0">
            <a:spAutoFit/>
          </a:bodyPr>
          <a:lstStyle/>
          <a:p>
            <a:r>
              <a:rPr lang="en-GB" sz="2200" b="1" dirty="0"/>
              <a:t>UNIT 2: a) Planning</a:t>
            </a:r>
          </a:p>
        </p:txBody>
      </p:sp>
    </p:spTree>
    <p:extLst>
      <p:ext uri="{BB962C8B-B14F-4D97-AF65-F5344CB8AC3E}">
        <p14:creationId xmlns:p14="http://schemas.microsoft.com/office/powerpoint/2010/main" val="2169227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6019</TotalTime>
  <Words>6858</Words>
  <Application>Microsoft Office PowerPoint</Application>
  <PresentationFormat>Widescreen</PresentationFormat>
  <Paragraphs>576</Paragraphs>
  <Slides>44</Slides>
  <Notes>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0</vt:i4>
      </vt:variant>
      <vt:variant>
        <vt:lpstr>Slide Titles</vt:lpstr>
      </vt:variant>
      <vt:variant>
        <vt:i4>44</vt:i4>
      </vt:variant>
    </vt:vector>
  </HeadingPairs>
  <TitlesOfParts>
    <vt:vector size="4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gloria ridolfi</dc:creator>
  <cp:lastModifiedBy>gloria ridolfi</cp:lastModifiedBy>
  <cp:revision>68</cp:revision>
  <dcterms:created xsi:type="dcterms:W3CDTF">2022-10-24T07:30:01Z</dcterms:created>
  <dcterms:modified xsi:type="dcterms:W3CDTF">2022-12-18T17:31:23Z</dcterms:modified>
</cp:coreProperties>
</file>