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7" r:id="rId3"/>
  </p:sldMasterIdLst>
  <p:notesMasterIdLst>
    <p:notesMasterId r:id="rId4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Public Sans"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jkoxtfdEZggyUMcbPAaali4Z8ot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ana Bistricean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21F3E6-10FB-48F6-9134-73B0AC6ADD21}">
  <a:tblStyle styleId="{2121F3E6-10FB-48F6-9134-73B0AC6ADD2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3"/>
          </a:solidFill>
        </a:fill>
      </a:tcStyle>
    </a:wholeTbl>
    <a:band1H>
      <a:tcTxStyle/>
      <a:tcStyle>
        <a:tcBdr/>
        <a:fill>
          <a:solidFill>
            <a:srgbClr val="CCE3E6"/>
          </a:solidFill>
        </a:fill>
      </a:tcStyle>
    </a:band1H>
    <a:band2H>
      <a:tcTxStyle/>
      <a:tcStyle>
        <a:tcBdr/>
      </a:tcStyle>
    </a:band2H>
    <a:band1V>
      <a:tcTxStyle/>
      <a:tcStyle>
        <a:tcBdr/>
        <a:fill>
          <a:solidFill>
            <a:srgbClr val="CCE3E6"/>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156D034-0815-4DE1-B875-058C47B29FA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562" y="86"/>
      </p:cViewPr>
      <p:guideLst>
        <p:guide orient="horz" pos="139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1.fntdata"/><Relationship Id="rId50" Type="http://schemas.openxmlformats.org/officeDocument/2006/relationships/font" Target="fonts/font4.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customschemas.google.com/relationships/presentationmetadata" Target="metadata"/><Relationship Id="rId8" Type="http://schemas.openxmlformats.org/officeDocument/2006/relationships/slide" Target="slides/slide5.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6.fntdata"/><Relationship Id="rId6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1-06T17:46:16.015" idx="1">
    <p:pos x="5571" y="1251"/>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uYqkS1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4.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8"/>
        <p:cNvGrpSpPr/>
        <p:nvPr/>
      </p:nvGrpSpPr>
      <p:grpSpPr>
        <a:xfrm>
          <a:off x="0" y="0"/>
          <a:ext cx="0" cy="0"/>
          <a:chOff x="0" y="0"/>
          <a:chExt cx="0" cy="0"/>
        </a:xfrm>
      </p:grpSpPr>
      <p:sp>
        <p:nvSpPr>
          <p:cNvPr id="9" name="Google Shape;9;p44"/>
          <p:cNvSpPr/>
          <p:nvPr/>
        </p:nvSpPr>
        <p:spPr>
          <a:xfrm>
            <a:off x="0" y="2571750"/>
            <a:ext cx="9144000" cy="25717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 name="Google Shape;10;p44"/>
          <p:cNvSpPr/>
          <p:nvPr/>
        </p:nvSpPr>
        <p:spPr>
          <a:xfrm>
            <a:off x="2116108" y="843558"/>
            <a:ext cx="4896544" cy="34563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44"/>
          <p:cNvSpPr/>
          <p:nvPr/>
        </p:nvSpPr>
        <p:spPr>
          <a:xfrm>
            <a:off x="2116108" y="0"/>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44"/>
          <p:cNvSpPr/>
          <p:nvPr/>
        </p:nvSpPr>
        <p:spPr>
          <a:xfrm>
            <a:off x="2116108" y="4948014"/>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Google Shape;13;p44"/>
          <p:cNvSpPr txBox="1">
            <a:spLocks noGrp="1"/>
          </p:cNvSpPr>
          <p:nvPr>
            <p:ph type="body" idx="1"/>
          </p:nvPr>
        </p:nvSpPr>
        <p:spPr>
          <a:xfrm>
            <a:off x="2116108" y="3049518"/>
            <a:ext cx="4896544"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44"/>
          <p:cNvSpPr txBox="1">
            <a:spLocks noGrp="1"/>
          </p:cNvSpPr>
          <p:nvPr>
            <p:ph type="body" idx="2"/>
          </p:nvPr>
        </p:nvSpPr>
        <p:spPr>
          <a:xfrm>
            <a:off x="2116108" y="3625582"/>
            <a:ext cx="489654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 name="Google Shape;15;p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66214" y="896186"/>
            <a:ext cx="3678555" cy="18389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65"/>
        <p:cNvGrpSpPr/>
        <p:nvPr/>
      </p:nvGrpSpPr>
      <p:grpSpPr>
        <a:xfrm>
          <a:off x="0" y="0"/>
          <a:ext cx="0" cy="0"/>
          <a:chOff x="0" y="0"/>
          <a:chExt cx="0" cy="0"/>
        </a:xfrm>
      </p:grpSpPr>
      <p:sp>
        <p:nvSpPr>
          <p:cNvPr id="66" name="Google Shape;66;p57"/>
          <p:cNvSpPr>
            <a:spLocks noGrp="1"/>
          </p:cNvSpPr>
          <p:nvPr>
            <p:ph type="pic" idx="2"/>
          </p:nvPr>
        </p:nvSpPr>
        <p:spPr>
          <a:xfrm>
            <a:off x="0" y="-1"/>
            <a:ext cx="3059832" cy="5143501"/>
          </a:xfrm>
          <a:prstGeom prst="rect">
            <a:avLst/>
          </a:prstGeom>
          <a:solidFill>
            <a:srgbClr val="F2F2F2"/>
          </a:solidFill>
          <a:ln>
            <a:noFill/>
          </a:ln>
        </p:spPr>
      </p:sp>
      <p:sp>
        <p:nvSpPr>
          <p:cNvPr id="67" name="Google Shape;67;p57"/>
          <p:cNvSpPr/>
          <p:nvPr/>
        </p:nvSpPr>
        <p:spPr>
          <a:xfrm>
            <a:off x="4860032" y="0"/>
            <a:ext cx="36000"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 name="Google Shape;68;p57"/>
          <p:cNvSpPr/>
          <p:nvPr/>
        </p:nvSpPr>
        <p:spPr>
          <a:xfrm>
            <a:off x="4896032" y="1311750"/>
            <a:ext cx="180000" cy="252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rgbClr val="87B5BA"/>
        </a:solidFill>
        <a:effectLst/>
      </p:bgPr>
    </p:bg>
    <p:spTree>
      <p:nvGrpSpPr>
        <p:cNvPr id="1" name="Shape 69"/>
        <p:cNvGrpSpPr/>
        <p:nvPr/>
      </p:nvGrpSpPr>
      <p:grpSpPr>
        <a:xfrm>
          <a:off x="0" y="0"/>
          <a:ext cx="0" cy="0"/>
          <a:chOff x="0" y="0"/>
          <a:chExt cx="0" cy="0"/>
        </a:xfrm>
      </p:grpSpPr>
      <p:sp>
        <p:nvSpPr>
          <p:cNvPr id="70" name="Google Shape;70;p58"/>
          <p:cNvSpPr>
            <a:spLocks noGrp="1"/>
          </p:cNvSpPr>
          <p:nvPr>
            <p:ph type="pic" idx="2"/>
          </p:nvPr>
        </p:nvSpPr>
        <p:spPr>
          <a:xfrm>
            <a:off x="0" y="-1"/>
            <a:ext cx="9144000" cy="3076575"/>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71"/>
        <p:cNvGrpSpPr/>
        <p:nvPr/>
      </p:nvGrpSpPr>
      <p:grpSpPr>
        <a:xfrm>
          <a:off x="0" y="0"/>
          <a:ext cx="0" cy="0"/>
          <a:chOff x="0" y="0"/>
          <a:chExt cx="0" cy="0"/>
        </a:xfrm>
      </p:grpSpPr>
      <p:sp>
        <p:nvSpPr>
          <p:cNvPr id="72" name="Google Shape;72;p59"/>
          <p:cNvSpPr txBox="1">
            <a:spLocks noGrp="1"/>
          </p:cNvSpPr>
          <p:nvPr>
            <p:ph type="body" idx="1"/>
          </p:nvPr>
        </p:nvSpPr>
        <p:spPr>
          <a:xfrm>
            <a:off x="3131840" y="181632"/>
            <a:ext cx="6012160"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59"/>
          <p:cNvSpPr txBox="1">
            <a:spLocks noGrp="1"/>
          </p:cNvSpPr>
          <p:nvPr>
            <p:ph type="body" idx="2"/>
          </p:nvPr>
        </p:nvSpPr>
        <p:spPr>
          <a:xfrm>
            <a:off x="3131840" y="757696"/>
            <a:ext cx="601216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59"/>
          <p:cNvSpPr>
            <a:spLocks noGrp="1"/>
          </p:cNvSpPr>
          <p:nvPr>
            <p:ph type="pic" idx="3"/>
          </p:nvPr>
        </p:nvSpPr>
        <p:spPr>
          <a:xfrm>
            <a:off x="0" y="-1"/>
            <a:ext cx="3059832" cy="5143501"/>
          </a:xfrm>
          <a:prstGeom prst="rect">
            <a:avLst/>
          </a:prstGeom>
          <a:solidFill>
            <a:srgbClr val="F2F2F2"/>
          </a:solidFill>
          <a:ln>
            <a:noFill/>
          </a:ln>
        </p:spPr>
      </p:sp>
      <p:sp>
        <p:nvSpPr>
          <p:cNvPr id="75" name="Google Shape;75;p59"/>
          <p:cNvSpPr>
            <a:spLocks noGrp="1"/>
          </p:cNvSpPr>
          <p:nvPr>
            <p:ph type="pic" idx="4"/>
          </p:nvPr>
        </p:nvSpPr>
        <p:spPr>
          <a:xfrm>
            <a:off x="3146470" y="1131590"/>
            <a:ext cx="3059832" cy="4011910"/>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76"/>
        <p:cNvGrpSpPr/>
        <p:nvPr/>
      </p:nvGrpSpPr>
      <p:grpSpPr>
        <a:xfrm>
          <a:off x="0" y="0"/>
          <a:ext cx="0" cy="0"/>
          <a:chOff x="0" y="0"/>
          <a:chExt cx="0" cy="0"/>
        </a:xfrm>
      </p:grpSpPr>
      <p:sp>
        <p:nvSpPr>
          <p:cNvPr id="77" name="Google Shape;77;p60"/>
          <p:cNvSpPr/>
          <p:nvPr/>
        </p:nvSpPr>
        <p:spPr>
          <a:xfrm>
            <a:off x="0" y="411510"/>
            <a:ext cx="6444208" cy="432048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 name="Google Shape;78;p60"/>
          <p:cNvSpPr>
            <a:spLocks noGrp="1"/>
          </p:cNvSpPr>
          <p:nvPr>
            <p:ph type="pic" idx="2"/>
          </p:nvPr>
        </p:nvSpPr>
        <p:spPr>
          <a:xfrm>
            <a:off x="135622" y="195487"/>
            <a:ext cx="1944216" cy="4752526"/>
          </a:xfrm>
          <a:prstGeom prst="rect">
            <a:avLst/>
          </a:prstGeom>
          <a:solidFill>
            <a:srgbClr val="F2F2F2"/>
          </a:solidFill>
          <a:ln>
            <a:noFill/>
          </a:ln>
        </p:spPr>
      </p:sp>
      <p:sp>
        <p:nvSpPr>
          <p:cNvPr id="79" name="Google Shape;79;p60"/>
          <p:cNvSpPr>
            <a:spLocks noGrp="1"/>
          </p:cNvSpPr>
          <p:nvPr>
            <p:ph type="pic" idx="3"/>
          </p:nvPr>
        </p:nvSpPr>
        <p:spPr>
          <a:xfrm>
            <a:off x="2223854" y="195487"/>
            <a:ext cx="1944216" cy="4752526"/>
          </a:xfrm>
          <a:prstGeom prst="rect">
            <a:avLst/>
          </a:prstGeom>
          <a:solidFill>
            <a:srgbClr val="F2F2F2"/>
          </a:solidFill>
          <a:ln>
            <a:noFill/>
          </a:ln>
        </p:spPr>
      </p:sp>
      <p:sp>
        <p:nvSpPr>
          <p:cNvPr id="80" name="Google Shape;80;p60"/>
          <p:cNvSpPr>
            <a:spLocks noGrp="1"/>
          </p:cNvSpPr>
          <p:nvPr>
            <p:ph type="pic" idx="4"/>
          </p:nvPr>
        </p:nvSpPr>
        <p:spPr>
          <a:xfrm>
            <a:off x="4312086" y="195487"/>
            <a:ext cx="1944216" cy="475252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rgbClr val="87B5BA"/>
        </a:solidFill>
        <a:effectLst/>
      </p:bgPr>
    </p:bg>
    <p:spTree>
      <p:nvGrpSpPr>
        <p:cNvPr id="1" name="Shape 81"/>
        <p:cNvGrpSpPr/>
        <p:nvPr/>
      </p:nvGrpSpPr>
      <p:grpSpPr>
        <a:xfrm>
          <a:off x="0" y="0"/>
          <a:ext cx="0" cy="0"/>
          <a:chOff x="0" y="0"/>
          <a:chExt cx="0" cy="0"/>
        </a:xfrm>
      </p:grpSpPr>
      <p:sp>
        <p:nvSpPr>
          <p:cNvPr id="82" name="Google Shape;82;p61"/>
          <p:cNvSpPr>
            <a:spLocks noGrp="1"/>
          </p:cNvSpPr>
          <p:nvPr>
            <p:ph type="pic" idx="2"/>
          </p:nvPr>
        </p:nvSpPr>
        <p:spPr>
          <a:xfrm>
            <a:off x="6444208" y="267494"/>
            <a:ext cx="2160000" cy="2160000"/>
          </a:xfrm>
          <a:prstGeom prst="rect">
            <a:avLst/>
          </a:prstGeom>
          <a:solidFill>
            <a:srgbClr val="F2F2F2"/>
          </a:solidFill>
          <a:ln>
            <a:noFill/>
          </a:ln>
        </p:spPr>
      </p:sp>
      <p:sp>
        <p:nvSpPr>
          <p:cNvPr id="83" name="Google Shape;83;p61"/>
          <p:cNvSpPr>
            <a:spLocks noGrp="1"/>
          </p:cNvSpPr>
          <p:nvPr>
            <p:ph type="pic" idx="3"/>
          </p:nvPr>
        </p:nvSpPr>
        <p:spPr>
          <a:xfrm>
            <a:off x="6444208" y="2715766"/>
            <a:ext cx="2160000" cy="2160000"/>
          </a:xfrm>
          <a:prstGeom prst="rect">
            <a:avLst/>
          </a:prstGeom>
          <a:solidFill>
            <a:srgbClr val="F2F2F2"/>
          </a:solidFill>
          <a:ln>
            <a:noFill/>
          </a:ln>
        </p:spPr>
      </p:sp>
      <p:sp>
        <p:nvSpPr>
          <p:cNvPr id="84" name="Google Shape;84;p61"/>
          <p:cNvSpPr>
            <a:spLocks noGrp="1"/>
          </p:cNvSpPr>
          <p:nvPr>
            <p:ph type="pic" idx="4"/>
          </p:nvPr>
        </p:nvSpPr>
        <p:spPr>
          <a:xfrm>
            <a:off x="3986213" y="267494"/>
            <a:ext cx="2160000" cy="2160000"/>
          </a:xfrm>
          <a:prstGeom prst="rect">
            <a:avLst/>
          </a:prstGeom>
          <a:solidFill>
            <a:srgbClr val="F2F2F2"/>
          </a:solidFill>
          <a:ln>
            <a:noFill/>
          </a:ln>
        </p:spPr>
      </p:sp>
      <p:sp>
        <p:nvSpPr>
          <p:cNvPr id="85" name="Google Shape;85;p61"/>
          <p:cNvSpPr>
            <a:spLocks noGrp="1"/>
          </p:cNvSpPr>
          <p:nvPr>
            <p:ph type="pic" idx="5"/>
          </p:nvPr>
        </p:nvSpPr>
        <p:spPr>
          <a:xfrm>
            <a:off x="3986213" y="2715766"/>
            <a:ext cx="2160000" cy="2160000"/>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86"/>
        <p:cNvGrpSpPr/>
        <p:nvPr/>
      </p:nvGrpSpPr>
      <p:grpSpPr>
        <a:xfrm>
          <a:off x="0" y="0"/>
          <a:ext cx="0" cy="0"/>
          <a:chOff x="0" y="0"/>
          <a:chExt cx="0" cy="0"/>
        </a:xfrm>
      </p:grpSpPr>
      <p:sp>
        <p:nvSpPr>
          <p:cNvPr id="87" name="Google Shape;87;p62"/>
          <p:cNvSpPr txBox="1">
            <a:spLocks noGrp="1"/>
          </p:cNvSpPr>
          <p:nvPr>
            <p:ph type="body" idx="1"/>
          </p:nvPr>
        </p:nvSpPr>
        <p:spPr>
          <a:xfrm>
            <a:off x="395536" y="3291830"/>
            <a:ext cx="8748464"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62"/>
          <p:cNvSpPr txBox="1">
            <a:spLocks noGrp="1"/>
          </p:cNvSpPr>
          <p:nvPr>
            <p:ph type="body" idx="2"/>
          </p:nvPr>
        </p:nvSpPr>
        <p:spPr>
          <a:xfrm>
            <a:off x="395536" y="3867894"/>
            <a:ext cx="8748464"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62"/>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 name="Google Shape;90;p62"/>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 name="Google Shape;91;p62"/>
          <p:cNvSpPr>
            <a:spLocks noGrp="1"/>
          </p:cNvSpPr>
          <p:nvPr>
            <p:ph type="pic" idx="3"/>
          </p:nvPr>
        </p:nvSpPr>
        <p:spPr>
          <a:xfrm>
            <a:off x="467544" y="339502"/>
            <a:ext cx="3312128" cy="2808072"/>
          </a:xfrm>
          <a:prstGeom prst="rect">
            <a:avLst/>
          </a:prstGeom>
          <a:solidFill>
            <a:srgbClr val="F2F2F2"/>
          </a:solidFill>
          <a:ln>
            <a:noFill/>
          </a:ln>
        </p:spPr>
      </p:sp>
      <p:sp>
        <p:nvSpPr>
          <p:cNvPr id="92" name="Google Shape;92;p62"/>
          <p:cNvSpPr>
            <a:spLocks noGrp="1"/>
          </p:cNvSpPr>
          <p:nvPr>
            <p:ph type="pic" idx="4"/>
          </p:nvPr>
        </p:nvSpPr>
        <p:spPr>
          <a:xfrm>
            <a:off x="3995936" y="339502"/>
            <a:ext cx="4680520" cy="1332000"/>
          </a:xfrm>
          <a:prstGeom prst="rect">
            <a:avLst/>
          </a:prstGeom>
          <a:solidFill>
            <a:srgbClr val="F2F2F2"/>
          </a:solidFill>
          <a:ln>
            <a:noFill/>
          </a:ln>
        </p:spPr>
      </p:sp>
      <p:sp>
        <p:nvSpPr>
          <p:cNvPr id="93" name="Google Shape;93;p62"/>
          <p:cNvSpPr>
            <a:spLocks noGrp="1"/>
          </p:cNvSpPr>
          <p:nvPr>
            <p:ph type="pic" idx="5"/>
          </p:nvPr>
        </p:nvSpPr>
        <p:spPr>
          <a:xfrm>
            <a:off x="3995936" y="1815574"/>
            <a:ext cx="1440000" cy="1332000"/>
          </a:xfrm>
          <a:prstGeom prst="rect">
            <a:avLst/>
          </a:prstGeom>
          <a:solidFill>
            <a:srgbClr val="F2F2F2"/>
          </a:solidFill>
          <a:ln>
            <a:noFill/>
          </a:ln>
        </p:spPr>
      </p:sp>
      <p:sp>
        <p:nvSpPr>
          <p:cNvPr id="94" name="Google Shape;94;p62"/>
          <p:cNvSpPr>
            <a:spLocks noGrp="1"/>
          </p:cNvSpPr>
          <p:nvPr>
            <p:ph type="pic" idx="6"/>
          </p:nvPr>
        </p:nvSpPr>
        <p:spPr>
          <a:xfrm>
            <a:off x="5616196" y="1815574"/>
            <a:ext cx="1440000" cy="1332000"/>
          </a:xfrm>
          <a:prstGeom prst="rect">
            <a:avLst/>
          </a:prstGeom>
          <a:solidFill>
            <a:srgbClr val="F2F2F2"/>
          </a:solidFill>
          <a:ln>
            <a:noFill/>
          </a:ln>
        </p:spPr>
      </p:sp>
      <p:sp>
        <p:nvSpPr>
          <p:cNvPr id="95" name="Google Shape;95;p62"/>
          <p:cNvSpPr>
            <a:spLocks noGrp="1"/>
          </p:cNvSpPr>
          <p:nvPr>
            <p:ph type="pic" idx="7"/>
          </p:nvPr>
        </p:nvSpPr>
        <p:spPr>
          <a:xfrm>
            <a:off x="7236456" y="1815574"/>
            <a:ext cx="1440000" cy="1332000"/>
          </a:xfrm>
          <a:prstGeom prst="rect">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6"/>
        <p:cNvGrpSpPr/>
        <p:nvPr/>
      </p:nvGrpSpPr>
      <p:grpSpPr>
        <a:xfrm>
          <a:off x="0" y="0"/>
          <a:ext cx="0" cy="0"/>
          <a:chOff x="0" y="0"/>
          <a:chExt cx="0" cy="0"/>
        </a:xfrm>
      </p:grpSpPr>
      <p:sp>
        <p:nvSpPr>
          <p:cNvPr id="97" name="Google Shape;97;p63"/>
          <p:cNvSpPr txBox="1">
            <a:spLocks noGrp="1"/>
          </p:cNvSpPr>
          <p:nvPr>
            <p:ph type="body" idx="1"/>
          </p:nvPr>
        </p:nvSpPr>
        <p:spPr>
          <a:xfrm>
            <a:off x="242646" y="92609"/>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98"/>
        <p:cNvGrpSpPr/>
        <p:nvPr/>
      </p:nvGrpSpPr>
      <p:grpSpPr>
        <a:xfrm>
          <a:off x="0" y="0"/>
          <a:ext cx="0" cy="0"/>
          <a:chOff x="0" y="0"/>
          <a:chExt cx="0" cy="0"/>
        </a:xfrm>
      </p:grpSpPr>
      <p:sp>
        <p:nvSpPr>
          <p:cNvPr id="99" name="Google Shape;99;p6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64"/>
          <p:cNvSpPr/>
          <p:nvPr/>
        </p:nvSpPr>
        <p:spPr>
          <a:xfrm>
            <a:off x="354008" y="1131589"/>
            <a:ext cx="2849840" cy="3649171"/>
          </a:xfrm>
          <a:prstGeom prst="roundRect">
            <a:avLst>
              <a:gd name="adj" fmla="val 3968"/>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64"/>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64"/>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06"/>
        <p:cNvGrpSpPr/>
        <p:nvPr/>
      </p:nvGrpSpPr>
      <p:grpSpPr>
        <a:xfrm>
          <a:off x="0" y="0"/>
          <a:ext cx="0" cy="0"/>
          <a:chOff x="0" y="0"/>
          <a:chExt cx="0" cy="0"/>
        </a:xfrm>
      </p:grpSpPr>
      <p:sp>
        <p:nvSpPr>
          <p:cNvPr id="107" name="Google Shape;107;p49"/>
          <p:cNvSpPr txBox="1">
            <a:spLocks noGrp="1"/>
          </p:cNvSpPr>
          <p:nvPr>
            <p:ph type="body" idx="1"/>
          </p:nvPr>
        </p:nvSpPr>
        <p:spPr>
          <a:xfrm>
            <a:off x="0" y="3572242"/>
            <a:ext cx="9144000"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49"/>
          <p:cNvSpPr txBox="1">
            <a:spLocks noGrp="1"/>
          </p:cNvSpPr>
          <p:nvPr>
            <p:ph type="body" idx="2"/>
          </p:nvPr>
        </p:nvSpPr>
        <p:spPr>
          <a:xfrm>
            <a:off x="-148" y="414830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aphicFrame>
        <p:nvGraphicFramePr>
          <p:cNvPr id="109" name="Google Shape;109;p49"/>
          <p:cNvGraphicFramePr/>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125" imgH="2552700" progId="">
                  <p:embed/>
                </p:oleObj>
              </mc:Choice>
              <mc:Fallback>
                <p:oleObj r:id="rId2" imgW="4429125" imgH="2552700" progId="">
                  <p:embed/>
                  <p:pic>
                    <p:nvPicPr>
                      <p:cNvPr id="109" name="Google Shape;109;p49"/>
                      <p:cNvPicPr preferRelativeResize="0"/>
                      <p:nvPr/>
                    </p:nvPicPr>
                    <p:blipFill rotWithShape="1">
                      <a:blip r:embed="rId3">
                        <a:alphaModFix/>
                      </a:blip>
                      <a:srcRect/>
                      <a:stretch/>
                    </p:blipFill>
                    <p:spPr>
                      <a:xfrm>
                        <a:off x="2267744" y="555526"/>
                        <a:ext cx="4429125" cy="2552700"/>
                      </a:xfrm>
                      <a:prstGeom prst="rect">
                        <a:avLst/>
                      </a:prstGeom>
                      <a:noFill/>
                      <a:ln>
                        <a:noFill/>
                      </a:ln>
                    </p:spPr>
                  </p:pic>
                </p:oleObj>
              </mc:Fallback>
            </mc:AlternateContent>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10"/>
        <p:cNvGrpSpPr/>
        <p:nvPr/>
      </p:nvGrpSpPr>
      <p:grpSpPr>
        <a:xfrm>
          <a:off x="0" y="0"/>
          <a:ext cx="0" cy="0"/>
          <a:chOff x="0" y="0"/>
          <a:chExt cx="0" cy="0"/>
        </a:xfrm>
      </p:grpSpPr>
      <p:pic>
        <p:nvPicPr>
          <p:cNvPr id="111" name="Google Shape;111;p5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9512" y="0"/>
            <a:ext cx="4320480" cy="4280401"/>
          </a:xfrm>
          <a:prstGeom prst="rect">
            <a:avLst/>
          </a:prstGeom>
          <a:noFill/>
          <a:ln>
            <a:noFill/>
          </a:ln>
        </p:spPr>
      </p:pic>
      <p:sp>
        <p:nvSpPr>
          <p:cNvPr id="112" name="Google Shape;112;p50"/>
          <p:cNvSpPr txBox="1">
            <a:spLocks noGrp="1"/>
          </p:cNvSpPr>
          <p:nvPr>
            <p:ph type="body" idx="1"/>
          </p:nvPr>
        </p:nvSpPr>
        <p:spPr>
          <a:xfrm>
            <a:off x="4788024" y="1794902"/>
            <a:ext cx="4355976" cy="108012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Google Shape;113;p50"/>
          <p:cNvSpPr txBox="1">
            <a:spLocks noGrp="1"/>
          </p:cNvSpPr>
          <p:nvPr>
            <p:ph type="body" idx="2"/>
          </p:nvPr>
        </p:nvSpPr>
        <p:spPr>
          <a:xfrm>
            <a:off x="4788024" y="2947030"/>
            <a:ext cx="4355828" cy="48881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4" name="Google Shape;114;p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16216" y="167272"/>
            <a:ext cx="2160240" cy="1051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19"/>
        <p:cNvGrpSpPr/>
        <p:nvPr/>
      </p:nvGrpSpPr>
      <p:grpSpPr>
        <a:xfrm>
          <a:off x="0" y="0"/>
          <a:ext cx="0" cy="0"/>
          <a:chOff x="0" y="0"/>
          <a:chExt cx="0" cy="0"/>
        </a:xfrm>
      </p:grpSpPr>
      <p:sp>
        <p:nvSpPr>
          <p:cNvPr id="20" name="Google Shape;20;p46"/>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21" name="Google Shape;21;p46"/>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21" name="Google Shape;21;p46"/>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22"/>
        <p:cNvGrpSpPr/>
        <p:nvPr/>
      </p:nvGrpSpPr>
      <p:grpSpPr>
        <a:xfrm>
          <a:off x="0" y="0"/>
          <a:ext cx="0" cy="0"/>
          <a:chOff x="0" y="0"/>
          <a:chExt cx="0" cy="0"/>
        </a:xfrm>
      </p:grpSpPr>
      <p:sp>
        <p:nvSpPr>
          <p:cNvPr id="23" name="Google Shape;23;p4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4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7"/>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 name="Google Shape;26;p47"/>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27"/>
        <p:cNvGrpSpPr/>
        <p:nvPr/>
      </p:nvGrpSpPr>
      <p:grpSpPr>
        <a:xfrm>
          <a:off x="0" y="0"/>
          <a:ext cx="0" cy="0"/>
          <a:chOff x="0" y="0"/>
          <a:chExt cx="0" cy="0"/>
        </a:xfrm>
      </p:grpSpPr>
      <p:sp>
        <p:nvSpPr>
          <p:cNvPr id="28" name="Google Shape;28;p51"/>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29" name="Google Shape;29;p51"/>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29" name="Google Shape;29;p51"/>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30"/>
        <p:cNvGrpSpPr/>
        <p:nvPr/>
      </p:nvGrpSpPr>
      <p:grpSpPr>
        <a:xfrm>
          <a:off x="0" y="0"/>
          <a:ext cx="0" cy="0"/>
          <a:chOff x="0" y="0"/>
          <a:chExt cx="0" cy="0"/>
        </a:xfrm>
      </p:grpSpPr>
      <p:sp>
        <p:nvSpPr>
          <p:cNvPr id="31" name="Google Shape;31;p52"/>
          <p:cNvSpPr/>
          <p:nvPr/>
        </p:nvSpPr>
        <p:spPr>
          <a:xfrm>
            <a:off x="0" y="3399842"/>
            <a:ext cx="9144000" cy="174365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Google Shape;32;p5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52"/>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52"/>
          <p:cNvSpPr/>
          <p:nvPr/>
        </p:nvSpPr>
        <p:spPr>
          <a:xfrm>
            <a:off x="4043561" y="2859782"/>
            <a:ext cx="1080120" cy="1080120"/>
          </a:xfrm>
          <a:prstGeom prst="ellipse">
            <a:avLst/>
          </a:prstGeom>
          <a:solidFill>
            <a:schemeClr val="l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35" name="Google Shape;35;p52"/>
          <p:cNvGraphicFramePr/>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706503" imgH="699542" progId="">
                  <p:embed/>
                </p:oleObj>
              </mc:Choice>
              <mc:Fallback>
                <p:oleObj r:id="rId2" imgW="706503" imgH="699542" progId="">
                  <p:embed/>
                  <p:pic>
                    <p:nvPicPr>
                      <p:cNvPr id="35" name="Google Shape;35;p52"/>
                      <p:cNvPicPr preferRelativeResize="0"/>
                      <p:nvPr/>
                    </p:nvPicPr>
                    <p:blipFill rotWithShape="1">
                      <a:blip r:embed="rId3">
                        <a:alphaModFix/>
                      </a:blip>
                      <a:srcRect/>
                      <a:stretch/>
                    </p:blipFill>
                    <p:spPr>
                      <a:xfrm>
                        <a:off x="4218748" y="3077490"/>
                        <a:ext cx="706503" cy="699542"/>
                      </a:xfrm>
                      <a:prstGeom prst="rect">
                        <a:avLst/>
                      </a:prstGeom>
                      <a:noFill/>
                      <a:ln>
                        <a:noFill/>
                      </a:ln>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36"/>
        <p:cNvGrpSpPr/>
        <p:nvPr/>
      </p:nvGrpSpPr>
      <p:grpSpPr>
        <a:xfrm>
          <a:off x="0" y="0"/>
          <a:ext cx="0" cy="0"/>
          <a:chOff x="0" y="0"/>
          <a:chExt cx="0" cy="0"/>
        </a:xfrm>
      </p:grpSpPr>
      <p:sp>
        <p:nvSpPr>
          <p:cNvPr id="37" name="Google Shape;37;p5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5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39"/>
        <p:cNvGrpSpPr/>
        <p:nvPr/>
      </p:nvGrpSpPr>
      <p:grpSpPr>
        <a:xfrm>
          <a:off x="0" y="0"/>
          <a:ext cx="0" cy="0"/>
          <a:chOff x="0" y="0"/>
          <a:chExt cx="0" cy="0"/>
        </a:xfrm>
      </p:grpSpPr>
      <p:sp>
        <p:nvSpPr>
          <p:cNvPr id="40" name="Google Shape;40;p54"/>
          <p:cNvSpPr/>
          <p:nvPr/>
        </p:nvSpPr>
        <p:spPr>
          <a:xfrm>
            <a:off x="143508" y="92609"/>
            <a:ext cx="8856984" cy="4958283"/>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54"/>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54"/>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54"/>
          <p:cNvSpPr>
            <a:spLocks noGrp="1"/>
          </p:cNvSpPr>
          <p:nvPr>
            <p:ph type="pic" idx="3"/>
          </p:nvPr>
        </p:nvSpPr>
        <p:spPr>
          <a:xfrm>
            <a:off x="0" y="1347774"/>
            <a:ext cx="2160240" cy="1872048"/>
          </a:xfrm>
          <a:prstGeom prst="rect">
            <a:avLst/>
          </a:prstGeom>
          <a:solidFill>
            <a:srgbClr val="F2F2F2"/>
          </a:solidFill>
          <a:ln>
            <a:noFill/>
          </a:ln>
        </p:spPr>
      </p:sp>
      <p:sp>
        <p:nvSpPr>
          <p:cNvPr id="44" name="Google Shape;44;p54"/>
          <p:cNvSpPr>
            <a:spLocks noGrp="1"/>
          </p:cNvSpPr>
          <p:nvPr>
            <p:ph type="pic" idx="4"/>
          </p:nvPr>
        </p:nvSpPr>
        <p:spPr>
          <a:xfrm>
            <a:off x="2327920" y="1347774"/>
            <a:ext cx="2160240" cy="1872048"/>
          </a:xfrm>
          <a:prstGeom prst="rect">
            <a:avLst/>
          </a:prstGeom>
          <a:solidFill>
            <a:srgbClr val="F2F2F2"/>
          </a:solidFill>
          <a:ln>
            <a:noFill/>
          </a:ln>
        </p:spPr>
      </p:sp>
      <p:sp>
        <p:nvSpPr>
          <p:cNvPr id="45" name="Google Shape;45;p54"/>
          <p:cNvSpPr>
            <a:spLocks noGrp="1"/>
          </p:cNvSpPr>
          <p:nvPr>
            <p:ph type="pic" idx="5"/>
          </p:nvPr>
        </p:nvSpPr>
        <p:spPr>
          <a:xfrm>
            <a:off x="4655840" y="1347774"/>
            <a:ext cx="2160240" cy="1872048"/>
          </a:xfrm>
          <a:prstGeom prst="rect">
            <a:avLst/>
          </a:prstGeom>
          <a:solidFill>
            <a:srgbClr val="F2F2F2"/>
          </a:solidFill>
          <a:ln>
            <a:noFill/>
          </a:ln>
        </p:spPr>
      </p:sp>
      <p:sp>
        <p:nvSpPr>
          <p:cNvPr id="46" name="Google Shape;46;p54"/>
          <p:cNvSpPr>
            <a:spLocks noGrp="1"/>
          </p:cNvSpPr>
          <p:nvPr>
            <p:ph type="pic" idx="6"/>
          </p:nvPr>
        </p:nvSpPr>
        <p:spPr>
          <a:xfrm>
            <a:off x="6983760" y="1347774"/>
            <a:ext cx="2160240" cy="1872048"/>
          </a:xfrm>
          <a:prstGeom prst="rect">
            <a:avLst/>
          </a:prstGeom>
          <a:solidFill>
            <a:srgbClr val="F2F2F2"/>
          </a:solidFill>
          <a:ln>
            <a:noFill/>
          </a:ln>
        </p:spPr>
      </p:sp>
      <p:sp>
        <p:nvSpPr>
          <p:cNvPr id="47" name="Google Shape;47;p54"/>
          <p:cNvSpPr/>
          <p:nvPr/>
        </p:nvSpPr>
        <p:spPr>
          <a:xfrm>
            <a:off x="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 name="Google Shape;48;p54"/>
          <p:cNvSpPr/>
          <p:nvPr/>
        </p:nvSpPr>
        <p:spPr>
          <a:xfrm>
            <a:off x="2328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54"/>
          <p:cNvSpPr/>
          <p:nvPr/>
        </p:nvSpPr>
        <p:spPr>
          <a:xfrm>
            <a:off x="4656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 name="Google Shape;50;p54"/>
          <p:cNvSpPr/>
          <p:nvPr/>
        </p:nvSpPr>
        <p:spPr>
          <a:xfrm>
            <a:off x="6984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51"/>
        <p:cNvGrpSpPr/>
        <p:nvPr/>
      </p:nvGrpSpPr>
      <p:grpSpPr>
        <a:xfrm>
          <a:off x="0" y="0"/>
          <a:ext cx="0" cy="0"/>
          <a:chOff x="0" y="0"/>
          <a:chExt cx="0" cy="0"/>
        </a:xfrm>
      </p:grpSpPr>
      <p:sp>
        <p:nvSpPr>
          <p:cNvPr id="52" name="Google Shape;52;p55"/>
          <p:cNvSpPr/>
          <p:nvPr/>
        </p:nvSpPr>
        <p:spPr>
          <a:xfrm>
            <a:off x="0" y="2932113"/>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 name="Google Shape;53;p55"/>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55"/>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5" name="Google Shape;55;p55" descr="D:\Fullppt\005-PNG이미지\노트북.png"/>
          <p:cNvPicPr preferRelativeResize="0"/>
          <p:nvPr/>
        </p:nvPicPr>
        <p:blipFill rotWithShape="1">
          <a:blip r:embed="rId2">
            <a:alphaModFix/>
          </a:blip>
          <a:srcRect/>
          <a:stretch/>
        </p:blipFill>
        <p:spPr>
          <a:xfrm>
            <a:off x="2555776" y="1131590"/>
            <a:ext cx="7230270" cy="3677432"/>
          </a:xfrm>
          <a:prstGeom prst="rect">
            <a:avLst/>
          </a:prstGeom>
          <a:noFill/>
          <a:ln>
            <a:noFill/>
          </a:ln>
        </p:spPr>
      </p:pic>
      <p:sp>
        <p:nvSpPr>
          <p:cNvPr id="56" name="Google Shape;56;p55"/>
          <p:cNvSpPr>
            <a:spLocks noGrp="1"/>
          </p:cNvSpPr>
          <p:nvPr>
            <p:ph type="pic" idx="3"/>
          </p:nvPr>
        </p:nvSpPr>
        <p:spPr>
          <a:xfrm>
            <a:off x="4513480" y="1626257"/>
            <a:ext cx="3465217" cy="2562605"/>
          </a:xfrm>
          <a:prstGeom prst="rect">
            <a:avLst/>
          </a:prstGeom>
          <a:solidFill>
            <a:srgbClr val="F2F2F2"/>
          </a:solidFill>
          <a:ln>
            <a:noFill/>
          </a:ln>
        </p:spPr>
      </p:sp>
      <p:sp>
        <p:nvSpPr>
          <p:cNvPr id="57" name="Google Shape;57;p55"/>
          <p:cNvSpPr/>
          <p:nvPr/>
        </p:nvSpPr>
        <p:spPr>
          <a:xfrm>
            <a:off x="467544" y="3363838"/>
            <a:ext cx="3024336" cy="100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58"/>
        <p:cNvGrpSpPr/>
        <p:nvPr/>
      </p:nvGrpSpPr>
      <p:grpSpPr>
        <a:xfrm>
          <a:off x="0" y="0"/>
          <a:ext cx="0" cy="0"/>
          <a:chOff x="0" y="0"/>
          <a:chExt cx="0" cy="0"/>
        </a:xfrm>
      </p:grpSpPr>
      <p:sp>
        <p:nvSpPr>
          <p:cNvPr id="59" name="Google Shape;59;p56"/>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56"/>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56"/>
          <p:cNvSpPr/>
          <p:nvPr/>
        </p:nvSpPr>
        <p:spPr>
          <a:xfrm>
            <a:off x="0" y="1759754"/>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2" name="Google Shape;62;p56" descr="D:\Fullppt\PNG이미지\핸드폰2.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23208" y="1042230"/>
            <a:ext cx="2869272" cy="3474631"/>
          </a:xfrm>
          <a:prstGeom prst="rect">
            <a:avLst/>
          </a:prstGeom>
          <a:noFill/>
          <a:ln>
            <a:noFill/>
          </a:ln>
        </p:spPr>
      </p:pic>
      <p:sp>
        <p:nvSpPr>
          <p:cNvPr id="63" name="Google Shape;63;p56"/>
          <p:cNvSpPr>
            <a:spLocks noGrp="1"/>
          </p:cNvSpPr>
          <p:nvPr>
            <p:ph type="pic" idx="3"/>
          </p:nvPr>
        </p:nvSpPr>
        <p:spPr>
          <a:xfrm>
            <a:off x="7380312" y="1175233"/>
            <a:ext cx="1008112" cy="2556104"/>
          </a:xfrm>
          <a:prstGeom prst="rect">
            <a:avLst/>
          </a:prstGeom>
          <a:solidFill>
            <a:srgbClr val="F2F2F2"/>
          </a:solidFill>
          <a:ln>
            <a:noFill/>
          </a:ln>
        </p:spPr>
      </p:sp>
      <p:sp>
        <p:nvSpPr>
          <p:cNvPr id="64" name="Google Shape;64;p56"/>
          <p:cNvSpPr>
            <a:spLocks noGrp="1"/>
          </p:cNvSpPr>
          <p:nvPr>
            <p:ph type="pic" idx="4"/>
          </p:nvPr>
        </p:nvSpPr>
        <p:spPr>
          <a:xfrm>
            <a:off x="5643269" y="1261134"/>
            <a:ext cx="1654766" cy="2556104"/>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7" name="Google Shape;7;p43"/>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o-RO"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ro-RO"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pic>
        <p:nvPicPr>
          <p:cNvPr id="17" name="Google Shape;17;p45"/>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18" name="Google Shape;18;p45"/>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o-RO"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ro-RO"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105" name="Google Shape;105;p48"/>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ro-RO" sz="700">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ro-RO" sz="700">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R78pvt9JFN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amazon.com/You-Are-Team-Simple-Teammates/dp/1546770852" TargetMode="External"/><Relationship Id="rId5" Type="http://schemas.openxmlformats.org/officeDocument/2006/relationships/hyperlink" Target="https://www.octanner.com/" TargetMode="External"/><Relationship Id="rId4" Type="http://schemas.openxmlformats.org/officeDocument/2006/relationships/hyperlink" Target="https://www.amazon.com/Power-Positive-Team-Principles-Practices/dp/111943024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projectspecial.eu/"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p:nvPr/>
        </p:nvSpPr>
        <p:spPr>
          <a:xfrm>
            <a:off x="2394012" y="2718765"/>
            <a:ext cx="4355976" cy="108012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600"/>
              <a:buFont typeface="Arial"/>
              <a:buNone/>
            </a:pPr>
            <a:endParaRPr sz="3600" b="0" i="0" u="none" strike="noStrike" cap="none">
              <a:solidFill>
                <a:schemeClr val="dk1"/>
              </a:solidFill>
              <a:latin typeface="Arial"/>
              <a:ea typeface="Arial"/>
              <a:cs typeface="Arial"/>
              <a:sym typeface="Arial"/>
            </a:endParaRPr>
          </a:p>
        </p:txBody>
      </p:sp>
      <p:pic>
        <p:nvPicPr>
          <p:cNvPr id="120" name="Google Shape;120;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30382" y="4470780"/>
            <a:ext cx="1512168" cy="317245"/>
          </a:xfrm>
          <a:prstGeom prst="rect">
            <a:avLst/>
          </a:prstGeom>
          <a:noFill/>
          <a:ln>
            <a:noFill/>
          </a:ln>
        </p:spPr>
      </p:pic>
      <p:sp>
        <p:nvSpPr>
          <p:cNvPr id="121" name="Google Shape;121;p1"/>
          <p:cNvSpPr txBox="1"/>
          <p:nvPr/>
        </p:nvSpPr>
        <p:spPr>
          <a:xfrm>
            <a:off x="3059831" y="4310944"/>
            <a:ext cx="4680521" cy="62758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chemeClr val="dk1"/>
              </a:buClr>
              <a:buSzPts val="800"/>
              <a:buFont typeface="Arial"/>
              <a:buNone/>
            </a:pPr>
            <a:r>
              <a:rPr lang="ro-RO" sz="800" b="0" i="0" u="none" strike="noStrike" cap="none">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chemeClr val="dk1"/>
              </a:solidFill>
              <a:latin typeface="Arial"/>
              <a:ea typeface="Arial"/>
              <a:cs typeface="Arial"/>
              <a:sym typeface="Arial"/>
            </a:endParaRPr>
          </a:p>
        </p:txBody>
      </p:sp>
      <p:sp>
        <p:nvSpPr>
          <p:cNvPr id="122" name="Google Shape;122;p1"/>
          <p:cNvSpPr txBox="1"/>
          <p:nvPr/>
        </p:nvSpPr>
        <p:spPr>
          <a:xfrm>
            <a:off x="2771800" y="3027992"/>
            <a:ext cx="381642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FI" sz="2400" b="1" i="0" u="none" strike="noStrike" cap="none" dirty="0">
                <a:solidFill>
                  <a:schemeClr val="dk1"/>
                </a:solidFill>
                <a:latin typeface="Arial"/>
                <a:ea typeface="Arial"/>
                <a:cs typeface="Arial"/>
                <a:sym typeface="Arial"/>
              </a:rPr>
              <a:t>Företagsledning</a:t>
            </a:r>
            <a:endParaRPr sz="2400" b="1" i="0" u="none" strike="noStrike" cap="none" dirty="0">
              <a:solidFill>
                <a:schemeClr val="dk1"/>
              </a:solidFill>
              <a:latin typeface="Arial"/>
              <a:ea typeface="Arial"/>
              <a:cs typeface="Arial"/>
              <a:sym typeface="Arial"/>
            </a:endParaRPr>
          </a:p>
        </p:txBody>
      </p:sp>
      <p:sp>
        <p:nvSpPr>
          <p:cNvPr id="123" name="Google Shape;123;p1"/>
          <p:cNvSpPr txBox="1"/>
          <p:nvPr/>
        </p:nvSpPr>
        <p:spPr>
          <a:xfrm>
            <a:off x="2232521" y="3655951"/>
            <a:ext cx="4355700" cy="48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r>
              <a:rPr lang="sv-FI" b="1" dirty="0">
                <a:solidFill>
                  <a:schemeClr val="dk1"/>
                </a:solidFill>
              </a:rPr>
              <a:t>Av</a:t>
            </a:r>
            <a:r>
              <a:rPr lang="ro-RO" sz="1400" b="1" i="0" u="none" strike="noStrike" cap="none" dirty="0">
                <a:solidFill>
                  <a:schemeClr val="dk1"/>
                </a:solidFill>
                <a:latin typeface="Arial"/>
                <a:ea typeface="Arial"/>
                <a:cs typeface="Arial"/>
                <a:sym typeface="Arial"/>
              </a:rPr>
              <a:t>: Inspectoratul Școlar Județean Neamț (ISJ) </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p:nvPr/>
        </p:nvSpPr>
        <p:spPr>
          <a:xfrm>
            <a:off x="539552" y="267494"/>
            <a:ext cx="8208912" cy="10472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o-RO" sz="2000" b="1" dirty="0">
                <a:solidFill>
                  <a:schemeClr val="dk1"/>
                </a:solidFill>
                <a:latin typeface="Arial"/>
                <a:ea typeface="Arial"/>
                <a:cs typeface="Arial"/>
                <a:sym typeface="Arial"/>
              </a:rPr>
              <a:t>2. </a:t>
            </a:r>
            <a:r>
              <a:rPr lang="sv-SE" sz="2000" b="1" dirty="0">
                <a:solidFill>
                  <a:schemeClr val="dk1"/>
                </a:solidFill>
                <a:latin typeface="Arial"/>
                <a:ea typeface="Arial"/>
                <a:cs typeface="Arial"/>
                <a:sym typeface="Arial"/>
              </a:rPr>
              <a:t>Interkulturell förvaltning – nyckeln till framgångsrik anställbarhet på den europeiska arbetsmarknaden</a:t>
            </a:r>
          </a:p>
          <a:p>
            <a:pPr marL="0" marR="0" lvl="0" indent="0" algn="ctr" rtl="0">
              <a:lnSpc>
                <a:spcPct val="107000"/>
              </a:lnSpc>
              <a:spcBef>
                <a:spcPts val="0"/>
              </a:spcBef>
              <a:spcAft>
                <a:spcPts val="0"/>
              </a:spcAft>
              <a:buNone/>
            </a:pPr>
            <a:r>
              <a:rPr lang="ro-RO" sz="1800" b="1" dirty="0">
                <a:solidFill>
                  <a:schemeClr val="dk1"/>
                </a:solidFill>
                <a:latin typeface="Arial"/>
                <a:ea typeface="Arial"/>
                <a:cs typeface="Arial"/>
                <a:sym typeface="Arial"/>
              </a:rPr>
              <a:t> </a:t>
            </a:r>
            <a:endParaRPr sz="1800" dirty="0">
              <a:solidFill>
                <a:schemeClr val="dk1"/>
              </a:solidFill>
              <a:latin typeface="Calibri"/>
              <a:ea typeface="Calibri"/>
              <a:cs typeface="Calibri"/>
              <a:sym typeface="Calibri"/>
            </a:endParaRPr>
          </a:p>
        </p:txBody>
      </p:sp>
      <p:sp>
        <p:nvSpPr>
          <p:cNvPr id="196" name="Google Shape;196;p10"/>
          <p:cNvSpPr txBox="1"/>
          <p:nvPr/>
        </p:nvSpPr>
        <p:spPr>
          <a:xfrm>
            <a:off x="683568" y="1016997"/>
            <a:ext cx="7632848" cy="258528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sv-SE" sz="1200" i="1" dirty="0">
                <a:solidFill>
                  <a:schemeClr val="dk1"/>
                </a:solidFill>
                <a:latin typeface="Arial"/>
                <a:ea typeface="Arial"/>
                <a:cs typeface="Arial"/>
                <a:sym typeface="Arial"/>
              </a:rPr>
              <a:t>Det är mycket vanligt att engelsmännen kallar varandra vid sitt förnamn, och detta på alla nivåer i organisationen</a:t>
            </a:r>
            <a:r>
              <a:rPr lang="sv-SE" sz="1200" dirty="0">
                <a:solidFill>
                  <a:schemeClr val="dk1"/>
                </a:solidFill>
                <a:latin typeface="Arial"/>
                <a:ea typeface="Arial"/>
                <a:cs typeface="Arial"/>
                <a:sym typeface="Arial"/>
              </a:rPr>
              <a:t>. Lyckligtvis finns en lösning:</a:t>
            </a:r>
          </a:p>
          <a:p>
            <a:pPr marL="0" marR="0" lvl="0" indent="0" algn="just" rtl="0">
              <a:lnSpc>
                <a:spcPct val="150000"/>
              </a:lnSpc>
              <a:spcBef>
                <a:spcPts val="0"/>
              </a:spcBef>
              <a:spcAft>
                <a:spcPts val="0"/>
              </a:spcAft>
              <a:buNone/>
            </a:pPr>
            <a:r>
              <a:rPr lang="sv-SE" sz="1200" dirty="0">
                <a:solidFill>
                  <a:schemeClr val="dk1"/>
                </a:solidFill>
                <a:latin typeface="Arial"/>
                <a:ea typeface="Arial"/>
                <a:cs typeface="Arial"/>
                <a:sym typeface="Arial"/>
              </a:rPr>
              <a:t>Utbildning i interkulturell ledning är utformad för att svara på denna typ av problem. Den gör det möjligt att</a:t>
            </a:r>
          </a:p>
          <a:p>
            <a:pPr marL="0" marR="0" lvl="0" indent="0" algn="just" rtl="0">
              <a:lnSpc>
                <a:spcPct val="150000"/>
              </a:lnSpc>
              <a:spcBef>
                <a:spcPts val="0"/>
              </a:spcBef>
              <a:spcAft>
                <a:spcPts val="0"/>
              </a:spcAft>
              <a:buNone/>
            </a:pPr>
            <a:r>
              <a:rPr lang="sv-SE" sz="1200" dirty="0">
                <a:solidFill>
                  <a:schemeClr val="dk1"/>
                </a:solidFill>
                <a:latin typeface="Arial"/>
                <a:ea typeface="Arial"/>
                <a:cs typeface="Arial"/>
                <a:sym typeface="Arial"/>
              </a:rPr>
              <a:t>bli medveten om sina egna kulturella värderingar för bättre ledning av interkulturella team. Denna medvetenhet om</a:t>
            </a:r>
          </a:p>
          <a:p>
            <a:pPr marL="0" marR="0" lvl="0" indent="0" algn="just" rtl="0">
              <a:lnSpc>
                <a:spcPct val="150000"/>
              </a:lnSpc>
              <a:spcBef>
                <a:spcPts val="0"/>
              </a:spcBef>
              <a:spcAft>
                <a:spcPts val="0"/>
              </a:spcAft>
              <a:buNone/>
            </a:pPr>
            <a:r>
              <a:rPr lang="sv-SE" sz="1200" dirty="0">
                <a:solidFill>
                  <a:schemeClr val="dk1"/>
                </a:solidFill>
                <a:latin typeface="Arial"/>
                <a:ea typeface="Arial"/>
                <a:cs typeface="Arial"/>
                <a:sym typeface="Arial"/>
              </a:rPr>
              <a:t>den andres och den egna kulturens kultur sammanför människor och stärker professionella band genom</a:t>
            </a:r>
          </a:p>
          <a:p>
            <a:pPr marL="0" marR="0" lvl="0" indent="0" algn="just" rtl="0">
              <a:lnSpc>
                <a:spcPct val="150000"/>
              </a:lnSpc>
              <a:spcBef>
                <a:spcPts val="0"/>
              </a:spcBef>
              <a:spcAft>
                <a:spcPts val="0"/>
              </a:spcAft>
              <a:buNone/>
            </a:pPr>
            <a:r>
              <a:rPr lang="sv-SE" sz="1200" dirty="0">
                <a:solidFill>
                  <a:schemeClr val="dk1"/>
                </a:solidFill>
                <a:latin typeface="Arial"/>
                <a:ea typeface="Arial"/>
                <a:cs typeface="Arial"/>
                <a:sym typeface="Arial"/>
              </a:rPr>
              <a:t>minska missförstånd och kulturella incidenter som kan påverka hur ett projekt fungerar smidigt. Mer än</a:t>
            </a:r>
          </a:p>
          <a:p>
            <a:pPr marL="0" marR="0" lvl="0" indent="0" algn="just" rtl="0">
              <a:lnSpc>
                <a:spcPct val="150000"/>
              </a:lnSpc>
              <a:spcBef>
                <a:spcPts val="0"/>
              </a:spcBef>
              <a:spcAft>
                <a:spcPts val="0"/>
              </a:spcAft>
              <a:buNone/>
            </a:pPr>
            <a:r>
              <a:rPr lang="sv-SE" sz="1200" dirty="0">
                <a:solidFill>
                  <a:schemeClr val="dk1"/>
                </a:solidFill>
                <a:latin typeface="Arial"/>
                <a:ea typeface="Arial"/>
                <a:cs typeface="Arial"/>
                <a:sym typeface="Arial"/>
              </a:rPr>
              <a:t>att utbildning i interkulturell ledning ger verkligt mervärde och vinst till företaget som kulturellt</a:t>
            </a:r>
          </a:p>
          <a:p>
            <a:pPr marL="0" marR="0" lvl="0" indent="0" algn="just" rtl="0">
              <a:lnSpc>
                <a:spcPct val="150000"/>
              </a:lnSpc>
              <a:spcBef>
                <a:spcPts val="0"/>
              </a:spcBef>
              <a:spcAft>
                <a:spcPts val="0"/>
              </a:spcAft>
              <a:buNone/>
            </a:pPr>
            <a:r>
              <a:rPr lang="sv-SE" sz="1200" dirty="0">
                <a:solidFill>
                  <a:schemeClr val="dk1"/>
                </a:solidFill>
                <a:latin typeface="Arial"/>
                <a:ea typeface="Arial"/>
                <a:cs typeface="Arial"/>
                <a:sym typeface="Arial"/>
              </a:rPr>
              <a:t>skillnader kommer att förstås och assimileras inom deras interkulturella team.</a:t>
            </a:r>
            <a:endParaRPr sz="1200"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txBox="1"/>
          <p:nvPr/>
        </p:nvSpPr>
        <p:spPr>
          <a:xfrm>
            <a:off x="611560" y="267494"/>
            <a:ext cx="8136904" cy="180853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000" b="1" dirty="0">
                <a:solidFill>
                  <a:schemeClr val="dk1"/>
                </a:solidFill>
                <a:latin typeface="Arial"/>
                <a:ea typeface="Arial"/>
                <a:cs typeface="Arial"/>
                <a:sym typeface="Arial"/>
              </a:rPr>
              <a:t>2. </a:t>
            </a:r>
            <a:r>
              <a:rPr lang="sv-SE" sz="2000" b="1" dirty="0">
                <a:solidFill>
                  <a:schemeClr val="dk1"/>
                </a:solidFill>
                <a:latin typeface="Arial"/>
                <a:ea typeface="Arial"/>
                <a:cs typeface="Arial"/>
                <a:sym typeface="Arial"/>
              </a:rPr>
              <a:t>Interkulturell förvaltning – nyckeln till framgångsrik anställbarhet på den europeiska arbetsmarknaden</a:t>
            </a:r>
          </a:p>
          <a:p>
            <a:pPr marL="0" marR="0" lvl="0" indent="0" algn="ctr" rtl="0">
              <a:lnSpc>
                <a:spcPct val="107000"/>
              </a:lnSpc>
              <a:spcBef>
                <a:spcPts val="0"/>
              </a:spcBef>
              <a:spcAft>
                <a:spcPts val="0"/>
              </a:spcAft>
              <a:buNone/>
            </a:pPr>
            <a:r>
              <a:rPr lang="sv-SE" sz="2000" b="1" dirty="0">
                <a:solidFill>
                  <a:schemeClr val="dk1"/>
                </a:solidFill>
                <a:latin typeface="Arial"/>
                <a:ea typeface="Arial"/>
                <a:cs typeface="Arial"/>
                <a:sym typeface="Arial"/>
              </a:rPr>
              <a:t> </a:t>
            </a:r>
          </a:p>
          <a:p>
            <a:pPr marL="0" marR="0" lvl="0" indent="0" algn="ctr" rtl="0">
              <a:lnSpc>
                <a:spcPct val="107000"/>
              </a:lnSpc>
              <a:spcBef>
                <a:spcPts val="0"/>
              </a:spcBef>
              <a:spcAft>
                <a:spcPts val="0"/>
              </a:spcAft>
              <a:buNone/>
            </a:pPr>
            <a:endParaRPr lang="en-US" sz="2000" dirty="0">
              <a:solidFill>
                <a:schemeClr val="dk1"/>
              </a:solidFill>
              <a:latin typeface="Calibri"/>
              <a:ea typeface="Calibri"/>
              <a:cs typeface="Calibri"/>
              <a:sym typeface="Calibri"/>
            </a:endParaRPr>
          </a:p>
          <a:p>
            <a:pPr marL="0" marR="0" lvl="0" indent="0" algn="ctr" rtl="0">
              <a:lnSpc>
                <a:spcPct val="107000"/>
              </a:lnSpc>
              <a:spcBef>
                <a:spcPts val="800"/>
              </a:spcBef>
              <a:spcAft>
                <a:spcPts val="0"/>
              </a:spcAft>
              <a:buNone/>
            </a:pPr>
            <a:r>
              <a:rPr lang="ro-RO" sz="1800" b="1" dirty="0">
                <a:solidFill>
                  <a:schemeClr val="dk1"/>
                </a:solidFill>
                <a:latin typeface="Arial"/>
                <a:ea typeface="Arial"/>
                <a:cs typeface="Arial"/>
                <a:sym typeface="Arial"/>
              </a:rPr>
              <a:t> </a:t>
            </a:r>
            <a:endParaRPr lang="ro-RO" sz="1800" dirty="0">
              <a:solidFill>
                <a:schemeClr val="dk1"/>
              </a:solidFill>
              <a:latin typeface="Calibri"/>
              <a:ea typeface="Calibri"/>
              <a:cs typeface="Calibri"/>
              <a:sym typeface="Calibri"/>
            </a:endParaRPr>
          </a:p>
        </p:txBody>
      </p:sp>
      <p:sp>
        <p:nvSpPr>
          <p:cNvPr id="202" name="Google Shape;202;p11"/>
          <p:cNvSpPr txBox="1"/>
          <p:nvPr/>
        </p:nvSpPr>
        <p:spPr>
          <a:xfrm>
            <a:off x="539552" y="959033"/>
            <a:ext cx="8208912" cy="430370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sv-FI" sz="1800" b="1" dirty="0">
                <a:solidFill>
                  <a:schemeClr val="dk1"/>
                </a:solidFill>
              </a:rPr>
              <a:t>Avsnitt</a:t>
            </a:r>
            <a:r>
              <a:rPr lang="ro-RO" sz="1800" b="1" dirty="0">
                <a:solidFill>
                  <a:schemeClr val="dk1"/>
                </a:solidFill>
                <a:latin typeface="Arial"/>
                <a:ea typeface="Arial"/>
                <a:cs typeface="Arial"/>
                <a:sym typeface="Arial"/>
              </a:rPr>
              <a:t> 2.2:</a:t>
            </a:r>
            <a:r>
              <a:rPr lang="sv-FI" sz="1800" b="1" dirty="0">
                <a:solidFill>
                  <a:schemeClr val="dk1"/>
                </a:solidFill>
                <a:latin typeface="Arial"/>
                <a:ea typeface="Arial"/>
                <a:cs typeface="Arial"/>
                <a:sym typeface="Arial"/>
              </a:rPr>
              <a:t> </a:t>
            </a:r>
            <a:r>
              <a:rPr lang="sv-SE" sz="1800" b="1" dirty="0">
                <a:solidFill>
                  <a:schemeClr val="dk1"/>
                </a:solidFill>
                <a:latin typeface="Arial"/>
                <a:ea typeface="Arial"/>
                <a:cs typeface="Arial"/>
                <a:sym typeface="Arial"/>
              </a:rPr>
              <a:t>Fördelar och hinder i interkulturell förvaltning</a:t>
            </a:r>
            <a:r>
              <a:rPr lang="ro-RO" sz="1800" b="1" dirty="0">
                <a:solidFill>
                  <a:schemeClr val="dk1"/>
                </a:solidFill>
                <a:latin typeface="Arial"/>
                <a:ea typeface="Arial"/>
                <a:cs typeface="Arial"/>
                <a:sym typeface="Arial"/>
              </a:rPr>
              <a:t>and</a:t>
            </a:r>
            <a:endParaRPr lang="sv-FI" sz="1800" b="1" dirty="0">
              <a:solidFill>
                <a:schemeClr val="dk1"/>
              </a:solidFill>
              <a:latin typeface="Calibri"/>
              <a:cs typeface="Calibri"/>
              <a:sym typeface="Calibri"/>
            </a:endParaRPr>
          </a:p>
          <a:p>
            <a:pPr marL="0" marR="0" lvl="0" indent="0" algn="l" rtl="0">
              <a:lnSpc>
                <a:spcPct val="150000"/>
              </a:lnSpc>
              <a:spcBef>
                <a:spcPts val="0"/>
              </a:spcBef>
              <a:spcAft>
                <a:spcPts val="0"/>
              </a:spcAft>
              <a:buNone/>
            </a:pPr>
            <a:r>
              <a:rPr lang="sv-SE" sz="1200" dirty="0">
                <a:solidFill>
                  <a:schemeClr val="dk1"/>
                </a:solidFill>
                <a:latin typeface="Arial"/>
                <a:ea typeface="Arial"/>
                <a:cs typeface="Arial"/>
                <a:sym typeface="Arial"/>
              </a:rPr>
              <a:t>Interkulturell ledning ses som en tillgång, men också som en stor utmaning för ett multinationellt företag.</a:t>
            </a:r>
          </a:p>
          <a:p>
            <a:pPr marL="0" marR="0" lvl="0" indent="0" algn="just" rtl="0">
              <a:lnSpc>
                <a:spcPct val="150000"/>
              </a:lnSpc>
              <a:spcBef>
                <a:spcPts val="800"/>
              </a:spcBef>
              <a:spcAft>
                <a:spcPts val="0"/>
              </a:spcAft>
              <a:buNone/>
            </a:pPr>
            <a:r>
              <a:rPr lang="sv-SE" sz="1200" dirty="0">
                <a:solidFill>
                  <a:schemeClr val="dk1"/>
                </a:solidFill>
                <a:latin typeface="Arial"/>
                <a:ea typeface="Arial"/>
                <a:cs typeface="Arial"/>
                <a:sym typeface="Arial"/>
              </a:rPr>
              <a:t>     Att förstå fördelarna och hindren är det första steget för att implementera goda ledningsmetoder.</a:t>
            </a:r>
          </a:p>
          <a:p>
            <a:pPr marL="0" marR="0" lvl="0" indent="0" algn="just" rtl="0">
              <a:lnSpc>
                <a:spcPct val="150000"/>
              </a:lnSpc>
              <a:spcBef>
                <a:spcPts val="800"/>
              </a:spcBef>
              <a:spcAft>
                <a:spcPts val="0"/>
              </a:spcAft>
              <a:buNone/>
            </a:pPr>
            <a:r>
              <a:rPr lang="sv-SE" sz="1200" dirty="0">
                <a:solidFill>
                  <a:schemeClr val="dk1"/>
                </a:solidFill>
                <a:latin typeface="Arial"/>
                <a:ea typeface="Arial"/>
                <a:cs typeface="Arial"/>
                <a:sym typeface="Arial"/>
              </a:rPr>
              <a:t>     Således kan samarbetet och rikedomen hos ett mångkulturellt team erbjuda ditt företag:</a:t>
            </a:r>
          </a:p>
          <a:p>
            <a:pPr marL="0" marR="0" lvl="0" indent="0" algn="just" rtl="0">
              <a:lnSpc>
                <a:spcPct val="150000"/>
              </a:lnSpc>
              <a:spcBef>
                <a:spcPts val="800"/>
              </a:spcBef>
              <a:spcAft>
                <a:spcPts val="0"/>
              </a:spcAft>
              <a:buNone/>
            </a:pPr>
            <a:r>
              <a:rPr lang="sv-SE" sz="1200" dirty="0">
                <a:solidFill>
                  <a:schemeClr val="dk1"/>
                </a:solidFill>
                <a:latin typeface="Arial"/>
                <a:ea typeface="Arial"/>
                <a:cs typeface="Arial"/>
                <a:sym typeface="Arial"/>
              </a:rPr>
              <a:t>* olika perspektiv, som är källor till kreativitet och innovation;</a:t>
            </a:r>
          </a:p>
          <a:p>
            <a:pPr marL="0" marR="0" lvl="0" indent="0" algn="just" rtl="0">
              <a:lnSpc>
                <a:spcPct val="150000"/>
              </a:lnSpc>
              <a:spcBef>
                <a:spcPts val="800"/>
              </a:spcBef>
              <a:spcAft>
                <a:spcPts val="0"/>
              </a:spcAft>
              <a:buNone/>
            </a:pPr>
            <a:r>
              <a:rPr lang="sv-SE" sz="1200" dirty="0">
                <a:solidFill>
                  <a:schemeClr val="dk1"/>
                </a:solidFill>
                <a:latin typeface="Arial"/>
                <a:ea typeface="Arial"/>
                <a:cs typeface="Arial"/>
                <a:sym typeface="Arial"/>
              </a:rPr>
              <a:t>* en bättre förståelse för dina kunder, vilket kommer att stödja din organisations konkurrenskraft;</a:t>
            </a:r>
          </a:p>
          <a:p>
            <a:pPr marL="0" marR="0" lvl="0" indent="0" algn="just" rtl="0">
              <a:lnSpc>
                <a:spcPct val="150000"/>
              </a:lnSpc>
              <a:spcBef>
                <a:spcPts val="800"/>
              </a:spcBef>
              <a:spcAft>
                <a:spcPts val="0"/>
              </a:spcAft>
              <a:buNone/>
            </a:pPr>
            <a:r>
              <a:rPr lang="sv-SE" sz="1200" dirty="0">
                <a:solidFill>
                  <a:schemeClr val="dk1"/>
                </a:solidFill>
                <a:latin typeface="Arial"/>
                <a:ea typeface="Arial"/>
                <a:cs typeface="Arial"/>
                <a:sym typeface="Arial"/>
              </a:rPr>
              <a:t>* ökad kulturell känslighet och därför bättre riktad marknadsföring;</a:t>
            </a:r>
          </a:p>
          <a:p>
            <a:pPr marL="0" marR="0" lvl="0" indent="0" algn="just" rtl="0">
              <a:lnSpc>
                <a:spcPct val="150000"/>
              </a:lnSpc>
              <a:spcBef>
                <a:spcPts val="800"/>
              </a:spcBef>
              <a:spcAft>
                <a:spcPts val="0"/>
              </a:spcAft>
              <a:buNone/>
            </a:pPr>
            <a:r>
              <a:rPr lang="sv-SE" sz="1200" dirty="0">
                <a:solidFill>
                  <a:schemeClr val="dk1"/>
                </a:solidFill>
                <a:latin typeface="Arial"/>
                <a:ea typeface="Arial"/>
                <a:cs typeface="Arial"/>
                <a:sym typeface="Arial"/>
              </a:rPr>
              <a:t>* förmågan att bättre behålla talang inom ditt företag;</a:t>
            </a:r>
          </a:p>
          <a:p>
            <a:pPr marL="0" marR="0" lvl="0" indent="0" algn="just" rtl="0">
              <a:lnSpc>
                <a:spcPct val="150000"/>
              </a:lnSpc>
              <a:spcBef>
                <a:spcPts val="800"/>
              </a:spcBef>
              <a:spcAft>
                <a:spcPts val="0"/>
              </a:spcAft>
              <a:buNone/>
            </a:pPr>
            <a:r>
              <a:rPr lang="sv-SE" sz="1200" dirty="0">
                <a:solidFill>
                  <a:schemeClr val="dk1"/>
                </a:solidFill>
                <a:latin typeface="Arial"/>
                <a:ea typeface="Arial"/>
                <a:cs typeface="Arial"/>
                <a:sym typeface="Arial"/>
              </a:rPr>
              <a:t>* möjligheten att utveckla ett bredare och mer anpassningsbart utbud av produkter och tjänster.</a:t>
            </a:r>
          </a:p>
          <a:p>
            <a:pPr marL="0" marR="0" lvl="0" indent="0" algn="just" rtl="0">
              <a:lnSpc>
                <a:spcPct val="150000"/>
              </a:lnSpc>
              <a:spcBef>
                <a:spcPts val="800"/>
              </a:spcBef>
              <a:spcAft>
                <a:spcPts val="0"/>
              </a:spcAft>
              <a:buNone/>
            </a:pPr>
            <a:r>
              <a:rPr lang="sv-SE" sz="1200" dirty="0">
                <a:solidFill>
                  <a:schemeClr val="dk1"/>
                </a:solidFill>
                <a:latin typeface="Arial"/>
                <a:ea typeface="Arial"/>
                <a:cs typeface="Arial"/>
                <a:sym typeface="Arial"/>
              </a:rPr>
              <a:t>För att undvika de hinder som kan dyka upp i ett interkulturellt team bör man vara uppmärksam på några regler.</a:t>
            </a:r>
          </a:p>
          <a:p>
            <a:pPr marL="0" marR="0" lvl="0" indent="0" algn="just" rtl="0">
              <a:lnSpc>
                <a:spcPct val="150000"/>
              </a:lnSpc>
              <a:spcBef>
                <a:spcPts val="800"/>
              </a:spcBef>
              <a:spcAft>
                <a:spcPts val="0"/>
              </a:spcAft>
              <a:buNone/>
            </a:pPr>
            <a:r>
              <a:rPr lang="sv-SE" sz="1200" dirty="0">
                <a:solidFill>
                  <a:schemeClr val="dk1"/>
                </a:solidFill>
                <a:latin typeface="Arial"/>
                <a:ea typeface="Arial"/>
                <a:cs typeface="Arial"/>
                <a:sym typeface="Arial"/>
              </a:rPr>
              <a:t>Låt oss följa några tips för att undvika hinder i ett mångkulturellt företagsteam:</a:t>
            </a:r>
            <a:endParaRPr lang="sv-SE" sz="12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p:nvPr/>
        </p:nvSpPr>
        <p:spPr>
          <a:xfrm>
            <a:off x="611560" y="267494"/>
            <a:ext cx="8136904" cy="101434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o-RO" sz="1800" b="1" dirty="0">
                <a:solidFill>
                  <a:schemeClr val="dk1"/>
                </a:solidFill>
                <a:latin typeface="Arial"/>
                <a:ea typeface="Arial"/>
                <a:cs typeface="Arial"/>
                <a:sym typeface="Arial"/>
              </a:rPr>
              <a:t> </a:t>
            </a:r>
            <a:r>
              <a:rPr lang="sv-SE" sz="1800" b="1" dirty="0">
                <a:solidFill>
                  <a:schemeClr val="dk1"/>
                </a:solidFill>
                <a:latin typeface="Arial"/>
                <a:ea typeface="Arial"/>
                <a:cs typeface="Arial"/>
                <a:sym typeface="Arial"/>
              </a:rPr>
              <a:t>2. Interkulturell förvaltning – nyckeln till framgångsrik anställbarhet på den europeiska arbetsmarknaden</a:t>
            </a:r>
          </a:p>
          <a:p>
            <a:pPr marL="0" marR="0" lvl="0" indent="0" algn="ctr" rtl="0">
              <a:lnSpc>
                <a:spcPct val="107000"/>
              </a:lnSpc>
              <a:spcBef>
                <a:spcPts val="0"/>
              </a:spcBef>
              <a:spcAft>
                <a:spcPts val="0"/>
              </a:spcAft>
              <a:buNone/>
            </a:pPr>
            <a:endParaRPr sz="1800" dirty="0">
              <a:solidFill>
                <a:schemeClr val="dk1"/>
              </a:solidFill>
              <a:latin typeface="Calibri"/>
              <a:ea typeface="Calibri"/>
              <a:cs typeface="Calibri"/>
              <a:sym typeface="Calibri"/>
            </a:endParaRPr>
          </a:p>
        </p:txBody>
      </p:sp>
      <p:sp>
        <p:nvSpPr>
          <p:cNvPr id="208" name="Google Shape;208;p12"/>
          <p:cNvSpPr txBox="1"/>
          <p:nvPr/>
        </p:nvSpPr>
        <p:spPr>
          <a:xfrm>
            <a:off x="611560" y="1002090"/>
            <a:ext cx="8280920" cy="31392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sv-SE" sz="1200" b="1" dirty="0">
                <a:solidFill>
                  <a:schemeClr val="dk1"/>
                </a:solidFill>
                <a:latin typeface="Calibri"/>
                <a:ea typeface="Calibri"/>
                <a:cs typeface="Calibri"/>
                <a:sym typeface="Calibri"/>
              </a:rPr>
              <a:t>1. Ignorera inte kulturella skillnader inom ditt team</a:t>
            </a:r>
          </a:p>
          <a:p>
            <a:pPr marL="0" marR="0" lvl="0" indent="0" algn="l" rtl="0">
              <a:lnSpc>
                <a:spcPct val="150000"/>
              </a:lnSpc>
              <a:spcBef>
                <a:spcPts val="0"/>
              </a:spcBef>
              <a:spcAft>
                <a:spcPts val="0"/>
              </a:spcAft>
              <a:buNone/>
            </a:pPr>
            <a:r>
              <a:rPr lang="sv-SE" sz="1200" dirty="0">
                <a:solidFill>
                  <a:schemeClr val="dk1"/>
                </a:solidFill>
                <a:latin typeface="Calibri"/>
                <a:ea typeface="Calibri"/>
                <a:cs typeface="Calibri"/>
                <a:sym typeface="Calibri"/>
              </a:rPr>
              <a:t>Den enkla handlingen att lära dig om dina teammedlemmars kultur kan hjälpa dig att identifiera skillnader (särskilt i</a:t>
            </a:r>
          </a:p>
          <a:p>
            <a:pPr marL="0" marR="0" lvl="0" indent="0" algn="l" rtl="0">
              <a:lnSpc>
                <a:spcPct val="150000"/>
              </a:lnSpc>
              <a:spcBef>
                <a:spcPts val="0"/>
              </a:spcBef>
              <a:spcAft>
                <a:spcPts val="0"/>
              </a:spcAft>
              <a:buNone/>
            </a:pPr>
            <a:r>
              <a:rPr lang="sv-SE" sz="1200" dirty="0">
                <a:solidFill>
                  <a:schemeClr val="dk1"/>
                </a:solidFill>
                <a:latin typeface="Calibri"/>
                <a:ea typeface="Calibri"/>
                <a:cs typeface="Calibri"/>
                <a:sym typeface="Calibri"/>
              </a:rPr>
              <a:t>hur du kommunicerar) som kan vara en källa till stigma.</a:t>
            </a:r>
          </a:p>
          <a:p>
            <a:pPr marL="0" marR="0" lvl="0" indent="0" algn="l" rtl="0">
              <a:lnSpc>
                <a:spcPct val="150000"/>
              </a:lnSpc>
              <a:spcBef>
                <a:spcPts val="0"/>
              </a:spcBef>
              <a:spcAft>
                <a:spcPts val="0"/>
              </a:spcAft>
              <a:buNone/>
            </a:pPr>
            <a:r>
              <a:rPr lang="sv-SE" sz="1200" b="1" dirty="0">
                <a:solidFill>
                  <a:schemeClr val="dk1"/>
                </a:solidFill>
                <a:latin typeface="Calibri"/>
                <a:ea typeface="Calibri"/>
                <a:cs typeface="Calibri"/>
                <a:sym typeface="Calibri"/>
              </a:rPr>
              <a:t>2. Skapa en mångkulturell ledning som låter ditt team dra fördel av sina olikheter</a:t>
            </a:r>
          </a:p>
          <a:p>
            <a:pPr marL="0" marR="0" lvl="0" indent="0" algn="l" rtl="0">
              <a:lnSpc>
                <a:spcPct val="150000"/>
              </a:lnSpc>
              <a:spcBef>
                <a:spcPts val="0"/>
              </a:spcBef>
              <a:spcAft>
                <a:spcPts val="0"/>
              </a:spcAft>
              <a:buNone/>
            </a:pPr>
            <a:r>
              <a:rPr lang="sv-SE" sz="1200" dirty="0">
                <a:solidFill>
                  <a:schemeClr val="dk1"/>
                </a:solidFill>
                <a:latin typeface="Calibri"/>
                <a:ea typeface="Calibri"/>
                <a:cs typeface="Calibri"/>
                <a:sym typeface="Calibri"/>
              </a:rPr>
              <a:t>Det är viktigt att planera tider för förberedelser när dina medarbetare behöver det. Det visar dem också att du respekterar deras</a:t>
            </a:r>
          </a:p>
          <a:p>
            <a:pPr marL="0" marR="0" lvl="0" indent="0" algn="l" rtl="0">
              <a:lnSpc>
                <a:spcPct val="150000"/>
              </a:lnSpc>
              <a:spcBef>
                <a:spcPts val="0"/>
              </a:spcBef>
              <a:spcAft>
                <a:spcPts val="0"/>
              </a:spcAft>
              <a:buNone/>
            </a:pPr>
            <a:r>
              <a:rPr lang="sv-SE" sz="1200" dirty="0">
                <a:solidFill>
                  <a:schemeClr val="dk1"/>
                </a:solidFill>
                <a:latin typeface="Calibri"/>
                <a:ea typeface="Calibri"/>
                <a:cs typeface="Calibri"/>
                <a:sym typeface="Calibri"/>
              </a:rPr>
              <a:t>skillnader. Detta beteende kommer att ge dem en känsla av att verkligen värderas av sin chef.</a:t>
            </a:r>
          </a:p>
          <a:p>
            <a:pPr marL="0" marR="0" lvl="0" indent="0" algn="l" rtl="0">
              <a:lnSpc>
                <a:spcPct val="150000"/>
              </a:lnSpc>
              <a:spcBef>
                <a:spcPts val="0"/>
              </a:spcBef>
              <a:spcAft>
                <a:spcPts val="0"/>
              </a:spcAft>
              <a:buNone/>
            </a:pPr>
            <a:r>
              <a:rPr lang="sv-SE" sz="1200" b="1" dirty="0">
                <a:solidFill>
                  <a:schemeClr val="dk1"/>
                </a:solidFill>
                <a:latin typeface="Calibri"/>
                <a:ea typeface="Calibri"/>
                <a:cs typeface="Calibri"/>
                <a:sym typeface="Calibri"/>
              </a:rPr>
              <a:t>3. Aktivt bekämpa stereotyper</a:t>
            </a:r>
          </a:p>
          <a:p>
            <a:pPr marL="0" marR="0" lvl="0" indent="0" algn="l" rtl="0">
              <a:lnSpc>
                <a:spcPct val="150000"/>
              </a:lnSpc>
              <a:spcBef>
                <a:spcPts val="0"/>
              </a:spcBef>
              <a:spcAft>
                <a:spcPts val="0"/>
              </a:spcAft>
              <a:buNone/>
            </a:pPr>
            <a:r>
              <a:rPr lang="sv-SE" sz="1200" dirty="0">
                <a:solidFill>
                  <a:schemeClr val="dk1"/>
                </a:solidFill>
                <a:latin typeface="Calibri"/>
                <a:ea typeface="Calibri"/>
                <a:cs typeface="Calibri"/>
                <a:sym typeface="Calibri"/>
              </a:rPr>
              <a:t>Det finns ofta en finare </a:t>
            </a:r>
            <a:r>
              <a:rPr lang="sv-SE" sz="1200" dirty="0" err="1">
                <a:solidFill>
                  <a:schemeClr val="dk1"/>
                </a:solidFill>
                <a:latin typeface="Calibri"/>
                <a:ea typeface="Calibri"/>
                <a:cs typeface="Calibri"/>
                <a:sym typeface="Calibri"/>
              </a:rPr>
              <a:t>rgräns</a:t>
            </a:r>
            <a:r>
              <a:rPr lang="sv-SE" sz="1200" dirty="0">
                <a:solidFill>
                  <a:schemeClr val="dk1"/>
                </a:solidFill>
                <a:latin typeface="Calibri"/>
                <a:ea typeface="Calibri"/>
                <a:cs typeface="Calibri"/>
                <a:sym typeface="Calibri"/>
              </a:rPr>
              <a:t> än man kan föreställa sig mellan att vara medveten om kulturella skillnader och att förlita sig på stereotyper för att göra antaganden om dina anställdas beteende. För att undvika dem räcker det oftast med att bekanta dig med var och en av dina medarbetare. Uppmuntra dina kollegor att göra detsamma. Detta gör att du inte längre uppfattar dem som "representanter" för en kultur, utan som individer.</a:t>
            </a:r>
            <a:endParaRPr sz="12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p:nvPr/>
        </p:nvSpPr>
        <p:spPr>
          <a:xfrm>
            <a:off x="503548" y="360362"/>
            <a:ext cx="8136904" cy="147921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sv-SE" sz="2000" b="1" dirty="0">
                <a:solidFill>
                  <a:schemeClr val="dk1"/>
                </a:solidFill>
                <a:latin typeface="Arial"/>
                <a:ea typeface="Arial"/>
                <a:cs typeface="Arial"/>
                <a:sym typeface="Arial"/>
              </a:rPr>
              <a:t>2. Interkulturell förvaltning – nyckeln till framgångsrik anställbarhet på den europeiska arbetsmarknaden</a:t>
            </a:r>
          </a:p>
          <a:p>
            <a:pPr marL="0" marR="0" lvl="0" indent="0" algn="ctr" rtl="0">
              <a:lnSpc>
                <a:spcPct val="107000"/>
              </a:lnSpc>
              <a:spcBef>
                <a:spcPts val="0"/>
              </a:spcBef>
              <a:spcAft>
                <a:spcPts val="0"/>
              </a:spcAft>
              <a:buNone/>
            </a:pPr>
            <a:r>
              <a:rPr lang="ro-RO" sz="2000" b="1" dirty="0">
                <a:solidFill>
                  <a:schemeClr val="dk1"/>
                </a:solidFill>
                <a:latin typeface="Arial"/>
                <a:ea typeface="Arial"/>
                <a:cs typeface="Arial"/>
                <a:sym typeface="Arial"/>
              </a:rPr>
              <a:t> market</a:t>
            </a:r>
            <a:endParaRPr sz="2000" dirty="0">
              <a:solidFill>
                <a:schemeClr val="dk1"/>
              </a:solidFill>
              <a:latin typeface="Calibri"/>
              <a:ea typeface="Calibri"/>
              <a:cs typeface="Calibri"/>
              <a:sym typeface="Calibri"/>
            </a:endParaRPr>
          </a:p>
          <a:p>
            <a:pPr marL="0" marR="0" lvl="0" indent="0" algn="ctr" rtl="0">
              <a:lnSpc>
                <a:spcPct val="107000"/>
              </a:lnSpc>
              <a:spcBef>
                <a:spcPts val="800"/>
              </a:spcBef>
              <a:spcAft>
                <a:spcPts val="0"/>
              </a:spcAft>
              <a:buNone/>
            </a:pPr>
            <a:r>
              <a:rPr lang="ro-RO" sz="1800" b="1" dirty="0">
                <a:solidFill>
                  <a:schemeClr val="dk1"/>
                </a:solidFill>
                <a:latin typeface="Arial"/>
                <a:ea typeface="Arial"/>
                <a:cs typeface="Arial"/>
                <a:sym typeface="Arial"/>
              </a:rPr>
              <a:t> </a:t>
            </a:r>
            <a:endParaRPr sz="1800" dirty="0">
              <a:solidFill>
                <a:schemeClr val="dk1"/>
              </a:solidFill>
              <a:latin typeface="Calibri"/>
              <a:ea typeface="Calibri"/>
              <a:cs typeface="Calibri"/>
              <a:sym typeface="Calibri"/>
            </a:endParaRPr>
          </a:p>
        </p:txBody>
      </p:sp>
      <p:sp>
        <p:nvSpPr>
          <p:cNvPr id="214" name="Google Shape;214;p13"/>
          <p:cNvSpPr txBox="1"/>
          <p:nvPr/>
        </p:nvSpPr>
        <p:spPr>
          <a:xfrm>
            <a:off x="503548" y="1429671"/>
            <a:ext cx="8136904" cy="258528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sv-SE" sz="1200" b="1" dirty="0">
                <a:solidFill>
                  <a:srgbClr val="000000"/>
                </a:solidFill>
                <a:latin typeface="Arial"/>
                <a:ea typeface="Arial"/>
                <a:cs typeface="Arial"/>
                <a:sym typeface="Arial"/>
              </a:rPr>
              <a:t>4. Öva empatisk ledning</a:t>
            </a:r>
          </a:p>
          <a:p>
            <a:pPr marL="0" marR="0" lvl="0" indent="0" algn="l" rtl="0">
              <a:lnSpc>
                <a:spcPct val="150000"/>
              </a:lnSpc>
              <a:spcBef>
                <a:spcPts val="0"/>
              </a:spcBef>
              <a:spcAft>
                <a:spcPts val="0"/>
              </a:spcAft>
              <a:buNone/>
            </a:pPr>
            <a:r>
              <a:rPr lang="sv-SE" sz="1200" dirty="0">
                <a:solidFill>
                  <a:srgbClr val="000000"/>
                </a:solidFill>
                <a:latin typeface="Arial"/>
                <a:ea typeface="Arial"/>
                <a:cs typeface="Arial"/>
                <a:sym typeface="Arial"/>
              </a:rPr>
              <a:t>Det enkla faktum att du oroar dig för dina anställdas välbefinnande och deras integration i ditt team, gör att du både kan eliminera blockeringar när de uppstår (och detta, oavsett om de beror på kulturella skillnader eller inte) och att</a:t>
            </a:r>
          </a:p>
          <a:p>
            <a:pPr marL="0" marR="0" lvl="0" indent="0" algn="l" rtl="0">
              <a:lnSpc>
                <a:spcPct val="150000"/>
              </a:lnSpc>
              <a:spcBef>
                <a:spcPts val="0"/>
              </a:spcBef>
              <a:spcAft>
                <a:spcPts val="0"/>
              </a:spcAft>
              <a:buNone/>
            </a:pPr>
            <a:r>
              <a:rPr lang="sv-SE" sz="1200" dirty="0">
                <a:solidFill>
                  <a:srgbClr val="000000"/>
                </a:solidFill>
                <a:latin typeface="Arial"/>
                <a:ea typeface="Arial"/>
                <a:cs typeface="Arial"/>
                <a:sym typeface="Arial"/>
              </a:rPr>
              <a:t>främja ömsesidig respekt bland dina anställda.</a:t>
            </a:r>
          </a:p>
          <a:p>
            <a:pPr marL="0" marR="0" lvl="0" indent="0" algn="l" rtl="0">
              <a:lnSpc>
                <a:spcPct val="150000"/>
              </a:lnSpc>
              <a:spcBef>
                <a:spcPts val="0"/>
              </a:spcBef>
              <a:spcAft>
                <a:spcPts val="0"/>
              </a:spcAft>
              <a:buNone/>
            </a:pPr>
            <a:endParaRPr lang="sv-SE" sz="1200" dirty="0">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sv-SE" sz="1200" b="1" dirty="0">
                <a:solidFill>
                  <a:srgbClr val="000000"/>
                </a:solidFill>
                <a:latin typeface="Arial"/>
                <a:ea typeface="Arial"/>
                <a:cs typeface="Arial"/>
                <a:sym typeface="Arial"/>
              </a:rPr>
              <a:t>5. Låt dig inspireras av andra företags interkulturella förvaltningsmetoder</a:t>
            </a:r>
          </a:p>
          <a:p>
            <a:pPr marL="0" marR="0" lvl="0" indent="0" algn="l" rtl="0">
              <a:lnSpc>
                <a:spcPct val="150000"/>
              </a:lnSpc>
              <a:spcBef>
                <a:spcPts val="0"/>
              </a:spcBef>
              <a:spcAft>
                <a:spcPts val="0"/>
              </a:spcAft>
              <a:buNone/>
            </a:pPr>
            <a:r>
              <a:rPr lang="sv-SE" sz="1200" dirty="0">
                <a:solidFill>
                  <a:srgbClr val="000000"/>
                </a:solidFill>
                <a:latin typeface="Arial"/>
                <a:ea typeface="Arial"/>
                <a:cs typeface="Arial"/>
                <a:sym typeface="Arial"/>
              </a:rPr>
              <a:t>Många konkreta initiativ kan ge dig möjlighet att värdera de kulturella skillnaderna inom ditt team, främja god förståelse och samarbete. Några goda råd är att leta efter företag som redan har experimenterat med interkulturell förvaltning och anpassa idéerna till ditt eget företag.</a:t>
            </a:r>
            <a:endParaRPr sz="1200"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endParaRPr sz="2800" b="1">
              <a:latin typeface="Arial"/>
              <a:ea typeface="Arial"/>
              <a:cs typeface="Arial"/>
              <a:sym typeface="Arial"/>
            </a:endParaRPr>
          </a:p>
          <a:p>
            <a:pPr marL="0" lvl="0" indent="0" algn="ctr" rtl="0">
              <a:spcBef>
                <a:spcPts val="400"/>
              </a:spcBef>
              <a:spcAft>
                <a:spcPts val="0"/>
              </a:spcAft>
              <a:buClr>
                <a:srgbClr val="3F3F3F"/>
              </a:buClr>
              <a:buSzPts val="2000"/>
              <a:buNone/>
            </a:pPr>
            <a:endParaRPr sz="2000" b="1">
              <a:latin typeface="Arial"/>
              <a:ea typeface="Arial"/>
              <a:cs typeface="Arial"/>
              <a:sym typeface="Arial"/>
            </a:endParaRPr>
          </a:p>
          <a:p>
            <a:pPr marL="0" lvl="0" indent="0" algn="ctr" rtl="0">
              <a:spcBef>
                <a:spcPts val="400"/>
              </a:spcBef>
              <a:spcAft>
                <a:spcPts val="0"/>
              </a:spcAft>
              <a:buClr>
                <a:srgbClr val="3F3F3F"/>
              </a:buClr>
              <a:buSzPts val="2000"/>
              <a:buNone/>
            </a:pPr>
            <a:r>
              <a:rPr lang="ro-RO" sz="2000" b="1">
                <a:latin typeface="Arial"/>
                <a:ea typeface="Arial"/>
                <a:cs typeface="Arial"/>
                <a:sym typeface="Arial"/>
              </a:rPr>
              <a:t>3. A profitable business in the digital era </a:t>
            </a:r>
            <a:endParaRPr sz="2000">
              <a:latin typeface="Arial"/>
              <a:ea typeface="Arial"/>
              <a:cs typeface="Arial"/>
              <a:sym typeface="Arial"/>
            </a:endParaRPr>
          </a:p>
          <a:p>
            <a:pPr marL="0" lvl="0" indent="0" algn="ctr" rtl="0">
              <a:spcBef>
                <a:spcPts val="560"/>
              </a:spcBef>
              <a:spcAft>
                <a:spcPts val="0"/>
              </a:spcAft>
              <a:buClr>
                <a:srgbClr val="3F3F3F"/>
              </a:buClr>
              <a:buSzPts val="2800"/>
              <a:buNone/>
            </a:pPr>
            <a:endParaRPr sz="2800"/>
          </a:p>
        </p:txBody>
      </p:sp>
      <p:sp>
        <p:nvSpPr>
          <p:cNvPr id="220" name="Google Shape;220;p14"/>
          <p:cNvSpPr txBox="1">
            <a:spLocks noGrp="1"/>
          </p:cNvSpPr>
          <p:nvPr>
            <p:ph type="body" idx="2"/>
          </p:nvPr>
        </p:nvSpPr>
        <p:spPr>
          <a:xfrm>
            <a:off x="323528" y="915511"/>
            <a:ext cx="7920880" cy="43204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endParaRPr sz="1800" dirty="0"/>
          </a:p>
          <a:p>
            <a:pPr marL="0" lvl="0" indent="0" algn="ctr" rtl="0">
              <a:spcBef>
                <a:spcPts val="360"/>
              </a:spcBef>
              <a:spcAft>
                <a:spcPts val="0"/>
              </a:spcAft>
              <a:buClr>
                <a:srgbClr val="3F3F3F"/>
              </a:buClr>
              <a:buSzPts val="1800"/>
              <a:buNone/>
            </a:pPr>
            <a:r>
              <a:rPr lang="sv-SE" sz="1800" b="1" dirty="0"/>
              <a:t>- En lönsam verksamhet i den digitala eran</a:t>
            </a:r>
            <a:endParaRPr sz="1800" b="1" dirty="0"/>
          </a:p>
          <a:p>
            <a:pPr marL="0" lvl="0" indent="0" algn="ctr" rtl="0">
              <a:spcBef>
                <a:spcPts val="360"/>
              </a:spcBef>
              <a:spcAft>
                <a:spcPts val="0"/>
              </a:spcAft>
              <a:buClr>
                <a:srgbClr val="3F3F3F"/>
              </a:buClr>
              <a:buSzPts val="1800"/>
              <a:buNone/>
            </a:pPr>
            <a:r>
              <a:rPr lang="sv-FI" sz="1800" b="1" dirty="0"/>
              <a:t>Avsnitt</a:t>
            </a:r>
            <a:r>
              <a:rPr lang="ro-RO" sz="1800" b="1" dirty="0"/>
              <a:t> 3.1:</a:t>
            </a:r>
            <a:r>
              <a:rPr lang="sv-FI" sz="1800" b="1" dirty="0"/>
              <a:t> </a:t>
            </a:r>
            <a:r>
              <a:rPr lang="sv-SE" sz="1800" b="1" dirty="0"/>
              <a:t>Steg att följa för att starta en lönsam e-affär</a:t>
            </a:r>
            <a:endParaRPr dirty="0"/>
          </a:p>
          <a:p>
            <a:pPr marL="0" lvl="0" indent="0" algn="ctr" rtl="0">
              <a:spcBef>
                <a:spcPts val="360"/>
              </a:spcBef>
              <a:spcAft>
                <a:spcPts val="0"/>
              </a:spcAft>
              <a:buClr>
                <a:srgbClr val="3F3F3F"/>
              </a:buClr>
              <a:buSzPts val="1800"/>
              <a:buNone/>
            </a:pPr>
            <a:endParaRPr sz="1800" dirty="0"/>
          </a:p>
        </p:txBody>
      </p:sp>
      <p:sp>
        <p:nvSpPr>
          <p:cNvPr id="221" name="Google Shape;221;p14"/>
          <p:cNvSpPr txBox="1"/>
          <p:nvPr/>
        </p:nvSpPr>
        <p:spPr>
          <a:xfrm>
            <a:off x="578456" y="1122844"/>
            <a:ext cx="7665952" cy="313928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lang="sv-FI" sz="1200" dirty="0">
              <a:solidFill>
                <a:srgbClr val="3F3F3F"/>
              </a:solidFill>
              <a:latin typeface="Arial"/>
              <a:ea typeface="Arial"/>
              <a:cs typeface="Arial"/>
              <a:sym typeface="Arial"/>
            </a:endParaRPr>
          </a:p>
          <a:p>
            <a:pPr marL="0" marR="0" lvl="0" indent="0" algn="just" rtl="0">
              <a:lnSpc>
                <a:spcPct val="150000"/>
              </a:lnSpc>
              <a:spcBef>
                <a:spcPts val="0"/>
              </a:spcBef>
              <a:spcAft>
                <a:spcPts val="0"/>
              </a:spcAft>
              <a:buNone/>
            </a:pPr>
            <a:r>
              <a:rPr lang="sv-SE" sz="1200" dirty="0">
                <a:solidFill>
                  <a:schemeClr val="dk1"/>
                </a:solidFill>
                <a:latin typeface="Arial"/>
                <a:ea typeface="Arial"/>
                <a:cs typeface="Arial"/>
                <a:sym typeface="Arial"/>
              </a:rPr>
              <a:t>Att starta vilket företag som helst, inklusive ett online-företag, är inte så enkelt som det kan verka vid första anblicken. Men när du är fast besluten att gå in på marknaden är vissa steg obligatoriska att ta hänsyn till.</a:t>
            </a:r>
          </a:p>
          <a:p>
            <a:pPr marL="0" marR="0" lvl="0" indent="0" algn="just" rtl="0">
              <a:lnSpc>
                <a:spcPct val="150000"/>
              </a:lnSpc>
              <a:spcBef>
                <a:spcPts val="0"/>
              </a:spcBef>
              <a:spcAft>
                <a:spcPts val="0"/>
              </a:spcAft>
              <a:buNone/>
            </a:pPr>
            <a:r>
              <a:rPr lang="sv-SE" sz="1200" dirty="0">
                <a:solidFill>
                  <a:schemeClr val="dk1"/>
                </a:solidFill>
                <a:latin typeface="Arial"/>
                <a:ea typeface="Arial"/>
                <a:cs typeface="Arial"/>
                <a:sym typeface="Arial"/>
              </a:rPr>
              <a:t>Här är några idéer du kan följa för att starta ditt företag på internet: 1. Sälj dina skapelser online</a:t>
            </a:r>
          </a:p>
          <a:p>
            <a:pPr marL="0" marR="0" lvl="0" indent="0" algn="just" rtl="0">
              <a:lnSpc>
                <a:spcPct val="150000"/>
              </a:lnSpc>
              <a:spcBef>
                <a:spcPts val="0"/>
              </a:spcBef>
              <a:spcAft>
                <a:spcPts val="0"/>
              </a:spcAft>
              <a:buNone/>
            </a:pPr>
            <a:r>
              <a:rPr lang="sv-SE" sz="1200" dirty="0">
                <a:solidFill>
                  <a:schemeClr val="dk1"/>
                </a:solidFill>
                <a:latin typeface="Arial"/>
                <a:ea typeface="Arial"/>
                <a:cs typeface="Arial"/>
                <a:sym typeface="Arial"/>
              </a:rPr>
              <a:t>För att uppnå detta steg är det nödvändigt att fastställa vissa grunder: de verktyg du behöver (dator, webbhotell, ett domännamn), frågor att ställa dig själv innan du börjar (är projektet verkligen intressant för mig? är projektet verkligen intressant för mig?  är mina kunskaper lämpliga och/eller tillräckliga?, är mina resurser tillräckliga? etc.), processen för att skapa ditt företag (för att säkerställa en e-handel som respekterar lagstiftningen är det obligatoriskt att skapa ditt företag för att sälja dina skapelser online.), åtgärder för att göra dig känd (för att hoppas kunna göra din e-handel lönsam för att sälja dina egna produkter måste du gå igenom rutan "webmarketing").</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body" idx="1"/>
          </p:nvPr>
        </p:nvSpPr>
        <p:spPr>
          <a:xfrm>
            <a:off x="323528" y="267494"/>
            <a:ext cx="8136904" cy="576064"/>
          </a:xfrm>
          <a:prstGeom prst="rect">
            <a:avLst/>
          </a:prstGeom>
          <a:noFill/>
          <a:ln>
            <a:noFill/>
          </a:ln>
        </p:spPr>
        <p:txBody>
          <a:bodyPr spcFirstLastPara="1" wrap="square" lIns="91425" tIns="45700" rIns="91425" bIns="45700" anchor="ctr" anchorCtr="0">
            <a:noAutofit/>
          </a:bodyPr>
          <a:lstStyle/>
          <a:p>
            <a:pPr marL="0" lvl="0" indent="0" algn="ctr" rtl="0">
              <a:spcBef>
                <a:spcPts val="400"/>
              </a:spcBef>
              <a:spcAft>
                <a:spcPts val="0"/>
              </a:spcAft>
              <a:buClr>
                <a:srgbClr val="3F3F3F"/>
              </a:buClr>
              <a:buSzPts val="2000"/>
              <a:buNone/>
            </a:pPr>
            <a:r>
              <a:rPr lang="sv-SE" sz="2000" b="1" dirty="0"/>
              <a:t>3. En lönsam verksamhet i den digitala eran</a:t>
            </a:r>
            <a:endParaRPr sz="2800" dirty="0"/>
          </a:p>
        </p:txBody>
      </p:sp>
      <p:sp>
        <p:nvSpPr>
          <p:cNvPr id="227" name="Google Shape;227;p15"/>
          <p:cNvSpPr txBox="1"/>
          <p:nvPr/>
        </p:nvSpPr>
        <p:spPr>
          <a:xfrm>
            <a:off x="827584" y="955923"/>
            <a:ext cx="7488832" cy="34162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200" b="1" dirty="0">
                <a:solidFill>
                  <a:srgbClr val="3F3F3F"/>
                </a:solidFill>
                <a:latin typeface="Arial"/>
                <a:ea typeface="Arial"/>
                <a:cs typeface="Arial"/>
                <a:sym typeface="Arial"/>
              </a:rPr>
              <a:t>2. Skapa en </a:t>
            </a:r>
            <a:r>
              <a:rPr lang="sv-SE" sz="1200" b="1" dirty="0" err="1">
                <a:solidFill>
                  <a:srgbClr val="3F3F3F"/>
                </a:solidFill>
                <a:latin typeface="Arial"/>
                <a:ea typeface="Arial"/>
                <a:cs typeface="Arial"/>
                <a:sym typeface="Arial"/>
              </a:rPr>
              <a:t>drop</a:t>
            </a:r>
            <a:r>
              <a:rPr lang="sv-SE" sz="1200" b="1" dirty="0">
                <a:solidFill>
                  <a:srgbClr val="3F3F3F"/>
                </a:solidFill>
                <a:latin typeface="Arial"/>
                <a:ea typeface="Arial"/>
                <a:cs typeface="Arial"/>
                <a:sym typeface="Arial"/>
              </a:rPr>
              <a:t>-shipping-butik</a:t>
            </a:r>
          </a:p>
          <a:p>
            <a:pPr marL="0" marR="0" lvl="0" indent="0" algn="just" rtl="0">
              <a:spcBef>
                <a:spcPts val="0"/>
              </a:spcBef>
              <a:spcAft>
                <a:spcPts val="0"/>
              </a:spcAft>
              <a:buNone/>
            </a:pPr>
            <a:r>
              <a:rPr lang="sv-SE" sz="1200" dirty="0">
                <a:solidFill>
                  <a:srgbClr val="3F3F3F"/>
                </a:solidFill>
                <a:latin typeface="Arial"/>
                <a:ea typeface="Arial"/>
                <a:cs typeface="Arial"/>
                <a:sym typeface="Arial"/>
              </a:rPr>
              <a:t>Principen för det som kallas </a:t>
            </a:r>
            <a:r>
              <a:rPr lang="sv-SE" sz="1200" dirty="0" err="1">
                <a:solidFill>
                  <a:srgbClr val="3F3F3F"/>
                </a:solidFill>
                <a:latin typeface="Arial"/>
                <a:ea typeface="Arial"/>
                <a:cs typeface="Arial"/>
                <a:sym typeface="Arial"/>
              </a:rPr>
              <a:t>drop</a:t>
            </a:r>
            <a:r>
              <a:rPr lang="sv-SE" sz="1200" dirty="0">
                <a:solidFill>
                  <a:srgbClr val="3F3F3F"/>
                </a:solidFill>
                <a:latin typeface="Arial"/>
                <a:ea typeface="Arial"/>
                <a:cs typeface="Arial"/>
                <a:sym typeface="Arial"/>
              </a:rPr>
              <a:t>-shipping är att sälja en produkt utan att ta hand om lagerhanteringen. Mycket lönsam, denna typ av online-verksamhet kräver inte mycket investeringar eftersom det räcker med att öppna en webbplattform för att sälja de artiklar som presenteras.</a:t>
            </a:r>
          </a:p>
          <a:p>
            <a:pPr marL="0" marR="0" lvl="0" indent="0" algn="just" rtl="0">
              <a:spcBef>
                <a:spcPts val="0"/>
              </a:spcBef>
              <a:spcAft>
                <a:spcPts val="0"/>
              </a:spcAft>
              <a:buNone/>
            </a:pPr>
            <a:r>
              <a:rPr lang="sv-SE" sz="1200" b="1" dirty="0">
                <a:solidFill>
                  <a:srgbClr val="3F3F3F"/>
                </a:solidFill>
                <a:latin typeface="Arial"/>
                <a:ea typeface="Arial"/>
                <a:cs typeface="Arial"/>
                <a:sym typeface="Arial"/>
              </a:rPr>
              <a:t>3. Lansera ditt varumärke</a:t>
            </a:r>
          </a:p>
          <a:p>
            <a:pPr marL="0" marR="0" lvl="0" indent="0" algn="just" rtl="0">
              <a:spcBef>
                <a:spcPts val="0"/>
              </a:spcBef>
              <a:spcAft>
                <a:spcPts val="0"/>
              </a:spcAft>
              <a:buNone/>
            </a:pPr>
            <a:r>
              <a:rPr lang="sv-SE" sz="1200" dirty="0">
                <a:solidFill>
                  <a:srgbClr val="3F3F3F"/>
                </a:solidFill>
                <a:latin typeface="Arial"/>
                <a:ea typeface="Arial"/>
                <a:cs typeface="Arial"/>
                <a:sym typeface="Arial"/>
              </a:rPr>
              <a:t>Det är viktigt att etablera en strategi för att sticka ut och därmed skapa ett varumärke som talar till potentiella framtida köpare: skapa din stil och rikta in dig på dina kunder, fokusera på kvalitet, bygg kundlojalitet.</a:t>
            </a:r>
          </a:p>
          <a:p>
            <a:pPr marL="0" marR="0" lvl="0" indent="0" algn="just" rtl="0">
              <a:spcBef>
                <a:spcPts val="0"/>
              </a:spcBef>
              <a:spcAft>
                <a:spcPts val="0"/>
              </a:spcAft>
              <a:buNone/>
            </a:pPr>
            <a:r>
              <a:rPr lang="sv-SE" sz="1200" b="1" dirty="0">
                <a:solidFill>
                  <a:srgbClr val="3F3F3F"/>
                </a:solidFill>
                <a:latin typeface="Arial"/>
                <a:ea typeface="Arial"/>
                <a:cs typeface="Arial"/>
                <a:sym typeface="Arial"/>
              </a:rPr>
              <a:t>4. Bli frilansare</a:t>
            </a:r>
          </a:p>
          <a:p>
            <a:pPr marL="0" marR="0" lvl="0" indent="0" algn="just" rtl="0">
              <a:spcBef>
                <a:spcPts val="0"/>
              </a:spcBef>
              <a:spcAft>
                <a:spcPts val="0"/>
              </a:spcAft>
              <a:buNone/>
            </a:pPr>
            <a:r>
              <a:rPr lang="sv-SE" sz="1200" dirty="0">
                <a:solidFill>
                  <a:srgbClr val="3F3F3F"/>
                </a:solidFill>
                <a:latin typeface="Arial"/>
                <a:ea typeface="Arial"/>
                <a:cs typeface="Arial"/>
                <a:sym typeface="Arial"/>
              </a:rPr>
              <a:t>Det finns många jobb som gör att du kan arbeta som frilansare, det vill säga mikroföretagare. Genom att engagera dig i detta projekt blir du sedan din egen chef, ordnar dina scheman som du vill, etablerar din egen professionella ram och framför allt ger dig själv alla chanser att göra ditt projekt till en framgångsrik verksamhet.</a:t>
            </a:r>
          </a:p>
          <a:p>
            <a:pPr marL="0" marR="0" lvl="0" indent="0" algn="just" rtl="0">
              <a:spcBef>
                <a:spcPts val="0"/>
              </a:spcBef>
              <a:spcAft>
                <a:spcPts val="0"/>
              </a:spcAft>
              <a:buNone/>
            </a:pPr>
            <a:r>
              <a:rPr lang="sv-SE" sz="1200" b="1" dirty="0">
                <a:solidFill>
                  <a:srgbClr val="3F3F3F"/>
                </a:solidFill>
                <a:latin typeface="Arial"/>
                <a:ea typeface="Arial"/>
                <a:cs typeface="Arial"/>
                <a:sym typeface="Arial"/>
              </a:rPr>
              <a:t>5. Börja blogga</a:t>
            </a:r>
          </a:p>
          <a:p>
            <a:pPr marL="0" marR="0" lvl="0" indent="0" algn="just" rtl="0">
              <a:spcBef>
                <a:spcPts val="0"/>
              </a:spcBef>
              <a:spcAft>
                <a:spcPts val="0"/>
              </a:spcAft>
              <a:buNone/>
            </a:pPr>
            <a:r>
              <a:rPr lang="sv-SE" sz="1200" dirty="0">
                <a:solidFill>
                  <a:srgbClr val="3F3F3F"/>
                </a:solidFill>
                <a:latin typeface="Arial"/>
                <a:ea typeface="Arial"/>
                <a:cs typeface="Arial"/>
                <a:sym typeface="Arial"/>
              </a:rPr>
              <a:t>Den stora trenden för tillfället, bloggar blomstrar på internet och har visat sig vara den perfekta planen för vissa profiler. Skapa därför en webbplats, definiera ditt mål, hitta rätt sökord och bygg kundlojalitet.</a:t>
            </a:r>
          </a:p>
          <a:p>
            <a:pPr marL="0" marR="0" lvl="0" indent="0" algn="just" rtl="0">
              <a:spcBef>
                <a:spcPts val="0"/>
              </a:spcBef>
              <a:spcAft>
                <a:spcPts val="0"/>
              </a:spcAft>
              <a:buNone/>
            </a:pPr>
            <a:r>
              <a:rPr lang="sv-SE" sz="1200" b="1" dirty="0">
                <a:solidFill>
                  <a:srgbClr val="3F3F3F"/>
                </a:solidFill>
                <a:latin typeface="Arial"/>
                <a:ea typeface="Arial"/>
                <a:cs typeface="Arial"/>
                <a:sym typeface="Arial"/>
              </a:rPr>
              <a:t>6. Publicera din e-bok</a:t>
            </a:r>
          </a:p>
          <a:p>
            <a:pPr marL="0" marR="0" lvl="0" indent="0" algn="just" rtl="0">
              <a:spcBef>
                <a:spcPts val="0"/>
              </a:spcBef>
              <a:spcAft>
                <a:spcPts val="0"/>
              </a:spcAft>
              <a:buNone/>
            </a:pPr>
            <a:r>
              <a:rPr lang="sv-SE" sz="1200" dirty="0">
                <a:solidFill>
                  <a:srgbClr val="3F3F3F"/>
                </a:solidFill>
                <a:latin typeface="Arial"/>
                <a:ea typeface="Arial"/>
                <a:cs typeface="Arial"/>
                <a:sym typeface="Arial"/>
              </a:rPr>
              <a:t>Publiceringen av en e-bok kan vara mycket lönsam i längden och kan ta dig ett steg före dina konkurrenter på e-marknaden.</a:t>
            </a:r>
            <a:r>
              <a:rPr lang="ro-RO" sz="1200" dirty="0">
                <a:solidFill>
                  <a:srgbClr val="3F3F3F"/>
                </a:solidFill>
                <a:latin typeface="Arial"/>
                <a:ea typeface="Arial"/>
                <a:cs typeface="Arial"/>
                <a:sym typeface="Arial"/>
              </a:rPr>
              <a:t>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txBox="1"/>
          <p:nvPr/>
        </p:nvSpPr>
        <p:spPr>
          <a:xfrm>
            <a:off x="1030077" y="267494"/>
            <a:ext cx="6939830" cy="121952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o-RO" sz="2000" b="1" dirty="0">
                <a:solidFill>
                  <a:schemeClr val="dk1"/>
                </a:solidFill>
                <a:latin typeface="Arial"/>
                <a:ea typeface="Arial"/>
                <a:cs typeface="Arial"/>
                <a:sym typeface="Arial"/>
              </a:rPr>
              <a:t>3. </a:t>
            </a:r>
            <a:r>
              <a:rPr lang="sv-SE" sz="2000" b="1" dirty="0">
                <a:solidFill>
                  <a:schemeClr val="dk1"/>
                </a:solidFill>
                <a:latin typeface="Arial"/>
                <a:ea typeface="Arial"/>
                <a:cs typeface="Arial"/>
                <a:sym typeface="Arial"/>
              </a:rPr>
              <a:t>En lönsam verksamhet i den digitala eran</a:t>
            </a:r>
            <a:endParaRPr sz="2000" dirty="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ro-RO" sz="1800" b="1" dirty="0">
                <a:solidFill>
                  <a:schemeClr val="dk1"/>
                </a:solidFill>
                <a:latin typeface="Arial"/>
                <a:ea typeface="Arial"/>
                <a:cs typeface="Arial"/>
                <a:sym typeface="Arial"/>
              </a:rPr>
              <a:t> </a:t>
            </a:r>
            <a:endParaRPr sz="1800" dirty="0">
              <a:solidFill>
                <a:schemeClr val="dk1"/>
              </a:solidFill>
              <a:latin typeface="Calibri"/>
              <a:ea typeface="Calibri"/>
              <a:cs typeface="Calibri"/>
              <a:sym typeface="Calibri"/>
            </a:endParaRPr>
          </a:p>
          <a:p>
            <a:pPr marL="0" marR="0" lvl="0" indent="0" algn="ctr" rtl="0">
              <a:lnSpc>
                <a:spcPct val="107000"/>
              </a:lnSpc>
              <a:spcBef>
                <a:spcPts val="800"/>
              </a:spcBef>
              <a:spcAft>
                <a:spcPts val="0"/>
              </a:spcAft>
              <a:buNone/>
            </a:pPr>
            <a:r>
              <a:rPr lang="ro-RO" sz="1800" b="1" dirty="0">
                <a:solidFill>
                  <a:schemeClr val="dk1"/>
                </a:solidFill>
                <a:latin typeface="Arial"/>
                <a:ea typeface="Arial"/>
                <a:cs typeface="Arial"/>
                <a:sym typeface="Arial"/>
              </a:rPr>
              <a:t> </a:t>
            </a:r>
            <a:endParaRPr sz="1800" dirty="0">
              <a:solidFill>
                <a:schemeClr val="dk1"/>
              </a:solidFill>
              <a:latin typeface="Calibri"/>
              <a:ea typeface="Calibri"/>
              <a:cs typeface="Calibri"/>
              <a:sym typeface="Calibri"/>
            </a:endParaRPr>
          </a:p>
        </p:txBody>
      </p:sp>
      <p:sp>
        <p:nvSpPr>
          <p:cNvPr id="233" name="Google Shape;233;p16"/>
          <p:cNvSpPr txBox="1"/>
          <p:nvPr/>
        </p:nvSpPr>
        <p:spPr>
          <a:xfrm>
            <a:off x="611560" y="791135"/>
            <a:ext cx="7920880" cy="343230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sv-SE" sz="1800" b="1" i="1" dirty="0">
                <a:solidFill>
                  <a:schemeClr val="dk1"/>
                </a:solidFill>
              </a:rPr>
              <a:t>Avsnitt</a:t>
            </a:r>
            <a:r>
              <a:rPr lang="ro-RO" sz="1800" b="1" i="1" dirty="0">
                <a:solidFill>
                  <a:schemeClr val="dk1"/>
                </a:solidFill>
                <a:latin typeface="Arial"/>
                <a:ea typeface="Arial"/>
                <a:cs typeface="Arial"/>
                <a:sym typeface="Arial"/>
              </a:rPr>
              <a:t> 3.2: </a:t>
            </a:r>
            <a:r>
              <a:rPr lang="en-US" sz="1800" b="1" i="1" dirty="0" err="1">
                <a:solidFill>
                  <a:schemeClr val="dk1"/>
                </a:solidFill>
                <a:latin typeface="Arial"/>
                <a:ea typeface="Arial"/>
                <a:cs typeface="Arial"/>
                <a:sym typeface="Arial"/>
              </a:rPr>
              <a:t>Företag</a:t>
            </a:r>
            <a:r>
              <a:rPr lang="en-US" sz="1800" b="1" i="1" dirty="0">
                <a:solidFill>
                  <a:schemeClr val="dk1"/>
                </a:solidFill>
                <a:latin typeface="Arial"/>
                <a:ea typeface="Arial"/>
                <a:cs typeface="Arial"/>
                <a:sym typeface="Arial"/>
              </a:rPr>
              <a:t> </a:t>
            </a:r>
            <a:r>
              <a:rPr lang="en-US" sz="1800" b="1" i="1" dirty="0">
                <a:solidFill>
                  <a:schemeClr val="dk1"/>
                </a:solidFill>
              </a:rPr>
              <a:t>med</a:t>
            </a:r>
            <a:r>
              <a:rPr lang="en-US" sz="1800" b="1" i="1" dirty="0">
                <a:solidFill>
                  <a:schemeClr val="dk1"/>
                </a:solidFill>
                <a:latin typeface="Arial"/>
                <a:ea typeface="Arial"/>
                <a:cs typeface="Arial"/>
                <a:sym typeface="Arial"/>
              </a:rPr>
              <a:t> </a:t>
            </a:r>
            <a:r>
              <a:rPr lang="en-US" sz="1800" b="1" i="1" dirty="0" err="1">
                <a:solidFill>
                  <a:schemeClr val="dk1"/>
                </a:solidFill>
                <a:latin typeface="Arial"/>
                <a:ea typeface="Arial"/>
                <a:cs typeface="Arial"/>
                <a:sym typeface="Arial"/>
              </a:rPr>
              <a:t>hög</a:t>
            </a:r>
            <a:r>
              <a:rPr lang="en-US" sz="1800" b="1" i="1" dirty="0">
                <a:solidFill>
                  <a:schemeClr val="dk1"/>
                </a:solidFill>
                <a:latin typeface="Arial"/>
                <a:ea typeface="Arial"/>
                <a:cs typeface="Arial"/>
                <a:sym typeface="Arial"/>
              </a:rPr>
              <a:t> </a:t>
            </a:r>
            <a:r>
              <a:rPr lang="en-US" sz="1800" b="1" i="1" dirty="0" err="1">
                <a:solidFill>
                  <a:schemeClr val="dk1"/>
                </a:solidFill>
                <a:latin typeface="Arial"/>
                <a:ea typeface="Arial"/>
                <a:cs typeface="Arial"/>
                <a:sym typeface="Arial"/>
              </a:rPr>
              <a:t>efterfrågan</a:t>
            </a:r>
            <a:endParaRPr lang="en-US" sz="1800" b="1" i="1" dirty="0">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sv-SE" sz="1200" i="1" dirty="0">
                <a:solidFill>
                  <a:schemeClr val="dk1"/>
                </a:solidFill>
                <a:latin typeface="Arial"/>
                <a:ea typeface="Arial"/>
                <a:cs typeface="Arial"/>
                <a:sym typeface="Arial"/>
              </a:rPr>
              <a:t>Det finns ganska många möjligheter att starta en e-affär som kan förvandlas till en lönsam och långsiktig verksamhet.</a:t>
            </a:r>
          </a:p>
          <a:p>
            <a:pPr marL="0" marR="0" lvl="0" indent="0" algn="l" rtl="0">
              <a:lnSpc>
                <a:spcPct val="107000"/>
              </a:lnSpc>
              <a:spcBef>
                <a:spcPts val="0"/>
              </a:spcBef>
              <a:spcAft>
                <a:spcPts val="0"/>
              </a:spcAft>
              <a:buNone/>
            </a:pPr>
            <a:r>
              <a:rPr lang="sv-SE" sz="1200" i="1" dirty="0">
                <a:solidFill>
                  <a:schemeClr val="dk1"/>
                </a:solidFill>
                <a:latin typeface="Arial"/>
                <a:ea typeface="Arial"/>
                <a:cs typeface="Arial"/>
                <a:sym typeface="Arial"/>
              </a:rPr>
              <a:t>Här är några idéer på sådana jobb som kan utföras från hemtrevnaden:</a:t>
            </a:r>
          </a:p>
          <a:p>
            <a:pPr marL="0" marR="0" lvl="0" indent="0" algn="l" rtl="0">
              <a:lnSpc>
                <a:spcPct val="107000"/>
              </a:lnSpc>
              <a:spcBef>
                <a:spcPts val="0"/>
              </a:spcBef>
              <a:spcAft>
                <a:spcPts val="0"/>
              </a:spcAft>
              <a:buNone/>
            </a:pPr>
            <a:r>
              <a:rPr lang="sv-SE" sz="1200" i="1" dirty="0">
                <a:solidFill>
                  <a:schemeClr val="dk1"/>
                </a:solidFill>
                <a:latin typeface="Arial"/>
                <a:ea typeface="Arial"/>
                <a:cs typeface="Arial"/>
                <a:sym typeface="Arial"/>
              </a:rPr>
              <a:t>1. </a:t>
            </a:r>
            <a:r>
              <a:rPr lang="sv-SE" sz="1200" b="1" i="1" dirty="0">
                <a:solidFill>
                  <a:schemeClr val="dk1"/>
                </a:solidFill>
                <a:latin typeface="Arial"/>
                <a:ea typeface="Arial"/>
                <a:cs typeface="Arial"/>
                <a:sym typeface="Arial"/>
              </a:rPr>
              <a:t>Starta en blogg</a:t>
            </a:r>
          </a:p>
          <a:p>
            <a:pPr marL="0" marR="0" lvl="0" indent="0" algn="l" rtl="0">
              <a:lnSpc>
                <a:spcPct val="107000"/>
              </a:lnSpc>
              <a:spcBef>
                <a:spcPts val="0"/>
              </a:spcBef>
              <a:spcAft>
                <a:spcPts val="0"/>
              </a:spcAft>
              <a:buNone/>
            </a:pPr>
            <a:r>
              <a:rPr lang="sv-SE" sz="1200" i="1" dirty="0">
                <a:solidFill>
                  <a:schemeClr val="dk1"/>
                </a:solidFill>
                <a:latin typeface="Arial"/>
                <a:ea typeface="Arial"/>
                <a:cs typeface="Arial"/>
                <a:sym typeface="Arial"/>
              </a:rPr>
              <a:t>Tusentals eller till och med hundratusentals människor runt om i världen skapar kvalitetsinnehåll om en mängd olika ämnen varje dag, vilket genererar betydande inkomster.</a:t>
            </a:r>
          </a:p>
          <a:p>
            <a:pPr marL="0" marR="0" lvl="0" indent="0" algn="l" rtl="0">
              <a:lnSpc>
                <a:spcPct val="107000"/>
              </a:lnSpc>
              <a:spcBef>
                <a:spcPts val="0"/>
              </a:spcBef>
              <a:spcAft>
                <a:spcPts val="0"/>
              </a:spcAft>
              <a:buNone/>
            </a:pPr>
            <a:r>
              <a:rPr lang="sv-SE" sz="1200" i="1" dirty="0">
                <a:solidFill>
                  <a:schemeClr val="dk1"/>
                </a:solidFill>
                <a:latin typeface="Arial"/>
                <a:ea typeface="Arial"/>
                <a:cs typeface="Arial"/>
                <a:sym typeface="Arial"/>
              </a:rPr>
              <a:t>2</a:t>
            </a:r>
            <a:r>
              <a:rPr lang="sv-SE" sz="1200" b="1" i="1" dirty="0">
                <a:solidFill>
                  <a:schemeClr val="dk1"/>
                </a:solidFill>
                <a:latin typeface="Arial"/>
                <a:ea typeface="Arial"/>
                <a:cs typeface="Arial"/>
                <a:sym typeface="Arial"/>
              </a:rPr>
              <a:t>. Grafisk design</a:t>
            </a:r>
          </a:p>
          <a:p>
            <a:pPr marL="0" marR="0" lvl="0" indent="0" algn="l" rtl="0">
              <a:lnSpc>
                <a:spcPct val="107000"/>
              </a:lnSpc>
              <a:spcBef>
                <a:spcPts val="0"/>
              </a:spcBef>
              <a:spcAft>
                <a:spcPts val="0"/>
              </a:spcAft>
              <a:buNone/>
            </a:pPr>
            <a:r>
              <a:rPr lang="sv-SE" sz="1200" i="1" dirty="0">
                <a:solidFill>
                  <a:schemeClr val="dk1"/>
                </a:solidFill>
                <a:latin typeface="Arial"/>
                <a:ea typeface="Arial"/>
                <a:cs typeface="Arial"/>
                <a:sym typeface="Arial"/>
              </a:rPr>
              <a:t>Allt du behöver är en dator som är tillräckligt kraftfull för att köra den utvalda programvaran, lite fantasi och motivation.</a:t>
            </a:r>
          </a:p>
          <a:p>
            <a:pPr marL="0" marR="0" lvl="0" indent="0" algn="l" rtl="0">
              <a:lnSpc>
                <a:spcPct val="107000"/>
              </a:lnSpc>
              <a:spcBef>
                <a:spcPts val="0"/>
              </a:spcBef>
              <a:spcAft>
                <a:spcPts val="0"/>
              </a:spcAft>
              <a:buNone/>
            </a:pPr>
            <a:r>
              <a:rPr lang="sv-SE" sz="1200" i="1" dirty="0">
                <a:solidFill>
                  <a:schemeClr val="dk1"/>
                </a:solidFill>
                <a:latin typeface="Arial"/>
                <a:ea typeface="Arial"/>
                <a:cs typeface="Arial"/>
                <a:sym typeface="Arial"/>
              </a:rPr>
              <a:t>Proffs inom grafisk design är mycket välbetalda och kan arbeta från sitt eget hem.</a:t>
            </a:r>
          </a:p>
          <a:p>
            <a:pPr marL="0" marR="0" lvl="0" indent="0" algn="l" rtl="0">
              <a:lnSpc>
                <a:spcPct val="107000"/>
              </a:lnSpc>
              <a:spcBef>
                <a:spcPts val="0"/>
              </a:spcBef>
              <a:spcAft>
                <a:spcPts val="0"/>
              </a:spcAft>
              <a:buNone/>
            </a:pPr>
            <a:r>
              <a:rPr lang="sv-SE" sz="1200" i="1" dirty="0">
                <a:solidFill>
                  <a:schemeClr val="dk1"/>
                </a:solidFill>
                <a:latin typeface="Arial"/>
                <a:ea typeface="Arial"/>
                <a:cs typeface="Arial"/>
                <a:sym typeface="Arial"/>
              </a:rPr>
              <a:t>3. </a:t>
            </a:r>
            <a:r>
              <a:rPr lang="sv-SE" sz="1200" b="1" i="1" dirty="0">
                <a:solidFill>
                  <a:schemeClr val="dk1"/>
                </a:solidFill>
                <a:latin typeface="Arial"/>
                <a:ea typeface="Arial"/>
                <a:cs typeface="Arial"/>
                <a:sym typeface="Arial"/>
              </a:rPr>
              <a:t>Webbdesign</a:t>
            </a:r>
          </a:p>
          <a:p>
            <a:pPr marL="0" marR="0" lvl="0" indent="0" algn="l" rtl="0">
              <a:lnSpc>
                <a:spcPct val="107000"/>
              </a:lnSpc>
              <a:spcBef>
                <a:spcPts val="0"/>
              </a:spcBef>
              <a:spcAft>
                <a:spcPts val="0"/>
              </a:spcAft>
              <a:buNone/>
            </a:pPr>
            <a:r>
              <a:rPr lang="sv-SE" sz="1200" i="1" dirty="0">
                <a:solidFill>
                  <a:schemeClr val="dk1"/>
                </a:solidFill>
                <a:latin typeface="Arial"/>
                <a:ea typeface="Arial"/>
                <a:cs typeface="Arial"/>
                <a:sym typeface="Arial"/>
              </a:rPr>
              <a:t>Människor som arbetar med webbdesign är otroligt värdefulla för alla företag som äger webbplatser, oavsett</a:t>
            </a:r>
          </a:p>
          <a:p>
            <a:pPr marL="0" marR="0" lvl="0" indent="0" algn="l" rtl="0">
              <a:lnSpc>
                <a:spcPct val="107000"/>
              </a:lnSpc>
              <a:spcBef>
                <a:spcPts val="0"/>
              </a:spcBef>
              <a:spcAft>
                <a:spcPts val="0"/>
              </a:spcAft>
              <a:buNone/>
            </a:pPr>
            <a:r>
              <a:rPr lang="sv-SE" sz="1200" i="1" dirty="0">
                <a:solidFill>
                  <a:schemeClr val="dk1"/>
                </a:solidFill>
                <a:latin typeface="Arial"/>
                <a:ea typeface="Arial"/>
                <a:cs typeface="Arial"/>
                <a:sym typeface="Arial"/>
              </a:rPr>
              <a:t>företagets verksamhetsområde.</a:t>
            </a:r>
            <a:r>
              <a:rPr lang="en-US" sz="1200" i="1" dirty="0">
                <a:solidFill>
                  <a:schemeClr val="dk1"/>
                </a:solidFill>
                <a:latin typeface="Arial"/>
                <a:ea typeface="Arial"/>
                <a:cs typeface="Arial"/>
                <a:sym typeface="Arial"/>
              </a:rPr>
              <a:t>re are quite many opportunities to start an e-business which can turn into a profitable and long-term activity. </a:t>
            </a:r>
            <a:endParaRPr lang="en-US" dirty="0"/>
          </a:p>
          <a:p>
            <a:pPr marL="0" marR="0" lvl="0" indent="0" algn="l" rtl="0">
              <a:lnSpc>
                <a:spcPct val="150000"/>
              </a:lnSpc>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txBox="1"/>
          <p:nvPr/>
        </p:nvSpPr>
        <p:spPr>
          <a:xfrm>
            <a:off x="1187624" y="339502"/>
            <a:ext cx="6912768" cy="121952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o-RO" sz="2000" b="1" dirty="0">
                <a:solidFill>
                  <a:schemeClr val="dk1"/>
                </a:solidFill>
                <a:latin typeface="Arial"/>
                <a:ea typeface="Arial"/>
                <a:cs typeface="Arial"/>
                <a:sym typeface="Arial"/>
              </a:rPr>
              <a:t>3. </a:t>
            </a:r>
            <a:r>
              <a:rPr lang="sv-SE" sz="2000" b="1" dirty="0">
                <a:solidFill>
                  <a:schemeClr val="dk1"/>
                </a:solidFill>
              </a:rPr>
              <a:t>En lönsam verksamhet i den digitala eran</a:t>
            </a:r>
            <a:endParaRPr sz="2000" dirty="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ro-RO" sz="1800" b="1" dirty="0">
                <a:solidFill>
                  <a:schemeClr val="dk1"/>
                </a:solidFill>
                <a:latin typeface="Arial"/>
                <a:ea typeface="Arial"/>
                <a:cs typeface="Arial"/>
                <a:sym typeface="Arial"/>
              </a:rPr>
              <a:t> </a:t>
            </a:r>
            <a:endParaRPr sz="1800" dirty="0">
              <a:solidFill>
                <a:schemeClr val="dk1"/>
              </a:solidFill>
              <a:latin typeface="Calibri"/>
              <a:ea typeface="Calibri"/>
              <a:cs typeface="Calibri"/>
              <a:sym typeface="Calibri"/>
            </a:endParaRPr>
          </a:p>
          <a:p>
            <a:pPr marL="0" marR="0" lvl="0" indent="0" algn="ctr" rtl="0">
              <a:lnSpc>
                <a:spcPct val="107000"/>
              </a:lnSpc>
              <a:spcBef>
                <a:spcPts val="800"/>
              </a:spcBef>
              <a:spcAft>
                <a:spcPts val="0"/>
              </a:spcAft>
              <a:buNone/>
            </a:pPr>
            <a:r>
              <a:rPr lang="ro-RO" sz="1800" b="1" dirty="0">
                <a:solidFill>
                  <a:schemeClr val="dk1"/>
                </a:solidFill>
                <a:latin typeface="Arial"/>
                <a:ea typeface="Arial"/>
                <a:cs typeface="Arial"/>
                <a:sym typeface="Arial"/>
              </a:rPr>
              <a:t> </a:t>
            </a:r>
            <a:endParaRPr sz="1800" dirty="0">
              <a:solidFill>
                <a:schemeClr val="dk1"/>
              </a:solidFill>
              <a:latin typeface="Calibri"/>
              <a:ea typeface="Calibri"/>
              <a:cs typeface="Calibri"/>
              <a:sym typeface="Calibri"/>
            </a:endParaRPr>
          </a:p>
        </p:txBody>
      </p:sp>
      <p:sp>
        <p:nvSpPr>
          <p:cNvPr id="239" name="Google Shape;239;p17"/>
          <p:cNvSpPr txBox="1"/>
          <p:nvPr/>
        </p:nvSpPr>
        <p:spPr>
          <a:xfrm>
            <a:off x="539552" y="997784"/>
            <a:ext cx="756084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sv-SE" sz="1200" b="1" i="1" dirty="0">
                <a:solidFill>
                  <a:schemeClr val="dk1"/>
                </a:solidFill>
                <a:latin typeface="Arial"/>
                <a:ea typeface="Arial"/>
                <a:cs typeface="Arial"/>
                <a:sym typeface="Arial"/>
              </a:rPr>
              <a:t>4. Online-kurser</a:t>
            </a:r>
          </a:p>
          <a:p>
            <a:pPr marL="0" marR="0" lvl="0" indent="0" algn="l" rtl="0">
              <a:lnSpc>
                <a:spcPct val="150000"/>
              </a:lnSpc>
              <a:spcBef>
                <a:spcPts val="0"/>
              </a:spcBef>
              <a:spcAft>
                <a:spcPts val="0"/>
              </a:spcAft>
              <a:buNone/>
            </a:pPr>
            <a:r>
              <a:rPr lang="sv-SE" sz="1200" i="1" dirty="0">
                <a:solidFill>
                  <a:schemeClr val="dk1"/>
                </a:solidFill>
                <a:latin typeface="Arial"/>
                <a:ea typeface="Arial"/>
                <a:cs typeface="Arial"/>
                <a:sym typeface="Arial"/>
              </a:rPr>
              <a:t>Om du har tillräckligt med erfarenhet inom ett område som är lite intressant och du har användbar kunskap för att</a:t>
            </a:r>
          </a:p>
          <a:p>
            <a:pPr marL="0" marR="0" lvl="0" indent="0" algn="l" rtl="0">
              <a:lnSpc>
                <a:spcPct val="150000"/>
              </a:lnSpc>
              <a:spcBef>
                <a:spcPts val="0"/>
              </a:spcBef>
              <a:spcAft>
                <a:spcPts val="0"/>
              </a:spcAft>
              <a:buNone/>
            </a:pPr>
            <a:r>
              <a:rPr lang="sv-SE" sz="1200" i="1" dirty="0">
                <a:solidFill>
                  <a:schemeClr val="dk1"/>
                </a:solidFill>
                <a:latin typeface="Arial"/>
                <a:ea typeface="Arial"/>
                <a:cs typeface="Arial"/>
                <a:sym typeface="Arial"/>
              </a:rPr>
              <a:t>dela med andra, då är onlinekurser en bra lösning för ditt företag.</a:t>
            </a:r>
          </a:p>
          <a:p>
            <a:pPr marL="0" marR="0" lvl="0" indent="0" algn="l" rtl="0">
              <a:lnSpc>
                <a:spcPct val="150000"/>
              </a:lnSpc>
              <a:spcBef>
                <a:spcPts val="0"/>
              </a:spcBef>
              <a:spcAft>
                <a:spcPts val="0"/>
              </a:spcAft>
              <a:buNone/>
            </a:pPr>
            <a:endParaRPr lang="sv-SE" sz="1200" i="1" dirty="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sv-SE" sz="1200" b="1" i="1" dirty="0">
                <a:solidFill>
                  <a:schemeClr val="dk1"/>
                </a:solidFill>
                <a:latin typeface="Arial"/>
                <a:ea typeface="Arial"/>
                <a:cs typeface="Arial"/>
                <a:sym typeface="Arial"/>
              </a:rPr>
              <a:t>5. </a:t>
            </a:r>
            <a:r>
              <a:rPr lang="sv-SE" sz="1200" b="1" i="1" dirty="0" err="1">
                <a:solidFill>
                  <a:schemeClr val="dk1"/>
                </a:solidFill>
                <a:latin typeface="Arial"/>
                <a:ea typeface="Arial"/>
                <a:cs typeface="Arial"/>
                <a:sym typeface="Arial"/>
              </a:rPr>
              <a:t>Instagram</a:t>
            </a:r>
            <a:r>
              <a:rPr lang="sv-SE" sz="1200" b="1" i="1" dirty="0">
                <a:solidFill>
                  <a:schemeClr val="dk1"/>
                </a:solidFill>
                <a:latin typeface="Arial"/>
                <a:ea typeface="Arial"/>
                <a:cs typeface="Arial"/>
                <a:sym typeface="Arial"/>
              </a:rPr>
              <a:t> marknadsföring</a:t>
            </a:r>
          </a:p>
          <a:p>
            <a:pPr marL="0" marR="0" lvl="0" indent="0" algn="l" rtl="0">
              <a:lnSpc>
                <a:spcPct val="150000"/>
              </a:lnSpc>
              <a:spcBef>
                <a:spcPts val="0"/>
              </a:spcBef>
              <a:spcAft>
                <a:spcPts val="0"/>
              </a:spcAft>
              <a:buNone/>
            </a:pPr>
            <a:r>
              <a:rPr lang="sv-SE" sz="1200" i="1" dirty="0">
                <a:solidFill>
                  <a:schemeClr val="dk1"/>
                </a:solidFill>
                <a:latin typeface="Arial"/>
                <a:ea typeface="Arial"/>
                <a:cs typeface="Arial"/>
                <a:sym typeface="Arial"/>
              </a:rPr>
              <a:t>En individ med erfarenhet av </a:t>
            </a:r>
            <a:r>
              <a:rPr lang="sv-SE" sz="1200" i="1" dirty="0" err="1">
                <a:solidFill>
                  <a:schemeClr val="dk1"/>
                </a:solidFill>
                <a:latin typeface="Arial"/>
                <a:ea typeface="Arial"/>
                <a:cs typeface="Arial"/>
                <a:sym typeface="Arial"/>
              </a:rPr>
              <a:t>Instagram</a:t>
            </a:r>
            <a:r>
              <a:rPr lang="sv-SE" sz="1200" i="1" dirty="0">
                <a:solidFill>
                  <a:schemeClr val="dk1"/>
                </a:solidFill>
                <a:latin typeface="Arial"/>
                <a:ea typeface="Arial"/>
                <a:cs typeface="Arial"/>
                <a:sym typeface="Arial"/>
              </a:rPr>
              <a:t>-marknadsföring kan vara grunden för en mycket lönsam modern </a:t>
            </a:r>
            <a:r>
              <a:rPr lang="sv-SE" sz="1200" i="1" dirty="0" err="1">
                <a:solidFill>
                  <a:schemeClr val="dk1"/>
                </a:solidFill>
                <a:latin typeface="Arial"/>
                <a:ea typeface="Arial"/>
                <a:cs typeface="Arial"/>
                <a:sym typeface="Arial"/>
              </a:rPr>
              <a:t>företagside</a:t>
            </a:r>
            <a:r>
              <a:rPr lang="sv-SE" sz="1200" i="1" dirty="0">
                <a:solidFill>
                  <a:schemeClr val="dk1"/>
                </a:solidFill>
                <a:latin typeface="Arial"/>
                <a:ea typeface="Arial"/>
                <a:cs typeface="Arial"/>
                <a:sym typeface="Arial"/>
              </a:rPr>
              <a:t>.</a:t>
            </a:r>
          </a:p>
          <a:p>
            <a:pPr marL="0" marR="0" lvl="0" indent="0" algn="l" rtl="0">
              <a:lnSpc>
                <a:spcPct val="150000"/>
              </a:lnSpc>
              <a:spcBef>
                <a:spcPts val="0"/>
              </a:spcBef>
              <a:spcAft>
                <a:spcPts val="0"/>
              </a:spcAft>
              <a:buNone/>
            </a:pPr>
            <a:endParaRPr lang="sv-SE" sz="1200" b="1" i="1" dirty="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sv-SE" sz="1200" b="1" i="1" dirty="0">
                <a:solidFill>
                  <a:schemeClr val="dk1"/>
                </a:solidFill>
                <a:latin typeface="Arial"/>
                <a:ea typeface="Arial"/>
                <a:cs typeface="Arial"/>
                <a:sym typeface="Arial"/>
              </a:rPr>
              <a:t>6. Återförsäljning av produkter i nätbutiker</a:t>
            </a:r>
          </a:p>
          <a:p>
            <a:pPr marL="0" marR="0" lvl="0" indent="0" algn="l" rtl="0">
              <a:lnSpc>
                <a:spcPct val="150000"/>
              </a:lnSpc>
              <a:spcBef>
                <a:spcPts val="0"/>
              </a:spcBef>
              <a:spcAft>
                <a:spcPts val="0"/>
              </a:spcAft>
              <a:buNone/>
            </a:pPr>
            <a:r>
              <a:rPr lang="sv-SE" sz="1200" i="1" dirty="0">
                <a:solidFill>
                  <a:schemeClr val="dk1"/>
                </a:solidFill>
                <a:latin typeface="Arial"/>
                <a:ea typeface="Arial"/>
                <a:cs typeface="Arial"/>
                <a:sym typeface="Arial"/>
              </a:rPr>
              <a:t>Vem som helst kan sälja produkter på olika sajter. Du behöver bara hitta fabriker, antingen lokala eller internationella, som</a:t>
            </a:r>
          </a:p>
          <a:p>
            <a:pPr marL="0" marR="0" lvl="0" indent="0" algn="l" rtl="0">
              <a:lnSpc>
                <a:spcPct val="150000"/>
              </a:lnSpc>
              <a:spcBef>
                <a:spcPts val="0"/>
              </a:spcBef>
              <a:spcAft>
                <a:spcPts val="0"/>
              </a:spcAft>
              <a:buNone/>
            </a:pPr>
            <a:r>
              <a:rPr lang="sv-SE" sz="1200" i="1" dirty="0">
                <a:solidFill>
                  <a:schemeClr val="dk1"/>
                </a:solidFill>
                <a:latin typeface="Arial"/>
                <a:ea typeface="Arial"/>
                <a:cs typeface="Arial"/>
                <a:sym typeface="Arial"/>
              </a:rPr>
              <a:t>skapar föremål som inte är så populära, men som du tror skulle bli en riktig hit när de väl kommer ut på marknaden</a:t>
            </a:r>
            <a:r>
              <a:rPr lang="en-US" sz="1200" i="1" dirty="0">
                <a:solidFill>
                  <a:schemeClr val="dk1"/>
                </a:solidFill>
                <a:latin typeface="Arial"/>
                <a:ea typeface="Arial"/>
                <a:cs typeface="Arial"/>
                <a:sym typeface="Arial"/>
              </a:rPr>
              <a:t>.</a:t>
            </a:r>
            <a:endParaRPr lang="en-US" sz="12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txBox="1"/>
          <p:nvPr/>
        </p:nvSpPr>
        <p:spPr>
          <a:xfrm>
            <a:off x="1403648" y="339502"/>
            <a:ext cx="7344816" cy="121952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o-RO" sz="2000" b="1" dirty="0">
                <a:solidFill>
                  <a:schemeClr val="dk1"/>
                </a:solidFill>
                <a:latin typeface="Arial"/>
                <a:ea typeface="Arial"/>
                <a:cs typeface="Arial"/>
                <a:sym typeface="Arial"/>
              </a:rPr>
              <a:t>3. </a:t>
            </a:r>
            <a:r>
              <a:rPr lang="sv-SE" sz="2000" b="1" dirty="0">
                <a:solidFill>
                  <a:schemeClr val="dk1"/>
                </a:solidFill>
              </a:rPr>
              <a:t>En lönsam verksamhet i den digitala eran</a:t>
            </a:r>
            <a:r>
              <a:rPr lang="ro-RO" sz="2000" b="1" dirty="0">
                <a:solidFill>
                  <a:schemeClr val="dk1"/>
                </a:solidFill>
                <a:latin typeface="Arial"/>
                <a:ea typeface="Arial"/>
                <a:cs typeface="Arial"/>
                <a:sym typeface="Arial"/>
              </a:rPr>
              <a:t> </a:t>
            </a:r>
            <a:endParaRPr sz="2000" dirty="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ro-RO" sz="1800" b="1" dirty="0">
                <a:solidFill>
                  <a:schemeClr val="dk1"/>
                </a:solidFill>
                <a:latin typeface="Arial"/>
                <a:ea typeface="Arial"/>
                <a:cs typeface="Arial"/>
                <a:sym typeface="Arial"/>
              </a:rPr>
              <a:t> </a:t>
            </a:r>
            <a:endParaRPr sz="1800" dirty="0">
              <a:solidFill>
                <a:schemeClr val="dk1"/>
              </a:solidFill>
              <a:latin typeface="Calibri"/>
              <a:ea typeface="Calibri"/>
              <a:cs typeface="Calibri"/>
              <a:sym typeface="Calibri"/>
            </a:endParaRPr>
          </a:p>
          <a:p>
            <a:pPr marL="0" marR="0" lvl="0" indent="0" algn="ctr" rtl="0">
              <a:lnSpc>
                <a:spcPct val="107000"/>
              </a:lnSpc>
              <a:spcBef>
                <a:spcPts val="800"/>
              </a:spcBef>
              <a:spcAft>
                <a:spcPts val="0"/>
              </a:spcAft>
              <a:buNone/>
            </a:pPr>
            <a:r>
              <a:rPr lang="ro-RO" sz="1800" b="1" dirty="0">
                <a:solidFill>
                  <a:schemeClr val="dk1"/>
                </a:solidFill>
                <a:latin typeface="Arial"/>
                <a:ea typeface="Arial"/>
                <a:cs typeface="Arial"/>
                <a:sym typeface="Arial"/>
              </a:rPr>
              <a:t> </a:t>
            </a:r>
            <a:endParaRPr sz="1800" dirty="0">
              <a:solidFill>
                <a:schemeClr val="dk1"/>
              </a:solidFill>
              <a:latin typeface="Calibri"/>
              <a:ea typeface="Calibri"/>
              <a:cs typeface="Calibri"/>
              <a:sym typeface="Calibri"/>
            </a:endParaRPr>
          </a:p>
        </p:txBody>
      </p:sp>
      <p:sp>
        <p:nvSpPr>
          <p:cNvPr id="245" name="Google Shape;245;p18"/>
          <p:cNvSpPr txBox="1"/>
          <p:nvPr/>
        </p:nvSpPr>
        <p:spPr>
          <a:xfrm>
            <a:off x="1043608" y="1203598"/>
            <a:ext cx="7344816" cy="258528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sv-SE" sz="1200" b="1" i="1" dirty="0">
                <a:solidFill>
                  <a:schemeClr val="dk1"/>
                </a:solidFill>
                <a:latin typeface="Arial"/>
                <a:ea typeface="Arial"/>
                <a:cs typeface="Arial"/>
                <a:sym typeface="Arial"/>
              </a:rPr>
              <a:t>7. Virtuell assistent</a:t>
            </a:r>
          </a:p>
          <a:p>
            <a:pPr marL="0" marR="0" lvl="0" indent="0" algn="l" rtl="0">
              <a:lnSpc>
                <a:spcPct val="150000"/>
              </a:lnSpc>
              <a:spcBef>
                <a:spcPts val="0"/>
              </a:spcBef>
              <a:spcAft>
                <a:spcPts val="0"/>
              </a:spcAft>
              <a:buNone/>
            </a:pPr>
            <a:r>
              <a:rPr lang="sv-SE" sz="1200" i="1" dirty="0">
                <a:solidFill>
                  <a:schemeClr val="dk1"/>
                </a:solidFill>
                <a:latin typeface="Arial"/>
                <a:ea typeface="Arial"/>
                <a:cs typeface="Arial"/>
                <a:sym typeface="Arial"/>
              </a:rPr>
              <a:t>Många viktiga personer, som inte vill anställa en biträdande chef, vänder sig till sådana affärsidéer för att hitta personer som är villiga att hjälpa dem i deras dagliga liv. En virtuell assistent kommer att ha helt andra uppgifter – från</a:t>
            </a:r>
          </a:p>
          <a:p>
            <a:pPr marL="0" marR="0" lvl="0" indent="0" algn="l" rtl="0">
              <a:lnSpc>
                <a:spcPct val="150000"/>
              </a:lnSpc>
              <a:spcBef>
                <a:spcPts val="0"/>
              </a:spcBef>
              <a:spcAft>
                <a:spcPts val="0"/>
              </a:spcAft>
              <a:buNone/>
            </a:pPr>
            <a:r>
              <a:rPr lang="sv-SE" sz="1200" i="1" dirty="0">
                <a:solidFill>
                  <a:schemeClr val="dk1"/>
                </a:solidFill>
                <a:latin typeface="Arial"/>
                <a:ea typeface="Arial"/>
                <a:cs typeface="Arial"/>
                <a:sym typeface="Arial"/>
              </a:rPr>
              <a:t>bokning av flygbiljetter, för att hantera e-post, dokument och så vidare.</a:t>
            </a:r>
          </a:p>
          <a:p>
            <a:pPr marL="0" marR="0" lvl="0" indent="0" algn="l" rtl="0">
              <a:lnSpc>
                <a:spcPct val="150000"/>
              </a:lnSpc>
              <a:spcBef>
                <a:spcPts val="0"/>
              </a:spcBef>
              <a:spcAft>
                <a:spcPts val="0"/>
              </a:spcAft>
              <a:buNone/>
            </a:pPr>
            <a:endParaRPr lang="sv-SE" sz="1200" b="1" i="1" dirty="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sv-SE" sz="1200" b="1" i="1" dirty="0">
                <a:solidFill>
                  <a:schemeClr val="dk1"/>
                </a:solidFill>
                <a:latin typeface="Arial"/>
                <a:ea typeface="Arial"/>
                <a:cs typeface="Arial"/>
                <a:sym typeface="Arial"/>
              </a:rPr>
              <a:t>8. </a:t>
            </a:r>
            <a:r>
              <a:rPr lang="sv-SE" sz="1200" b="1" i="1" dirty="0" err="1">
                <a:solidFill>
                  <a:schemeClr val="dk1"/>
                </a:solidFill>
                <a:latin typeface="Arial"/>
                <a:ea typeface="Arial"/>
                <a:cs typeface="Arial"/>
                <a:sym typeface="Arial"/>
              </a:rPr>
              <a:t>Resume</a:t>
            </a:r>
            <a:r>
              <a:rPr lang="sv-SE" sz="1200" b="1" i="1" dirty="0">
                <a:solidFill>
                  <a:schemeClr val="dk1"/>
                </a:solidFill>
                <a:latin typeface="Arial"/>
                <a:ea typeface="Arial"/>
                <a:cs typeface="Arial"/>
                <a:sym typeface="Arial"/>
              </a:rPr>
              <a:t> Writer</a:t>
            </a:r>
          </a:p>
          <a:p>
            <a:pPr marL="0" marR="0" lvl="0" indent="0" algn="l" rtl="0">
              <a:lnSpc>
                <a:spcPct val="150000"/>
              </a:lnSpc>
              <a:spcBef>
                <a:spcPts val="0"/>
              </a:spcBef>
              <a:spcAft>
                <a:spcPts val="0"/>
              </a:spcAft>
              <a:buNone/>
            </a:pPr>
            <a:r>
              <a:rPr lang="sv-SE" sz="1200" i="1" dirty="0">
                <a:solidFill>
                  <a:schemeClr val="dk1"/>
                </a:solidFill>
                <a:latin typeface="Arial"/>
                <a:ea typeface="Arial"/>
                <a:cs typeface="Arial"/>
                <a:sym typeface="Arial"/>
              </a:rPr>
              <a:t>Sådana online affärsidéer handlar om att skapa och skriva </a:t>
            </a:r>
            <a:r>
              <a:rPr lang="sv-SE" sz="1200" i="1" dirty="0" err="1">
                <a:solidFill>
                  <a:schemeClr val="dk1"/>
                </a:solidFill>
                <a:latin typeface="Arial"/>
                <a:ea typeface="Arial"/>
                <a:cs typeface="Arial"/>
                <a:sym typeface="Arial"/>
              </a:rPr>
              <a:t>CV:n</a:t>
            </a:r>
            <a:r>
              <a:rPr lang="sv-SE" sz="1200" i="1" dirty="0">
                <a:solidFill>
                  <a:schemeClr val="dk1"/>
                </a:solidFill>
                <a:latin typeface="Arial"/>
                <a:ea typeface="Arial"/>
                <a:cs typeface="Arial"/>
                <a:sym typeface="Arial"/>
              </a:rPr>
              <a:t> för individer, självklart mot en liten ersättning.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aphicFrame>
        <p:nvGraphicFramePr>
          <p:cNvPr id="250" name="Google Shape;250;p19"/>
          <p:cNvGraphicFramePr/>
          <p:nvPr>
            <p:extLst>
              <p:ext uri="{D42A27DB-BD31-4B8C-83A1-F6EECF244321}">
                <p14:modId xmlns:p14="http://schemas.microsoft.com/office/powerpoint/2010/main" val="2774741955"/>
              </p:ext>
            </p:extLst>
          </p:nvPr>
        </p:nvGraphicFramePr>
        <p:xfrm>
          <a:off x="323528" y="632822"/>
          <a:ext cx="7848875" cy="3879049"/>
        </p:xfrm>
        <a:graphic>
          <a:graphicData uri="http://schemas.openxmlformats.org/drawingml/2006/table">
            <a:tbl>
              <a:tblPr bandRow="1">
                <a:noFill/>
                <a:tableStyleId>{2121F3E6-10FB-48F6-9134-73B0AC6ADD21}</a:tableStyleId>
              </a:tblPr>
              <a:tblGrid>
                <a:gridCol w="7848875">
                  <a:extLst>
                    <a:ext uri="{9D8B030D-6E8A-4147-A177-3AD203B41FA5}">
                      <a16:colId xmlns:a16="http://schemas.microsoft.com/office/drawing/2014/main" val="20000"/>
                    </a:ext>
                  </a:extLst>
                </a:gridCol>
              </a:tblGrid>
              <a:tr h="219925">
                <a:tc>
                  <a:txBody>
                    <a:bodyPr/>
                    <a:lstStyle/>
                    <a:p>
                      <a:pPr marL="0" marR="0" lvl="0" indent="0" algn="l" rtl="0">
                        <a:lnSpc>
                          <a:spcPct val="150000"/>
                        </a:lnSpc>
                        <a:spcBef>
                          <a:spcPts val="0"/>
                        </a:spcBef>
                        <a:spcAft>
                          <a:spcPts val="0"/>
                        </a:spcAft>
                        <a:buNone/>
                      </a:pPr>
                      <a:r>
                        <a:rPr lang="sv-SE" sz="1200" u="none" strike="noStrike" cap="none" dirty="0">
                          <a:latin typeface="Calibri"/>
                          <a:ea typeface="Calibri"/>
                          <a:cs typeface="Calibri"/>
                          <a:sym typeface="Calibri"/>
                        </a:rPr>
                        <a:t>Ordlista med fem termer</a:t>
                      </a:r>
                      <a:endParaRPr sz="1200" u="none" strike="noStrike" cap="none" dirty="0">
                        <a:latin typeface="Calibri"/>
                        <a:ea typeface="Calibri"/>
                        <a:cs typeface="Calibri"/>
                        <a:sym typeface="Calibri"/>
                      </a:endParaRPr>
                    </a:p>
                  </a:txBody>
                  <a:tcPr marL="43725" marR="43725" marT="0" marB="0"/>
                </a:tc>
                <a:extLst>
                  <a:ext uri="{0D108BD9-81ED-4DB2-BD59-A6C34878D82A}">
                    <a16:rowId xmlns:a16="http://schemas.microsoft.com/office/drawing/2014/main" val="10000"/>
                  </a:ext>
                </a:extLst>
              </a:tr>
              <a:tr h="3633050">
                <a:tc>
                  <a:txBody>
                    <a:bodyPr/>
                    <a:lstStyle/>
                    <a:p>
                      <a:pPr marL="0" marR="0" lvl="0" indent="0" algn="just" rtl="0">
                        <a:lnSpc>
                          <a:spcPct val="150000"/>
                        </a:lnSpc>
                        <a:spcBef>
                          <a:spcPts val="0"/>
                        </a:spcBef>
                        <a:spcAft>
                          <a:spcPts val="0"/>
                        </a:spcAft>
                        <a:buNone/>
                      </a:pPr>
                      <a:r>
                        <a:rPr lang="sv-SE" sz="1200" b="1" u="none" strike="noStrike" cap="none" dirty="0"/>
                        <a:t>Interkulturellt ledarskap</a:t>
                      </a:r>
                      <a:r>
                        <a:rPr lang="sv-SE" sz="1200" u="none" strike="noStrike" cap="none" dirty="0"/>
                        <a:t>. Det innebär att förstå och hantera effekterna av kulturell påverkan på organisation, team och verksamhet för att optimera organisationens prestanda. Dess syfte är att skapa en miljö där det finns medvetenhet och respekt för varje kultur.</a:t>
                      </a:r>
                    </a:p>
                    <a:p>
                      <a:pPr marL="0" marR="0" lvl="0" indent="0" algn="just" rtl="0">
                        <a:lnSpc>
                          <a:spcPct val="150000"/>
                        </a:lnSpc>
                        <a:spcBef>
                          <a:spcPts val="0"/>
                        </a:spcBef>
                        <a:spcAft>
                          <a:spcPts val="0"/>
                        </a:spcAft>
                        <a:buNone/>
                      </a:pPr>
                      <a:r>
                        <a:rPr lang="sv-SE" sz="1200" b="1" u="none" strike="noStrike" cap="none" dirty="0"/>
                        <a:t>Stereotyper</a:t>
                      </a:r>
                      <a:r>
                        <a:rPr lang="sv-SE" sz="1200" u="none" strike="noStrike" cap="none" dirty="0"/>
                        <a:t>. De är ofta orättvisa och osanna föreställningar som många människor har om alla människor eller saker med en viss egenskap.</a:t>
                      </a:r>
                    </a:p>
                    <a:p>
                      <a:pPr marL="0" marR="0" lvl="0" indent="0" algn="just" rtl="0">
                        <a:lnSpc>
                          <a:spcPct val="150000"/>
                        </a:lnSpc>
                        <a:spcBef>
                          <a:spcPts val="0"/>
                        </a:spcBef>
                        <a:spcAft>
                          <a:spcPts val="0"/>
                        </a:spcAft>
                        <a:buNone/>
                      </a:pPr>
                      <a:r>
                        <a:rPr lang="sv-SE" sz="1200" b="1" u="none" strike="noStrike" cap="none" dirty="0"/>
                        <a:t>Hemsida. </a:t>
                      </a:r>
                      <a:r>
                        <a:rPr lang="sv-SE" sz="1200" u="none" strike="noStrike" cap="none" dirty="0"/>
                        <a:t>En webbplats består av alla webbsidor på samma domän lagrade på en server. I vardagsspråk används termerna webbplats och webbsida omväxlande, även om de inte är exakt samma.</a:t>
                      </a:r>
                    </a:p>
                    <a:p>
                      <a:pPr marL="0" marR="0" lvl="0" indent="0" algn="just" rtl="0">
                        <a:lnSpc>
                          <a:spcPct val="150000"/>
                        </a:lnSpc>
                        <a:spcBef>
                          <a:spcPts val="0"/>
                        </a:spcBef>
                        <a:spcAft>
                          <a:spcPts val="0"/>
                        </a:spcAft>
                        <a:buNone/>
                      </a:pPr>
                      <a:r>
                        <a:rPr lang="sv-SE" sz="1200" b="1" u="none" strike="noStrike" cap="none" dirty="0" err="1"/>
                        <a:t>Drop</a:t>
                      </a:r>
                      <a:r>
                        <a:rPr lang="sv-SE" sz="1200" b="1" u="none" strike="noStrike" cap="none" dirty="0"/>
                        <a:t>-frakt-butik</a:t>
                      </a:r>
                      <a:r>
                        <a:rPr lang="sv-SE" sz="1200" u="none" strike="noStrike" cap="none" dirty="0"/>
                        <a:t>. Det är en butik som skickar varor från en tillverkare eller grossist direkt till en kund istället för till återförsäljaren som tagit beställningen.</a:t>
                      </a:r>
                    </a:p>
                    <a:p>
                      <a:pPr marL="0" marR="0" lvl="0" indent="0" algn="just" rtl="0">
                        <a:lnSpc>
                          <a:spcPct val="150000"/>
                        </a:lnSpc>
                        <a:spcBef>
                          <a:spcPts val="0"/>
                        </a:spcBef>
                        <a:spcAft>
                          <a:spcPts val="0"/>
                        </a:spcAft>
                        <a:buNone/>
                      </a:pPr>
                      <a:r>
                        <a:rPr lang="sv-SE" sz="1200" b="1" u="none" strike="noStrike" cap="none" dirty="0"/>
                        <a:t>Blogg. </a:t>
                      </a:r>
                      <a:r>
                        <a:rPr lang="sv-SE" sz="1200" u="none" strike="noStrike" cap="none" dirty="0"/>
                        <a:t>En blogg, förkortat från webblogg, är en ofta uppdaterad webbplats som används för personliga kommentarer eller företagsinnehåll. Det kan ta formen av inlägg eller artiklar och har vanligtvis specifika ämnen, som sport, resor, underhållning, mat, IT, </a:t>
                      </a:r>
                      <a:r>
                        <a:rPr lang="sv-SE" sz="1200" u="none" strike="noStrike" cap="none" dirty="0" err="1"/>
                        <a:t>etc</a:t>
                      </a:r>
                      <a:endParaRPr sz="1200" u="none" strike="noStrike" cap="none" dirty="0"/>
                    </a:p>
                  </a:txBody>
                  <a:tcPr marL="43725" marR="4372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p:nvPr/>
        </p:nvSpPr>
        <p:spPr>
          <a:xfrm>
            <a:off x="1691680" y="339502"/>
            <a:ext cx="6588224" cy="5760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Arial"/>
              <a:buNone/>
            </a:pPr>
            <a:r>
              <a:rPr lang="ro-RO" sz="3600" b="0" i="0" u="none" strike="noStrike" cap="none" dirty="0">
                <a:solidFill>
                  <a:schemeClr val="dk1"/>
                </a:solidFill>
                <a:latin typeface="Arial"/>
                <a:ea typeface="Arial"/>
                <a:cs typeface="Arial"/>
                <a:sym typeface="Arial"/>
              </a:rPr>
              <a:t>In</a:t>
            </a:r>
            <a:r>
              <a:rPr lang="sv-FI" sz="3600" b="0" i="0" u="none" strike="noStrike" cap="none" dirty="0" err="1">
                <a:solidFill>
                  <a:schemeClr val="dk1"/>
                </a:solidFill>
                <a:latin typeface="Arial"/>
                <a:ea typeface="Arial"/>
                <a:cs typeface="Arial"/>
                <a:sym typeface="Arial"/>
              </a:rPr>
              <a:t>nehåll</a:t>
            </a:r>
            <a:endParaRPr sz="3600" b="0" i="0" u="none" strike="noStrike" cap="none" dirty="0">
              <a:solidFill>
                <a:schemeClr val="dk1"/>
              </a:solidFill>
              <a:latin typeface="Arial"/>
              <a:ea typeface="Arial"/>
              <a:cs typeface="Arial"/>
              <a:sym typeface="Arial"/>
            </a:endParaRPr>
          </a:p>
        </p:txBody>
      </p:sp>
      <p:grpSp>
        <p:nvGrpSpPr>
          <p:cNvPr id="129" name="Google Shape;129;p2"/>
          <p:cNvGrpSpPr/>
          <p:nvPr/>
        </p:nvGrpSpPr>
        <p:grpSpPr>
          <a:xfrm>
            <a:off x="2267744" y="1275606"/>
            <a:ext cx="5256584" cy="720000"/>
            <a:chOff x="3131840" y="1491630"/>
            <a:chExt cx="5256584" cy="576064"/>
          </a:xfrm>
        </p:grpSpPr>
        <p:sp>
          <p:nvSpPr>
            <p:cNvPr id="130" name="Google Shape;130;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2"/>
            <p:cNvSpPr/>
            <p:nvPr/>
          </p:nvSpPr>
          <p:spPr>
            <a:xfrm rot="5400000">
              <a:off x="3203840" y="1419630"/>
              <a:ext cx="576000" cy="720000"/>
            </a:xfrm>
            <a:prstGeom prst="rtTriangle">
              <a:avLst/>
            </a:prstGeom>
            <a:solidFill>
              <a:srgbClr val="87B5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32" name="Google Shape;132;p2"/>
          <p:cNvGrpSpPr/>
          <p:nvPr/>
        </p:nvGrpSpPr>
        <p:grpSpPr>
          <a:xfrm>
            <a:off x="2261989" y="2163705"/>
            <a:ext cx="5256584" cy="720000"/>
            <a:chOff x="3131840" y="1491630"/>
            <a:chExt cx="5256584" cy="576064"/>
          </a:xfrm>
        </p:grpSpPr>
        <p:sp>
          <p:nvSpPr>
            <p:cNvPr id="133" name="Google Shape;133;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4" name="Google Shape;134;p2"/>
            <p:cNvSpPr/>
            <p:nvPr/>
          </p:nvSpPr>
          <p:spPr>
            <a:xfrm rot="5400000">
              <a:off x="3203840" y="1419630"/>
              <a:ext cx="576000" cy="720000"/>
            </a:xfrm>
            <a:prstGeom prst="rtTriangle">
              <a:avLst/>
            </a:prstGeom>
            <a:solidFill>
              <a:srgbClr val="86BD7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35" name="Google Shape;135;p2"/>
          <p:cNvGrpSpPr/>
          <p:nvPr/>
        </p:nvGrpSpPr>
        <p:grpSpPr>
          <a:xfrm>
            <a:off x="2252001" y="3051724"/>
            <a:ext cx="5256584" cy="720000"/>
            <a:chOff x="3131840" y="1491630"/>
            <a:chExt cx="5256584" cy="576064"/>
          </a:xfrm>
        </p:grpSpPr>
        <p:sp>
          <p:nvSpPr>
            <p:cNvPr id="136" name="Google Shape;136;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2"/>
            <p:cNvSpPr/>
            <p:nvPr/>
          </p:nvSpPr>
          <p:spPr>
            <a:xfrm rot="5400000">
              <a:off x="3203840" y="1419630"/>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38" name="Google Shape;138;p2"/>
          <p:cNvSpPr txBox="1"/>
          <p:nvPr/>
        </p:nvSpPr>
        <p:spPr>
          <a:xfrm>
            <a:off x="2267744" y="1275606"/>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000" b="1" i="0" u="none" strike="noStrike" cap="none">
                <a:solidFill>
                  <a:schemeClr val="lt1"/>
                </a:solidFill>
                <a:latin typeface="Arial"/>
                <a:ea typeface="Arial"/>
                <a:cs typeface="Arial"/>
                <a:sym typeface="Arial"/>
              </a:rPr>
              <a:t>01</a:t>
            </a:r>
            <a:endParaRPr sz="2000" b="1">
              <a:solidFill>
                <a:schemeClr val="lt1"/>
              </a:solidFill>
              <a:latin typeface="Arial"/>
              <a:ea typeface="Arial"/>
              <a:cs typeface="Arial"/>
              <a:sym typeface="Arial"/>
            </a:endParaRPr>
          </a:p>
        </p:txBody>
      </p:sp>
      <p:sp>
        <p:nvSpPr>
          <p:cNvPr id="139" name="Google Shape;139;p2"/>
          <p:cNvSpPr txBox="1"/>
          <p:nvPr/>
        </p:nvSpPr>
        <p:spPr>
          <a:xfrm>
            <a:off x="2256234" y="2163705"/>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000" b="1">
                <a:solidFill>
                  <a:schemeClr val="lt1"/>
                </a:solidFill>
                <a:latin typeface="Arial"/>
                <a:ea typeface="Arial"/>
                <a:cs typeface="Arial"/>
                <a:sym typeface="Arial"/>
              </a:rPr>
              <a:t>02</a:t>
            </a:r>
            <a:endParaRPr sz="2000" b="1">
              <a:solidFill>
                <a:schemeClr val="lt1"/>
              </a:solidFill>
              <a:latin typeface="Arial"/>
              <a:ea typeface="Arial"/>
              <a:cs typeface="Arial"/>
              <a:sym typeface="Arial"/>
            </a:endParaRPr>
          </a:p>
        </p:txBody>
      </p:sp>
      <p:sp>
        <p:nvSpPr>
          <p:cNvPr id="140" name="Google Shape;140;p2"/>
          <p:cNvSpPr txBox="1"/>
          <p:nvPr/>
        </p:nvSpPr>
        <p:spPr>
          <a:xfrm>
            <a:off x="2240491" y="3051724"/>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000" b="1">
                <a:solidFill>
                  <a:schemeClr val="lt1"/>
                </a:solidFill>
                <a:latin typeface="Arial"/>
                <a:ea typeface="Arial"/>
                <a:cs typeface="Arial"/>
                <a:sym typeface="Arial"/>
              </a:rPr>
              <a:t>03</a:t>
            </a:r>
            <a:endParaRPr sz="2000" b="1">
              <a:solidFill>
                <a:schemeClr val="lt1"/>
              </a:solidFill>
              <a:latin typeface="Arial"/>
              <a:ea typeface="Arial"/>
              <a:cs typeface="Arial"/>
              <a:sym typeface="Arial"/>
            </a:endParaRPr>
          </a:p>
        </p:txBody>
      </p:sp>
      <p:sp>
        <p:nvSpPr>
          <p:cNvPr id="141" name="Google Shape;141;p2"/>
          <p:cNvSpPr txBox="1"/>
          <p:nvPr/>
        </p:nvSpPr>
        <p:spPr>
          <a:xfrm>
            <a:off x="2758530" y="1384208"/>
            <a:ext cx="47500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FI" sz="1200" b="1" dirty="0">
                <a:solidFill>
                  <a:schemeClr val="dk1"/>
                </a:solidFill>
              </a:rPr>
              <a:t>Företagsledning</a:t>
            </a:r>
            <a:r>
              <a:rPr lang="ro-RO" sz="1200" b="1" dirty="0">
                <a:solidFill>
                  <a:schemeClr val="dk1"/>
                </a:solidFill>
                <a:latin typeface="Arial"/>
                <a:ea typeface="Arial"/>
                <a:cs typeface="Arial"/>
                <a:sym typeface="Arial"/>
              </a:rPr>
              <a:t> i </a:t>
            </a:r>
            <a:r>
              <a:rPr lang="sv-FI" sz="1200" b="1" dirty="0">
                <a:solidFill>
                  <a:schemeClr val="dk1"/>
                </a:solidFill>
                <a:latin typeface="Arial"/>
                <a:ea typeface="Arial"/>
                <a:cs typeface="Arial"/>
                <a:sym typeface="Arial"/>
              </a:rPr>
              <a:t>form</a:t>
            </a:r>
            <a:r>
              <a:rPr lang="ro-RO" sz="1200" b="1" dirty="0">
                <a:solidFill>
                  <a:schemeClr val="dk1"/>
                </a:solidFill>
                <a:latin typeface="Arial"/>
                <a:ea typeface="Arial"/>
                <a:cs typeface="Arial"/>
                <a:sym typeface="Arial"/>
              </a:rPr>
              <a:t> </a:t>
            </a:r>
            <a:r>
              <a:rPr lang="sv-FI" sz="1200" b="1" dirty="0">
                <a:solidFill>
                  <a:schemeClr val="dk1"/>
                </a:solidFill>
                <a:latin typeface="Arial"/>
                <a:ea typeface="Arial"/>
                <a:cs typeface="Arial"/>
                <a:sym typeface="Arial"/>
              </a:rPr>
              <a:t>av</a:t>
            </a:r>
            <a:r>
              <a:rPr lang="ro-RO" sz="1200" b="1" dirty="0">
                <a:solidFill>
                  <a:schemeClr val="dk1"/>
                </a:solidFill>
                <a:latin typeface="Arial"/>
                <a:ea typeface="Arial"/>
                <a:cs typeface="Arial"/>
                <a:sym typeface="Arial"/>
              </a:rPr>
              <a:t> effe</a:t>
            </a:r>
            <a:r>
              <a:rPr lang="sv-FI" sz="1200" b="1" dirty="0" err="1">
                <a:solidFill>
                  <a:schemeClr val="dk1"/>
                </a:solidFill>
                <a:latin typeface="Arial"/>
                <a:ea typeface="Arial"/>
                <a:cs typeface="Arial"/>
                <a:sym typeface="Arial"/>
              </a:rPr>
              <a:t>ktivt</a:t>
            </a:r>
            <a:r>
              <a:rPr lang="ro-RO" sz="1200" b="1" dirty="0">
                <a:solidFill>
                  <a:schemeClr val="dk1"/>
                </a:solidFill>
                <a:latin typeface="Arial"/>
                <a:ea typeface="Arial"/>
                <a:cs typeface="Arial"/>
                <a:sym typeface="Arial"/>
              </a:rPr>
              <a:t> teamwork</a:t>
            </a:r>
            <a:endParaRPr sz="1200" b="1" dirty="0">
              <a:solidFill>
                <a:schemeClr val="dk1"/>
              </a:solidFill>
              <a:latin typeface="Arial"/>
              <a:ea typeface="Arial"/>
              <a:cs typeface="Arial"/>
              <a:sym typeface="Arial"/>
            </a:endParaRPr>
          </a:p>
          <a:p>
            <a:pPr marL="0" marR="0" lvl="0" indent="0" algn="l" rtl="0">
              <a:spcBef>
                <a:spcPts val="0"/>
              </a:spcBef>
              <a:spcAft>
                <a:spcPts val="0"/>
              </a:spcAft>
              <a:buNone/>
            </a:pPr>
            <a:r>
              <a:rPr lang="ro-RO" sz="1200" dirty="0">
                <a:solidFill>
                  <a:schemeClr val="dk1"/>
                </a:solidFill>
                <a:latin typeface="Arial"/>
                <a:ea typeface="Arial"/>
                <a:cs typeface="Arial"/>
                <a:sym typeface="Arial"/>
              </a:rPr>
              <a:t>Definition</a:t>
            </a:r>
            <a:r>
              <a:rPr lang="sv-FI" sz="1200" dirty="0">
                <a:solidFill>
                  <a:schemeClr val="dk1"/>
                </a:solidFill>
                <a:latin typeface="Arial"/>
                <a:ea typeface="Arial"/>
                <a:cs typeface="Arial"/>
                <a:sym typeface="Arial"/>
              </a:rPr>
              <a:t>er</a:t>
            </a:r>
            <a:r>
              <a:rPr lang="ro-RO" sz="1200" dirty="0">
                <a:solidFill>
                  <a:schemeClr val="dk1"/>
                </a:solidFill>
                <a:latin typeface="Arial"/>
                <a:ea typeface="Arial"/>
                <a:cs typeface="Arial"/>
                <a:sym typeface="Arial"/>
              </a:rPr>
              <a:t>,</a:t>
            </a:r>
            <a:r>
              <a:rPr lang="ro-RO" sz="1200" dirty="0">
                <a:solidFill>
                  <a:srgbClr val="202124"/>
                </a:solidFill>
                <a:latin typeface="Arial"/>
                <a:ea typeface="Arial"/>
                <a:cs typeface="Arial"/>
                <a:sym typeface="Arial"/>
              </a:rPr>
              <a:t> </a:t>
            </a:r>
            <a:r>
              <a:rPr lang="sv-FI" sz="1200" dirty="0">
                <a:solidFill>
                  <a:srgbClr val="202124"/>
                </a:solidFill>
                <a:latin typeface="Arial"/>
                <a:ea typeface="Arial"/>
                <a:cs typeface="Arial"/>
                <a:sym typeface="Arial"/>
              </a:rPr>
              <a:t>fördelar</a:t>
            </a:r>
            <a:r>
              <a:rPr lang="ro-RO" sz="1200" dirty="0">
                <a:solidFill>
                  <a:srgbClr val="202124"/>
                </a:solidFill>
                <a:latin typeface="Arial"/>
                <a:ea typeface="Arial"/>
                <a:cs typeface="Arial"/>
                <a:sym typeface="Arial"/>
              </a:rPr>
              <a:t>,</a:t>
            </a:r>
            <a:r>
              <a:rPr lang="ro-RO" sz="1200" dirty="0">
                <a:solidFill>
                  <a:schemeClr val="dk1"/>
                </a:solidFill>
                <a:latin typeface="Arial"/>
                <a:ea typeface="Arial"/>
                <a:cs typeface="Arial"/>
                <a:sym typeface="Arial"/>
              </a:rPr>
              <a:t> </a:t>
            </a:r>
            <a:r>
              <a:rPr lang="sv-FI" sz="1200" dirty="0">
                <a:solidFill>
                  <a:schemeClr val="dk1"/>
                </a:solidFill>
                <a:latin typeface="Arial"/>
                <a:ea typeface="Arial"/>
                <a:cs typeface="Arial"/>
                <a:sym typeface="Arial"/>
              </a:rPr>
              <a:t>sätt att</a:t>
            </a:r>
            <a:r>
              <a:rPr lang="ro-RO" sz="1200" dirty="0">
                <a:solidFill>
                  <a:schemeClr val="dk1"/>
                </a:solidFill>
                <a:latin typeface="Arial"/>
                <a:ea typeface="Arial"/>
                <a:cs typeface="Arial"/>
                <a:sym typeface="Arial"/>
              </a:rPr>
              <a:t> </a:t>
            </a:r>
            <a:r>
              <a:rPr lang="sv-FI" sz="1200" dirty="0">
                <a:solidFill>
                  <a:schemeClr val="dk1"/>
                </a:solidFill>
                <a:latin typeface="Arial"/>
                <a:ea typeface="Arial"/>
                <a:cs typeface="Arial"/>
                <a:sym typeface="Arial"/>
              </a:rPr>
              <a:t>höja lagandan</a:t>
            </a:r>
            <a:r>
              <a:rPr lang="ro-RO" sz="1200"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p:txBody>
      </p:sp>
      <p:sp>
        <p:nvSpPr>
          <p:cNvPr id="142" name="Google Shape;142;p2"/>
          <p:cNvSpPr txBox="1"/>
          <p:nvPr/>
        </p:nvSpPr>
        <p:spPr>
          <a:xfrm>
            <a:off x="2784009" y="2173746"/>
            <a:ext cx="4890789" cy="761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200" b="1" dirty="0">
                <a:solidFill>
                  <a:schemeClr val="dk1"/>
                </a:solidFill>
                <a:latin typeface="Arial"/>
                <a:ea typeface="Arial"/>
                <a:cs typeface="Arial"/>
                <a:sym typeface="Arial"/>
              </a:rPr>
              <a:t>Interkulturell förvaltning – nyckeln till framgångsrik anställbarhet på den europeiska arbetsmarknaden</a:t>
            </a:r>
            <a:endParaRPr sz="1200" b="1" dirty="0">
              <a:solidFill>
                <a:schemeClr val="dk1"/>
              </a:solidFill>
              <a:latin typeface="Arial"/>
              <a:ea typeface="Arial"/>
              <a:cs typeface="Arial"/>
              <a:sym typeface="Arial"/>
            </a:endParaRPr>
          </a:p>
          <a:p>
            <a:pPr marL="0" marR="0" lvl="0" indent="0" algn="l" rtl="0">
              <a:lnSpc>
                <a:spcPct val="107000"/>
              </a:lnSpc>
              <a:spcBef>
                <a:spcPts val="800"/>
              </a:spcBef>
              <a:spcAft>
                <a:spcPts val="0"/>
              </a:spcAft>
              <a:buNone/>
            </a:pPr>
            <a:r>
              <a:rPr lang="sv-SE" sz="1200" dirty="0">
                <a:solidFill>
                  <a:schemeClr val="dk1"/>
                </a:solidFill>
                <a:latin typeface="Arial"/>
                <a:ea typeface="Arial"/>
                <a:cs typeface="Arial"/>
                <a:sym typeface="Arial"/>
              </a:rPr>
              <a:t>Kulturell mångfald, fördelar och hinder</a:t>
            </a:r>
            <a:endParaRPr sz="1200" dirty="0">
              <a:solidFill>
                <a:schemeClr val="dk1"/>
              </a:solidFill>
              <a:latin typeface="Arial"/>
              <a:ea typeface="Arial"/>
              <a:cs typeface="Arial"/>
              <a:sym typeface="Arial"/>
            </a:endParaRPr>
          </a:p>
        </p:txBody>
      </p:sp>
      <p:sp>
        <p:nvSpPr>
          <p:cNvPr id="143" name="Google Shape;143;p2"/>
          <p:cNvSpPr txBox="1"/>
          <p:nvPr/>
        </p:nvSpPr>
        <p:spPr>
          <a:xfrm>
            <a:off x="2847557" y="3067156"/>
            <a:ext cx="4572000" cy="59012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sv-SE" sz="1200" b="1" dirty="0">
                <a:solidFill>
                  <a:schemeClr val="dk1"/>
                </a:solidFill>
                <a:latin typeface="Arial"/>
                <a:ea typeface="Arial"/>
                <a:cs typeface="Arial"/>
                <a:sym typeface="Arial"/>
              </a:rPr>
              <a:t>En lönsam verksamhet i den digitala eran</a:t>
            </a:r>
            <a:endParaRPr sz="1200" b="1" dirty="0">
              <a:solidFill>
                <a:schemeClr val="dk1"/>
              </a:solidFill>
              <a:latin typeface="Arial"/>
              <a:ea typeface="Arial"/>
              <a:cs typeface="Arial"/>
              <a:sym typeface="Arial"/>
            </a:endParaRPr>
          </a:p>
          <a:p>
            <a:pPr marL="0" marR="0" lvl="0" indent="0" algn="l" rtl="0">
              <a:lnSpc>
                <a:spcPct val="107000"/>
              </a:lnSpc>
              <a:spcBef>
                <a:spcPts val="800"/>
              </a:spcBef>
              <a:spcAft>
                <a:spcPts val="0"/>
              </a:spcAft>
              <a:buNone/>
            </a:pPr>
            <a:r>
              <a:rPr lang="sv-SE" sz="1200" dirty="0">
                <a:solidFill>
                  <a:schemeClr val="dk1"/>
                </a:solidFill>
                <a:latin typeface="Arial"/>
                <a:ea typeface="Arial"/>
                <a:cs typeface="Arial"/>
                <a:sym typeface="Arial"/>
              </a:rPr>
              <a:t>Steg att följa, företag i hög efterfrågan</a:t>
            </a:r>
            <a:r>
              <a:rPr lang="ro-RO" sz="1200"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aphicFrame>
        <p:nvGraphicFramePr>
          <p:cNvPr id="255" name="Google Shape;255;p20"/>
          <p:cNvGraphicFramePr/>
          <p:nvPr>
            <p:extLst>
              <p:ext uri="{D42A27DB-BD31-4B8C-83A1-F6EECF244321}">
                <p14:modId xmlns:p14="http://schemas.microsoft.com/office/powerpoint/2010/main" val="1265644796"/>
              </p:ext>
            </p:extLst>
          </p:nvPr>
        </p:nvGraphicFramePr>
        <p:xfrm>
          <a:off x="539552" y="339502"/>
          <a:ext cx="8208900" cy="3872866"/>
        </p:xfrm>
        <a:graphic>
          <a:graphicData uri="http://schemas.openxmlformats.org/drawingml/2006/table">
            <a:tbl>
              <a:tblPr>
                <a:noFill/>
                <a:tableStyleId>{0156D034-0815-4DE1-B875-058C47B29FA4}</a:tableStyleId>
              </a:tblPr>
              <a:tblGrid>
                <a:gridCol w="8208900">
                  <a:extLst>
                    <a:ext uri="{9D8B030D-6E8A-4147-A177-3AD203B41FA5}">
                      <a16:colId xmlns:a16="http://schemas.microsoft.com/office/drawing/2014/main" val="20000"/>
                    </a:ext>
                  </a:extLst>
                </a:gridCol>
              </a:tblGrid>
              <a:tr h="168875">
                <a:tc>
                  <a:txBody>
                    <a:bodyPr/>
                    <a:lstStyle/>
                    <a:p>
                      <a:pPr marL="0" marR="0" lvl="0" indent="0" algn="l" rtl="0">
                        <a:lnSpc>
                          <a:spcPct val="150000"/>
                        </a:lnSpc>
                        <a:spcBef>
                          <a:spcPts val="0"/>
                        </a:spcBef>
                        <a:spcAft>
                          <a:spcPts val="0"/>
                        </a:spcAft>
                        <a:buNone/>
                      </a:pPr>
                      <a:r>
                        <a:rPr lang="ro-RO" sz="1200" b="1" u="none" strike="noStrike" cap="none" dirty="0">
                          <a:solidFill>
                            <a:srgbClr val="000000"/>
                          </a:solidFill>
                          <a:latin typeface="Arial"/>
                          <a:ea typeface="Arial"/>
                          <a:cs typeface="Arial"/>
                          <a:sym typeface="Arial"/>
                        </a:rPr>
                        <a:t>Bibliogra</a:t>
                      </a:r>
                      <a:r>
                        <a:rPr lang="sv-SE" sz="1200" b="1" u="none" strike="noStrike" cap="none" dirty="0">
                          <a:solidFill>
                            <a:srgbClr val="000000"/>
                          </a:solidFill>
                          <a:latin typeface="Arial"/>
                          <a:ea typeface="Arial"/>
                          <a:cs typeface="Arial"/>
                          <a:sym typeface="Arial"/>
                        </a:rPr>
                        <a:t>fi</a:t>
                      </a:r>
                      <a:r>
                        <a:rPr lang="ro-RO" sz="1200" b="1" u="none" strike="noStrike" cap="none" dirty="0">
                          <a:solidFill>
                            <a:srgbClr val="000000"/>
                          </a:solidFill>
                          <a:latin typeface="Arial"/>
                          <a:ea typeface="Arial"/>
                          <a:cs typeface="Arial"/>
                          <a:sym typeface="Arial"/>
                        </a:rPr>
                        <a:t> </a:t>
                      </a:r>
                      <a:r>
                        <a:rPr lang="sv-SE" sz="1200" b="1" u="none" strike="noStrike" cap="none" dirty="0">
                          <a:solidFill>
                            <a:srgbClr val="000000"/>
                          </a:solidFill>
                          <a:latin typeface="Arial"/>
                          <a:ea typeface="Arial"/>
                          <a:cs typeface="Arial"/>
                          <a:sym typeface="Arial"/>
                        </a:rPr>
                        <a:t>och</a:t>
                      </a:r>
                      <a:r>
                        <a:rPr lang="ro-RO" sz="1200" b="1" u="none" strike="noStrike" cap="none" dirty="0">
                          <a:solidFill>
                            <a:srgbClr val="000000"/>
                          </a:solidFill>
                          <a:latin typeface="Arial"/>
                          <a:ea typeface="Arial"/>
                          <a:cs typeface="Arial"/>
                          <a:sym typeface="Arial"/>
                        </a:rPr>
                        <a:t> </a:t>
                      </a:r>
                      <a:r>
                        <a:rPr lang="sv-SE" sz="1200" b="1" u="none" strike="noStrike" cap="none" dirty="0">
                          <a:solidFill>
                            <a:srgbClr val="000000"/>
                          </a:solidFill>
                          <a:latin typeface="Arial"/>
                          <a:ea typeface="Arial"/>
                          <a:cs typeface="Arial"/>
                          <a:sym typeface="Arial"/>
                        </a:rPr>
                        <a:t>övriga källor</a:t>
                      </a:r>
                      <a:endParaRPr sz="1200" u="none" strike="noStrike" cap="none" dirty="0">
                        <a:latin typeface="Calibri"/>
                        <a:ea typeface="Calibri"/>
                        <a:cs typeface="Calibri"/>
                        <a:sym typeface="Calibri"/>
                      </a:endParaRPr>
                    </a:p>
                  </a:txBody>
                  <a:tcPr marL="47875" marR="47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CBCF"/>
                    </a:solidFill>
                  </a:tcPr>
                </a:tc>
                <a:extLst>
                  <a:ext uri="{0D108BD9-81ED-4DB2-BD59-A6C34878D82A}">
                    <a16:rowId xmlns:a16="http://schemas.microsoft.com/office/drawing/2014/main" val="10000"/>
                  </a:ext>
                </a:extLst>
              </a:tr>
              <a:tr h="3093425">
                <a:tc>
                  <a:txBody>
                    <a:bodyPr/>
                    <a:lstStyle/>
                    <a:p>
                      <a:pPr marL="0" marR="0" lvl="0" indent="0" algn="l" rtl="0">
                        <a:lnSpc>
                          <a:spcPct val="150000"/>
                        </a:lnSpc>
                        <a:spcBef>
                          <a:spcPts val="0"/>
                        </a:spcBef>
                        <a:spcAft>
                          <a:spcPts val="0"/>
                        </a:spcAft>
                        <a:buClr>
                          <a:srgbClr val="0F0F0F"/>
                        </a:buClr>
                        <a:buSzPts val="1200"/>
                        <a:buFont typeface="Arial"/>
                        <a:buNone/>
                      </a:pPr>
                      <a:r>
                        <a:rPr lang="ro-RO" sz="1200" u="none" strike="noStrike" cap="none" dirty="0">
                          <a:solidFill>
                            <a:srgbClr val="0F0F0F"/>
                          </a:solidFill>
                          <a:latin typeface="Arial"/>
                          <a:ea typeface="Arial"/>
                          <a:cs typeface="Arial"/>
                          <a:sym typeface="Arial"/>
                        </a:rPr>
                        <a:t>Bryant, A.</a:t>
                      </a:r>
                      <a:r>
                        <a:rPr lang="ro-RO" sz="1200" i="1" u="none" strike="noStrike" cap="none" dirty="0">
                          <a:solidFill>
                            <a:srgbClr val="0F0F0F"/>
                          </a:solidFill>
                          <a:latin typeface="Arial"/>
                          <a:ea typeface="Arial"/>
                          <a:cs typeface="Arial"/>
                          <a:sym typeface="Arial"/>
                        </a:rPr>
                        <a:t> Key Elements of Effective Workplaces:</a:t>
                      </a:r>
                      <a:r>
                        <a:rPr lang="ro-RO" sz="1200" u="none" strike="noStrike" cap="none" dirty="0">
                          <a:solidFill>
                            <a:srgbClr val="0F0F0F"/>
                          </a:solidFill>
                          <a:latin typeface="Arial"/>
                          <a:ea typeface="Arial"/>
                          <a:cs typeface="Arial"/>
                          <a:sym typeface="Arial"/>
                        </a:rPr>
                        <a:t> </a:t>
                      </a:r>
                      <a:r>
                        <a:rPr lang="ro-RO" sz="1200" u="sng" strike="noStrike" cap="none"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https://www.youtube.com/watch?v=R78pvt9JFNY</a:t>
                      </a:r>
                      <a:endParaRPr sz="1200" u="sng" strike="noStrike" cap="none" dirty="0">
                        <a:solidFill>
                          <a:srgbClr val="0563C1"/>
                        </a:solidFill>
                        <a:latin typeface="Arial"/>
                        <a:ea typeface="Arial"/>
                        <a:cs typeface="Arial"/>
                        <a:sym typeface="Arial"/>
                      </a:endParaRPr>
                    </a:p>
                    <a:p>
                      <a:pPr marL="0" marR="0" lvl="0" indent="0" algn="l" rtl="0">
                        <a:lnSpc>
                          <a:spcPct val="150000"/>
                        </a:lnSpc>
                        <a:spcBef>
                          <a:spcPts val="800"/>
                        </a:spcBef>
                        <a:spcAft>
                          <a:spcPts val="0"/>
                        </a:spcAft>
                        <a:buClr>
                          <a:schemeClr val="dk1"/>
                        </a:buClr>
                        <a:buSzPts val="1200"/>
                        <a:buFont typeface="Arial"/>
                        <a:buNone/>
                      </a:pPr>
                      <a:r>
                        <a:rPr lang="ro-RO" sz="1200" u="none" strike="noStrike" cap="none" dirty="0">
                          <a:latin typeface="Arial"/>
                          <a:ea typeface="Arial"/>
                          <a:cs typeface="Arial"/>
                          <a:sym typeface="Arial"/>
                        </a:rPr>
                        <a:t>Gordon, J. (2018). </a:t>
                      </a:r>
                      <a:r>
                        <a:rPr lang="ro-RO" sz="1200" i="1" u="none" strike="noStrike" cap="none" dirty="0">
                          <a:latin typeface="Arial"/>
                          <a:ea typeface="Arial"/>
                          <a:cs typeface="Arial"/>
                          <a:sym typeface="Arial"/>
                        </a:rPr>
                        <a:t>The Power of a positive team: Proven principles and Practices that Make Great Teams Great:</a:t>
                      </a:r>
                      <a:r>
                        <a:rPr lang="ro-RO" sz="1200" u="none" strike="noStrike" cap="none" dirty="0">
                          <a:latin typeface="Arial"/>
                          <a:ea typeface="Arial"/>
                          <a:cs typeface="Arial"/>
                          <a:sym typeface="Arial"/>
                        </a:rPr>
                        <a:t> </a:t>
                      </a:r>
                      <a:endParaRPr sz="1200" u="none" strike="noStrike" cap="none" dirty="0">
                        <a:latin typeface="Calibri"/>
                        <a:ea typeface="Calibri"/>
                        <a:cs typeface="Calibri"/>
                        <a:sym typeface="Calibri"/>
                      </a:endParaRPr>
                    </a:p>
                    <a:p>
                      <a:pPr marL="0" marR="0" lvl="0" indent="0" algn="l" rtl="0">
                        <a:lnSpc>
                          <a:spcPct val="150000"/>
                        </a:lnSpc>
                        <a:spcBef>
                          <a:spcPts val="800"/>
                        </a:spcBef>
                        <a:spcAft>
                          <a:spcPts val="0"/>
                        </a:spcAft>
                        <a:buNone/>
                      </a:pPr>
                      <a:r>
                        <a:rPr lang="ro-RO" sz="120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https://www.amazon.com/Power-Positive-Team-Principles-Practices/dp/1119430240</a:t>
                      </a:r>
                      <a:endParaRPr sz="1200" u="sng" strike="noStrike" cap="none" dirty="0">
                        <a:solidFill>
                          <a:srgbClr val="0563C1"/>
                        </a:solidFill>
                        <a:latin typeface="Arial"/>
                        <a:ea typeface="Arial"/>
                        <a:cs typeface="Arial"/>
                        <a:sym typeface="Arial"/>
                      </a:endParaRPr>
                    </a:p>
                    <a:p>
                      <a:pPr marL="0" marR="0" lvl="0" indent="0" algn="l" rtl="0">
                        <a:lnSpc>
                          <a:spcPct val="150000"/>
                        </a:lnSpc>
                        <a:spcBef>
                          <a:spcPts val="800"/>
                        </a:spcBef>
                        <a:spcAft>
                          <a:spcPts val="0"/>
                        </a:spcAft>
                        <a:buNone/>
                      </a:pPr>
                      <a:r>
                        <a:rPr lang="ro-RO" sz="1200" u="sng" strike="noStrike" cap="none" dirty="0">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https://www.octanner.com</a:t>
                      </a:r>
                      <a:r>
                        <a:rPr lang="ro-RO" sz="1200" u="sng" strike="noStrike" cap="none" dirty="0">
                          <a:latin typeface="Arial"/>
                          <a:ea typeface="Arial"/>
                          <a:cs typeface="Arial"/>
                          <a:sym typeface="Arial"/>
                        </a:rPr>
                        <a:t> </a:t>
                      </a:r>
                      <a:endParaRPr sz="1200" u="sng" strike="noStrike" cap="none" dirty="0">
                        <a:latin typeface="Calibri"/>
                        <a:ea typeface="Calibri"/>
                        <a:cs typeface="Calibri"/>
                        <a:sym typeface="Calibri"/>
                      </a:endParaRPr>
                    </a:p>
                    <a:p>
                      <a:pPr marL="0" marR="0" lvl="0" indent="0" algn="l" rtl="0">
                        <a:lnSpc>
                          <a:spcPct val="150000"/>
                        </a:lnSpc>
                        <a:spcBef>
                          <a:spcPts val="800"/>
                        </a:spcBef>
                        <a:spcAft>
                          <a:spcPts val="0"/>
                        </a:spcAft>
                        <a:buNone/>
                      </a:pPr>
                      <a:r>
                        <a:rPr lang="ro-RO" sz="1200" u="none" strike="noStrike" cap="none" dirty="0">
                          <a:latin typeface="Arial"/>
                          <a:ea typeface="Arial"/>
                          <a:cs typeface="Arial"/>
                          <a:sym typeface="Arial"/>
                        </a:rPr>
                        <a:t>Mead, R. </a:t>
                      </a:r>
                      <a:r>
                        <a:rPr lang="sv-SE" sz="1200" u="none" strike="noStrike" cap="none" dirty="0">
                          <a:latin typeface="Arial"/>
                          <a:ea typeface="Arial"/>
                          <a:cs typeface="Arial"/>
                          <a:sym typeface="Arial"/>
                        </a:rPr>
                        <a:t>och</a:t>
                      </a:r>
                      <a:r>
                        <a:rPr lang="ro-RO" sz="1200" u="none" strike="noStrike" cap="none" dirty="0">
                          <a:latin typeface="Arial"/>
                          <a:ea typeface="Arial"/>
                          <a:cs typeface="Arial"/>
                          <a:sym typeface="Arial"/>
                        </a:rPr>
                        <a:t> Andrews, T.G. (2009). </a:t>
                      </a:r>
                      <a:r>
                        <a:rPr lang="ro-RO" sz="1200" i="1" u="none" strike="noStrike" cap="none" dirty="0">
                          <a:latin typeface="Arial"/>
                          <a:ea typeface="Arial"/>
                          <a:cs typeface="Arial"/>
                          <a:sym typeface="Arial"/>
                        </a:rPr>
                        <a:t>International Management: Culture and Beyond</a:t>
                      </a:r>
                      <a:r>
                        <a:rPr lang="ro-RO" sz="1200" u="none" strike="noStrike" cap="none" dirty="0">
                          <a:latin typeface="Arial"/>
                          <a:ea typeface="Arial"/>
                          <a:cs typeface="Arial"/>
                          <a:sym typeface="Arial"/>
                        </a:rPr>
                        <a:t>, Fourth Edition </a:t>
                      </a:r>
                      <a:endParaRPr sz="1200" u="none" strike="noStrike" cap="none" dirty="0">
                        <a:latin typeface="Calibri"/>
                        <a:ea typeface="Calibri"/>
                        <a:cs typeface="Calibri"/>
                        <a:sym typeface="Calibri"/>
                      </a:endParaRPr>
                    </a:p>
                    <a:p>
                      <a:pPr marL="0" marR="0" lvl="0" indent="0" algn="l" rtl="0">
                        <a:lnSpc>
                          <a:spcPct val="150000"/>
                        </a:lnSpc>
                        <a:spcBef>
                          <a:spcPts val="800"/>
                        </a:spcBef>
                        <a:spcAft>
                          <a:spcPts val="0"/>
                        </a:spcAft>
                        <a:buNone/>
                      </a:pPr>
                      <a:r>
                        <a:rPr lang="ro-RO" sz="1200" u="none" strike="noStrike" cap="none" dirty="0">
                          <a:latin typeface="Arial"/>
                          <a:ea typeface="Arial"/>
                          <a:cs typeface="Arial"/>
                          <a:sym typeface="Arial"/>
                        </a:rPr>
                        <a:t>Rogers, M.G. (2017). </a:t>
                      </a:r>
                      <a:r>
                        <a:rPr lang="ro-RO" sz="1200" i="1" u="none" strike="noStrike" cap="none" dirty="0">
                          <a:latin typeface="Arial"/>
                          <a:ea typeface="Arial"/>
                          <a:cs typeface="Arial"/>
                          <a:sym typeface="Arial"/>
                        </a:rPr>
                        <a:t>You Are the Team: 6 Simple Ways Teammates Can Go from Good to Great</a:t>
                      </a:r>
                      <a:r>
                        <a:rPr lang="ro-RO" sz="1200" u="none" strike="noStrike" cap="none" dirty="0">
                          <a:latin typeface="Arial"/>
                          <a:ea typeface="Arial"/>
                          <a:cs typeface="Arial"/>
                          <a:sym typeface="Arial"/>
                        </a:rPr>
                        <a:t>.</a:t>
                      </a:r>
                      <a:endParaRPr sz="1200" u="none" strike="noStrike" cap="none" dirty="0">
                        <a:latin typeface="Calibri"/>
                        <a:ea typeface="Calibri"/>
                        <a:cs typeface="Calibri"/>
                        <a:sym typeface="Calibri"/>
                      </a:endParaRPr>
                    </a:p>
                    <a:p>
                      <a:pPr marL="0" marR="0" lvl="0" indent="0" algn="l" rtl="0">
                        <a:lnSpc>
                          <a:spcPct val="150000"/>
                        </a:lnSpc>
                        <a:spcBef>
                          <a:spcPts val="800"/>
                        </a:spcBef>
                        <a:spcAft>
                          <a:spcPts val="0"/>
                        </a:spcAft>
                        <a:buNone/>
                      </a:pPr>
                      <a:r>
                        <a:rPr lang="ro-RO" sz="1200" u="none" strike="noStrike" cap="none" dirty="0">
                          <a:latin typeface="Arial"/>
                          <a:ea typeface="Arial"/>
                          <a:cs typeface="Arial"/>
                          <a:sym typeface="Arial"/>
                        </a:rPr>
                        <a:t> </a:t>
                      </a:r>
                      <a:r>
                        <a:rPr lang="ro-RO" sz="1200" u="sng" strike="noStrike" cap="none" dirty="0">
                          <a:solidFill>
                            <a:srgbClr val="0563C1"/>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https://www.amazon.com/You-Are-Team-Simple-Teammates/dp/1546770852</a:t>
                      </a:r>
                      <a:endParaRPr sz="1200" u="none" strike="noStrike" cap="none" dirty="0">
                        <a:latin typeface="Calibri"/>
                        <a:ea typeface="Calibri"/>
                        <a:cs typeface="Calibri"/>
                        <a:sym typeface="Calibri"/>
                      </a:endParaRPr>
                    </a:p>
                    <a:p>
                      <a:pPr marL="0" marR="0" lvl="0" indent="0" algn="l" rtl="0">
                        <a:lnSpc>
                          <a:spcPct val="150000"/>
                        </a:lnSpc>
                        <a:spcBef>
                          <a:spcPts val="800"/>
                        </a:spcBef>
                        <a:spcAft>
                          <a:spcPts val="0"/>
                        </a:spcAft>
                        <a:buNone/>
                      </a:pPr>
                      <a:r>
                        <a:rPr lang="ro-RO" sz="1200" u="none" strike="noStrike" cap="none" dirty="0">
                          <a:latin typeface="Arial"/>
                          <a:ea typeface="Arial"/>
                          <a:cs typeface="Arial"/>
                          <a:sym typeface="Arial"/>
                        </a:rPr>
                        <a:t>Spencer-Oatey, H. &amp; Franklin, P. (2009). </a:t>
                      </a:r>
                      <a:r>
                        <a:rPr lang="ro-RO" sz="1200" i="1" u="none" strike="noStrike" cap="none" dirty="0">
                          <a:latin typeface="Arial"/>
                          <a:ea typeface="Arial"/>
                          <a:cs typeface="Arial"/>
                          <a:sym typeface="Arial"/>
                        </a:rPr>
                        <a:t>Intercultural Interaction: A Multidisciplinary Approach to Intercultural </a:t>
                      </a:r>
                      <a:endParaRPr dirty="0"/>
                    </a:p>
                    <a:p>
                      <a:pPr marL="0" marR="0" lvl="0" indent="0" algn="l" rtl="0">
                        <a:lnSpc>
                          <a:spcPct val="150000"/>
                        </a:lnSpc>
                        <a:spcBef>
                          <a:spcPts val="800"/>
                        </a:spcBef>
                        <a:spcAft>
                          <a:spcPts val="0"/>
                        </a:spcAft>
                        <a:buNone/>
                      </a:pPr>
                      <a:r>
                        <a:rPr lang="ro-RO" sz="1200" i="1" u="none" strike="noStrike" cap="none" dirty="0">
                          <a:latin typeface="Arial"/>
                          <a:ea typeface="Arial"/>
                          <a:cs typeface="Arial"/>
                          <a:sym typeface="Arial"/>
                        </a:rPr>
                        <a:t>Communication</a:t>
                      </a:r>
                      <a:r>
                        <a:rPr lang="ro-RO" sz="1200" u="none" strike="noStrike" cap="none" dirty="0">
                          <a:latin typeface="Arial"/>
                          <a:ea typeface="Arial"/>
                          <a:cs typeface="Arial"/>
                          <a:sym typeface="Arial"/>
                        </a:rPr>
                        <a:t>  </a:t>
                      </a:r>
                      <a:endParaRPr sz="1200" u="none" strike="noStrike" cap="none" dirty="0">
                        <a:latin typeface="Calibri"/>
                        <a:ea typeface="Calibri"/>
                        <a:cs typeface="Calibri"/>
                        <a:sym typeface="Calibri"/>
                      </a:endParaRPr>
                    </a:p>
                    <a:p>
                      <a:pPr marL="0" marR="0" lvl="0" indent="0" algn="l" rtl="0">
                        <a:lnSpc>
                          <a:spcPct val="150000"/>
                        </a:lnSpc>
                        <a:spcBef>
                          <a:spcPts val="800"/>
                        </a:spcBef>
                        <a:spcAft>
                          <a:spcPts val="0"/>
                        </a:spcAft>
                        <a:buNone/>
                      </a:pPr>
                      <a:r>
                        <a:rPr lang="ro-RO" sz="1200" u="none" strike="noStrike" cap="none" dirty="0">
                          <a:latin typeface="Arial"/>
                          <a:ea typeface="Arial"/>
                          <a:cs typeface="Arial"/>
                          <a:sym typeface="Arial"/>
                        </a:rPr>
                        <a:t> </a:t>
                      </a:r>
                      <a:endParaRPr sz="1200" u="none" strike="noStrike" cap="none" dirty="0">
                        <a:latin typeface="Calibri"/>
                        <a:ea typeface="Calibri"/>
                        <a:cs typeface="Calibri"/>
                        <a:sym typeface="Calibri"/>
                      </a:endParaRPr>
                    </a:p>
                  </a:txBody>
                  <a:tcPr marL="47875" marR="478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RO" sz="2800" dirty="0"/>
              <a:t>Quest</a:t>
            </a:r>
            <a:r>
              <a:rPr lang="sv-SE" sz="2800" dirty="0"/>
              <a:t>ar</a:t>
            </a:r>
            <a:endParaRPr sz="2800" dirty="0"/>
          </a:p>
        </p:txBody>
      </p:sp>
      <p:sp>
        <p:nvSpPr>
          <p:cNvPr id="261" name="Google Shape;261;p21"/>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400"/>
              <a:buNone/>
            </a:pPr>
            <a:r>
              <a:rPr lang="sv-SE" dirty="0"/>
              <a:t>Utifrån det du har studerat i denna del, kan du lösa övningarna i följande bilder</a:t>
            </a:r>
            <a:r>
              <a:rPr lang="ro-RO" dirty="0"/>
              <a:t>?</a:t>
            </a:r>
            <a:endParaRPr dirty="0"/>
          </a:p>
        </p:txBody>
      </p:sp>
      <p:grpSp>
        <p:nvGrpSpPr>
          <p:cNvPr id="262" name="Google Shape;262;p21"/>
          <p:cNvGrpSpPr/>
          <p:nvPr/>
        </p:nvGrpSpPr>
        <p:grpSpPr>
          <a:xfrm>
            <a:off x="1758855" y="1399721"/>
            <a:ext cx="5642572" cy="2726588"/>
            <a:chOff x="1521716" y="1275606"/>
            <a:chExt cx="5642572" cy="2726588"/>
          </a:xfrm>
        </p:grpSpPr>
        <p:grpSp>
          <p:nvGrpSpPr>
            <p:cNvPr id="263" name="Google Shape;263;p21"/>
            <p:cNvGrpSpPr/>
            <p:nvPr/>
          </p:nvGrpSpPr>
          <p:grpSpPr>
            <a:xfrm>
              <a:off x="1521716" y="1596158"/>
              <a:ext cx="3168352" cy="2406036"/>
              <a:chOff x="1521716" y="1596158"/>
              <a:chExt cx="3168352" cy="2406036"/>
            </a:xfrm>
          </p:grpSpPr>
          <p:grpSp>
            <p:nvGrpSpPr>
              <p:cNvPr id="264" name="Google Shape;264;p21"/>
              <p:cNvGrpSpPr/>
              <p:nvPr/>
            </p:nvGrpSpPr>
            <p:grpSpPr>
              <a:xfrm>
                <a:off x="1521716" y="1596158"/>
                <a:ext cx="3168352" cy="2406036"/>
                <a:chOff x="1691680" y="-1532706"/>
                <a:chExt cx="7101775" cy="5393065"/>
              </a:xfrm>
            </p:grpSpPr>
            <p:sp>
              <p:nvSpPr>
                <p:cNvPr id="265" name="Google Shape;265;p21"/>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6" name="Google Shape;266;p21"/>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267" name="Google Shape;267;p21"/>
              <p:cNvSpPr/>
              <p:nvPr/>
            </p:nvSpPr>
            <p:spPr>
              <a:xfrm>
                <a:off x="2263185" y="2337627"/>
                <a:ext cx="701581" cy="701581"/>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268" name="Google Shape;268;p21"/>
            <p:cNvGrpSpPr/>
            <p:nvPr/>
          </p:nvGrpSpPr>
          <p:grpSpPr>
            <a:xfrm>
              <a:off x="3995936" y="1275606"/>
              <a:ext cx="3168352" cy="2406036"/>
              <a:chOff x="3851920" y="1401130"/>
              <a:chExt cx="3168352" cy="2406036"/>
            </a:xfrm>
          </p:grpSpPr>
          <p:grpSp>
            <p:nvGrpSpPr>
              <p:cNvPr id="269" name="Google Shape;269;p21"/>
              <p:cNvGrpSpPr/>
              <p:nvPr/>
            </p:nvGrpSpPr>
            <p:grpSpPr>
              <a:xfrm rot="10800000">
                <a:off x="3851920" y="1401130"/>
                <a:ext cx="3168352" cy="2406036"/>
                <a:chOff x="1691680" y="-1532706"/>
                <a:chExt cx="7101775" cy="5393065"/>
              </a:xfrm>
            </p:grpSpPr>
            <p:sp>
              <p:nvSpPr>
                <p:cNvPr id="270" name="Google Shape;270;p21"/>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71" name="Google Shape;271;p21"/>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272" name="Google Shape;272;p21"/>
              <p:cNvSpPr/>
              <p:nvPr/>
            </p:nvSpPr>
            <p:spPr>
              <a:xfrm>
                <a:off x="5577220" y="2364114"/>
                <a:ext cx="701581" cy="701581"/>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sp>
        <p:nvSpPr>
          <p:cNvPr id="273" name="Google Shape;273;p21"/>
          <p:cNvSpPr/>
          <p:nvPr/>
        </p:nvSpPr>
        <p:spPr>
          <a:xfrm>
            <a:off x="4072185" y="2325122"/>
            <a:ext cx="1015912" cy="875786"/>
          </a:xfrm>
          <a:prstGeom prst="triangle">
            <a:avLst>
              <a:gd name="adj" fmla="val 50000"/>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74" name="Google Shape;274;p21"/>
          <p:cNvSpPr/>
          <p:nvPr/>
        </p:nvSpPr>
        <p:spPr>
          <a:xfrm>
            <a:off x="4414226" y="2721165"/>
            <a:ext cx="331830" cy="332339"/>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 name="Google Shape;275;p21"/>
          <p:cNvSpPr txBox="1"/>
          <p:nvPr/>
        </p:nvSpPr>
        <p:spPr>
          <a:xfrm>
            <a:off x="4644008" y="1101973"/>
            <a:ext cx="4320480"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200" dirty="0">
                <a:solidFill>
                  <a:srgbClr val="3F3F3F"/>
                </a:solidFill>
                <a:latin typeface="Arial"/>
                <a:ea typeface="Arial"/>
                <a:cs typeface="Arial"/>
                <a:sym typeface="Arial"/>
              </a:rPr>
              <a:t>Du kommer att behöva fatta beslut om komplicerade situationer där du ska använda den kunskap du har förvärvat.</a:t>
            </a:r>
          </a:p>
          <a:p>
            <a:pPr marL="0" marR="0" lvl="0" indent="0" algn="l" rtl="0">
              <a:spcBef>
                <a:spcPts val="0"/>
              </a:spcBef>
              <a:spcAft>
                <a:spcPts val="0"/>
              </a:spcAft>
              <a:buNone/>
            </a:pPr>
            <a:endParaRPr dirty="0"/>
          </a:p>
        </p:txBody>
      </p:sp>
      <p:sp>
        <p:nvSpPr>
          <p:cNvPr id="276" name="Google Shape;276;p21"/>
          <p:cNvSpPr txBox="1"/>
          <p:nvPr/>
        </p:nvSpPr>
        <p:spPr>
          <a:xfrm>
            <a:off x="382331" y="3982293"/>
            <a:ext cx="4031895"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v-SE" sz="1200">
                <a:solidFill>
                  <a:srgbClr val="3F3F3F"/>
                </a:solidFill>
                <a:latin typeface="Arial"/>
                <a:ea typeface="Arial"/>
                <a:cs typeface="Arial"/>
                <a:sym typeface="Arial"/>
              </a:rPr>
              <a:t>Du måste öppna ditt sinne och tänka som om du verkligen var i den situationen. Använd ditt bästa verktyg - din hjärna</a:t>
            </a:r>
            <a:endParaRPr lang="sv-SE" sz="1200" dirty="0">
              <a:solidFill>
                <a:srgbClr val="3F3F3F"/>
              </a:solidFill>
              <a:latin typeface="Arial"/>
              <a:ea typeface="Arial"/>
              <a:cs typeface="Arial"/>
              <a:sym typeface="Arial"/>
            </a:endParaRPr>
          </a:p>
        </p:txBody>
      </p:sp>
      <p:sp>
        <p:nvSpPr>
          <p:cNvPr id="277" name="Google Shape;277;p21"/>
          <p:cNvSpPr txBox="1"/>
          <p:nvPr/>
        </p:nvSpPr>
        <p:spPr>
          <a:xfrm>
            <a:off x="2144843" y="3574869"/>
            <a:ext cx="233696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v-SE" sz="1200" b="1" dirty="0">
                <a:solidFill>
                  <a:schemeClr val="lt1"/>
                </a:solidFill>
                <a:latin typeface="Arial"/>
                <a:ea typeface="Arial"/>
                <a:cs typeface="Arial"/>
                <a:sym typeface="Arial"/>
              </a:rPr>
              <a:t>Utvidga ditt tänkande</a:t>
            </a:r>
            <a:endParaRPr sz="1200" b="1" dirty="0">
              <a:solidFill>
                <a:schemeClr val="lt1"/>
              </a:solidFill>
              <a:latin typeface="Arial"/>
              <a:ea typeface="Arial"/>
              <a:cs typeface="Arial"/>
              <a:sym typeface="Arial"/>
            </a:endParaRPr>
          </a:p>
        </p:txBody>
      </p:sp>
      <p:sp>
        <p:nvSpPr>
          <p:cNvPr id="278" name="Google Shape;278;p21"/>
          <p:cNvSpPr txBox="1"/>
          <p:nvPr/>
        </p:nvSpPr>
        <p:spPr>
          <a:xfrm>
            <a:off x="4669945" y="1674160"/>
            <a:ext cx="233696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200" b="1" dirty="0">
                <a:solidFill>
                  <a:schemeClr val="lt1"/>
                </a:solidFill>
                <a:latin typeface="Arial"/>
                <a:ea typeface="Arial"/>
                <a:cs typeface="Arial"/>
                <a:sym typeface="Arial"/>
              </a:rPr>
              <a:t>Ta</a:t>
            </a:r>
            <a:r>
              <a:rPr lang="sv-SE" sz="1200" b="1" dirty="0">
                <a:solidFill>
                  <a:schemeClr val="lt1"/>
                </a:solidFill>
              </a:rPr>
              <a:t> </a:t>
            </a:r>
            <a:r>
              <a:rPr lang="sv-SE" sz="1200" b="1" dirty="0">
                <a:solidFill>
                  <a:schemeClr val="lt1"/>
                </a:solidFill>
                <a:latin typeface="Arial"/>
                <a:ea typeface="Arial"/>
                <a:cs typeface="Arial"/>
                <a:sym typeface="Arial"/>
              </a:rPr>
              <a:t>beslut</a:t>
            </a:r>
            <a:endParaRPr sz="1200" b="1" dirty="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2"/>
          <p:cNvSpPr txBox="1">
            <a:spLocks noGrp="1"/>
          </p:cNvSpPr>
          <p:nvPr>
            <p:ph type="body" idx="1"/>
          </p:nvPr>
        </p:nvSpPr>
        <p:spPr>
          <a:xfrm>
            <a:off x="0" y="123478"/>
            <a:ext cx="8964488" cy="503597"/>
          </a:xfrm>
          <a:prstGeom prst="rect">
            <a:avLst/>
          </a:prstGeom>
          <a:noFill/>
          <a:ln>
            <a:noFill/>
          </a:ln>
        </p:spPr>
        <p:txBody>
          <a:bodyPr spcFirstLastPara="1" wrap="square" lIns="91425" tIns="45700" rIns="91425" bIns="45700" anchor="t" anchorCtr="0">
            <a:noAutofit/>
          </a:bodyPr>
          <a:lstStyle/>
          <a:p>
            <a:pPr marL="0" lvl="0" indent="0">
              <a:spcBef>
                <a:spcPts val="0"/>
              </a:spcBef>
              <a:buSzPts val="2000"/>
            </a:pPr>
            <a:r>
              <a:rPr lang="ro-RO" sz="2000" b="1" dirty="0"/>
              <a:t>Quest 1:</a:t>
            </a:r>
            <a:r>
              <a:rPr lang="ro-RO" sz="2800" b="1" dirty="0"/>
              <a:t> </a:t>
            </a:r>
            <a:r>
              <a:rPr lang="sv-SE" sz="2000" b="1" dirty="0" err="1">
                <a:latin typeface="Arial"/>
                <a:ea typeface="Arial"/>
                <a:cs typeface="Arial"/>
                <a:sym typeface="Arial"/>
              </a:rPr>
              <a:t>Teamworksförmåga</a:t>
            </a:r>
            <a:r>
              <a:rPr lang="sv-SE" sz="2000" b="1" dirty="0">
                <a:latin typeface="Arial"/>
                <a:ea typeface="Arial"/>
                <a:cs typeface="Arial"/>
                <a:sym typeface="Arial"/>
              </a:rPr>
              <a:t> kan göra dig till en framgångsrik anställd</a:t>
            </a:r>
            <a:r>
              <a:rPr lang="sv-SE" sz="2000" b="1" dirty="0"/>
              <a:t>.</a:t>
            </a:r>
            <a:endParaRPr sz="2000" b="1" dirty="0"/>
          </a:p>
        </p:txBody>
      </p:sp>
      <p:sp>
        <p:nvSpPr>
          <p:cNvPr id="284" name="Google Shape;284;p22"/>
          <p:cNvSpPr/>
          <p:nvPr/>
        </p:nvSpPr>
        <p:spPr>
          <a:xfrm>
            <a:off x="467544" y="1180916"/>
            <a:ext cx="8280920" cy="319103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sv-SE" sz="1400" dirty="0">
                <a:solidFill>
                  <a:srgbClr val="3F3F3F"/>
                </a:solidFill>
                <a:latin typeface="Arial"/>
                <a:ea typeface="Arial"/>
                <a:cs typeface="Arial"/>
                <a:sym typeface="Arial"/>
              </a:rPr>
              <a:t>Låt oss prata om teamwork och dess roll för att göra varje individ till en framgångsrik kandidat på arbetsmarknaden! Numera söker arbetsgivare personer som har kompetensen att effektivt arbeta tillsammans för att uppnå företagets uppgifter. Framtidens medarbetare behöver denna kompetens inte bara för att bli en del av teamet utan också för att komma till högre professionella nivåer. Bland de många fördelarna med lagarbete kan vi nämna:</a:t>
            </a:r>
          </a:p>
          <a:p>
            <a:pPr marL="0" marR="0" lvl="0" indent="0" algn="just" rtl="0">
              <a:lnSpc>
                <a:spcPct val="150000"/>
              </a:lnSpc>
              <a:spcBef>
                <a:spcPts val="0"/>
              </a:spcBef>
              <a:spcAft>
                <a:spcPts val="0"/>
              </a:spcAft>
              <a:buNone/>
            </a:pPr>
            <a:r>
              <a:rPr lang="sv-SE" sz="1400" dirty="0">
                <a:solidFill>
                  <a:srgbClr val="3F3F3F"/>
                </a:solidFill>
                <a:latin typeface="Arial"/>
                <a:ea typeface="Arial"/>
                <a:cs typeface="Arial"/>
                <a:sym typeface="Arial"/>
              </a:rPr>
              <a:t>-det främjar kreativitet och lärande</a:t>
            </a:r>
          </a:p>
          <a:p>
            <a:pPr marL="0" marR="0" lvl="0" indent="0" algn="just" rtl="0">
              <a:lnSpc>
                <a:spcPct val="150000"/>
              </a:lnSpc>
              <a:spcBef>
                <a:spcPts val="0"/>
              </a:spcBef>
              <a:spcAft>
                <a:spcPts val="0"/>
              </a:spcAft>
              <a:buNone/>
            </a:pPr>
            <a:r>
              <a:rPr lang="sv-SE" sz="1400" dirty="0">
                <a:solidFill>
                  <a:srgbClr val="3F3F3F"/>
                </a:solidFill>
                <a:latin typeface="Arial"/>
                <a:ea typeface="Arial"/>
                <a:cs typeface="Arial"/>
                <a:sym typeface="Arial"/>
              </a:rPr>
              <a:t>-den blandar kompletterande styrkor</a:t>
            </a:r>
          </a:p>
          <a:p>
            <a:pPr marL="0" marR="0" lvl="0" indent="0" algn="just" rtl="0">
              <a:lnSpc>
                <a:spcPct val="150000"/>
              </a:lnSpc>
              <a:spcBef>
                <a:spcPts val="0"/>
              </a:spcBef>
              <a:spcAft>
                <a:spcPts val="0"/>
              </a:spcAft>
              <a:buNone/>
            </a:pPr>
            <a:r>
              <a:rPr lang="sv-SE" sz="1400" dirty="0">
                <a:solidFill>
                  <a:srgbClr val="3F3F3F"/>
                </a:solidFill>
                <a:latin typeface="Arial"/>
                <a:ea typeface="Arial"/>
                <a:cs typeface="Arial"/>
                <a:sym typeface="Arial"/>
              </a:rPr>
              <a:t>-det minskar stress</a:t>
            </a:r>
          </a:p>
          <a:p>
            <a:pPr marL="0" marR="0" lvl="0" indent="0" algn="just" rtl="0">
              <a:lnSpc>
                <a:spcPct val="150000"/>
              </a:lnSpc>
              <a:spcBef>
                <a:spcPts val="0"/>
              </a:spcBef>
              <a:spcAft>
                <a:spcPts val="0"/>
              </a:spcAft>
              <a:buNone/>
            </a:pPr>
            <a:r>
              <a:rPr lang="sv-SE" sz="1400" dirty="0">
                <a:solidFill>
                  <a:srgbClr val="3F3F3F"/>
                </a:solidFill>
                <a:latin typeface="Arial"/>
                <a:ea typeface="Arial"/>
                <a:cs typeface="Arial"/>
                <a:sym typeface="Arial"/>
              </a:rPr>
              <a:t>-det förbättrar prestandan</a:t>
            </a:r>
          </a:p>
          <a:p>
            <a:pPr marL="0" marR="0" lvl="0" indent="0" algn="just" rtl="0">
              <a:lnSpc>
                <a:spcPct val="150000"/>
              </a:lnSpc>
              <a:spcBef>
                <a:spcPts val="0"/>
              </a:spcBef>
              <a:spcAft>
                <a:spcPts val="0"/>
              </a:spcAft>
              <a:buNone/>
            </a:pPr>
            <a:r>
              <a:rPr lang="sv-SE" sz="1400" dirty="0">
                <a:solidFill>
                  <a:srgbClr val="3F3F3F"/>
                </a:solidFill>
                <a:latin typeface="Arial"/>
                <a:ea typeface="Arial"/>
                <a:cs typeface="Arial"/>
                <a:sym typeface="Arial"/>
              </a:rPr>
              <a:t>-det ökar effektiviteten och produktiviteten</a:t>
            </a:r>
            <a:endParaRPr dirty="0"/>
          </a:p>
        </p:txBody>
      </p:sp>
      <p:sp>
        <p:nvSpPr>
          <p:cNvPr id="285" name="Google Shape;285;p22"/>
          <p:cNvSpPr/>
          <p:nvPr/>
        </p:nvSpPr>
        <p:spPr>
          <a:xfrm>
            <a:off x="683568" y="627075"/>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 name="Google Shape;286;p22"/>
          <p:cNvSpPr txBox="1">
            <a:spLocks noGrp="1"/>
          </p:cNvSpPr>
          <p:nvPr>
            <p:ph type="body" idx="2"/>
          </p:nvPr>
        </p:nvSpPr>
        <p:spPr>
          <a:xfrm>
            <a:off x="1115616" y="709837"/>
            <a:ext cx="4176464" cy="27693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RO" sz="1800" b="1" dirty="0"/>
              <a:t>In</a:t>
            </a:r>
            <a:r>
              <a:rPr lang="sv-SE" sz="1800" b="1" dirty="0"/>
              <a:t>ledning: Vad handlar det här om</a:t>
            </a:r>
            <a:r>
              <a:rPr lang="ro-RO" sz="1800" b="1" dirty="0"/>
              <a:t>?</a:t>
            </a:r>
            <a:endParaRPr dirty="0"/>
          </a:p>
        </p:txBody>
      </p:sp>
      <p:pic>
        <p:nvPicPr>
          <p:cNvPr id="287" name="Google Shape;287;p22" descr="Brainstorming - Fotografie de stoc Activitate corporatistă fără redevenț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27984" y="2643758"/>
            <a:ext cx="3744416" cy="156489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3"/>
          <p:cNvSpPr/>
          <p:nvPr/>
        </p:nvSpPr>
        <p:spPr>
          <a:xfrm>
            <a:off x="431540" y="1419622"/>
            <a:ext cx="5364596" cy="295232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Vid detta tillfälle kommer det att hållas en samling, allmänt känd som isbrytning. Ni ska dela upp er i par och jag ger varje par ett papper. Varje par ansvarar för att hitta 10 saker de har gemensamt med varandra (kom ihåg: uppenbara grejer är inte tillåtna, till exempel "vi har båda ben"). Efter 5 minuter går vartannat par samman och försöker hitta så många saker som är gemensamma från de två listorna. Efter ytterligare 10 minuter går de fyra personerna med i en annan grupp på fyra och skriver ner minst en sak gemensamt för alla de åtta personerna, den tillåtna tiden är 12-15 minuter. Denna teknik är ganska vanlig innan man börjar arbeta tillsammans eftersom den främjar </a:t>
            </a:r>
            <a:r>
              <a:rPr lang="sv-SE" sz="1200" dirty="0" err="1">
                <a:solidFill>
                  <a:srgbClr val="3F3F3F"/>
                </a:solidFill>
                <a:latin typeface="Arial"/>
                <a:ea typeface="Arial"/>
                <a:cs typeface="Arial"/>
                <a:sym typeface="Arial"/>
              </a:rPr>
              <a:t>teambondning</a:t>
            </a:r>
            <a:r>
              <a:rPr lang="sv-SE" sz="1200" dirty="0">
                <a:solidFill>
                  <a:srgbClr val="3F3F3F"/>
                </a:solidFill>
                <a:latin typeface="Arial"/>
                <a:ea typeface="Arial"/>
                <a:cs typeface="Arial"/>
                <a:sym typeface="Arial"/>
              </a:rPr>
              <a:t> och är mycket användbar för framgång för teamledningen.</a:t>
            </a:r>
            <a:endParaRPr sz="1200" dirty="0">
              <a:solidFill>
                <a:srgbClr val="3F3F3F"/>
              </a:solidFill>
              <a:latin typeface="Arial"/>
              <a:ea typeface="Arial"/>
              <a:cs typeface="Arial"/>
              <a:sym typeface="Arial"/>
            </a:endParaRPr>
          </a:p>
        </p:txBody>
      </p:sp>
      <p:sp>
        <p:nvSpPr>
          <p:cNvPr id="293" name="Google Shape;293;p23"/>
          <p:cNvSpPr/>
          <p:nvPr/>
        </p:nvSpPr>
        <p:spPr>
          <a:xfrm>
            <a:off x="734260" y="643793"/>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 name="Google Shape;294;p23"/>
          <p:cNvSpPr txBox="1"/>
          <p:nvPr/>
        </p:nvSpPr>
        <p:spPr>
          <a:xfrm>
            <a:off x="1115616" y="700088"/>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sv-SE" sz="1800" b="1" dirty="0">
                <a:solidFill>
                  <a:srgbClr val="3F3F3F"/>
                </a:solidFill>
              </a:rPr>
              <a:t>Uppgift : Vad är aktiviteten?</a:t>
            </a:r>
            <a:endParaRPr dirty="0"/>
          </a:p>
        </p:txBody>
      </p:sp>
      <p:sp>
        <p:nvSpPr>
          <p:cNvPr id="295" name="Google Shape;295;p23"/>
          <p:cNvSpPr txBox="1">
            <a:spLocks noGrp="1"/>
          </p:cNvSpPr>
          <p:nvPr>
            <p:ph type="body" idx="1"/>
          </p:nvPr>
        </p:nvSpPr>
        <p:spPr>
          <a:xfrm>
            <a:off x="0" y="123825"/>
            <a:ext cx="9144000" cy="5762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3F3F3F"/>
              </a:buClr>
              <a:buSzPts val="2000"/>
              <a:buNone/>
            </a:pPr>
            <a:r>
              <a:rPr lang="ro-RO" sz="2000" b="1" dirty="0">
                <a:latin typeface="Arial"/>
                <a:ea typeface="Arial"/>
                <a:cs typeface="Arial"/>
                <a:sym typeface="Arial"/>
              </a:rPr>
              <a:t>Quest 1:</a:t>
            </a:r>
            <a:r>
              <a:rPr lang="ro-RO" sz="2800" b="1" dirty="0"/>
              <a:t> </a:t>
            </a:r>
            <a:r>
              <a:rPr lang="ro-RO" sz="2000" b="1" dirty="0">
                <a:latin typeface="Arial"/>
                <a:ea typeface="Arial"/>
                <a:cs typeface="Arial"/>
                <a:sym typeface="Arial"/>
              </a:rPr>
              <a:t>Team</a:t>
            </a:r>
            <a:r>
              <a:rPr lang="sv-SE" sz="2000" b="1" dirty="0" err="1">
                <a:latin typeface="Arial"/>
                <a:ea typeface="Arial"/>
                <a:cs typeface="Arial"/>
                <a:sym typeface="Arial"/>
              </a:rPr>
              <a:t>worksförmåga</a:t>
            </a:r>
            <a:r>
              <a:rPr lang="sv-SE" sz="2000" b="1" dirty="0">
                <a:latin typeface="Arial"/>
                <a:ea typeface="Arial"/>
                <a:cs typeface="Arial"/>
                <a:sym typeface="Arial"/>
              </a:rPr>
              <a:t> kan göra dig till en</a:t>
            </a:r>
            <a:r>
              <a:rPr lang="ro-RO" sz="2000" b="1" dirty="0">
                <a:latin typeface="Arial"/>
                <a:ea typeface="Arial"/>
                <a:cs typeface="Arial"/>
                <a:sym typeface="Arial"/>
              </a:rPr>
              <a:t> </a:t>
            </a:r>
            <a:r>
              <a:rPr lang="sv-SE" sz="2000" b="1" dirty="0">
                <a:latin typeface="Arial"/>
                <a:ea typeface="Arial"/>
                <a:cs typeface="Arial"/>
                <a:sym typeface="Arial"/>
              </a:rPr>
              <a:t>framgångsrik anställd</a:t>
            </a:r>
            <a:endParaRPr sz="2000" b="1" dirty="0"/>
          </a:p>
        </p:txBody>
      </p:sp>
      <p:pic>
        <p:nvPicPr>
          <p:cNvPr id="296" name="Google Shape;296;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84168" y="2010913"/>
            <a:ext cx="2652395" cy="176974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4"/>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 name="Google Shape;302;p24"/>
          <p:cNvSpPr/>
          <p:nvPr/>
        </p:nvSpPr>
        <p:spPr>
          <a:xfrm>
            <a:off x="899592" y="1779663"/>
            <a:ext cx="6539246" cy="158417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sv-SE" sz="1200" dirty="0">
                <a:solidFill>
                  <a:srgbClr val="3F3F3F"/>
                </a:solidFill>
                <a:latin typeface="Arial"/>
                <a:ea typeface="Arial"/>
                <a:cs typeface="Arial"/>
                <a:sym typeface="Arial"/>
              </a:rPr>
              <a:t>Nu när ni presenterat er själva och upptäckt gemensamma punkter är det dags att utföra en uppgift tillsammans. Du kommer att arbeta i grupper om sex och med utgångspunkt från bilden i uppgiftssektionen kommer du att diskutera betydelsen av de tre orden skrivna i fetstil i korsordet och deras relevans för att skapa ett framgångsrikt team. Det är också användbart att utnyttja materialet i resurssektionen. Välj en gruppledare som kommer att tala för er.</a:t>
            </a:r>
            <a:endParaRPr sz="1200" dirty="0">
              <a:solidFill>
                <a:srgbClr val="3F3F3F"/>
              </a:solidFill>
              <a:latin typeface="Arial"/>
              <a:ea typeface="Arial"/>
              <a:cs typeface="Arial"/>
              <a:sym typeface="Arial"/>
            </a:endParaRPr>
          </a:p>
        </p:txBody>
      </p:sp>
      <p:sp>
        <p:nvSpPr>
          <p:cNvPr id="303" name="Google Shape;303;p24"/>
          <p:cNvSpPr txBox="1">
            <a:spLocks noGrp="1"/>
          </p:cNvSpPr>
          <p:nvPr>
            <p:ph type="body" idx="2"/>
          </p:nvPr>
        </p:nvSpPr>
        <p:spPr>
          <a:xfrm>
            <a:off x="899592" y="1170912"/>
            <a:ext cx="4320480" cy="2859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RO" sz="1800" b="1" dirty="0"/>
              <a:t>Process: </a:t>
            </a:r>
            <a:r>
              <a:rPr lang="sv-SE" sz="1800" b="1" dirty="0"/>
              <a:t>Vad ska jag göra</a:t>
            </a:r>
            <a:r>
              <a:rPr lang="ro-RO" sz="1800" b="1" dirty="0"/>
              <a:t>?</a:t>
            </a:r>
            <a:endParaRPr dirty="0"/>
          </a:p>
        </p:txBody>
      </p:sp>
      <p:sp>
        <p:nvSpPr>
          <p:cNvPr id="304" name="Google Shape;304;p24"/>
          <p:cNvSpPr txBox="1">
            <a:spLocks noGrp="1"/>
          </p:cNvSpPr>
          <p:nvPr>
            <p:ph type="body" idx="1"/>
          </p:nvPr>
        </p:nvSpPr>
        <p:spPr>
          <a:xfrm>
            <a:off x="-36513" y="398463"/>
            <a:ext cx="9144001" cy="5762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3F3F3F"/>
              </a:buClr>
              <a:buSzPts val="2000"/>
              <a:buNone/>
            </a:pPr>
            <a:r>
              <a:rPr lang="sv-SE" sz="2000" b="1" dirty="0" err="1">
                <a:latin typeface="Arial"/>
                <a:ea typeface="Arial"/>
                <a:cs typeface="Arial"/>
                <a:sym typeface="Arial"/>
              </a:rPr>
              <a:t>Quest</a:t>
            </a:r>
            <a:r>
              <a:rPr lang="sv-SE" sz="2000" b="1" dirty="0">
                <a:latin typeface="Arial"/>
                <a:ea typeface="Arial"/>
                <a:cs typeface="Arial"/>
                <a:sym typeface="Arial"/>
              </a:rPr>
              <a:t> 1: </a:t>
            </a:r>
            <a:r>
              <a:rPr lang="sv-SE" sz="2000" b="1" dirty="0" err="1">
                <a:latin typeface="Arial"/>
                <a:ea typeface="Arial"/>
                <a:cs typeface="Arial"/>
                <a:sym typeface="Arial"/>
              </a:rPr>
              <a:t>Teamworksförmåga</a:t>
            </a:r>
            <a:r>
              <a:rPr lang="sv-SE" sz="2000" b="1" dirty="0">
                <a:latin typeface="Arial"/>
                <a:ea typeface="Arial"/>
                <a:cs typeface="Arial"/>
                <a:sym typeface="Arial"/>
              </a:rPr>
              <a:t> kan göra dig till en framgångsrik anställd</a:t>
            </a:r>
            <a:endParaRPr sz="2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5"/>
          <p:cNvSpPr/>
          <p:nvPr/>
        </p:nvSpPr>
        <p:spPr>
          <a:xfrm rot="-5400000" flipH="1">
            <a:off x="773024" y="693778"/>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10" name="Google Shape;310;p25"/>
          <p:cNvSpPr/>
          <p:nvPr/>
        </p:nvSpPr>
        <p:spPr>
          <a:xfrm>
            <a:off x="899592" y="1160931"/>
            <a:ext cx="7272808" cy="3293869"/>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3F3F3F"/>
              </a:solidFill>
              <a:latin typeface="Arial"/>
              <a:ea typeface="Arial"/>
              <a:cs typeface="Arial"/>
              <a:sym typeface="Arial"/>
            </a:endParaRPr>
          </a:p>
        </p:txBody>
      </p:sp>
      <p:sp>
        <p:nvSpPr>
          <p:cNvPr id="311" name="Google Shape;311;p25"/>
          <p:cNvSpPr txBox="1"/>
          <p:nvPr/>
        </p:nvSpPr>
        <p:spPr>
          <a:xfrm>
            <a:off x="1187624" y="741253"/>
            <a:ext cx="4392488" cy="27337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ro-RO" sz="1800" b="1" dirty="0">
                <a:solidFill>
                  <a:srgbClr val="3F3F3F"/>
                </a:solidFill>
                <a:latin typeface="Arial"/>
                <a:ea typeface="Arial"/>
                <a:cs typeface="Arial"/>
                <a:sym typeface="Arial"/>
              </a:rPr>
              <a:t>L</a:t>
            </a:r>
            <a:r>
              <a:rPr lang="sv-SE" sz="1800" b="1" dirty="0">
                <a:solidFill>
                  <a:srgbClr val="3F3F3F"/>
                </a:solidFill>
                <a:latin typeface="Arial"/>
                <a:ea typeface="Arial"/>
                <a:cs typeface="Arial"/>
                <a:sym typeface="Arial"/>
              </a:rPr>
              <a:t>ärandemål: Vad kommer jag att lära mig</a:t>
            </a:r>
            <a:r>
              <a:rPr lang="ro-RO" sz="1800" b="1" dirty="0">
                <a:solidFill>
                  <a:srgbClr val="3F3F3F"/>
                </a:solidFill>
                <a:latin typeface="Arial"/>
                <a:ea typeface="Arial"/>
                <a:cs typeface="Arial"/>
                <a:sym typeface="Arial"/>
              </a:rPr>
              <a:t>?</a:t>
            </a:r>
            <a:r>
              <a:rPr lang="sv-SE" sz="1800" b="1" dirty="0">
                <a:solidFill>
                  <a:srgbClr val="3F3F3F"/>
                </a:solidFill>
                <a:latin typeface="Arial"/>
                <a:ea typeface="Arial"/>
                <a:cs typeface="Arial"/>
                <a:sym typeface="Arial"/>
              </a:rPr>
              <a:t> (endast på engelska)</a:t>
            </a:r>
            <a:endParaRPr dirty="0"/>
          </a:p>
        </p:txBody>
      </p:sp>
      <p:sp>
        <p:nvSpPr>
          <p:cNvPr id="312" name="Google Shape;312;p25"/>
          <p:cNvSpPr txBox="1">
            <a:spLocks noGrp="1"/>
          </p:cNvSpPr>
          <p:nvPr>
            <p:ph type="body" idx="1"/>
          </p:nvPr>
        </p:nvSpPr>
        <p:spPr>
          <a:xfrm>
            <a:off x="19050" y="206375"/>
            <a:ext cx="9144000" cy="5762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3F3F3F"/>
              </a:buClr>
              <a:buSzPts val="2000"/>
              <a:buNone/>
            </a:pPr>
            <a:r>
              <a:rPr lang="sv-SE" sz="2000" b="1" dirty="0" err="1">
                <a:latin typeface="Arial"/>
                <a:ea typeface="Arial"/>
                <a:cs typeface="Arial"/>
                <a:sym typeface="Arial"/>
              </a:rPr>
              <a:t>Quest</a:t>
            </a:r>
            <a:r>
              <a:rPr lang="sv-SE" sz="2000" b="1" dirty="0">
                <a:latin typeface="Arial"/>
                <a:ea typeface="Arial"/>
                <a:cs typeface="Arial"/>
                <a:sym typeface="Arial"/>
              </a:rPr>
              <a:t> 1: </a:t>
            </a:r>
            <a:r>
              <a:rPr lang="sv-SE" sz="2000" b="1" dirty="0" err="1">
                <a:latin typeface="Arial"/>
                <a:ea typeface="Arial"/>
                <a:cs typeface="Arial"/>
                <a:sym typeface="Arial"/>
              </a:rPr>
              <a:t>Teamworksförmåga</a:t>
            </a:r>
            <a:r>
              <a:rPr lang="sv-SE" sz="2000" b="1" dirty="0">
                <a:latin typeface="Arial"/>
                <a:ea typeface="Arial"/>
                <a:cs typeface="Arial"/>
                <a:sym typeface="Arial"/>
              </a:rPr>
              <a:t> kan göra dig till en framgångsrik anställd</a:t>
            </a:r>
            <a:r>
              <a:rPr lang="sv-SE" sz="2000" b="1" dirty="0"/>
              <a:t>.</a:t>
            </a:r>
            <a:r>
              <a:rPr lang="ro-RO" sz="2800" b="1" dirty="0"/>
              <a:t> </a:t>
            </a:r>
            <a:endParaRPr sz="2000" b="1" dirty="0"/>
          </a:p>
        </p:txBody>
      </p:sp>
      <p:pic>
        <p:nvPicPr>
          <p:cNvPr id="313" name="Google Shape;313;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9592" y="1287771"/>
            <a:ext cx="7280800" cy="321958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6"/>
          <p:cNvSpPr/>
          <p:nvPr/>
        </p:nvSpPr>
        <p:spPr>
          <a:xfrm>
            <a:off x="553034" y="1612785"/>
            <a:ext cx="7979406"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Vad är ditt intryck av teamwork nu efter att du tagit de första stegen in i denna utmanande värld? Om du har haft det ganska svårt förut, har aktiviteterna som utförts tillsammans med dina gruppkamrater definitivt upplyst dig och gett dig mer mod. Och detta är inte allt, hålls bara fokuserad för detta är bara början! Du har sett hur viktigt det är att känna var och en av dina teammedlemmar, att umgås med dem och att hitta gemensamma egenskaper för att vara medveten om vilka strategier teamet kan använda för att slutföra uppgiften framgångsrikt.</a:t>
            </a:r>
          </a:p>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Sist men inte minst rekommenderar vi att du kollar in avsnittet Resurser i denna uppgift där du kan utöka din kunskap om ämnet.</a:t>
            </a:r>
            <a:endParaRPr dirty="0"/>
          </a:p>
        </p:txBody>
      </p:sp>
      <p:sp>
        <p:nvSpPr>
          <p:cNvPr id="319" name="Google Shape;319;p26"/>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sv-SE" sz="1800" b="1" dirty="0"/>
              <a:t>Slutsats: Vad kommer jag att ta med mig</a:t>
            </a:r>
            <a:r>
              <a:rPr lang="ro-RO" sz="1800" b="1" dirty="0"/>
              <a:t>?</a:t>
            </a:r>
            <a:endParaRPr sz="1800" b="1" dirty="0"/>
          </a:p>
        </p:txBody>
      </p:sp>
      <p:sp>
        <p:nvSpPr>
          <p:cNvPr id="320" name="Google Shape;320;p26"/>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 name="Google Shape;321;p26"/>
          <p:cNvSpPr txBox="1">
            <a:spLocks noGrp="1"/>
          </p:cNvSpPr>
          <p:nvPr>
            <p:ph type="body" idx="1"/>
          </p:nvPr>
        </p:nvSpPr>
        <p:spPr>
          <a:xfrm>
            <a:off x="0" y="123825"/>
            <a:ext cx="9144000" cy="5762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3F3F3F"/>
              </a:buClr>
              <a:buSzPts val="2000"/>
              <a:buNone/>
            </a:pPr>
            <a:r>
              <a:rPr lang="sv-SE" sz="2000" b="1" dirty="0" err="1">
                <a:latin typeface="Arial"/>
                <a:ea typeface="Arial"/>
                <a:cs typeface="Arial"/>
                <a:sym typeface="Arial"/>
              </a:rPr>
              <a:t>Quest</a:t>
            </a:r>
            <a:r>
              <a:rPr lang="sv-SE" sz="2000" b="1" dirty="0">
                <a:latin typeface="Arial"/>
                <a:ea typeface="Arial"/>
                <a:cs typeface="Arial"/>
                <a:sym typeface="Arial"/>
              </a:rPr>
              <a:t> 1: </a:t>
            </a:r>
            <a:r>
              <a:rPr lang="sv-SE" sz="2000" b="1" dirty="0" err="1">
                <a:latin typeface="Arial"/>
                <a:ea typeface="Arial"/>
                <a:cs typeface="Arial"/>
                <a:sym typeface="Arial"/>
              </a:rPr>
              <a:t>Teamworksförmåga</a:t>
            </a:r>
            <a:r>
              <a:rPr lang="sv-SE" sz="2000" b="1" dirty="0">
                <a:latin typeface="Arial"/>
                <a:ea typeface="Arial"/>
                <a:cs typeface="Arial"/>
                <a:sym typeface="Arial"/>
              </a:rPr>
              <a:t> kan göra dig till en framgångsrik anställd.</a:t>
            </a:r>
            <a:endParaRPr sz="2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None/>
            </a:pPr>
            <a:r>
              <a:rPr lang="ro-RO" sz="2000" b="1" dirty="0">
                <a:solidFill>
                  <a:schemeClr val="dk1"/>
                </a:solidFill>
              </a:rPr>
              <a:t>Quest 2: Omfamna kulturell mångfald på</a:t>
            </a:r>
            <a:r>
              <a:rPr lang="sv-SE" sz="2000" b="1" dirty="0">
                <a:solidFill>
                  <a:schemeClr val="dk1"/>
                </a:solidFill>
              </a:rPr>
              <a:t> jobbet</a:t>
            </a:r>
            <a:endParaRPr sz="2000" b="1" dirty="0">
              <a:solidFill>
                <a:schemeClr val="dk1"/>
              </a:solidFill>
            </a:endParaRPr>
          </a:p>
        </p:txBody>
      </p:sp>
      <p:sp>
        <p:nvSpPr>
          <p:cNvPr id="327" name="Google Shape;327;p27"/>
          <p:cNvSpPr/>
          <p:nvPr/>
        </p:nvSpPr>
        <p:spPr>
          <a:xfrm>
            <a:off x="395536" y="1275606"/>
            <a:ext cx="5243102" cy="313016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None/>
            </a:pPr>
            <a:r>
              <a:rPr lang="sv-SE" sz="1200" dirty="0">
                <a:solidFill>
                  <a:srgbClr val="3F3F3F"/>
                </a:solidFill>
                <a:latin typeface="Arial"/>
                <a:ea typeface="Arial"/>
                <a:cs typeface="Arial"/>
                <a:sym typeface="Arial"/>
              </a:rPr>
              <a:t>Låt oss inse det, affärer görs idag på en global scen. Som ni själva ser varje dag är teknik bara en av faktorerna som gör vår värld mindre och ger företag av alla storlekar friheten att anställa de bästa människorna, var de än är. Alla pratar om "kulturell mångfald". För en definition, låt oss kolla Oxford-ordboken: "existensen av en mängd olika kulturella eller etniska grupper i ett samhälle". Det är med andra ord en befolkning där alla skillnader finns representerade. För företag omfattar typerna av mångfald på arbetsplatsen "ursprung, ålder, förmåga, språk, nationalitet, socioekonomisk status, kön, preferenser". När vi talar om anställdas mångfald hänvisar vi till "resultatet av de anställdas praxis, värderingar, traditioner eller övertygelser baserat på ursprung, ålder eller kön".</a:t>
            </a:r>
          </a:p>
          <a:p>
            <a:pPr marL="0" marR="0" lvl="0" indent="0" algn="just" rtl="0">
              <a:spcBef>
                <a:spcPts val="0"/>
              </a:spcBef>
              <a:spcAft>
                <a:spcPts val="0"/>
              </a:spcAft>
              <a:buNone/>
            </a:pPr>
            <a:r>
              <a:rPr lang="sv-SE" sz="1200" dirty="0">
                <a:solidFill>
                  <a:srgbClr val="3F3F3F"/>
                </a:solidFill>
                <a:latin typeface="Arial"/>
                <a:ea typeface="Arial"/>
                <a:cs typeface="Arial"/>
                <a:sym typeface="Arial"/>
              </a:rPr>
              <a:t>I ditt dagliga liv kanske du säkert har träffat eller hört talas om minst en person från en annan kulturell bakgrund som råkade vara din klass/skolkompis eller kanske du hade chansen att arbeta tillsammans för något specifikt syfte. Det är därför den kunskap du kommer att få från den här kursen definitivt kommer att vara en fördel när du kommer på att du arbetar med interkulturella kamrater.</a:t>
            </a:r>
            <a:endParaRPr sz="1400" dirty="0">
              <a:solidFill>
                <a:srgbClr val="3F3F3F"/>
              </a:solidFill>
              <a:latin typeface="Arial"/>
              <a:ea typeface="Arial"/>
              <a:cs typeface="Arial"/>
              <a:sym typeface="Arial"/>
            </a:endParaRPr>
          </a:p>
        </p:txBody>
      </p:sp>
      <p:sp>
        <p:nvSpPr>
          <p:cNvPr id="328" name="Google Shape;328;p27"/>
          <p:cNvSpPr/>
          <p:nvPr/>
        </p:nvSpPr>
        <p:spPr>
          <a:xfrm>
            <a:off x="625043" y="516478"/>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9" name="Google Shape;329;p27"/>
          <p:cNvSpPr txBox="1">
            <a:spLocks noGrp="1"/>
          </p:cNvSpPr>
          <p:nvPr>
            <p:ph type="body" idx="2"/>
          </p:nvPr>
        </p:nvSpPr>
        <p:spPr>
          <a:xfrm>
            <a:off x="971600" y="737728"/>
            <a:ext cx="4248472" cy="27693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None/>
            </a:pPr>
            <a:r>
              <a:rPr lang="sv-SE" sz="1800" b="1" dirty="0">
                <a:solidFill>
                  <a:schemeClr val="dk1"/>
                </a:solidFill>
              </a:rPr>
              <a:t>Inledning; Vad handlar det här om</a:t>
            </a:r>
            <a:r>
              <a:rPr lang="ro-RO" sz="1800" b="1" dirty="0">
                <a:solidFill>
                  <a:schemeClr val="dk1"/>
                </a:solidFill>
              </a:rPr>
              <a:t>?</a:t>
            </a:r>
            <a:endParaRPr dirty="0"/>
          </a:p>
        </p:txBody>
      </p:sp>
      <p:pic>
        <p:nvPicPr>
          <p:cNvPr id="330" name="Google Shape;330;p27" descr="group of people sitting beside rectangular wooden table with laptop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28184" y="1612784"/>
            <a:ext cx="2664296" cy="21405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8"/>
          <p:cNvSpPr/>
          <p:nvPr/>
        </p:nvSpPr>
        <p:spPr>
          <a:xfrm>
            <a:off x="755576" y="1634089"/>
            <a:ext cx="3613883" cy="2179465"/>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I den här aktiviteten måste du föreställa dig att du precis har blivit anställd i ett mångkulturellt team och skulle vilja integreras. Identifiera de saker du har gemensamt med medlemmarna i teamet, försök att anpassa dig och passa ihop med de andra. Använd dina kunskaper du har lärt dig i den här utbildningen hittills för att framgångsrikt slutföra din uppgift.</a:t>
            </a:r>
            <a:endParaRPr sz="1200" dirty="0">
              <a:solidFill>
                <a:srgbClr val="3F3F3F"/>
              </a:solidFill>
              <a:latin typeface="Arial"/>
              <a:ea typeface="Arial"/>
              <a:cs typeface="Arial"/>
              <a:sym typeface="Arial"/>
            </a:endParaRPr>
          </a:p>
        </p:txBody>
      </p:sp>
      <p:sp>
        <p:nvSpPr>
          <p:cNvPr id="336" name="Google Shape;336;p28"/>
          <p:cNvSpPr/>
          <p:nvPr/>
        </p:nvSpPr>
        <p:spPr>
          <a:xfrm>
            <a:off x="645363" y="110467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 name="Google Shape;337;p28"/>
          <p:cNvSpPr txBox="1"/>
          <p:nvPr/>
        </p:nvSpPr>
        <p:spPr>
          <a:xfrm>
            <a:off x="1115616" y="1117776"/>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sv-SE" sz="1800" b="1" dirty="0">
                <a:solidFill>
                  <a:srgbClr val="3F3F3F"/>
                </a:solidFill>
              </a:rPr>
              <a:t>Uppgift: Vad är aktiviteten</a:t>
            </a:r>
            <a:r>
              <a:rPr lang="ro-RO" sz="1800" b="1" dirty="0">
                <a:solidFill>
                  <a:srgbClr val="3F3F3F"/>
                </a:solidFill>
                <a:latin typeface="Arial"/>
                <a:ea typeface="Arial"/>
                <a:cs typeface="Arial"/>
                <a:sym typeface="Arial"/>
              </a:rPr>
              <a:t>?</a:t>
            </a:r>
            <a:endParaRPr dirty="0"/>
          </a:p>
        </p:txBody>
      </p:sp>
      <p:sp>
        <p:nvSpPr>
          <p:cNvPr id="338" name="Google Shape;338;p28"/>
          <p:cNvSpPr txBox="1">
            <a:spLocks noGrp="1"/>
          </p:cNvSpPr>
          <p:nvPr>
            <p:ph type="body" idx="1"/>
          </p:nvPr>
        </p:nvSpPr>
        <p:spPr>
          <a:xfrm>
            <a:off x="0" y="307999"/>
            <a:ext cx="9144000" cy="5762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000"/>
              <a:buNone/>
            </a:pPr>
            <a:r>
              <a:rPr lang="ro-RO" sz="2000" b="1" dirty="0"/>
              <a:t>Quest 2:</a:t>
            </a:r>
            <a:r>
              <a:rPr lang="sv-SE" sz="2000" b="1" dirty="0"/>
              <a:t> Omfamna kulturell mångfald på jobbet</a:t>
            </a:r>
            <a:endParaRPr sz="2000" b="1" dirty="0"/>
          </a:p>
        </p:txBody>
      </p:sp>
      <p:pic>
        <p:nvPicPr>
          <p:cNvPr id="339" name="Google Shape;339;p28" descr="five human hands on brown surfa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48064" y="1594461"/>
            <a:ext cx="3024505" cy="21882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9"/>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5" name="Google Shape;345;p29"/>
          <p:cNvSpPr/>
          <p:nvPr/>
        </p:nvSpPr>
        <p:spPr>
          <a:xfrm>
            <a:off x="899592" y="1754090"/>
            <a:ext cx="6768752" cy="2270189"/>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Utveckla en strategi för att omsätta din plan i handling, var uppmärksam på att inte förolämpa någon av dina lagkamrater. Tänk på all kunskap du har skaffat dig hittills och ta även hänsyn till materialet i avsnittet Resurser.</a:t>
            </a:r>
          </a:p>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En viktig sak att tänka på är språkbarriären. Det populäraste språket i mångkulturella team är förstås engelska, det internationella affärsspråket, men även om du har goda kunskaper i engelska är det ibland nödvändigt att anpassa dig till "lokal" engelska, som praktiseras i företaget. Det är också viktigt att lära känna den kultur du arbetar i, och de koder (för kommunikation, etikett etc.) som är förknippade med den.</a:t>
            </a:r>
            <a:endParaRPr dirty="0"/>
          </a:p>
        </p:txBody>
      </p:sp>
      <p:sp>
        <p:nvSpPr>
          <p:cNvPr id="346" name="Google Shape;346;p29"/>
          <p:cNvSpPr txBox="1">
            <a:spLocks noGrp="1"/>
          </p:cNvSpPr>
          <p:nvPr>
            <p:ph type="body" idx="2"/>
          </p:nvPr>
        </p:nvSpPr>
        <p:spPr>
          <a:xfrm>
            <a:off x="899592" y="1170912"/>
            <a:ext cx="4320480" cy="2859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RO" sz="1800" b="1" dirty="0"/>
              <a:t>Process: </a:t>
            </a:r>
            <a:r>
              <a:rPr lang="sv-SE" sz="1800" b="1" dirty="0"/>
              <a:t>Vad ska jag göra</a:t>
            </a:r>
            <a:r>
              <a:rPr lang="ro-RO" sz="1800" b="1" dirty="0"/>
              <a:t>?</a:t>
            </a:r>
            <a:endParaRPr dirty="0"/>
          </a:p>
        </p:txBody>
      </p:sp>
      <p:sp>
        <p:nvSpPr>
          <p:cNvPr id="347" name="Google Shape;347;p29"/>
          <p:cNvSpPr txBox="1">
            <a:spLocks noGrp="1"/>
          </p:cNvSpPr>
          <p:nvPr>
            <p:ph type="body" idx="1"/>
          </p:nvPr>
        </p:nvSpPr>
        <p:spPr>
          <a:xfrm>
            <a:off x="0" y="297470"/>
            <a:ext cx="9144000" cy="576263"/>
          </a:xfrm>
          <a:prstGeom prst="rect">
            <a:avLst/>
          </a:prstGeom>
          <a:noFill/>
          <a:ln>
            <a:noFill/>
          </a:ln>
        </p:spPr>
        <p:txBody>
          <a:bodyPr spcFirstLastPara="1" wrap="square" lIns="91425" tIns="45700" rIns="91425" bIns="45700" anchor="ctr" anchorCtr="0">
            <a:noAutofit/>
          </a:bodyPr>
          <a:lstStyle/>
          <a:p>
            <a:pPr marL="0" lvl="0" indent="0">
              <a:spcBef>
                <a:spcPts val="0"/>
              </a:spcBef>
              <a:buClr>
                <a:schemeClr val="dk1"/>
              </a:buClr>
              <a:buSzPts val="2000"/>
            </a:pPr>
            <a:r>
              <a:rPr lang="ro-RO" sz="2000" b="1" dirty="0">
                <a:solidFill>
                  <a:schemeClr val="dk1"/>
                </a:solidFill>
              </a:rPr>
              <a:t>Quest 2:</a:t>
            </a:r>
            <a:r>
              <a:rPr lang="sv-SE" sz="2000" b="1" dirty="0">
                <a:solidFill>
                  <a:schemeClr val="dk1"/>
                </a:solidFill>
              </a:rPr>
              <a:t> </a:t>
            </a:r>
            <a:r>
              <a:rPr lang="ro-RO" sz="2000" b="1" dirty="0">
                <a:solidFill>
                  <a:schemeClr val="dk1"/>
                </a:solidFill>
              </a:rPr>
              <a:t>Omfamna kulturell mångfald på jobbet</a:t>
            </a:r>
            <a:endParaRPr sz="2000" b="1"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p:nvPr/>
        </p:nvSpPr>
        <p:spPr>
          <a:xfrm>
            <a:off x="827584" y="439512"/>
            <a:ext cx="7190732" cy="71797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ro-RO" sz="2000" b="1" dirty="0">
                <a:solidFill>
                  <a:schemeClr val="dk1"/>
                </a:solidFill>
                <a:latin typeface="Arial"/>
                <a:ea typeface="Arial"/>
                <a:cs typeface="Arial"/>
                <a:sym typeface="Arial"/>
              </a:rPr>
              <a:t>1. </a:t>
            </a:r>
            <a:r>
              <a:rPr lang="sv-SE" sz="1800" b="1" dirty="0">
                <a:solidFill>
                  <a:schemeClr val="dk1"/>
                </a:solidFill>
                <a:latin typeface="Arial"/>
                <a:ea typeface="Arial"/>
                <a:cs typeface="Arial"/>
                <a:sym typeface="Arial"/>
              </a:rPr>
              <a:t>Företagsledning i form av effektivt teamwork</a:t>
            </a:r>
          </a:p>
          <a:p>
            <a:pPr marL="0" marR="0" lvl="0" indent="0" algn="l" rtl="0">
              <a:lnSpc>
                <a:spcPct val="107000"/>
              </a:lnSpc>
              <a:spcBef>
                <a:spcPts val="0"/>
              </a:spcBef>
              <a:spcAft>
                <a:spcPts val="0"/>
              </a:spcAft>
              <a:buNone/>
            </a:pPr>
            <a:endParaRPr sz="1800" dirty="0">
              <a:solidFill>
                <a:schemeClr val="dk1"/>
              </a:solidFill>
              <a:latin typeface="Calibri"/>
              <a:ea typeface="Calibri"/>
              <a:cs typeface="Calibri"/>
              <a:sym typeface="Calibri"/>
            </a:endParaRPr>
          </a:p>
        </p:txBody>
      </p:sp>
      <p:sp>
        <p:nvSpPr>
          <p:cNvPr id="149" name="Google Shape;149;p3"/>
          <p:cNvSpPr txBox="1"/>
          <p:nvPr/>
        </p:nvSpPr>
        <p:spPr>
          <a:xfrm>
            <a:off x="827584" y="1325255"/>
            <a:ext cx="7488832" cy="147728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sv-SE" sz="1200" dirty="0">
                <a:solidFill>
                  <a:srgbClr val="202124"/>
                </a:solidFill>
                <a:latin typeface="Arial"/>
                <a:ea typeface="Arial"/>
                <a:cs typeface="Arial"/>
                <a:sym typeface="Arial"/>
              </a:rPr>
              <a:t>För att definiera dem så enkelt som möjligt betyder </a:t>
            </a:r>
            <a:r>
              <a:rPr lang="sv-SE" sz="1200" i="1" dirty="0">
                <a:solidFill>
                  <a:srgbClr val="202124"/>
                </a:solidFill>
                <a:latin typeface="Arial"/>
                <a:ea typeface="Arial"/>
                <a:cs typeface="Arial"/>
                <a:sym typeface="Arial"/>
              </a:rPr>
              <a:t>företagsledning </a:t>
            </a:r>
            <a:r>
              <a:rPr lang="sv-SE" sz="1200" dirty="0">
                <a:solidFill>
                  <a:srgbClr val="202124"/>
                </a:solidFill>
                <a:latin typeface="Arial"/>
                <a:ea typeface="Arial"/>
                <a:cs typeface="Arial"/>
                <a:sym typeface="Arial"/>
              </a:rPr>
              <a:t>handlingen att hantera (samordna</a:t>
            </a:r>
          </a:p>
          <a:p>
            <a:pPr marL="0" marR="0" lvl="0" indent="0" algn="just" rtl="0">
              <a:lnSpc>
                <a:spcPct val="150000"/>
              </a:lnSpc>
              <a:spcBef>
                <a:spcPts val="0"/>
              </a:spcBef>
              <a:spcAft>
                <a:spcPts val="0"/>
              </a:spcAft>
              <a:buNone/>
            </a:pPr>
            <a:r>
              <a:rPr lang="sv-SE" sz="1200" dirty="0">
                <a:solidFill>
                  <a:srgbClr val="202124"/>
                </a:solidFill>
                <a:latin typeface="Arial"/>
                <a:ea typeface="Arial"/>
                <a:cs typeface="Arial"/>
                <a:sym typeface="Arial"/>
              </a:rPr>
              <a:t>och administrera) affärsaktiviteter, uppgifter och resurser för att uppnå ett fastställt mål</a:t>
            </a:r>
          </a:p>
          <a:p>
            <a:pPr marL="0" marR="0" lvl="0" indent="0" algn="just" rtl="0">
              <a:lnSpc>
                <a:spcPct val="150000"/>
              </a:lnSpc>
              <a:spcBef>
                <a:spcPts val="0"/>
              </a:spcBef>
              <a:spcAft>
                <a:spcPts val="0"/>
              </a:spcAft>
              <a:buNone/>
            </a:pPr>
            <a:r>
              <a:rPr lang="sv-SE" sz="1200" i="1" dirty="0">
                <a:solidFill>
                  <a:srgbClr val="202124"/>
                </a:solidFill>
                <a:latin typeface="Arial"/>
                <a:ea typeface="Arial"/>
                <a:cs typeface="Arial"/>
                <a:sym typeface="Arial"/>
              </a:rPr>
              <a:t>lagarbete</a:t>
            </a:r>
            <a:r>
              <a:rPr lang="sv-SE" sz="1200" dirty="0">
                <a:solidFill>
                  <a:srgbClr val="202124"/>
                </a:solidFill>
                <a:latin typeface="Arial"/>
                <a:ea typeface="Arial"/>
                <a:cs typeface="Arial"/>
                <a:sym typeface="Arial"/>
              </a:rPr>
              <a:t> ses som en process där en grupp människor arbetar tillsammans i syfte att uppnå ett</a:t>
            </a:r>
          </a:p>
          <a:p>
            <a:pPr marL="0" marR="0" lvl="0" indent="0" algn="just" rtl="0">
              <a:lnSpc>
                <a:spcPct val="150000"/>
              </a:lnSpc>
              <a:spcBef>
                <a:spcPts val="0"/>
              </a:spcBef>
              <a:spcAft>
                <a:spcPts val="0"/>
              </a:spcAft>
              <a:buNone/>
            </a:pPr>
            <a:r>
              <a:rPr lang="sv-SE" sz="1200" dirty="0">
                <a:solidFill>
                  <a:srgbClr val="202124"/>
                </a:solidFill>
                <a:latin typeface="Arial"/>
                <a:ea typeface="Arial"/>
                <a:cs typeface="Arial"/>
                <a:sym typeface="Arial"/>
              </a:rPr>
              <a:t>mål. Båda termerna har ett starkt samband, de kompletterar varandra och endast tillsammans kan man nå det bästa resultatet</a:t>
            </a:r>
            <a:r>
              <a:rPr lang="ro-RO" sz="1200" dirty="0">
                <a:solidFill>
                  <a:srgbClr val="202124"/>
                </a:solidFill>
                <a:latin typeface="Arial"/>
                <a:ea typeface="Arial"/>
                <a:cs typeface="Arial"/>
                <a:sym typeface="Arial"/>
              </a:rPr>
              <a:t>. </a:t>
            </a:r>
            <a:endParaRPr sz="1200" dirty="0">
              <a:solidFill>
                <a:schemeClr val="dk1"/>
              </a:solidFill>
              <a:latin typeface="Calibri"/>
              <a:ea typeface="Calibri"/>
              <a:cs typeface="Calibri"/>
              <a:sym typeface="Calibri"/>
            </a:endParaRPr>
          </a:p>
        </p:txBody>
      </p:sp>
      <p:sp>
        <p:nvSpPr>
          <p:cNvPr id="150" name="Google Shape;150;p3"/>
          <p:cNvSpPr/>
          <p:nvPr/>
        </p:nvSpPr>
        <p:spPr>
          <a:xfrm>
            <a:off x="25936" y="812701"/>
            <a:ext cx="9144000" cy="2880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F3F3F"/>
              </a:buClr>
              <a:buSzPts val="1800"/>
              <a:buFont typeface="Arial"/>
              <a:buNone/>
            </a:pPr>
            <a:endParaRPr sz="1800" b="0">
              <a:solidFill>
                <a:srgbClr val="3F3F3F"/>
              </a:solidFill>
              <a:latin typeface="Arial"/>
              <a:ea typeface="Arial"/>
              <a:cs typeface="Arial"/>
              <a:sym typeface="Arial"/>
            </a:endParaRPr>
          </a:p>
        </p:txBody>
      </p:sp>
      <p:sp>
        <p:nvSpPr>
          <p:cNvPr id="151" name="Google Shape;151;p3"/>
          <p:cNvSpPr txBox="1"/>
          <p:nvPr/>
        </p:nvSpPr>
        <p:spPr>
          <a:xfrm>
            <a:off x="827584" y="951498"/>
            <a:ext cx="4583430" cy="388656"/>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sv-FI" sz="1800" b="1" dirty="0">
                <a:solidFill>
                  <a:schemeClr val="dk1"/>
                </a:solidFill>
              </a:rPr>
              <a:t>Avsnitt</a:t>
            </a:r>
            <a:r>
              <a:rPr lang="ro-RO" sz="1800" b="1" dirty="0">
                <a:solidFill>
                  <a:schemeClr val="dk1"/>
                </a:solidFill>
                <a:latin typeface="Arial"/>
                <a:ea typeface="Arial"/>
                <a:cs typeface="Arial"/>
                <a:sym typeface="Arial"/>
              </a:rPr>
              <a:t> 1.1: Definition</a:t>
            </a:r>
            <a:r>
              <a:rPr lang="sv-FI" sz="1800" b="1" dirty="0">
                <a:solidFill>
                  <a:schemeClr val="dk1"/>
                </a:solidFill>
                <a:latin typeface="Arial"/>
                <a:ea typeface="Arial"/>
                <a:cs typeface="Arial"/>
                <a:sym typeface="Arial"/>
              </a:rPr>
              <a:t>er</a:t>
            </a:r>
            <a:endParaRPr sz="1800" dirty="0">
              <a:solidFill>
                <a:schemeClr val="dk1"/>
              </a:solidFill>
              <a:latin typeface="Calibri"/>
              <a:ea typeface="Calibri"/>
              <a:cs typeface="Calibri"/>
              <a:sym typeface="Calibri"/>
            </a:endParaRPr>
          </a:p>
        </p:txBody>
      </p:sp>
      <p:pic>
        <p:nvPicPr>
          <p:cNvPr id="152" name="Google Shape;152;p3" descr="Fotografie de stoc Freelance de locuri de muncă la domiciliu"/>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11760" y="2931790"/>
            <a:ext cx="3960440" cy="151216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0"/>
          <p:cNvSpPr/>
          <p:nvPr/>
        </p:nvSpPr>
        <p:spPr>
          <a:xfrm rot="-5400000" flipH="1">
            <a:off x="773024" y="693778"/>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3" name="Google Shape;353;p30"/>
          <p:cNvSpPr/>
          <p:nvPr/>
        </p:nvSpPr>
        <p:spPr>
          <a:xfrm>
            <a:off x="899592" y="1160931"/>
            <a:ext cx="7272808" cy="3293869"/>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3F3F3F"/>
              </a:solidFill>
              <a:latin typeface="Arial"/>
              <a:ea typeface="Arial"/>
              <a:cs typeface="Arial"/>
              <a:sym typeface="Arial"/>
            </a:endParaRPr>
          </a:p>
        </p:txBody>
      </p:sp>
      <p:sp>
        <p:nvSpPr>
          <p:cNvPr id="354" name="Google Shape;354;p30"/>
          <p:cNvSpPr txBox="1"/>
          <p:nvPr/>
        </p:nvSpPr>
        <p:spPr>
          <a:xfrm>
            <a:off x="1187624" y="741253"/>
            <a:ext cx="4392488" cy="27337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ro-RO" sz="1800" b="1" dirty="0">
                <a:solidFill>
                  <a:srgbClr val="3F3F3F"/>
                </a:solidFill>
                <a:latin typeface="Arial"/>
                <a:ea typeface="Arial"/>
                <a:cs typeface="Arial"/>
                <a:sym typeface="Arial"/>
              </a:rPr>
              <a:t>L</a:t>
            </a:r>
            <a:r>
              <a:rPr lang="sv-SE" sz="1800" b="1" dirty="0">
                <a:solidFill>
                  <a:srgbClr val="3F3F3F"/>
                </a:solidFill>
                <a:latin typeface="Arial"/>
                <a:ea typeface="Arial"/>
                <a:cs typeface="Arial"/>
                <a:sym typeface="Arial"/>
              </a:rPr>
              <a:t>ärandemål: Vad kommer jag att lära mig</a:t>
            </a:r>
            <a:r>
              <a:rPr lang="ro-RO" sz="1800" b="1" dirty="0">
                <a:solidFill>
                  <a:srgbClr val="3F3F3F"/>
                </a:solidFill>
                <a:latin typeface="Arial"/>
                <a:ea typeface="Arial"/>
                <a:cs typeface="Arial"/>
                <a:sym typeface="Arial"/>
              </a:rPr>
              <a:t>?</a:t>
            </a:r>
            <a:r>
              <a:rPr lang="sv-SE" sz="1800" b="1" dirty="0">
                <a:solidFill>
                  <a:srgbClr val="3F3F3F"/>
                </a:solidFill>
                <a:latin typeface="Arial"/>
                <a:ea typeface="Arial"/>
                <a:cs typeface="Arial"/>
                <a:sym typeface="Arial"/>
              </a:rPr>
              <a:t> (endast på engelska)</a:t>
            </a:r>
            <a:endParaRPr dirty="0"/>
          </a:p>
        </p:txBody>
      </p:sp>
      <p:sp>
        <p:nvSpPr>
          <p:cNvPr id="355" name="Google Shape;355;p30"/>
          <p:cNvSpPr txBox="1">
            <a:spLocks noGrp="1"/>
          </p:cNvSpPr>
          <p:nvPr>
            <p:ph type="body" idx="1"/>
          </p:nvPr>
        </p:nvSpPr>
        <p:spPr>
          <a:xfrm>
            <a:off x="107504" y="105942"/>
            <a:ext cx="9144000" cy="5762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None/>
            </a:pPr>
            <a:r>
              <a:rPr lang="ro-RO" sz="2000" b="1" dirty="0">
                <a:solidFill>
                  <a:schemeClr val="dk1"/>
                </a:solidFill>
              </a:rPr>
              <a:t>Quest 2:</a:t>
            </a:r>
            <a:r>
              <a:rPr lang="sv-SE" sz="2000" b="1" dirty="0">
                <a:solidFill>
                  <a:schemeClr val="dk1"/>
                </a:solidFill>
              </a:rPr>
              <a:t> Omfamna kulturell mångfald på jobbet</a:t>
            </a:r>
            <a:endParaRPr sz="2000" b="1" dirty="0">
              <a:solidFill>
                <a:schemeClr val="dk1"/>
              </a:solidFill>
            </a:endParaRPr>
          </a:p>
        </p:txBody>
      </p:sp>
      <p:graphicFrame>
        <p:nvGraphicFramePr>
          <p:cNvPr id="356" name="Google Shape;356;p30"/>
          <p:cNvGraphicFramePr/>
          <p:nvPr/>
        </p:nvGraphicFramePr>
        <p:xfrm>
          <a:off x="971550" y="1203325"/>
          <a:ext cx="7129463" cy="3198813"/>
        </p:xfrm>
        <a:graphic>
          <a:graphicData uri="http://schemas.openxmlformats.org/presentationml/2006/ole">
            <mc:AlternateContent xmlns:mc="http://schemas.openxmlformats.org/markup-compatibility/2006">
              <mc:Choice xmlns:v="urn:schemas-microsoft-com:vml" Requires="v">
                <p:oleObj name="Document" r:id="rId3" imgW="7128792" imgH="3198649" progId="Word.Document.12">
                  <p:embed/>
                </p:oleObj>
              </mc:Choice>
              <mc:Fallback>
                <p:oleObj name="Document" r:id="rId3" imgW="7128792" imgH="3198649" progId="Word.Document.12">
                  <p:embed/>
                  <p:pic>
                    <p:nvPicPr>
                      <p:cNvPr id="356" name="Google Shape;356;p30"/>
                      <p:cNvPicPr preferRelativeResize="0"/>
                      <p:nvPr/>
                    </p:nvPicPr>
                    <p:blipFill rotWithShape="1">
                      <a:blip r:embed="rId4">
                        <a:alphaModFix/>
                      </a:blip>
                      <a:srcRect/>
                      <a:stretch>
                        <a:fillRect/>
                      </a:stretch>
                    </p:blipFill>
                    <p:spPr>
                      <a:xfrm>
                        <a:off x="971550" y="1203325"/>
                        <a:ext cx="7129463" cy="3198813"/>
                      </a:xfrm>
                      <a:prstGeom prst="rect">
                        <a:avLst/>
                      </a:prstGeom>
                      <a:noFill/>
                      <a:ln>
                        <a:noFill/>
                      </a:ln>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1"/>
          <p:cNvSpPr/>
          <p:nvPr/>
        </p:nvSpPr>
        <p:spPr>
          <a:xfrm>
            <a:off x="553034" y="1612785"/>
            <a:ext cx="7979406"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Att vara en del av ett multinationellt team kan vara riktigt utmanande men med specifik kunskap och övning kommer allt att förvandlas till en fantastisk yrkesupplevelse.</a:t>
            </a:r>
          </a:p>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Du har sett hittills att när du arbetar i ett mångkulturellt team är det viktigt att lyssna på den eller de kulturer som finns och att analysera de olika koder som blir resultatet av det. Detta kallas att utveckla kulturell intelligens.</a:t>
            </a:r>
          </a:p>
          <a:p>
            <a:pPr marL="0" marR="0" lvl="0" indent="0" algn="just" rtl="0">
              <a:lnSpc>
                <a:spcPct val="150000"/>
              </a:lnSpc>
              <a:spcBef>
                <a:spcPts val="0"/>
              </a:spcBef>
              <a:spcAft>
                <a:spcPts val="0"/>
              </a:spcAft>
              <a:buNone/>
            </a:pPr>
            <a:endParaRPr lang="sv-SE" sz="1200" dirty="0">
              <a:solidFill>
                <a:srgbClr val="3F3F3F"/>
              </a:solidFill>
              <a:latin typeface="Arial"/>
              <a:ea typeface="Arial"/>
              <a:cs typeface="Arial"/>
              <a:sym typeface="Arial"/>
            </a:endParaRPr>
          </a:p>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Mångfald och inkludering på arbetsplatsen gör att företag kan bygga team som tillför olika perspektiv och talanger, vilket ökar innovationen och genererar högre intäkter.</a:t>
            </a:r>
            <a:r>
              <a:rPr lang="ro-RO" sz="1200" dirty="0">
                <a:solidFill>
                  <a:srgbClr val="3F3F3F"/>
                </a:solidFill>
                <a:latin typeface="Arial"/>
                <a:ea typeface="Arial"/>
                <a:cs typeface="Arial"/>
                <a:sym typeface="Arial"/>
              </a:rPr>
              <a:t> </a:t>
            </a:r>
            <a:endParaRPr dirty="0"/>
          </a:p>
        </p:txBody>
      </p:sp>
      <p:sp>
        <p:nvSpPr>
          <p:cNvPr id="362" name="Google Shape;362;p31"/>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sv-SE" sz="1800" b="1" dirty="0"/>
              <a:t>Slutsats: Vad tar jag med mig</a:t>
            </a:r>
            <a:r>
              <a:rPr lang="ro-RO" sz="1800" b="1" dirty="0"/>
              <a:t>?</a:t>
            </a:r>
            <a:endParaRPr sz="1800" b="1" dirty="0"/>
          </a:p>
        </p:txBody>
      </p:sp>
      <p:sp>
        <p:nvSpPr>
          <p:cNvPr id="363" name="Google Shape;363;p31"/>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 name="Google Shape;364;p31"/>
          <p:cNvSpPr txBox="1">
            <a:spLocks noGrp="1"/>
          </p:cNvSpPr>
          <p:nvPr>
            <p:ph type="body" idx="1"/>
          </p:nvPr>
        </p:nvSpPr>
        <p:spPr>
          <a:xfrm>
            <a:off x="34712" y="259511"/>
            <a:ext cx="9144000" cy="5762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None/>
            </a:pPr>
            <a:r>
              <a:rPr lang="ro-RO" sz="2000" b="1" dirty="0">
                <a:solidFill>
                  <a:schemeClr val="dk1"/>
                </a:solidFill>
              </a:rPr>
              <a:t>Quest 2:</a:t>
            </a:r>
            <a:r>
              <a:rPr lang="sv-SE" sz="2000" b="1" dirty="0">
                <a:solidFill>
                  <a:schemeClr val="dk1"/>
                </a:solidFill>
              </a:rPr>
              <a:t> Omfamna kulturell mångfald på jobbet</a:t>
            </a:r>
            <a:endParaRPr sz="2000" b="1" dirty="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None/>
            </a:pPr>
            <a:r>
              <a:rPr lang="ro-RO" sz="2000" b="1" dirty="0">
                <a:solidFill>
                  <a:schemeClr val="dk1"/>
                </a:solidFill>
              </a:rPr>
              <a:t>Quest 3:</a:t>
            </a:r>
            <a:r>
              <a:rPr lang="sv-SE" sz="2000" b="1" dirty="0">
                <a:solidFill>
                  <a:schemeClr val="dk1"/>
                </a:solidFill>
              </a:rPr>
              <a:t> Lönsamma företag som är efterfrågade i online-miljön </a:t>
            </a:r>
            <a:endParaRPr sz="2000" b="1" dirty="0">
              <a:solidFill>
                <a:schemeClr val="dk1"/>
              </a:solidFill>
            </a:endParaRPr>
          </a:p>
        </p:txBody>
      </p:sp>
      <p:sp>
        <p:nvSpPr>
          <p:cNvPr id="370" name="Google Shape;370;p32"/>
          <p:cNvSpPr/>
          <p:nvPr/>
        </p:nvSpPr>
        <p:spPr>
          <a:xfrm>
            <a:off x="683568" y="1138916"/>
            <a:ext cx="4248472" cy="301701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Pandemin lyfte fram flera förändringar i arbetet och en hel del av dem är relaterade till att utföra olika jobb i online-miljön. En av fördelarna med det här jobbet är att du kan arbeta hemifrån för det mesta och mer än så, särskilt försäljningsaktiviteter som inte behöver hantera stora lager av produkter kan till och med hanteras var som helst – utan att behöva systematiskt stanna kvar hemma. Du måste dock ta hänsyn till att arbeta hemifrån, heltid eller deltid, innebär att där du bor också kommer att bli ditt företags nervcentrum.</a:t>
            </a:r>
            <a:endParaRPr dirty="0"/>
          </a:p>
        </p:txBody>
      </p:sp>
      <p:sp>
        <p:nvSpPr>
          <p:cNvPr id="371" name="Google Shape;371;p32"/>
          <p:cNvSpPr/>
          <p:nvPr/>
        </p:nvSpPr>
        <p:spPr>
          <a:xfrm>
            <a:off x="769059" y="5628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2" name="Google Shape;372;p32"/>
          <p:cNvSpPr txBox="1">
            <a:spLocks noGrp="1"/>
          </p:cNvSpPr>
          <p:nvPr>
            <p:ph type="body" idx="2"/>
          </p:nvPr>
        </p:nvSpPr>
        <p:spPr>
          <a:xfrm>
            <a:off x="1115616" y="728412"/>
            <a:ext cx="4248472" cy="27693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RO" sz="1800" b="1" dirty="0"/>
              <a:t>In</a:t>
            </a:r>
            <a:r>
              <a:rPr lang="sv-SE" sz="1800" b="1" dirty="0"/>
              <a:t>ledning: Vad handlar det här om</a:t>
            </a:r>
            <a:r>
              <a:rPr lang="ro-RO" sz="1800" b="1" dirty="0"/>
              <a:t>?</a:t>
            </a:r>
            <a:endParaRPr dirty="0"/>
          </a:p>
        </p:txBody>
      </p:sp>
      <p:pic>
        <p:nvPicPr>
          <p:cNvPr id="373" name="Google Shape;373;p32" descr="MacBook Pro, white ceramic mug,and black smartphone on tabl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29788" y="1563638"/>
            <a:ext cx="2986628" cy="212348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3"/>
          <p:cNvSpPr/>
          <p:nvPr/>
        </p:nvSpPr>
        <p:spPr>
          <a:xfrm>
            <a:off x="323529" y="1635646"/>
            <a:ext cx="4248472" cy="206131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ro-RO" sz="1200" dirty="0">
                <a:solidFill>
                  <a:srgbClr val="3F3F3F"/>
                </a:solidFill>
                <a:latin typeface="Arial"/>
                <a:ea typeface="Arial"/>
                <a:cs typeface="Arial"/>
                <a:sym typeface="Arial"/>
              </a:rPr>
              <a:t>In </a:t>
            </a:r>
            <a:r>
              <a:rPr lang="sv-SE" sz="1200" dirty="0">
                <a:solidFill>
                  <a:srgbClr val="3F3F3F"/>
                </a:solidFill>
                <a:latin typeface="Arial"/>
                <a:ea typeface="Arial"/>
                <a:cs typeface="Arial"/>
                <a:sym typeface="Arial"/>
              </a:rPr>
              <a:t>I den här </a:t>
            </a:r>
            <a:r>
              <a:rPr lang="sv-SE" sz="1200" dirty="0" err="1">
                <a:solidFill>
                  <a:srgbClr val="3F3F3F"/>
                </a:solidFill>
                <a:latin typeface="Arial"/>
                <a:ea typeface="Arial"/>
                <a:cs typeface="Arial"/>
                <a:sym typeface="Arial"/>
              </a:rPr>
              <a:t>questen</a:t>
            </a:r>
            <a:r>
              <a:rPr lang="sv-SE" sz="1200" dirty="0">
                <a:solidFill>
                  <a:srgbClr val="3F3F3F"/>
                </a:solidFill>
                <a:latin typeface="Arial"/>
                <a:ea typeface="Arial"/>
                <a:cs typeface="Arial"/>
                <a:sym typeface="Arial"/>
              </a:rPr>
              <a:t>  kommer du att utmanas att hitta ett e-företag som verkar passa dina kunskaper och kvalifikationer och försöka omsätta detta i praktiken. Tänk på att välja något som efterfrågas och gör en plan som hjälper dig att bli framgångsrik!</a:t>
            </a:r>
            <a:endParaRPr sz="1200" dirty="0">
              <a:solidFill>
                <a:srgbClr val="3F3F3F"/>
              </a:solidFill>
              <a:latin typeface="Arial"/>
              <a:ea typeface="Arial"/>
              <a:cs typeface="Arial"/>
              <a:sym typeface="Arial"/>
            </a:endParaRPr>
          </a:p>
        </p:txBody>
      </p:sp>
      <p:sp>
        <p:nvSpPr>
          <p:cNvPr id="379" name="Google Shape;379;p33"/>
          <p:cNvSpPr/>
          <p:nvPr/>
        </p:nvSpPr>
        <p:spPr>
          <a:xfrm>
            <a:off x="645363" y="110467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 name="Google Shape;380;p33"/>
          <p:cNvSpPr txBox="1"/>
          <p:nvPr/>
        </p:nvSpPr>
        <p:spPr>
          <a:xfrm>
            <a:off x="1115616" y="1117776"/>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sv-SE" sz="1800" b="1" dirty="0">
                <a:solidFill>
                  <a:srgbClr val="3F3F3F"/>
                </a:solidFill>
              </a:rPr>
              <a:t>Uppgift: Vad är aktiviteten</a:t>
            </a:r>
            <a:r>
              <a:rPr lang="ro-RO" sz="1800" b="1" dirty="0">
                <a:solidFill>
                  <a:srgbClr val="3F3F3F"/>
                </a:solidFill>
                <a:latin typeface="Arial"/>
                <a:ea typeface="Arial"/>
                <a:cs typeface="Arial"/>
                <a:sym typeface="Arial"/>
              </a:rPr>
              <a:t>?</a:t>
            </a:r>
            <a:endParaRPr dirty="0"/>
          </a:p>
        </p:txBody>
      </p:sp>
      <p:sp>
        <p:nvSpPr>
          <p:cNvPr id="381" name="Google Shape;381;p33"/>
          <p:cNvSpPr txBox="1">
            <a:spLocks noGrp="1"/>
          </p:cNvSpPr>
          <p:nvPr>
            <p:ph type="body" idx="1"/>
          </p:nvPr>
        </p:nvSpPr>
        <p:spPr>
          <a:xfrm>
            <a:off x="0" y="287473"/>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Clr>
                <a:schemeClr val="dk1"/>
              </a:buClr>
              <a:buSzPts val="2000"/>
            </a:pPr>
            <a:r>
              <a:rPr lang="ro-RO" sz="2000" b="1" dirty="0">
                <a:solidFill>
                  <a:schemeClr val="dk1"/>
                </a:solidFill>
              </a:rPr>
              <a:t>Quest 3:</a:t>
            </a:r>
            <a:r>
              <a:rPr lang="sv-SE" sz="2000" b="1" dirty="0">
                <a:solidFill>
                  <a:schemeClr val="dk1"/>
                </a:solidFill>
              </a:rPr>
              <a:t> Lönsamma företag som är efterfrågade i online-miljön</a:t>
            </a:r>
            <a:endParaRPr sz="2000" b="1" dirty="0">
              <a:solidFill>
                <a:schemeClr val="dk1"/>
              </a:solidFill>
            </a:endParaRPr>
          </a:p>
        </p:txBody>
      </p:sp>
      <p:pic>
        <p:nvPicPr>
          <p:cNvPr id="382" name="Google Shape;382;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32040" y="1478931"/>
            <a:ext cx="3120390" cy="208026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4"/>
          <p:cNvSpPr/>
          <p:nvPr/>
        </p:nvSpPr>
        <p:spPr>
          <a:xfrm>
            <a:off x="395536" y="823026"/>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8" name="Google Shape;388;p34"/>
          <p:cNvSpPr/>
          <p:nvPr/>
        </p:nvSpPr>
        <p:spPr>
          <a:xfrm>
            <a:off x="539552" y="1419622"/>
            <a:ext cx="8064896" cy="2808312"/>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I denna aktivitet kommer du att arbeta i grupper om fyra personer. Föreställ dig att du är på väg att välja ett e-företag som du tänker göra lönsamt. Först är det viktigt att ta några steg som leder dig till de bästa besluten:</a:t>
            </a:r>
          </a:p>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-välj den verksamhetssektor som efterfrågas</a:t>
            </a:r>
          </a:p>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-tänk på de produkter och/eller tjänster du vill erbjuda</a:t>
            </a:r>
          </a:p>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-tänk på målkunderna: deras behov, deras ålder, de områden de kan komma från (stad, landsbygd), deras eventuella smak.</a:t>
            </a:r>
          </a:p>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När du har slutfört denna del av uppgiften, gör en del efterforskningar på nätet för att hitta olika studier relaterade till den e-affär du just har valt för att få en idé om utgångspunkten.</a:t>
            </a:r>
          </a:p>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Sist men inte minst, skapa ett konto för din imaginära e-affär, en företagsimage och kom igång.</a:t>
            </a:r>
          </a:p>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Du rekommenderas att använda materialet i avsnittet Resurser som vägledning.</a:t>
            </a:r>
            <a:endParaRPr dirty="0"/>
          </a:p>
        </p:txBody>
      </p:sp>
      <p:sp>
        <p:nvSpPr>
          <p:cNvPr id="389" name="Google Shape;389;p34"/>
          <p:cNvSpPr txBox="1">
            <a:spLocks noGrp="1"/>
          </p:cNvSpPr>
          <p:nvPr>
            <p:ph type="body" idx="2"/>
          </p:nvPr>
        </p:nvSpPr>
        <p:spPr>
          <a:xfrm>
            <a:off x="827584" y="823026"/>
            <a:ext cx="4320480" cy="2859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ro-RO" sz="1800" b="1" dirty="0"/>
              <a:t>Process: </a:t>
            </a:r>
            <a:r>
              <a:rPr lang="sv-SE" sz="1800" b="1" dirty="0"/>
              <a:t>Vad ska jag göra</a:t>
            </a:r>
            <a:r>
              <a:rPr lang="ro-RO" sz="1800" b="1" dirty="0"/>
              <a:t>?</a:t>
            </a:r>
            <a:endParaRPr dirty="0"/>
          </a:p>
        </p:txBody>
      </p:sp>
      <p:sp>
        <p:nvSpPr>
          <p:cNvPr id="390" name="Google Shape;390;p34"/>
          <p:cNvSpPr txBox="1">
            <a:spLocks noGrp="1"/>
          </p:cNvSpPr>
          <p:nvPr>
            <p:ph type="body" idx="1"/>
          </p:nvPr>
        </p:nvSpPr>
        <p:spPr>
          <a:xfrm>
            <a:off x="0" y="287473"/>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None/>
            </a:pPr>
            <a:r>
              <a:rPr lang="ro-RO" sz="2000" b="1" dirty="0">
                <a:solidFill>
                  <a:schemeClr val="dk1"/>
                </a:solidFill>
              </a:rPr>
              <a:t>Quest 3:</a:t>
            </a:r>
            <a:r>
              <a:rPr lang="sv-SE" sz="2000" b="1" dirty="0">
                <a:solidFill>
                  <a:schemeClr val="dk1"/>
                </a:solidFill>
              </a:rPr>
              <a:t> Lönsamma företag som är efterfrågade i online-miljön</a:t>
            </a:r>
            <a:endParaRPr sz="2000" b="1" dirty="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5"/>
          <p:cNvSpPr/>
          <p:nvPr/>
        </p:nvSpPr>
        <p:spPr>
          <a:xfrm rot="-5400000" flipH="1">
            <a:off x="773024" y="693778"/>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96" name="Google Shape;396;p35"/>
          <p:cNvSpPr/>
          <p:nvPr/>
        </p:nvSpPr>
        <p:spPr>
          <a:xfrm>
            <a:off x="899592" y="1160931"/>
            <a:ext cx="6984776" cy="3293869"/>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3F3F3F"/>
              </a:solidFill>
              <a:latin typeface="Arial"/>
              <a:ea typeface="Arial"/>
              <a:cs typeface="Arial"/>
              <a:sym typeface="Arial"/>
            </a:endParaRPr>
          </a:p>
        </p:txBody>
      </p:sp>
      <p:sp>
        <p:nvSpPr>
          <p:cNvPr id="397" name="Google Shape;397;p35"/>
          <p:cNvSpPr txBox="1"/>
          <p:nvPr/>
        </p:nvSpPr>
        <p:spPr>
          <a:xfrm>
            <a:off x="1187624" y="741253"/>
            <a:ext cx="4392488" cy="27337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ro-RO" sz="1800" b="1" dirty="0">
                <a:solidFill>
                  <a:srgbClr val="3F3F3F"/>
                </a:solidFill>
                <a:latin typeface="Arial"/>
                <a:ea typeface="Arial"/>
                <a:cs typeface="Arial"/>
                <a:sym typeface="Arial"/>
              </a:rPr>
              <a:t>L</a:t>
            </a:r>
            <a:r>
              <a:rPr lang="sv-SE" sz="1800" b="1" dirty="0">
                <a:solidFill>
                  <a:srgbClr val="3F3F3F"/>
                </a:solidFill>
                <a:latin typeface="Arial"/>
                <a:ea typeface="Arial"/>
                <a:cs typeface="Arial"/>
                <a:sym typeface="Arial"/>
              </a:rPr>
              <a:t>ärandemål: Vad kommer jag att lära mig</a:t>
            </a:r>
            <a:r>
              <a:rPr lang="ro-RO" sz="1800" b="1" dirty="0">
                <a:solidFill>
                  <a:srgbClr val="3F3F3F"/>
                </a:solidFill>
                <a:latin typeface="Arial"/>
                <a:ea typeface="Arial"/>
                <a:cs typeface="Arial"/>
                <a:sym typeface="Arial"/>
              </a:rPr>
              <a:t>?</a:t>
            </a:r>
            <a:r>
              <a:rPr lang="sv-SE" sz="1800" b="1" dirty="0">
                <a:solidFill>
                  <a:srgbClr val="3F3F3F"/>
                </a:solidFill>
                <a:latin typeface="Arial"/>
                <a:ea typeface="Arial"/>
                <a:cs typeface="Arial"/>
                <a:sym typeface="Arial"/>
              </a:rPr>
              <a:t> (endast på engelska)</a:t>
            </a:r>
            <a:endParaRPr dirty="0"/>
          </a:p>
        </p:txBody>
      </p:sp>
      <p:sp>
        <p:nvSpPr>
          <p:cNvPr id="398" name="Google Shape;398;p35"/>
          <p:cNvSpPr txBox="1">
            <a:spLocks noGrp="1"/>
          </p:cNvSpPr>
          <p:nvPr>
            <p:ph type="body" idx="1"/>
          </p:nvPr>
        </p:nvSpPr>
        <p:spPr>
          <a:xfrm>
            <a:off x="28992" y="128669"/>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None/>
            </a:pPr>
            <a:r>
              <a:rPr lang="ro-RO" sz="2000" b="1" dirty="0">
                <a:solidFill>
                  <a:schemeClr val="dk1"/>
                </a:solidFill>
              </a:rPr>
              <a:t>Quest 3:</a:t>
            </a:r>
            <a:r>
              <a:rPr lang="sv-SE" sz="2000" b="1" dirty="0">
                <a:solidFill>
                  <a:schemeClr val="dk1"/>
                </a:solidFill>
              </a:rPr>
              <a:t> Lönsamma företag som är efterfrågade i online-miljön</a:t>
            </a:r>
            <a:endParaRPr sz="2000" b="1" dirty="0">
              <a:solidFill>
                <a:schemeClr val="dk1"/>
              </a:solidFill>
            </a:endParaRPr>
          </a:p>
        </p:txBody>
      </p:sp>
      <p:graphicFrame>
        <p:nvGraphicFramePr>
          <p:cNvPr id="399" name="Google Shape;399;p35"/>
          <p:cNvGraphicFramePr/>
          <p:nvPr/>
        </p:nvGraphicFramePr>
        <p:xfrm>
          <a:off x="956595" y="1160931"/>
          <a:ext cx="6927773" cy="3606800"/>
        </p:xfrm>
        <a:graphic>
          <a:graphicData uri="http://schemas.openxmlformats.org/presentationml/2006/ole">
            <mc:AlternateContent xmlns:mc="http://schemas.openxmlformats.org/markup-compatibility/2006">
              <mc:Choice xmlns:v="urn:schemas-microsoft-com:vml" Requires="v">
                <p:oleObj r:id="rId3" imgW="6927773" imgH="3606800" progId="Word.Document.12">
                  <p:embed/>
                </p:oleObj>
              </mc:Choice>
              <mc:Fallback>
                <p:oleObj r:id="rId3" imgW="6927773" imgH="3606800" progId="Word.Document.12">
                  <p:embed/>
                  <p:pic>
                    <p:nvPicPr>
                      <p:cNvPr id="399" name="Google Shape;399;p35"/>
                      <p:cNvPicPr preferRelativeResize="0"/>
                      <p:nvPr/>
                    </p:nvPicPr>
                    <p:blipFill rotWithShape="1">
                      <a:blip r:embed="rId4">
                        <a:alphaModFix/>
                      </a:blip>
                      <a:srcRect/>
                      <a:stretch/>
                    </p:blipFill>
                    <p:spPr>
                      <a:xfrm>
                        <a:off x="956595" y="1160931"/>
                        <a:ext cx="6927773" cy="3606800"/>
                      </a:xfrm>
                      <a:prstGeom prst="rect">
                        <a:avLst/>
                      </a:prstGeom>
                      <a:noFill/>
                      <a:ln>
                        <a:noFill/>
                      </a:ln>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6"/>
          <p:cNvSpPr/>
          <p:nvPr/>
        </p:nvSpPr>
        <p:spPr>
          <a:xfrm>
            <a:off x="553034" y="1612785"/>
            <a:ext cx="7979406"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Att ha en egen e-affär är aldrig så lätt som det kan tyckas eftersom e-handelsområdet kan vara utmanande. Det kan dock förvandlas till ett lönsamt jobb om man tänker på några grundläggande saker. Det viktigaste är att bestämma sig för att komma igång och sedan krävs det bara ambition, tid, (hårt) arbete och lite startkapital. Tänk på att du inte kommer att få allt rätt genast från starten.</a:t>
            </a:r>
          </a:p>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De praktiska aktiviteterna du utförde i den här </a:t>
            </a:r>
            <a:r>
              <a:rPr lang="sv-SE" sz="1200" dirty="0" err="1">
                <a:solidFill>
                  <a:srgbClr val="3F3F3F"/>
                </a:solidFill>
                <a:latin typeface="Arial"/>
                <a:ea typeface="Arial"/>
                <a:cs typeface="Arial"/>
                <a:sym typeface="Arial"/>
              </a:rPr>
              <a:t>questen</a:t>
            </a:r>
            <a:r>
              <a:rPr lang="sv-SE" sz="1200" dirty="0">
                <a:solidFill>
                  <a:srgbClr val="3F3F3F"/>
                </a:solidFill>
                <a:latin typeface="Arial"/>
                <a:ea typeface="Arial"/>
                <a:cs typeface="Arial"/>
                <a:sym typeface="Arial"/>
              </a:rPr>
              <a:t> gör att du kan starta en riktig e-affär som definitivt kommer att göra dig till en framgångsrik affärsman. Reflektera över vad du tyckte om i den här delen av kursen, vad du tyckte var utmanande och vad du skulle göra annorlunda.</a:t>
            </a:r>
          </a:p>
          <a:p>
            <a:pPr marL="0" marR="0" lvl="0" indent="0" algn="just" rtl="0">
              <a:lnSpc>
                <a:spcPct val="150000"/>
              </a:lnSpc>
              <a:spcBef>
                <a:spcPts val="0"/>
              </a:spcBef>
              <a:spcAft>
                <a:spcPts val="0"/>
              </a:spcAft>
              <a:buNone/>
            </a:pPr>
            <a:r>
              <a:rPr lang="sv-SE" sz="1200" dirty="0">
                <a:solidFill>
                  <a:srgbClr val="3F3F3F"/>
                </a:solidFill>
                <a:latin typeface="Arial"/>
                <a:ea typeface="Arial"/>
                <a:cs typeface="Arial"/>
                <a:sym typeface="Arial"/>
              </a:rPr>
              <a:t>Samtidigt, kom ihåg att utforska avsnittet Resurser för att utöka din kunskap!</a:t>
            </a:r>
            <a:r>
              <a:rPr lang="ro-RO" sz="1200" dirty="0">
                <a:solidFill>
                  <a:srgbClr val="3F3F3F"/>
                </a:solidFill>
                <a:latin typeface="Arial"/>
                <a:ea typeface="Arial"/>
                <a:cs typeface="Arial"/>
                <a:sym typeface="Arial"/>
              </a:rPr>
              <a:t> </a:t>
            </a:r>
            <a:endParaRPr sz="1200" dirty="0">
              <a:solidFill>
                <a:srgbClr val="3F3F3F"/>
              </a:solidFill>
              <a:latin typeface="Arial"/>
              <a:ea typeface="Arial"/>
              <a:cs typeface="Arial"/>
              <a:sym typeface="Arial"/>
            </a:endParaRPr>
          </a:p>
        </p:txBody>
      </p:sp>
      <p:sp>
        <p:nvSpPr>
          <p:cNvPr id="405" name="Google Shape;405;p36"/>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sv-SE" sz="1800" b="1" dirty="0"/>
              <a:t>Slutsats: Vad tar jag med mig</a:t>
            </a:r>
            <a:r>
              <a:rPr lang="ro-RO" sz="1800" b="1" dirty="0"/>
              <a:t>?</a:t>
            </a:r>
            <a:endParaRPr sz="1800" b="1" dirty="0"/>
          </a:p>
        </p:txBody>
      </p:sp>
      <p:sp>
        <p:nvSpPr>
          <p:cNvPr id="406" name="Google Shape;406;p36"/>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7" name="Google Shape;407;p36"/>
          <p:cNvSpPr txBox="1">
            <a:spLocks noGrp="1"/>
          </p:cNvSpPr>
          <p:nvPr>
            <p:ph type="body" idx="1"/>
          </p:nvPr>
        </p:nvSpPr>
        <p:spPr>
          <a:xfrm>
            <a:off x="107504" y="29184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None/>
            </a:pPr>
            <a:r>
              <a:rPr lang="ro-RO" sz="2000" b="1" dirty="0">
                <a:solidFill>
                  <a:schemeClr val="dk1"/>
                </a:solidFill>
              </a:rPr>
              <a:t>Quest 3:</a:t>
            </a:r>
            <a:r>
              <a:rPr lang="sv-SE" sz="2000" b="1" dirty="0">
                <a:solidFill>
                  <a:schemeClr val="dk1"/>
                </a:solidFill>
              </a:rPr>
              <a:t> Lönsamma företag som är efterfrågade i online-miljön</a:t>
            </a:r>
            <a:endParaRPr sz="20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None/>
            </a:pPr>
            <a:r>
              <a:rPr lang="ro-RO" sz="2000" b="1" dirty="0">
                <a:solidFill>
                  <a:schemeClr val="dk1"/>
                </a:solidFill>
              </a:rPr>
              <a:t>S</a:t>
            </a:r>
            <a:r>
              <a:rPr lang="sv-SE" sz="2000" b="1" dirty="0" err="1">
                <a:solidFill>
                  <a:schemeClr val="dk1"/>
                </a:solidFill>
              </a:rPr>
              <a:t>jälvbedömning</a:t>
            </a:r>
            <a:endParaRPr dirty="0"/>
          </a:p>
        </p:txBody>
      </p:sp>
      <p:sp>
        <p:nvSpPr>
          <p:cNvPr id="413" name="Google Shape;413;p37"/>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sv-SE" sz="1800" b="1" dirty="0"/>
              <a:t>Flervalsfrågor</a:t>
            </a:r>
            <a:r>
              <a:rPr lang="ro-RO" sz="1800" b="1" dirty="0"/>
              <a:t>: </a:t>
            </a:r>
            <a:r>
              <a:rPr lang="sv-SE" sz="1800" b="1" dirty="0"/>
              <a:t>stärk din inlärning</a:t>
            </a:r>
            <a:endParaRPr dirty="0"/>
          </a:p>
        </p:txBody>
      </p:sp>
      <p:sp>
        <p:nvSpPr>
          <p:cNvPr id="414" name="Google Shape;414;p37"/>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5" name="Google Shape;415;p37"/>
          <p:cNvSpPr txBox="1"/>
          <p:nvPr/>
        </p:nvSpPr>
        <p:spPr>
          <a:xfrm>
            <a:off x="251520"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3F3F3F"/>
              </a:buClr>
              <a:buSzPts val="1200"/>
              <a:buFont typeface="Arial"/>
              <a:buNone/>
            </a:pPr>
            <a:r>
              <a:rPr lang="sv-SE" sz="1200" b="1" dirty="0">
                <a:solidFill>
                  <a:srgbClr val="3F3F3F"/>
                </a:solidFill>
                <a:latin typeface="Arial"/>
                <a:ea typeface="Arial"/>
                <a:cs typeface="Arial"/>
                <a:sym typeface="Arial"/>
              </a:rPr>
              <a:t>Fråga 1. </a:t>
            </a:r>
            <a:r>
              <a:rPr lang="sv-SE" sz="1200" b="0" dirty="0">
                <a:solidFill>
                  <a:srgbClr val="3F3F3F"/>
                </a:solidFill>
                <a:latin typeface="Arial"/>
                <a:ea typeface="Arial"/>
                <a:cs typeface="Arial"/>
                <a:sym typeface="Arial"/>
              </a:rPr>
              <a:t>Vilken är INTE fördelen med lagarbete?</a:t>
            </a:r>
          </a:p>
          <a:p>
            <a:pPr marL="0" marR="0" lvl="0" indent="0" algn="just" rtl="0">
              <a:lnSpc>
                <a:spcPct val="150000"/>
              </a:lnSpc>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a: Det minskar stress.</a:t>
            </a:r>
          </a:p>
          <a:p>
            <a:pPr marL="0" marR="0" lvl="0" indent="0" algn="just" rtl="0">
              <a:lnSpc>
                <a:spcPct val="150000"/>
              </a:lnSpc>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b: Det förbättrar kvaliteten på arbetet.</a:t>
            </a:r>
          </a:p>
          <a:p>
            <a:pPr marL="0" marR="0" lvl="0" indent="0" algn="just" rtl="0">
              <a:lnSpc>
                <a:spcPct val="150000"/>
              </a:lnSpc>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c: Det utvecklar ångest.</a:t>
            </a:r>
          </a:p>
          <a:p>
            <a:pPr marL="0" marR="0" lvl="0" indent="0" algn="just" rtl="0">
              <a:lnSpc>
                <a:spcPct val="150000"/>
              </a:lnSpc>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d: Det främjar kreativiteten.</a:t>
            </a:r>
            <a:endParaRPr lang="sv-FI" sz="1400" b="0" dirty="0">
              <a:solidFill>
                <a:srgbClr val="3F3F3F"/>
              </a:solidFill>
              <a:latin typeface="Arial"/>
              <a:ea typeface="Arial"/>
              <a:cs typeface="Arial"/>
              <a:sym typeface="Arial"/>
            </a:endParaRPr>
          </a:p>
        </p:txBody>
      </p:sp>
      <p:sp>
        <p:nvSpPr>
          <p:cNvPr id="416" name="Google Shape;416;p37"/>
          <p:cNvSpPr txBox="1"/>
          <p:nvPr/>
        </p:nvSpPr>
        <p:spPr>
          <a:xfrm>
            <a:off x="3167844"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just" rtl="0">
              <a:spcBef>
                <a:spcPts val="0"/>
              </a:spcBef>
              <a:spcAft>
                <a:spcPts val="0"/>
              </a:spcAft>
              <a:buClr>
                <a:srgbClr val="3F3F3F"/>
              </a:buClr>
              <a:buSzPts val="1200"/>
              <a:buFont typeface="Arial"/>
              <a:buNone/>
            </a:pPr>
            <a:r>
              <a:rPr lang="sv-SE" sz="1200" b="1" dirty="0">
                <a:solidFill>
                  <a:srgbClr val="3F3F3F"/>
                </a:solidFill>
                <a:latin typeface="Arial"/>
                <a:ea typeface="Arial"/>
                <a:cs typeface="Arial"/>
                <a:sym typeface="Arial"/>
              </a:rPr>
              <a:t>Fråga 2</a:t>
            </a:r>
            <a:r>
              <a:rPr lang="sv-SE" sz="1200" b="0" dirty="0">
                <a:solidFill>
                  <a:srgbClr val="3F3F3F"/>
                </a:solidFill>
                <a:latin typeface="Arial"/>
                <a:ea typeface="Arial"/>
                <a:cs typeface="Arial"/>
                <a:sym typeface="Arial"/>
              </a:rPr>
              <a:t>. Hur kan en ledare uppmuntra laganda?</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a: Han organiserar professionella aktiviteter.</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b: Han delegerar uppgifter.</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c: Han skapar en känsla av tillhörighet till organisationen.</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d: Alla är korrekta.</a:t>
            </a:r>
            <a:endParaRPr sz="1200" b="0" dirty="0">
              <a:solidFill>
                <a:srgbClr val="3F3F3F"/>
              </a:solidFill>
              <a:latin typeface="Arial"/>
              <a:ea typeface="Arial"/>
              <a:cs typeface="Arial"/>
              <a:sym typeface="Arial"/>
            </a:endParaRPr>
          </a:p>
        </p:txBody>
      </p:sp>
      <p:sp>
        <p:nvSpPr>
          <p:cNvPr id="417" name="Google Shape;417;p37"/>
          <p:cNvSpPr txBox="1"/>
          <p:nvPr/>
        </p:nvSpPr>
        <p:spPr>
          <a:xfrm>
            <a:off x="6084168"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just" rtl="0">
              <a:spcBef>
                <a:spcPts val="0"/>
              </a:spcBef>
              <a:spcAft>
                <a:spcPts val="0"/>
              </a:spcAft>
              <a:buClr>
                <a:srgbClr val="3F3F3F"/>
              </a:buClr>
              <a:buSzPts val="1200"/>
              <a:buFont typeface="Arial"/>
              <a:buNone/>
            </a:pPr>
            <a:r>
              <a:rPr lang="sv-SE" sz="1200" b="1" dirty="0">
                <a:solidFill>
                  <a:srgbClr val="3F3F3F"/>
                </a:solidFill>
                <a:latin typeface="Arial"/>
                <a:ea typeface="Arial"/>
                <a:cs typeface="Arial"/>
                <a:sym typeface="Arial"/>
              </a:rPr>
              <a:t>Fråga 3. </a:t>
            </a:r>
            <a:r>
              <a:rPr lang="sv-SE" sz="1200" b="0" dirty="0">
                <a:solidFill>
                  <a:srgbClr val="3F3F3F"/>
                </a:solidFill>
                <a:latin typeface="Arial"/>
                <a:ea typeface="Arial"/>
                <a:cs typeface="Arial"/>
                <a:sym typeface="Arial"/>
              </a:rPr>
              <a:t>Hur kan hinder för kulturell mångfald undvikas?</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a: Du ignorerar kulturella skillnader i ditt team.</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b: Du bekämpar stereotyper.</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c: Du respekterar inte dina teammedlemmars kulturella skillnader.</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d: Du undviker att integrera alla anställda i ditt team</a:t>
            </a:r>
            <a:endParaRPr sz="1200" b="0" dirty="0">
              <a:solidFill>
                <a:srgbClr val="3F3F3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None/>
            </a:pPr>
            <a:r>
              <a:rPr lang="ro-RO" sz="2000" b="1" dirty="0">
                <a:solidFill>
                  <a:schemeClr val="dk1"/>
                </a:solidFill>
              </a:rPr>
              <a:t>S</a:t>
            </a:r>
            <a:r>
              <a:rPr lang="sv-SE" sz="2000" b="1" dirty="0" err="1">
                <a:solidFill>
                  <a:schemeClr val="dk1"/>
                </a:solidFill>
              </a:rPr>
              <a:t>jälvbedömning</a:t>
            </a:r>
            <a:endParaRPr dirty="0"/>
          </a:p>
        </p:txBody>
      </p:sp>
      <p:sp>
        <p:nvSpPr>
          <p:cNvPr id="423" name="Google Shape;423;p38"/>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sv-SE" sz="1800" b="1" dirty="0"/>
              <a:t>Flervalsfrågor</a:t>
            </a:r>
            <a:r>
              <a:rPr lang="ro-RO" sz="1800" b="1" dirty="0"/>
              <a:t>: </a:t>
            </a:r>
            <a:r>
              <a:rPr lang="sv-SE" sz="1800" b="1" dirty="0"/>
              <a:t>stärk din inlärning</a:t>
            </a:r>
            <a:endParaRPr sz="1800" dirty="0"/>
          </a:p>
        </p:txBody>
      </p:sp>
      <p:sp>
        <p:nvSpPr>
          <p:cNvPr id="424" name="Google Shape;424;p38"/>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5" name="Google Shape;425;p38"/>
          <p:cNvSpPr txBox="1"/>
          <p:nvPr/>
        </p:nvSpPr>
        <p:spPr>
          <a:xfrm>
            <a:off x="1619673" y="1771394"/>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just" rtl="0">
              <a:spcBef>
                <a:spcPts val="0"/>
              </a:spcBef>
              <a:spcAft>
                <a:spcPts val="0"/>
              </a:spcAft>
              <a:buClr>
                <a:srgbClr val="3F3F3F"/>
              </a:buClr>
              <a:buSzPts val="1200"/>
              <a:buFont typeface="Arial"/>
              <a:buNone/>
            </a:pPr>
            <a:r>
              <a:rPr lang="sv-SE" sz="1200" b="1" dirty="0">
                <a:solidFill>
                  <a:srgbClr val="3F3F3F"/>
                </a:solidFill>
                <a:latin typeface="Arial"/>
                <a:ea typeface="Arial"/>
                <a:cs typeface="Arial"/>
                <a:sym typeface="Arial"/>
              </a:rPr>
              <a:t>Fråga 4. </a:t>
            </a:r>
            <a:r>
              <a:rPr lang="sv-SE" sz="1200" b="0" dirty="0">
                <a:solidFill>
                  <a:srgbClr val="3F3F3F"/>
                </a:solidFill>
                <a:latin typeface="Arial"/>
                <a:ea typeface="Arial"/>
                <a:cs typeface="Arial"/>
                <a:sym typeface="Arial"/>
              </a:rPr>
              <a:t>Vilka verktyg behöver du för att sälja dina skapelser på internet?</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a: Bärbar dator</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b: Webbplatsvärd</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c: Ett domännamn</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d: Allt ovan</a:t>
            </a:r>
            <a:endParaRPr sz="1200" b="0" dirty="0">
              <a:solidFill>
                <a:srgbClr val="3F3F3F"/>
              </a:solidFill>
              <a:latin typeface="Arial"/>
              <a:ea typeface="Arial"/>
              <a:cs typeface="Arial"/>
              <a:sym typeface="Arial"/>
            </a:endParaRPr>
          </a:p>
        </p:txBody>
      </p:sp>
      <p:sp>
        <p:nvSpPr>
          <p:cNvPr id="426" name="Google Shape;426;p38"/>
          <p:cNvSpPr txBox="1"/>
          <p:nvPr/>
        </p:nvSpPr>
        <p:spPr>
          <a:xfrm>
            <a:off x="4716016"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just" rtl="0">
              <a:spcBef>
                <a:spcPts val="0"/>
              </a:spcBef>
              <a:spcAft>
                <a:spcPts val="0"/>
              </a:spcAft>
              <a:buClr>
                <a:srgbClr val="3F3F3F"/>
              </a:buClr>
              <a:buSzPts val="1200"/>
              <a:buFont typeface="Arial"/>
              <a:buNone/>
            </a:pPr>
            <a:r>
              <a:rPr lang="sv-SE" sz="1200" b="1" dirty="0">
                <a:solidFill>
                  <a:srgbClr val="3F3F3F"/>
                </a:solidFill>
                <a:latin typeface="Arial"/>
                <a:ea typeface="Arial"/>
                <a:cs typeface="Arial"/>
                <a:sym typeface="Arial"/>
              </a:rPr>
              <a:t>Fråga 5. </a:t>
            </a:r>
            <a:r>
              <a:rPr lang="sv-SE" sz="1200" b="0" dirty="0">
                <a:solidFill>
                  <a:srgbClr val="3F3F3F"/>
                </a:solidFill>
                <a:latin typeface="Arial"/>
                <a:ea typeface="Arial"/>
                <a:cs typeface="Arial"/>
                <a:sym typeface="Arial"/>
              </a:rPr>
              <a:t>Vilket är INTE möjligt att förvandla till en lönsam e-affär?</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a: Träning av husdjur</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b: </a:t>
            </a:r>
            <a:r>
              <a:rPr lang="sv-SE" sz="1200" b="0" dirty="0" err="1">
                <a:solidFill>
                  <a:srgbClr val="3F3F3F"/>
                </a:solidFill>
                <a:latin typeface="Arial"/>
                <a:ea typeface="Arial"/>
                <a:cs typeface="Arial"/>
                <a:sym typeface="Arial"/>
              </a:rPr>
              <a:t>Instagram</a:t>
            </a:r>
            <a:r>
              <a:rPr lang="sv-SE" sz="1200" b="0" dirty="0">
                <a:solidFill>
                  <a:srgbClr val="3F3F3F"/>
                </a:solidFill>
                <a:latin typeface="Arial"/>
                <a:ea typeface="Arial"/>
                <a:cs typeface="Arial"/>
                <a:sym typeface="Arial"/>
              </a:rPr>
              <a:t> marknadsföring</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c: CV-skrivare</a:t>
            </a:r>
          </a:p>
          <a:p>
            <a:pPr marL="0" marR="0" lvl="0" indent="0" algn="just" rtl="0">
              <a:spcBef>
                <a:spcPts val="0"/>
              </a:spcBef>
              <a:spcAft>
                <a:spcPts val="0"/>
              </a:spcAft>
              <a:buClr>
                <a:srgbClr val="3F3F3F"/>
              </a:buClr>
              <a:buSzPts val="1200"/>
              <a:buFont typeface="Arial"/>
              <a:buNone/>
            </a:pPr>
            <a:r>
              <a:rPr lang="sv-SE" sz="1200" b="0" dirty="0">
                <a:solidFill>
                  <a:srgbClr val="3F3F3F"/>
                </a:solidFill>
                <a:latin typeface="Arial"/>
                <a:ea typeface="Arial"/>
                <a:cs typeface="Arial"/>
                <a:sym typeface="Arial"/>
              </a:rPr>
              <a:t>Alternativ d: Grafisk design</a:t>
            </a:r>
            <a:r>
              <a:rPr lang="ro-RO" sz="1200" b="0" dirty="0">
                <a:solidFill>
                  <a:srgbClr val="3F3F3F"/>
                </a:solidFill>
                <a:latin typeface="Arial"/>
                <a:ea typeface="Arial"/>
                <a:cs typeface="Arial"/>
                <a:sym typeface="Arial"/>
              </a:rPr>
              <a:t>uestion</a:t>
            </a:r>
            <a:endParaRPr sz="1200" b="0" dirty="0">
              <a:solidFill>
                <a:srgbClr val="3F3F3F"/>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None/>
            </a:pPr>
            <a:r>
              <a:rPr lang="ro-RO" sz="2000" b="1" dirty="0">
                <a:solidFill>
                  <a:schemeClr val="dk1"/>
                </a:solidFill>
              </a:rPr>
              <a:t>S</a:t>
            </a:r>
            <a:r>
              <a:rPr lang="sv-SE" sz="2000" b="1" dirty="0" err="1">
                <a:solidFill>
                  <a:schemeClr val="dk1"/>
                </a:solidFill>
              </a:rPr>
              <a:t>jälvbedömning</a:t>
            </a:r>
            <a:endParaRPr dirty="0"/>
          </a:p>
        </p:txBody>
      </p:sp>
      <p:sp>
        <p:nvSpPr>
          <p:cNvPr id="432" name="Google Shape;432;p39"/>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sv-SE" sz="1800" b="1" dirty="0"/>
              <a:t>Flervalsfrågor</a:t>
            </a:r>
            <a:r>
              <a:rPr lang="ro-RO" sz="1800" b="1" dirty="0"/>
              <a:t>: </a:t>
            </a:r>
            <a:r>
              <a:rPr lang="sv-SE" sz="1800" dirty="0"/>
              <a:t>facit</a:t>
            </a:r>
            <a:endParaRPr dirty="0"/>
          </a:p>
        </p:txBody>
      </p:sp>
      <p:sp>
        <p:nvSpPr>
          <p:cNvPr id="433" name="Google Shape;433;p39"/>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4" name="Google Shape;434;p39"/>
          <p:cNvSpPr txBox="1"/>
          <p:nvPr/>
        </p:nvSpPr>
        <p:spPr>
          <a:xfrm>
            <a:off x="359532"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3F3F3F"/>
              </a:buClr>
              <a:buSzPts val="1200"/>
              <a:buFont typeface="Arial"/>
              <a:buNone/>
            </a:pPr>
            <a:r>
              <a:rPr lang="sv-SE" sz="1200" b="1" dirty="0">
                <a:solidFill>
                  <a:srgbClr val="3F3F3F"/>
                </a:solidFill>
              </a:rPr>
              <a:t>Fråga</a:t>
            </a:r>
            <a:r>
              <a:rPr lang="ro-RO" sz="1200" b="1" dirty="0">
                <a:solidFill>
                  <a:srgbClr val="3F3F3F"/>
                </a:solidFill>
                <a:latin typeface="Arial"/>
                <a:ea typeface="Arial"/>
                <a:cs typeface="Arial"/>
                <a:sym typeface="Arial"/>
              </a:rPr>
              <a:t> 1</a:t>
            </a:r>
            <a:r>
              <a:rPr lang="sv-SE" sz="1200" b="1" dirty="0">
                <a:solidFill>
                  <a:srgbClr val="3F3F3F"/>
                </a:solidFill>
              </a:rPr>
              <a:t>: c</a:t>
            </a:r>
            <a:endParaRPr b="1" dirty="0"/>
          </a:p>
        </p:txBody>
      </p:sp>
      <p:sp>
        <p:nvSpPr>
          <p:cNvPr id="435" name="Google Shape;435;p39"/>
          <p:cNvSpPr txBox="1"/>
          <p:nvPr/>
        </p:nvSpPr>
        <p:spPr>
          <a:xfrm>
            <a:off x="3167844"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just" rtl="0">
              <a:spcBef>
                <a:spcPts val="240"/>
              </a:spcBef>
              <a:spcAft>
                <a:spcPts val="0"/>
              </a:spcAft>
              <a:buClr>
                <a:srgbClr val="3F3F3F"/>
              </a:buClr>
              <a:buSzPts val="1200"/>
              <a:buFont typeface="Arial"/>
              <a:buNone/>
            </a:pPr>
            <a:r>
              <a:rPr lang="sv-SE" sz="1200" b="1" dirty="0">
                <a:solidFill>
                  <a:srgbClr val="3F3F3F"/>
                </a:solidFill>
                <a:latin typeface="Arial"/>
                <a:ea typeface="Arial"/>
                <a:cs typeface="Arial"/>
                <a:sym typeface="Arial"/>
              </a:rPr>
              <a:t>Fråga 2: d</a:t>
            </a:r>
            <a:endParaRPr sz="1200" b="1" dirty="0">
              <a:solidFill>
                <a:srgbClr val="3F3F3F"/>
              </a:solidFill>
              <a:latin typeface="Arial"/>
              <a:ea typeface="Arial"/>
              <a:cs typeface="Arial"/>
              <a:sym typeface="Arial"/>
            </a:endParaRPr>
          </a:p>
        </p:txBody>
      </p:sp>
      <p:sp>
        <p:nvSpPr>
          <p:cNvPr id="436" name="Google Shape;436;p39"/>
          <p:cNvSpPr txBox="1"/>
          <p:nvPr/>
        </p:nvSpPr>
        <p:spPr>
          <a:xfrm>
            <a:off x="6084168"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just" rtl="0">
              <a:spcBef>
                <a:spcPts val="240"/>
              </a:spcBef>
              <a:spcAft>
                <a:spcPts val="0"/>
              </a:spcAft>
              <a:buClr>
                <a:srgbClr val="3F3F3F"/>
              </a:buClr>
              <a:buSzPts val="1200"/>
              <a:buFont typeface="Arial"/>
              <a:buNone/>
            </a:pPr>
            <a:r>
              <a:rPr lang="sv-SE" sz="1200" b="1" dirty="0">
                <a:solidFill>
                  <a:srgbClr val="3F3F3F"/>
                </a:solidFill>
                <a:latin typeface="Arial"/>
                <a:ea typeface="Arial"/>
                <a:cs typeface="Arial"/>
                <a:sym typeface="Arial"/>
              </a:rPr>
              <a:t>Fråga 3: b</a:t>
            </a:r>
            <a:endParaRPr sz="1200" b="1" dirty="0">
              <a:solidFill>
                <a:srgbClr val="3F3F3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txBox="1">
            <a:spLocks noGrp="1"/>
          </p:cNvSpPr>
          <p:nvPr>
            <p:ph type="body" idx="2"/>
          </p:nvPr>
        </p:nvSpPr>
        <p:spPr>
          <a:xfrm>
            <a:off x="461492" y="830523"/>
            <a:ext cx="5616624" cy="5762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2124"/>
              </a:buClr>
              <a:buSzPts val="1800"/>
              <a:buNone/>
            </a:pPr>
            <a:r>
              <a:rPr lang="sv-FI" sz="1800" b="1" dirty="0">
                <a:solidFill>
                  <a:srgbClr val="202124"/>
                </a:solidFill>
              </a:rPr>
              <a:t>Avsnitt</a:t>
            </a:r>
            <a:r>
              <a:rPr lang="ro-RO" sz="1800" b="1" dirty="0">
                <a:solidFill>
                  <a:srgbClr val="202124"/>
                </a:solidFill>
                <a:latin typeface="Arial"/>
                <a:ea typeface="Arial"/>
                <a:cs typeface="Arial"/>
                <a:sym typeface="Arial"/>
              </a:rPr>
              <a:t> 1.2: </a:t>
            </a:r>
            <a:r>
              <a:rPr lang="sv-FI" sz="1800" b="1" dirty="0">
                <a:solidFill>
                  <a:srgbClr val="202124"/>
                </a:solidFill>
              </a:rPr>
              <a:t>Fördelar</a:t>
            </a:r>
            <a:r>
              <a:rPr lang="ro-RO" sz="1800" b="1" dirty="0">
                <a:solidFill>
                  <a:srgbClr val="202124"/>
                </a:solidFill>
                <a:latin typeface="Arial"/>
                <a:ea typeface="Arial"/>
                <a:cs typeface="Arial"/>
                <a:sym typeface="Arial"/>
              </a:rPr>
              <a:t> </a:t>
            </a:r>
            <a:r>
              <a:rPr lang="sv-FI" sz="1800" b="1" dirty="0">
                <a:solidFill>
                  <a:srgbClr val="202124"/>
                </a:solidFill>
                <a:latin typeface="Arial"/>
                <a:ea typeface="Arial"/>
                <a:cs typeface="Arial"/>
                <a:sym typeface="Arial"/>
              </a:rPr>
              <a:t>och</a:t>
            </a:r>
            <a:r>
              <a:rPr lang="ro-RO" sz="1800" b="1" dirty="0">
                <a:solidFill>
                  <a:srgbClr val="202124"/>
                </a:solidFill>
                <a:latin typeface="Arial"/>
                <a:ea typeface="Arial"/>
                <a:cs typeface="Arial"/>
                <a:sym typeface="Arial"/>
              </a:rPr>
              <a:t> ex</a:t>
            </a:r>
            <a:r>
              <a:rPr lang="sv-FI" sz="1800" b="1" dirty="0" err="1">
                <a:solidFill>
                  <a:srgbClr val="202124"/>
                </a:solidFill>
                <a:latin typeface="Arial"/>
                <a:ea typeface="Arial"/>
                <a:cs typeface="Arial"/>
                <a:sym typeface="Arial"/>
              </a:rPr>
              <a:t>empel</a:t>
            </a:r>
            <a:r>
              <a:rPr lang="ro-RO" sz="1800" b="1" dirty="0">
                <a:solidFill>
                  <a:srgbClr val="202124"/>
                </a:solidFill>
                <a:latin typeface="Arial"/>
                <a:ea typeface="Arial"/>
                <a:cs typeface="Arial"/>
                <a:sym typeface="Arial"/>
              </a:rPr>
              <a:t> </a:t>
            </a:r>
            <a:r>
              <a:rPr lang="sv-FI" sz="1800" b="1" dirty="0">
                <a:solidFill>
                  <a:srgbClr val="202124"/>
                </a:solidFill>
                <a:latin typeface="Arial"/>
                <a:ea typeface="Arial"/>
                <a:cs typeface="Arial"/>
                <a:sym typeface="Arial"/>
              </a:rPr>
              <a:t>på</a:t>
            </a:r>
            <a:r>
              <a:rPr lang="ro-RO" sz="1800" b="1" dirty="0">
                <a:solidFill>
                  <a:srgbClr val="202124"/>
                </a:solidFill>
                <a:latin typeface="Arial"/>
                <a:ea typeface="Arial"/>
                <a:cs typeface="Arial"/>
                <a:sym typeface="Arial"/>
              </a:rPr>
              <a:t> teamwork </a:t>
            </a:r>
            <a:endParaRPr sz="1800" dirty="0">
              <a:latin typeface="Calibri"/>
              <a:ea typeface="Calibri"/>
              <a:cs typeface="Calibri"/>
              <a:sym typeface="Calibri"/>
            </a:endParaRPr>
          </a:p>
          <a:p>
            <a:pPr marL="0" lvl="0" indent="0" algn="ctr" rtl="0">
              <a:spcBef>
                <a:spcPts val="360"/>
              </a:spcBef>
              <a:spcAft>
                <a:spcPts val="0"/>
              </a:spcAft>
              <a:buClr>
                <a:srgbClr val="3F3F3F"/>
              </a:buClr>
              <a:buSzPts val="1800"/>
              <a:buNone/>
            </a:pPr>
            <a:endParaRPr sz="1800" dirty="0"/>
          </a:p>
        </p:txBody>
      </p:sp>
      <p:sp>
        <p:nvSpPr>
          <p:cNvPr id="158" name="Google Shape;158;p4"/>
          <p:cNvSpPr txBox="1"/>
          <p:nvPr/>
        </p:nvSpPr>
        <p:spPr>
          <a:xfrm>
            <a:off x="611560" y="1275606"/>
            <a:ext cx="7920880" cy="203128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sv-SE" sz="1200" dirty="0">
                <a:solidFill>
                  <a:schemeClr val="dk1"/>
                </a:solidFill>
                <a:latin typeface="Arial"/>
                <a:ea typeface="Arial"/>
                <a:cs typeface="Arial"/>
                <a:sym typeface="Arial"/>
              </a:rPr>
              <a:t>När du genomför en anställningsintervju idag är lagarbeteskompetens en av de mest värdefulla grejer som rekryterare i urvalsprocessen tittar på eftersom det ger många fördelar för företaget.</a:t>
            </a:r>
          </a:p>
          <a:p>
            <a:pPr marL="0" marR="0" lvl="0" indent="0" algn="just" rtl="0">
              <a:lnSpc>
                <a:spcPct val="150000"/>
              </a:lnSpc>
              <a:spcBef>
                <a:spcPts val="0"/>
              </a:spcBef>
              <a:spcAft>
                <a:spcPts val="0"/>
              </a:spcAft>
              <a:buNone/>
            </a:pPr>
            <a:r>
              <a:rPr lang="sv-SE" sz="1200" dirty="0">
                <a:solidFill>
                  <a:schemeClr val="dk1"/>
                </a:solidFill>
                <a:latin typeface="Arial"/>
                <a:ea typeface="Arial"/>
                <a:cs typeface="Arial"/>
                <a:sym typeface="Arial"/>
              </a:rPr>
              <a:t>Låt oss ta en titt på några fördelar med lagarbete som kan tillämpas både i företagsmiljön och i idrottslag, och även i utbildningssammanhang där flera personer är involverade i gemensamma projekt:</a:t>
            </a:r>
          </a:p>
          <a:p>
            <a:pPr marL="0" marR="0" lvl="0" indent="0" algn="just" rtl="0">
              <a:lnSpc>
                <a:spcPct val="150000"/>
              </a:lnSpc>
              <a:spcBef>
                <a:spcPts val="0"/>
              </a:spcBef>
              <a:spcAft>
                <a:spcPts val="0"/>
              </a:spcAft>
              <a:buNone/>
            </a:pPr>
            <a:r>
              <a:rPr lang="sv-SE" sz="1200" dirty="0">
                <a:solidFill>
                  <a:schemeClr val="dk1"/>
                </a:solidFill>
                <a:latin typeface="Arial"/>
                <a:ea typeface="Arial"/>
                <a:cs typeface="Arial"/>
                <a:sym typeface="Arial"/>
              </a:rPr>
              <a:t>1. </a:t>
            </a:r>
            <a:r>
              <a:rPr lang="sv-SE" sz="1200" b="1" dirty="0">
                <a:solidFill>
                  <a:schemeClr val="dk1"/>
                </a:solidFill>
                <a:latin typeface="Arial"/>
                <a:ea typeface="Arial"/>
                <a:cs typeface="Arial"/>
                <a:sym typeface="Arial"/>
              </a:rPr>
              <a:t>Det främjar kreativitet och lärande. </a:t>
            </a:r>
            <a:r>
              <a:rPr lang="sv-SE" sz="1200" dirty="0">
                <a:solidFill>
                  <a:schemeClr val="dk1"/>
                </a:solidFill>
                <a:latin typeface="Arial"/>
                <a:ea typeface="Arial"/>
                <a:cs typeface="Arial"/>
                <a:sym typeface="Arial"/>
              </a:rPr>
              <a:t>Kreativiteten växer när människor arbetar tillsammans som ett team. Brainstorming</a:t>
            </a:r>
          </a:p>
          <a:p>
            <a:pPr marL="0" marR="0" lvl="0" indent="0" algn="just" rtl="0">
              <a:lnSpc>
                <a:spcPct val="150000"/>
              </a:lnSpc>
              <a:spcBef>
                <a:spcPts val="0"/>
              </a:spcBef>
              <a:spcAft>
                <a:spcPts val="0"/>
              </a:spcAft>
              <a:buNone/>
            </a:pPr>
            <a:r>
              <a:rPr lang="sv-SE" sz="1200" dirty="0">
                <a:solidFill>
                  <a:schemeClr val="dk1"/>
                </a:solidFill>
                <a:latin typeface="Arial"/>
                <a:ea typeface="Arial"/>
                <a:cs typeface="Arial"/>
                <a:sym typeface="Arial"/>
              </a:rPr>
              <a:t>undviker självcentrerade synpunkter och låter kreativiteten expandera tack vare lagkamraternas synpunkter.</a:t>
            </a:r>
            <a:endParaRPr sz="1200" dirty="0">
              <a:solidFill>
                <a:schemeClr val="dk1"/>
              </a:solidFill>
              <a:latin typeface="Arial"/>
              <a:ea typeface="Arial"/>
              <a:cs typeface="Arial"/>
              <a:sym typeface="Arial"/>
            </a:endParaRPr>
          </a:p>
        </p:txBody>
      </p:sp>
      <p:sp>
        <p:nvSpPr>
          <p:cNvPr id="159" name="Google Shape;159;p4"/>
          <p:cNvSpPr txBox="1">
            <a:spLocks noGrp="1"/>
          </p:cNvSpPr>
          <p:nvPr>
            <p:ph type="body" idx="1"/>
          </p:nvPr>
        </p:nvSpPr>
        <p:spPr>
          <a:xfrm>
            <a:off x="251520" y="201150"/>
            <a:ext cx="8280920" cy="421614"/>
          </a:xfrm>
          <a:prstGeom prst="rect">
            <a:avLst/>
          </a:prstGeom>
          <a:noFill/>
          <a:ln>
            <a:noFill/>
          </a:ln>
        </p:spPr>
        <p:txBody>
          <a:bodyPr spcFirstLastPara="1" wrap="square" lIns="91425" tIns="45700" rIns="91425" bIns="45700" anchor="ctr" anchorCtr="0">
            <a:spAutoFit/>
          </a:bodyPr>
          <a:lstStyle/>
          <a:p>
            <a:pPr marL="0" lvl="0" indent="0" algn="ctr" rtl="0">
              <a:lnSpc>
                <a:spcPct val="107000"/>
              </a:lnSpc>
              <a:spcBef>
                <a:spcPts val="0"/>
              </a:spcBef>
              <a:spcAft>
                <a:spcPts val="0"/>
              </a:spcAft>
              <a:buClr>
                <a:schemeClr val="dk1"/>
              </a:buClr>
              <a:buSzPts val="2000"/>
              <a:buNone/>
            </a:pPr>
            <a:r>
              <a:rPr lang="ro-RO" sz="2000" b="1" dirty="0">
                <a:solidFill>
                  <a:schemeClr val="dk1"/>
                </a:solidFill>
                <a:latin typeface="Arial"/>
                <a:ea typeface="Arial"/>
                <a:cs typeface="Arial"/>
                <a:sym typeface="Arial"/>
              </a:rPr>
              <a:t>1. </a:t>
            </a:r>
            <a:r>
              <a:rPr lang="sv-SE" sz="2000" b="1" dirty="0">
                <a:solidFill>
                  <a:schemeClr val="dk1"/>
                </a:solidFill>
                <a:latin typeface="Arial"/>
                <a:ea typeface="Arial"/>
                <a:cs typeface="Arial"/>
                <a:sym typeface="Arial"/>
              </a:rPr>
              <a:t>Företagsledning i form av effektivt teamwork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ro-RO" sz="2800" dirty="0"/>
              <a:t>S</a:t>
            </a:r>
            <a:r>
              <a:rPr lang="sv-SE" sz="2800" dirty="0" err="1"/>
              <a:t>jälvbedömning</a:t>
            </a:r>
            <a:endParaRPr dirty="0"/>
          </a:p>
        </p:txBody>
      </p:sp>
      <p:sp>
        <p:nvSpPr>
          <p:cNvPr id="442" name="Google Shape;442;p40"/>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sv-SE" sz="1800" b="1" dirty="0"/>
              <a:t>Flervalsfrågor</a:t>
            </a:r>
            <a:r>
              <a:rPr lang="ro-RO" sz="1800" b="1" dirty="0"/>
              <a:t>: </a:t>
            </a:r>
            <a:r>
              <a:rPr lang="sv-SE" sz="1800" dirty="0"/>
              <a:t>facit</a:t>
            </a:r>
            <a:endParaRPr sz="1800" dirty="0"/>
          </a:p>
        </p:txBody>
      </p:sp>
      <p:sp>
        <p:nvSpPr>
          <p:cNvPr id="443" name="Google Shape;443;p40"/>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4" name="Google Shape;444;p40"/>
          <p:cNvSpPr txBox="1"/>
          <p:nvPr/>
        </p:nvSpPr>
        <p:spPr>
          <a:xfrm>
            <a:off x="1619673" y="1753906"/>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just" rtl="0">
              <a:spcBef>
                <a:spcPts val="240"/>
              </a:spcBef>
              <a:spcAft>
                <a:spcPts val="0"/>
              </a:spcAft>
              <a:buClr>
                <a:srgbClr val="3F3F3F"/>
              </a:buClr>
              <a:buSzPts val="1200"/>
              <a:buFont typeface="Arial"/>
              <a:buNone/>
            </a:pPr>
            <a:r>
              <a:rPr lang="sv-SE" sz="1200" b="1" dirty="0">
                <a:solidFill>
                  <a:srgbClr val="3F3F3F"/>
                </a:solidFill>
                <a:latin typeface="Arial"/>
                <a:ea typeface="Arial"/>
                <a:cs typeface="Arial"/>
                <a:sym typeface="Arial"/>
              </a:rPr>
              <a:t>Fråga 4: d</a:t>
            </a:r>
            <a:endParaRPr sz="1200" b="1" dirty="0">
              <a:solidFill>
                <a:srgbClr val="3F3F3F"/>
              </a:solidFill>
              <a:latin typeface="Arial"/>
              <a:ea typeface="Arial"/>
              <a:cs typeface="Arial"/>
              <a:sym typeface="Arial"/>
            </a:endParaRPr>
          </a:p>
        </p:txBody>
      </p:sp>
      <p:sp>
        <p:nvSpPr>
          <p:cNvPr id="445" name="Google Shape;445;p40"/>
          <p:cNvSpPr txBox="1"/>
          <p:nvPr/>
        </p:nvSpPr>
        <p:spPr>
          <a:xfrm>
            <a:off x="4716016" y="1766005"/>
            <a:ext cx="2808312" cy="2365658"/>
          </a:xfrm>
          <a:prstGeom prst="rect">
            <a:avLst/>
          </a:prstGeom>
          <a:solidFill>
            <a:srgbClr val="FCECCD"/>
          </a:solidFill>
          <a:ln>
            <a:noFill/>
          </a:ln>
        </p:spPr>
        <p:txBody>
          <a:bodyPr spcFirstLastPara="1" wrap="square" lIns="91425" tIns="45700" rIns="91425" bIns="45700" anchor="t" anchorCtr="0">
            <a:noAutofit/>
          </a:bodyPr>
          <a:lstStyle/>
          <a:p>
            <a:pPr marL="0" marR="0" lvl="0" indent="0" algn="just" rtl="0">
              <a:spcBef>
                <a:spcPts val="240"/>
              </a:spcBef>
              <a:spcAft>
                <a:spcPts val="0"/>
              </a:spcAft>
              <a:buClr>
                <a:srgbClr val="3F3F3F"/>
              </a:buClr>
              <a:buSzPts val="1200"/>
              <a:buFont typeface="Arial"/>
              <a:buNone/>
            </a:pPr>
            <a:r>
              <a:rPr lang="sv-SE" sz="1200" b="1" dirty="0">
                <a:solidFill>
                  <a:srgbClr val="3F3F3F"/>
                </a:solidFill>
                <a:latin typeface="Arial"/>
                <a:ea typeface="Arial"/>
                <a:cs typeface="Arial"/>
                <a:sym typeface="Arial"/>
              </a:rPr>
              <a:t>Fråga 5: a</a:t>
            </a:r>
            <a:endParaRPr sz="1200" b="1" dirty="0">
              <a:solidFill>
                <a:srgbClr val="3F3F3F"/>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1"/>
          <p:cNvSpPr txBox="1">
            <a:spLocks noGrp="1"/>
          </p:cNvSpPr>
          <p:nvPr>
            <p:ph type="body" idx="1"/>
          </p:nvPr>
        </p:nvSpPr>
        <p:spPr>
          <a:xfrm>
            <a:off x="0" y="446003"/>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200"/>
              <a:buNone/>
            </a:pPr>
            <a:r>
              <a:rPr lang="ro-RO" sz="3200" dirty="0"/>
              <a:t>S</a:t>
            </a:r>
            <a:r>
              <a:rPr lang="sv-SE" sz="3200" dirty="0" err="1"/>
              <a:t>ammanfattning</a:t>
            </a:r>
            <a:endParaRPr sz="3200" dirty="0"/>
          </a:p>
        </p:txBody>
      </p:sp>
      <p:grpSp>
        <p:nvGrpSpPr>
          <p:cNvPr id="451" name="Google Shape;451;p41"/>
          <p:cNvGrpSpPr/>
          <p:nvPr/>
        </p:nvGrpSpPr>
        <p:grpSpPr>
          <a:xfrm>
            <a:off x="3583892" y="1752851"/>
            <a:ext cx="900000" cy="900000"/>
            <a:chOff x="3563888" y="1923678"/>
            <a:chExt cx="900000" cy="900000"/>
          </a:xfrm>
        </p:grpSpPr>
        <p:sp>
          <p:nvSpPr>
            <p:cNvPr id="452" name="Google Shape;452;p41"/>
            <p:cNvSpPr/>
            <p:nvPr/>
          </p:nvSpPr>
          <p:spPr>
            <a:xfrm>
              <a:off x="3563888" y="1923678"/>
              <a:ext cx="900000" cy="90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3" name="Google Shape;453;p41"/>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54" name="Google Shape;454;p41"/>
          <p:cNvGrpSpPr/>
          <p:nvPr/>
        </p:nvGrpSpPr>
        <p:grpSpPr>
          <a:xfrm rot="5400000">
            <a:off x="4594682" y="1500851"/>
            <a:ext cx="1152000" cy="1152000"/>
            <a:chOff x="3563888" y="1923678"/>
            <a:chExt cx="900000" cy="900000"/>
          </a:xfrm>
        </p:grpSpPr>
        <p:sp>
          <p:nvSpPr>
            <p:cNvPr id="455" name="Google Shape;455;p41"/>
            <p:cNvSpPr/>
            <p:nvPr/>
          </p:nvSpPr>
          <p:spPr>
            <a:xfrm>
              <a:off x="3563888" y="1923678"/>
              <a:ext cx="900000" cy="90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6" name="Google Shape;456;p41"/>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57" name="Google Shape;457;p41"/>
          <p:cNvGrpSpPr/>
          <p:nvPr/>
        </p:nvGrpSpPr>
        <p:grpSpPr>
          <a:xfrm rot="10800000">
            <a:off x="4594682" y="2765140"/>
            <a:ext cx="720000" cy="720000"/>
            <a:chOff x="3563888" y="1923678"/>
            <a:chExt cx="900000" cy="900000"/>
          </a:xfrm>
        </p:grpSpPr>
        <p:sp>
          <p:nvSpPr>
            <p:cNvPr id="458" name="Google Shape;458;p41"/>
            <p:cNvSpPr/>
            <p:nvPr/>
          </p:nvSpPr>
          <p:spPr>
            <a:xfrm>
              <a:off x="3563888" y="1923678"/>
              <a:ext cx="900000" cy="90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9" name="Google Shape;459;p41"/>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60" name="Google Shape;460;p41"/>
          <p:cNvGrpSpPr/>
          <p:nvPr/>
        </p:nvGrpSpPr>
        <p:grpSpPr>
          <a:xfrm rot="-5400000">
            <a:off x="3489790" y="2781099"/>
            <a:ext cx="1008033" cy="1008033"/>
            <a:chOff x="3563888" y="1923678"/>
            <a:chExt cx="900000" cy="900000"/>
          </a:xfrm>
        </p:grpSpPr>
        <p:sp>
          <p:nvSpPr>
            <p:cNvPr id="461" name="Google Shape;461;p41"/>
            <p:cNvSpPr/>
            <p:nvPr/>
          </p:nvSpPr>
          <p:spPr>
            <a:xfrm>
              <a:off x="3563888" y="1923678"/>
              <a:ext cx="900000" cy="90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2" name="Google Shape;462;p41"/>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63" name="Google Shape;463;p41"/>
          <p:cNvSpPr txBox="1"/>
          <p:nvPr/>
        </p:nvSpPr>
        <p:spPr>
          <a:xfrm>
            <a:off x="3993095" y="2171366"/>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a:solidFill>
                  <a:srgbClr val="87B5BA"/>
                </a:solidFill>
                <a:latin typeface="Arial"/>
                <a:ea typeface="Arial"/>
                <a:cs typeface="Arial"/>
                <a:sym typeface="Arial"/>
              </a:rPr>
              <a:t>A</a:t>
            </a:r>
            <a:endParaRPr sz="2000" b="1">
              <a:solidFill>
                <a:srgbClr val="87B5BA"/>
              </a:solidFill>
              <a:latin typeface="Arial"/>
              <a:ea typeface="Arial"/>
              <a:cs typeface="Arial"/>
              <a:sym typeface="Arial"/>
            </a:endParaRPr>
          </a:p>
        </p:txBody>
      </p:sp>
      <p:sp>
        <p:nvSpPr>
          <p:cNvPr id="464" name="Google Shape;464;p41"/>
          <p:cNvSpPr txBox="1"/>
          <p:nvPr/>
        </p:nvSpPr>
        <p:spPr>
          <a:xfrm>
            <a:off x="4701297" y="2131662"/>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a:solidFill>
                  <a:srgbClr val="86BD70"/>
                </a:solidFill>
                <a:latin typeface="Arial"/>
                <a:ea typeface="Arial"/>
                <a:cs typeface="Arial"/>
                <a:sym typeface="Arial"/>
              </a:rPr>
              <a:t>B</a:t>
            </a:r>
            <a:endParaRPr sz="2000" b="1">
              <a:solidFill>
                <a:srgbClr val="86BD70"/>
              </a:solidFill>
              <a:latin typeface="Arial"/>
              <a:ea typeface="Arial"/>
              <a:cs typeface="Arial"/>
              <a:sym typeface="Arial"/>
            </a:endParaRPr>
          </a:p>
        </p:txBody>
      </p:sp>
      <p:sp>
        <p:nvSpPr>
          <p:cNvPr id="465" name="Google Shape;465;p41"/>
          <p:cNvSpPr txBox="1"/>
          <p:nvPr/>
        </p:nvSpPr>
        <p:spPr>
          <a:xfrm>
            <a:off x="3993095" y="2859371"/>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a:solidFill>
                  <a:srgbClr val="87B5BA"/>
                </a:solidFill>
                <a:latin typeface="Arial"/>
                <a:ea typeface="Arial"/>
                <a:cs typeface="Arial"/>
                <a:sym typeface="Arial"/>
              </a:rPr>
              <a:t>C</a:t>
            </a:r>
            <a:endParaRPr sz="2000" b="1">
              <a:solidFill>
                <a:srgbClr val="87B5BA"/>
              </a:solidFill>
              <a:latin typeface="Arial"/>
              <a:ea typeface="Arial"/>
              <a:cs typeface="Arial"/>
              <a:sym typeface="Arial"/>
            </a:endParaRPr>
          </a:p>
        </p:txBody>
      </p:sp>
      <p:sp>
        <p:nvSpPr>
          <p:cNvPr id="466" name="Google Shape;466;p41"/>
          <p:cNvSpPr txBox="1"/>
          <p:nvPr/>
        </p:nvSpPr>
        <p:spPr>
          <a:xfrm>
            <a:off x="4606330" y="2781099"/>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b="1">
                <a:solidFill>
                  <a:srgbClr val="F39E5A"/>
                </a:solidFill>
                <a:latin typeface="Arial"/>
                <a:ea typeface="Arial"/>
                <a:cs typeface="Arial"/>
                <a:sym typeface="Arial"/>
              </a:rPr>
              <a:t>D</a:t>
            </a:r>
            <a:endParaRPr sz="2000" b="1">
              <a:solidFill>
                <a:srgbClr val="F39E5A"/>
              </a:solidFill>
              <a:latin typeface="Arial"/>
              <a:ea typeface="Arial"/>
              <a:cs typeface="Arial"/>
              <a:sym typeface="Arial"/>
            </a:endParaRPr>
          </a:p>
        </p:txBody>
      </p:sp>
      <p:sp>
        <p:nvSpPr>
          <p:cNvPr id="467" name="Google Shape;467;p41"/>
          <p:cNvSpPr/>
          <p:nvPr/>
        </p:nvSpPr>
        <p:spPr>
          <a:xfrm>
            <a:off x="3698714" y="1863598"/>
            <a:ext cx="322655" cy="30203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8" name="Google Shape;468;p41"/>
          <p:cNvSpPr/>
          <p:nvPr/>
        </p:nvSpPr>
        <p:spPr>
          <a:xfrm rot="2700000">
            <a:off x="3674803" y="3244507"/>
            <a:ext cx="244448" cy="438249"/>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9" name="Google Shape;469;p41"/>
          <p:cNvSpPr/>
          <p:nvPr/>
        </p:nvSpPr>
        <p:spPr>
          <a:xfrm>
            <a:off x="5201489" y="1682116"/>
            <a:ext cx="391466" cy="394735"/>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0" name="Google Shape;470;p41"/>
          <p:cNvSpPr/>
          <p:nvPr/>
        </p:nvSpPr>
        <p:spPr>
          <a:xfrm>
            <a:off x="4914910" y="3155788"/>
            <a:ext cx="295178" cy="226737"/>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71" name="Google Shape;471;p41"/>
          <p:cNvGrpSpPr/>
          <p:nvPr/>
        </p:nvGrpSpPr>
        <p:grpSpPr>
          <a:xfrm>
            <a:off x="520350" y="1563638"/>
            <a:ext cx="2811542" cy="1232649"/>
            <a:chOff x="803639" y="3362835"/>
            <a:chExt cx="2288584" cy="1232649"/>
          </a:xfrm>
        </p:grpSpPr>
        <p:sp>
          <p:nvSpPr>
            <p:cNvPr id="472" name="Google Shape;472;p41"/>
            <p:cNvSpPr txBox="1"/>
            <p:nvPr/>
          </p:nvSpPr>
          <p:spPr>
            <a:xfrm>
              <a:off x="803639" y="3579862"/>
              <a:ext cx="2288584" cy="10156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200" dirty="0">
                  <a:solidFill>
                    <a:schemeClr val="dk1"/>
                  </a:solidFill>
                  <a:latin typeface="Arial"/>
                  <a:ea typeface="Arial"/>
                  <a:cs typeface="Arial"/>
                  <a:sym typeface="Arial"/>
                </a:rPr>
                <a:t>Företagsledning är ett ganska brett område som tar hänsyn till helheten och hur ledning och samordning av</a:t>
              </a:r>
            </a:p>
            <a:p>
              <a:pPr marL="0" marR="0" lvl="0" indent="0" algn="just" rtl="0">
                <a:spcBef>
                  <a:spcPts val="0"/>
                </a:spcBef>
                <a:spcAft>
                  <a:spcPts val="0"/>
                </a:spcAft>
                <a:buNone/>
              </a:pPr>
              <a:r>
                <a:rPr lang="sv-SE" sz="1200" dirty="0">
                  <a:solidFill>
                    <a:schemeClr val="dk1"/>
                  </a:solidFill>
                  <a:latin typeface="Arial"/>
                  <a:ea typeface="Arial"/>
                  <a:cs typeface="Arial"/>
                  <a:sym typeface="Arial"/>
                </a:rPr>
                <a:t>affärsverksamhet ett företag</a:t>
              </a:r>
            </a:p>
            <a:p>
              <a:pPr marL="0" marR="0" lvl="0" indent="0" algn="just" rtl="0">
                <a:spcBef>
                  <a:spcPts val="0"/>
                </a:spcBef>
                <a:spcAft>
                  <a:spcPts val="0"/>
                </a:spcAft>
                <a:buNone/>
              </a:pPr>
              <a:r>
                <a:rPr lang="sv-SE" sz="1200" dirty="0">
                  <a:solidFill>
                    <a:schemeClr val="dk1"/>
                  </a:solidFill>
                  <a:latin typeface="Arial"/>
                  <a:ea typeface="Arial"/>
                  <a:cs typeface="Arial"/>
                  <a:sym typeface="Arial"/>
                </a:rPr>
                <a:t>utvecklas.</a:t>
              </a:r>
              <a:r>
                <a:rPr lang="ro-RO" sz="1200" dirty="0">
                  <a:solidFill>
                    <a:srgbClr val="3F3F3F"/>
                  </a:solidFill>
                  <a:latin typeface="Arial"/>
                  <a:ea typeface="Arial"/>
                  <a:cs typeface="Arial"/>
                  <a:sym typeface="Arial"/>
                </a:rPr>
                <a:t>.   </a:t>
              </a:r>
              <a:endParaRPr sz="1200" dirty="0">
                <a:solidFill>
                  <a:srgbClr val="3F3F3F"/>
                </a:solidFill>
                <a:latin typeface="Arial"/>
                <a:ea typeface="Arial"/>
                <a:cs typeface="Arial"/>
                <a:sym typeface="Arial"/>
              </a:endParaRPr>
            </a:p>
          </p:txBody>
        </p:sp>
        <p:sp>
          <p:nvSpPr>
            <p:cNvPr id="473" name="Google Shape;473;p41"/>
            <p:cNvSpPr txBox="1"/>
            <p:nvPr/>
          </p:nvSpPr>
          <p:spPr>
            <a:xfrm>
              <a:off x="803640" y="3362835"/>
              <a:ext cx="2059657"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1200" b="1" dirty="0">
                  <a:solidFill>
                    <a:schemeClr val="dk1"/>
                  </a:solidFill>
                  <a:latin typeface="Arial"/>
                  <a:ea typeface="Arial"/>
                  <a:cs typeface="Arial"/>
                  <a:sym typeface="Arial"/>
                </a:rPr>
                <a:t>Företagsledning</a:t>
              </a:r>
              <a:endParaRPr sz="1200" b="1" dirty="0">
                <a:solidFill>
                  <a:srgbClr val="3F3F3F"/>
                </a:solidFill>
                <a:latin typeface="Arial"/>
                <a:ea typeface="Arial"/>
                <a:cs typeface="Arial"/>
                <a:sym typeface="Arial"/>
              </a:endParaRPr>
            </a:p>
          </p:txBody>
        </p:sp>
      </p:grpSp>
      <p:grpSp>
        <p:nvGrpSpPr>
          <p:cNvPr id="474" name="Google Shape;474;p41"/>
          <p:cNvGrpSpPr/>
          <p:nvPr/>
        </p:nvGrpSpPr>
        <p:grpSpPr>
          <a:xfrm>
            <a:off x="510151" y="3155787"/>
            <a:ext cx="2539483" cy="1449172"/>
            <a:chOff x="803640" y="3362835"/>
            <a:chExt cx="2059657" cy="1263680"/>
          </a:xfrm>
        </p:grpSpPr>
        <p:sp>
          <p:nvSpPr>
            <p:cNvPr id="475" name="Google Shape;475;p41"/>
            <p:cNvSpPr txBox="1"/>
            <p:nvPr/>
          </p:nvSpPr>
          <p:spPr>
            <a:xfrm>
              <a:off x="803640" y="3579862"/>
              <a:ext cx="2059657" cy="104665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200" dirty="0">
                  <a:solidFill>
                    <a:srgbClr val="3F3F3F"/>
                  </a:solidFill>
                  <a:latin typeface="Arial"/>
                  <a:ea typeface="Arial"/>
                  <a:cs typeface="Arial"/>
                  <a:sym typeface="Arial"/>
                </a:rPr>
                <a:t>Att vara en del av vilket tight team som helst innebär att njuta av ditt företags framsteg, teamwork-kompetens är en av de mest värderade av rekryterare i anställningsurvalsprocessen idag</a:t>
              </a:r>
              <a:endParaRPr sz="1200" dirty="0">
                <a:solidFill>
                  <a:srgbClr val="3F3F3F"/>
                </a:solidFill>
                <a:latin typeface="Arial"/>
                <a:ea typeface="Arial"/>
                <a:cs typeface="Arial"/>
                <a:sym typeface="Arial"/>
              </a:endParaRPr>
            </a:p>
          </p:txBody>
        </p:sp>
        <p:sp>
          <p:nvSpPr>
            <p:cNvPr id="476" name="Google Shape;476;p41"/>
            <p:cNvSpPr txBox="1"/>
            <p:nvPr/>
          </p:nvSpPr>
          <p:spPr>
            <a:xfrm>
              <a:off x="803640" y="3362835"/>
              <a:ext cx="2059657" cy="24150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sv-SE" sz="1200" b="1" dirty="0">
                  <a:solidFill>
                    <a:srgbClr val="3F3F3F"/>
                  </a:solidFill>
                </a:rPr>
                <a:t>Fördelar med t</a:t>
              </a:r>
              <a:r>
                <a:rPr lang="ro-RO" sz="1200" b="1" dirty="0">
                  <a:solidFill>
                    <a:srgbClr val="3F3F3F"/>
                  </a:solidFill>
                  <a:latin typeface="Arial"/>
                  <a:ea typeface="Arial"/>
                  <a:cs typeface="Arial"/>
                  <a:sym typeface="Arial"/>
                </a:rPr>
                <a:t>eamwork </a:t>
              </a:r>
              <a:endParaRPr sz="1200" b="1" dirty="0">
                <a:solidFill>
                  <a:srgbClr val="3F3F3F"/>
                </a:solidFill>
                <a:latin typeface="Arial"/>
                <a:ea typeface="Arial"/>
                <a:cs typeface="Arial"/>
                <a:sym typeface="Arial"/>
              </a:endParaRPr>
            </a:p>
          </p:txBody>
        </p:sp>
      </p:grpSp>
      <p:grpSp>
        <p:nvGrpSpPr>
          <p:cNvPr id="477" name="Google Shape;477;p41"/>
          <p:cNvGrpSpPr/>
          <p:nvPr/>
        </p:nvGrpSpPr>
        <p:grpSpPr>
          <a:xfrm>
            <a:off x="6028940" y="1571002"/>
            <a:ext cx="2594711" cy="1040619"/>
            <a:chOff x="758847" y="3370199"/>
            <a:chExt cx="2104450" cy="1040619"/>
          </a:xfrm>
        </p:grpSpPr>
        <p:sp>
          <p:nvSpPr>
            <p:cNvPr id="478" name="Google Shape;478;p41"/>
            <p:cNvSpPr txBox="1"/>
            <p:nvPr/>
          </p:nvSpPr>
          <p:spPr>
            <a:xfrm>
              <a:off x="803640" y="3579862"/>
              <a:ext cx="2059657"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200" dirty="0">
                  <a:solidFill>
                    <a:srgbClr val="3F3F3F"/>
                  </a:solidFill>
                  <a:latin typeface="Arial"/>
                  <a:ea typeface="Arial"/>
                  <a:cs typeface="Arial"/>
                  <a:sym typeface="Arial"/>
                </a:rPr>
                <a:t>Att utveckla kulturell intelligens är den bästa strategin för att framgångsrikt integreras i ett mångkulturellt företag/team.</a:t>
              </a:r>
              <a:r>
                <a:rPr lang="ro-RO" sz="1200" dirty="0">
                  <a:solidFill>
                    <a:srgbClr val="3F3F3F"/>
                  </a:solidFill>
                  <a:latin typeface="Arial"/>
                  <a:ea typeface="Arial"/>
                  <a:cs typeface="Arial"/>
                  <a:sym typeface="Arial"/>
                </a:rPr>
                <a:t>.   </a:t>
              </a:r>
              <a:endParaRPr sz="1200" dirty="0">
                <a:solidFill>
                  <a:srgbClr val="3F3F3F"/>
                </a:solidFill>
                <a:latin typeface="Arial"/>
                <a:ea typeface="Arial"/>
                <a:cs typeface="Arial"/>
                <a:sym typeface="Arial"/>
              </a:endParaRPr>
            </a:p>
          </p:txBody>
        </p:sp>
        <p:sp>
          <p:nvSpPr>
            <p:cNvPr id="479" name="Google Shape;479;p41"/>
            <p:cNvSpPr txBox="1"/>
            <p:nvPr/>
          </p:nvSpPr>
          <p:spPr>
            <a:xfrm>
              <a:off x="758847" y="3370199"/>
              <a:ext cx="205965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200" b="1" dirty="0">
                  <a:solidFill>
                    <a:schemeClr val="dk1"/>
                  </a:solidFill>
                  <a:latin typeface="Arial"/>
                  <a:ea typeface="Arial"/>
                  <a:cs typeface="Arial"/>
                  <a:sym typeface="Arial"/>
                </a:rPr>
                <a:t>Inter</a:t>
              </a:r>
              <a:r>
                <a:rPr lang="sv-SE" sz="1200" b="1" dirty="0">
                  <a:solidFill>
                    <a:schemeClr val="dk1"/>
                  </a:solidFill>
                  <a:latin typeface="Arial"/>
                  <a:ea typeface="Arial"/>
                  <a:cs typeface="Arial"/>
                  <a:sym typeface="Arial"/>
                </a:rPr>
                <a:t>kulturellt ledarskap</a:t>
              </a:r>
              <a:endParaRPr sz="1200" b="1" dirty="0">
                <a:solidFill>
                  <a:srgbClr val="3F3F3F"/>
                </a:solidFill>
                <a:latin typeface="Arial"/>
                <a:ea typeface="Arial"/>
                <a:cs typeface="Arial"/>
                <a:sym typeface="Arial"/>
              </a:endParaRPr>
            </a:p>
          </p:txBody>
        </p:sp>
      </p:grpSp>
      <p:grpSp>
        <p:nvGrpSpPr>
          <p:cNvPr id="480" name="Google Shape;480;p41"/>
          <p:cNvGrpSpPr/>
          <p:nvPr/>
        </p:nvGrpSpPr>
        <p:grpSpPr>
          <a:xfrm>
            <a:off x="6084168" y="3059736"/>
            <a:ext cx="2539483" cy="1268755"/>
            <a:chOff x="803640" y="3362835"/>
            <a:chExt cx="2059657" cy="1087785"/>
          </a:xfrm>
        </p:grpSpPr>
        <p:sp>
          <p:nvSpPr>
            <p:cNvPr id="481" name="Google Shape;481;p41"/>
            <p:cNvSpPr txBox="1"/>
            <p:nvPr/>
          </p:nvSpPr>
          <p:spPr>
            <a:xfrm>
              <a:off x="803640" y="3579862"/>
              <a:ext cx="2059657" cy="8707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200" dirty="0">
                  <a:solidFill>
                    <a:srgbClr val="3F3F3F"/>
                  </a:solidFill>
                  <a:latin typeface="Arial"/>
                  <a:ea typeface="Arial"/>
                  <a:cs typeface="Arial"/>
                  <a:sym typeface="Arial"/>
                </a:rPr>
                <a:t>Att starta ett e-företag kan inte bara vara nödvändigt för tillfället utan också en lönsam aktivitet med tanke på upplevelsen vi alla hade under pandemin.</a:t>
              </a:r>
              <a:endParaRPr sz="1200" dirty="0">
                <a:solidFill>
                  <a:srgbClr val="3F3F3F"/>
                </a:solidFill>
                <a:latin typeface="Arial"/>
                <a:ea typeface="Arial"/>
                <a:cs typeface="Arial"/>
                <a:sym typeface="Arial"/>
              </a:endParaRPr>
            </a:p>
          </p:txBody>
        </p:sp>
        <p:sp>
          <p:nvSpPr>
            <p:cNvPr id="482" name="Google Shape;482;p41"/>
            <p:cNvSpPr txBox="1"/>
            <p:nvPr/>
          </p:nvSpPr>
          <p:spPr>
            <a:xfrm>
              <a:off x="803640" y="3362835"/>
              <a:ext cx="2059657" cy="2374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200" b="1" dirty="0">
                  <a:solidFill>
                    <a:srgbClr val="3F3F3F"/>
                  </a:solidFill>
                  <a:latin typeface="Arial"/>
                  <a:ea typeface="Arial"/>
                  <a:cs typeface="Arial"/>
                  <a:sym typeface="Arial"/>
                </a:rPr>
                <a:t>E-</a:t>
              </a:r>
              <a:r>
                <a:rPr lang="sv-SE" sz="1200" b="1" dirty="0">
                  <a:solidFill>
                    <a:srgbClr val="3F3F3F"/>
                  </a:solidFill>
                  <a:latin typeface="Arial"/>
                  <a:ea typeface="Arial"/>
                  <a:cs typeface="Arial"/>
                  <a:sym typeface="Arial"/>
                </a:rPr>
                <a:t>företag</a:t>
              </a:r>
              <a:r>
                <a:rPr lang="ro-RO" sz="1200" b="1" dirty="0">
                  <a:solidFill>
                    <a:srgbClr val="3F3F3F"/>
                  </a:solidFill>
                  <a:latin typeface="Arial"/>
                  <a:ea typeface="Arial"/>
                  <a:cs typeface="Arial"/>
                  <a:sym typeface="Arial"/>
                </a:rPr>
                <a:t> </a:t>
              </a:r>
              <a:endParaRPr sz="1200" b="1" dirty="0">
                <a:solidFill>
                  <a:srgbClr val="3F3F3F"/>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2"/>
          <p:cNvSpPr txBox="1">
            <a:spLocks noGrp="1"/>
          </p:cNvSpPr>
          <p:nvPr>
            <p:ph type="body" idx="1"/>
          </p:nvPr>
        </p:nvSpPr>
        <p:spPr>
          <a:xfrm>
            <a:off x="-148" y="3003798"/>
            <a:ext cx="9144000"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r>
              <a:rPr lang="sv-SE" dirty="0"/>
              <a:t>Tack</a:t>
            </a:r>
            <a:r>
              <a:rPr lang="ro-RO" sz="3600" dirty="0"/>
              <a:t>!</a:t>
            </a:r>
            <a:endParaRPr sz="3600" dirty="0"/>
          </a:p>
        </p:txBody>
      </p:sp>
      <p:sp>
        <p:nvSpPr>
          <p:cNvPr id="488" name="Google Shape;488;p42"/>
          <p:cNvSpPr txBox="1">
            <a:spLocks noGrp="1"/>
          </p:cNvSpPr>
          <p:nvPr>
            <p:ph type="body" idx="2"/>
          </p:nvPr>
        </p:nvSpPr>
        <p:spPr>
          <a:xfrm>
            <a:off x="-148" y="3867894"/>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sv-SE" sz="1800" dirty="0"/>
              <a:t>Fortsätt </a:t>
            </a:r>
            <a:r>
              <a:rPr lang="sv-SE" sz="1800"/>
              <a:t>din utbildning på</a:t>
            </a:r>
            <a:r>
              <a:rPr lang="ro-RO" sz="1800" dirty="0"/>
              <a:t> </a:t>
            </a:r>
            <a:r>
              <a:rPr lang="ro-RO" sz="1800" u="sng" dirty="0">
                <a:solidFill>
                  <a:schemeClr val="hlink"/>
                </a:solidFill>
                <a:hlinkClick r:id="rId3"/>
              </a:rPr>
              <a:t>www.projectspecial.eu</a:t>
            </a:r>
            <a:r>
              <a:rPr lang="ro-RO" sz="1800" dirty="0"/>
              <a:t>! </a:t>
            </a: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p:nvPr/>
        </p:nvSpPr>
        <p:spPr>
          <a:xfrm>
            <a:off x="614413" y="425798"/>
            <a:ext cx="7020780" cy="42161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sv-SE" sz="2000" b="1" dirty="0">
                <a:solidFill>
                  <a:schemeClr val="dk1"/>
                </a:solidFill>
                <a:latin typeface="Arial"/>
                <a:ea typeface="Arial"/>
                <a:cs typeface="Arial"/>
                <a:sym typeface="Arial"/>
              </a:rPr>
              <a:t>1. Företagsledning i form av effektivt teamwork</a:t>
            </a:r>
          </a:p>
        </p:txBody>
      </p:sp>
      <p:sp>
        <p:nvSpPr>
          <p:cNvPr id="165" name="Google Shape;165;p5"/>
          <p:cNvSpPr txBox="1"/>
          <p:nvPr/>
        </p:nvSpPr>
        <p:spPr>
          <a:xfrm>
            <a:off x="683568" y="915566"/>
            <a:ext cx="7848872" cy="258528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sv-SE" sz="1200" b="1" dirty="0">
                <a:solidFill>
                  <a:schemeClr val="dk1"/>
                </a:solidFill>
                <a:latin typeface="Calibri"/>
                <a:ea typeface="Calibri"/>
                <a:cs typeface="Calibri"/>
                <a:sym typeface="Calibri"/>
              </a:rPr>
              <a:t>2. Den blandar kompletterande styrkor. </a:t>
            </a:r>
            <a:r>
              <a:rPr lang="sv-SE" sz="1200" dirty="0">
                <a:solidFill>
                  <a:schemeClr val="dk1"/>
                </a:solidFill>
                <a:latin typeface="Calibri"/>
                <a:ea typeface="Calibri"/>
                <a:cs typeface="Calibri"/>
                <a:sym typeface="Calibri"/>
              </a:rPr>
              <a:t>Lagarbete gör att talangerna hos varje medlem i teamet kan komplettera varandra för att skapa en slutprodukt som inte kunde ha uppnåtts individuellt. Precis som i en musikgrupp,</a:t>
            </a:r>
          </a:p>
          <a:p>
            <a:pPr marL="0" marR="0" lvl="0" indent="0" algn="just" rtl="0">
              <a:lnSpc>
                <a:spcPct val="150000"/>
              </a:lnSpc>
              <a:spcBef>
                <a:spcPts val="0"/>
              </a:spcBef>
              <a:spcAft>
                <a:spcPts val="0"/>
              </a:spcAft>
              <a:buNone/>
            </a:pPr>
            <a:r>
              <a:rPr lang="sv-SE" sz="1200" dirty="0">
                <a:solidFill>
                  <a:schemeClr val="dk1"/>
                </a:solidFill>
                <a:latin typeface="Calibri"/>
                <a:ea typeface="Calibri"/>
                <a:cs typeface="Calibri"/>
                <a:sym typeface="Calibri"/>
              </a:rPr>
              <a:t>där en person kan sticka ut för att ha en bra röst, en annan för att spela gitarr mycket bra, och en tredje</a:t>
            </a:r>
          </a:p>
          <a:p>
            <a:pPr marL="0" marR="0" lvl="0" indent="0" algn="just" rtl="0">
              <a:lnSpc>
                <a:spcPct val="150000"/>
              </a:lnSpc>
              <a:spcBef>
                <a:spcPts val="0"/>
              </a:spcBef>
              <a:spcAft>
                <a:spcPts val="0"/>
              </a:spcAft>
              <a:buNone/>
            </a:pPr>
            <a:r>
              <a:rPr lang="sv-SE" sz="1200" dirty="0">
                <a:solidFill>
                  <a:schemeClr val="dk1"/>
                </a:solidFill>
                <a:latin typeface="Calibri"/>
                <a:ea typeface="Calibri"/>
                <a:cs typeface="Calibri"/>
                <a:sym typeface="Calibri"/>
              </a:rPr>
              <a:t>för att vara väldigt bra på trummorna. I ett arbetslag kan man sticka ut eftersom han/hon är en bra programmerare,</a:t>
            </a:r>
          </a:p>
          <a:p>
            <a:pPr marL="0" marR="0" lvl="0" indent="0" algn="just" rtl="0">
              <a:lnSpc>
                <a:spcPct val="150000"/>
              </a:lnSpc>
              <a:spcBef>
                <a:spcPts val="0"/>
              </a:spcBef>
              <a:spcAft>
                <a:spcPts val="0"/>
              </a:spcAft>
              <a:buNone/>
            </a:pPr>
            <a:r>
              <a:rPr lang="sv-SE" sz="1200" dirty="0">
                <a:solidFill>
                  <a:schemeClr val="dk1"/>
                </a:solidFill>
                <a:latin typeface="Calibri"/>
                <a:ea typeface="Calibri"/>
                <a:cs typeface="Calibri"/>
                <a:sym typeface="Calibri"/>
              </a:rPr>
              <a:t>en annan för att han är en bra grafisk formgivare, och en tredje för att han kan mycket om textilbranschen.</a:t>
            </a:r>
          </a:p>
          <a:p>
            <a:pPr marL="0" marR="0" lvl="0" indent="0" algn="just" rtl="0">
              <a:lnSpc>
                <a:spcPct val="150000"/>
              </a:lnSpc>
              <a:spcBef>
                <a:spcPts val="0"/>
              </a:spcBef>
              <a:spcAft>
                <a:spcPts val="0"/>
              </a:spcAft>
              <a:buNone/>
            </a:pPr>
            <a:r>
              <a:rPr lang="sv-SE" sz="1200" dirty="0">
                <a:solidFill>
                  <a:schemeClr val="dk1"/>
                </a:solidFill>
                <a:latin typeface="Calibri"/>
                <a:ea typeface="Calibri"/>
                <a:cs typeface="Calibri"/>
                <a:sym typeface="Calibri"/>
              </a:rPr>
              <a:t>Kombinationen av de tre kan ge nya affärsmöjligheter som inte skulle vara möjliga om de ville gå det på egen hand.</a:t>
            </a:r>
          </a:p>
          <a:p>
            <a:pPr marL="0" marR="0" lvl="0" indent="0" algn="just" rtl="0">
              <a:lnSpc>
                <a:spcPct val="150000"/>
              </a:lnSpc>
              <a:spcBef>
                <a:spcPts val="0"/>
              </a:spcBef>
              <a:spcAft>
                <a:spcPts val="0"/>
              </a:spcAft>
              <a:buNone/>
            </a:pPr>
            <a:endParaRPr lang="sv-SE" sz="120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sv-SE" sz="1200" b="1" dirty="0">
                <a:solidFill>
                  <a:schemeClr val="dk1"/>
                </a:solidFill>
                <a:latin typeface="Calibri"/>
                <a:ea typeface="Calibri"/>
                <a:cs typeface="Calibri"/>
                <a:sym typeface="Calibri"/>
              </a:rPr>
              <a:t>3. Det minskar stress</a:t>
            </a:r>
            <a:r>
              <a:rPr lang="sv-SE" sz="1200" dirty="0">
                <a:solidFill>
                  <a:schemeClr val="dk1"/>
                </a:solidFill>
                <a:latin typeface="Calibri"/>
                <a:ea typeface="Calibri"/>
                <a:cs typeface="Calibri"/>
                <a:sym typeface="Calibri"/>
              </a:rPr>
              <a:t>. Individuellt arbete ökar arbetsbelastningen och ansvaret och det kan leda till ökad</a:t>
            </a:r>
          </a:p>
          <a:p>
            <a:pPr marL="0" marR="0" lvl="0" indent="0" algn="just" rtl="0">
              <a:lnSpc>
                <a:spcPct val="150000"/>
              </a:lnSpc>
              <a:spcBef>
                <a:spcPts val="0"/>
              </a:spcBef>
              <a:spcAft>
                <a:spcPts val="0"/>
              </a:spcAft>
              <a:buNone/>
            </a:pPr>
            <a:r>
              <a:rPr lang="sv-SE" sz="1200" dirty="0">
                <a:solidFill>
                  <a:schemeClr val="dk1"/>
                </a:solidFill>
                <a:latin typeface="Calibri"/>
                <a:ea typeface="Calibri"/>
                <a:cs typeface="Calibri"/>
                <a:sym typeface="Calibri"/>
              </a:rPr>
              <a:t>påfrestning. Eftersom lagarbete tillåter att både uppgifter och ansvar delas, minskar stressen.</a:t>
            </a:r>
            <a:endParaRPr sz="12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p:nvPr/>
        </p:nvSpPr>
        <p:spPr>
          <a:xfrm>
            <a:off x="971600" y="339502"/>
            <a:ext cx="6984776" cy="42161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sv-SE" sz="2000" b="1">
                <a:solidFill>
                  <a:schemeClr val="dk1"/>
                </a:solidFill>
                <a:latin typeface="Arial"/>
                <a:ea typeface="Arial"/>
                <a:cs typeface="Arial"/>
                <a:sym typeface="Arial"/>
              </a:rPr>
              <a:t>1. Företagsledning i form av effektivt teamwork</a:t>
            </a:r>
            <a:endParaRPr lang="sv-SE" sz="2000" b="1" dirty="0">
              <a:solidFill>
                <a:schemeClr val="dk1"/>
              </a:solidFill>
              <a:latin typeface="Arial"/>
              <a:ea typeface="Arial"/>
              <a:cs typeface="Arial"/>
              <a:sym typeface="Arial"/>
            </a:endParaRPr>
          </a:p>
        </p:txBody>
      </p:sp>
      <p:sp>
        <p:nvSpPr>
          <p:cNvPr id="171" name="Google Shape;171;p6"/>
          <p:cNvSpPr txBox="1"/>
          <p:nvPr/>
        </p:nvSpPr>
        <p:spPr>
          <a:xfrm>
            <a:off x="827584" y="843558"/>
            <a:ext cx="7416824" cy="203128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ro-RO" sz="1200" b="1" dirty="0">
                <a:solidFill>
                  <a:schemeClr val="dk1"/>
                </a:solidFill>
                <a:latin typeface="Arial"/>
                <a:ea typeface="Arial"/>
                <a:cs typeface="Arial"/>
                <a:sym typeface="Arial"/>
              </a:rPr>
              <a:t>4.</a:t>
            </a:r>
            <a:r>
              <a:rPr lang="sv-SE" sz="1200" b="1" dirty="0">
                <a:solidFill>
                  <a:schemeClr val="dk1"/>
                </a:solidFill>
                <a:latin typeface="Arial"/>
                <a:ea typeface="Arial"/>
                <a:cs typeface="Arial"/>
                <a:sym typeface="Arial"/>
              </a:rPr>
              <a:t> Det förbättrar prestandan. </a:t>
            </a:r>
            <a:r>
              <a:rPr lang="sv-SE" sz="1200" dirty="0">
                <a:solidFill>
                  <a:schemeClr val="dk1"/>
                </a:solidFill>
                <a:latin typeface="Arial"/>
                <a:ea typeface="Arial"/>
                <a:cs typeface="Arial"/>
                <a:sym typeface="Arial"/>
              </a:rPr>
              <a:t>Eftersom lagarbete tillåter individer att fokusera på det de är bäst på, gör det att det inte</a:t>
            </a:r>
          </a:p>
          <a:p>
            <a:pPr marL="0" marR="0" lvl="0" indent="0" algn="just" rtl="0">
              <a:lnSpc>
                <a:spcPct val="150000"/>
              </a:lnSpc>
              <a:spcBef>
                <a:spcPts val="0"/>
              </a:spcBef>
              <a:spcAft>
                <a:spcPts val="0"/>
              </a:spcAft>
              <a:buNone/>
            </a:pPr>
            <a:r>
              <a:rPr lang="sv-SE" sz="1200" dirty="0">
                <a:solidFill>
                  <a:schemeClr val="dk1"/>
                </a:solidFill>
                <a:latin typeface="Arial"/>
                <a:ea typeface="Arial"/>
                <a:cs typeface="Arial"/>
                <a:sym typeface="Arial"/>
              </a:rPr>
              <a:t>måste oroa sig för jobb eller uppgifter de inte behärskar. Detta hjälper till att producera arbete med bättre kvalitet eftersom det ökar produktiviteten.</a:t>
            </a:r>
            <a:r>
              <a:rPr lang="ro-RO" sz="1200" dirty="0">
                <a:solidFill>
                  <a:schemeClr val="dk1"/>
                </a:solidFill>
                <a:latin typeface="Arial"/>
                <a:ea typeface="Arial"/>
                <a:cs typeface="Arial"/>
                <a:sym typeface="Arial"/>
              </a:rPr>
              <a:t> </a:t>
            </a:r>
            <a:endParaRPr lang="sv-FI" sz="1200" dirty="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r>
              <a:rPr lang="sv-SE" sz="1200" b="1" dirty="0">
                <a:solidFill>
                  <a:schemeClr val="dk1"/>
                </a:solidFill>
                <a:latin typeface="Calibri"/>
                <a:ea typeface="Calibri"/>
                <a:cs typeface="Calibri"/>
                <a:sym typeface="Calibri"/>
              </a:rPr>
              <a:t>5. Det ökar effektiviteten och produktiviteten. </a:t>
            </a:r>
            <a:r>
              <a:rPr lang="sv-SE" sz="1200" dirty="0">
                <a:solidFill>
                  <a:schemeClr val="dk1"/>
                </a:solidFill>
                <a:latin typeface="Calibri"/>
                <a:ea typeface="Calibri"/>
                <a:cs typeface="Calibri"/>
                <a:sym typeface="Calibri"/>
              </a:rPr>
              <a:t>Varje individ fokuserar på sin specialitet och sitt samarbete</a:t>
            </a:r>
          </a:p>
          <a:p>
            <a:pPr marL="0" marR="0" lvl="0" indent="0" algn="just" rtl="0">
              <a:lnSpc>
                <a:spcPct val="150000"/>
              </a:lnSpc>
              <a:spcBef>
                <a:spcPts val="0"/>
              </a:spcBef>
              <a:spcAft>
                <a:spcPts val="0"/>
              </a:spcAft>
              <a:buNone/>
            </a:pPr>
            <a:r>
              <a:rPr lang="sv-SE" sz="1200" dirty="0">
                <a:solidFill>
                  <a:schemeClr val="dk1"/>
                </a:solidFill>
                <a:latin typeface="Calibri"/>
                <a:ea typeface="Calibri"/>
                <a:cs typeface="Calibri"/>
                <a:sym typeface="Calibri"/>
              </a:rPr>
              <a:t>gör det möjligt för var och en att maximera sin potential i den uppgift de behärskar. Innan man når resultat kräver lagarbete en period då relationer kan utvecklas så att grupper fortsätter att öka effektiviteten och produktiviteten.</a:t>
            </a:r>
            <a:endParaRPr sz="1200" dirty="0">
              <a:solidFill>
                <a:schemeClr val="dk1"/>
              </a:solidFill>
              <a:latin typeface="Calibri"/>
              <a:ea typeface="Calibri"/>
              <a:cs typeface="Calibri"/>
              <a:sym typeface="Calibri"/>
            </a:endParaRPr>
          </a:p>
        </p:txBody>
      </p:sp>
      <p:pic>
        <p:nvPicPr>
          <p:cNvPr id="172" name="Google Shape;172;p6" descr="Fotografie de stoc Un tânăr om de afaceri la gândire în cazul în care candidatul tineri sexy de sex feminin este potrivit pentru un loc de muncă. Afaceri, interviu, oameni"/>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67944" y="3003798"/>
            <a:ext cx="3096344" cy="13681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txBox="1"/>
          <p:nvPr/>
        </p:nvSpPr>
        <p:spPr>
          <a:xfrm>
            <a:off x="1403648" y="411510"/>
            <a:ext cx="6984776" cy="42161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sv-SE" sz="2000" b="1">
                <a:solidFill>
                  <a:schemeClr val="dk1"/>
                </a:solidFill>
                <a:latin typeface="Arial"/>
                <a:ea typeface="Arial"/>
                <a:cs typeface="Arial"/>
                <a:sym typeface="Arial"/>
              </a:rPr>
              <a:t>1. Företagsledning i form av effektivt teamwork</a:t>
            </a:r>
            <a:endParaRPr lang="sv-SE" sz="2000" b="1" dirty="0">
              <a:solidFill>
                <a:schemeClr val="dk1"/>
              </a:solidFill>
              <a:latin typeface="Arial"/>
              <a:ea typeface="Arial"/>
              <a:cs typeface="Arial"/>
              <a:sym typeface="Arial"/>
            </a:endParaRPr>
          </a:p>
        </p:txBody>
      </p:sp>
      <p:sp>
        <p:nvSpPr>
          <p:cNvPr id="178" name="Google Shape;178;p7"/>
          <p:cNvSpPr txBox="1"/>
          <p:nvPr/>
        </p:nvSpPr>
        <p:spPr>
          <a:xfrm>
            <a:off x="539552" y="809293"/>
            <a:ext cx="8424936" cy="473856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sv-FI" sz="1800" b="1" dirty="0">
                <a:solidFill>
                  <a:srgbClr val="202124"/>
                </a:solidFill>
              </a:rPr>
              <a:t>Avsnitt</a:t>
            </a:r>
            <a:r>
              <a:rPr lang="ro-RO" sz="1800" b="1" dirty="0">
                <a:solidFill>
                  <a:srgbClr val="202124"/>
                </a:solidFill>
                <a:latin typeface="Arial"/>
                <a:ea typeface="Arial"/>
                <a:cs typeface="Arial"/>
                <a:sym typeface="Arial"/>
              </a:rPr>
              <a:t> 1.3:</a:t>
            </a:r>
            <a:r>
              <a:rPr lang="sv-FI" sz="1800" b="1" dirty="0">
                <a:solidFill>
                  <a:srgbClr val="202124"/>
                </a:solidFill>
                <a:latin typeface="Arial"/>
                <a:ea typeface="Arial"/>
                <a:cs typeface="Arial"/>
                <a:sym typeface="Arial"/>
              </a:rPr>
              <a:t> </a:t>
            </a:r>
            <a:r>
              <a:rPr lang="ro-RO" sz="1800" b="1" dirty="0">
                <a:solidFill>
                  <a:srgbClr val="202124"/>
                </a:solidFill>
                <a:latin typeface="Arial"/>
                <a:ea typeface="Arial"/>
                <a:cs typeface="Arial"/>
                <a:sym typeface="Arial"/>
              </a:rPr>
              <a:t>Sätt att uppmuntra lagandan</a:t>
            </a:r>
          </a:p>
          <a:p>
            <a:pPr marL="0" marR="0" lvl="0" indent="0" algn="just" rtl="0">
              <a:lnSpc>
                <a:spcPct val="150000"/>
              </a:lnSpc>
              <a:spcBef>
                <a:spcPts val="800"/>
              </a:spcBef>
              <a:spcAft>
                <a:spcPts val="0"/>
              </a:spcAft>
              <a:buNone/>
            </a:pPr>
            <a:r>
              <a:rPr lang="sv-SE" sz="1200" dirty="0">
                <a:solidFill>
                  <a:srgbClr val="202124"/>
                </a:solidFill>
                <a:latin typeface="Arial"/>
                <a:ea typeface="Arial"/>
                <a:cs typeface="Arial"/>
                <a:sym typeface="Arial"/>
              </a:rPr>
              <a:t>"Att bilda ett team är bara början, att hålla ihop är framsteg, att arbeta tillsammans är framgång." Henry David Thoreau</a:t>
            </a:r>
          </a:p>
          <a:p>
            <a:pPr marL="0" marR="0" lvl="0" indent="0" algn="just" rtl="0">
              <a:lnSpc>
                <a:spcPct val="150000"/>
              </a:lnSpc>
              <a:spcBef>
                <a:spcPts val="800"/>
              </a:spcBef>
              <a:spcAft>
                <a:spcPts val="0"/>
              </a:spcAft>
              <a:buNone/>
            </a:pPr>
            <a:r>
              <a:rPr lang="sv-SE" sz="1200" dirty="0">
                <a:solidFill>
                  <a:srgbClr val="202124"/>
                </a:solidFill>
                <a:latin typeface="Arial"/>
                <a:ea typeface="Arial"/>
                <a:cs typeface="Arial"/>
                <a:sym typeface="Arial"/>
              </a:rPr>
              <a:t>Att upprätthålla ett sammanhållet team och uppnå långsiktiga resultat är målet för varje effektiv chef som måste visa</a:t>
            </a:r>
          </a:p>
          <a:p>
            <a:pPr marL="0" marR="0" lvl="0" indent="0" algn="just" rtl="0">
              <a:lnSpc>
                <a:spcPct val="150000"/>
              </a:lnSpc>
              <a:spcBef>
                <a:spcPts val="800"/>
              </a:spcBef>
              <a:spcAft>
                <a:spcPts val="0"/>
              </a:spcAft>
              <a:buNone/>
            </a:pPr>
            <a:r>
              <a:rPr lang="sv-SE" sz="1200" dirty="0">
                <a:solidFill>
                  <a:srgbClr val="202124"/>
                </a:solidFill>
                <a:latin typeface="Arial"/>
                <a:ea typeface="Arial"/>
                <a:cs typeface="Arial"/>
                <a:sym typeface="Arial"/>
              </a:rPr>
              <a:t>emotionell intelligens, empati och medkänsla. Och sist men inte minst måste han/hon föregå med gott exempel och visa</a:t>
            </a:r>
          </a:p>
          <a:p>
            <a:pPr marL="0" marR="0" lvl="0" indent="0" algn="just" rtl="0">
              <a:lnSpc>
                <a:spcPct val="150000"/>
              </a:lnSpc>
              <a:spcBef>
                <a:spcPts val="800"/>
              </a:spcBef>
              <a:spcAft>
                <a:spcPts val="0"/>
              </a:spcAft>
              <a:buNone/>
            </a:pPr>
            <a:r>
              <a:rPr lang="sv-SE" sz="1200" dirty="0">
                <a:solidFill>
                  <a:srgbClr val="202124"/>
                </a:solidFill>
                <a:latin typeface="Arial"/>
                <a:ea typeface="Arial"/>
                <a:cs typeface="Arial"/>
                <a:sym typeface="Arial"/>
              </a:rPr>
              <a:t>att hen också är en del av teamet, samtidigt som hen behåller sin objektivitet. För att ha ett välmående företag måste vilken ledare som helst uppmuntra lagandan:</a:t>
            </a:r>
          </a:p>
          <a:p>
            <a:pPr marL="0" marR="0" lvl="0" indent="0" algn="just" rtl="0">
              <a:lnSpc>
                <a:spcPct val="150000"/>
              </a:lnSpc>
              <a:spcBef>
                <a:spcPts val="800"/>
              </a:spcBef>
              <a:spcAft>
                <a:spcPts val="0"/>
              </a:spcAft>
              <a:buNone/>
            </a:pPr>
            <a:r>
              <a:rPr lang="sv-SE" sz="1200" dirty="0">
                <a:solidFill>
                  <a:srgbClr val="202124"/>
                </a:solidFill>
                <a:latin typeface="Arial"/>
                <a:ea typeface="Arial"/>
                <a:cs typeface="Arial"/>
                <a:sym typeface="Arial"/>
              </a:rPr>
              <a:t>1. genom gemensamma mål</a:t>
            </a:r>
          </a:p>
          <a:p>
            <a:pPr marL="0" marR="0" lvl="0" indent="0" algn="just" rtl="0">
              <a:lnSpc>
                <a:spcPct val="150000"/>
              </a:lnSpc>
              <a:spcBef>
                <a:spcPts val="800"/>
              </a:spcBef>
              <a:spcAft>
                <a:spcPts val="0"/>
              </a:spcAft>
              <a:buNone/>
            </a:pPr>
            <a:r>
              <a:rPr lang="sv-SE" sz="1200" dirty="0">
                <a:solidFill>
                  <a:srgbClr val="202124"/>
                </a:solidFill>
                <a:latin typeface="Arial"/>
                <a:ea typeface="Arial"/>
                <a:cs typeface="Arial"/>
                <a:sym typeface="Arial"/>
              </a:rPr>
              <a:t>2. genom att skapa en känsla av tillhörighet till gruppen och organisationen</a:t>
            </a:r>
          </a:p>
          <a:p>
            <a:pPr marL="0" marR="0" lvl="0" indent="0" algn="just" rtl="0">
              <a:lnSpc>
                <a:spcPct val="150000"/>
              </a:lnSpc>
              <a:spcBef>
                <a:spcPts val="800"/>
              </a:spcBef>
              <a:spcAft>
                <a:spcPts val="0"/>
              </a:spcAft>
              <a:buNone/>
            </a:pPr>
            <a:r>
              <a:rPr lang="sv-SE" sz="1200" dirty="0">
                <a:solidFill>
                  <a:srgbClr val="202124"/>
                </a:solidFill>
                <a:latin typeface="Arial"/>
                <a:ea typeface="Arial"/>
                <a:cs typeface="Arial"/>
                <a:sym typeface="Arial"/>
              </a:rPr>
              <a:t>3. genom att tydligt delegera uppgifter</a:t>
            </a:r>
          </a:p>
          <a:p>
            <a:pPr marL="0" marR="0" lvl="0" indent="0" algn="just" rtl="0">
              <a:lnSpc>
                <a:spcPct val="150000"/>
              </a:lnSpc>
              <a:spcBef>
                <a:spcPts val="800"/>
              </a:spcBef>
              <a:spcAft>
                <a:spcPts val="0"/>
              </a:spcAft>
              <a:buNone/>
            </a:pPr>
            <a:r>
              <a:rPr lang="sv-SE" sz="1200" dirty="0">
                <a:solidFill>
                  <a:srgbClr val="202124"/>
                </a:solidFill>
                <a:latin typeface="Arial"/>
                <a:ea typeface="Arial"/>
                <a:cs typeface="Arial"/>
                <a:sym typeface="Arial"/>
              </a:rPr>
              <a:t>4. genom att organisera professionella och sociala aktiviteter – återkommande möten, </a:t>
            </a:r>
            <a:r>
              <a:rPr lang="sv-SE" sz="1200" dirty="0" err="1">
                <a:solidFill>
                  <a:srgbClr val="202124"/>
                </a:solidFill>
                <a:latin typeface="Arial"/>
                <a:ea typeface="Arial"/>
                <a:cs typeface="Arial"/>
                <a:sym typeface="Arial"/>
              </a:rPr>
              <a:t>teambuilding</a:t>
            </a:r>
            <a:r>
              <a:rPr lang="sv-SE" sz="1200" dirty="0">
                <a:solidFill>
                  <a:srgbClr val="202124"/>
                </a:solidFill>
                <a:latin typeface="Arial"/>
                <a:ea typeface="Arial"/>
                <a:cs typeface="Arial"/>
                <a:sym typeface="Arial"/>
              </a:rPr>
              <a:t>, workshops, teamvolontärarbete</a:t>
            </a:r>
          </a:p>
          <a:p>
            <a:pPr marL="0" marR="0" lvl="0" indent="0" algn="just" rtl="0">
              <a:lnSpc>
                <a:spcPct val="150000"/>
              </a:lnSpc>
              <a:spcBef>
                <a:spcPts val="800"/>
              </a:spcBef>
              <a:spcAft>
                <a:spcPts val="0"/>
              </a:spcAft>
              <a:buNone/>
            </a:pPr>
            <a:r>
              <a:rPr lang="sv-SE" sz="1200" dirty="0">
                <a:solidFill>
                  <a:srgbClr val="202124"/>
                </a:solidFill>
                <a:latin typeface="Arial"/>
                <a:ea typeface="Arial"/>
                <a:cs typeface="Arial"/>
                <a:sym typeface="Arial"/>
              </a:rPr>
              <a:t>5. genom att erkänna varje medlem som en unik individ med olika erfarenheter, kunskaper och synpunkter, och</a:t>
            </a:r>
          </a:p>
          <a:p>
            <a:pPr marL="0" marR="0" lvl="0" indent="0" algn="just" rtl="0">
              <a:lnSpc>
                <a:spcPct val="150000"/>
              </a:lnSpc>
              <a:spcBef>
                <a:spcPts val="800"/>
              </a:spcBef>
              <a:spcAft>
                <a:spcPts val="0"/>
              </a:spcAft>
              <a:buNone/>
            </a:pPr>
            <a:r>
              <a:rPr lang="sv-SE" sz="1200" dirty="0">
                <a:solidFill>
                  <a:srgbClr val="202124"/>
                </a:solidFill>
                <a:latin typeface="Arial"/>
                <a:ea typeface="Arial"/>
                <a:cs typeface="Arial"/>
                <a:sym typeface="Arial"/>
              </a:rPr>
              <a:t>uppmuntra kreativitet och innovation.</a:t>
            </a:r>
            <a:endParaRPr lang="en-US" sz="12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txBox="1"/>
          <p:nvPr/>
        </p:nvSpPr>
        <p:spPr>
          <a:xfrm>
            <a:off x="323528" y="267494"/>
            <a:ext cx="8154788" cy="147921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o-RO" sz="2000" b="1" dirty="0">
                <a:solidFill>
                  <a:schemeClr val="dk1"/>
                </a:solidFill>
                <a:latin typeface="Arial"/>
                <a:ea typeface="Arial"/>
                <a:cs typeface="Arial"/>
                <a:sym typeface="Arial"/>
              </a:rPr>
              <a:t>2. </a:t>
            </a:r>
            <a:r>
              <a:rPr lang="sv-SE" sz="2000" b="1" dirty="0">
                <a:solidFill>
                  <a:schemeClr val="dk1"/>
                </a:solidFill>
                <a:latin typeface="Arial"/>
                <a:ea typeface="Arial"/>
                <a:cs typeface="Arial"/>
                <a:sym typeface="Arial"/>
              </a:rPr>
              <a:t>Interkulturell förvaltning – nyckeln till framgångsrik anställbarhet på den europeiska arbetsmarknaden</a:t>
            </a:r>
          </a:p>
          <a:p>
            <a:pPr marL="0" marR="0" lvl="0" indent="0" algn="ctr" rtl="0">
              <a:lnSpc>
                <a:spcPct val="107000"/>
              </a:lnSpc>
              <a:spcBef>
                <a:spcPts val="0"/>
              </a:spcBef>
              <a:spcAft>
                <a:spcPts val="0"/>
              </a:spcAft>
              <a:buNone/>
            </a:pPr>
            <a:endParaRPr sz="2000" dirty="0">
              <a:solidFill>
                <a:schemeClr val="dk1"/>
              </a:solidFill>
              <a:latin typeface="Calibri"/>
              <a:ea typeface="Calibri"/>
              <a:cs typeface="Calibri"/>
              <a:sym typeface="Calibri"/>
            </a:endParaRPr>
          </a:p>
          <a:p>
            <a:pPr marL="0" marR="0" lvl="0" indent="0" algn="ctr" rtl="0">
              <a:lnSpc>
                <a:spcPct val="107000"/>
              </a:lnSpc>
              <a:spcBef>
                <a:spcPts val="800"/>
              </a:spcBef>
              <a:spcAft>
                <a:spcPts val="0"/>
              </a:spcAft>
              <a:buNone/>
            </a:pPr>
            <a:r>
              <a:rPr lang="ro-RO" sz="1800" b="1" dirty="0">
                <a:solidFill>
                  <a:schemeClr val="dk1"/>
                </a:solidFill>
                <a:latin typeface="Arial"/>
                <a:ea typeface="Arial"/>
                <a:cs typeface="Arial"/>
                <a:sym typeface="Arial"/>
              </a:rPr>
              <a:t> </a:t>
            </a:r>
            <a:endParaRPr sz="1800" dirty="0">
              <a:solidFill>
                <a:schemeClr val="dk1"/>
              </a:solidFill>
              <a:latin typeface="Calibri"/>
              <a:ea typeface="Calibri"/>
              <a:cs typeface="Calibri"/>
              <a:sym typeface="Calibri"/>
            </a:endParaRPr>
          </a:p>
        </p:txBody>
      </p:sp>
      <p:sp>
        <p:nvSpPr>
          <p:cNvPr id="184" name="Google Shape;184;p8"/>
          <p:cNvSpPr txBox="1"/>
          <p:nvPr/>
        </p:nvSpPr>
        <p:spPr>
          <a:xfrm>
            <a:off x="377652" y="1059582"/>
            <a:ext cx="8226796" cy="317800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sv-FI" sz="1800" b="1" dirty="0"/>
              <a:t>Avsnitt</a:t>
            </a:r>
            <a:r>
              <a:rPr lang="ro-RO" sz="1800" b="1" i="0" u="none" strike="noStrike" cap="none" dirty="0">
                <a:solidFill>
                  <a:srgbClr val="000000"/>
                </a:solidFill>
                <a:latin typeface="Arial"/>
                <a:ea typeface="Arial"/>
                <a:cs typeface="Arial"/>
                <a:sym typeface="Arial"/>
              </a:rPr>
              <a:t> 2.1: </a:t>
            </a:r>
            <a:r>
              <a:rPr lang="sv-SE" sz="1800" b="1" i="0" u="none" strike="noStrike" cap="none" dirty="0">
                <a:solidFill>
                  <a:srgbClr val="000000"/>
                </a:solidFill>
                <a:latin typeface="Arial"/>
                <a:ea typeface="Arial"/>
                <a:cs typeface="Arial"/>
                <a:sym typeface="Arial"/>
              </a:rPr>
              <a:t>Kulturell mångfald kan göra vilken verksamhet som helst vinstgivande</a:t>
            </a:r>
            <a:endParaRPr lang="en-US" sz="1800" b="0" i="0" u="none" strike="noStrike" cap="none" dirty="0">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None/>
            </a:pPr>
            <a:r>
              <a:rPr lang="sv-SE" sz="1200" dirty="0">
                <a:solidFill>
                  <a:schemeClr val="dk1"/>
                </a:solidFill>
                <a:latin typeface="Calibri"/>
                <a:ea typeface="Calibri"/>
                <a:cs typeface="Calibri"/>
                <a:sym typeface="Calibri"/>
              </a:rPr>
              <a:t>Begreppet interkulturell förvaltning innefattar analys och implementering av strategier som syftar till att hantera</a:t>
            </a:r>
          </a:p>
          <a:p>
            <a:pPr marL="0" marR="0" lvl="0" indent="0" algn="just" rtl="0">
              <a:lnSpc>
                <a:spcPct val="150000"/>
              </a:lnSpc>
              <a:spcBef>
                <a:spcPts val="0"/>
              </a:spcBef>
              <a:spcAft>
                <a:spcPts val="0"/>
              </a:spcAft>
              <a:buNone/>
            </a:pPr>
            <a:r>
              <a:rPr lang="sv-SE" sz="1200" dirty="0">
                <a:solidFill>
                  <a:schemeClr val="dk1"/>
                </a:solidFill>
                <a:latin typeface="Calibri"/>
                <a:ea typeface="Calibri"/>
                <a:cs typeface="Calibri"/>
                <a:sym typeface="Calibri"/>
              </a:rPr>
              <a:t>kulturella skillnader som finns i interkulturella team. Genom kulturella skillnader måste vi förstå uttryck</a:t>
            </a:r>
          </a:p>
          <a:p>
            <a:pPr marL="0" marR="0" lvl="0" indent="0" algn="just" rtl="0">
              <a:lnSpc>
                <a:spcPct val="150000"/>
              </a:lnSpc>
              <a:spcBef>
                <a:spcPts val="0"/>
              </a:spcBef>
              <a:spcAft>
                <a:spcPts val="0"/>
              </a:spcAft>
              <a:buNone/>
            </a:pPr>
            <a:r>
              <a:rPr lang="sv-SE" sz="1200" dirty="0">
                <a:solidFill>
                  <a:schemeClr val="dk1"/>
                </a:solidFill>
                <a:latin typeface="Calibri"/>
                <a:ea typeface="Calibri"/>
                <a:cs typeface="Calibri"/>
                <a:sym typeface="Calibri"/>
              </a:rPr>
              <a:t>och värderingar som kännetecknar varje kultur. För effektiv förvaltning av kulturell mångfald, dessa aspekter av kultur</a:t>
            </a:r>
          </a:p>
          <a:p>
            <a:pPr marL="0" marR="0" lvl="0" indent="0" algn="just" rtl="0">
              <a:lnSpc>
                <a:spcPct val="150000"/>
              </a:lnSpc>
              <a:spcBef>
                <a:spcPts val="0"/>
              </a:spcBef>
              <a:spcAft>
                <a:spcPts val="0"/>
              </a:spcAft>
              <a:buNone/>
            </a:pPr>
            <a:r>
              <a:rPr lang="sv-SE" sz="1200" dirty="0">
                <a:solidFill>
                  <a:schemeClr val="dk1"/>
                </a:solidFill>
                <a:latin typeface="Calibri"/>
                <a:ea typeface="Calibri"/>
                <a:cs typeface="Calibri"/>
                <a:sym typeface="Calibri"/>
              </a:rPr>
              <a:t>som påverkar hur människor arbetar och förhåller sig till varandra måste beaktas. Dessutom kan arbetsmoral studeras i vilken typ av organisation som helst, oavsett dess storlek. Kultur påverkar vårt beteende, våra uppfattningar, våra värderingar.</a:t>
            </a:r>
          </a:p>
          <a:p>
            <a:pPr marL="0" marR="0" lvl="0" indent="0" algn="just" rtl="0">
              <a:lnSpc>
                <a:spcPct val="150000"/>
              </a:lnSpc>
              <a:spcBef>
                <a:spcPts val="0"/>
              </a:spcBef>
              <a:spcAft>
                <a:spcPts val="0"/>
              </a:spcAft>
              <a:buNone/>
            </a:pPr>
            <a:r>
              <a:rPr lang="sv-SE" sz="1200" dirty="0">
                <a:solidFill>
                  <a:schemeClr val="dk1"/>
                </a:solidFill>
                <a:latin typeface="Calibri"/>
                <a:ea typeface="Calibri"/>
                <a:cs typeface="Calibri"/>
                <a:sym typeface="Calibri"/>
              </a:rPr>
              <a:t>Låt oss ta ett exempel på en fransk manager inom ett engelskt lag:</a:t>
            </a:r>
          </a:p>
          <a:p>
            <a:pPr marL="0" marR="0" lvl="0" indent="0" algn="just" rtl="0">
              <a:lnSpc>
                <a:spcPct val="150000"/>
              </a:lnSpc>
              <a:spcBef>
                <a:spcPts val="0"/>
              </a:spcBef>
              <a:spcAft>
                <a:spcPts val="0"/>
              </a:spcAft>
              <a:buNone/>
            </a:pPr>
            <a:r>
              <a:rPr lang="sv-SE" sz="1200" dirty="0">
                <a:solidFill>
                  <a:schemeClr val="dk1"/>
                </a:solidFill>
                <a:latin typeface="Calibri"/>
                <a:ea typeface="Calibri"/>
                <a:cs typeface="Calibri"/>
                <a:sym typeface="Calibri"/>
              </a:rPr>
              <a:t>En fransk manager som leder ett engelskt lag kan konfronteras med andra kulturella situationer än de han kanske</a:t>
            </a:r>
          </a:p>
          <a:p>
            <a:pPr marL="0" marR="0" lvl="0" indent="0" algn="just" rtl="0">
              <a:lnSpc>
                <a:spcPct val="150000"/>
              </a:lnSpc>
              <a:spcBef>
                <a:spcPts val="0"/>
              </a:spcBef>
              <a:spcAft>
                <a:spcPts val="0"/>
              </a:spcAft>
              <a:buNone/>
            </a:pPr>
            <a:r>
              <a:rPr lang="sv-SE" sz="1200" dirty="0">
                <a:solidFill>
                  <a:schemeClr val="dk1"/>
                </a:solidFill>
                <a:latin typeface="Calibri"/>
                <a:ea typeface="Calibri"/>
                <a:cs typeface="Calibri"/>
                <a:sym typeface="Calibri"/>
              </a:rPr>
              <a:t>möter med ett franskt lag. Denna kulturella skillnad kan vara svår att hantera eftersom beteenden, normer och värderingar ofta är okända för oss och vi vet inte hur vi ska tolka dem.</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txBox="1"/>
          <p:nvPr/>
        </p:nvSpPr>
        <p:spPr>
          <a:xfrm>
            <a:off x="611560" y="267494"/>
            <a:ext cx="8136904" cy="101434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sv-SE" sz="1800" b="1" dirty="0">
                <a:solidFill>
                  <a:schemeClr val="dk1"/>
                </a:solidFill>
                <a:latin typeface="Arial"/>
                <a:ea typeface="Arial"/>
                <a:cs typeface="Arial"/>
                <a:sym typeface="Arial"/>
              </a:rPr>
              <a:t>2. Interkulturell förvaltning – nyckeln till framgångsrik anställbarhet på den europeiska arbetsmarknaden</a:t>
            </a:r>
          </a:p>
          <a:p>
            <a:pPr marL="0" marR="0" lvl="0" indent="0" algn="ctr" rtl="0">
              <a:lnSpc>
                <a:spcPct val="107000"/>
              </a:lnSpc>
              <a:spcBef>
                <a:spcPts val="0"/>
              </a:spcBef>
              <a:spcAft>
                <a:spcPts val="0"/>
              </a:spcAft>
              <a:buNone/>
            </a:pPr>
            <a:endParaRPr sz="1800" dirty="0">
              <a:solidFill>
                <a:schemeClr val="dk1"/>
              </a:solidFill>
              <a:latin typeface="Calibri"/>
              <a:ea typeface="Calibri"/>
              <a:cs typeface="Calibri"/>
              <a:sym typeface="Calibri"/>
            </a:endParaRPr>
          </a:p>
        </p:txBody>
      </p:sp>
      <p:sp>
        <p:nvSpPr>
          <p:cNvPr id="190" name="Google Shape;190;p9"/>
          <p:cNvSpPr txBox="1"/>
          <p:nvPr/>
        </p:nvSpPr>
        <p:spPr>
          <a:xfrm>
            <a:off x="683568" y="1509921"/>
            <a:ext cx="7776864" cy="17542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v-SE" sz="1200" dirty="0">
                <a:solidFill>
                  <a:schemeClr val="dk1"/>
                </a:solidFill>
                <a:latin typeface="Arial"/>
                <a:ea typeface="Arial"/>
                <a:cs typeface="Arial"/>
                <a:sym typeface="Arial"/>
              </a:rPr>
              <a:t>För att gå djupare in i saken så påverkar kulturen vårt beteende, våra uppfattningar och värderingar och formar även våra arbetsvanor. Därmed riskerar den franske chefen att bli något förvirrad av de informella relationer som hans engelska</a:t>
            </a:r>
          </a:p>
          <a:p>
            <a:pPr marL="0" marR="0" lvl="0" indent="0" algn="just" rtl="0">
              <a:spcBef>
                <a:spcPts val="0"/>
              </a:spcBef>
              <a:spcAft>
                <a:spcPts val="0"/>
              </a:spcAft>
              <a:buNone/>
            </a:pPr>
            <a:r>
              <a:rPr lang="sv-SE" sz="1200" dirty="0">
                <a:solidFill>
                  <a:schemeClr val="dk1"/>
                </a:solidFill>
                <a:latin typeface="Arial"/>
                <a:ea typeface="Arial"/>
                <a:cs typeface="Arial"/>
                <a:sym typeface="Arial"/>
              </a:rPr>
              <a:t>samarbetspartners har med varandra. Det är faktiskt väldigt vanligt att engelsmännen kallar varandra för sina</a:t>
            </a:r>
          </a:p>
          <a:p>
            <a:pPr marL="0" marR="0" lvl="0" indent="0" algn="just" rtl="0">
              <a:spcBef>
                <a:spcPts val="0"/>
              </a:spcBef>
              <a:spcAft>
                <a:spcPts val="0"/>
              </a:spcAft>
              <a:buNone/>
            </a:pPr>
            <a:r>
              <a:rPr lang="sv-SE" sz="1200" dirty="0">
                <a:solidFill>
                  <a:schemeClr val="dk1"/>
                </a:solidFill>
                <a:latin typeface="Arial"/>
                <a:ea typeface="Arial"/>
                <a:cs typeface="Arial"/>
                <a:sym typeface="Arial"/>
              </a:rPr>
              <a:t>förnamn, och detta sker på alla nivåer i organisationsschemat. Detta sätt att tilltala människor i den professionella</a:t>
            </a:r>
          </a:p>
          <a:p>
            <a:pPr marL="0" marR="0" lvl="0" indent="0" algn="just" rtl="0">
              <a:spcBef>
                <a:spcPts val="0"/>
              </a:spcBef>
              <a:spcAft>
                <a:spcPts val="0"/>
              </a:spcAft>
              <a:buNone/>
            </a:pPr>
            <a:r>
              <a:rPr lang="sv-SE" sz="1200" dirty="0">
                <a:solidFill>
                  <a:schemeClr val="dk1"/>
                </a:solidFill>
                <a:latin typeface="Arial"/>
                <a:ea typeface="Arial"/>
                <a:cs typeface="Arial"/>
                <a:sym typeface="Arial"/>
              </a:rPr>
              <a:t>miljön är fortfarande ganska sällsynt i Frankrike där användningen av hövligheter - herr, fru - och titlar - magister,</a:t>
            </a:r>
          </a:p>
          <a:p>
            <a:pPr marL="0" marR="0" lvl="0" indent="0" algn="just" rtl="0">
              <a:spcBef>
                <a:spcPts val="0"/>
              </a:spcBef>
              <a:spcAft>
                <a:spcPts val="0"/>
              </a:spcAft>
              <a:buNone/>
            </a:pPr>
            <a:r>
              <a:rPr lang="sv-SE" sz="1200" dirty="0">
                <a:solidFill>
                  <a:schemeClr val="dk1"/>
                </a:solidFill>
                <a:latin typeface="Arial"/>
                <a:ea typeface="Arial"/>
                <a:cs typeface="Arial"/>
                <a:sym typeface="Arial"/>
              </a:rPr>
              <a:t>doktor- förblir mycket förankrad i affärskulturen och innebär ett tecken på respekt gentemot kollegor och</a:t>
            </a:r>
          </a:p>
          <a:p>
            <a:pPr marL="0" marR="0" lvl="0" indent="0" algn="just" rtl="0">
              <a:spcBef>
                <a:spcPts val="0"/>
              </a:spcBef>
              <a:spcAft>
                <a:spcPts val="0"/>
              </a:spcAft>
              <a:buNone/>
            </a:pPr>
            <a:r>
              <a:rPr lang="sv-SE" sz="1200" dirty="0">
                <a:solidFill>
                  <a:schemeClr val="dk1"/>
                </a:solidFill>
                <a:latin typeface="Arial"/>
                <a:ea typeface="Arial"/>
                <a:cs typeface="Arial"/>
                <a:sym typeface="Arial"/>
              </a:rPr>
              <a:t>hierarkiska överordnade.</a:t>
            </a:r>
            <a:endParaRPr lang="ro-RO" sz="12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ection Break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and End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4964</Words>
  <Application>Microsoft Office PowerPoint</Application>
  <PresentationFormat>Presentación en pantalla (16:9)</PresentationFormat>
  <Paragraphs>307</Paragraphs>
  <Slides>42</Slides>
  <Notes>42</Notes>
  <HiddenSlides>0</HiddenSlides>
  <MMClips>0</MMClips>
  <ScaleCrop>false</ScaleCrop>
  <HeadingPairs>
    <vt:vector size="8" baseType="variant">
      <vt:variant>
        <vt:lpstr>Fuentes usadas</vt:lpstr>
      </vt:variant>
      <vt:variant>
        <vt:i4>3</vt:i4>
      </vt:variant>
      <vt:variant>
        <vt:lpstr>Tema</vt:lpstr>
      </vt:variant>
      <vt:variant>
        <vt:i4>3</vt:i4>
      </vt:variant>
      <vt:variant>
        <vt:lpstr>Servidores OLE incrustados</vt:lpstr>
      </vt:variant>
      <vt:variant>
        <vt:i4>2</vt:i4>
      </vt:variant>
      <vt:variant>
        <vt:lpstr>Títulos de diapositiva</vt:lpstr>
      </vt:variant>
      <vt:variant>
        <vt:i4>42</vt:i4>
      </vt:variant>
    </vt:vector>
  </HeadingPairs>
  <TitlesOfParts>
    <vt:vector size="50" baseType="lpstr">
      <vt:lpstr>Arial</vt:lpstr>
      <vt:lpstr>Public Sans</vt:lpstr>
      <vt:lpstr>Calibri</vt:lpstr>
      <vt:lpstr>Section Break Slide Master</vt:lpstr>
      <vt:lpstr>Contents Slide Master</vt:lpstr>
      <vt:lpstr>Cover and End Slide Master</vt:lpstr>
      <vt:lpstr>Document</vt:lpstr>
      <vt:lpstr>Microsoft Word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googleslidesppt.com;allppt.com</dc:creator>
  <cp:lastModifiedBy>Miriam Internet Web Solutions</cp:lastModifiedBy>
  <cp:revision>5</cp:revision>
  <dcterms:created xsi:type="dcterms:W3CDTF">2016-12-05T23:26:54Z</dcterms:created>
  <dcterms:modified xsi:type="dcterms:W3CDTF">2023-05-04T15:06:03Z</dcterms:modified>
</cp:coreProperties>
</file>