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hrfXjAmHHUWK2B+fvrRmuyI26kF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DF6775-280F-4739-A631-D75E80F046C8}">
  <a:tblStyle styleId="{E2DF6775-280F-4739-A631-D75E80F046C8}" styleName="Table_0">
    <a:wholeTbl>
      <a:tcTxStyle b="off" i="off">
        <a:font>
          <a:latin typeface="Calibri"/>
          <a:ea typeface="Calibri"/>
          <a:cs typeface="Calibri"/>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F0F0F0"/>
          </a:solidFill>
        </a:fill>
      </a:tcStyle>
    </a:wholeTbl>
    <a:band1H>
      <a:tcTxStyle/>
      <a:tcStyle>
        <a:tcBdr/>
        <a:fill>
          <a:solidFill>
            <a:srgbClr val="E0E0E0"/>
          </a:solidFill>
        </a:fill>
      </a:tcStyle>
    </a:band1H>
    <a:band2H>
      <a:tcTxStyle/>
      <a:tcStyle>
        <a:tcBdr/>
      </a:tcStyle>
    </a:band2H>
    <a:band1V>
      <a:tcTxStyle/>
      <a:tcStyle>
        <a:tcBdr/>
        <a:fill>
          <a:solidFill>
            <a:srgbClr val="E0E0E0"/>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3"/>
              </a:solidFill>
              <a:prstDash val="solid"/>
              <a:round/>
              <a:headEnd type="none" w="sm" len="sm"/>
              <a:tailEnd type="none" w="sm" len="sm"/>
            </a:ln>
          </a:top>
        </a:tcBdr>
        <a:fill>
          <a:solidFill>
            <a:srgbClr val="F0F0F0"/>
          </a:solidFill>
        </a:fill>
      </a:tcStyle>
    </a:lastRow>
    <a:seCell>
      <a:tcTxStyle/>
      <a:tcStyle>
        <a:tcBdr/>
      </a:tcStyle>
    </a:seCell>
    <a:swCell>
      <a:tcTxStyle/>
      <a:tcStyle>
        <a:tcBdr/>
      </a:tcStyle>
    </a:swCell>
    <a:firstRow>
      <a:tcTxStyle b="on" i="off"/>
      <a:tcStyle>
        <a:tcBdr/>
        <a:fill>
          <a:solidFill>
            <a:srgbClr val="F0F0F0"/>
          </a:solidFill>
        </a:fill>
      </a:tcStyle>
    </a:firstRow>
    <a:neCell>
      <a:tcTxStyle/>
      <a:tcStyle>
        <a:tcBdr/>
      </a:tcStyle>
    </a:neCell>
    <a:nwCell>
      <a:tcTxStyle/>
      <a:tcStyle>
        <a:tcBdr/>
      </a:tcStyle>
    </a:nwCell>
  </a:tblStyle>
  <a:tblStyle styleId="{0D5B2213-74DE-437C-BC59-47DB2F2E2886}" styleName="Table_1">
    <a:wholeTbl>
      <a:tcTxStyle b="off" i="off">
        <a:font>
          <a:latin typeface="Calibri"/>
          <a:ea typeface="Calibri"/>
          <a:cs typeface="Calibri"/>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20000"/>
            </a:schemeClr>
          </a:solidFill>
        </a:fill>
      </a:tcStyle>
    </a:band1H>
    <a:band2H>
      <a:tcTxStyle/>
      <a:tcStyle>
        <a:tcBdr/>
      </a:tcStyle>
    </a:band2H>
    <a:band1V>
      <a:tcTxStyle/>
      <a:tcStyle>
        <a:tcBdr/>
        <a:fill>
          <a:solidFill>
            <a:schemeClr val="accent3">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3"/>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36DFF626-405B-4FCF-AFF3-8F4C922B275C}"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53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50"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26820866141731"/>
          <c:y val="0.11655468033005165"/>
          <c:w val="0.58271358267716533"/>
          <c:h val="0.87407032024665843"/>
        </c:manualLayout>
      </c:layout>
      <c:pieChart>
        <c:varyColors val="1"/>
        <c:ser>
          <c:idx val="0"/>
          <c:order val="0"/>
          <c:tx>
            <c:strRef>
              <c:f>Sheet1!$B$1</c:f>
              <c:strCache>
                <c:ptCount val="1"/>
                <c:pt idx="0">
                  <c:v>Sales</c:v>
                </c:pt>
              </c:strCache>
            </c:strRef>
          </c:tx>
          <c:explosion val="2"/>
          <c:dPt>
            <c:idx val="0"/>
            <c:bubble3D val="0"/>
            <c:spPr>
              <a:solidFill>
                <a:srgbClr val="86BD70"/>
              </a:solidFill>
              <a:ln w="19050">
                <a:solidFill>
                  <a:schemeClr val="lt1"/>
                </a:solidFill>
              </a:ln>
              <a:effectLst/>
            </c:spPr>
            <c:extLst>
              <c:ext xmlns:c16="http://schemas.microsoft.com/office/drawing/2014/chart" uri="{C3380CC4-5D6E-409C-BE32-E72D297353CC}">
                <c16:uniqueId val="{00000002-47BB-4530-A1CB-17653AAEBE68}"/>
              </c:ext>
            </c:extLst>
          </c:dPt>
          <c:dPt>
            <c:idx val="1"/>
            <c:bubble3D val="0"/>
            <c:spPr>
              <a:solidFill>
                <a:srgbClr val="F39E5A"/>
              </a:solidFill>
              <a:ln w="19050">
                <a:solidFill>
                  <a:schemeClr val="lt1"/>
                </a:solidFill>
              </a:ln>
              <a:effectLst/>
            </c:spPr>
            <c:extLst>
              <c:ext xmlns:c16="http://schemas.microsoft.com/office/drawing/2014/chart" uri="{C3380CC4-5D6E-409C-BE32-E72D297353CC}">
                <c16:uniqueId val="{00000003-47BB-4530-A1CB-17653AAEBE6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74F-4458-AB11-B7216B2D04FC}"/>
              </c:ext>
            </c:extLst>
          </c:dPt>
          <c:dPt>
            <c:idx val="3"/>
            <c:bubble3D val="0"/>
            <c:spPr>
              <a:solidFill>
                <a:srgbClr val="87B5BA"/>
              </a:solidFill>
              <a:ln w="19050">
                <a:solidFill>
                  <a:schemeClr val="lt1"/>
                </a:solidFill>
              </a:ln>
              <a:effectLst/>
            </c:spPr>
            <c:extLst>
              <c:ext xmlns:c16="http://schemas.microsoft.com/office/drawing/2014/chart" uri="{C3380CC4-5D6E-409C-BE32-E72D297353CC}">
                <c16:uniqueId val="{00000001-47BB-4530-A1CB-17653AAEBE6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4</c:v>
                </c:pt>
                <c:pt idx="1">
                  <c:v>4</c:v>
                </c:pt>
                <c:pt idx="2">
                  <c:v>4</c:v>
                </c:pt>
                <c:pt idx="3">
                  <c:v>4</c:v>
                </c:pt>
              </c:numCache>
            </c:numRef>
          </c:val>
          <c:extLst>
            <c:ext xmlns:c16="http://schemas.microsoft.com/office/drawing/2014/chart" uri="{C3380CC4-5D6E-409C-BE32-E72D297353CC}">
              <c16:uniqueId val="{00000000-47BB-4530-A1CB-17653AAEBE6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0.32139</cdr:x>
      <cdr:y>0.26098</cdr:y>
    </cdr:from>
    <cdr:to>
      <cdr:x>0.45788</cdr:x>
      <cdr:y>0.48551</cdr:y>
    </cdr:to>
    <cdr:sp macro="" textlink="">
      <cdr:nvSpPr>
        <cdr:cNvPr id="2" name="TextBox 1">
          <a:extLst xmlns:a="http://schemas.openxmlformats.org/drawingml/2006/main">
            <a:ext uri="{FF2B5EF4-FFF2-40B4-BE49-F238E27FC236}">
              <a16:creationId xmlns:a16="http://schemas.microsoft.com/office/drawing/2014/main" id="{CD59605C-A66C-E6AF-8E9D-B274B696D70C}"/>
            </a:ext>
          </a:extLst>
        </cdr:cNvPr>
        <cdr:cNvSpPr txBox="1"/>
      </cdr:nvSpPr>
      <cdr:spPr>
        <a:xfrm xmlns:a="http://schemas.openxmlformats.org/drawingml/2006/main">
          <a:off x="2678948" y="1421310"/>
          <a:ext cx="1137684" cy="12227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0.2893</cdr:x>
      <cdr:y>0.26541</cdr:y>
    </cdr:from>
    <cdr:to>
      <cdr:x>0.49402</cdr:x>
      <cdr:y>0.51186</cdr:y>
    </cdr:to>
    <cdr:sp macro="" textlink="">
      <cdr:nvSpPr>
        <cdr:cNvPr id="3" name="TextBox 2">
          <a:extLst xmlns:a="http://schemas.openxmlformats.org/drawingml/2006/main">
            <a:ext uri="{FF2B5EF4-FFF2-40B4-BE49-F238E27FC236}">
              <a16:creationId xmlns:a16="http://schemas.microsoft.com/office/drawing/2014/main" id="{04A6F6DE-5E52-146D-31FC-C4F36304B51E}"/>
            </a:ext>
          </a:extLst>
        </cdr:cNvPr>
        <cdr:cNvSpPr txBox="1"/>
      </cdr:nvSpPr>
      <cdr:spPr>
        <a:xfrm xmlns:a="http://schemas.openxmlformats.org/drawingml/2006/main">
          <a:off x="2411417" y="1445424"/>
          <a:ext cx="1706471" cy="13421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0.31549</cdr:x>
      <cdr:y>0.2315</cdr:y>
    </cdr:from>
    <cdr:to>
      <cdr:x>0.49402</cdr:x>
      <cdr:y>0.51186</cdr:y>
    </cdr:to>
    <cdr:sp macro="" textlink="">
      <cdr:nvSpPr>
        <cdr:cNvPr id="4" name="TextBox 3">
          <a:extLst xmlns:a="http://schemas.openxmlformats.org/drawingml/2006/main">
            <a:ext uri="{FF2B5EF4-FFF2-40B4-BE49-F238E27FC236}">
              <a16:creationId xmlns:a16="http://schemas.microsoft.com/office/drawing/2014/main" id="{20981704-FCA7-488B-45BA-66622DF76BBC}"/>
            </a:ext>
          </a:extLst>
        </cdr:cNvPr>
        <cdr:cNvSpPr txBox="1"/>
      </cdr:nvSpPr>
      <cdr:spPr>
        <a:xfrm xmlns:a="http://schemas.openxmlformats.org/drawingml/2006/main">
          <a:off x="2629747" y="1260758"/>
          <a:ext cx="1488141" cy="15268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0.27339</cdr:x>
      <cdr:y>0.21156</cdr:y>
    </cdr:from>
    <cdr:to>
      <cdr:x>0.50125</cdr:x>
      <cdr:y>0.48592</cdr:y>
    </cdr:to>
    <cdr:sp macro="" textlink="">
      <cdr:nvSpPr>
        <cdr:cNvPr id="5" name="TextBox 4">
          <a:extLst xmlns:a="http://schemas.openxmlformats.org/drawingml/2006/main">
            <a:ext uri="{FF2B5EF4-FFF2-40B4-BE49-F238E27FC236}">
              <a16:creationId xmlns:a16="http://schemas.microsoft.com/office/drawing/2014/main" id="{7D5F1C04-5498-4E9B-0471-EA1370726FE0}"/>
            </a:ext>
          </a:extLst>
        </cdr:cNvPr>
        <cdr:cNvSpPr txBox="1"/>
      </cdr:nvSpPr>
      <cdr:spPr>
        <a:xfrm xmlns:a="http://schemas.openxmlformats.org/drawingml/2006/main">
          <a:off x="2278813" y="1152128"/>
          <a:ext cx="1899344" cy="14941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5" name="Google Shape;30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0" name="Google Shape;54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9" name="Google Shape;54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8" name="Google Shape;56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6" name="Google Shape;59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6" name="Google Shape;60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5" name="Google Shape;615;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2" name="Google Shape;652;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0" name="Google Shape;26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Break Layout">
  <p:cSld name="Section Break Layout">
    <p:spTree>
      <p:nvGrpSpPr>
        <p:cNvPr id="1" name="Shape 15"/>
        <p:cNvGrpSpPr/>
        <p:nvPr/>
      </p:nvGrpSpPr>
      <p:grpSpPr>
        <a:xfrm>
          <a:off x="0" y="0"/>
          <a:ext cx="0" cy="0"/>
          <a:chOff x="0" y="0"/>
          <a:chExt cx="0" cy="0"/>
        </a:xfrm>
      </p:grpSpPr>
      <p:sp>
        <p:nvSpPr>
          <p:cNvPr id="16" name="Google Shape;16;p46"/>
          <p:cNvSpPr/>
          <p:nvPr/>
        </p:nvSpPr>
        <p:spPr>
          <a:xfrm>
            <a:off x="0" y="3429000"/>
            <a:ext cx="12192000" cy="3429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17" name="Google Shape;17;p46"/>
          <p:cNvSpPr/>
          <p:nvPr/>
        </p:nvSpPr>
        <p:spPr>
          <a:xfrm>
            <a:off x="2821478" y="1124744"/>
            <a:ext cx="6528725" cy="46085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18" name="Google Shape;18;p46"/>
          <p:cNvSpPr/>
          <p:nvPr/>
        </p:nvSpPr>
        <p:spPr>
          <a:xfrm>
            <a:off x="2821478" y="0"/>
            <a:ext cx="6528725" cy="260648"/>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19" name="Google Shape;19;p46"/>
          <p:cNvSpPr/>
          <p:nvPr/>
        </p:nvSpPr>
        <p:spPr>
          <a:xfrm>
            <a:off x="2821478" y="6597352"/>
            <a:ext cx="6528725" cy="260648"/>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20" name="Google Shape;20;p46"/>
          <p:cNvSpPr txBox="1">
            <a:spLocks noGrp="1"/>
          </p:cNvSpPr>
          <p:nvPr>
            <p:ph type="body" idx="1"/>
          </p:nvPr>
        </p:nvSpPr>
        <p:spPr>
          <a:xfrm>
            <a:off x="2821478" y="4066024"/>
            <a:ext cx="6528725" cy="76808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4800"/>
              <a:buNone/>
              <a:defRPr sz="4800" b="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46"/>
          <p:cNvSpPr txBox="1">
            <a:spLocks noGrp="1"/>
          </p:cNvSpPr>
          <p:nvPr>
            <p:ph type="body" idx="2"/>
          </p:nvPr>
        </p:nvSpPr>
        <p:spPr>
          <a:xfrm>
            <a:off x="2821478" y="4834109"/>
            <a:ext cx="6528725" cy="38404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867"/>
              <a:buNone/>
              <a:defRPr sz="1867" b="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4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421619" y="1194915"/>
            <a:ext cx="4904740" cy="245194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
        <p:cNvGrpSpPr/>
        <p:nvPr/>
      </p:nvGrpSpPr>
      <p:grpSpPr>
        <a:xfrm>
          <a:off x="0" y="0"/>
          <a:ext cx="0" cy="0"/>
          <a:chOff x="0" y="0"/>
          <a:chExt cx="0" cy="0"/>
        </a:xfrm>
      </p:grpSpPr>
      <p:sp>
        <p:nvSpPr>
          <p:cNvPr id="64" name="Google Shape;64;p5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5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5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5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 name="Google Shape;68;p5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
        <p:nvSpPr>
          <p:cNvPr id="78" name="Google Shape;78;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sp>
        <p:nvSpPr>
          <p:cNvPr id="82" name="Google Shape;82;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5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4" name="Google Shape;84;p5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8"/>
        <p:cNvGrpSpPr/>
        <p:nvPr/>
      </p:nvGrpSpPr>
      <p:grpSpPr>
        <a:xfrm>
          <a:off x="0" y="0"/>
          <a:ext cx="0" cy="0"/>
          <a:chOff x="0" y="0"/>
          <a:chExt cx="0" cy="0"/>
        </a:xfrm>
      </p:grpSpPr>
      <p:sp>
        <p:nvSpPr>
          <p:cNvPr id="89" name="Google Shape;89;p5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59"/>
          <p:cNvSpPr>
            <a:spLocks noGrp="1"/>
          </p:cNvSpPr>
          <p:nvPr>
            <p:ph type="pic" idx="2"/>
          </p:nvPr>
        </p:nvSpPr>
        <p:spPr>
          <a:xfrm>
            <a:off x="5183188" y="987425"/>
            <a:ext cx="6172200" cy="4873625"/>
          </a:xfrm>
          <a:prstGeom prst="rect">
            <a:avLst/>
          </a:prstGeom>
          <a:noFill/>
          <a:ln>
            <a:noFill/>
          </a:ln>
        </p:spPr>
      </p:sp>
      <p:sp>
        <p:nvSpPr>
          <p:cNvPr id="91" name="Google Shape;91;p5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2" name="Google Shape;9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5"/>
        <p:cNvGrpSpPr/>
        <p:nvPr/>
      </p:nvGrpSpPr>
      <p:grpSpPr>
        <a:xfrm>
          <a:off x="0" y="0"/>
          <a:ext cx="0" cy="0"/>
          <a:chOff x="0" y="0"/>
          <a:chExt cx="0" cy="0"/>
        </a:xfrm>
      </p:grpSpPr>
      <p:sp>
        <p:nvSpPr>
          <p:cNvPr id="96" name="Google Shape;96;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6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1"/>
        <p:cNvGrpSpPr/>
        <p:nvPr/>
      </p:nvGrpSpPr>
      <p:grpSpPr>
        <a:xfrm>
          <a:off x="0" y="0"/>
          <a:ext cx="0" cy="0"/>
          <a:chOff x="0" y="0"/>
          <a:chExt cx="0" cy="0"/>
        </a:xfrm>
      </p:grpSpPr>
      <p:sp>
        <p:nvSpPr>
          <p:cNvPr id="102" name="Google Shape;102;p6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6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Layout">
  <p:cSld name="Agenda Layout">
    <p:spTree>
      <p:nvGrpSpPr>
        <p:cNvPr id="1" name="Shape 23"/>
        <p:cNvGrpSpPr/>
        <p:nvPr/>
      </p:nvGrpSpPr>
      <p:grpSpPr>
        <a:xfrm>
          <a:off x="0" y="0"/>
          <a:ext cx="0" cy="0"/>
          <a:chOff x="0" y="0"/>
          <a:chExt cx="0" cy="0"/>
        </a:xfrm>
      </p:grpSpPr>
      <p:sp>
        <p:nvSpPr>
          <p:cNvPr id="24" name="Google Shape;24;p47"/>
          <p:cNvSpPr/>
          <p:nvPr/>
        </p:nvSpPr>
        <p:spPr>
          <a:xfrm>
            <a:off x="-3472" y="0"/>
            <a:ext cx="2112235" cy="6858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graphicFrame>
        <p:nvGraphicFramePr>
          <p:cNvPr id="25" name="Google Shape;25;p47"/>
          <p:cNvGraphicFramePr/>
          <p:nvPr/>
        </p:nvGraphicFramePr>
        <p:xfrm>
          <a:off x="9572751" y="4305301"/>
          <a:ext cx="2578100" cy="2552700"/>
        </p:xfrm>
        <a:graphic>
          <a:graphicData uri="http://schemas.openxmlformats.org/presentationml/2006/ole">
            <mc:AlternateContent xmlns:mc="http://schemas.openxmlformats.org/markup-compatibility/2006">
              <mc:Choice xmlns:v="urn:schemas-microsoft-com:vml" Requires="v">
                <p:oleObj r:id="rId2" imgW="2578100" imgH="2552700" progId="">
                  <p:embed/>
                </p:oleObj>
              </mc:Choice>
              <mc:Fallback>
                <p:oleObj r:id="rId2" imgW="2578100" imgH="2552700" progId="">
                  <p:embed/>
                  <p:pic>
                    <p:nvPicPr>
                      <p:cNvPr id="25" name="Google Shape;25;p47"/>
                      <p:cNvPicPr preferRelativeResize="0"/>
                      <p:nvPr/>
                    </p:nvPicPr>
                    <p:blipFill rotWithShape="1">
                      <a:blip r:embed="rId3">
                        <a:alphaModFix/>
                      </a:blip>
                      <a:srcRect/>
                      <a:stretch/>
                    </p:blipFill>
                    <p:spPr>
                      <a:xfrm>
                        <a:off x="9572751" y="4305301"/>
                        <a:ext cx="2578100" cy="2552700"/>
                      </a:xfrm>
                      <a:prstGeom prst="rect">
                        <a:avLst/>
                      </a:prstGeom>
                      <a:noFill/>
                      <a:ln>
                        <a:noFill/>
                      </a:ln>
                    </p:spPr>
                  </p:pic>
                </p:oleObj>
              </mc:Fallback>
            </mc:AlternateContent>
          </a:graphicData>
        </a:graphic>
      </p:graphicFrame>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sic Layout">
  <p:cSld name="Basic Layout">
    <p:spTree>
      <p:nvGrpSpPr>
        <p:cNvPr id="1" name="Shape 26"/>
        <p:cNvGrpSpPr/>
        <p:nvPr/>
      </p:nvGrpSpPr>
      <p:grpSpPr>
        <a:xfrm>
          <a:off x="0" y="0"/>
          <a:ext cx="0" cy="0"/>
          <a:chOff x="0" y="0"/>
          <a:chExt cx="0" cy="0"/>
        </a:xfrm>
      </p:grpSpPr>
      <p:sp>
        <p:nvSpPr>
          <p:cNvPr id="27" name="Google Shape;27;p48"/>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3F3F3F"/>
              </a:buClr>
              <a:buSzPts val="4800"/>
              <a:buNone/>
              <a:defRPr sz="4800" b="0">
                <a:solidFill>
                  <a:srgbClr val="3F3F3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8"/>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3F3F3F"/>
              </a:buClr>
              <a:buSzPts val="1867"/>
              <a:buNone/>
              <a:defRPr sz="1867" b="0">
                <a:solidFill>
                  <a:srgbClr val="3F3F3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8"/>
          <p:cNvSpPr/>
          <p:nvPr/>
        </p:nvSpPr>
        <p:spPr>
          <a:xfrm>
            <a:off x="0" y="6618000"/>
            <a:ext cx="12192000" cy="24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30" name="Google Shape;30;p48"/>
          <p:cNvSpPr/>
          <p:nvPr/>
        </p:nvSpPr>
        <p:spPr>
          <a:xfrm>
            <a:off x="0" y="0"/>
            <a:ext cx="12192000" cy="96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Basic Layout">
  <p:cSld name="4_Basic Layout">
    <p:spTree>
      <p:nvGrpSpPr>
        <p:cNvPr id="1" name="Shape 31"/>
        <p:cNvGrpSpPr/>
        <p:nvPr/>
      </p:nvGrpSpPr>
      <p:grpSpPr>
        <a:xfrm>
          <a:off x="0" y="0"/>
          <a:ext cx="0" cy="0"/>
          <a:chOff x="0" y="0"/>
          <a:chExt cx="0" cy="0"/>
        </a:xfrm>
      </p:grpSpPr>
      <p:sp>
        <p:nvSpPr>
          <p:cNvPr id="32" name="Google Shape;32;p49"/>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3F3F3F"/>
              </a:buClr>
              <a:buSzPts val="4800"/>
              <a:buNone/>
              <a:defRPr sz="4800" b="0">
                <a:solidFill>
                  <a:srgbClr val="3F3F3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9"/>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3F3F3F"/>
              </a:buClr>
              <a:buSzPts val="1867"/>
              <a:buNone/>
              <a:defRPr sz="1867" b="0">
                <a:solidFill>
                  <a:srgbClr val="3F3F3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34"/>
        <p:cNvGrpSpPr/>
        <p:nvPr/>
      </p:nvGrpSpPr>
      <p:grpSpPr>
        <a:xfrm>
          <a:off x="0" y="0"/>
          <a:ext cx="0" cy="0"/>
          <a:chOff x="0" y="0"/>
          <a:chExt cx="0" cy="0"/>
        </a:xfrm>
      </p:grpSpPr>
      <p:sp>
        <p:nvSpPr>
          <p:cNvPr id="35" name="Google Shape;35;p50"/>
          <p:cNvSpPr txBox="1">
            <a:spLocks noGrp="1"/>
          </p:cNvSpPr>
          <p:nvPr>
            <p:ph type="body" idx="1"/>
          </p:nvPr>
        </p:nvSpPr>
        <p:spPr>
          <a:xfrm>
            <a:off x="0" y="4762990"/>
            <a:ext cx="12192000" cy="76808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3F3F3F"/>
              </a:buClr>
              <a:buSzPts val="4800"/>
              <a:buNone/>
              <a:defRPr sz="4800" b="0">
                <a:solidFill>
                  <a:srgbClr val="3F3F3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0"/>
          <p:cNvSpPr txBox="1">
            <a:spLocks noGrp="1"/>
          </p:cNvSpPr>
          <p:nvPr>
            <p:ph type="body" idx="2"/>
          </p:nvPr>
        </p:nvSpPr>
        <p:spPr>
          <a:xfrm>
            <a:off x="-197" y="5531075"/>
            <a:ext cx="12192000" cy="38404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3F3F3F"/>
              </a:buClr>
              <a:buSzPts val="1867"/>
              <a:buNone/>
              <a:defRPr sz="1867" b="0">
                <a:solidFill>
                  <a:srgbClr val="3F3F3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aphicFrame>
        <p:nvGraphicFramePr>
          <p:cNvPr id="37" name="Google Shape;37;p50"/>
          <p:cNvGraphicFramePr/>
          <p:nvPr/>
        </p:nvGraphicFramePr>
        <p:xfrm>
          <a:off x="3023659" y="740701"/>
          <a:ext cx="5905500" cy="3403600"/>
        </p:xfrm>
        <a:graphic>
          <a:graphicData uri="http://schemas.openxmlformats.org/presentationml/2006/ole">
            <mc:AlternateContent xmlns:mc="http://schemas.openxmlformats.org/markup-compatibility/2006">
              <mc:Choice xmlns:v="urn:schemas-microsoft-com:vml" Requires="v">
                <p:oleObj r:id="rId2" imgW="5905500" imgH="3403600" progId="">
                  <p:embed/>
                </p:oleObj>
              </mc:Choice>
              <mc:Fallback>
                <p:oleObj r:id="rId2" imgW="5905500" imgH="3403600" progId="">
                  <p:embed/>
                  <p:pic>
                    <p:nvPicPr>
                      <p:cNvPr id="37" name="Google Shape;37;p50"/>
                      <p:cNvPicPr preferRelativeResize="0"/>
                      <p:nvPr/>
                    </p:nvPicPr>
                    <p:blipFill rotWithShape="1">
                      <a:blip r:embed="rId3">
                        <a:alphaModFix/>
                      </a:blip>
                      <a:srcRect/>
                      <a:stretch/>
                    </p:blipFill>
                    <p:spPr>
                      <a:xfrm>
                        <a:off x="3023659" y="740701"/>
                        <a:ext cx="5905500" cy="3403600"/>
                      </a:xfrm>
                      <a:prstGeom prst="rect">
                        <a:avLst/>
                      </a:prstGeom>
                      <a:noFill/>
                      <a:ln>
                        <a:noFill/>
                      </a:ln>
                    </p:spPr>
                  </p:pic>
                </p:oleObj>
              </mc:Fallback>
            </mc:AlternateContent>
          </a:graphicData>
        </a:graphic>
      </p:graphicFrame>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
        <p:cNvGrpSpPr/>
        <p:nvPr/>
      </p:nvGrpSpPr>
      <p:grpSpPr>
        <a:xfrm>
          <a:off x="0" y="0"/>
          <a:ext cx="0" cy="0"/>
          <a:chOff x="0" y="0"/>
          <a:chExt cx="0" cy="0"/>
        </a:xfrm>
      </p:grpSpPr>
      <p:sp>
        <p:nvSpPr>
          <p:cNvPr id="39" name="Google Shape;39;p5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5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1" name="Google Shape;41;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Google Shape;45;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5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 name="Google Shape;53;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Google Shape;57;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5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5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www.freepik.com/free-vector/gradient-template-gantt-chart_10182353.htm#query=gantt%20chart&amp;position=2&amp;from_view=search&amp;track=sph" TargetMode="External"/><Relationship Id="rId5" Type="http://schemas.openxmlformats.org/officeDocument/2006/relationships/image" Target="../media/image11.jp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oleObject" Target="../embeddings/oleObject22.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hyperlink" Target="https://hbr.org/2016/06/the-secrets-of-great-teamwork" TargetMode="External"/><Relationship Id="rId3" Type="http://schemas.openxmlformats.org/officeDocument/2006/relationships/hyperlink" Target="https://eagletraining.co.uk/2020/11/26/importance-of-working-with-others/#:~:text=Well%2C%20working%20with%20others%20is,culture%2C%20rules%2C%20and%20values" TargetMode="External"/><Relationship Id="rId7" Type="http://schemas.openxmlformats.org/officeDocument/2006/relationships/hyperlink" Target="https://hbr.org/2020/01/time-management-is-about-more-than-life-hacks?registration=success"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hyperlink" Target="https://slideplayer.it/slide/199543/" TargetMode="External"/><Relationship Id="rId5" Type="http://schemas.openxmlformats.org/officeDocument/2006/relationships/hyperlink" Target="https://corporatefinanceinstitute.com/resources/careers/soft-skills/time-management-list-tips/" TargetMode="External"/><Relationship Id="rId4" Type="http://schemas.openxmlformats.org/officeDocument/2006/relationships/hyperlink" Target="https://www.toppr.com/guides/business-management-and-entrepreneurship/nature-of-management-and-its-process/management-functions" TargetMode="External"/><Relationship Id="rId9" Type="http://schemas.openxmlformats.org/officeDocument/2006/relationships/hyperlink" Target="https://slack.com/intl/it-it/blog/collaboration/mastering-time-management-at-work"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projectspecial.eu/"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oleObject" Target="../embeddings/oleObject5.bin"/><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chart" Target="../charts/char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
          <p:cNvSpPr txBox="1"/>
          <p:nvPr/>
        </p:nvSpPr>
        <p:spPr>
          <a:xfrm>
            <a:off x="3192016" y="3585970"/>
            <a:ext cx="5807968" cy="144016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112" name="Google Shape;112;p1"/>
          <p:cNvSpPr txBox="1"/>
          <p:nvPr/>
        </p:nvSpPr>
        <p:spPr>
          <a:xfrm>
            <a:off x="3181955" y="5096171"/>
            <a:ext cx="5807771" cy="65175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67"/>
              <a:buFont typeface="Arial"/>
              <a:buNone/>
            </a:pPr>
            <a:r>
              <a:rPr lang="en-GB" sz="1867" b="1" dirty="0">
                <a:solidFill>
                  <a:schemeClr val="dk1"/>
                </a:solidFill>
                <a:latin typeface="Calibri"/>
                <a:ea typeface="Calibri"/>
                <a:cs typeface="Calibri"/>
                <a:sym typeface="Calibri"/>
              </a:rPr>
              <a:t>Av</a:t>
            </a:r>
            <a:r>
              <a:rPr lang="en-GB" sz="1867" b="1" i="0" u="none" strike="noStrike" cap="none" dirty="0">
                <a:solidFill>
                  <a:schemeClr val="dk1"/>
                </a:solidFill>
                <a:latin typeface="Calibri"/>
                <a:ea typeface="Calibri"/>
                <a:cs typeface="Calibri"/>
                <a:sym typeface="Calibri"/>
              </a:rPr>
              <a:t>: IHF</a:t>
            </a:r>
            <a:endParaRPr sz="1867" b="0" i="0" u="none" strike="noStrike" cap="none" dirty="0">
              <a:solidFill>
                <a:schemeClr val="dk1"/>
              </a:solidFill>
              <a:latin typeface="Calibri"/>
              <a:ea typeface="Calibri"/>
              <a:cs typeface="Calibri"/>
              <a:sym typeface="Calibri"/>
            </a:endParaRPr>
          </a:p>
        </p:txBody>
      </p:sp>
      <p:pic>
        <p:nvPicPr>
          <p:cNvPr id="113" name="Google Shape;113;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73843" y="5961041"/>
            <a:ext cx="2016224" cy="422993"/>
          </a:xfrm>
          <a:prstGeom prst="rect">
            <a:avLst/>
          </a:prstGeom>
          <a:noFill/>
          <a:ln>
            <a:noFill/>
          </a:ln>
        </p:spPr>
      </p:pic>
      <p:sp>
        <p:nvSpPr>
          <p:cNvPr id="114" name="Google Shape;114;p1"/>
          <p:cNvSpPr txBox="1"/>
          <p:nvPr/>
        </p:nvSpPr>
        <p:spPr>
          <a:xfrm>
            <a:off x="4079775" y="5747926"/>
            <a:ext cx="6240695" cy="836773"/>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chemeClr val="dk1"/>
              </a:buClr>
              <a:buSzPts val="1067"/>
              <a:buFont typeface="Arial"/>
              <a:buNone/>
            </a:pPr>
            <a:r>
              <a:rPr lang="en-GB" sz="1067"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a:p>
        </p:txBody>
      </p:sp>
      <p:sp>
        <p:nvSpPr>
          <p:cNvPr id="115" name="Google Shape;115;p1"/>
          <p:cNvSpPr txBox="1"/>
          <p:nvPr/>
        </p:nvSpPr>
        <p:spPr>
          <a:xfrm>
            <a:off x="1140031" y="4000852"/>
            <a:ext cx="10664042"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0" i="0" u="none" strike="noStrike" cap="none">
                <a:solidFill>
                  <a:schemeClr val="dk1"/>
                </a:solidFill>
                <a:latin typeface="Calibri"/>
                <a:ea typeface="Calibri"/>
                <a:cs typeface="Calibri"/>
                <a:sym typeface="Calibri"/>
              </a:rPr>
              <a:t> </a:t>
            </a:r>
            <a:r>
              <a:rPr lang="en-GB" sz="2200" b="0" i="0" u="none" strike="noStrike" cap="none">
                <a:solidFill>
                  <a:schemeClr val="dk1"/>
                </a:solidFill>
                <a:latin typeface="Calibri"/>
                <a:ea typeface="Calibri"/>
                <a:cs typeface="Calibri"/>
                <a:sym typeface="Calibri"/>
              </a:rPr>
              <a:t>Entrepr</a:t>
            </a:r>
            <a:r>
              <a:rPr lang="en-GB" sz="2200">
                <a:solidFill>
                  <a:schemeClr val="dk1"/>
                </a:solidFill>
                <a:latin typeface="Calibri"/>
                <a:ea typeface="Calibri"/>
                <a:cs typeface="Calibri"/>
                <a:sym typeface="Calibri"/>
              </a:rPr>
              <a:t>enörskap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0"/>
          <p:cNvSpPr txBox="1"/>
          <p:nvPr/>
        </p:nvSpPr>
        <p:spPr>
          <a:xfrm>
            <a:off x="710119" y="1509785"/>
            <a:ext cx="11294678" cy="1713442"/>
          </a:xfrm>
          <a:prstGeom prst="rect">
            <a:avLst/>
          </a:prstGeom>
          <a:noFill/>
          <a:ln>
            <a:noFill/>
          </a:ln>
        </p:spPr>
        <p:txBody>
          <a:bodyPr spcFirstLastPara="1" wrap="square" lIns="91425" tIns="45700" rIns="91425" bIns="45700" anchor="t" anchorCtr="0">
            <a:spAutoFit/>
          </a:bodyPr>
          <a:lstStyle/>
          <a:p>
            <a:pPr marL="342900" lvl="0" indent="-342900">
              <a:lnSpc>
                <a:spcPct val="107000"/>
              </a:lnSpc>
              <a:spcAft>
                <a:spcPts val="800"/>
              </a:spcAft>
              <a:buFont typeface="Arial" panose="020B0604020202020204" pitchFamily="34" charset="0"/>
              <a:buChar char="●"/>
            </a:pPr>
            <a:r>
              <a:rPr lang="sv-FI" sz="1800" b="1" dirty="0">
                <a:solidFill>
                  <a:srgbClr val="000000"/>
                </a:solidFill>
                <a:effectLst/>
                <a:latin typeface="Calibri" panose="020F0502020204030204" pitchFamily="34" charset="0"/>
                <a:ea typeface="Noto Sans Symbols"/>
                <a:cs typeface="Calibri" panose="020F0502020204030204" pitchFamily="34" charset="0"/>
              </a:rPr>
              <a:t>Informell</a:t>
            </a:r>
            <a:r>
              <a:rPr lang="sv-FI" sz="1800" dirty="0">
                <a:solidFill>
                  <a:srgbClr val="000000"/>
                </a:solidFill>
                <a:effectLst/>
                <a:latin typeface="Calibri" panose="020F0502020204030204" pitchFamily="34" charset="0"/>
                <a:ea typeface="Noto Sans Symbols"/>
                <a:cs typeface="Calibri" panose="020F0502020204030204" pitchFamily="34" charset="0"/>
              </a:rPr>
              <a:t> planering ger ett kortsiktigt fokus, vilket kan vara nödvändigt för att verksamheten ska fungera. I en organisation kan olika enheter ha sina egna informella planer. </a:t>
            </a:r>
            <a:endParaRPr lang="sv-FI" sz="1800" dirty="0">
              <a:effectLst/>
              <a:latin typeface="Calibri" panose="020F0502020204030204" pitchFamily="34" charset="0"/>
              <a:ea typeface="Noto Sans Symbols"/>
              <a:cs typeface="Calibri" panose="020F0502020204030204" pitchFamily="34" charset="0"/>
            </a:endParaRPr>
          </a:p>
          <a:p>
            <a:pPr marL="342900" lvl="0" indent="-342900">
              <a:lnSpc>
                <a:spcPct val="107000"/>
              </a:lnSpc>
              <a:spcAft>
                <a:spcPts val="800"/>
              </a:spcAft>
              <a:buFont typeface="Arial" panose="020B0604020202020204" pitchFamily="34" charset="0"/>
              <a:buChar char="●"/>
            </a:pPr>
            <a:r>
              <a:rPr lang="sv-FI" sz="1800" dirty="0">
                <a:solidFill>
                  <a:srgbClr val="000000"/>
                </a:solidFill>
                <a:effectLst/>
                <a:latin typeface="Calibri" panose="020F0502020204030204" pitchFamily="34" charset="0"/>
                <a:ea typeface="Noto Sans Symbols"/>
                <a:cs typeface="Calibri" panose="020F0502020204030204" pitchFamily="34" charset="0"/>
              </a:rPr>
              <a:t>Men om företaget vill växa och nå ambitiösa mål bör planeringsprocessen vara formell, skriftlig, specifik och involvera gemensamma organisatoriska mål.</a:t>
            </a:r>
            <a:endParaRPr lang="sv-FI" sz="1800" dirty="0">
              <a:effectLst/>
              <a:latin typeface="Calibri" panose="020F0502020204030204" pitchFamily="34" charset="0"/>
              <a:ea typeface="Noto Sans Symbols"/>
              <a:cs typeface="Calibri" panose="020F0502020204030204" pitchFamily="34" charset="0"/>
            </a:endParaRPr>
          </a:p>
          <a:p>
            <a:pPr marL="285750" marR="0" lvl="0" indent="-285750" algn="just" rtl="0">
              <a:lnSpc>
                <a:spcPct val="107000"/>
              </a:lnSpc>
              <a:spcBef>
                <a:spcPts val="0"/>
              </a:spcBef>
              <a:spcAft>
                <a:spcPts val="0"/>
              </a:spcAft>
              <a:buClr>
                <a:schemeClr val="dk1"/>
              </a:buClr>
              <a:buSzPts val="1800"/>
              <a:buFont typeface="Arial"/>
              <a:buChar char="•"/>
            </a:pPr>
            <a:endParaRPr dirty="0"/>
          </a:p>
        </p:txBody>
      </p:sp>
      <p:sp>
        <p:nvSpPr>
          <p:cNvPr id="272" name="Google Shape;272;p10"/>
          <p:cNvSpPr txBox="1"/>
          <p:nvPr/>
        </p:nvSpPr>
        <p:spPr>
          <a:xfrm>
            <a:off x="720712" y="2771454"/>
            <a:ext cx="11284085" cy="43166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dk1"/>
                </a:solidFill>
                <a:latin typeface="Calibri"/>
                <a:ea typeface="Calibri"/>
                <a:cs typeface="Calibri"/>
                <a:sym typeface="Calibri"/>
              </a:rPr>
              <a:t>Det </a:t>
            </a:r>
            <a:r>
              <a:rPr lang="en-GB" sz="1800" b="1" dirty="0" err="1">
                <a:solidFill>
                  <a:schemeClr val="dk1"/>
                </a:solidFill>
                <a:latin typeface="Calibri"/>
                <a:ea typeface="Calibri"/>
                <a:cs typeface="Calibri"/>
                <a:sym typeface="Calibri"/>
              </a:rPr>
              <a:t>finns</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också</a:t>
            </a:r>
            <a:r>
              <a:rPr lang="en-GB" sz="1800" b="1" dirty="0">
                <a:solidFill>
                  <a:schemeClr val="dk1"/>
                </a:solidFill>
                <a:latin typeface="Calibri"/>
                <a:ea typeface="Calibri"/>
                <a:cs typeface="Calibri"/>
                <a:sym typeface="Calibri"/>
              </a:rPr>
              <a:t>:</a:t>
            </a:r>
            <a:endParaRPr b="1" dirty="0"/>
          </a:p>
          <a:p>
            <a:pPr marL="342900" lvl="0" indent="-342900">
              <a:lnSpc>
                <a:spcPct val="107000"/>
              </a:lnSpc>
              <a:spcAft>
                <a:spcPts val="800"/>
              </a:spcAft>
              <a:buFont typeface="Arial" panose="020B0604020202020204" pitchFamily="34" charset="0"/>
              <a:buChar char="●"/>
            </a:pPr>
            <a:r>
              <a:rPr lang="sv-FI" sz="1800" b="1" dirty="0">
                <a:solidFill>
                  <a:srgbClr val="000000"/>
                </a:solidFill>
                <a:effectLst/>
                <a:latin typeface="Noto Sans Symbols"/>
                <a:ea typeface="Noto Sans Symbols"/>
                <a:cs typeface="Noto Sans Symbols"/>
              </a:rPr>
              <a:t>Strategisk planering </a:t>
            </a:r>
            <a:r>
              <a:rPr lang="sv-FI" sz="1800" dirty="0">
                <a:solidFill>
                  <a:srgbClr val="000000"/>
                </a:solidFill>
                <a:effectLst/>
                <a:latin typeface="Noto Sans Symbols"/>
                <a:ea typeface="Noto Sans Symbols"/>
                <a:cs typeface="Noto Sans Symbols"/>
              </a:rPr>
              <a:t>innebär att analysera konkurrensmöjligheter och hot</a:t>
            </a:r>
            <a:r>
              <a:rPr lang="sv-FI" sz="1800" dirty="0">
                <a:effectLst/>
                <a:latin typeface="Noto Sans Symbols"/>
                <a:ea typeface="Noto Sans Symbols"/>
                <a:cs typeface="Noto Sans Symbols"/>
              </a:rPr>
              <a:t>, </a:t>
            </a:r>
            <a:r>
              <a:rPr lang="sv-FI" sz="1800" dirty="0">
                <a:solidFill>
                  <a:srgbClr val="000000"/>
                </a:solidFill>
                <a:effectLst/>
                <a:latin typeface="Noto Sans Symbols"/>
                <a:ea typeface="Noto Sans Symbols"/>
                <a:cs typeface="Noto Sans Symbols"/>
              </a:rPr>
              <a:t>liksom organisationens styrkor och svagheter, och sedan bestämma hur man positionerar organisationen för att konkurrera effektivt i sin miljö. Strategisk planering har en lång tidsram, ofta tre år eller mer. Strategisk planering omfattar i allmänhet hela organisationen och innefattar formulering av mål. Det är ofta baserat på organisationens uppdrag, vilket är dess grundläggande anledning till existens. En organisations högsta ledning genomför oftast strategisk planering.</a:t>
            </a:r>
            <a:endParaRPr lang="sv-FI" sz="1800" dirty="0">
              <a:effectLst/>
              <a:latin typeface="Noto Sans Symbols"/>
              <a:ea typeface="Noto Sans Symbols"/>
              <a:cs typeface="Noto Sans Symbols"/>
            </a:endParaRPr>
          </a:p>
          <a:p>
            <a:pPr marL="342900" lvl="0" indent="-342900">
              <a:lnSpc>
                <a:spcPct val="107000"/>
              </a:lnSpc>
              <a:spcAft>
                <a:spcPts val="800"/>
              </a:spcAft>
              <a:buFont typeface="Arial" panose="020B0604020202020204" pitchFamily="34" charset="0"/>
              <a:buChar char="●"/>
            </a:pPr>
            <a:r>
              <a:rPr lang="sv-FI" sz="1800" b="1" dirty="0">
                <a:solidFill>
                  <a:srgbClr val="000000"/>
                </a:solidFill>
                <a:effectLst/>
                <a:latin typeface="Noto Sans Symbols"/>
                <a:ea typeface="Noto Sans Symbols"/>
                <a:cs typeface="Noto Sans Symbols"/>
              </a:rPr>
              <a:t>Taktisk planering </a:t>
            </a:r>
            <a:r>
              <a:rPr lang="sv-FI" sz="1800" dirty="0">
                <a:solidFill>
                  <a:srgbClr val="000000"/>
                </a:solidFill>
                <a:effectLst/>
                <a:latin typeface="Noto Sans Symbols"/>
                <a:ea typeface="Noto Sans Symbols"/>
                <a:cs typeface="Noto Sans Symbols"/>
              </a:rPr>
              <a:t>är medeldistansplanering (ett till tre år) som är utformad för att utveckla relativt konkreta och specifika medel för att genomföra den strategiska planen. Chefer på mellannivå ägnar sig ofta åt taktisk planering.</a:t>
            </a:r>
            <a:endParaRPr lang="sv-FI" sz="1800" dirty="0">
              <a:effectLst/>
              <a:latin typeface="Noto Sans Symbols"/>
              <a:ea typeface="Noto Sans Symbols"/>
              <a:cs typeface="Noto Sans Symbols"/>
            </a:endParaRPr>
          </a:p>
          <a:p>
            <a:pPr marL="342900" lvl="0" indent="-342900">
              <a:lnSpc>
                <a:spcPct val="107000"/>
              </a:lnSpc>
              <a:spcAft>
                <a:spcPts val="800"/>
              </a:spcAft>
              <a:buFont typeface="Arial" panose="020B0604020202020204" pitchFamily="34" charset="0"/>
              <a:buChar char="●"/>
            </a:pPr>
            <a:r>
              <a:rPr lang="sv-FI" sz="1800" b="1" dirty="0">
                <a:solidFill>
                  <a:srgbClr val="000000"/>
                </a:solidFill>
                <a:effectLst/>
                <a:latin typeface="Noto Sans Symbols"/>
                <a:ea typeface="Noto Sans Symbols"/>
                <a:cs typeface="Noto Sans Symbols"/>
              </a:rPr>
              <a:t>Operativ planering </a:t>
            </a:r>
            <a:r>
              <a:rPr lang="sv-FI" sz="1800" dirty="0">
                <a:solidFill>
                  <a:srgbClr val="000000"/>
                </a:solidFill>
                <a:effectLst/>
                <a:latin typeface="Noto Sans Symbols"/>
                <a:ea typeface="Noto Sans Symbols"/>
                <a:cs typeface="Noto Sans Symbols"/>
              </a:rPr>
              <a:t>förutsätter i allmänhet förekomsten av organisationsövergripande mål och anger sätt att uppnå dem. Operativ planering är kortdistansplanering (mindre än ett år) som är utformad för att utveckla specifika åtgärdssteg som stöder de strategiska och taktiska planerna.</a:t>
            </a:r>
            <a:endParaRPr lang="sv-FI" sz="1800" dirty="0">
              <a:effectLst/>
              <a:latin typeface="Noto Sans Symbols"/>
              <a:ea typeface="Noto Sans Symbols"/>
              <a:cs typeface="Noto Sans Symbols"/>
            </a:endParaRPr>
          </a:p>
          <a:p>
            <a:pPr>
              <a:lnSpc>
                <a:spcPct val="107000"/>
              </a:lnSpc>
              <a:spcAft>
                <a:spcPts val="800"/>
              </a:spcAft>
            </a:pPr>
            <a:r>
              <a:rPr lang="sv-FI" sz="1800" dirty="0">
                <a:effectLst/>
                <a:latin typeface="Arial" panose="020B0604020202020204" pitchFamily="34" charset="0"/>
                <a:ea typeface="Arial" panose="020B0604020202020204" pitchFamily="34" charset="0"/>
              </a:rPr>
              <a:t> </a:t>
            </a:r>
            <a:endParaRPr lang="sv-FI" sz="1800" dirty="0">
              <a:effectLst/>
              <a:latin typeface="Calibri" panose="020F0502020204030204" pitchFamily="34" charset="0"/>
              <a:ea typeface="Calibri" panose="020F0502020204030204" pitchFamily="34" charset="0"/>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p:txBody>
      </p:sp>
      <p:sp>
        <p:nvSpPr>
          <p:cNvPr id="273" name="Google Shape;273;p10"/>
          <p:cNvSpPr txBox="1"/>
          <p:nvPr/>
        </p:nvSpPr>
        <p:spPr>
          <a:xfrm>
            <a:off x="819397" y="297548"/>
            <a:ext cx="592578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dirty="0" err="1">
                <a:solidFill>
                  <a:schemeClr val="dk1"/>
                </a:solidFill>
                <a:latin typeface="Calibri"/>
                <a:ea typeface="Calibri"/>
                <a:cs typeface="Calibri"/>
                <a:sym typeface="Calibri"/>
              </a:rPr>
              <a:t>Typer</a:t>
            </a:r>
            <a:r>
              <a:rPr lang="en-GB" sz="2200" b="1" dirty="0">
                <a:solidFill>
                  <a:schemeClr val="dk1"/>
                </a:solidFill>
                <a:latin typeface="Calibri"/>
                <a:ea typeface="Calibri"/>
                <a:cs typeface="Calibri"/>
                <a:sym typeface="Calibri"/>
              </a:rPr>
              <a:t> </a:t>
            </a:r>
            <a:r>
              <a:rPr lang="en-GB" sz="2200" b="1" dirty="0" err="1">
                <a:solidFill>
                  <a:schemeClr val="dk1"/>
                </a:solidFill>
                <a:latin typeface="Calibri"/>
                <a:ea typeface="Calibri"/>
                <a:cs typeface="Calibri"/>
                <a:sym typeface="Calibri"/>
              </a:rPr>
              <a:t>av</a:t>
            </a:r>
            <a:r>
              <a:rPr lang="en-GB" sz="2200" b="1" dirty="0">
                <a:solidFill>
                  <a:schemeClr val="dk1"/>
                </a:solidFill>
                <a:latin typeface="Calibri"/>
                <a:ea typeface="Calibri"/>
                <a:cs typeface="Calibri"/>
                <a:sym typeface="Calibri"/>
              </a:rPr>
              <a:t> </a:t>
            </a:r>
            <a:r>
              <a:rPr lang="en-GB" sz="2200" b="1" dirty="0" err="1">
                <a:solidFill>
                  <a:schemeClr val="dk1"/>
                </a:solidFill>
                <a:latin typeface="Calibri"/>
                <a:ea typeface="Calibri"/>
                <a:cs typeface="Calibri"/>
                <a:sym typeface="Calibri"/>
              </a:rPr>
              <a:t>planering</a:t>
            </a:r>
            <a:endParaRPr dirty="0"/>
          </a:p>
        </p:txBody>
      </p:sp>
      <p:sp>
        <p:nvSpPr>
          <p:cNvPr id="274" name="Google Shape;274;p10"/>
          <p:cNvSpPr txBox="1"/>
          <p:nvPr/>
        </p:nvSpPr>
        <p:spPr>
          <a:xfrm>
            <a:off x="819397" y="1009403"/>
            <a:ext cx="52766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Calibri"/>
                <a:ea typeface="Calibri"/>
                <a:cs typeface="Calibri"/>
                <a:sym typeface="Calibri"/>
              </a:rPr>
              <a:t>Den </a:t>
            </a:r>
            <a:r>
              <a:rPr lang="en-GB" sz="1800" dirty="0" err="1">
                <a:solidFill>
                  <a:schemeClr val="dk1"/>
                </a:solidFill>
                <a:latin typeface="Calibri"/>
                <a:ea typeface="Calibri"/>
                <a:cs typeface="Calibri"/>
                <a:sym typeface="Calibri"/>
              </a:rPr>
              <a:t>första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indelningen</a:t>
            </a:r>
            <a:r>
              <a:rPr lang="en-GB" sz="1800" dirty="0">
                <a:solidFill>
                  <a:schemeClr val="dk1"/>
                </a:solidFill>
                <a:latin typeface="Calibri"/>
                <a:ea typeface="Calibri"/>
                <a:cs typeface="Calibri"/>
                <a:sym typeface="Calibri"/>
              </a:rPr>
              <a:t> vi </a:t>
            </a:r>
            <a:r>
              <a:rPr lang="en-GB" sz="1800" dirty="0" err="1">
                <a:solidFill>
                  <a:schemeClr val="dk1"/>
                </a:solidFill>
                <a:latin typeface="Calibri"/>
                <a:ea typeface="Calibri"/>
                <a:cs typeface="Calibri"/>
                <a:sym typeface="Calibri"/>
              </a:rPr>
              <a:t>kan</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göra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är</a:t>
            </a:r>
            <a:r>
              <a:rPr lang="en-GB" sz="1800" dirty="0">
                <a:solidFill>
                  <a:schemeClr val="dk1"/>
                </a:solidFill>
                <a:latin typeface="Calibri"/>
                <a:ea typeface="Calibri"/>
                <a:cs typeface="Calibri"/>
                <a:sym typeface="Calibri"/>
              </a:rPr>
              <a:t>:</a:t>
            </a:r>
            <a:endParaRPr dirty="0"/>
          </a:p>
        </p:txBody>
      </p:sp>
      <p:graphicFrame>
        <p:nvGraphicFramePr>
          <p:cNvPr id="275" name="Google Shape;275;p10"/>
          <p:cNvGraphicFramePr/>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724395" imgH="782112" progId="">
                  <p:embed/>
                </p:oleObj>
              </mc:Choice>
              <mc:Fallback>
                <p:oleObj r:id="rId3" imgW="724395" imgH="782112" progId="">
                  <p:embed/>
                  <p:pic>
                    <p:nvPicPr>
                      <p:cNvPr id="275" name="Google Shape;275;p10"/>
                      <p:cNvPicPr preferRelativeResize="0"/>
                      <p:nvPr/>
                    </p:nvPicPr>
                    <p:blipFill rotWithShape="1">
                      <a:blip r:embed="rId4">
                        <a:alphaModFix/>
                      </a:blip>
                      <a:srcRect/>
                      <a:stretch/>
                    </p:blipFill>
                    <p:spPr>
                      <a:xfrm>
                        <a:off x="-3683" y="0"/>
                        <a:ext cx="724395" cy="782112"/>
                      </a:xfrm>
                      <a:prstGeom prst="rect">
                        <a:avLst/>
                      </a:prstGeom>
                      <a:noFill/>
                      <a:ln>
                        <a:noFill/>
                      </a:ln>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1"/>
          <p:cNvSpPr/>
          <p:nvPr/>
        </p:nvSpPr>
        <p:spPr>
          <a:xfrm>
            <a:off x="26989" y="1840951"/>
            <a:ext cx="12192000" cy="4439350"/>
          </a:xfrm>
          <a:prstGeom prst="rect">
            <a:avLst/>
          </a:prstGeom>
          <a:solidFill>
            <a:srgbClr val="87B5BA"/>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1" name="Google Shape;281;p11"/>
          <p:cNvSpPr/>
          <p:nvPr/>
        </p:nvSpPr>
        <p:spPr>
          <a:xfrm>
            <a:off x="248891" y="2000965"/>
            <a:ext cx="356944" cy="356944"/>
          </a:xfrm>
          <a:prstGeom prst="ellipse">
            <a:avLst/>
          </a:prstGeom>
          <a:solidFill>
            <a:schemeClr val="lt1"/>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282" name="Google Shape;282;p11"/>
          <p:cNvSpPr/>
          <p:nvPr/>
        </p:nvSpPr>
        <p:spPr>
          <a:xfrm>
            <a:off x="246440" y="3260372"/>
            <a:ext cx="359395" cy="359395"/>
          </a:xfrm>
          <a:prstGeom prst="ellipse">
            <a:avLst/>
          </a:prstGeom>
          <a:solidFill>
            <a:schemeClr val="lt1"/>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283" name="Google Shape;283;p11"/>
          <p:cNvSpPr/>
          <p:nvPr/>
        </p:nvSpPr>
        <p:spPr>
          <a:xfrm>
            <a:off x="6270472" y="4574530"/>
            <a:ext cx="399494" cy="332799"/>
          </a:xfrm>
          <a:prstGeom prst="ellipse">
            <a:avLst/>
          </a:prstGeom>
          <a:solidFill>
            <a:schemeClr val="lt1"/>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284" name="Google Shape;284;p11"/>
          <p:cNvSpPr txBox="1"/>
          <p:nvPr/>
        </p:nvSpPr>
        <p:spPr>
          <a:xfrm>
            <a:off x="1602976" y="2099687"/>
            <a:ext cx="3028628" cy="1085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chemeClr val="lt1"/>
              </a:solidFill>
              <a:latin typeface="Calibri"/>
              <a:ea typeface="Calibri"/>
              <a:cs typeface="Calibri"/>
              <a:sym typeface="Calibri"/>
            </a:endParaRPr>
          </a:p>
        </p:txBody>
      </p:sp>
      <p:sp>
        <p:nvSpPr>
          <p:cNvPr id="285" name="Google Shape;285;p11"/>
          <p:cNvSpPr txBox="1"/>
          <p:nvPr/>
        </p:nvSpPr>
        <p:spPr>
          <a:xfrm>
            <a:off x="701846" y="3286936"/>
            <a:ext cx="426258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lt1"/>
                </a:solidFill>
                <a:latin typeface="Calibri"/>
                <a:ea typeface="Calibri"/>
                <a:cs typeface="Calibri"/>
                <a:sym typeface="Calibri"/>
              </a:rPr>
              <a:t>De </a:t>
            </a:r>
            <a:r>
              <a:rPr lang="en-GB" sz="2000" b="1" dirty="0" err="1">
                <a:solidFill>
                  <a:schemeClr val="lt1"/>
                </a:solidFill>
                <a:latin typeface="Calibri"/>
                <a:ea typeface="Calibri"/>
                <a:cs typeface="Calibri"/>
                <a:sym typeface="Calibri"/>
              </a:rPr>
              <a:t>saknar</a:t>
            </a:r>
            <a:r>
              <a:rPr lang="en-GB" sz="2000" b="1" dirty="0">
                <a:solidFill>
                  <a:schemeClr val="lt1"/>
                </a:solidFill>
                <a:latin typeface="Calibri"/>
                <a:ea typeface="Calibri"/>
                <a:cs typeface="Calibri"/>
                <a:sym typeface="Calibri"/>
              </a:rPr>
              <a:t> </a:t>
            </a:r>
            <a:r>
              <a:rPr lang="en-GB" sz="2000" b="1" dirty="0" err="1">
                <a:solidFill>
                  <a:schemeClr val="lt1"/>
                </a:solidFill>
                <a:latin typeface="Calibri"/>
                <a:ea typeface="Calibri"/>
                <a:cs typeface="Calibri"/>
                <a:sym typeface="Calibri"/>
              </a:rPr>
              <a:t>tid</a:t>
            </a:r>
            <a:r>
              <a:rPr lang="en-GB" sz="2000" b="1" dirty="0">
                <a:solidFill>
                  <a:schemeClr val="lt1"/>
                </a:solidFill>
                <a:latin typeface="Calibri"/>
                <a:ea typeface="Calibri"/>
                <a:cs typeface="Calibri"/>
                <a:sym typeface="Calibri"/>
              </a:rPr>
              <a:t> för </a:t>
            </a:r>
            <a:r>
              <a:rPr lang="en-GB" sz="2000" b="1" dirty="0" err="1">
                <a:solidFill>
                  <a:schemeClr val="lt1"/>
                </a:solidFill>
                <a:latin typeface="Calibri"/>
                <a:ea typeface="Calibri"/>
                <a:cs typeface="Calibri"/>
                <a:sym typeface="Calibri"/>
              </a:rPr>
              <a:t>planering</a:t>
            </a:r>
            <a:endParaRPr sz="2000" b="1" dirty="0">
              <a:solidFill>
                <a:schemeClr val="lt1"/>
              </a:solidFill>
              <a:latin typeface="Calibri"/>
              <a:ea typeface="Calibri"/>
              <a:cs typeface="Calibri"/>
              <a:sym typeface="Calibri"/>
            </a:endParaRPr>
          </a:p>
        </p:txBody>
      </p:sp>
      <p:sp>
        <p:nvSpPr>
          <p:cNvPr id="286" name="Google Shape;286;p11"/>
          <p:cNvSpPr txBox="1"/>
          <p:nvPr/>
        </p:nvSpPr>
        <p:spPr>
          <a:xfrm>
            <a:off x="6873043" y="4527673"/>
            <a:ext cx="5291967"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lt1"/>
                </a:solidFill>
                <a:latin typeface="Calibri"/>
                <a:cs typeface="Calibri"/>
                <a:sym typeface="Calibri"/>
              </a:rPr>
              <a:t>De </a:t>
            </a:r>
            <a:r>
              <a:rPr lang="en-GB" sz="2000" b="1" dirty="0" err="1">
                <a:solidFill>
                  <a:schemeClr val="lt1"/>
                </a:solidFill>
                <a:latin typeface="Calibri"/>
                <a:cs typeface="Calibri"/>
                <a:sym typeface="Calibri"/>
              </a:rPr>
              <a:t>har</a:t>
            </a:r>
            <a:r>
              <a:rPr lang="en-GB" sz="2000" b="1" dirty="0">
                <a:solidFill>
                  <a:schemeClr val="lt1"/>
                </a:solidFill>
                <a:latin typeface="Calibri"/>
                <a:cs typeface="Calibri"/>
                <a:sym typeface="Calibri"/>
              </a:rPr>
              <a:t> </a:t>
            </a:r>
            <a:r>
              <a:rPr lang="en-GB" sz="2000" b="1" dirty="0" err="1">
                <a:solidFill>
                  <a:schemeClr val="lt1"/>
                </a:solidFill>
                <a:latin typeface="Calibri"/>
                <a:cs typeface="Calibri"/>
                <a:sym typeface="Calibri"/>
              </a:rPr>
              <a:t>inte</a:t>
            </a:r>
            <a:r>
              <a:rPr lang="en-GB" sz="2000" b="1" dirty="0">
                <a:solidFill>
                  <a:schemeClr val="lt1"/>
                </a:solidFill>
                <a:latin typeface="Calibri"/>
                <a:cs typeface="Calibri"/>
                <a:sym typeface="Calibri"/>
              </a:rPr>
              <a:t> den </a:t>
            </a:r>
            <a:r>
              <a:rPr lang="en-GB" sz="2000" b="1" dirty="0" err="1">
                <a:solidFill>
                  <a:schemeClr val="lt1"/>
                </a:solidFill>
                <a:latin typeface="Calibri"/>
                <a:cs typeface="Calibri"/>
                <a:sym typeface="Calibri"/>
              </a:rPr>
              <a:t>nödvändiga</a:t>
            </a:r>
            <a:r>
              <a:rPr lang="en-GB" sz="2000" b="1" dirty="0">
                <a:solidFill>
                  <a:schemeClr val="lt1"/>
                </a:solidFill>
                <a:latin typeface="Calibri"/>
                <a:cs typeface="Calibri"/>
                <a:sym typeface="Calibri"/>
              </a:rPr>
              <a:t> </a:t>
            </a:r>
            <a:r>
              <a:rPr lang="en-GB" sz="2000" b="1" dirty="0" err="1">
                <a:solidFill>
                  <a:schemeClr val="lt1"/>
                </a:solidFill>
                <a:latin typeface="Calibri"/>
                <a:cs typeface="Calibri"/>
                <a:sym typeface="Calibri"/>
              </a:rPr>
              <a:t>kunskapen</a:t>
            </a:r>
            <a:endParaRPr dirty="0"/>
          </a:p>
        </p:txBody>
      </p:sp>
      <p:sp>
        <p:nvSpPr>
          <p:cNvPr id="287" name="Google Shape;287;p11"/>
          <p:cNvSpPr/>
          <p:nvPr/>
        </p:nvSpPr>
        <p:spPr>
          <a:xfrm>
            <a:off x="6285281" y="2005625"/>
            <a:ext cx="404163" cy="369332"/>
          </a:xfrm>
          <a:prstGeom prst="ellipse">
            <a:avLst/>
          </a:prstGeom>
          <a:solidFill>
            <a:schemeClr val="lt1"/>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288" name="Google Shape;288;p11"/>
          <p:cNvSpPr/>
          <p:nvPr/>
        </p:nvSpPr>
        <p:spPr>
          <a:xfrm>
            <a:off x="6285281" y="3260372"/>
            <a:ext cx="404163" cy="369333"/>
          </a:xfrm>
          <a:prstGeom prst="ellipse">
            <a:avLst/>
          </a:prstGeom>
          <a:solidFill>
            <a:schemeClr val="lt1"/>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289" name="Google Shape;289;p11"/>
          <p:cNvSpPr/>
          <p:nvPr/>
        </p:nvSpPr>
        <p:spPr>
          <a:xfrm>
            <a:off x="232762" y="5164066"/>
            <a:ext cx="354466" cy="354466"/>
          </a:xfrm>
          <a:prstGeom prst="ellipse">
            <a:avLst/>
          </a:prstGeom>
          <a:solidFill>
            <a:schemeClr val="lt1"/>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290" name="Google Shape;290;p11"/>
          <p:cNvSpPr/>
          <p:nvPr/>
        </p:nvSpPr>
        <p:spPr>
          <a:xfrm>
            <a:off x="6047591" y="2047379"/>
            <a:ext cx="48000" cy="3600000"/>
          </a:xfrm>
          <a:prstGeom prst="rect">
            <a:avLst/>
          </a:prstGeom>
          <a:solidFill>
            <a:schemeClr val="lt1"/>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291" name="Google Shape;291;p11"/>
          <p:cNvSpPr txBox="1"/>
          <p:nvPr/>
        </p:nvSpPr>
        <p:spPr>
          <a:xfrm>
            <a:off x="281580" y="332675"/>
            <a:ext cx="11768792" cy="1380337"/>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sv-FI" sz="1800" dirty="0" err="1">
                <a:effectLst/>
                <a:latin typeface="Calibri" panose="020F0502020204030204" pitchFamily="34" charset="0"/>
                <a:ea typeface="Calibri" panose="020F0502020204030204" pitchFamily="34" charset="0"/>
              </a:rPr>
              <a:t>ÄveOm</a:t>
            </a:r>
            <a:r>
              <a:rPr lang="sv-FI" sz="1800" dirty="0">
                <a:effectLst/>
                <a:latin typeface="Calibri" panose="020F0502020204030204" pitchFamily="34" charset="0"/>
                <a:ea typeface="Calibri" panose="020F0502020204030204" pitchFamily="34" charset="0"/>
              </a:rPr>
              <a:t> planering är en grundläggande funktion av ledningen, försummar många chefer i praktiken den. Du kanske tror att de inte behöver formella typer av planering, eftersom de kan använda sin strategiska vision och magkänsla för att hålla organisationen på rätt spår även utan den. Detta är dock inte sant. Här är de viktigaste anledningarna till att chefer misslyckas med att skapa en strategisk plan:</a:t>
            </a:r>
          </a:p>
        </p:txBody>
      </p:sp>
      <p:sp>
        <p:nvSpPr>
          <p:cNvPr id="292" name="Google Shape;292;p11"/>
          <p:cNvSpPr txBox="1"/>
          <p:nvPr/>
        </p:nvSpPr>
        <p:spPr>
          <a:xfrm>
            <a:off x="605835" y="1968049"/>
            <a:ext cx="534972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lt1"/>
                </a:solidFill>
                <a:latin typeface="Calibri"/>
                <a:ea typeface="Calibri"/>
                <a:cs typeface="Calibri"/>
                <a:sym typeface="Calibri"/>
              </a:rPr>
              <a:t>De </a:t>
            </a:r>
            <a:r>
              <a:rPr lang="en-GB" sz="2000" b="1" dirty="0" err="1">
                <a:solidFill>
                  <a:schemeClr val="lt1"/>
                </a:solidFill>
                <a:latin typeface="Calibri"/>
                <a:ea typeface="Calibri"/>
                <a:cs typeface="Calibri"/>
                <a:sym typeface="Calibri"/>
              </a:rPr>
              <a:t>underskattar</a:t>
            </a:r>
            <a:r>
              <a:rPr lang="en-GB" sz="2000" b="1" dirty="0">
                <a:solidFill>
                  <a:schemeClr val="lt1"/>
                </a:solidFill>
                <a:latin typeface="Calibri"/>
                <a:ea typeface="Calibri"/>
                <a:cs typeface="Calibri"/>
                <a:sym typeface="Calibri"/>
              </a:rPr>
              <a:t> </a:t>
            </a:r>
            <a:r>
              <a:rPr lang="en-GB" sz="2000" b="1" dirty="0" err="1">
                <a:solidFill>
                  <a:schemeClr val="lt1"/>
                </a:solidFill>
                <a:latin typeface="Calibri"/>
                <a:ea typeface="Calibri"/>
                <a:cs typeface="Calibri"/>
                <a:sym typeface="Calibri"/>
              </a:rPr>
              <a:t>vikten</a:t>
            </a:r>
            <a:r>
              <a:rPr lang="en-GB" sz="2000" b="1" dirty="0">
                <a:solidFill>
                  <a:schemeClr val="lt1"/>
                </a:solidFill>
                <a:latin typeface="Calibri"/>
                <a:ea typeface="Calibri"/>
                <a:cs typeface="Calibri"/>
                <a:sym typeface="Calibri"/>
              </a:rPr>
              <a:t> </a:t>
            </a:r>
            <a:r>
              <a:rPr lang="en-GB" sz="2000" b="1" dirty="0" err="1">
                <a:solidFill>
                  <a:schemeClr val="lt1"/>
                </a:solidFill>
                <a:latin typeface="Calibri"/>
                <a:ea typeface="Calibri"/>
                <a:cs typeface="Calibri"/>
                <a:sym typeface="Calibri"/>
              </a:rPr>
              <a:t>av</a:t>
            </a:r>
            <a:r>
              <a:rPr lang="en-GB" sz="2000" b="1" dirty="0">
                <a:solidFill>
                  <a:schemeClr val="lt1"/>
                </a:solidFill>
                <a:latin typeface="Calibri"/>
                <a:ea typeface="Calibri"/>
                <a:cs typeface="Calibri"/>
                <a:sym typeface="Calibri"/>
              </a:rPr>
              <a:t> </a:t>
            </a:r>
            <a:r>
              <a:rPr lang="en-GB" sz="2000" b="1" dirty="0" err="1">
                <a:solidFill>
                  <a:schemeClr val="lt1"/>
                </a:solidFill>
                <a:latin typeface="Calibri"/>
                <a:ea typeface="Calibri"/>
                <a:cs typeface="Calibri"/>
                <a:sym typeface="Calibri"/>
              </a:rPr>
              <a:t>planering</a:t>
            </a:r>
            <a:endParaRPr lang="en-GB" dirty="0"/>
          </a:p>
        </p:txBody>
      </p:sp>
      <p:sp>
        <p:nvSpPr>
          <p:cNvPr id="293" name="Google Shape;293;p11"/>
          <p:cNvSpPr txBox="1"/>
          <p:nvPr/>
        </p:nvSpPr>
        <p:spPr>
          <a:xfrm>
            <a:off x="264605" y="2396571"/>
            <a:ext cx="5507565" cy="73862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sv-SE" sz="1400" dirty="0">
                <a:solidFill>
                  <a:schemeClr val="dk1"/>
                </a:solidFill>
                <a:latin typeface="Calibri"/>
                <a:ea typeface="Calibri"/>
                <a:cs typeface="Calibri"/>
                <a:sym typeface="Calibri"/>
              </a:rPr>
              <a:t>Många chefer har en få-saker-gjorda-attityd och misslyckas med att stanna upp och analysera rätt saker de behöver göra. De förstår inte hur planering kan påverka prestanda och är inte villiga att ändra någonting.</a:t>
            </a:r>
            <a:endParaRPr lang="sv-FI" sz="1400" dirty="0">
              <a:solidFill>
                <a:schemeClr val="dk1"/>
              </a:solidFill>
              <a:latin typeface="Calibri"/>
              <a:ea typeface="Calibri"/>
              <a:cs typeface="Calibri"/>
              <a:sym typeface="Calibri"/>
            </a:endParaRPr>
          </a:p>
        </p:txBody>
      </p:sp>
      <p:sp>
        <p:nvSpPr>
          <p:cNvPr id="294" name="Google Shape;294;p11"/>
          <p:cNvSpPr txBox="1"/>
          <p:nvPr/>
        </p:nvSpPr>
        <p:spPr>
          <a:xfrm>
            <a:off x="215758" y="3629962"/>
            <a:ext cx="5490014" cy="1475364"/>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sv-SE" dirty="0">
                <a:latin typeface="Calibri" panose="020F0502020204030204" pitchFamily="34" charset="0"/>
                <a:cs typeface="Calibri" panose="020F0502020204030204" pitchFamily="34" charset="0"/>
              </a:rPr>
              <a:t>Planering tar mycket tid och chefer har för många ansvarsområden. Som ett resultat är det vanligt att chefer bara tänker ut en strategi hemma eller när de pendlar till jobbet. Detta kan leda till att planen inte kan planeras ordentligt. Chefer bör specifikt schemalägga planering. Om det är svårt att hitta tid för denna roll bör en chef delegera mer ansvar och undvika så kallad </a:t>
            </a:r>
            <a:r>
              <a:rPr lang="sv-SE" dirty="0" err="1">
                <a:latin typeface="Calibri" panose="020F0502020204030204" pitchFamily="34" charset="0"/>
                <a:cs typeface="Calibri" panose="020F0502020204030204" pitchFamily="34" charset="0"/>
              </a:rPr>
              <a:t>mikromanaging</a:t>
            </a:r>
            <a:r>
              <a:rPr lang="sv-SE" dirty="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p:txBody>
      </p:sp>
      <p:sp>
        <p:nvSpPr>
          <p:cNvPr id="295" name="Google Shape;295;p11"/>
          <p:cNvSpPr txBox="1"/>
          <p:nvPr/>
        </p:nvSpPr>
        <p:spPr>
          <a:xfrm>
            <a:off x="6187622" y="4907329"/>
            <a:ext cx="5871937" cy="1705876"/>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sv-SE" sz="1400">
                <a:solidFill>
                  <a:schemeClr val="dk1"/>
                </a:solidFill>
                <a:latin typeface="Calibri"/>
                <a:ea typeface="Calibri"/>
                <a:cs typeface="Calibri"/>
                <a:sym typeface="Calibri"/>
              </a:rPr>
              <a:t>Här är många verktyg som används vid planering som SWOT-analys, PESTLE-analys, VRIO-ramverk, miljöskanning, resursanalys etcetera. Om en chef  inte  får bra utbildning i ledarskap kan han / hon misslyckas med att planera effektivt och därmed inte se någon mening i det. Det kan också vara så att de saknar erfarenhet inom vissa områden – att skapa en marknadsplan skiljer sig mycket från operativ planering.</a:t>
            </a:r>
          </a:p>
          <a:p>
            <a:pPr marL="0" marR="0" lvl="0" indent="0" algn="just" rtl="0">
              <a:lnSpc>
                <a:spcPct val="107000"/>
              </a:lnSpc>
              <a:spcBef>
                <a:spcPts val="0"/>
              </a:spcBef>
              <a:spcAft>
                <a:spcPts val="0"/>
              </a:spcAft>
              <a:buNone/>
            </a:pPr>
            <a:endParaRPr lang="sv-SE" sz="1400" dirty="0">
              <a:solidFill>
                <a:schemeClr val="dk1"/>
              </a:solidFill>
              <a:latin typeface="Calibri"/>
              <a:ea typeface="Calibri"/>
              <a:cs typeface="Calibri"/>
              <a:sym typeface="Calibri"/>
            </a:endParaRPr>
          </a:p>
        </p:txBody>
      </p:sp>
      <p:sp>
        <p:nvSpPr>
          <p:cNvPr id="296" name="Google Shape;296;p11"/>
          <p:cNvSpPr txBox="1"/>
          <p:nvPr/>
        </p:nvSpPr>
        <p:spPr>
          <a:xfrm>
            <a:off x="6686103" y="1969062"/>
            <a:ext cx="5475567"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lt1"/>
                </a:solidFill>
                <a:latin typeface="Calibri"/>
                <a:cs typeface="Calibri"/>
                <a:sym typeface="Calibri"/>
              </a:rPr>
              <a:t>De </a:t>
            </a:r>
            <a:r>
              <a:rPr lang="en-GB" sz="2000" b="1" dirty="0" err="1">
                <a:solidFill>
                  <a:schemeClr val="lt1"/>
                </a:solidFill>
                <a:latin typeface="Calibri"/>
                <a:cs typeface="Calibri"/>
                <a:sym typeface="Calibri"/>
              </a:rPr>
              <a:t>har</a:t>
            </a:r>
            <a:r>
              <a:rPr lang="en-GB" sz="2000" b="1" dirty="0">
                <a:solidFill>
                  <a:schemeClr val="lt1"/>
                </a:solidFill>
                <a:latin typeface="Calibri"/>
                <a:cs typeface="Calibri"/>
                <a:sym typeface="Calibri"/>
              </a:rPr>
              <a:t> för </a:t>
            </a:r>
            <a:r>
              <a:rPr lang="en-GB" sz="2000" b="1" dirty="0" err="1">
                <a:solidFill>
                  <a:schemeClr val="lt1"/>
                </a:solidFill>
                <a:latin typeface="Calibri"/>
                <a:cs typeface="Calibri"/>
                <a:sym typeface="Calibri"/>
              </a:rPr>
              <a:t>stor</a:t>
            </a:r>
            <a:r>
              <a:rPr lang="en-GB" sz="2000" b="1" dirty="0">
                <a:solidFill>
                  <a:schemeClr val="lt1"/>
                </a:solidFill>
                <a:latin typeface="Calibri"/>
                <a:cs typeface="Calibri"/>
                <a:sym typeface="Calibri"/>
              </a:rPr>
              <a:t> </a:t>
            </a:r>
            <a:r>
              <a:rPr lang="en-GB" sz="2000" b="1" dirty="0" err="1">
                <a:solidFill>
                  <a:schemeClr val="lt1"/>
                </a:solidFill>
                <a:latin typeface="Calibri"/>
                <a:cs typeface="Calibri"/>
                <a:sym typeface="Calibri"/>
              </a:rPr>
              <a:t>tillit</a:t>
            </a:r>
            <a:r>
              <a:rPr lang="en-GB" sz="2000" b="1" dirty="0">
                <a:solidFill>
                  <a:schemeClr val="lt1"/>
                </a:solidFill>
                <a:latin typeface="Calibri"/>
                <a:cs typeface="Calibri"/>
                <a:sym typeface="Calibri"/>
              </a:rPr>
              <a:t> till sin </a:t>
            </a:r>
            <a:r>
              <a:rPr lang="en-GB" sz="2000" b="1" dirty="0" err="1">
                <a:solidFill>
                  <a:schemeClr val="lt1"/>
                </a:solidFill>
                <a:latin typeface="Calibri"/>
                <a:cs typeface="Calibri"/>
                <a:sym typeface="Calibri"/>
              </a:rPr>
              <a:t>erfarenhet</a:t>
            </a:r>
            <a:endParaRPr dirty="0"/>
          </a:p>
        </p:txBody>
      </p:sp>
      <p:sp>
        <p:nvSpPr>
          <p:cNvPr id="297" name="Google Shape;297;p11"/>
          <p:cNvSpPr txBox="1"/>
          <p:nvPr/>
        </p:nvSpPr>
        <p:spPr>
          <a:xfrm>
            <a:off x="6214438" y="2412889"/>
            <a:ext cx="6038748" cy="78382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sv-SE" sz="1400" dirty="0">
                <a:solidFill>
                  <a:schemeClr val="dk1"/>
                </a:solidFill>
                <a:latin typeface="Calibri"/>
                <a:ea typeface="Calibri"/>
                <a:cs typeface="Calibri"/>
                <a:sym typeface="Calibri"/>
              </a:rPr>
              <a:t>Vissa chefer kan ha lyckats utan planering, vilket får dem att tro att planering bara är slöseri med tid. De tillskriver framgång till sina egna förmågor snarare än gynnsamma förhållanden. </a:t>
            </a:r>
            <a:r>
              <a:rPr lang="en-GB" sz="1400" dirty="0">
                <a:solidFill>
                  <a:schemeClr val="dk1"/>
                </a:solidFill>
                <a:latin typeface="Calibri"/>
                <a:ea typeface="Calibri"/>
                <a:cs typeface="Calibri"/>
                <a:sym typeface="Calibri"/>
              </a:rPr>
              <a:t> </a:t>
            </a:r>
            <a:endParaRPr dirty="0"/>
          </a:p>
        </p:txBody>
      </p:sp>
      <p:sp>
        <p:nvSpPr>
          <p:cNvPr id="298" name="Google Shape;298;p11"/>
          <p:cNvSpPr txBox="1"/>
          <p:nvPr/>
        </p:nvSpPr>
        <p:spPr>
          <a:xfrm>
            <a:off x="6829396" y="3285139"/>
            <a:ext cx="4490608"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lt1"/>
                </a:solidFill>
                <a:latin typeface="Calibri"/>
                <a:cs typeface="Calibri"/>
                <a:sym typeface="Calibri"/>
              </a:rPr>
              <a:t>De </a:t>
            </a:r>
            <a:r>
              <a:rPr lang="en-GB" sz="2000" b="1" dirty="0" err="1">
                <a:solidFill>
                  <a:schemeClr val="lt1"/>
                </a:solidFill>
                <a:latin typeface="Calibri"/>
                <a:cs typeface="Calibri"/>
                <a:sym typeface="Calibri"/>
              </a:rPr>
              <a:t>saknar</a:t>
            </a:r>
            <a:r>
              <a:rPr lang="en-GB" sz="2000" b="1" dirty="0">
                <a:solidFill>
                  <a:schemeClr val="lt1"/>
                </a:solidFill>
                <a:latin typeface="Calibri"/>
                <a:cs typeface="Calibri"/>
                <a:sym typeface="Calibri"/>
              </a:rPr>
              <a:t> </a:t>
            </a:r>
            <a:r>
              <a:rPr lang="en-GB" sz="2000" b="1" dirty="0" err="1">
                <a:solidFill>
                  <a:schemeClr val="lt1"/>
                </a:solidFill>
                <a:latin typeface="Calibri"/>
                <a:cs typeface="Calibri"/>
                <a:sym typeface="Calibri"/>
              </a:rPr>
              <a:t>självdisciplin</a:t>
            </a:r>
            <a:endParaRPr dirty="0"/>
          </a:p>
        </p:txBody>
      </p:sp>
      <p:sp>
        <p:nvSpPr>
          <p:cNvPr id="299" name="Google Shape;299;p11"/>
          <p:cNvSpPr txBox="1"/>
          <p:nvPr/>
        </p:nvSpPr>
        <p:spPr>
          <a:xfrm>
            <a:off x="6214438" y="3639009"/>
            <a:ext cx="5647981" cy="783829"/>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sv-SE" sz="1400">
                <a:solidFill>
                  <a:schemeClr val="dk1"/>
                </a:solidFill>
                <a:latin typeface="Calibri"/>
                <a:ea typeface="Calibri"/>
                <a:cs typeface="Calibri"/>
                <a:sym typeface="Calibri"/>
              </a:rPr>
              <a:t>Att sätta och sträva efter mål, antingen personliga eller organisatoriska, kräver engagemang och disciplin. Ofta behöver chefer utveckla sina personliga styrkor och färdigheter för effektiv planering i ledningen. </a:t>
            </a:r>
            <a:endParaRPr dirty="0"/>
          </a:p>
        </p:txBody>
      </p:sp>
      <p:sp>
        <p:nvSpPr>
          <p:cNvPr id="300" name="Google Shape;300;p11"/>
          <p:cNvSpPr txBox="1"/>
          <p:nvPr/>
        </p:nvSpPr>
        <p:spPr>
          <a:xfrm>
            <a:off x="701107" y="5133738"/>
            <a:ext cx="463456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lt1"/>
                </a:solidFill>
                <a:latin typeface="Calibri"/>
                <a:ea typeface="Calibri"/>
                <a:cs typeface="Calibri"/>
                <a:sym typeface="Calibri"/>
              </a:rPr>
              <a:t>De </a:t>
            </a:r>
            <a:r>
              <a:rPr lang="en-GB" sz="2000" b="1" dirty="0" err="1">
                <a:solidFill>
                  <a:schemeClr val="lt1"/>
                </a:solidFill>
                <a:latin typeface="Calibri"/>
                <a:ea typeface="Calibri"/>
                <a:cs typeface="Calibri"/>
                <a:sym typeface="Calibri"/>
              </a:rPr>
              <a:t>saknar</a:t>
            </a:r>
            <a:r>
              <a:rPr lang="en-GB" sz="2000" b="1" dirty="0">
                <a:solidFill>
                  <a:schemeClr val="lt1"/>
                </a:solidFill>
                <a:latin typeface="Calibri"/>
                <a:ea typeface="Calibri"/>
                <a:cs typeface="Calibri"/>
                <a:sym typeface="Calibri"/>
              </a:rPr>
              <a:t> </a:t>
            </a:r>
            <a:r>
              <a:rPr lang="en-GB" sz="2000" b="1" dirty="0" err="1">
                <a:solidFill>
                  <a:schemeClr val="lt1"/>
                </a:solidFill>
                <a:latin typeface="Calibri"/>
                <a:ea typeface="Calibri"/>
                <a:cs typeface="Calibri"/>
                <a:sym typeface="Calibri"/>
              </a:rPr>
              <a:t>meningfulla</a:t>
            </a:r>
            <a:r>
              <a:rPr lang="en-GB" sz="2000" b="1" dirty="0">
                <a:solidFill>
                  <a:schemeClr val="lt1"/>
                </a:solidFill>
                <a:latin typeface="Calibri"/>
                <a:ea typeface="Calibri"/>
                <a:cs typeface="Calibri"/>
                <a:sym typeface="Calibri"/>
              </a:rPr>
              <a:t> </a:t>
            </a:r>
            <a:r>
              <a:rPr lang="en-GB" sz="2000" b="1" dirty="0" err="1">
                <a:solidFill>
                  <a:schemeClr val="lt1"/>
                </a:solidFill>
                <a:latin typeface="Calibri"/>
                <a:ea typeface="Calibri"/>
                <a:cs typeface="Calibri"/>
                <a:sym typeface="Calibri"/>
              </a:rPr>
              <a:t>syften</a:t>
            </a:r>
            <a:r>
              <a:rPr lang="en-GB" sz="2000" b="1" dirty="0">
                <a:solidFill>
                  <a:schemeClr val="lt1"/>
                </a:solidFill>
                <a:latin typeface="Calibri"/>
                <a:ea typeface="Calibri"/>
                <a:cs typeface="Calibri"/>
                <a:sym typeface="Calibri"/>
              </a:rPr>
              <a:t> </a:t>
            </a:r>
            <a:r>
              <a:rPr lang="en-GB" sz="2000" b="1" dirty="0" err="1">
                <a:solidFill>
                  <a:schemeClr val="lt1"/>
                </a:solidFill>
                <a:latin typeface="Calibri"/>
                <a:ea typeface="Calibri"/>
                <a:cs typeface="Calibri"/>
                <a:sym typeface="Calibri"/>
              </a:rPr>
              <a:t>och</a:t>
            </a:r>
            <a:r>
              <a:rPr lang="en-GB" sz="2000" b="1" dirty="0">
                <a:solidFill>
                  <a:schemeClr val="lt1"/>
                </a:solidFill>
                <a:latin typeface="Calibri"/>
                <a:ea typeface="Calibri"/>
                <a:cs typeface="Calibri"/>
                <a:sym typeface="Calibri"/>
              </a:rPr>
              <a:t> </a:t>
            </a:r>
            <a:r>
              <a:rPr lang="en-GB" sz="2000" b="1" dirty="0" err="1">
                <a:solidFill>
                  <a:schemeClr val="lt1"/>
                </a:solidFill>
                <a:latin typeface="Calibri"/>
                <a:ea typeface="Calibri"/>
                <a:cs typeface="Calibri"/>
                <a:sym typeface="Calibri"/>
              </a:rPr>
              <a:t>mål</a:t>
            </a:r>
            <a:r>
              <a:rPr lang="en-GB" sz="2000" b="1" dirty="0">
                <a:solidFill>
                  <a:schemeClr val="lt1"/>
                </a:solidFill>
                <a:latin typeface="Calibri"/>
                <a:ea typeface="Calibri"/>
                <a:cs typeface="Calibri"/>
                <a:sym typeface="Calibri"/>
              </a:rPr>
              <a:t> </a:t>
            </a:r>
            <a:endParaRPr dirty="0"/>
          </a:p>
        </p:txBody>
      </p:sp>
      <p:sp>
        <p:nvSpPr>
          <p:cNvPr id="301" name="Google Shape;301;p11"/>
          <p:cNvSpPr txBox="1"/>
          <p:nvPr/>
        </p:nvSpPr>
        <p:spPr>
          <a:xfrm>
            <a:off x="232762" y="5525956"/>
            <a:ext cx="5840981" cy="783829"/>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sv-SE" dirty="0">
                <a:latin typeface="Calibri" panose="020F0502020204030204" pitchFamily="34" charset="0"/>
                <a:cs typeface="Calibri" panose="020F0502020204030204" pitchFamily="34" charset="0"/>
              </a:rPr>
              <a:t>Ibland undviker chefer planering eftersom det inte finns något mål som kommer att engagera eller motivera dem att göra det. Detta händer ofta med företag som arbetar utan någon uppdragsbeskrivning. </a:t>
            </a:r>
            <a:endParaRPr dirty="0">
              <a:latin typeface="Calibri" panose="020F0502020204030204" pitchFamily="34" charset="0"/>
              <a:cs typeface="Calibri" panose="020F0502020204030204" pitchFamily="34" charset="0"/>
            </a:endParaRPr>
          </a:p>
        </p:txBody>
      </p:sp>
      <p:graphicFrame>
        <p:nvGraphicFramePr>
          <p:cNvPr id="302" name="Google Shape;302;p11"/>
          <p:cNvGraphicFramePr/>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724395" imgH="782112" progId="">
                  <p:embed/>
                </p:oleObj>
              </mc:Choice>
              <mc:Fallback>
                <p:oleObj r:id="rId3" imgW="724395" imgH="782112" progId="">
                  <p:embed/>
                  <p:pic>
                    <p:nvPicPr>
                      <p:cNvPr id="302" name="Google Shape;302;p11"/>
                      <p:cNvPicPr preferRelativeResize="0"/>
                      <p:nvPr/>
                    </p:nvPicPr>
                    <p:blipFill rotWithShape="1">
                      <a:blip r:embed="rId4">
                        <a:alphaModFix/>
                      </a:blip>
                      <a:srcRect/>
                      <a:stretch/>
                    </p:blipFill>
                    <p:spPr>
                      <a:xfrm>
                        <a:off x="-3683" y="0"/>
                        <a:ext cx="724395" cy="782112"/>
                      </a:xfrm>
                      <a:prstGeom prst="rect">
                        <a:avLst/>
                      </a:prstGeom>
                      <a:noFill/>
                      <a:ln>
                        <a:noFill/>
                      </a:ln>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2"/>
          <p:cNvSpPr txBox="1"/>
          <p:nvPr/>
        </p:nvSpPr>
        <p:spPr>
          <a:xfrm>
            <a:off x="2183654" y="1779539"/>
            <a:ext cx="3162392" cy="37965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67" b="1">
                <a:solidFill>
                  <a:schemeClr val="lt1"/>
                </a:solidFill>
                <a:latin typeface="Calibri"/>
                <a:ea typeface="Calibri"/>
                <a:cs typeface="Calibri"/>
                <a:sym typeface="Calibri"/>
              </a:rPr>
              <a:t>It helps to set the right goals</a:t>
            </a:r>
            <a:endParaRPr/>
          </a:p>
        </p:txBody>
      </p:sp>
      <p:sp>
        <p:nvSpPr>
          <p:cNvPr id="308" name="Google Shape;308;p12"/>
          <p:cNvSpPr txBox="1"/>
          <p:nvPr/>
        </p:nvSpPr>
        <p:spPr>
          <a:xfrm>
            <a:off x="363019" y="734871"/>
            <a:ext cx="11465958" cy="68501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sv-SE" sz="1800" dirty="0">
                <a:solidFill>
                  <a:schemeClr val="dk1"/>
                </a:solidFill>
                <a:latin typeface="Calibri"/>
                <a:ea typeface="Calibri"/>
                <a:cs typeface="Calibri"/>
                <a:sym typeface="Calibri"/>
              </a:rPr>
              <a:t>Om du förstår vikten av planering i ledningen och vill förstå alla fördelar med denna funktion, överväg följande </a:t>
            </a:r>
            <a:r>
              <a:rPr lang="sv-SE" sz="1800" b="1" dirty="0">
                <a:solidFill>
                  <a:schemeClr val="dk1"/>
                </a:solidFill>
                <a:latin typeface="Calibri"/>
                <a:ea typeface="Calibri"/>
                <a:cs typeface="Calibri"/>
                <a:sym typeface="Calibri"/>
              </a:rPr>
              <a:t>fem faktorer som bestämmer effektiviteten i planeringen. </a:t>
            </a:r>
            <a:endParaRPr b="1" dirty="0"/>
          </a:p>
        </p:txBody>
      </p:sp>
      <p:graphicFrame>
        <p:nvGraphicFramePr>
          <p:cNvPr id="309" name="Google Shape;309;p12"/>
          <p:cNvGraphicFramePr/>
          <p:nvPr>
            <p:extLst>
              <p:ext uri="{D42A27DB-BD31-4B8C-83A1-F6EECF244321}">
                <p14:modId xmlns:p14="http://schemas.microsoft.com/office/powerpoint/2010/main" val="781159688"/>
              </p:ext>
            </p:extLst>
          </p:nvPr>
        </p:nvGraphicFramePr>
        <p:xfrm>
          <a:off x="363019" y="1531037"/>
          <a:ext cx="11465950" cy="7071410"/>
        </p:xfrm>
        <a:graphic>
          <a:graphicData uri="http://schemas.openxmlformats.org/drawingml/2006/table">
            <a:tbl>
              <a:tblPr firstRow="1" bandRow="1">
                <a:noFill/>
                <a:tableStyleId>{0D5B2213-74DE-437C-BC59-47DB2F2E2886}</a:tableStyleId>
              </a:tblPr>
              <a:tblGrid>
                <a:gridCol w="3217025">
                  <a:extLst>
                    <a:ext uri="{9D8B030D-6E8A-4147-A177-3AD203B41FA5}">
                      <a16:colId xmlns:a16="http://schemas.microsoft.com/office/drawing/2014/main" val="20000"/>
                    </a:ext>
                  </a:extLst>
                </a:gridCol>
                <a:gridCol w="8248925">
                  <a:extLst>
                    <a:ext uri="{9D8B030D-6E8A-4147-A177-3AD203B41FA5}">
                      <a16:colId xmlns:a16="http://schemas.microsoft.com/office/drawing/2014/main" val="20001"/>
                    </a:ext>
                  </a:extLst>
                </a:gridCol>
              </a:tblGrid>
              <a:tr h="1003625">
                <a:tc>
                  <a:txBody>
                    <a:bodyPr/>
                    <a:lstStyle/>
                    <a:p>
                      <a:pPr marL="0" marR="0" lvl="0" indent="0" algn="l" rtl="0">
                        <a:lnSpc>
                          <a:spcPct val="100000"/>
                        </a:lnSpc>
                        <a:spcBef>
                          <a:spcPts val="0"/>
                        </a:spcBef>
                        <a:spcAft>
                          <a:spcPts val="0"/>
                        </a:spcAft>
                        <a:buClr>
                          <a:schemeClr val="dk1"/>
                        </a:buClr>
                        <a:buSzPts val="1800"/>
                        <a:buFont typeface="Calibri"/>
                        <a:buNone/>
                      </a:pPr>
                      <a:r>
                        <a:rPr lang="en-GB" sz="1800" u="none" strike="noStrike" cap="none" dirty="0" err="1"/>
                        <a:t>Engagemang</a:t>
                      </a:r>
                      <a:endParaRPr sz="1800" u="none" strike="noStrike" cap="none" dirty="0"/>
                    </a:p>
                    <a:p>
                      <a:pPr marL="0" marR="0" lvl="0" indent="0" algn="l" rtl="0">
                        <a:spcBef>
                          <a:spcPts val="0"/>
                        </a:spcBef>
                        <a:spcAft>
                          <a:spcPts val="0"/>
                        </a:spcAft>
                        <a:buNone/>
                      </a:pPr>
                      <a:endParaRPr sz="1800" dirty="0"/>
                    </a:p>
                  </a:txBody>
                  <a:tcPr marL="91450" marR="91450" marT="45725" marB="45725"/>
                </a:tc>
                <a:tc>
                  <a:txBody>
                    <a:bodyPr/>
                    <a:lstStyle/>
                    <a:p>
                      <a:pPr marL="0" marR="0" lvl="0" indent="0" algn="just" rtl="0">
                        <a:lnSpc>
                          <a:spcPct val="100000"/>
                        </a:lnSpc>
                        <a:spcBef>
                          <a:spcPts val="0"/>
                        </a:spcBef>
                        <a:spcAft>
                          <a:spcPts val="0"/>
                        </a:spcAft>
                        <a:buClr>
                          <a:schemeClr val="dk1"/>
                        </a:buClr>
                        <a:buSzPts val="1400"/>
                        <a:buFont typeface="Calibri"/>
                        <a:buNone/>
                      </a:pPr>
                      <a:r>
                        <a:rPr lang="sv-SE" sz="1400" b="0" dirty="0">
                          <a:solidFill>
                            <a:schemeClr val="dk1"/>
                          </a:solidFill>
                          <a:latin typeface="Calibri"/>
                          <a:ea typeface="Calibri"/>
                          <a:cs typeface="Calibri"/>
                          <a:sym typeface="Calibri"/>
                        </a:rPr>
                        <a:t>Även om planering är en ledningsfunktion, bör den inte göras av en person</a:t>
                      </a:r>
                    </a:p>
                    <a:p>
                      <a:pPr marL="0" marR="0" lvl="0" indent="0" algn="just" rtl="0">
                        <a:lnSpc>
                          <a:spcPct val="100000"/>
                        </a:lnSpc>
                        <a:spcBef>
                          <a:spcPts val="0"/>
                        </a:spcBef>
                        <a:spcAft>
                          <a:spcPts val="0"/>
                        </a:spcAft>
                        <a:buClr>
                          <a:schemeClr val="dk1"/>
                        </a:buClr>
                        <a:buSzPts val="1400"/>
                        <a:buFont typeface="Calibri"/>
                        <a:buNone/>
                      </a:pPr>
                      <a:r>
                        <a:rPr lang="sv-SE" sz="1400" b="0" dirty="0">
                          <a:solidFill>
                            <a:schemeClr val="dk1"/>
                          </a:solidFill>
                          <a:latin typeface="Calibri"/>
                          <a:ea typeface="Calibri"/>
                          <a:cs typeface="Calibri"/>
                          <a:sym typeface="Calibri"/>
                        </a:rPr>
                        <a:t>bakom en stängd dörr. Tvärtom är det en chefs uppgift att göra planering</a:t>
                      </a:r>
                    </a:p>
                    <a:p>
                      <a:pPr marL="0" marR="0" lvl="0" indent="0" algn="just" rtl="0">
                        <a:lnSpc>
                          <a:spcPct val="100000"/>
                        </a:lnSpc>
                        <a:spcBef>
                          <a:spcPts val="0"/>
                        </a:spcBef>
                        <a:spcAft>
                          <a:spcPts val="0"/>
                        </a:spcAft>
                        <a:buClr>
                          <a:schemeClr val="dk1"/>
                        </a:buClr>
                        <a:buSzPts val="1400"/>
                        <a:buFont typeface="Calibri"/>
                        <a:buNone/>
                      </a:pPr>
                      <a:r>
                        <a:rPr lang="sv-SE" sz="1400" b="0" dirty="0">
                          <a:solidFill>
                            <a:schemeClr val="dk1"/>
                          </a:solidFill>
                          <a:latin typeface="Calibri"/>
                          <a:ea typeface="Calibri"/>
                          <a:cs typeface="Calibri"/>
                          <a:sym typeface="Calibri"/>
                        </a:rPr>
                        <a:t>en samarbetsinriktad och inkluderande process. Få dina anställda att känna sig engagerade i processen</a:t>
                      </a:r>
                    </a:p>
                    <a:p>
                      <a:pPr marL="0" marR="0" lvl="0" indent="0" algn="just" rtl="0">
                        <a:lnSpc>
                          <a:spcPct val="100000"/>
                        </a:lnSpc>
                        <a:spcBef>
                          <a:spcPts val="0"/>
                        </a:spcBef>
                        <a:spcAft>
                          <a:spcPts val="0"/>
                        </a:spcAft>
                        <a:buClr>
                          <a:schemeClr val="dk1"/>
                        </a:buClr>
                        <a:buSzPts val="1400"/>
                        <a:buFont typeface="Calibri"/>
                        <a:buNone/>
                      </a:pPr>
                      <a:r>
                        <a:rPr lang="sv-SE" sz="1400" b="0" dirty="0">
                          <a:solidFill>
                            <a:schemeClr val="dk1"/>
                          </a:solidFill>
                          <a:latin typeface="Calibri"/>
                          <a:ea typeface="Calibri"/>
                          <a:cs typeface="Calibri"/>
                          <a:sym typeface="Calibri"/>
                        </a:rPr>
                        <a:t>av planering, och de kommer att vara angelägna om att förbinda sig till planen och ta på sig gemensamma</a:t>
                      </a:r>
                    </a:p>
                    <a:p>
                      <a:pPr marL="0" marR="0" lvl="0" indent="0" algn="just" rtl="0">
                        <a:lnSpc>
                          <a:spcPct val="100000"/>
                        </a:lnSpc>
                        <a:spcBef>
                          <a:spcPts val="0"/>
                        </a:spcBef>
                        <a:spcAft>
                          <a:spcPts val="0"/>
                        </a:spcAft>
                        <a:buClr>
                          <a:schemeClr val="dk1"/>
                        </a:buClr>
                        <a:buSzPts val="1400"/>
                        <a:buFont typeface="Calibri"/>
                        <a:buNone/>
                      </a:pPr>
                      <a:r>
                        <a:rPr lang="sv-SE" sz="1400" b="0" dirty="0">
                          <a:solidFill>
                            <a:schemeClr val="dk1"/>
                          </a:solidFill>
                          <a:latin typeface="Calibri"/>
                          <a:ea typeface="Calibri"/>
                          <a:cs typeface="Calibri"/>
                          <a:sym typeface="Calibri"/>
                        </a:rPr>
                        <a:t> ansvar för dess förverkligande. De kan till och med ha innovativa idéer</a:t>
                      </a:r>
                    </a:p>
                    <a:p>
                      <a:pPr marL="0" marR="0" lvl="0" indent="0" algn="just" rtl="0">
                        <a:lnSpc>
                          <a:spcPct val="100000"/>
                        </a:lnSpc>
                        <a:spcBef>
                          <a:spcPts val="0"/>
                        </a:spcBef>
                        <a:spcAft>
                          <a:spcPts val="0"/>
                        </a:spcAft>
                        <a:buClr>
                          <a:schemeClr val="dk1"/>
                        </a:buClr>
                        <a:buSzPts val="1400"/>
                        <a:buFont typeface="Calibri"/>
                        <a:buNone/>
                      </a:pPr>
                      <a:r>
                        <a:rPr lang="sv-SE" sz="1400" b="0" dirty="0">
                          <a:solidFill>
                            <a:schemeClr val="dk1"/>
                          </a:solidFill>
                          <a:latin typeface="Calibri"/>
                          <a:ea typeface="Calibri"/>
                          <a:cs typeface="Calibri"/>
                          <a:sym typeface="Calibri"/>
                        </a:rPr>
                        <a:t>du hade annars missat. </a:t>
                      </a:r>
                      <a:endParaRPr dirty="0"/>
                    </a:p>
                  </a:txBody>
                  <a:tcPr marL="91450" marR="91450" marT="45725" marB="45725"/>
                </a:tc>
                <a:extLst>
                  <a:ext uri="{0D108BD9-81ED-4DB2-BD59-A6C34878D82A}">
                    <a16:rowId xmlns:a16="http://schemas.microsoft.com/office/drawing/2014/main" val="10000"/>
                  </a:ext>
                </a:extLst>
              </a:tr>
              <a:tr h="890325">
                <a:tc>
                  <a:txBody>
                    <a:bodyPr/>
                    <a:lstStyle/>
                    <a:p>
                      <a:pPr marL="0" marR="0" lvl="0" indent="0" algn="l" rtl="0">
                        <a:lnSpc>
                          <a:spcPct val="100000"/>
                        </a:lnSpc>
                        <a:spcBef>
                          <a:spcPts val="0"/>
                        </a:spcBef>
                        <a:spcAft>
                          <a:spcPts val="0"/>
                        </a:spcAft>
                        <a:buClr>
                          <a:schemeClr val="dk1"/>
                        </a:buClr>
                        <a:buSzPts val="1800"/>
                        <a:buFont typeface="Calibri"/>
                        <a:buNone/>
                      </a:pPr>
                      <a:r>
                        <a:rPr lang="en-GB" sz="1800" b="1" dirty="0"/>
                        <a:t>Data, </a:t>
                      </a:r>
                      <a:r>
                        <a:rPr lang="en-GB" sz="1800" b="1" dirty="0" err="1"/>
                        <a:t>inte</a:t>
                      </a:r>
                      <a:r>
                        <a:rPr lang="en-GB" sz="1800" b="1" dirty="0"/>
                        <a:t> </a:t>
                      </a:r>
                      <a:r>
                        <a:rPr lang="en-GB" sz="1800" b="1" dirty="0" err="1"/>
                        <a:t>antaganden</a:t>
                      </a:r>
                      <a:endParaRPr dirty="0"/>
                    </a:p>
                    <a:p>
                      <a:pPr marL="0" marR="0" lvl="0" indent="0" algn="l" rtl="0">
                        <a:spcBef>
                          <a:spcPts val="0"/>
                        </a:spcBef>
                        <a:spcAft>
                          <a:spcPts val="0"/>
                        </a:spcAft>
                        <a:buNone/>
                      </a:pPr>
                      <a:endParaRPr sz="1800" dirty="0"/>
                    </a:p>
                  </a:txBody>
                  <a:tcPr marL="91450" marR="91450" marT="45725" marB="45725"/>
                </a:tc>
                <a:tc>
                  <a:txBody>
                    <a:bodyPr/>
                    <a:lstStyle/>
                    <a:p>
                      <a:pPr marL="0" marR="0" lvl="0" indent="0" algn="just" rtl="0">
                        <a:spcBef>
                          <a:spcPts val="0"/>
                        </a:spcBef>
                        <a:spcAft>
                          <a:spcPts val="0"/>
                        </a:spcAft>
                        <a:buNone/>
                      </a:pPr>
                      <a:r>
                        <a:rPr lang="en-GB" sz="1400" dirty="0"/>
                        <a:t>V</a:t>
                      </a:r>
                      <a:r>
                        <a:rPr lang="sv-SE" sz="1400" dirty="0"/>
                        <a:t>i har alla antaganden om företag, men de är inte nödvändigtvis sanna. </a:t>
                      </a:r>
                    </a:p>
                    <a:p>
                      <a:pPr marL="0" marR="0" lvl="0" indent="0" algn="just" rtl="0">
                        <a:spcBef>
                          <a:spcPts val="0"/>
                        </a:spcBef>
                        <a:spcAft>
                          <a:spcPts val="0"/>
                        </a:spcAft>
                        <a:buNone/>
                      </a:pPr>
                      <a:r>
                        <a:rPr lang="sv-SE" sz="1400" dirty="0"/>
                        <a:t>Att basera din plan på antaganden är ett allvarligt misstag som åsidosätter alla fördelar</a:t>
                      </a:r>
                    </a:p>
                    <a:p>
                      <a:pPr marL="0" marR="0" lvl="0" indent="0" algn="just" rtl="0">
                        <a:spcBef>
                          <a:spcPts val="0"/>
                        </a:spcBef>
                        <a:spcAft>
                          <a:spcPts val="0"/>
                        </a:spcAft>
                        <a:buNone/>
                      </a:pPr>
                      <a:r>
                        <a:rPr lang="sv-SE" sz="1400" dirty="0"/>
                        <a:t>av korrekt planering. Det är viktigt att göra marknadsundersökningar, vara värd för fokusgrupper,</a:t>
                      </a:r>
                    </a:p>
                    <a:p>
                      <a:pPr marL="0" marR="0" lvl="0" indent="0" algn="just" rtl="0">
                        <a:spcBef>
                          <a:spcPts val="0"/>
                        </a:spcBef>
                        <a:spcAft>
                          <a:spcPts val="0"/>
                        </a:spcAft>
                        <a:buNone/>
                      </a:pPr>
                      <a:r>
                        <a:rPr lang="sv-SE" sz="1400" dirty="0"/>
                        <a:t>tala med sina egna anställda, konsultera marknadsaktörerna</a:t>
                      </a:r>
                    </a:p>
                    <a:p>
                      <a:pPr marL="0" marR="0" lvl="0" indent="0" algn="just" rtl="0">
                        <a:spcBef>
                          <a:spcPts val="0"/>
                        </a:spcBef>
                        <a:spcAft>
                          <a:spcPts val="0"/>
                        </a:spcAft>
                        <a:buNone/>
                      </a:pPr>
                      <a:r>
                        <a:rPr lang="sv-SE" sz="1400" dirty="0"/>
                        <a:t>– få all information som kan hjälpa till att basera beslut på data snarare än antaganden. </a:t>
                      </a:r>
                    </a:p>
                    <a:p>
                      <a:pPr marL="0" marR="0" lvl="0" indent="0" algn="just" rtl="0">
                        <a:spcBef>
                          <a:spcPts val="0"/>
                        </a:spcBef>
                        <a:spcAft>
                          <a:spcPts val="0"/>
                        </a:spcAft>
                        <a:buNone/>
                      </a:pPr>
                      <a:endParaRPr dirty="0"/>
                    </a:p>
                  </a:txBody>
                  <a:tcPr marL="91450" marR="91450" marT="45725" marB="45725"/>
                </a:tc>
                <a:extLst>
                  <a:ext uri="{0D108BD9-81ED-4DB2-BD59-A6C34878D82A}">
                    <a16:rowId xmlns:a16="http://schemas.microsoft.com/office/drawing/2014/main" val="10001"/>
                  </a:ext>
                </a:extLst>
              </a:tr>
              <a:tr h="890325">
                <a:tc>
                  <a:txBody>
                    <a:bodyPr/>
                    <a:lstStyle/>
                    <a:p>
                      <a:pPr marL="0" marR="0" lvl="0" indent="0" algn="l" rtl="0">
                        <a:lnSpc>
                          <a:spcPct val="100000"/>
                        </a:lnSpc>
                        <a:spcBef>
                          <a:spcPts val="0"/>
                        </a:spcBef>
                        <a:spcAft>
                          <a:spcPts val="0"/>
                        </a:spcAft>
                        <a:buClr>
                          <a:schemeClr val="dk1"/>
                        </a:buClr>
                        <a:buSzPts val="1800"/>
                        <a:buFont typeface="Calibri"/>
                        <a:buNone/>
                      </a:pPr>
                      <a:r>
                        <a:rPr lang="en-GB" sz="1800" b="1" dirty="0" err="1">
                          <a:solidFill>
                            <a:schemeClr val="dk1"/>
                          </a:solidFill>
                        </a:rPr>
                        <a:t>Kommunikation</a:t>
                      </a:r>
                      <a:endParaRPr dirty="0"/>
                    </a:p>
                    <a:p>
                      <a:pPr marL="0" marR="0" lvl="0" indent="0" algn="l" rtl="0">
                        <a:spcBef>
                          <a:spcPts val="0"/>
                        </a:spcBef>
                        <a:spcAft>
                          <a:spcPts val="0"/>
                        </a:spcAft>
                        <a:buNone/>
                      </a:pPr>
                      <a:endParaRPr sz="1800" dirty="0"/>
                    </a:p>
                  </a:txBody>
                  <a:tcPr marL="91450" marR="91450" marT="45725" marB="45725"/>
                </a:tc>
                <a:tc>
                  <a:txBody>
                    <a:bodyPr/>
                    <a:lstStyle/>
                    <a:p>
                      <a:pPr marL="0" marR="0" lvl="0" indent="0" algn="just" rtl="0">
                        <a:spcBef>
                          <a:spcPts val="0"/>
                        </a:spcBef>
                        <a:spcAft>
                          <a:spcPts val="0"/>
                        </a:spcAft>
                        <a:buNone/>
                      </a:pPr>
                      <a:r>
                        <a:rPr lang="sv-SE" sz="1400" dirty="0"/>
                        <a:t>Det är viktigt att tydligt kommunicera de önskade resultaten och den strategiska planen</a:t>
                      </a:r>
                    </a:p>
                    <a:p>
                      <a:pPr marL="0" marR="0" lvl="0" indent="0" algn="just" rtl="0">
                        <a:spcBef>
                          <a:spcPts val="0"/>
                        </a:spcBef>
                        <a:spcAft>
                          <a:spcPts val="0"/>
                        </a:spcAft>
                        <a:buNone/>
                      </a:pPr>
                      <a:r>
                        <a:rPr lang="sv-SE" sz="1400" dirty="0"/>
                        <a:t>till de anställda. Vårda öppen kommunikation och uppmuntra alla att ge</a:t>
                      </a:r>
                    </a:p>
                    <a:p>
                      <a:pPr marL="0" marR="0" lvl="0" indent="0" algn="just" rtl="0">
                        <a:spcBef>
                          <a:spcPts val="0"/>
                        </a:spcBef>
                        <a:spcAft>
                          <a:spcPts val="0"/>
                        </a:spcAft>
                        <a:buNone/>
                      </a:pPr>
                      <a:r>
                        <a:rPr lang="sv-SE" sz="1400" dirty="0"/>
                        <a:t> återkoppling och föreslå förbättringar av planen. Observera att vissa fördelar med planering, </a:t>
                      </a:r>
                    </a:p>
                    <a:p>
                      <a:pPr marL="0" marR="0" lvl="0" indent="0" algn="just" rtl="0">
                        <a:spcBef>
                          <a:spcPts val="0"/>
                        </a:spcBef>
                        <a:spcAft>
                          <a:spcPts val="0"/>
                        </a:spcAft>
                        <a:buNone/>
                      </a:pPr>
                      <a:r>
                        <a:rPr lang="sv-SE" sz="1400" dirty="0"/>
                        <a:t>till exempel innovation, beror på hur ivriga anställda är att uttrycka sina idéer</a:t>
                      </a:r>
                    </a:p>
                    <a:p>
                      <a:pPr marL="0" marR="0" lvl="0" indent="0" algn="just" rtl="0">
                        <a:spcBef>
                          <a:spcPts val="0"/>
                        </a:spcBef>
                        <a:spcAft>
                          <a:spcPts val="0"/>
                        </a:spcAft>
                        <a:buNone/>
                      </a:pPr>
                      <a:r>
                        <a:rPr lang="sv-SE" sz="1400" dirty="0"/>
                        <a:t> och om de känner sig hörda och uppskattade för att ge dem. </a:t>
                      </a:r>
                    </a:p>
                    <a:p>
                      <a:pPr marL="0" marR="0" lvl="0" indent="0" algn="just" rtl="0">
                        <a:spcBef>
                          <a:spcPts val="0"/>
                        </a:spcBef>
                        <a:spcAft>
                          <a:spcPts val="0"/>
                        </a:spcAft>
                        <a:buNone/>
                      </a:pPr>
                      <a:endParaRPr dirty="0"/>
                    </a:p>
                  </a:txBody>
                  <a:tcPr marL="91450" marR="91450" marT="45725" marB="45725"/>
                </a:tc>
                <a:extLst>
                  <a:ext uri="{0D108BD9-81ED-4DB2-BD59-A6C34878D82A}">
                    <a16:rowId xmlns:a16="http://schemas.microsoft.com/office/drawing/2014/main" val="10002"/>
                  </a:ext>
                </a:extLst>
              </a:tr>
              <a:tr h="890325">
                <a:tc>
                  <a:txBody>
                    <a:bodyPr/>
                    <a:lstStyle/>
                    <a:p>
                      <a:pPr marL="0" marR="0" lvl="0" indent="0" algn="l" rtl="0">
                        <a:lnSpc>
                          <a:spcPct val="100000"/>
                        </a:lnSpc>
                        <a:spcBef>
                          <a:spcPts val="0"/>
                        </a:spcBef>
                        <a:spcAft>
                          <a:spcPts val="0"/>
                        </a:spcAft>
                        <a:buClr>
                          <a:schemeClr val="dk1"/>
                        </a:buClr>
                        <a:buSzPts val="1800"/>
                        <a:buFont typeface="Calibri"/>
                        <a:buNone/>
                      </a:pPr>
                      <a:r>
                        <a:rPr lang="en-GB" sz="1800" b="1" dirty="0"/>
                        <a:t>En kultur </a:t>
                      </a:r>
                      <a:r>
                        <a:rPr lang="en-GB" sz="1800" b="1" dirty="0" err="1"/>
                        <a:t>av</a:t>
                      </a:r>
                      <a:r>
                        <a:rPr lang="en-GB" sz="1800" b="1" dirty="0"/>
                        <a:t> </a:t>
                      </a:r>
                      <a:r>
                        <a:rPr lang="en-GB" sz="1800" b="1" dirty="0" err="1"/>
                        <a:t>tillväxt</a:t>
                      </a:r>
                      <a:endParaRPr dirty="0"/>
                    </a:p>
                    <a:p>
                      <a:pPr marL="0" marR="0" lvl="0" indent="0" algn="l" rtl="0">
                        <a:spcBef>
                          <a:spcPts val="0"/>
                        </a:spcBef>
                        <a:spcAft>
                          <a:spcPts val="0"/>
                        </a:spcAft>
                        <a:buNone/>
                      </a:pPr>
                      <a:endParaRPr sz="1800" dirty="0"/>
                    </a:p>
                  </a:txBody>
                  <a:tcPr marL="91450" marR="91450" marT="45725" marB="45725"/>
                </a:tc>
                <a:tc>
                  <a:txBody>
                    <a:bodyPr/>
                    <a:lstStyle/>
                    <a:p>
                      <a:pPr marL="0" marR="0" lvl="0" indent="0" algn="just" rtl="0">
                        <a:spcBef>
                          <a:spcPts val="0"/>
                        </a:spcBef>
                        <a:spcAft>
                          <a:spcPts val="0"/>
                        </a:spcAft>
                        <a:buNone/>
                      </a:pPr>
                      <a:r>
                        <a:rPr lang="sv-SE" sz="1400" dirty="0"/>
                        <a:t>Ett verkligt fokus på att förbättra effektivitet och tillväxt kan endast upprätthållas i en kultur</a:t>
                      </a:r>
                    </a:p>
                    <a:p>
                      <a:pPr marL="0" marR="0" lvl="0" indent="0" algn="just" rtl="0">
                        <a:spcBef>
                          <a:spcPts val="0"/>
                        </a:spcBef>
                        <a:spcAft>
                          <a:spcPts val="0"/>
                        </a:spcAft>
                        <a:buNone/>
                      </a:pPr>
                      <a:r>
                        <a:rPr lang="sv-SE" sz="1400" dirty="0"/>
                        <a:t> som värderar effektivitet och tillväxt. Arbeta för att skapa en sådan kultur i din organisation. </a:t>
                      </a:r>
                    </a:p>
                    <a:p>
                      <a:pPr marL="0" marR="0" lvl="0" indent="0" algn="just" rtl="0">
                        <a:spcBef>
                          <a:spcPts val="0"/>
                        </a:spcBef>
                        <a:spcAft>
                          <a:spcPts val="0"/>
                        </a:spcAft>
                        <a:buNone/>
                      </a:pPr>
                      <a:r>
                        <a:rPr lang="sv-SE" sz="1400" dirty="0"/>
                        <a:t>Om du hjälper dina anställda att lära sig och utveckla sina färdigheter, uppskatta och belöna</a:t>
                      </a:r>
                    </a:p>
                    <a:p>
                      <a:pPr marL="0" marR="0" lvl="0" indent="0" algn="just" rtl="0">
                        <a:spcBef>
                          <a:spcPts val="0"/>
                        </a:spcBef>
                        <a:spcAft>
                          <a:spcPts val="0"/>
                        </a:spcAft>
                        <a:buNone/>
                      </a:pPr>
                      <a:r>
                        <a:rPr lang="sv-SE" sz="1400" dirty="0"/>
                        <a:t>personliga prestationer, anställda kommer att vara mer villiga att engagera sig i ambitiösa</a:t>
                      </a:r>
                    </a:p>
                    <a:p>
                      <a:pPr marL="0" marR="0" lvl="0" indent="0" algn="just" rtl="0">
                        <a:spcBef>
                          <a:spcPts val="0"/>
                        </a:spcBef>
                        <a:spcAft>
                          <a:spcPts val="0"/>
                        </a:spcAft>
                        <a:buNone/>
                      </a:pPr>
                      <a:r>
                        <a:rPr lang="sv-SE" sz="1400" dirty="0"/>
                        <a:t>mål och krävande planer. </a:t>
                      </a:r>
                    </a:p>
                    <a:p>
                      <a:pPr marL="0" marR="0" lvl="0" indent="0" algn="just" rtl="0">
                        <a:spcBef>
                          <a:spcPts val="0"/>
                        </a:spcBef>
                        <a:spcAft>
                          <a:spcPts val="0"/>
                        </a:spcAft>
                        <a:buNone/>
                      </a:pPr>
                      <a:endParaRPr dirty="0"/>
                    </a:p>
                  </a:txBody>
                  <a:tcPr marL="91450" marR="91450" marT="45725" marB="45725"/>
                </a:tc>
                <a:extLst>
                  <a:ext uri="{0D108BD9-81ED-4DB2-BD59-A6C34878D82A}">
                    <a16:rowId xmlns:a16="http://schemas.microsoft.com/office/drawing/2014/main" val="10003"/>
                  </a:ext>
                </a:extLst>
              </a:tr>
              <a:tr h="753925">
                <a:tc>
                  <a:txBody>
                    <a:bodyPr/>
                    <a:lstStyle/>
                    <a:p>
                      <a:pPr marL="0" marR="0" lvl="0" indent="0" algn="l" rtl="0">
                        <a:lnSpc>
                          <a:spcPct val="100000"/>
                        </a:lnSpc>
                        <a:spcBef>
                          <a:spcPts val="0"/>
                        </a:spcBef>
                        <a:spcAft>
                          <a:spcPts val="0"/>
                        </a:spcAft>
                        <a:buClr>
                          <a:schemeClr val="dk1"/>
                        </a:buClr>
                        <a:buSzPts val="1800"/>
                        <a:buFont typeface="Calibri"/>
                        <a:buNone/>
                      </a:pPr>
                      <a:r>
                        <a:rPr lang="en-GB" sz="1800" b="1" dirty="0" err="1"/>
                        <a:t>Engagemang</a:t>
                      </a:r>
                      <a:r>
                        <a:rPr lang="en-GB" sz="1800" b="1" dirty="0"/>
                        <a:t> för </a:t>
                      </a:r>
                      <a:r>
                        <a:rPr lang="en-GB" sz="1800" b="1" dirty="0" err="1"/>
                        <a:t>förändring</a:t>
                      </a:r>
                      <a:endParaRPr dirty="0"/>
                    </a:p>
                    <a:p>
                      <a:pPr marL="0" marR="0" lvl="0" indent="0" algn="l" rtl="0">
                        <a:spcBef>
                          <a:spcPts val="0"/>
                        </a:spcBef>
                        <a:spcAft>
                          <a:spcPts val="0"/>
                        </a:spcAft>
                        <a:buNone/>
                      </a:pPr>
                      <a:endParaRPr sz="1800" dirty="0"/>
                    </a:p>
                  </a:txBody>
                  <a:tcPr marL="91450" marR="91450" marT="45725" marB="45725"/>
                </a:tc>
                <a:tc>
                  <a:txBody>
                    <a:bodyPr/>
                    <a:lstStyle/>
                    <a:p>
                      <a:pPr marL="0" marR="0" lvl="0" indent="0" algn="just" rtl="0">
                        <a:spcBef>
                          <a:spcPts val="0"/>
                        </a:spcBef>
                        <a:spcAft>
                          <a:spcPts val="0"/>
                        </a:spcAft>
                        <a:buNone/>
                      </a:pPr>
                      <a:r>
                        <a:rPr lang="sv-SE" sz="1400" dirty="0"/>
                        <a:t>Effektiv planering kräver att man släpper föråldrade processer, revidering av strategier, </a:t>
                      </a:r>
                    </a:p>
                    <a:p>
                      <a:pPr marL="0" marR="0" lvl="0" indent="0" algn="just" rtl="0">
                        <a:spcBef>
                          <a:spcPts val="0"/>
                        </a:spcBef>
                        <a:spcAft>
                          <a:spcPts val="0"/>
                        </a:spcAft>
                        <a:buNone/>
                      </a:pPr>
                      <a:r>
                        <a:rPr lang="sv-SE" sz="1400" dirty="0"/>
                        <a:t>innovation, anställning och avskedande. Allt detta förändras med mera, vilket är svårt att hantera. </a:t>
                      </a:r>
                    </a:p>
                    <a:p>
                      <a:pPr marL="0" marR="0" lvl="0" indent="0" algn="just" rtl="0">
                        <a:spcBef>
                          <a:spcPts val="0"/>
                        </a:spcBef>
                        <a:spcAft>
                          <a:spcPts val="0"/>
                        </a:spcAft>
                        <a:buNone/>
                      </a:pPr>
                      <a:r>
                        <a:rPr lang="sv-SE" sz="1400" dirty="0"/>
                        <a:t>För att verkligen dra nytta av fördelarna med planering bör en chef ändå vara redo</a:t>
                      </a:r>
                    </a:p>
                    <a:p>
                      <a:pPr marL="0" marR="0" lvl="0" indent="0" algn="just" rtl="0">
                        <a:spcBef>
                          <a:spcPts val="0"/>
                        </a:spcBef>
                        <a:spcAft>
                          <a:spcPts val="0"/>
                        </a:spcAft>
                        <a:buNone/>
                      </a:pPr>
                      <a:r>
                        <a:rPr lang="sv-SE" sz="1400" dirty="0"/>
                        <a:t>att gå utöver de kosmetiska förändringarna och möta teamets eventuella förbittring. </a:t>
                      </a:r>
                    </a:p>
                    <a:p>
                      <a:pPr marL="0" marR="0" lvl="0" indent="0" algn="just" rtl="0">
                        <a:spcBef>
                          <a:spcPts val="0"/>
                        </a:spcBef>
                        <a:spcAft>
                          <a:spcPts val="0"/>
                        </a:spcAft>
                        <a:buNone/>
                      </a:pPr>
                      <a:r>
                        <a:rPr lang="sv-SE" sz="1400" dirty="0"/>
                        <a:t>I detta avseende är planering i ledningen en funktion som kräver mycket mod</a:t>
                      </a:r>
                    </a:p>
                    <a:p>
                      <a:pPr marL="0" marR="0" lvl="0" indent="0" algn="just" rtl="0">
                        <a:spcBef>
                          <a:spcPts val="0"/>
                        </a:spcBef>
                        <a:spcAft>
                          <a:spcPts val="0"/>
                        </a:spcAft>
                        <a:buNone/>
                      </a:pPr>
                      <a:r>
                        <a:rPr lang="sv-SE" sz="1400" dirty="0"/>
                        <a:t>och engagemang. </a:t>
                      </a:r>
                    </a:p>
                    <a:p>
                      <a:pPr marL="0" marR="0" lvl="0" indent="0" algn="just" rtl="0">
                        <a:spcBef>
                          <a:spcPts val="0"/>
                        </a:spcBef>
                        <a:spcAft>
                          <a:spcPts val="0"/>
                        </a:spcAft>
                        <a:buNone/>
                      </a:pPr>
                      <a:endParaRPr dirty="0"/>
                    </a:p>
                  </a:txBody>
                  <a:tcPr marL="91450" marR="91450" marT="45725" marB="45725"/>
                </a:tc>
                <a:extLst>
                  <a:ext uri="{0D108BD9-81ED-4DB2-BD59-A6C34878D82A}">
                    <a16:rowId xmlns:a16="http://schemas.microsoft.com/office/drawing/2014/main" val="10004"/>
                  </a:ext>
                </a:extLst>
              </a:tr>
            </a:tbl>
          </a:graphicData>
        </a:graphic>
      </p:graphicFrame>
      <p:sp>
        <p:nvSpPr>
          <p:cNvPr id="310" name="Google Shape;310;p12"/>
          <p:cNvSpPr txBox="1"/>
          <p:nvPr/>
        </p:nvSpPr>
        <p:spPr>
          <a:xfrm>
            <a:off x="1068779" y="261257"/>
            <a:ext cx="680456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dirty="0" err="1">
                <a:solidFill>
                  <a:schemeClr val="dk1"/>
                </a:solidFill>
                <a:latin typeface="Calibri"/>
                <a:ea typeface="Calibri"/>
                <a:cs typeface="Calibri"/>
                <a:sym typeface="Calibri"/>
              </a:rPr>
              <a:t>Effektivitet</a:t>
            </a:r>
            <a:r>
              <a:rPr lang="en-GB" sz="2200" b="1" dirty="0">
                <a:solidFill>
                  <a:schemeClr val="dk1"/>
                </a:solidFill>
                <a:latin typeface="Calibri"/>
                <a:ea typeface="Calibri"/>
                <a:cs typeface="Calibri"/>
                <a:sym typeface="Calibri"/>
              </a:rPr>
              <a:t> </a:t>
            </a:r>
            <a:r>
              <a:rPr lang="en-GB" sz="2200" b="1" dirty="0" err="1">
                <a:solidFill>
                  <a:schemeClr val="dk1"/>
                </a:solidFill>
                <a:latin typeface="Calibri"/>
                <a:ea typeface="Calibri"/>
                <a:cs typeface="Calibri"/>
                <a:sym typeface="Calibri"/>
              </a:rPr>
              <a:t>i</a:t>
            </a:r>
            <a:r>
              <a:rPr lang="en-GB" sz="2200" b="1" dirty="0">
                <a:solidFill>
                  <a:schemeClr val="dk1"/>
                </a:solidFill>
                <a:latin typeface="Calibri"/>
                <a:ea typeface="Calibri"/>
                <a:cs typeface="Calibri"/>
                <a:sym typeface="Calibri"/>
              </a:rPr>
              <a:t> </a:t>
            </a:r>
            <a:r>
              <a:rPr lang="en-GB" sz="2200" b="1" dirty="0" err="1">
                <a:solidFill>
                  <a:schemeClr val="dk1"/>
                </a:solidFill>
                <a:latin typeface="Calibri"/>
                <a:ea typeface="Calibri"/>
                <a:cs typeface="Calibri"/>
                <a:sym typeface="Calibri"/>
              </a:rPr>
              <a:t>planeringen</a:t>
            </a:r>
            <a:r>
              <a:rPr lang="en-GB" sz="2200" b="1" dirty="0">
                <a:solidFill>
                  <a:schemeClr val="dk1"/>
                </a:solidFill>
                <a:latin typeface="Calibri"/>
                <a:ea typeface="Calibri"/>
                <a:cs typeface="Calibri"/>
                <a:sym typeface="Calibri"/>
              </a:rPr>
              <a:t> </a:t>
            </a:r>
            <a:endParaRPr dirty="0"/>
          </a:p>
        </p:txBody>
      </p:sp>
      <p:graphicFrame>
        <p:nvGraphicFramePr>
          <p:cNvPr id="311" name="Google Shape;311;p12"/>
          <p:cNvGraphicFramePr/>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724395" imgH="782112" progId="">
                  <p:embed/>
                </p:oleObj>
              </mc:Choice>
              <mc:Fallback>
                <p:oleObj r:id="rId3" imgW="724395" imgH="782112" progId="">
                  <p:embed/>
                  <p:pic>
                    <p:nvPicPr>
                      <p:cNvPr id="311" name="Google Shape;311;p12"/>
                      <p:cNvPicPr preferRelativeResize="0"/>
                      <p:nvPr/>
                    </p:nvPicPr>
                    <p:blipFill rotWithShape="1">
                      <a:blip r:embed="rId4">
                        <a:alphaModFix/>
                      </a:blip>
                      <a:srcRect/>
                      <a:stretch/>
                    </p:blipFill>
                    <p:spPr>
                      <a:xfrm>
                        <a:off x="-3683" y="0"/>
                        <a:ext cx="724395" cy="782112"/>
                      </a:xfrm>
                      <a:prstGeom prst="rect">
                        <a:avLst/>
                      </a:prstGeom>
                      <a:noFill/>
                      <a:ln>
                        <a:noFill/>
                      </a:ln>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3"/>
          <p:cNvSpPr txBox="1"/>
          <p:nvPr/>
        </p:nvSpPr>
        <p:spPr>
          <a:xfrm>
            <a:off x="1111283" y="1171684"/>
            <a:ext cx="4603423"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err="1">
                <a:solidFill>
                  <a:schemeClr val="dk1"/>
                </a:solidFill>
                <a:latin typeface="Calibri"/>
                <a:ea typeface="Calibri"/>
                <a:cs typeface="Calibri"/>
                <a:sym typeface="Calibri"/>
              </a:rPr>
              <a:t>Projektmål</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err="1">
                <a:solidFill>
                  <a:schemeClr val="dk1"/>
                </a:solidFill>
                <a:latin typeface="Calibri"/>
                <a:ea typeface="Calibri"/>
                <a:cs typeface="Calibri"/>
                <a:sym typeface="Calibri"/>
              </a:rPr>
              <a:t>Aktiviteter</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latin typeface="Calibri"/>
                <a:cs typeface="Calibri"/>
                <a:sym typeface="Calibri"/>
              </a:rPr>
              <a:t>Ansvar</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err="1">
                <a:solidFill>
                  <a:schemeClr val="dk1"/>
                </a:solidFill>
                <a:latin typeface="Calibri"/>
                <a:ea typeface="Calibri"/>
                <a:cs typeface="Calibri"/>
                <a:sym typeface="Calibri"/>
              </a:rPr>
              <a:t>Tidsram</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Budget </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err="1">
                <a:solidFill>
                  <a:schemeClr val="dk1"/>
                </a:solidFill>
                <a:latin typeface="Calibri"/>
                <a:cs typeface="Calibri"/>
                <a:sym typeface="Calibri"/>
              </a:rPr>
              <a:t>Övervakning</a:t>
            </a:r>
            <a:r>
              <a:rPr lang="en-GB" sz="1800" dirty="0">
                <a:solidFill>
                  <a:schemeClr val="dk1"/>
                </a:solidFill>
                <a:latin typeface="Calibri"/>
                <a:cs typeface="Calibri"/>
                <a:sym typeface="Calibri"/>
              </a:rPr>
              <a:t> </a:t>
            </a:r>
            <a:r>
              <a:rPr lang="en-GB" sz="1800" dirty="0" err="1">
                <a:solidFill>
                  <a:schemeClr val="dk1"/>
                </a:solidFill>
                <a:latin typeface="Calibri"/>
                <a:cs typeface="Calibri"/>
                <a:sym typeface="Calibri"/>
              </a:rPr>
              <a:t>och</a:t>
            </a:r>
            <a:r>
              <a:rPr lang="en-GB" sz="1800" dirty="0">
                <a:solidFill>
                  <a:schemeClr val="dk1"/>
                </a:solidFill>
                <a:latin typeface="Calibri"/>
                <a:cs typeface="Calibri"/>
                <a:sym typeface="Calibri"/>
              </a:rPr>
              <a:t> </a:t>
            </a:r>
            <a:r>
              <a:rPr lang="en-GB" sz="1800" dirty="0" err="1">
                <a:solidFill>
                  <a:schemeClr val="dk1"/>
                </a:solidFill>
                <a:latin typeface="Calibri"/>
                <a:cs typeface="Calibri"/>
                <a:sym typeface="Calibri"/>
              </a:rPr>
              <a:t>resultatindikatorer</a:t>
            </a:r>
            <a:endParaRPr dirty="0"/>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Risker</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err="1">
                <a:solidFill>
                  <a:schemeClr val="dk1"/>
                </a:solidFill>
                <a:latin typeface="Calibri"/>
                <a:ea typeface="Calibri"/>
                <a:cs typeface="Calibri"/>
                <a:sym typeface="Calibri"/>
              </a:rPr>
              <a:t>Projektavslut</a:t>
            </a:r>
            <a:endParaRPr dirty="0"/>
          </a:p>
        </p:txBody>
      </p:sp>
      <p:sp>
        <p:nvSpPr>
          <p:cNvPr id="317" name="Google Shape;317;p13"/>
          <p:cNvSpPr txBox="1"/>
          <p:nvPr/>
        </p:nvSpPr>
        <p:spPr>
          <a:xfrm>
            <a:off x="1111283" y="956240"/>
            <a:ext cx="503433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dirty="0" err="1">
                <a:solidFill>
                  <a:schemeClr val="dk1"/>
                </a:solidFill>
                <a:latin typeface="Calibri"/>
                <a:ea typeface="Calibri"/>
                <a:cs typeface="Calibri"/>
                <a:sym typeface="Calibri"/>
              </a:rPr>
              <a:t>Projektplan</a:t>
            </a:r>
            <a:endParaRPr sz="2200" b="1" dirty="0">
              <a:solidFill>
                <a:schemeClr val="dk1"/>
              </a:solidFill>
              <a:latin typeface="Calibri"/>
              <a:ea typeface="Calibri"/>
              <a:cs typeface="Calibri"/>
              <a:sym typeface="Calibri"/>
            </a:endParaRPr>
          </a:p>
        </p:txBody>
      </p:sp>
      <p:sp>
        <p:nvSpPr>
          <p:cNvPr id="318" name="Google Shape;318;p13"/>
          <p:cNvSpPr txBox="1"/>
          <p:nvPr/>
        </p:nvSpPr>
        <p:spPr>
          <a:xfrm>
            <a:off x="6477296" y="951393"/>
            <a:ext cx="4715838"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dirty="0" err="1">
                <a:solidFill>
                  <a:schemeClr val="dk1"/>
                </a:solidFill>
                <a:latin typeface="Calibri"/>
                <a:ea typeface="Calibri"/>
                <a:cs typeface="Calibri"/>
                <a:sym typeface="Calibri"/>
              </a:rPr>
              <a:t>Verktyg</a:t>
            </a:r>
            <a:r>
              <a:rPr lang="en-GB"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sp>
        <p:nvSpPr>
          <p:cNvPr id="319" name="Google Shape;319;p13"/>
          <p:cNvSpPr txBox="1"/>
          <p:nvPr/>
        </p:nvSpPr>
        <p:spPr>
          <a:xfrm>
            <a:off x="6477296" y="1448682"/>
            <a:ext cx="4417887"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Calibri"/>
                <a:ea typeface="Calibri"/>
                <a:cs typeface="Calibri"/>
                <a:sym typeface="Calibri"/>
              </a:rPr>
              <a:t>WBS </a:t>
            </a:r>
            <a:r>
              <a:rPr lang="en-GB" sz="1800" dirty="0" err="1">
                <a:solidFill>
                  <a:schemeClr val="dk1"/>
                </a:solidFill>
                <a:latin typeface="Calibri"/>
                <a:ea typeface="Calibri"/>
                <a:cs typeface="Calibri"/>
                <a:sym typeface="Calibri"/>
              </a:rPr>
              <a:t>och</a:t>
            </a:r>
            <a:r>
              <a:rPr lang="en-GB" sz="1800" dirty="0">
                <a:solidFill>
                  <a:schemeClr val="dk1"/>
                </a:solidFill>
                <a:latin typeface="Calibri"/>
                <a:ea typeface="Calibri"/>
                <a:cs typeface="Calibri"/>
                <a:sym typeface="Calibri"/>
              </a:rPr>
              <a:t> OBS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err="1">
                <a:solidFill>
                  <a:schemeClr val="dk1"/>
                </a:solidFill>
                <a:latin typeface="Calibri"/>
                <a:ea typeface="Calibri"/>
                <a:cs typeface="Calibri"/>
                <a:sym typeface="Calibri"/>
              </a:rPr>
              <a:t>Ansvarsmatris</a:t>
            </a:r>
            <a:r>
              <a:rPr lang="en-GB" sz="1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err="1">
                <a:solidFill>
                  <a:schemeClr val="dk1"/>
                </a:solidFill>
                <a:latin typeface="Calibri"/>
                <a:ea typeface="Calibri"/>
                <a:cs typeface="Calibri"/>
                <a:sym typeface="Calibri"/>
              </a:rPr>
              <a:t>Nätverksdiagram</a:t>
            </a:r>
            <a:r>
              <a:rPr lang="en-GB" sz="1800" dirty="0">
                <a:solidFill>
                  <a:schemeClr val="dk1"/>
                </a:solidFill>
                <a:latin typeface="Calibri"/>
                <a:ea typeface="Calibri"/>
                <a:cs typeface="Calibri"/>
                <a:sym typeface="Calibri"/>
              </a:rPr>
              <a:t> (CPM)</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GANTT-diagram</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Resource levelling</a:t>
            </a:r>
            <a:endParaRPr dirty="0"/>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Crashing</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err="1">
                <a:solidFill>
                  <a:schemeClr val="dk1"/>
                </a:solidFill>
                <a:latin typeface="Calibri"/>
                <a:cs typeface="Calibri"/>
                <a:sym typeface="Calibri"/>
              </a:rPr>
              <a:t>Förtjänat</a:t>
            </a:r>
            <a:r>
              <a:rPr lang="en-GB" sz="1800" dirty="0">
                <a:solidFill>
                  <a:schemeClr val="dk1"/>
                </a:solidFill>
                <a:latin typeface="Calibri"/>
                <a:cs typeface="Calibri"/>
                <a:sym typeface="Calibri"/>
              </a:rPr>
              <a:t> </a:t>
            </a:r>
            <a:r>
              <a:rPr lang="en-GB" sz="1800" dirty="0" err="1">
                <a:solidFill>
                  <a:schemeClr val="dk1"/>
                </a:solidFill>
                <a:latin typeface="Calibri"/>
                <a:cs typeface="Calibri"/>
                <a:sym typeface="Calibri"/>
              </a:rPr>
              <a:t>värde</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err="1">
                <a:solidFill>
                  <a:schemeClr val="dk1"/>
                </a:solidFill>
                <a:latin typeface="Calibri"/>
                <a:ea typeface="Calibri"/>
                <a:cs typeface="Calibri"/>
                <a:sym typeface="Calibri"/>
              </a:rPr>
              <a:t>Riskhantering</a:t>
            </a:r>
            <a:endParaRPr dirty="0"/>
          </a:p>
        </p:txBody>
      </p:sp>
      <p:graphicFrame>
        <p:nvGraphicFramePr>
          <p:cNvPr id="320" name="Google Shape;320;p13"/>
          <p:cNvGraphicFramePr/>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724395" imgH="782112" progId="">
                  <p:embed/>
                </p:oleObj>
              </mc:Choice>
              <mc:Fallback>
                <p:oleObj r:id="rId3" imgW="724395" imgH="782112" progId="">
                  <p:embed/>
                  <p:pic>
                    <p:nvPicPr>
                      <p:cNvPr id="320" name="Google Shape;320;p13"/>
                      <p:cNvPicPr preferRelativeResize="0"/>
                      <p:nvPr/>
                    </p:nvPicPr>
                    <p:blipFill rotWithShape="1">
                      <a:blip r:embed="rId4">
                        <a:alphaModFix/>
                      </a:blip>
                      <a:srcRect/>
                      <a:stretch/>
                    </p:blipFill>
                    <p:spPr>
                      <a:xfrm>
                        <a:off x="-3683" y="0"/>
                        <a:ext cx="724395" cy="782112"/>
                      </a:xfrm>
                      <a:prstGeom prst="rect">
                        <a:avLst/>
                      </a:prstGeom>
                      <a:noFill/>
                      <a:ln>
                        <a:noFill/>
                      </a:ln>
                    </p:spPr>
                  </p:pic>
                </p:oleObj>
              </mc:Fallback>
            </mc:AlternateContent>
          </a:graphicData>
        </a:graphic>
      </p:graphicFrame>
      <p:sp>
        <p:nvSpPr>
          <p:cNvPr id="321" name="Google Shape;321;p13"/>
          <p:cNvSpPr txBox="1"/>
          <p:nvPr/>
        </p:nvSpPr>
        <p:spPr>
          <a:xfrm>
            <a:off x="1068779" y="261257"/>
            <a:ext cx="680456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dirty="0" err="1">
                <a:solidFill>
                  <a:schemeClr val="dk1"/>
                </a:solidFill>
                <a:latin typeface="Calibri"/>
                <a:ea typeface="Calibri"/>
                <a:cs typeface="Calibri"/>
                <a:sym typeface="Calibri"/>
              </a:rPr>
              <a:t>Ett</a:t>
            </a:r>
            <a:r>
              <a:rPr lang="en-GB" sz="2200" b="1" dirty="0">
                <a:solidFill>
                  <a:schemeClr val="dk1"/>
                </a:solidFill>
                <a:latin typeface="Calibri"/>
                <a:ea typeface="Calibri"/>
                <a:cs typeface="Calibri"/>
                <a:sym typeface="Calibri"/>
              </a:rPr>
              <a:t> </a:t>
            </a:r>
            <a:r>
              <a:rPr lang="en-GB" sz="2200" b="1" dirty="0" err="1">
                <a:solidFill>
                  <a:schemeClr val="dk1"/>
                </a:solidFill>
                <a:latin typeface="Calibri"/>
                <a:ea typeface="Calibri"/>
                <a:cs typeface="Calibri"/>
                <a:sym typeface="Calibri"/>
              </a:rPr>
              <a:t>praktiskt</a:t>
            </a:r>
            <a:r>
              <a:rPr lang="en-GB" sz="2200" b="1" dirty="0">
                <a:solidFill>
                  <a:schemeClr val="dk1"/>
                </a:solidFill>
                <a:latin typeface="Calibri"/>
                <a:ea typeface="Calibri"/>
                <a:cs typeface="Calibri"/>
                <a:sym typeface="Calibri"/>
              </a:rPr>
              <a:t> </a:t>
            </a:r>
            <a:r>
              <a:rPr lang="en-GB" sz="2200" b="1" dirty="0" err="1">
                <a:solidFill>
                  <a:schemeClr val="dk1"/>
                </a:solidFill>
                <a:latin typeface="Calibri"/>
                <a:ea typeface="Calibri"/>
                <a:cs typeface="Calibri"/>
                <a:sym typeface="Calibri"/>
              </a:rPr>
              <a:t>exempel</a:t>
            </a:r>
            <a:r>
              <a:rPr lang="en-GB" sz="2200" b="1" dirty="0">
                <a:solidFill>
                  <a:schemeClr val="dk1"/>
                </a:solidFill>
                <a:latin typeface="Calibri"/>
                <a:ea typeface="Calibri"/>
                <a:cs typeface="Calibri"/>
                <a:sym typeface="Calibri"/>
              </a:rPr>
              <a:t> </a:t>
            </a:r>
            <a:r>
              <a:rPr lang="en-GB" sz="2200" b="1" dirty="0" err="1">
                <a:solidFill>
                  <a:schemeClr val="dk1"/>
                </a:solidFill>
                <a:latin typeface="Calibri"/>
                <a:ea typeface="Calibri"/>
                <a:cs typeface="Calibri"/>
                <a:sym typeface="Calibri"/>
              </a:rPr>
              <a:t>på</a:t>
            </a:r>
            <a:r>
              <a:rPr lang="en-GB" sz="2200" b="1" dirty="0">
                <a:solidFill>
                  <a:schemeClr val="dk1"/>
                </a:solidFill>
                <a:latin typeface="Calibri"/>
                <a:ea typeface="Calibri"/>
                <a:cs typeface="Calibri"/>
                <a:sym typeface="Calibri"/>
              </a:rPr>
              <a:t> </a:t>
            </a:r>
            <a:r>
              <a:rPr lang="en-GB" sz="2200" b="1" dirty="0" err="1">
                <a:solidFill>
                  <a:schemeClr val="dk1"/>
                </a:solidFill>
                <a:latin typeface="Calibri"/>
                <a:ea typeface="Calibri"/>
                <a:cs typeface="Calibri"/>
                <a:sym typeface="Calibri"/>
              </a:rPr>
              <a:t>ett</a:t>
            </a:r>
            <a:r>
              <a:rPr lang="en-GB" sz="2200" b="1" dirty="0">
                <a:solidFill>
                  <a:schemeClr val="dk1"/>
                </a:solidFill>
                <a:latin typeface="Calibri"/>
                <a:ea typeface="Calibri"/>
                <a:cs typeface="Calibri"/>
                <a:sym typeface="Calibri"/>
              </a:rPr>
              <a:t> </a:t>
            </a:r>
            <a:r>
              <a:rPr lang="en-GB" sz="2200" b="1" dirty="0" err="1">
                <a:solidFill>
                  <a:schemeClr val="dk1"/>
                </a:solidFill>
                <a:latin typeface="Calibri"/>
                <a:ea typeface="Calibri"/>
                <a:cs typeface="Calibri"/>
                <a:sym typeface="Calibri"/>
              </a:rPr>
              <a:t>projekt</a:t>
            </a:r>
            <a:r>
              <a:rPr lang="en-GB" sz="2200" b="1" dirty="0">
                <a:solidFill>
                  <a:schemeClr val="dk1"/>
                </a:solidFill>
                <a:latin typeface="Calibri"/>
                <a:ea typeface="Calibri"/>
                <a:cs typeface="Calibri"/>
                <a:sym typeface="Calibri"/>
              </a:rPr>
              <a:t>…</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4"/>
          <p:cNvSpPr txBox="1"/>
          <p:nvPr/>
        </p:nvSpPr>
        <p:spPr>
          <a:xfrm>
            <a:off x="1068779" y="261257"/>
            <a:ext cx="680456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dirty="0">
                <a:solidFill>
                  <a:schemeClr val="dk1"/>
                </a:solidFill>
                <a:latin typeface="Calibri"/>
                <a:ea typeface="Calibri"/>
                <a:cs typeface="Calibri"/>
                <a:sym typeface="Calibri"/>
              </a:rPr>
              <a:t>ENHET 3: b) </a:t>
            </a:r>
            <a:r>
              <a:rPr lang="en-GB" sz="2200" b="1" dirty="0" err="1">
                <a:solidFill>
                  <a:schemeClr val="dk1"/>
                </a:solidFill>
                <a:latin typeface="Calibri"/>
                <a:ea typeface="Calibri"/>
                <a:cs typeface="Calibri"/>
                <a:sym typeface="Calibri"/>
              </a:rPr>
              <a:t>Organisering</a:t>
            </a:r>
            <a:endParaRPr dirty="0"/>
          </a:p>
        </p:txBody>
      </p:sp>
      <p:graphicFrame>
        <p:nvGraphicFramePr>
          <p:cNvPr id="327" name="Google Shape;327;p14"/>
          <p:cNvGraphicFramePr/>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724395" imgH="782112" progId="">
                  <p:embed/>
                </p:oleObj>
              </mc:Choice>
              <mc:Fallback>
                <p:oleObj r:id="rId3" imgW="724395" imgH="782112" progId="">
                  <p:embed/>
                  <p:pic>
                    <p:nvPicPr>
                      <p:cNvPr id="327" name="Google Shape;327;p14"/>
                      <p:cNvPicPr preferRelativeResize="0"/>
                      <p:nvPr/>
                    </p:nvPicPr>
                    <p:blipFill rotWithShape="1">
                      <a:blip r:embed="rId4">
                        <a:alphaModFix/>
                      </a:blip>
                      <a:srcRect/>
                      <a:stretch/>
                    </p:blipFill>
                    <p:spPr>
                      <a:xfrm>
                        <a:off x="-3683" y="0"/>
                        <a:ext cx="724395" cy="782112"/>
                      </a:xfrm>
                      <a:prstGeom prst="rect">
                        <a:avLst/>
                      </a:prstGeom>
                      <a:noFill/>
                      <a:ln>
                        <a:noFill/>
                      </a:ln>
                    </p:spPr>
                  </p:pic>
                </p:oleObj>
              </mc:Fallback>
            </mc:AlternateContent>
          </a:graphicData>
        </a:graphic>
      </p:graphicFrame>
      <p:sp>
        <p:nvSpPr>
          <p:cNvPr id="328" name="Google Shape;328;p14"/>
          <p:cNvSpPr txBox="1"/>
          <p:nvPr/>
        </p:nvSpPr>
        <p:spPr>
          <a:xfrm>
            <a:off x="720712" y="939518"/>
            <a:ext cx="11025350" cy="147728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sv-SE" sz="1800" dirty="0">
                <a:solidFill>
                  <a:schemeClr val="dk1"/>
                </a:solidFill>
                <a:latin typeface="Calibri"/>
                <a:ea typeface="Calibri"/>
                <a:cs typeface="Calibri"/>
                <a:sym typeface="Calibri"/>
              </a:rPr>
              <a:t>Organisering är ledningens funktion som innebär </a:t>
            </a:r>
            <a:r>
              <a:rPr lang="sv-SE" sz="1800" b="1" dirty="0">
                <a:solidFill>
                  <a:schemeClr val="dk1"/>
                </a:solidFill>
                <a:latin typeface="Calibri"/>
                <a:ea typeface="Calibri"/>
                <a:cs typeface="Calibri"/>
                <a:sym typeface="Calibri"/>
              </a:rPr>
              <a:t>att man utvecklar en organisationsstruktur och fördelar mänskliga resurser för att säkerställa att målen uppnås.</a:t>
            </a:r>
            <a:r>
              <a:rPr lang="sv-SE" sz="1800" dirty="0">
                <a:solidFill>
                  <a:schemeClr val="dk1"/>
                </a:solidFill>
                <a:latin typeface="Calibri"/>
                <a:ea typeface="Calibri"/>
                <a:cs typeface="Calibri"/>
                <a:sym typeface="Calibri"/>
              </a:rPr>
              <a:t> Organisationens struktur är den ram inom vilken ansträngningen samordnas. Strukturen representeras vanligtvis av ett </a:t>
            </a:r>
            <a:r>
              <a:rPr lang="sv-SE" sz="1800" b="1" dirty="0">
                <a:solidFill>
                  <a:schemeClr val="dk1"/>
                </a:solidFill>
                <a:latin typeface="Calibri"/>
                <a:ea typeface="Calibri"/>
                <a:cs typeface="Calibri"/>
                <a:sym typeface="Calibri"/>
              </a:rPr>
              <a:t>organisationsschema</a:t>
            </a:r>
            <a:r>
              <a:rPr lang="sv-SE" sz="1800" dirty="0">
                <a:solidFill>
                  <a:schemeClr val="dk1"/>
                </a:solidFill>
                <a:latin typeface="Calibri"/>
                <a:ea typeface="Calibri"/>
                <a:cs typeface="Calibri"/>
                <a:sym typeface="Calibri"/>
              </a:rPr>
              <a:t>, som ger en grafisk representation av kommandokedjan inom en organisation. Beslut som fattas om en organisations struktur kallas i allmänhet organisatoriska designbeslut.</a:t>
            </a:r>
            <a:endParaRPr dirty="0"/>
          </a:p>
        </p:txBody>
      </p:sp>
      <p:sp>
        <p:nvSpPr>
          <p:cNvPr id="329" name="Google Shape;329;p14"/>
          <p:cNvSpPr txBox="1"/>
          <p:nvPr/>
        </p:nvSpPr>
        <p:spPr>
          <a:xfrm>
            <a:off x="720711" y="2695668"/>
            <a:ext cx="10919353" cy="17542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sv-SE" sz="1800" dirty="0">
                <a:solidFill>
                  <a:schemeClr val="dk1"/>
                </a:solidFill>
                <a:latin typeface="Calibri"/>
                <a:ea typeface="Calibri"/>
                <a:cs typeface="Calibri"/>
                <a:sym typeface="Calibri"/>
              </a:rPr>
              <a:t>● </a:t>
            </a:r>
            <a:r>
              <a:rPr lang="sv-SE" sz="1800" b="1" dirty="0">
                <a:solidFill>
                  <a:schemeClr val="dk1"/>
                </a:solidFill>
                <a:latin typeface="Calibri"/>
                <a:ea typeface="Calibri"/>
                <a:cs typeface="Calibri"/>
                <a:sym typeface="Calibri"/>
              </a:rPr>
              <a:t>Utformningen av enskilda jobb inom organisationen. </a:t>
            </a:r>
            <a:r>
              <a:rPr lang="sv-SE" sz="1800" dirty="0">
                <a:solidFill>
                  <a:schemeClr val="dk1"/>
                </a:solidFill>
                <a:latin typeface="Calibri"/>
                <a:ea typeface="Calibri"/>
                <a:cs typeface="Calibri"/>
                <a:sym typeface="Calibri"/>
              </a:rPr>
              <a:t>Beslut måste fattas om arbetsuppgifter och ansvar för enskilda arbeten samt om hur uppgifterna ska utföras.  Beslut som  görs om arten av jobb inom organisationen kallas i allmänhet "jobbdesign" -beslut.</a:t>
            </a:r>
          </a:p>
          <a:p>
            <a:pPr marL="0" marR="0" lvl="0" indent="0" algn="just" rtl="0">
              <a:spcBef>
                <a:spcPts val="0"/>
              </a:spcBef>
              <a:spcAft>
                <a:spcPts val="0"/>
              </a:spcAft>
              <a:buNone/>
            </a:pPr>
            <a:endParaRPr lang="sv-SE"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sv-SE" sz="1800" dirty="0">
                <a:solidFill>
                  <a:schemeClr val="dk1"/>
                </a:solidFill>
                <a:latin typeface="Calibri"/>
                <a:ea typeface="Calibri"/>
                <a:cs typeface="Calibri"/>
                <a:sym typeface="Calibri"/>
              </a:rPr>
              <a:t>● </a:t>
            </a:r>
            <a:r>
              <a:rPr lang="sv-SE" sz="1800" b="1" dirty="0">
                <a:solidFill>
                  <a:schemeClr val="dk1"/>
                </a:solidFill>
                <a:latin typeface="Calibri"/>
                <a:ea typeface="Calibri"/>
                <a:cs typeface="Calibri"/>
                <a:sym typeface="Calibri"/>
              </a:rPr>
              <a:t>Utformningen av organisationsnivå, </a:t>
            </a:r>
            <a:r>
              <a:rPr lang="sv-SE" sz="1800" dirty="0">
                <a:solidFill>
                  <a:schemeClr val="dk1"/>
                </a:solidFill>
                <a:latin typeface="Calibri"/>
                <a:ea typeface="Calibri"/>
                <a:cs typeface="Calibri"/>
                <a:sym typeface="Calibri"/>
              </a:rPr>
              <a:t>bestämma hur man bäst ska gruppera jobb i avdelningar för att samordna arbetet effektivt.</a:t>
            </a:r>
          </a:p>
        </p:txBody>
      </p:sp>
      <p:sp>
        <p:nvSpPr>
          <p:cNvPr id="330" name="Google Shape;330;p14"/>
          <p:cNvSpPr txBox="1"/>
          <p:nvPr/>
        </p:nvSpPr>
        <p:spPr>
          <a:xfrm>
            <a:off x="720712" y="5121317"/>
            <a:ext cx="10919352" cy="1083974"/>
          </a:xfrm>
          <a:prstGeom prst="rect">
            <a:avLst/>
          </a:prstGeom>
          <a:noFill/>
          <a:ln>
            <a:noFill/>
          </a:ln>
        </p:spPr>
        <p:txBody>
          <a:bodyPr spcFirstLastPara="1" wrap="square" lIns="91425" tIns="45700" rIns="91425" bIns="45700" anchor="t" anchorCtr="0">
            <a:spAutoFit/>
          </a:bodyPr>
          <a:lstStyle/>
          <a:p>
            <a:pPr marL="342900" lvl="0" indent="-342900">
              <a:lnSpc>
                <a:spcPct val="107000"/>
              </a:lnSpc>
              <a:spcAft>
                <a:spcPts val="800"/>
              </a:spcAft>
              <a:buFont typeface="Arial" panose="020B0604020202020204" pitchFamily="34" charset="0"/>
              <a:buChar char="●"/>
            </a:pPr>
            <a:r>
              <a:rPr lang="sv-FI" sz="1800" dirty="0">
                <a:solidFill>
                  <a:srgbClr val="000000"/>
                </a:solidFill>
                <a:effectLst/>
                <a:latin typeface="Calibri" panose="020F0502020204030204" pitchFamily="34" charset="0"/>
                <a:ea typeface="Noto Sans Symbols"/>
                <a:cs typeface="Calibri" panose="020F0502020204030204" pitchFamily="34" charset="0"/>
              </a:rPr>
              <a:t>Nyligen har många organisationer försökt hitta en balans mellan behovet av arbetarspecialisering och behovet av att arbetare har jobb som innebär variation och autonomi. Många jobb är nu utformade utifrån sådana principer som </a:t>
            </a:r>
            <a:r>
              <a:rPr lang="sv-FI" sz="1800" b="1" dirty="0" err="1">
                <a:solidFill>
                  <a:srgbClr val="000000"/>
                </a:solidFill>
                <a:effectLst/>
                <a:latin typeface="Calibri" panose="020F0502020204030204" pitchFamily="34" charset="0"/>
                <a:ea typeface="Noto Sans Symbols"/>
                <a:cs typeface="Calibri" panose="020F0502020204030204" pitchFamily="34" charset="0"/>
              </a:rPr>
              <a:t>empowerment</a:t>
            </a:r>
            <a:r>
              <a:rPr lang="sv-FI" sz="1800" b="1" dirty="0">
                <a:solidFill>
                  <a:srgbClr val="000000"/>
                </a:solidFill>
                <a:effectLst/>
                <a:latin typeface="Calibri" panose="020F0502020204030204" pitchFamily="34" charset="0"/>
                <a:ea typeface="Noto Sans Symbols"/>
                <a:cs typeface="Calibri" panose="020F0502020204030204" pitchFamily="34" charset="0"/>
              </a:rPr>
              <a:t>, berikning och lagarbete</a:t>
            </a:r>
            <a:r>
              <a:rPr lang="sv-FI" sz="1800" dirty="0">
                <a:solidFill>
                  <a:srgbClr val="000000"/>
                </a:solidFill>
                <a:effectLst/>
                <a:latin typeface="Calibri" panose="020F0502020204030204" pitchFamily="34" charset="0"/>
                <a:ea typeface="Noto Sans Symbols"/>
                <a:cs typeface="Calibri" panose="020F0502020204030204" pitchFamily="34" charset="0"/>
              </a:rPr>
              <a:t>.</a:t>
            </a:r>
            <a:endParaRPr lang="sv-FI" sz="1800" dirty="0">
              <a:effectLst/>
              <a:latin typeface="Calibri" panose="020F0502020204030204" pitchFamily="34" charset="0"/>
              <a:ea typeface="Noto Sans Symbols"/>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5"/>
          <p:cNvSpPr txBox="1"/>
          <p:nvPr/>
        </p:nvSpPr>
        <p:spPr>
          <a:xfrm>
            <a:off x="786443" y="363088"/>
            <a:ext cx="499324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chemeClr val="dk1"/>
                </a:solidFill>
                <a:latin typeface="Calibri"/>
                <a:ea typeface="Calibri"/>
                <a:cs typeface="Calibri"/>
                <a:sym typeface="Calibri"/>
              </a:rPr>
              <a:t>WBS arbetsuppdelningsstruktur</a:t>
            </a:r>
            <a:endParaRPr sz="2200" b="1" dirty="0">
              <a:solidFill>
                <a:schemeClr val="dk1"/>
              </a:solidFill>
              <a:latin typeface="Calibri"/>
              <a:ea typeface="Calibri"/>
              <a:cs typeface="Calibri"/>
              <a:sym typeface="Calibri"/>
            </a:endParaRPr>
          </a:p>
        </p:txBody>
      </p:sp>
      <p:sp>
        <p:nvSpPr>
          <p:cNvPr id="336" name="Google Shape;336;p15"/>
          <p:cNvSpPr txBox="1"/>
          <p:nvPr/>
        </p:nvSpPr>
        <p:spPr>
          <a:xfrm>
            <a:off x="786443" y="1534119"/>
            <a:ext cx="1325367" cy="38865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1800" b="1" dirty="0" err="1">
                <a:solidFill>
                  <a:schemeClr val="dk1"/>
                </a:solidFill>
                <a:latin typeface="Calibri"/>
                <a:ea typeface="Calibri"/>
                <a:cs typeface="Calibri"/>
                <a:sym typeface="Calibri"/>
              </a:rPr>
              <a:t>Vad</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är</a:t>
            </a:r>
            <a:r>
              <a:rPr lang="en-GB" sz="1800" b="1" dirty="0">
                <a:solidFill>
                  <a:schemeClr val="dk1"/>
                </a:solidFill>
                <a:latin typeface="Calibri"/>
                <a:ea typeface="Calibri"/>
                <a:cs typeface="Calibri"/>
                <a:sym typeface="Calibri"/>
              </a:rPr>
              <a:t> det? </a:t>
            </a:r>
            <a:endParaRPr sz="1800" dirty="0">
              <a:solidFill>
                <a:schemeClr val="dk1"/>
              </a:solidFill>
              <a:latin typeface="Calibri"/>
              <a:ea typeface="Calibri"/>
              <a:cs typeface="Calibri"/>
              <a:sym typeface="Calibri"/>
            </a:endParaRPr>
          </a:p>
        </p:txBody>
      </p:sp>
      <p:sp>
        <p:nvSpPr>
          <p:cNvPr id="337" name="Google Shape;337;p15"/>
          <p:cNvSpPr txBox="1"/>
          <p:nvPr/>
        </p:nvSpPr>
        <p:spPr>
          <a:xfrm>
            <a:off x="739739" y="5065412"/>
            <a:ext cx="2219218" cy="78761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1800" b="1" dirty="0" err="1">
                <a:solidFill>
                  <a:schemeClr val="dk1"/>
                </a:solidFill>
                <a:latin typeface="Calibri"/>
                <a:ea typeface="Calibri"/>
                <a:cs typeface="Calibri"/>
                <a:sym typeface="Calibri"/>
              </a:rPr>
              <a:t>Vad</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används</a:t>
            </a:r>
            <a:r>
              <a:rPr lang="en-GB" sz="1800" b="1" dirty="0">
                <a:solidFill>
                  <a:schemeClr val="dk1"/>
                </a:solidFill>
                <a:latin typeface="Calibri"/>
                <a:ea typeface="Calibri"/>
                <a:cs typeface="Calibri"/>
                <a:sym typeface="Calibri"/>
              </a:rPr>
              <a:t> det till?</a:t>
            </a:r>
            <a:endParaRPr dirty="0"/>
          </a:p>
          <a:p>
            <a:pPr marL="0" marR="0" lvl="0" indent="0" algn="l" rtl="0">
              <a:lnSpc>
                <a:spcPct val="107000"/>
              </a:lnSpc>
              <a:spcBef>
                <a:spcPts val="800"/>
              </a:spcBef>
              <a:spcAft>
                <a:spcPts val="0"/>
              </a:spcAft>
              <a:buNone/>
            </a:pPr>
            <a:endParaRPr sz="1800" dirty="0">
              <a:solidFill>
                <a:schemeClr val="dk1"/>
              </a:solidFill>
              <a:latin typeface="Calibri"/>
              <a:ea typeface="Calibri"/>
              <a:cs typeface="Calibri"/>
              <a:sym typeface="Calibri"/>
            </a:endParaRPr>
          </a:p>
        </p:txBody>
      </p:sp>
      <p:sp>
        <p:nvSpPr>
          <p:cNvPr id="338" name="Google Shape;338;p15"/>
          <p:cNvSpPr txBox="1"/>
          <p:nvPr/>
        </p:nvSpPr>
        <p:spPr>
          <a:xfrm>
            <a:off x="2753475" y="5065410"/>
            <a:ext cx="3760342" cy="38725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sv-SE" sz="1800">
                <a:solidFill>
                  <a:schemeClr val="dk1"/>
                </a:solidFill>
                <a:latin typeface="Calibri"/>
                <a:ea typeface="Calibri"/>
                <a:cs typeface="Calibri"/>
                <a:sym typeface="Calibri"/>
              </a:rPr>
              <a:t>Ett verktyg som är möjligt för att:</a:t>
            </a:r>
            <a:endParaRPr dirty="0"/>
          </a:p>
        </p:txBody>
      </p:sp>
      <p:sp>
        <p:nvSpPr>
          <p:cNvPr id="339" name="Google Shape;339;p15"/>
          <p:cNvSpPr txBox="1"/>
          <p:nvPr/>
        </p:nvSpPr>
        <p:spPr>
          <a:xfrm>
            <a:off x="6678202" y="4162316"/>
            <a:ext cx="4643919" cy="216683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sv-SE" sz="1800" dirty="0">
                <a:solidFill>
                  <a:schemeClr val="dk1"/>
                </a:solidFill>
                <a:latin typeface="Calibri"/>
                <a:ea typeface="Calibri"/>
                <a:cs typeface="Calibri"/>
                <a:sym typeface="Calibri"/>
              </a:rPr>
              <a:t>a) Fullständigt identifiera alla aspekter av arbetet</a:t>
            </a:r>
          </a:p>
          <a:p>
            <a:pPr marL="0" marR="0" lvl="0" indent="0" algn="l" rtl="0">
              <a:lnSpc>
                <a:spcPct val="107000"/>
              </a:lnSpc>
              <a:spcBef>
                <a:spcPts val="0"/>
              </a:spcBef>
              <a:spcAft>
                <a:spcPts val="0"/>
              </a:spcAft>
              <a:buNone/>
            </a:pPr>
            <a:r>
              <a:rPr lang="sv-SE" sz="1800" dirty="0">
                <a:solidFill>
                  <a:schemeClr val="dk1"/>
                </a:solidFill>
                <a:latin typeface="Calibri"/>
                <a:ea typeface="Calibri"/>
                <a:cs typeface="Calibri"/>
                <a:sym typeface="Calibri"/>
              </a:rPr>
              <a:t>b) Tilldela ansvar</a:t>
            </a:r>
          </a:p>
          <a:p>
            <a:pPr marL="0" marR="0" lvl="0" indent="0" algn="l" rtl="0">
              <a:lnSpc>
                <a:spcPct val="107000"/>
              </a:lnSpc>
              <a:spcBef>
                <a:spcPts val="0"/>
              </a:spcBef>
              <a:spcAft>
                <a:spcPts val="0"/>
              </a:spcAft>
              <a:buNone/>
            </a:pPr>
            <a:r>
              <a:rPr lang="sv-SE" sz="1800" dirty="0">
                <a:solidFill>
                  <a:schemeClr val="dk1"/>
                </a:solidFill>
                <a:latin typeface="Calibri"/>
                <a:ea typeface="Calibri"/>
                <a:cs typeface="Calibri"/>
                <a:sym typeface="Calibri"/>
              </a:rPr>
              <a:t>c) Generera arbetsplaner på de olika nödvändiga schemaläggningsnivåerna</a:t>
            </a:r>
          </a:p>
          <a:p>
            <a:pPr marL="0" marR="0" lvl="0" indent="0" algn="l" rtl="0">
              <a:lnSpc>
                <a:spcPct val="107000"/>
              </a:lnSpc>
              <a:spcBef>
                <a:spcPts val="0"/>
              </a:spcBef>
              <a:spcAft>
                <a:spcPts val="0"/>
              </a:spcAft>
              <a:buNone/>
            </a:pPr>
            <a:r>
              <a:rPr lang="sv-SE" sz="1800" dirty="0">
                <a:solidFill>
                  <a:schemeClr val="dk1"/>
                </a:solidFill>
                <a:latin typeface="Calibri"/>
                <a:ea typeface="Calibri"/>
                <a:cs typeface="Calibri"/>
                <a:sym typeface="Calibri"/>
              </a:rPr>
              <a:t>d) Generera uppskattningar</a:t>
            </a:r>
          </a:p>
          <a:p>
            <a:pPr marL="0" marR="0" lvl="0" indent="0" algn="l" rtl="0">
              <a:lnSpc>
                <a:spcPct val="107000"/>
              </a:lnSpc>
              <a:spcBef>
                <a:spcPts val="0"/>
              </a:spcBef>
              <a:spcAft>
                <a:spcPts val="0"/>
              </a:spcAft>
              <a:buNone/>
            </a:pPr>
            <a:r>
              <a:rPr lang="sv-SE" sz="1800" dirty="0">
                <a:solidFill>
                  <a:schemeClr val="dk1"/>
                </a:solidFill>
                <a:latin typeface="Calibri"/>
                <a:ea typeface="Calibri"/>
                <a:cs typeface="Calibri"/>
                <a:sym typeface="Calibri"/>
              </a:rPr>
              <a:t>e) Samla in framstegsdata</a:t>
            </a:r>
          </a:p>
        </p:txBody>
      </p:sp>
      <p:sp>
        <p:nvSpPr>
          <p:cNvPr id="340" name="Google Shape;340;p15"/>
          <p:cNvSpPr txBox="1"/>
          <p:nvPr/>
        </p:nvSpPr>
        <p:spPr>
          <a:xfrm>
            <a:off x="2165390" y="1171007"/>
            <a:ext cx="9285271" cy="12002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sv-FI" sz="1800" dirty="0">
                <a:effectLst/>
                <a:latin typeface="Calibri" panose="020F0502020204030204" pitchFamily="34" charset="0"/>
                <a:ea typeface="Calibri" panose="020F0502020204030204" pitchFamily="34" charset="0"/>
              </a:rPr>
              <a:t>En </a:t>
            </a:r>
            <a:r>
              <a:rPr lang="sv-FI" sz="1800" dirty="0">
                <a:latin typeface="Calibri" panose="020F0502020204030204" pitchFamily="34" charset="0"/>
                <a:ea typeface="Calibri" panose="020F0502020204030204" pitchFamily="34" charset="0"/>
              </a:rPr>
              <a:t>nivå</a:t>
            </a:r>
            <a:r>
              <a:rPr lang="sv-FI" sz="1800" dirty="0">
                <a:effectLst/>
                <a:latin typeface="Calibri" panose="020F0502020204030204" pitchFamily="34" charset="0"/>
                <a:ea typeface="Calibri" panose="020F0502020204030204" pitchFamily="34" charset="0"/>
              </a:rPr>
              <a:t>orienterad hierarkisk uppdelning av det arbete som ska utföras av projektgruppen för att uppnå projektmålen och skapa de nödvändiga leveranserna, där varje nivå av WBS representerar en alltmer detaljerad definition av projektarbetet. Det representerar den grundläggande strukturen för att korrelera och integrera olika typer av information: tider, kostnader, ansvar.</a:t>
            </a:r>
            <a:endParaRPr sz="1800" dirty="0">
              <a:solidFill>
                <a:schemeClr val="dk1"/>
              </a:solidFill>
              <a:latin typeface="Calibri"/>
              <a:ea typeface="Calibri"/>
              <a:cs typeface="Calibri"/>
              <a:sym typeface="Calibri"/>
            </a:endParaRPr>
          </a:p>
        </p:txBody>
      </p:sp>
      <p:graphicFrame>
        <p:nvGraphicFramePr>
          <p:cNvPr id="341" name="Google Shape;341;p15"/>
          <p:cNvGraphicFramePr/>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724395" imgH="782112" progId="">
                  <p:embed/>
                </p:oleObj>
              </mc:Choice>
              <mc:Fallback>
                <p:oleObj r:id="rId3" imgW="724395" imgH="782112" progId="">
                  <p:embed/>
                  <p:pic>
                    <p:nvPicPr>
                      <p:cNvPr id="341" name="Google Shape;341;p15"/>
                      <p:cNvPicPr preferRelativeResize="0"/>
                      <p:nvPr/>
                    </p:nvPicPr>
                    <p:blipFill rotWithShape="1">
                      <a:blip r:embed="rId4">
                        <a:alphaModFix/>
                      </a:blip>
                      <a:srcRect/>
                      <a:stretch/>
                    </p:blipFill>
                    <p:spPr>
                      <a:xfrm>
                        <a:off x="-3683" y="0"/>
                        <a:ext cx="724395" cy="782112"/>
                      </a:xfrm>
                      <a:prstGeom prst="rect">
                        <a:avLst/>
                      </a:prstGeom>
                      <a:noFill/>
                      <a:ln>
                        <a:noFill/>
                      </a:ln>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6"/>
          <p:cNvSpPr txBox="1"/>
          <p:nvPr/>
        </p:nvSpPr>
        <p:spPr>
          <a:xfrm>
            <a:off x="614597" y="377465"/>
            <a:ext cx="5481403"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dirty="0">
                <a:solidFill>
                  <a:schemeClr val="dk1"/>
                </a:solidFill>
                <a:latin typeface="Calibri"/>
                <a:ea typeface="Calibri"/>
                <a:cs typeface="Calibri"/>
                <a:sym typeface="Calibri"/>
              </a:rPr>
              <a:t>OBS </a:t>
            </a:r>
            <a:r>
              <a:rPr lang="en-GB" sz="2200" b="1" dirty="0" err="1">
                <a:solidFill>
                  <a:schemeClr val="dk1"/>
                </a:solidFill>
                <a:latin typeface="Calibri"/>
                <a:ea typeface="Calibri"/>
                <a:cs typeface="Calibri"/>
                <a:sym typeface="Calibri"/>
              </a:rPr>
              <a:t>Organisatorisk</a:t>
            </a:r>
            <a:r>
              <a:rPr lang="en-GB" sz="2200" b="1" dirty="0">
                <a:solidFill>
                  <a:schemeClr val="dk1"/>
                </a:solidFill>
                <a:latin typeface="Calibri"/>
                <a:ea typeface="Calibri"/>
                <a:cs typeface="Calibri"/>
                <a:sym typeface="Calibri"/>
              </a:rPr>
              <a:t> </a:t>
            </a:r>
            <a:r>
              <a:rPr lang="en-GB" sz="2200" b="1" dirty="0" err="1">
                <a:solidFill>
                  <a:schemeClr val="dk1"/>
                </a:solidFill>
                <a:latin typeface="Calibri"/>
                <a:ea typeface="Calibri"/>
                <a:cs typeface="Calibri"/>
                <a:sym typeface="Calibri"/>
              </a:rPr>
              <a:t>struktur</a:t>
            </a:r>
            <a:endParaRPr dirty="0"/>
          </a:p>
        </p:txBody>
      </p:sp>
      <p:sp>
        <p:nvSpPr>
          <p:cNvPr id="347" name="Google Shape;347;p16"/>
          <p:cNvSpPr txBox="1"/>
          <p:nvPr/>
        </p:nvSpPr>
        <p:spPr>
          <a:xfrm>
            <a:off x="434715" y="1114168"/>
            <a:ext cx="6429223" cy="17542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sv-SE" sz="1800">
                <a:solidFill>
                  <a:schemeClr val="dk1"/>
                </a:solidFill>
                <a:latin typeface="Calibri"/>
                <a:ea typeface="Calibri"/>
                <a:cs typeface="Calibri"/>
                <a:sym typeface="Calibri"/>
              </a:rPr>
              <a:t>OBS representerar projektets organisationsstruktur, den strukturerade fördelningen av projektansvarsnivåer;</a:t>
            </a:r>
          </a:p>
          <a:p>
            <a:pPr marL="0" marR="0" lvl="0" indent="0" algn="just" rtl="0">
              <a:spcBef>
                <a:spcPts val="0"/>
              </a:spcBef>
              <a:spcAft>
                <a:spcPts val="0"/>
              </a:spcAft>
              <a:buNone/>
            </a:pPr>
            <a:r>
              <a:rPr lang="sv-SE" sz="1800">
                <a:solidFill>
                  <a:schemeClr val="dk1"/>
                </a:solidFill>
                <a:latin typeface="Calibri"/>
                <a:ea typeface="Calibri"/>
                <a:cs typeface="Calibri"/>
                <a:sym typeface="Calibri"/>
              </a:rPr>
              <a:t>- Identifiera och fördela ansvar.</a:t>
            </a:r>
          </a:p>
          <a:p>
            <a:pPr marL="0" marR="0" lvl="0" indent="0" algn="just" rtl="0">
              <a:spcBef>
                <a:spcPts val="0"/>
              </a:spcBef>
              <a:spcAft>
                <a:spcPts val="0"/>
              </a:spcAft>
              <a:buNone/>
            </a:pPr>
            <a:r>
              <a:rPr lang="sv-SE" sz="1800">
                <a:solidFill>
                  <a:schemeClr val="dk1"/>
                </a:solidFill>
                <a:latin typeface="Calibri"/>
                <a:ea typeface="Calibri"/>
                <a:cs typeface="Calibri"/>
                <a:sym typeface="Calibri"/>
              </a:rPr>
              <a:t>- Definiera och kommunicera beslutsprocessen.</a:t>
            </a:r>
          </a:p>
          <a:p>
            <a:pPr marL="0" marR="0" lvl="0" indent="0" algn="just" rtl="0">
              <a:spcBef>
                <a:spcPts val="0"/>
              </a:spcBef>
              <a:spcAft>
                <a:spcPts val="0"/>
              </a:spcAft>
              <a:buNone/>
            </a:pPr>
            <a:r>
              <a:rPr lang="sv-SE" sz="1800">
                <a:solidFill>
                  <a:schemeClr val="dk1"/>
                </a:solidFill>
                <a:latin typeface="Calibri"/>
                <a:ea typeface="Calibri"/>
                <a:cs typeface="Calibri"/>
                <a:sym typeface="Calibri"/>
              </a:rPr>
              <a:t>- Integrera tids-/kostnadsinformation enligt den definierade ansvarsstrukturen.</a:t>
            </a:r>
            <a:endParaRPr lang="sv-SE" sz="1800" dirty="0">
              <a:solidFill>
                <a:schemeClr val="dk1"/>
              </a:solidFill>
              <a:latin typeface="Calibri"/>
              <a:ea typeface="Calibri"/>
              <a:cs typeface="Calibri"/>
              <a:sym typeface="Calibri"/>
            </a:endParaRPr>
          </a:p>
        </p:txBody>
      </p:sp>
      <p:sp>
        <p:nvSpPr>
          <p:cNvPr id="348" name="Google Shape;348;p16"/>
          <p:cNvSpPr txBox="1"/>
          <p:nvPr/>
        </p:nvSpPr>
        <p:spPr>
          <a:xfrm>
            <a:off x="429134" y="3477549"/>
            <a:ext cx="11333732" cy="147728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sv-SE" sz="1800">
                <a:solidFill>
                  <a:schemeClr val="dk1"/>
                </a:solidFill>
                <a:latin typeface="Calibri"/>
                <a:ea typeface="Calibri"/>
                <a:cs typeface="Calibri"/>
                <a:sym typeface="Calibri"/>
              </a:rPr>
              <a:t>En projekt-OBS är en skildring av projektorganisationen arrangerad för att indikera rapporteringsförhållandet inom projektkontexten. OBS återspeglar hur projektet är funktionellt organiserat. </a:t>
            </a:r>
          </a:p>
          <a:p>
            <a:pPr marL="0" marR="0" lvl="0" indent="0" algn="just" rtl="0">
              <a:spcBef>
                <a:spcPts val="0"/>
              </a:spcBef>
              <a:spcAft>
                <a:spcPts val="0"/>
              </a:spcAft>
              <a:buNone/>
            </a:pPr>
            <a:r>
              <a:rPr lang="sv-SE" sz="1800">
                <a:solidFill>
                  <a:schemeClr val="dk1"/>
                </a:solidFill>
                <a:latin typeface="Calibri"/>
                <a:ea typeface="Calibri"/>
                <a:cs typeface="Calibri"/>
                <a:sym typeface="Calibri"/>
              </a:rPr>
              <a:t>Det är en direkt representation och beskrivning av hierarkin och organisationerna som kommer att tillhandahålla resurser för att planera och utföra arbete som identifieras i WBS. OBS hjälper ledningen att fokusera på att etablera den mest effektiva organisationen genom att ta hänsyn till tillgänglighet och förmåga hos ledning och teknisk personal.</a:t>
            </a:r>
            <a:endParaRPr lang="sv-SE" sz="1800" dirty="0">
              <a:solidFill>
                <a:schemeClr val="dk1"/>
              </a:solidFill>
              <a:latin typeface="Calibri"/>
              <a:ea typeface="Calibri"/>
              <a:cs typeface="Calibri"/>
              <a:sym typeface="Calibri"/>
            </a:endParaRPr>
          </a:p>
        </p:txBody>
      </p:sp>
      <p:pic>
        <p:nvPicPr>
          <p:cNvPr id="350" name="Google Shape;350;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252064" y="593766"/>
            <a:ext cx="4611340" cy="2551727"/>
          </a:xfrm>
          <a:prstGeom prst="rect">
            <a:avLst/>
          </a:prstGeom>
          <a:noFill/>
          <a:ln>
            <a:noFill/>
          </a:ln>
        </p:spPr>
      </p:pic>
      <p:graphicFrame>
        <p:nvGraphicFramePr>
          <p:cNvPr id="351" name="Google Shape;351;p16"/>
          <p:cNvGraphicFramePr/>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4" imgW="724395" imgH="782112" progId="">
                  <p:embed/>
                </p:oleObj>
              </mc:Choice>
              <mc:Fallback>
                <p:oleObj r:id="rId4" imgW="724395" imgH="782112" progId="">
                  <p:embed/>
                  <p:pic>
                    <p:nvPicPr>
                      <p:cNvPr id="351" name="Google Shape;351;p16"/>
                      <p:cNvPicPr preferRelativeResize="0"/>
                      <p:nvPr/>
                    </p:nvPicPr>
                    <p:blipFill rotWithShape="1">
                      <a:blip r:embed="rId5">
                        <a:alphaModFix/>
                      </a:blip>
                      <a:srcRect/>
                      <a:stretch/>
                    </p:blipFill>
                    <p:spPr>
                      <a:xfrm>
                        <a:off x="-3683" y="0"/>
                        <a:ext cx="724395" cy="782112"/>
                      </a:xfrm>
                      <a:prstGeom prst="rect">
                        <a:avLst/>
                      </a:prstGeom>
                      <a:noFill/>
                      <a:ln>
                        <a:noFill/>
                      </a:ln>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7"/>
          <p:cNvSpPr txBox="1"/>
          <p:nvPr/>
        </p:nvSpPr>
        <p:spPr>
          <a:xfrm>
            <a:off x="879164" y="440458"/>
            <a:ext cx="422722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dirty="0">
                <a:solidFill>
                  <a:schemeClr val="dk1"/>
                </a:solidFill>
                <a:latin typeface="Calibri"/>
                <a:ea typeface="Calibri"/>
                <a:cs typeface="Calibri"/>
                <a:sym typeface="Calibri"/>
              </a:rPr>
              <a:t>GANTT schema</a:t>
            </a:r>
            <a:endParaRPr sz="2200" b="1" dirty="0">
              <a:solidFill>
                <a:schemeClr val="dk1"/>
              </a:solidFill>
              <a:latin typeface="Calibri"/>
              <a:ea typeface="Calibri"/>
              <a:cs typeface="Calibri"/>
              <a:sym typeface="Calibri"/>
            </a:endParaRPr>
          </a:p>
        </p:txBody>
      </p:sp>
      <p:sp>
        <p:nvSpPr>
          <p:cNvPr id="357" name="Google Shape;357;p17"/>
          <p:cNvSpPr txBox="1"/>
          <p:nvPr/>
        </p:nvSpPr>
        <p:spPr>
          <a:xfrm>
            <a:off x="879164" y="1012953"/>
            <a:ext cx="10675527" cy="64629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sv-SE" sz="1800">
                <a:solidFill>
                  <a:schemeClr val="dk1"/>
                </a:solidFill>
                <a:latin typeface="Calibri"/>
                <a:ea typeface="Calibri"/>
                <a:cs typeface="Calibri"/>
                <a:sym typeface="Calibri"/>
              </a:rPr>
              <a:t>Ett Gantt-diagram är en vanlig grafisk skildring av ett projektschema. Det är en typ av stapeldiagram som visar start- och slutdatum för ett projekts element som resurser, planering och beroenden</a:t>
            </a:r>
            <a:endParaRPr dirty="0"/>
          </a:p>
        </p:txBody>
      </p:sp>
      <p:sp>
        <p:nvSpPr>
          <p:cNvPr id="358" name="Google Shape;358;p17"/>
          <p:cNvSpPr txBox="1"/>
          <p:nvPr/>
        </p:nvSpPr>
        <p:spPr>
          <a:xfrm>
            <a:off x="879163" y="1716153"/>
            <a:ext cx="10675528" cy="42472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err="1">
                <a:solidFill>
                  <a:schemeClr val="dk1"/>
                </a:solidFill>
                <a:latin typeface="Calibri"/>
                <a:ea typeface="Calibri"/>
                <a:cs typeface="Calibri"/>
                <a:sym typeface="Calibri"/>
              </a:rPr>
              <a:t>Viktiga</a:t>
            </a:r>
            <a:r>
              <a:rPr lang="en-GB" sz="1800" b="1" dirty="0">
                <a:solidFill>
                  <a:schemeClr val="dk1"/>
                </a:solidFill>
                <a:latin typeface="Calibri"/>
                <a:ea typeface="Calibri"/>
                <a:cs typeface="Calibri"/>
                <a:sym typeface="Calibri"/>
              </a:rPr>
              <a:t> saker </a:t>
            </a:r>
            <a:r>
              <a:rPr lang="en-GB" sz="1800" b="1" dirty="0" err="1">
                <a:solidFill>
                  <a:schemeClr val="dk1"/>
                </a:solidFill>
                <a:latin typeface="Calibri"/>
                <a:ea typeface="Calibri"/>
                <a:cs typeface="Calibri"/>
                <a:sym typeface="Calibri"/>
              </a:rPr>
              <a:t>att</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notera</a:t>
            </a:r>
            <a:r>
              <a:rPr lang="en-GB" sz="1800" b="1"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sv-SE" sz="1800" dirty="0">
                <a:solidFill>
                  <a:schemeClr val="dk1"/>
                </a:solidFill>
                <a:latin typeface="Calibri"/>
                <a:ea typeface="Calibri"/>
                <a:cs typeface="Calibri"/>
                <a:sym typeface="Calibri"/>
              </a:rPr>
              <a:t>Ett </a:t>
            </a:r>
            <a:r>
              <a:rPr lang="sv-SE" sz="1800" dirty="0" err="1">
                <a:solidFill>
                  <a:schemeClr val="dk1"/>
                </a:solidFill>
                <a:latin typeface="Calibri"/>
                <a:ea typeface="Calibri"/>
                <a:cs typeface="Calibri"/>
                <a:sym typeface="Calibri"/>
              </a:rPr>
              <a:t>Gantt</a:t>
            </a:r>
            <a:r>
              <a:rPr lang="sv-SE" sz="1800" dirty="0">
                <a:solidFill>
                  <a:schemeClr val="dk1"/>
                </a:solidFill>
                <a:latin typeface="Calibri"/>
                <a:ea typeface="Calibri"/>
                <a:cs typeface="Calibri"/>
                <a:sym typeface="Calibri"/>
              </a:rPr>
              <a:t>-diagram är en visualisering som hjälper dig att schemalägga, hantera och övervaka specifika aktiviteter och resurser i ett projekt.</a:t>
            </a:r>
          </a:p>
          <a:p>
            <a:pPr marL="285750" marR="0" lvl="0" indent="-285750" algn="just" rtl="0">
              <a:spcBef>
                <a:spcPts val="0"/>
              </a:spcBef>
              <a:spcAft>
                <a:spcPts val="0"/>
              </a:spcAft>
              <a:buClr>
                <a:schemeClr val="dk1"/>
              </a:buClr>
              <a:buSzPts val="1800"/>
              <a:buFont typeface="Arial"/>
              <a:buChar char="•"/>
            </a:pPr>
            <a:r>
              <a:rPr lang="sv-SE" sz="1800" dirty="0">
                <a:solidFill>
                  <a:schemeClr val="dk1"/>
                </a:solidFill>
                <a:latin typeface="Calibri"/>
                <a:ea typeface="Calibri"/>
                <a:cs typeface="Calibri"/>
                <a:sym typeface="Calibri"/>
              </a:rPr>
              <a:t>Den består av en lista med uppgifter och staplar som visar varje uppgifts framsteg.</a:t>
            </a:r>
          </a:p>
          <a:p>
            <a:pPr marL="285750" marR="0" lvl="0" indent="-285750" algn="just" rtl="0">
              <a:spcBef>
                <a:spcPts val="0"/>
              </a:spcBef>
              <a:spcAft>
                <a:spcPts val="0"/>
              </a:spcAft>
              <a:buClr>
                <a:schemeClr val="dk1"/>
              </a:buClr>
              <a:buSzPts val="1800"/>
              <a:buFont typeface="Arial"/>
              <a:buChar char="•"/>
            </a:pPr>
            <a:r>
              <a:rPr lang="sv-SE" sz="1800" dirty="0">
                <a:solidFill>
                  <a:schemeClr val="dk1"/>
                </a:solidFill>
                <a:latin typeface="Calibri"/>
                <a:ea typeface="Calibri"/>
                <a:cs typeface="Calibri"/>
                <a:sym typeface="Calibri"/>
              </a:rPr>
              <a:t>De vågräta staplarna med olika längd representerar projektets tidslinje, som kan innehålla aktivitetssekvenser, varaktighet och start- och slutdatum för varje aktivitet. Ett </a:t>
            </a:r>
            <a:r>
              <a:rPr lang="sv-SE" sz="1800" dirty="0" err="1">
                <a:solidFill>
                  <a:schemeClr val="dk1"/>
                </a:solidFill>
                <a:latin typeface="Calibri"/>
                <a:ea typeface="Calibri"/>
                <a:cs typeface="Calibri"/>
                <a:sym typeface="Calibri"/>
              </a:rPr>
              <a:t>Gantt</a:t>
            </a:r>
            <a:r>
              <a:rPr lang="sv-SE" sz="1800" dirty="0">
                <a:solidFill>
                  <a:schemeClr val="dk1"/>
                </a:solidFill>
                <a:latin typeface="Calibri"/>
                <a:ea typeface="Calibri"/>
                <a:cs typeface="Calibri"/>
                <a:sym typeface="Calibri"/>
              </a:rPr>
              <a:t>-diagram kan variera i komplexitet och djup men kommer alltid att ha tre nyckelkomponenter: aktiviteter eller uppgifter som ska utföras, som löper längs y-axeln; milstolpar eller framstegssteg som anges längs x-axeln (antingen längst upp eller längst ner i diagrammet); och förloppsindikatorer, betecknade som horisontella staplar, som anger hur långt längs en uppgift är vid en viss punkt.</a:t>
            </a:r>
          </a:p>
          <a:p>
            <a:pPr marL="285750" marR="0" lvl="0" indent="-285750" algn="just" rtl="0">
              <a:spcBef>
                <a:spcPts val="0"/>
              </a:spcBef>
              <a:spcAft>
                <a:spcPts val="0"/>
              </a:spcAft>
              <a:buClr>
                <a:schemeClr val="dk1"/>
              </a:buClr>
              <a:buSzPts val="1800"/>
              <a:buFont typeface="Arial"/>
              <a:buChar char="•"/>
            </a:pPr>
            <a:r>
              <a:rPr lang="sv-SE" sz="1800" dirty="0">
                <a:solidFill>
                  <a:schemeClr val="dk1"/>
                </a:solidFill>
                <a:latin typeface="Calibri"/>
                <a:ea typeface="Calibri"/>
                <a:cs typeface="Calibri"/>
                <a:sym typeface="Calibri"/>
              </a:rPr>
              <a:t>Det är det mest använda diagrammet inom projektledning.</a:t>
            </a:r>
          </a:p>
          <a:p>
            <a:pPr marL="285750" marR="0" lvl="0" indent="-285750" algn="just" rtl="0">
              <a:spcBef>
                <a:spcPts val="0"/>
              </a:spcBef>
              <a:spcAft>
                <a:spcPts val="0"/>
              </a:spcAft>
              <a:buClr>
                <a:schemeClr val="dk1"/>
              </a:buClr>
              <a:buSzPts val="1800"/>
              <a:buFont typeface="Arial"/>
              <a:buChar char="•"/>
            </a:pPr>
            <a:r>
              <a:rPr lang="sv-SE" sz="1800" dirty="0" err="1">
                <a:solidFill>
                  <a:schemeClr val="dk1"/>
                </a:solidFill>
                <a:latin typeface="Calibri"/>
                <a:ea typeface="Calibri"/>
                <a:cs typeface="Calibri"/>
                <a:sym typeface="Calibri"/>
              </a:rPr>
              <a:t>Gantt</a:t>
            </a:r>
            <a:r>
              <a:rPr lang="sv-SE" sz="1800" dirty="0">
                <a:solidFill>
                  <a:schemeClr val="dk1"/>
                </a:solidFill>
                <a:latin typeface="Calibri"/>
                <a:ea typeface="Calibri"/>
                <a:cs typeface="Calibri"/>
                <a:sym typeface="Calibri"/>
              </a:rPr>
              <a:t>-diagram kan användas för att hantera projekt av alla storlekar och typer.</a:t>
            </a:r>
          </a:p>
          <a:p>
            <a:pPr marL="285750" marR="0" lvl="0" indent="-285750" algn="just" rtl="0">
              <a:spcBef>
                <a:spcPts val="0"/>
              </a:spcBef>
              <a:spcAft>
                <a:spcPts val="0"/>
              </a:spcAft>
              <a:buClr>
                <a:schemeClr val="dk1"/>
              </a:buClr>
              <a:buSzPts val="1800"/>
              <a:buFont typeface="Arial"/>
              <a:buChar char="•"/>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aphicFrame>
        <p:nvGraphicFramePr>
          <p:cNvPr id="359" name="Google Shape;359;p17"/>
          <p:cNvGraphicFramePr/>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724395" imgH="782112" progId="">
                  <p:embed/>
                </p:oleObj>
              </mc:Choice>
              <mc:Fallback>
                <p:oleObj r:id="rId3" imgW="724395" imgH="782112" progId="">
                  <p:embed/>
                  <p:pic>
                    <p:nvPicPr>
                      <p:cNvPr id="359" name="Google Shape;359;p17"/>
                      <p:cNvPicPr preferRelativeResize="0"/>
                      <p:nvPr/>
                    </p:nvPicPr>
                    <p:blipFill rotWithShape="1">
                      <a:blip r:embed="rId4">
                        <a:alphaModFix/>
                      </a:blip>
                      <a:srcRect/>
                      <a:stretch/>
                    </p:blipFill>
                    <p:spPr>
                      <a:xfrm>
                        <a:off x="-3683" y="0"/>
                        <a:ext cx="724395" cy="782112"/>
                      </a:xfrm>
                      <a:prstGeom prst="rect">
                        <a:avLst/>
                      </a:prstGeom>
                      <a:noFill/>
                      <a:ln>
                        <a:noFill/>
                      </a:ln>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graphicFrame>
        <p:nvGraphicFramePr>
          <p:cNvPr id="364" name="Google Shape;364;p18"/>
          <p:cNvGraphicFramePr/>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724395" imgH="782112" progId="">
                  <p:embed/>
                </p:oleObj>
              </mc:Choice>
              <mc:Fallback>
                <p:oleObj r:id="rId3" imgW="724395" imgH="782112" progId="">
                  <p:embed/>
                  <p:pic>
                    <p:nvPicPr>
                      <p:cNvPr id="364" name="Google Shape;364;p18"/>
                      <p:cNvPicPr preferRelativeResize="0"/>
                      <p:nvPr/>
                    </p:nvPicPr>
                    <p:blipFill rotWithShape="1">
                      <a:blip r:embed="rId4">
                        <a:alphaModFix/>
                      </a:blip>
                      <a:srcRect/>
                      <a:stretch/>
                    </p:blipFill>
                    <p:spPr>
                      <a:xfrm>
                        <a:off x="-3683" y="0"/>
                        <a:ext cx="724395" cy="782112"/>
                      </a:xfrm>
                      <a:prstGeom prst="rect">
                        <a:avLst/>
                      </a:prstGeom>
                      <a:noFill/>
                      <a:ln>
                        <a:noFill/>
                      </a:ln>
                    </p:spPr>
                  </p:pic>
                </p:oleObj>
              </mc:Fallback>
            </mc:AlternateContent>
          </a:graphicData>
        </a:graphic>
      </p:graphicFrame>
      <p:sp>
        <p:nvSpPr>
          <p:cNvPr id="365" name="Google Shape;365;p18"/>
          <p:cNvSpPr txBox="1"/>
          <p:nvPr/>
        </p:nvSpPr>
        <p:spPr>
          <a:xfrm>
            <a:off x="879164" y="440458"/>
            <a:ext cx="422722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chemeClr val="dk1"/>
                </a:solidFill>
                <a:latin typeface="Calibri"/>
                <a:ea typeface="Calibri"/>
                <a:cs typeface="Calibri"/>
                <a:sym typeface="Calibri"/>
              </a:rPr>
              <a:t>GANTT Chart</a:t>
            </a:r>
            <a:endParaRPr sz="2200" b="1">
              <a:solidFill>
                <a:schemeClr val="dk1"/>
              </a:solidFill>
              <a:latin typeface="Calibri"/>
              <a:ea typeface="Calibri"/>
              <a:cs typeface="Calibri"/>
              <a:sym typeface="Calibri"/>
            </a:endParaRPr>
          </a:p>
        </p:txBody>
      </p:sp>
      <p:sp>
        <p:nvSpPr>
          <p:cNvPr id="366" name="Google Shape;366;p18"/>
          <p:cNvSpPr txBox="1"/>
          <p:nvPr/>
        </p:nvSpPr>
        <p:spPr>
          <a:xfrm>
            <a:off x="8813195" y="1124532"/>
            <a:ext cx="3020291" cy="507827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sv-SE" sz="1800" dirty="0">
                <a:latin typeface="Calibri" panose="020F0502020204030204" pitchFamily="34" charset="0"/>
                <a:cs typeface="Calibri" panose="020F0502020204030204" pitchFamily="34" charset="0"/>
              </a:rPr>
              <a:t>Henry </a:t>
            </a:r>
            <a:r>
              <a:rPr lang="sv-SE" sz="1800" dirty="0" err="1">
                <a:latin typeface="Calibri" panose="020F0502020204030204" pitchFamily="34" charset="0"/>
                <a:cs typeface="Calibri" panose="020F0502020204030204" pitchFamily="34" charset="0"/>
              </a:rPr>
              <a:t>Gantt</a:t>
            </a:r>
            <a:r>
              <a:rPr lang="sv-SE" sz="1800" dirty="0">
                <a:latin typeface="Calibri" panose="020F0502020204030204" pitchFamily="34" charset="0"/>
                <a:cs typeface="Calibri" panose="020F0502020204030204" pitchFamily="34" charset="0"/>
              </a:rPr>
              <a:t> var en samhällsvetare och managementkonsult som också hade en examen i maskinteknik. Han arbetade inom området vetenskaplig ledning och utvecklade metoder för att effektivisera och öka produktiviteten hos företag och deras arbetsstyrka. Han skapade </a:t>
            </a:r>
            <a:r>
              <a:rPr lang="sv-SE" sz="1800" dirty="0" err="1">
                <a:latin typeface="Calibri" panose="020F0502020204030204" pitchFamily="34" charset="0"/>
                <a:cs typeface="Calibri" panose="020F0502020204030204" pitchFamily="34" charset="0"/>
              </a:rPr>
              <a:t>Gantt</a:t>
            </a:r>
            <a:r>
              <a:rPr lang="sv-SE" sz="1800" dirty="0">
                <a:latin typeface="Calibri" panose="020F0502020204030204" pitchFamily="34" charset="0"/>
                <a:cs typeface="Calibri" panose="020F0502020204030204" pitchFamily="34" charset="0"/>
              </a:rPr>
              <a:t>-diagrammet på 1910-talet för att hjälpa arbetsledare att förstå utvecklingen av deras arbetskraft och för att säkerställa att uppgifterna gick enligt schemat.</a:t>
            </a:r>
            <a:endParaRPr lang="sv-FI" sz="1800" dirty="0">
              <a:latin typeface="Calibri" panose="020F0502020204030204" pitchFamily="34" charset="0"/>
              <a:cs typeface="Calibri" panose="020F0502020204030204" pitchFamily="34" charset="0"/>
            </a:endParaRPr>
          </a:p>
        </p:txBody>
      </p:sp>
      <p:pic>
        <p:nvPicPr>
          <p:cNvPr id="367" name="Google Shape;367;p18" descr="Gradient template gantt chart"/>
          <p:cNvPicPr preferRelativeResize="0"/>
          <p:nvPr/>
        </p:nvPicPr>
        <p:blipFill rotWithShape="1">
          <a:blip r:embed="rId5">
            <a:alphaModFix/>
          </a:blip>
          <a:srcRect/>
          <a:stretch/>
        </p:blipFill>
        <p:spPr>
          <a:xfrm>
            <a:off x="273132" y="871345"/>
            <a:ext cx="8348353" cy="4777502"/>
          </a:xfrm>
          <a:prstGeom prst="rect">
            <a:avLst/>
          </a:prstGeom>
          <a:noFill/>
          <a:ln>
            <a:noFill/>
          </a:ln>
        </p:spPr>
      </p:pic>
      <p:sp>
        <p:nvSpPr>
          <p:cNvPr id="368" name="Google Shape;368;p18"/>
          <p:cNvSpPr txBox="1"/>
          <p:nvPr/>
        </p:nvSpPr>
        <p:spPr>
          <a:xfrm>
            <a:off x="526367" y="6293924"/>
            <a:ext cx="1152708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 Source: </a:t>
            </a:r>
            <a:r>
              <a:rPr lang="en-GB" sz="12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https://www.freepik.com/free-vector/gradient-template-gantt-chart_10182353.htm#query=gantt%20chart&amp;position=2&amp;from_view=search&amp;track=sph</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i="1">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19" descr="A picture containing clock&#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005024" y="1215017"/>
            <a:ext cx="2072525" cy="1381683"/>
          </a:xfrm>
          <a:prstGeom prst="rect">
            <a:avLst/>
          </a:prstGeom>
          <a:noFill/>
          <a:ln>
            <a:noFill/>
          </a:ln>
        </p:spPr>
      </p:pic>
      <p:sp>
        <p:nvSpPr>
          <p:cNvPr id="375" name="Google Shape;375;p19"/>
          <p:cNvSpPr txBox="1"/>
          <p:nvPr/>
        </p:nvSpPr>
        <p:spPr>
          <a:xfrm>
            <a:off x="1043382" y="351225"/>
            <a:ext cx="521927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dirty="0" err="1">
                <a:solidFill>
                  <a:schemeClr val="dk1"/>
                </a:solidFill>
                <a:latin typeface="Calibri"/>
                <a:ea typeface="Calibri"/>
                <a:cs typeface="Calibri"/>
                <a:sym typeface="Calibri"/>
              </a:rPr>
              <a:t>Tidshantering</a:t>
            </a:r>
            <a:endParaRPr dirty="0"/>
          </a:p>
        </p:txBody>
      </p:sp>
      <p:sp>
        <p:nvSpPr>
          <p:cNvPr id="376" name="Google Shape;376;p19"/>
          <p:cNvSpPr txBox="1"/>
          <p:nvPr/>
        </p:nvSpPr>
        <p:spPr>
          <a:xfrm>
            <a:off x="339047" y="882980"/>
            <a:ext cx="11157734" cy="981382"/>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sv-SE" sz="1800">
                <a:solidFill>
                  <a:schemeClr val="dk1"/>
                </a:solidFill>
                <a:latin typeface="Calibri"/>
                <a:ea typeface="Calibri"/>
                <a:cs typeface="Calibri"/>
                <a:sym typeface="Calibri"/>
              </a:rPr>
              <a:t>Tidshantering är processen att planera och kontrollera hur mycket tid som ska spenderas på specifika aktiviteter. Bra tidshantering gör det möjligt för en individ att slutföra mer på kortare tid, sänker stress och leder till karriärframgångar.</a:t>
            </a:r>
            <a:endParaRPr dirty="0"/>
          </a:p>
        </p:txBody>
      </p:sp>
      <p:sp>
        <p:nvSpPr>
          <p:cNvPr id="377" name="Google Shape;377;p19"/>
          <p:cNvSpPr txBox="1"/>
          <p:nvPr/>
        </p:nvSpPr>
        <p:spPr>
          <a:xfrm>
            <a:off x="339047" y="1919343"/>
            <a:ext cx="11157734" cy="42161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000" b="1" dirty="0" err="1">
                <a:solidFill>
                  <a:schemeClr val="dk1"/>
                </a:solidFill>
                <a:latin typeface="Calibri"/>
                <a:ea typeface="Calibri"/>
                <a:cs typeface="Calibri"/>
                <a:sym typeface="Calibri"/>
              </a:rPr>
              <a:t>Fördelar</a:t>
            </a:r>
            <a:r>
              <a:rPr lang="en-GB" sz="2000" b="1" dirty="0">
                <a:solidFill>
                  <a:schemeClr val="dk1"/>
                </a:solidFill>
                <a:latin typeface="Calibri"/>
                <a:ea typeface="Calibri"/>
                <a:cs typeface="Calibri"/>
                <a:sym typeface="Calibri"/>
              </a:rPr>
              <a:t> med </a:t>
            </a:r>
            <a:r>
              <a:rPr lang="en-GB" sz="2000" b="1" dirty="0" err="1">
                <a:solidFill>
                  <a:schemeClr val="dk1"/>
                </a:solidFill>
                <a:latin typeface="Calibri"/>
                <a:ea typeface="Calibri"/>
                <a:cs typeface="Calibri"/>
                <a:sym typeface="Calibri"/>
              </a:rPr>
              <a:t>tidshantering</a:t>
            </a:r>
            <a:endParaRPr sz="2000" dirty="0">
              <a:solidFill>
                <a:schemeClr val="dk1"/>
              </a:solidFill>
              <a:latin typeface="Calibri"/>
              <a:ea typeface="Calibri"/>
              <a:cs typeface="Calibri"/>
              <a:sym typeface="Calibri"/>
            </a:endParaRPr>
          </a:p>
        </p:txBody>
      </p:sp>
      <p:sp>
        <p:nvSpPr>
          <p:cNvPr id="378" name="Google Shape;378;p19"/>
          <p:cNvSpPr txBox="1"/>
          <p:nvPr/>
        </p:nvSpPr>
        <p:spPr>
          <a:xfrm>
            <a:off x="339047" y="2349496"/>
            <a:ext cx="11513906" cy="685019"/>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sv-SE" sz="1800">
                <a:solidFill>
                  <a:schemeClr val="dk1"/>
                </a:solidFill>
                <a:latin typeface="Calibri"/>
                <a:ea typeface="Calibri"/>
                <a:cs typeface="Calibri"/>
                <a:sym typeface="Calibri"/>
              </a:rPr>
              <a:t>Förmågan att hantera din tid effektivt är viktigt. God tidshantering leder till förbättrad effektivitet och produktivitet, mindre stress och mer framgång i livet. Här är några fördelar med att hantera tiden effektivt:</a:t>
            </a:r>
            <a:endParaRPr lang="en-US" dirty="0"/>
          </a:p>
        </p:txBody>
      </p:sp>
      <p:graphicFrame>
        <p:nvGraphicFramePr>
          <p:cNvPr id="379" name="Google Shape;379;p19"/>
          <p:cNvGraphicFramePr/>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4" imgW="724395" imgH="782112" progId="">
                  <p:embed/>
                </p:oleObj>
              </mc:Choice>
              <mc:Fallback>
                <p:oleObj r:id="rId4" imgW="724395" imgH="782112" progId="">
                  <p:embed/>
                  <p:pic>
                    <p:nvPicPr>
                      <p:cNvPr id="379" name="Google Shape;379;p19"/>
                      <p:cNvPicPr preferRelativeResize="0"/>
                      <p:nvPr/>
                    </p:nvPicPr>
                    <p:blipFill rotWithShape="1">
                      <a:blip r:embed="rId5">
                        <a:alphaModFix/>
                      </a:blip>
                      <a:srcRect/>
                      <a:stretch/>
                    </p:blipFill>
                    <p:spPr>
                      <a:xfrm>
                        <a:off x="-3683" y="0"/>
                        <a:ext cx="724395" cy="782112"/>
                      </a:xfrm>
                      <a:prstGeom prst="rect">
                        <a:avLst/>
                      </a:prstGeom>
                      <a:noFill/>
                      <a:ln>
                        <a:noFill/>
                      </a:ln>
                    </p:spPr>
                  </p:pic>
                </p:oleObj>
              </mc:Fallback>
            </mc:AlternateContent>
          </a:graphicData>
        </a:graphic>
      </p:graphicFrame>
      <p:graphicFrame>
        <p:nvGraphicFramePr>
          <p:cNvPr id="380" name="Google Shape;380;p19"/>
          <p:cNvGraphicFramePr/>
          <p:nvPr>
            <p:extLst>
              <p:ext uri="{D42A27DB-BD31-4B8C-83A1-F6EECF244321}">
                <p14:modId xmlns:p14="http://schemas.microsoft.com/office/powerpoint/2010/main" val="1452902565"/>
              </p:ext>
            </p:extLst>
          </p:nvPr>
        </p:nvGraphicFramePr>
        <p:xfrm>
          <a:off x="476139" y="3199545"/>
          <a:ext cx="11513900" cy="3307300"/>
        </p:xfrm>
        <a:graphic>
          <a:graphicData uri="http://schemas.openxmlformats.org/drawingml/2006/table">
            <a:tbl>
              <a:tblPr firstRow="1" bandRow="1">
                <a:noFill/>
                <a:tableStyleId>{36DFF626-405B-4FCF-AFF3-8F4C922B275C}</a:tableStyleId>
              </a:tblPr>
              <a:tblGrid>
                <a:gridCol w="2878475">
                  <a:extLst>
                    <a:ext uri="{9D8B030D-6E8A-4147-A177-3AD203B41FA5}">
                      <a16:colId xmlns:a16="http://schemas.microsoft.com/office/drawing/2014/main" val="20000"/>
                    </a:ext>
                  </a:extLst>
                </a:gridCol>
                <a:gridCol w="2878475">
                  <a:extLst>
                    <a:ext uri="{9D8B030D-6E8A-4147-A177-3AD203B41FA5}">
                      <a16:colId xmlns:a16="http://schemas.microsoft.com/office/drawing/2014/main" val="20001"/>
                    </a:ext>
                  </a:extLst>
                </a:gridCol>
                <a:gridCol w="2878475">
                  <a:extLst>
                    <a:ext uri="{9D8B030D-6E8A-4147-A177-3AD203B41FA5}">
                      <a16:colId xmlns:a16="http://schemas.microsoft.com/office/drawing/2014/main" val="20002"/>
                    </a:ext>
                  </a:extLst>
                </a:gridCol>
                <a:gridCol w="2878475">
                  <a:extLst>
                    <a:ext uri="{9D8B030D-6E8A-4147-A177-3AD203B41FA5}">
                      <a16:colId xmlns:a16="http://schemas.microsoft.com/office/drawing/2014/main" val="20003"/>
                    </a:ext>
                  </a:extLst>
                </a:gridCol>
              </a:tblGrid>
              <a:tr h="306625">
                <a:tc>
                  <a:txBody>
                    <a:bodyPr/>
                    <a:lstStyle/>
                    <a:p>
                      <a:pPr marL="0" marR="0" lvl="0" indent="0" algn="l" rtl="0">
                        <a:spcBef>
                          <a:spcPts val="0"/>
                        </a:spcBef>
                        <a:spcAft>
                          <a:spcPts val="0"/>
                        </a:spcAft>
                        <a:buNone/>
                      </a:pPr>
                      <a:r>
                        <a:rPr lang="en-GB" sz="1800" dirty="0" err="1"/>
                        <a:t>Stressavlastning</a:t>
                      </a:r>
                      <a:endParaRPr dirty="0"/>
                    </a:p>
                  </a:txBody>
                  <a:tcPr marL="91550" marR="91550" marT="45775" marB="45775"/>
                </a:tc>
                <a:tc>
                  <a:txBody>
                    <a:bodyPr/>
                    <a:lstStyle/>
                    <a:p>
                      <a:pPr marL="0" marR="0" lvl="0" indent="0" algn="l" rtl="0">
                        <a:spcBef>
                          <a:spcPts val="0"/>
                        </a:spcBef>
                        <a:spcAft>
                          <a:spcPts val="0"/>
                        </a:spcAft>
                        <a:buNone/>
                      </a:pPr>
                      <a:r>
                        <a:rPr lang="en-GB" sz="1800" dirty="0"/>
                        <a:t>Mer </a:t>
                      </a:r>
                      <a:r>
                        <a:rPr lang="en-GB" sz="1800" dirty="0" err="1"/>
                        <a:t>tid</a:t>
                      </a:r>
                      <a:endParaRPr dirty="0"/>
                    </a:p>
                  </a:txBody>
                  <a:tcPr marL="91550" marR="91550" marT="45775" marB="45775"/>
                </a:tc>
                <a:tc>
                  <a:txBody>
                    <a:bodyPr/>
                    <a:lstStyle/>
                    <a:p>
                      <a:pPr marL="0" marR="0" lvl="0" indent="0" algn="l" rtl="0">
                        <a:spcBef>
                          <a:spcPts val="0"/>
                        </a:spcBef>
                        <a:spcAft>
                          <a:spcPts val="0"/>
                        </a:spcAft>
                        <a:buNone/>
                      </a:pPr>
                      <a:r>
                        <a:rPr lang="en-GB" sz="1800" dirty="0"/>
                        <a:t>Fler </a:t>
                      </a:r>
                      <a:r>
                        <a:rPr lang="en-GB" sz="1800" dirty="0" err="1"/>
                        <a:t>möjligheter</a:t>
                      </a:r>
                      <a:endParaRPr dirty="0"/>
                    </a:p>
                  </a:txBody>
                  <a:tcPr marL="91550" marR="91550" marT="45775" marB="45775"/>
                </a:tc>
                <a:tc>
                  <a:txBody>
                    <a:bodyPr/>
                    <a:lstStyle/>
                    <a:p>
                      <a:pPr marL="0" marR="0" lvl="0" indent="0" algn="l" rtl="0">
                        <a:spcBef>
                          <a:spcPts val="0"/>
                        </a:spcBef>
                        <a:spcAft>
                          <a:spcPts val="0"/>
                        </a:spcAft>
                        <a:buNone/>
                      </a:pPr>
                      <a:r>
                        <a:rPr lang="en-GB" sz="1800" dirty="0" err="1"/>
                        <a:t>Förmåga</a:t>
                      </a:r>
                      <a:r>
                        <a:rPr lang="en-GB" sz="1800" dirty="0"/>
                        <a:t> </a:t>
                      </a:r>
                      <a:r>
                        <a:rPr lang="en-GB" sz="1800" dirty="0" err="1"/>
                        <a:t>att</a:t>
                      </a:r>
                      <a:r>
                        <a:rPr lang="en-GB" sz="1800" dirty="0"/>
                        <a:t> </a:t>
                      </a:r>
                      <a:r>
                        <a:rPr lang="en-GB" sz="1800" dirty="0" err="1"/>
                        <a:t>förverkliga</a:t>
                      </a:r>
                      <a:r>
                        <a:rPr lang="en-GB" sz="1800" dirty="0"/>
                        <a:t> </a:t>
                      </a:r>
                      <a:r>
                        <a:rPr lang="en-GB" sz="1800" dirty="0" err="1"/>
                        <a:t>mål</a:t>
                      </a:r>
                      <a:endParaRPr dirty="0"/>
                    </a:p>
                  </a:txBody>
                  <a:tcPr marL="91550" marR="91550" marT="45775" marB="45775"/>
                </a:tc>
                <a:extLst>
                  <a:ext uri="{0D108BD9-81ED-4DB2-BD59-A6C34878D82A}">
                    <a16:rowId xmlns:a16="http://schemas.microsoft.com/office/drawing/2014/main" val="10000"/>
                  </a:ext>
                </a:extLst>
              </a:tr>
              <a:tr h="2467125">
                <a:tc>
                  <a:txBody>
                    <a:bodyPr/>
                    <a:lstStyle/>
                    <a:p>
                      <a:pPr marL="0" marR="0" lvl="0" indent="0" algn="just" rtl="0">
                        <a:spcBef>
                          <a:spcPts val="0"/>
                        </a:spcBef>
                        <a:spcAft>
                          <a:spcPts val="0"/>
                        </a:spcAft>
                        <a:buNone/>
                      </a:pPr>
                      <a:r>
                        <a:rPr lang="sv-SE" sz="1700" dirty="0"/>
                        <a:t>Att göra och följa ett uppgiftsschema minskar ångest. När du bockar av objekt på din "att göra"-lista kan du se att du gör konkreta framsteg. Detta hjälper dig att undvika att känna dig stressad av oro för om du får saker gjorda.</a:t>
                      </a:r>
                      <a:endParaRPr dirty="0"/>
                    </a:p>
                  </a:txBody>
                  <a:tcPr marL="91550" marR="91550" marT="45775" marB="45775"/>
                </a:tc>
                <a:tc>
                  <a:txBody>
                    <a:bodyPr/>
                    <a:lstStyle/>
                    <a:p>
                      <a:pPr marL="0" marR="0" lvl="0" indent="0" algn="just" rtl="0">
                        <a:spcBef>
                          <a:spcPts val="0"/>
                        </a:spcBef>
                        <a:spcAft>
                          <a:spcPts val="0"/>
                        </a:spcAft>
                        <a:buNone/>
                      </a:pPr>
                      <a:r>
                        <a:rPr lang="sv-SE" sz="1700" dirty="0"/>
                        <a:t>Bra tidshantering ger dig extra tid att spendera i ditt dagliga liv. Människor som kan hantera tid effektivt tycker om att ha mer tid att spendera på hobbyer eller andra personliga sysselsättningar.</a:t>
                      </a:r>
                      <a:endParaRPr sz="1700" dirty="0"/>
                    </a:p>
                  </a:txBody>
                  <a:tcPr marL="91550" marR="91550" marT="45775" marB="45775"/>
                </a:tc>
                <a:tc>
                  <a:txBody>
                    <a:bodyPr/>
                    <a:lstStyle/>
                    <a:p>
                      <a:pPr marL="0" marR="0" lvl="0" indent="0" algn="just" rtl="0">
                        <a:spcBef>
                          <a:spcPts val="0"/>
                        </a:spcBef>
                        <a:spcAft>
                          <a:spcPts val="0"/>
                        </a:spcAft>
                        <a:buNone/>
                      </a:pPr>
                      <a:r>
                        <a:rPr lang="sv-SE" sz="1700" dirty="0"/>
                        <a:t>Att hantera tiden väl leder till fler lämpliga enheter och mindre tid som slösas bort på triviala aktiviteter. God tidshanteringsförmåga är viktiga egenskaper som arbetsgivare letar efter. Förmågan att prioritera och schemalägga arbete är extremt önskvärt för alla organisationer.</a:t>
                      </a:r>
                      <a:endParaRPr dirty="0"/>
                    </a:p>
                  </a:txBody>
                  <a:tcPr marL="91550" marR="91550" marT="45775" marB="45775"/>
                </a:tc>
                <a:tc>
                  <a:txBody>
                    <a:bodyPr/>
                    <a:lstStyle/>
                    <a:p>
                      <a:pPr marL="0" marR="0" lvl="0" indent="0" algn="just" rtl="0">
                        <a:spcBef>
                          <a:spcPts val="0"/>
                        </a:spcBef>
                        <a:spcAft>
                          <a:spcPts val="0"/>
                        </a:spcAft>
                        <a:buNone/>
                      </a:pPr>
                      <a:r>
                        <a:rPr lang="en-GB" sz="1700" dirty="0"/>
                        <a:t>I</a:t>
                      </a:r>
                      <a:r>
                        <a:rPr lang="sv-SE" sz="1700" dirty="0" err="1"/>
                        <a:t>ndivider</a:t>
                      </a:r>
                      <a:r>
                        <a:rPr lang="sv-SE" sz="1700" dirty="0"/>
                        <a:t> som utövar god tidshantering kan bättre uppnå mål och göra det på kortare tid.</a:t>
                      </a:r>
                      <a:endParaRPr sz="1700" dirty="0"/>
                    </a:p>
                  </a:txBody>
                  <a:tcPr marL="91550" marR="91550" marT="45775" marB="45775"/>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
          <p:cNvSpPr txBox="1"/>
          <p:nvPr/>
        </p:nvSpPr>
        <p:spPr>
          <a:xfrm>
            <a:off x="2255573" y="82558"/>
            <a:ext cx="8784299" cy="76808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4800"/>
              <a:buFont typeface="Calibri"/>
              <a:buNone/>
            </a:pPr>
            <a:r>
              <a:rPr lang="en-GB" sz="4800" b="0" i="0" u="none" strike="noStrike" cap="none" dirty="0" err="1">
                <a:solidFill>
                  <a:schemeClr val="dk1"/>
                </a:solidFill>
                <a:latin typeface="Calibri"/>
                <a:ea typeface="Calibri"/>
                <a:cs typeface="Calibri"/>
                <a:sym typeface="Calibri"/>
              </a:rPr>
              <a:t>Innehåll</a:t>
            </a:r>
            <a:endParaRPr dirty="0"/>
          </a:p>
        </p:txBody>
      </p:sp>
      <p:grpSp>
        <p:nvGrpSpPr>
          <p:cNvPr id="121" name="Google Shape;121;p2"/>
          <p:cNvGrpSpPr/>
          <p:nvPr/>
        </p:nvGrpSpPr>
        <p:grpSpPr>
          <a:xfrm>
            <a:off x="2998956" y="1223793"/>
            <a:ext cx="7008779" cy="960000"/>
            <a:chOff x="3131840" y="1491630"/>
            <a:chExt cx="5256584" cy="576064"/>
          </a:xfrm>
        </p:grpSpPr>
        <p:sp>
          <p:nvSpPr>
            <p:cNvPr id="122" name="Google Shape;122;p2"/>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3" name="Google Shape;123;p2"/>
            <p:cNvSpPr/>
            <p:nvPr/>
          </p:nvSpPr>
          <p:spPr>
            <a:xfrm rot="5400000">
              <a:off x="3203840" y="1419630"/>
              <a:ext cx="576000" cy="720000"/>
            </a:xfrm>
            <a:prstGeom prst="rtTriangle">
              <a:avLst/>
            </a:prstGeom>
            <a:solidFill>
              <a:srgbClr val="87B5BA"/>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grpSp>
      <p:grpSp>
        <p:nvGrpSpPr>
          <p:cNvPr id="124" name="Google Shape;124;p2"/>
          <p:cNvGrpSpPr/>
          <p:nvPr/>
        </p:nvGrpSpPr>
        <p:grpSpPr>
          <a:xfrm>
            <a:off x="2987321" y="2264676"/>
            <a:ext cx="7032049" cy="1126741"/>
            <a:chOff x="3131839" y="1491629"/>
            <a:chExt cx="5472532" cy="676120"/>
          </a:xfrm>
        </p:grpSpPr>
        <p:sp>
          <p:nvSpPr>
            <p:cNvPr id="125" name="Google Shape;125;p2"/>
            <p:cNvSpPr/>
            <p:nvPr/>
          </p:nvSpPr>
          <p:spPr>
            <a:xfrm>
              <a:off x="3131839" y="1491629"/>
              <a:ext cx="5472532" cy="67612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6" name="Google Shape;126;p2"/>
            <p:cNvSpPr/>
            <p:nvPr/>
          </p:nvSpPr>
          <p:spPr>
            <a:xfrm rot="5400000">
              <a:off x="3203840" y="1419630"/>
              <a:ext cx="576000" cy="720000"/>
            </a:xfrm>
            <a:prstGeom prst="rtTriangle">
              <a:avLst/>
            </a:prstGeom>
            <a:solidFill>
              <a:srgbClr val="F39E5A"/>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grpSp>
      <p:grpSp>
        <p:nvGrpSpPr>
          <p:cNvPr id="127" name="Google Shape;127;p2"/>
          <p:cNvGrpSpPr/>
          <p:nvPr/>
        </p:nvGrpSpPr>
        <p:grpSpPr>
          <a:xfrm>
            <a:off x="2998956" y="3500383"/>
            <a:ext cx="7008779" cy="981939"/>
            <a:chOff x="3131839" y="1056972"/>
            <a:chExt cx="5256584" cy="589229"/>
          </a:xfrm>
        </p:grpSpPr>
        <p:sp>
          <p:nvSpPr>
            <p:cNvPr id="128" name="Google Shape;128;p2"/>
            <p:cNvSpPr/>
            <p:nvPr/>
          </p:nvSpPr>
          <p:spPr>
            <a:xfrm>
              <a:off x="3131839" y="1056972"/>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129" name="Google Shape;129;p2"/>
            <p:cNvSpPr/>
            <p:nvPr/>
          </p:nvSpPr>
          <p:spPr>
            <a:xfrm rot="5400000">
              <a:off x="3208639" y="998201"/>
              <a:ext cx="576000" cy="720000"/>
            </a:xfrm>
            <a:prstGeom prst="rtTriangle">
              <a:avLst/>
            </a:prstGeom>
            <a:solidFill>
              <a:srgbClr val="F39E5A"/>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grpSp>
      <p:sp>
        <p:nvSpPr>
          <p:cNvPr id="130" name="Google Shape;130;p2"/>
          <p:cNvSpPr txBox="1"/>
          <p:nvPr/>
        </p:nvSpPr>
        <p:spPr>
          <a:xfrm>
            <a:off x="6147903" y="1155513"/>
            <a:ext cx="710885" cy="5027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67" b="1" i="0" u="none" strike="noStrike" cap="none">
                <a:solidFill>
                  <a:schemeClr val="lt1"/>
                </a:solidFill>
                <a:latin typeface="Calibri"/>
                <a:ea typeface="Calibri"/>
                <a:cs typeface="Calibri"/>
                <a:sym typeface="Calibri"/>
              </a:rPr>
              <a:t>01</a:t>
            </a:r>
            <a:endParaRPr sz="2667" b="1">
              <a:solidFill>
                <a:schemeClr val="lt1"/>
              </a:solidFill>
              <a:latin typeface="Calibri"/>
              <a:ea typeface="Calibri"/>
              <a:cs typeface="Calibri"/>
              <a:sym typeface="Calibri"/>
            </a:endParaRPr>
          </a:p>
        </p:txBody>
      </p:sp>
      <p:sp>
        <p:nvSpPr>
          <p:cNvPr id="131" name="Google Shape;131;p2"/>
          <p:cNvSpPr txBox="1"/>
          <p:nvPr/>
        </p:nvSpPr>
        <p:spPr>
          <a:xfrm>
            <a:off x="6147903" y="2195944"/>
            <a:ext cx="710885" cy="5027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67" b="1">
                <a:solidFill>
                  <a:schemeClr val="lt1"/>
                </a:solidFill>
                <a:latin typeface="Calibri"/>
                <a:ea typeface="Calibri"/>
                <a:cs typeface="Calibri"/>
                <a:sym typeface="Calibri"/>
              </a:rPr>
              <a:t>02</a:t>
            </a:r>
            <a:endParaRPr sz="2667" b="1">
              <a:solidFill>
                <a:schemeClr val="lt1"/>
              </a:solidFill>
              <a:latin typeface="Calibri"/>
              <a:ea typeface="Calibri"/>
              <a:cs typeface="Calibri"/>
              <a:sym typeface="Calibri"/>
            </a:endParaRPr>
          </a:p>
        </p:txBody>
      </p:sp>
      <p:sp>
        <p:nvSpPr>
          <p:cNvPr id="132" name="Google Shape;132;p2"/>
          <p:cNvSpPr txBox="1"/>
          <p:nvPr/>
        </p:nvSpPr>
        <p:spPr>
          <a:xfrm>
            <a:off x="6147903" y="3305457"/>
            <a:ext cx="710885" cy="5027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67" b="1">
                <a:solidFill>
                  <a:schemeClr val="lt1"/>
                </a:solidFill>
                <a:latin typeface="Calibri"/>
                <a:ea typeface="Calibri"/>
                <a:cs typeface="Calibri"/>
                <a:sym typeface="Calibri"/>
              </a:rPr>
              <a:t>03</a:t>
            </a:r>
            <a:endParaRPr sz="2667" b="1">
              <a:solidFill>
                <a:schemeClr val="lt1"/>
              </a:solidFill>
              <a:latin typeface="Calibri"/>
              <a:ea typeface="Calibri"/>
              <a:cs typeface="Calibri"/>
              <a:sym typeface="Calibri"/>
            </a:endParaRPr>
          </a:p>
        </p:txBody>
      </p:sp>
      <p:sp>
        <p:nvSpPr>
          <p:cNvPr id="133" name="Google Shape;133;p2"/>
          <p:cNvSpPr txBox="1"/>
          <p:nvPr/>
        </p:nvSpPr>
        <p:spPr>
          <a:xfrm>
            <a:off x="3574967" y="1263761"/>
            <a:ext cx="5856756" cy="379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67" b="1">
                <a:solidFill>
                  <a:srgbClr val="3F3F3F"/>
                </a:solidFill>
                <a:latin typeface="Calibri"/>
                <a:ea typeface="Calibri"/>
                <a:cs typeface="Calibri"/>
                <a:sym typeface="Calibri"/>
              </a:rPr>
              <a:t>Projekt och ledning</a:t>
            </a:r>
            <a:endParaRPr sz="1867" b="1">
              <a:solidFill>
                <a:srgbClr val="3F3F3F"/>
              </a:solidFill>
              <a:latin typeface="Calibri"/>
              <a:ea typeface="Calibri"/>
              <a:cs typeface="Calibri"/>
              <a:sym typeface="Calibri"/>
            </a:endParaRPr>
          </a:p>
        </p:txBody>
      </p:sp>
      <p:grpSp>
        <p:nvGrpSpPr>
          <p:cNvPr id="134" name="Google Shape;134;p2"/>
          <p:cNvGrpSpPr/>
          <p:nvPr/>
        </p:nvGrpSpPr>
        <p:grpSpPr>
          <a:xfrm>
            <a:off x="3556798" y="2221208"/>
            <a:ext cx="5893095" cy="1477053"/>
            <a:chOff x="3824587" y="771599"/>
            <a:chExt cx="4419821" cy="1107791"/>
          </a:xfrm>
        </p:grpSpPr>
        <p:sp>
          <p:nvSpPr>
            <p:cNvPr id="135" name="Google Shape;135;p2"/>
            <p:cNvSpPr txBox="1"/>
            <p:nvPr/>
          </p:nvSpPr>
          <p:spPr>
            <a:xfrm>
              <a:off x="3824587" y="771599"/>
              <a:ext cx="4392600" cy="2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67" b="1">
                  <a:solidFill>
                    <a:srgbClr val="3F3F3F"/>
                  </a:solidFill>
                  <a:latin typeface="Calibri"/>
                  <a:ea typeface="Calibri"/>
                  <a:cs typeface="Calibri"/>
                  <a:sym typeface="Calibri"/>
                </a:rPr>
                <a:t>Planering</a:t>
              </a:r>
              <a:endParaRPr sz="1867" b="1">
                <a:solidFill>
                  <a:srgbClr val="3F3F3F"/>
                </a:solidFill>
                <a:latin typeface="Calibri"/>
                <a:ea typeface="Calibri"/>
                <a:cs typeface="Calibri"/>
                <a:sym typeface="Calibri"/>
              </a:endParaRPr>
            </a:p>
          </p:txBody>
        </p:sp>
        <p:sp>
          <p:nvSpPr>
            <p:cNvPr id="136" name="Google Shape;136;p2"/>
            <p:cNvSpPr txBox="1"/>
            <p:nvPr/>
          </p:nvSpPr>
          <p:spPr>
            <a:xfrm>
              <a:off x="3851840" y="1625474"/>
              <a:ext cx="4392568"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rgbClr val="3F3F3F"/>
                </a:solidFill>
                <a:latin typeface="Calibri"/>
                <a:ea typeface="Calibri"/>
                <a:cs typeface="Calibri"/>
                <a:sym typeface="Calibri"/>
              </a:endParaRPr>
            </a:p>
          </p:txBody>
        </p:sp>
      </p:grpSp>
      <p:grpSp>
        <p:nvGrpSpPr>
          <p:cNvPr id="137" name="Google Shape;137;p2"/>
          <p:cNvGrpSpPr/>
          <p:nvPr/>
        </p:nvGrpSpPr>
        <p:grpSpPr>
          <a:xfrm>
            <a:off x="2998956" y="4634239"/>
            <a:ext cx="7008779" cy="960000"/>
            <a:chOff x="3131840" y="1491630"/>
            <a:chExt cx="5256584" cy="576064"/>
          </a:xfrm>
        </p:grpSpPr>
        <p:sp>
          <p:nvSpPr>
            <p:cNvPr id="138" name="Google Shape;138;p2"/>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39" name="Google Shape;139;p2"/>
            <p:cNvSpPr/>
            <p:nvPr/>
          </p:nvSpPr>
          <p:spPr>
            <a:xfrm rot="5400000">
              <a:off x="3203840" y="1419630"/>
              <a:ext cx="576000" cy="720000"/>
            </a:xfrm>
            <a:prstGeom prst="rtTriangle">
              <a:avLst/>
            </a:prstGeom>
            <a:solidFill>
              <a:srgbClr val="F39E5A"/>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grpSp>
        <p:nvGrpSpPr>
          <p:cNvPr id="140" name="Google Shape;140;p2"/>
          <p:cNvGrpSpPr/>
          <p:nvPr/>
        </p:nvGrpSpPr>
        <p:grpSpPr>
          <a:xfrm>
            <a:off x="2998956" y="5702487"/>
            <a:ext cx="7008779" cy="960000"/>
            <a:chOff x="3131840" y="1491630"/>
            <a:chExt cx="5256584" cy="576064"/>
          </a:xfrm>
        </p:grpSpPr>
        <p:sp>
          <p:nvSpPr>
            <p:cNvPr id="141" name="Google Shape;141;p2"/>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42" name="Google Shape;142;p2"/>
            <p:cNvSpPr/>
            <p:nvPr/>
          </p:nvSpPr>
          <p:spPr>
            <a:xfrm rot="5400000">
              <a:off x="3203840" y="1419630"/>
              <a:ext cx="576000" cy="720000"/>
            </a:xfrm>
            <a:prstGeom prst="rtTriangle">
              <a:avLst/>
            </a:prstGeom>
            <a:solidFill>
              <a:srgbClr val="F39E5A"/>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sp>
        <p:nvSpPr>
          <p:cNvPr id="143" name="Google Shape;143;p2"/>
          <p:cNvSpPr txBox="1"/>
          <p:nvPr/>
        </p:nvSpPr>
        <p:spPr>
          <a:xfrm>
            <a:off x="6147903" y="4568997"/>
            <a:ext cx="710885" cy="5027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67" b="1">
                <a:solidFill>
                  <a:schemeClr val="lt1"/>
                </a:solidFill>
                <a:latin typeface="Calibri"/>
                <a:ea typeface="Calibri"/>
                <a:cs typeface="Calibri"/>
                <a:sym typeface="Calibri"/>
              </a:rPr>
              <a:t>04</a:t>
            </a:r>
            <a:endParaRPr sz="2667" b="1">
              <a:solidFill>
                <a:schemeClr val="lt1"/>
              </a:solidFill>
              <a:latin typeface="Calibri"/>
              <a:ea typeface="Calibri"/>
              <a:cs typeface="Calibri"/>
              <a:sym typeface="Calibri"/>
            </a:endParaRPr>
          </a:p>
        </p:txBody>
      </p:sp>
      <p:sp>
        <p:nvSpPr>
          <p:cNvPr id="144" name="Google Shape;144;p2"/>
          <p:cNvSpPr txBox="1"/>
          <p:nvPr/>
        </p:nvSpPr>
        <p:spPr>
          <a:xfrm>
            <a:off x="6147903" y="5625466"/>
            <a:ext cx="710885" cy="5027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67" b="1">
                <a:solidFill>
                  <a:schemeClr val="lt1"/>
                </a:solidFill>
                <a:latin typeface="Calibri"/>
                <a:ea typeface="Calibri"/>
                <a:cs typeface="Calibri"/>
                <a:sym typeface="Calibri"/>
              </a:rPr>
              <a:t>05</a:t>
            </a:r>
            <a:endParaRPr sz="2667" b="1">
              <a:solidFill>
                <a:schemeClr val="lt1"/>
              </a:solidFill>
              <a:latin typeface="Calibri"/>
              <a:ea typeface="Calibri"/>
              <a:cs typeface="Calibri"/>
              <a:sym typeface="Calibri"/>
            </a:endParaRPr>
          </a:p>
        </p:txBody>
      </p:sp>
      <p:grpSp>
        <p:nvGrpSpPr>
          <p:cNvPr id="145" name="Google Shape;145;p2"/>
          <p:cNvGrpSpPr/>
          <p:nvPr/>
        </p:nvGrpSpPr>
        <p:grpSpPr>
          <a:xfrm>
            <a:off x="3559620" y="4670142"/>
            <a:ext cx="5887450" cy="652077"/>
            <a:chOff x="3828820" y="1390331"/>
            <a:chExt cx="4415588" cy="489058"/>
          </a:xfrm>
        </p:grpSpPr>
        <p:sp>
          <p:nvSpPr>
            <p:cNvPr id="146" name="Google Shape;146;p2"/>
            <p:cNvSpPr txBox="1"/>
            <p:nvPr/>
          </p:nvSpPr>
          <p:spPr>
            <a:xfrm>
              <a:off x="3828820" y="1390331"/>
              <a:ext cx="4392600" cy="2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67" b="1">
                  <a:solidFill>
                    <a:srgbClr val="3F3F3F"/>
                  </a:solidFill>
                  <a:latin typeface="Calibri"/>
                  <a:ea typeface="Calibri"/>
                  <a:cs typeface="Calibri"/>
                  <a:sym typeface="Calibri"/>
                </a:rPr>
                <a:t>Ledning</a:t>
              </a:r>
              <a:endParaRPr sz="1867" b="1">
                <a:solidFill>
                  <a:srgbClr val="3F3F3F"/>
                </a:solidFill>
                <a:latin typeface="Calibri"/>
                <a:ea typeface="Calibri"/>
                <a:cs typeface="Calibri"/>
                <a:sym typeface="Calibri"/>
              </a:endParaRPr>
            </a:p>
          </p:txBody>
        </p:sp>
        <p:sp>
          <p:nvSpPr>
            <p:cNvPr id="147" name="Google Shape;147;p2"/>
            <p:cNvSpPr txBox="1"/>
            <p:nvPr/>
          </p:nvSpPr>
          <p:spPr>
            <a:xfrm>
              <a:off x="3851840" y="1625473"/>
              <a:ext cx="4392568"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rgbClr val="3F3F3F"/>
                </a:solidFill>
                <a:latin typeface="Calibri"/>
                <a:ea typeface="Calibri"/>
                <a:cs typeface="Calibri"/>
                <a:sym typeface="Calibri"/>
              </a:endParaRPr>
            </a:p>
          </p:txBody>
        </p:sp>
      </p:grpSp>
      <p:grpSp>
        <p:nvGrpSpPr>
          <p:cNvPr id="148" name="Google Shape;148;p2"/>
          <p:cNvGrpSpPr/>
          <p:nvPr/>
        </p:nvGrpSpPr>
        <p:grpSpPr>
          <a:xfrm>
            <a:off x="3553462" y="3472368"/>
            <a:ext cx="5899811" cy="778794"/>
            <a:chOff x="3811569" y="1301322"/>
            <a:chExt cx="4424858" cy="584095"/>
          </a:xfrm>
        </p:grpSpPr>
        <p:sp>
          <p:nvSpPr>
            <p:cNvPr id="149" name="Google Shape;149;p2"/>
            <p:cNvSpPr txBox="1"/>
            <p:nvPr/>
          </p:nvSpPr>
          <p:spPr>
            <a:xfrm>
              <a:off x="3843827" y="1301322"/>
              <a:ext cx="4392600" cy="2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67" b="1">
                  <a:solidFill>
                    <a:srgbClr val="3F3F3F"/>
                  </a:solidFill>
                  <a:latin typeface="Calibri"/>
                  <a:ea typeface="Calibri"/>
                  <a:cs typeface="Calibri"/>
                  <a:sym typeface="Calibri"/>
                </a:rPr>
                <a:t>Organisering</a:t>
              </a:r>
              <a:endParaRPr sz="1867" b="1">
                <a:solidFill>
                  <a:srgbClr val="3F3F3F"/>
                </a:solidFill>
                <a:latin typeface="Calibri"/>
                <a:ea typeface="Calibri"/>
                <a:cs typeface="Calibri"/>
                <a:sym typeface="Calibri"/>
              </a:endParaRPr>
            </a:p>
          </p:txBody>
        </p:sp>
        <p:sp>
          <p:nvSpPr>
            <p:cNvPr id="150" name="Google Shape;150;p2"/>
            <p:cNvSpPr txBox="1"/>
            <p:nvPr/>
          </p:nvSpPr>
          <p:spPr>
            <a:xfrm>
              <a:off x="3811569" y="1493017"/>
              <a:ext cx="4392600" cy="392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a:solidFill>
                    <a:srgbClr val="3F3F3F"/>
                  </a:solidFill>
                  <a:latin typeface="Calibri"/>
                  <a:ea typeface="Calibri"/>
                  <a:cs typeface="Calibri"/>
                  <a:sym typeface="Calibri"/>
                </a:rPr>
                <a:t>Vad är WBS, OBS, Gantt-diagram, tidshantering, lista med tips för effektiv tidshantering, implikation av dålig tidshantering, teamarbete, teambuilding</a:t>
              </a:r>
              <a:endParaRPr sz="1400">
                <a:solidFill>
                  <a:srgbClr val="3F3F3F"/>
                </a:solidFill>
                <a:latin typeface="Calibri"/>
                <a:ea typeface="Calibri"/>
                <a:cs typeface="Calibri"/>
                <a:sym typeface="Calibri"/>
              </a:endParaRPr>
            </a:p>
          </p:txBody>
        </p:sp>
      </p:grpSp>
      <p:grpSp>
        <p:nvGrpSpPr>
          <p:cNvPr id="151" name="Google Shape;151;p2"/>
          <p:cNvGrpSpPr/>
          <p:nvPr/>
        </p:nvGrpSpPr>
        <p:grpSpPr>
          <a:xfrm>
            <a:off x="3559620" y="5702381"/>
            <a:ext cx="5887493" cy="652322"/>
            <a:chOff x="3828820" y="1390331"/>
            <a:chExt cx="4415620" cy="489242"/>
          </a:xfrm>
        </p:grpSpPr>
        <p:sp>
          <p:nvSpPr>
            <p:cNvPr id="152" name="Google Shape;152;p2"/>
            <p:cNvSpPr txBox="1"/>
            <p:nvPr/>
          </p:nvSpPr>
          <p:spPr>
            <a:xfrm>
              <a:off x="3828820" y="1390331"/>
              <a:ext cx="4392600" cy="2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67" b="1">
                  <a:solidFill>
                    <a:srgbClr val="3F3F3F"/>
                  </a:solidFill>
                  <a:latin typeface="Calibri"/>
                  <a:ea typeface="Calibri"/>
                  <a:cs typeface="Calibri"/>
                  <a:sym typeface="Calibri"/>
                </a:rPr>
                <a:t>Kontroll</a:t>
              </a:r>
              <a:endParaRPr sz="1867" b="1">
                <a:solidFill>
                  <a:srgbClr val="3F3F3F"/>
                </a:solidFill>
                <a:latin typeface="Calibri"/>
                <a:ea typeface="Calibri"/>
                <a:cs typeface="Calibri"/>
                <a:sym typeface="Calibri"/>
              </a:endParaRPr>
            </a:p>
          </p:txBody>
        </p:sp>
        <p:sp>
          <p:nvSpPr>
            <p:cNvPr id="153" name="Google Shape;153;p2"/>
            <p:cNvSpPr txBox="1"/>
            <p:nvPr/>
          </p:nvSpPr>
          <p:spPr>
            <a:xfrm>
              <a:off x="3851840" y="1625473"/>
              <a:ext cx="43926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rgbClr val="3F3F3F"/>
                  </a:solidFill>
                  <a:latin typeface="Calibri"/>
                  <a:ea typeface="Calibri"/>
                  <a:cs typeface="Calibri"/>
                  <a:sym typeface="Calibri"/>
                </a:rPr>
                <a:t>Vad är kontroll</a:t>
              </a:r>
              <a:endParaRPr sz="1600">
                <a:solidFill>
                  <a:srgbClr val="3F3F3F"/>
                </a:solidFill>
                <a:latin typeface="Calibri"/>
                <a:ea typeface="Calibri"/>
                <a:cs typeface="Calibri"/>
                <a:sym typeface="Calibri"/>
              </a:endParaRPr>
            </a:p>
          </p:txBody>
        </p:sp>
      </p:grpSp>
      <p:sp>
        <p:nvSpPr>
          <p:cNvPr id="154" name="Google Shape;154;p2"/>
          <p:cNvSpPr txBox="1"/>
          <p:nvPr/>
        </p:nvSpPr>
        <p:spPr>
          <a:xfrm>
            <a:off x="3574967" y="2654081"/>
            <a:ext cx="5856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a:latin typeface="Calibri"/>
                <a:ea typeface="Calibri"/>
                <a:cs typeface="Calibri"/>
                <a:sym typeface="Calibri"/>
              </a:rPr>
              <a:t>Vad är planering, typer av planering, varför vissa chefer misslyckas med att planera, planeringens effektivitet, ett praktiskt exempel för ett projekt</a:t>
            </a:r>
            <a:endParaRPr>
              <a:latin typeface="Calibri"/>
              <a:ea typeface="Calibri"/>
              <a:cs typeface="Calibri"/>
              <a:sym typeface="Calibri"/>
            </a:endParaRPr>
          </a:p>
        </p:txBody>
      </p:sp>
      <p:sp>
        <p:nvSpPr>
          <p:cNvPr id="155" name="Google Shape;155;p2"/>
          <p:cNvSpPr txBox="1"/>
          <p:nvPr/>
        </p:nvSpPr>
        <p:spPr>
          <a:xfrm>
            <a:off x="3574967" y="1606274"/>
            <a:ext cx="585675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1"/>
                </a:solidFill>
                <a:latin typeface="Calibri"/>
                <a:ea typeface="Calibri"/>
                <a:cs typeface="Calibri"/>
                <a:sym typeface="Calibri"/>
              </a:rPr>
              <a:t>Fr</a:t>
            </a:r>
            <a:r>
              <a:rPr lang="en-GB">
                <a:solidFill>
                  <a:schemeClr val="dk1"/>
                </a:solidFill>
                <a:latin typeface="Calibri"/>
                <a:ea typeface="Calibri"/>
                <a:cs typeface="Calibri"/>
                <a:sym typeface="Calibri"/>
              </a:rPr>
              <a:t>ån vad projektet är till ett POLK-ramverk</a:t>
            </a:r>
            <a:endParaRPr/>
          </a:p>
        </p:txBody>
      </p:sp>
      <p:sp>
        <p:nvSpPr>
          <p:cNvPr id="156" name="Google Shape;156;p2"/>
          <p:cNvSpPr txBox="1"/>
          <p:nvPr/>
        </p:nvSpPr>
        <p:spPr>
          <a:xfrm>
            <a:off x="3574967" y="4993960"/>
            <a:ext cx="585675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rgbClr val="3F3F3F"/>
                </a:solidFill>
                <a:latin typeface="Calibri"/>
                <a:ea typeface="Calibri"/>
                <a:cs typeface="Calibri"/>
                <a:sym typeface="Calibri"/>
              </a:rPr>
              <a:t>Vad är ledning</a:t>
            </a:r>
            <a:endParaRPr sz="1600">
              <a:solidFill>
                <a:srgbClr val="3F3F3F"/>
              </a:solidFill>
              <a:latin typeface="Calibri"/>
              <a:ea typeface="Calibri"/>
              <a:cs typeface="Calibri"/>
              <a:sym typeface="Calibri"/>
            </a:endParaRPr>
          </a:p>
        </p:txBody>
      </p:sp>
      <p:sp>
        <p:nvSpPr>
          <p:cNvPr id="157" name="Google Shape;157;p2"/>
          <p:cNvSpPr txBox="1"/>
          <p:nvPr/>
        </p:nvSpPr>
        <p:spPr>
          <a:xfrm>
            <a:off x="3023659" y="1210945"/>
            <a:ext cx="710885" cy="5027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67" b="1">
                <a:solidFill>
                  <a:schemeClr val="lt1"/>
                </a:solidFill>
                <a:latin typeface="Calibri"/>
                <a:ea typeface="Calibri"/>
                <a:cs typeface="Calibri"/>
                <a:sym typeface="Calibri"/>
              </a:rPr>
              <a:t>01</a:t>
            </a:r>
            <a:endParaRPr sz="2667" b="1">
              <a:solidFill>
                <a:schemeClr val="lt1"/>
              </a:solidFill>
              <a:latin typeface="Calibri"/>
              <a:ea typeface="Calibri"/>
              <a:cs typeface="Calibri"/>
              <a:sym typeface="Calibri"/>
            </a:endParaRPr>
          </a:p>
        </p:txBody>
      </p:sp>
      <p:sp>
        <p:nvSpPr>
          <p:cNvPr id="158" name="Google Shape;158;p2"/>
          <p:cNvSpPr txBox="1"/>
          <p:nvPr/>
        </p:nvSpPr>
        <p:spPr>
          <a:xfrm>
            <a:off x="2950982" y="2193614"/>
            <a:ext cx="710885" cy="5027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67" b="1">
                <a:solidFill>
                  <a:schemeClr val="lt1"/>
                </a:solidFill>
                <a:latin typeface="Calibri"/>
                <a:ea typeface="Calibri"/>
                <a:cs typeface="Calibri"/>
                <a:sym typeface="Calibri"/>
              </a:rPr>
              <a:t>02</a:t>
            </a:r>
            <a:endParaRPr sz="2667" b="1">
              <a:solidFill>
                <a:schemeClr val="lt1"/>
              </a:solidFill>
              <a:latin typeface="Calibri"/>
              <a:ea typeface="Calibri"/>
              <a:cs typeface="Calibri"/>
              <a:sym typeface="Calibri"/>
            </a:endParaRPr>
          </a:p>
        </p:txBody>
      </p:sp>
      <p:sp>
        <p:nvSpPr>
          <p:cNvPr id="159" name="Google Shape;159;p2"/>
          <p:cNvSpPr txBox="1"/>
          <p:nvPr/>
        </p:nvSpPr>
        <p:spPr>
          <a:xfrm>
            <a:off x="2950982" y="3455137"/>
            <a:ext cx="710885" cy="5027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67" b="1">
                <a:solidFill>
                  <a:schemeClr val="lt1"/>
                </a:solidFill>
                <a:latin typeface="Calibri"/>
                <a:ea typeface="Calibri"/>
                <a:cs typeface="Calibri"/>
                <a:sym typeface="Calibri"/>
              </a:rPr>
              <a:t>03</a:t>
            </a:r>
            <a:endParaRPr sz="2667" b="1">
              <a:solidFill>
                <a:schemeClr val="lt1"/>
              </a:solidFill>
              <a:latin typeface="Calibri"/>
              <a:ea typeface="Calibri"/>
              <a:cs typeface="Calibri"/>
              <a:sym typeface="Calibri"/>
            </a:endParaRPr>
          </a:p>
        </p:txBody>
      </p:sp>
      <p:sp>
        <p:nvSpPr>
          <p:cNvPr id="160" name="Google Shape;160;p2"/>
          <p:cNvSpPr txBox="1"/>
          <p:nvPr/>
        </p:nvSpPr>
        <p:spPr>
          <a:xfrm>
            <a:off x="2968260" y="4574980"/>
            <a:ext cx="710885" cy="5027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67" b="1">
                <a:solidFill>
                  <a:schemeClr val="lt1"/>
                </a:solidFill>
                <a:latin typeface="Calibri"/>
                <a:ea typeface="Calibri"/>
                <a:cs typeface="Calibri"/>
                <a:sym typeface="Calibri"/>
              </a:rPr>
              <a:t>04</a:t>
            </a:r>
            <a:endParaRPr sz="2667" b="1">
              <a:solidFill>
                <a:schemeClr val="lt1"/>
              </a:solidFill>
              <a:latin typeface="Calibri"/>
              <a:ea typeface="Calibri"/>
              <a:cs typeface="Calibri"/>
              <a:sym typeface="Calibri"/>
            </a:endParaRPr>
          </a:p>
        </p:txBody>
      </p:sp>
      <p:sp>
        <p:nvSpPr>
          <p:cNvPr id="161" name="Google Shape;161;p2"/>
          <p:cNvSpPr txBox="1"/>
          <p:nvPr/>
        </p:nvSpPr>
        <p:spPr>
          <a:xfrm>
            <a:off x="2908499" y="5694823"/>
            <a:ext cx="710885" cy="5027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67" b="1">
                <a:solidFill>
                  <a:schemeClr val="lt1"/>
                </a:solidFill>
                <a:latin typeface="Calibri"/>
                <a:ea typeface="Calibri"/>
                <a:cs typeface="Calibri"/>
                <a:sym typeface="Calibri"/>
              </a:rPr>
              <a:t>05</a:t>
            </a:r>
            <a:endParaRPr sz="2667" b="1">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0"/>
          <p:cNvSpPr txBox="1"/>
          <p:nvPr/>
        </p:nvSpPr>
        <p:spPr>
          <a:xfrm>
            <a:off x="990305" y="334508"/>
            <a:ext cx="632954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2200" b="1">
                <a:solidFill>
                  <a:schemeClr val="dk1"/>
                </a:solidFill>
                <a:latin typeface="Calibri"/>
                <a:ea typeface="Calibri"/>
                <a:cs typeface="Calibri"/>
                <a:sym typeface="Calibri"/>
              </a:rPr>
              <a:t>Lista med tips för effektiv tidshantering</a:t>
            </a:r>
            <a:endParaRPr dirty="0"/>
          </a:p>
        </p:txBody>
      </p:sp>
      <p:sp>
        <p:nvSpPr>
          <p:cNvPr id="387" name="Google Shape;387;p20"/>
          <p:cNvSpPr txBox="1"/>
          <p:nvPr/>
        </p:nvSpPr>
        <p:spPr>
          <a:xfrm>
            <a:off x="380010" y="914400"/>
            <a:ext cx="1128155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a:solidFill>
                  <a:schemeClr val="dk1"/>
                </a:solidFill>
                <a:latin typeface="Calibri"/>
                <a:ea typeface="Calibri"/>
                <a:cs typeface="Calibri"/>
                <a:sym typeface="Calibri"/>
              </a:rPr>
              <a:t>Efter att ha övervägt fördelarna med tidshantering, låt oss titta på några sätt att hantera tiden effektivt:</a:t>
            </a:r>
            <a:endParaRPr dirty="0"/>
          </a:p>
        </p:txBody>
      </p:sp>
      <p:sp>
        <p:nvSpPr>
          <p:cNvPr id="388" name="Google Shape;388;p20"/>
          <p:cNvSpPr txBox="1"/>
          <p:nvPr/>
        </p:nvSpPr>
        <p:spPr>
          <a:xfrm>
            <a:off x="510639" y="1543792"/>
            <a:ext cx="10842171" cy="4862829"/>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2000"/>
              <a:buFont typeface="Arial"/>
              <a:buChar char="•"/>
            </a:pPr>
            <a:r>
              <a:rPr lang="en-GB" sz="2000" b="1" dirty="0" err="1">
                <a:solidFill>
                  <a:schemeClr val="dk1"/>
                </a:solidFill>
                <a:latin typeface="Calibri"/>
                <a:ea typeface="Calibri"/>
                <a:cs typeface="Calibri"/>
                <a:sym typeface="Calibri"/>
              </a:rPr>
              <a:t>Sätt</a:t>
            </a:r>
            <a:r>
              <a:rPr lang="en-GB" sz="2000" b="1" dirty="0">
                <a:solidFill>
                  <a:schemeClr val="dk1"/>
                </a:solidFill>
                <a:latin typeface="Calibri"/>
                <a:ea typeface="Calibri"/>
                <a:cs typeface="Calibri"/>
                <a:sym typeface="Calibri"/>
              </a:rPr>
              <a:t> </a:t>
            </a:r>
            <a:r>
              <a:rPr lang="en-GB" sz="2000" b="1" dirty="0" err="1">
                <a:solidFill>
                  <a:schemeClr val="dk1"/>
                </a:solidFill>
                <a:latin typeface="Calibri"/>
                <a:ea typeface="Calibri"/>
                <a:cs typeface="Calibri"/>
                <a:sym typeface="Calibri"/>
              </a:rPr>
              <a:t>mål</a:t>
            </a:r>
            <a:r>
              <a:rPr lang="en-GB" sz="2000" b="1" dirty="0">
                <a:solidFill>
                  <a:schemeClr val="dk1"/>
                </a:solidFill>
                <a:latin typeface="Calibri"/>
                <a:ea typeface="Calibri"/>
                <a:cs typeface="Calibri"/>
                <a:sym typeface="Calibri"/>
              </a:rPr>
              <a:t> </a:t>
            </a:r>
            <a:r>
              <a:rPr lang="en-GB" sz="2000" b="1" dirty="0" err="1">
                <a:solidFill>
                  <a:schemeClr val="dk1"/>
                </a:solidFill>
                <a:latin typeface="Calibri"/>
                <a:ea typeface="Calibri"/>
                <a:cs typeface="Calibri"/>
                <a:sym typeface="Calibri"/>
              </a:rPr>
              <a:t>korrekt</a:t>
            </a:r>
            <a:r>
              <a:rPr lang="en-GB" sz="2000" b="1" dirty="0">
                <a:solidFill>
                  <a:schemeClr val="dk1"/>
                </a:solidFill>
                <a:latin typeface="Calibri"/>
                <a:ea typeface="Calibri"/>
                <a:cs typeface="Calibri"/>
                <a:sym typeface="Calibri"/>
              </a:rPr>
              <a:t> </a:t>
            </a:r>
            <a:endParaRPr sz="2000" b="1" dirty="0">
              <a:solidFill>
                <a:schemeClr val="dk1"/>
              </a:solidFill>
              <a:latin typeface="Calibri"/>
              <a:ea typeface="Calibri"/>
              <a:cs typeface="Calibri"/>
              <a:sym typeface="Calibri"/>
            </a:endParaRPr>
          </a:p>
          <a:p>
            <a:pPr marL="0" marR="0" lvl="0" indent="0" algn="just" rtl="0">
              <a:spcBef>
                <a:spcPts val="0"/>
              </a:spcBef>
              <a:spcAft>
                <a:spcPts val="0"/>
              </a:spcAft>
              <a:buNone/>
            </a:pPr>
            <a:r>
              <a:rPr lang="en-GB" sz="1800" dirty="0">
                <a:solidFill>
                  <a:schemeClr val="dk1"/>
                </a:solidFill>
                <a:latin typeface="Calibri"/>
                <a:ea typeface="Calibri"/>
                <a:cs typeface="Calibri"/>
                <a:sym typeface="Calibri"/>
              </a:rPr>
              <a:t>S</a:t>
            </a:r>
            <a:r>
              <a:rPr lang="sv-SE" sz="1800" dirty="0">
                <a:solidFill>
                  <a:schemeClr val="dk1"/>
                </a:solidFill>
                <a:latin typeface="Calibri"/>
                <a:ea typeface="Calibri"/>
                <a:cs typeface="Calibri"/>
                <a:sym typeface="Calibri"/>
              </a:rPr>
              <a:t>ätt upp mål som är uppnåeliga och mätbara. Använd SMART-metoden när du ställer in mål. Se i huvudsak till att de mål du ställer in är specifika, mätbara, uppnåeliga, relevanta och aktuella.</a:t>
            </a:r>
            <a:endParaRPr sz="18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000"/>
              <a:buFont typeface="Arial"/>
              <a:buChar char="•"/>
            </a:pPr>
            <a:endParaRPr lang="en-GB" sz="2000" b="1"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000"/>
              <a:buFont typeface="Arial"/>
              <a:buChar char="•"/>
            </a:pPr>
            <a:r>
              <a:rPr lang="en-GB" sz="2000" b="1" dirty="0" err="1">
                <a:solidFill>
                  <a:schemeClr val="dk1"/>
                </a:solidFill>
                <a:latin typeface="Calibri"/>
                <a:ea typeface="Calibri"/>
                <a:cs typeface="Calibri"/>
                <a:sym typeface="Calibri"/>
              </a:rPr>
              <a:t>Prioritera</a:t>
            </a:r>
            <a:r>
              <a:rPr lang="en-GB" sz="2000" b="1" dirty="0">
                <a:solidFill>
                  <a:schemeClr val="dk1"/>
                </a:solidFill>
                <a:latin typeface="Calibri"/>
                <a:ea typeface="Calibri"/>
                <a:cs typeface="Calibri"/>
                <a:sym typeface="Calibri"/>
              </a:rPr>
              <a:t> </a:t>
            </a:r>
            <a:r>
              <a:rPr lang="en-GB" sz="2000" b="1" dirty="0" err="1">
                <a:solidFill>
                  <a:schemeClr val="dk1"/>
                </a:solidFill>
                <a:latin typeface="Calibri"/>
                <a:ea typeface="Calibri"/>
                <a:cs typeface="Calibri"/>
                <a:sym typeface="Calibri"/>
              </a:rPr>
              <a:t>klokt</a:t>
            </a:r>
            <a:r>
              <a:rPr lang="en-GB" sz="2000" dirty="0">
                <a:solidFill>
                  <a:schemeClr val="dk1"/>
                </a:solidFill>
                <a:latin typeface="Calibri"/>
                <a:ea typeface="Calibri"/>
                <a:cs typeface="Calibri"/>
                <a:sym typeface="Calibri"/>
              </a:rPr>
              <a:t> </a:t>
            </a:r>
            <a:endParaRPr dirty="0"/>
          </a:p>
          <a:p>
            <a:pPr marL="0" marR="0" lvl="0" indent="0" algn="just" rtl="0">
              <a:spcBef>
                <a:spcPts val="0"/>
              </a:spcBef>
              <a:spcAft>
                <a:spcPts val="0"/>
              </a:spcAft>
              <a:buNone/>
            </a:pPr>
            <a:r>
              <a:rPr lang="sv-SE" sz="1800" dirty="0">
                <a:solidFill>
                  <a:schemeClr val="dk1"/>
                </a:solidFill>
                <a:latin typeface="Calibri"/>
                <a:ea typeface="Calibri"/>
                <a:cs typeface="Calibri"/>
                <a:sym typeface="Calibri"/>
              </a:rPr>
              <a:t>Prioritera uppgifter baserat på betydelse och brådska.  Titta till exempel på dina dagliga uppgifter och bestäm vilka som är:</a:t>
            </a:r>
            <a:endParaRPr sz="18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sv-SE" sz="1800" dirty="0">
                <a:solidFill>
                  <a:schemeClr val="dk1"/>
                </a:solidFill>
                <a:latin typeface="Calibri"/>
                <a:ea typeface="Calibri"/>
                <a:cs typeface="Calibri"/>
                <a:sym typeface="Calibri"/>
              </a:rPr>
              <a:t>Viktiga och brådskande: Gör dessa uppgifter direkt.</a:t>
            </a:r>
          </a:p>
          <a:p>
            <a:pPr marL="285750" marR="0" lvl="0" indent="-285750" algn="just" rtl="0">
              <a:spcBef>
                <a:spcPts val="0"/>
              </a:spcBef>
              <a:spcAft>
                <a:spcPts val="0"/>
              </a:spcAft>
              <a:buClr>
                <a:schemeClr val="dk1"/>
              </a:buClr>
              <a:buSzPts val="1800"/>
              <a:buFont typeface="Arial"/>
              <a:buChar char="•"/>
            </a:pPr>
            <a:r>
              <a:rPr lang="sv-SE" sz="1800" dirty="0">
                <a:solidFill>
                  <a:schemeClr val="dk1"/>
                </a:solidFill>
                <a:latin typeface="Calibri"/>
                <a:ea typeface="Calibri"/>
                <a:cs typeface="Calibri"/>
                <a:sym typeface="Calibri"/>
              </a:rPr>
              <a:t>Viktiga men inte brådskande: Bestäm när du ska utföra dessa uppgifter.</a:t>
            </a:r>
          </a:p>
          <a:p>
            <a:pPr marL="285750" marR="0" lvl="0" indent="-285750" algn="just" rtl="0">
              <a:spcBef>
                <a:spcPts val="0"/>
              </a:spcBef>
              <a:spcAft>
                <a:spcPts val="0"/>
              </a:spcAft>
              <a:buClr>
                <a:schemeClr val="dk1"/>
              </a:buClr>
              <a:buSzPts val="1800"/>
              <a:buFont typeface="Arial"/>
              <a:buChar char="•"/>
            </a:pPr>
            <a:r>
              <a:rPr lang="sv-SE" sz="1800" dirty="0">
                <a:solidFill>
                  <a:schemeClr val="dk1"/>
                </a:solidFill>
                <a:latin typeface="Calibri"/>
                <a:ea typeface="Calibri"/>
                <a:cs typeface="Calibri"/>
                <a:sym typeface="Calibri"/>
              </a:rPr>
              <a:t>Brådskande men inte viktiga: Delegera dessa uppgifter om möjligt.</a:t>
            </a:r>
          </a:p>
          <a:p>
            <a:pPr marL="285750" marR="0" lvl="0" indent="-285750" algn="just" rtl="0">
              <a:spcBef>
                <a:spcPts val="0"/>
              </a:spcBef>
              <a:spcAft>
                <a:spcPts val="0"/>
              </a:spcAft>
              <a:buClr>
                <a:schemeClr val="dk1"/>
              </a:buClr>
              <a:buSzPts val="1800"/>
              <a:buFont typeface="Arial"/>
              <a:buChar char="•"/>
            </a:pPr>
            <a:r>
              <a:rPr lang="sv-SE" sz="1800" dirty="0">
                <a:solidFill>
                  <a:schemeClr val="dk1"/>
                </a:solidFill>
                <a:latin typeface="Calibri"/>
                <a:ea typeface="Calibri"/>
                <a:cs typeface="Calibri"/>
                <a:sym typeface="Calibri"/>
              </a:rPr>
              <a:t>Inte brådskande och inte viktiga: Lägg dessa åt sidan för att göra dem senare.</a:t>
            </a:r>
            <a:endParaRPr lang="en-US" sz="1800" dirty="0">
              <a:solidFill>
                <a:schemeClr val="dk1"/>
              </a:solidFill>
              <a:latin typeface="Calibri"/>
              <a:ea typeface="Calibri"/>
              <a:cs typeface="Calibri"/>
              <a:sym typeface="Calibri"/>
            </a:endParaRPr>
          </a:p>
          <a:p>
            <a:pPr marR="0" lvl="0" algn="just" rtl="0">
              <a:spcBef>
                <a:spcPts val="0"/>
              </a:spcBef>
              <a:spcAft>
                <a:spcPts val="0"/>
              </a:spcAft>
              <a:buClr>
                <a:schemeClr val="dk1"/>
              </a:buClr>
              <a:buSzPts val="1800"/>
            </a:pPr>
            <a:endParaRPr lang="en-US"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000"/>
              <a:buFont typeface="Arial"/>
              <a:buChar char="•"/>
            </a:pPr>
            <a:r>
              <a:rPr lang="sv-SE" sz="2000" b="1" dirty="0">
                <a:solidFill>
                  <a:schemeClr val="dk1"/>
                </a:solidFill>
                <a:latin typeface="Calibri"/>
                <a:ea typeface="Calibri"/>
                <a:cs typeface="Calibri"/>
                <a:sym typeface="Calibri"/>
              </a:rPr>
              <a:t>Ange en tidsgräns för att slutföra en uppgift</a:t>
            </a:r>
            <a:endParaRPr dirty="0"/>
          </a:p>
          <a:p>
            <a:pPr marL="0" marR="0" lvl="0" indent="0" algn="just" rtl="0">
              <a:spcBef>
                <a:spcPts val="0"/>
              </a:spcBef>
              <a:spcAft>
                <a:spcPts val="0"/>
              </a:spcAft>
              <a:buNone/>
            </a:pPr>
            <a:r>
              <a:rPr lang="sv-SE" sz="1800" dirty="0">
                <a:solidFill>
                  <a:schemeClr val="dk1"/>
                </a:solidFill>
                <a:latin typeface="Calibri"/>
                <a:ea typeface="Calibri"/>
                <a:cs typeface="Calibri"/>
                <a:sym typeface="Calibri"/>
              </a:rPr>
              <a:t>Att ställa in tidsbegränsningar för att slutföra uppgifter hjälper dig att bli mer fokuserad och effektiv. Att göra den lilla extra ansträngningen att bestämma hur mycket tid du behöver tilldela för varje uppgift kan också hjälpa dig att känna igen potentiella problem innan de uppstår. På så sätt gör du planer för att hantera dem</a:t>
            </a:r>
            <a:endParaRPr sz="1800" dirty="0">
              <a:solidFill>
                <a:schemeClr val="dk1"/>
              </a:solidFill>
              <a:latin typeface="Calibri"/>
              <a:ea typeface="Calibri"/>
              <a:cs typeface="Calibri"/>
              <a:sym typeface="Calibri"/>
            </a:endParaRPr>
          </a:p>
        </p:txBody>
      </p:sp>
      <p:graphicFrame>
        <p:nvGraphicFramePr>
          <p:cNvPr id="389" name="Google Shape;389;p20"/>
          <p:cNvGraphicFramePr/>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724395" imgH="782112" progId="">
                  <p:embed/>
                </p:oleObj>
              </mc:Choice>
              <mc:Fallback>
                <p:oleObj r:id="rId3" imgW="724395" imgH="782112" progId="">
                  <p:embed/>
                  <p:pic>
                    <p:nvPicPr>
                      <p:cNvPr id="389" name="Google Shape;389;p20"/>
                      <p:cNvPicPr preferRelativeResize="0"/>
                      <p:nvPr/>
                    </p:nvPicPr>
                    <p:blipFill rotWithShape="1">
                      <a:blip r:embed="rId4">
                        <a:alphaModFix/>
                      </a:blip>
                      <a:srcRect/>
                      <a:stretch/>
                    </p:blipFill>
                    <p:spPr>
                      <a:xfrm>
                        <a:off x="-3683" y="0"/>
                        <a:ext cx="724395" cy="782112"/>
                      </a:xfrm>
                      <a:prstGeom prst="rect">
                        <a:avLst/>
                      </a:prstGeom>
                      <a:noFill/>
                      <a:ln>
                        <a:noFill/>
                      </a:ln>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1"/>
          <p:cNvSpPr txBox="1"/>
          <p:nvPr/>
        </p:nvSpPr>
        <p:spPr>
          <a:xfrm>
            <a:off x="720712" y="653142"/>
            <a:ext cx="11008426" cy="5478382"/>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2000"/>
              <a:buFont typeface="Arial"/>
              <a:buChar char="•"/>
            </a:pPr>
            <a:r>
              <a:rPr lang="en-GB" sz="2000" b="1" dirty="0" err="1">
                <a:solidFill>
                  <a:schemeClr val="dk1"/>
                </a:solidFill>
                <a:latin typeface="Calibri"/>
                <a:ea typeface="Calibri"/>
                <a:cs typeface="Calibri"/>
                <a:sym typeface="Calibri"/>
              </a:rPr>
              <a:t>Organisera</a:t>
            </a:r>
            <a:r>
              <a:rPr lang="en-GB" sz="2000" b="1" dirty="0">
                <a:solidFill>
                  <a:schemeClr val="dk1"/>
                </a:solidFill>
                <a:latin typeface="Calibri"/>
                <a:ea typeface="Calibri"/>
                <a:cs typeface="Calibri"/>
                <a:sym typeface="Calibri"/>
              </a:rPr>
              <a:t> dig </a:t>
            </a:r>
            <a:r>
              <a:rPr lang="en-GB" sz="2000" b="1" dirty="0" err="1">
                <a:solidFill>
                  <a:schemeClr val="dk1"/>
                </a:solidFill>
                <a:latin typeface="Calibri"/>
                <a:ea typeface="Calibri"/>
                <a:cs typeface="Calibri"/>
                <a:sym typeface="Calibri"/>
              </a:rPr>
              <a:t>själv</a:t>
            </a:r>
            <a:endParaRPr dirty="0"/>
          </a:p>
          <a:p>
            <a:pPr marL="0" marR="0" lvl="0" indent="0" algn="just" rtl="0">
              <a:spcBef>
                <a:spcPts val="0"/>
              </a:spcBef>
              <a:spcAft>
                <a:spcPts val="0"/>
              </a:spcAft>
              <a:buNone/>
            </a:pPr>
            <a:r>
              <a:rPr lang="sv-SE" sz="1800" dirty="0">
                <a:solidFill>
                  <a:schemeClr val="dk1"/>
                </a:solidFill>
                <a:latin typeface="Calibri"/>
                <a:ea typeface="Calibri"/>
                <a:cs typeface="Calibri"/>
                <a:sym typeface="Calibri"/>
              </a:rPr>
              <a:t>Använd din kalender för mer långsiktig tidshantering. Skriv ner tidsfristerna för projekt eller för uppgifter som ingår i slutförandet av det övergripande projektet. Tänk på vilka dagar som kan vara bäst att ägna åt specifika uppgifter. Du kan till exempel behöva planera ett möte för att diskutera kassaflödet en dag när du vet att företagets ekonomichef är tillgänglig.</a:t>
            </a:r>
          </a:p>
          <a:p>
            <a:pPr marR="0" lvl="0" algn="just" rtl="0">
              <a:spcBef>
                <a:spcPts val="0"/>
              </a:spcBef>
              <a:spcAft>
                <a:spcPts val="0"/>
              </a:spcAft>
              <a:buClr>
                <a:schemeClr val="dk1"/>
              </a:buClr>
              <a:buSzPts val="1800"/>
            </a:pPr>
            <a:endParaRPr lang="sv-SE" sz="1800" b="1"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sv-SE" sz="2000" b="1" dirty="0">
                <a:solidFill>
                  <a:schemeClr val="dk1"/>
                </a:solidFill>
                <a:latin typeface="Calibri"/>
                <a:ea typeface="Calibri"/>
                <a:cs typeface="Calibri"/>
                <a:sym typeface="Calibri"/>
              </a:rPr>
              <a:t>Ta bort icke-väsentliga uppgifter/aktiviteter</a:t>
            </a:r>
          </a:p>
          <a:p>
            <a:pPr marL="0" marR="0" lvl="0" indent="0" algn="just" rtl="0">
              <a:spcBef>
                <a:spcPts val="0"/>
              </a:spcBef>
              <a:spcAft>
                <a:spcPts val="0"/>
              </a:spcAft>
              <a:buNone/>
            </a:pPr>
            <a:r>
              <a:rPr lang="sv-SE" sz="1800" dirty="0">
                <a:solidFill>
                  <a:schemeClr val="dk1"/>
                </a:solidFill>
                <a:latin typeface="Calibri"/>
                <a:ea typeface="Calibri"/>
                <a:cs typeface="Calibri"/>
                <a:sym typeface="Calibri"/>
              </a:rPr>
              <a:t>Det är viktigt att ta bort överflödiga aktiviteter eller uppgifter. Bestäm vad som är viktigt och vad som förtjänar din tid. Att ta bort icke-väsentliga uppgifter / aktiviteter frigör mer av din tid att spenderas på verkligt viktiga saker.</a:t>
            </a: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000"/>
              <a:buFont typeface="Arial"/>
              <a:buChar char="•"/>
            </a:pPr>
            <a:r>
              <a:rPr lang="en-GB" sz="2000" b="1" dirty="0">
                <a:solidFill>
                  <a:schemeClr val="dk1"/>
                </a:solidFill>
                <a:latin typeface="Calibri"/>
                <a:ea typeface="Calibri"/>
                <a:cs typeface="Calibri"/>
                <a:sym typeface="Calibri"/>
              </a:rPr>
              <a:t> </a:t>
            </a:r>
            <a:r>
              <a:rPr lang="en-GB" sz="2000" b="1" dirty="0" err="1">
                <a:solidFill>
                  <a:schemeClr val="dk1"/>
                </a:solidFill>
                <a:latin typeface="Calibri"/>
                <a:ea typeface="Calibri"/>
                <a:cs typeface="Calibri"/>
                <a:sym typeface="Calibri"/>
              </a:rPr>
              <a:t>Planera</a:t>
            </a:r>
            <a:endParaRPr dirty="0"/>
          </a:p>
          <a:p>
            <a:pPr marL="0" marR="0" lvl="0" indent="0" algn="just" rtl="0">
              <a:spcBef>
                <a:spcPts val="0"/>
              </a:spcBef>
              <a:spcAft>
                <a:spcPts val="0"/>
              </a:spcAft>
              <a:buNone/>
            </a:pPr>
            <a:r>
              <a:rPr lang="sv-SE" sz="1800" dirty="0">
                <a:solidFill>
                  <a:schemeClr val="dk1"/>
                </a:solidFill>
                <a:latin typeface="Calibri"/>
                <a:ea typeface="Calibri"/>
                <a:cs typeface="Calibri"/>
                <a:sym typeface="Calibri"/>
              </a:rPr>
              <a:t>Se till att du börjar varje dag med en tydlig uppfattning om vad du behöver göra - vad som behöver göras den dagen. Överväg att göra det till en vana att, i slutet av varje arbetsdag, gå vidare och skriva ut din "att göra" -lista för nästa arbetsdag. På så sätt kan du direkt köra i gång nästa morgon</a:t>
            </a: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000"/>
              <a:buFont typeface="Arial"/>
              <a:buChar char="•"/>
            </a:pPr>
            <a:r>
              <a:rPr lang="en-GB" sz="2000" b="1" dirty="0">
                <a:solidFill>
                  <a:schemeClr val="dk1"/>
                </a:solidFill>
                <a:latin typeface="Calibri"/>
                <a:ea typeface="Calibri"/>
                <a:cs typeface="Calibri"/>
                <a:sym typeface="Calibri"/>
              </a:rPr>
              <a:t>Ta </a:t>
            </a:r>
            <a:r>
              <a:rPr lang="en-GB" sz="2000" b="1" dirty="0" err="1">
                <a:solidFill>
                  <a:schemeClr val="dk1"/>
                </a:solidFill>
                <a:latin typeface="Calibri"/>
                <a:ea typeface="Calibri"/>
                <a:cs typeface="Calibri"/>
                <a:sym typeface="Calibri"/>
              </a:rPr>
              <a:t>en</a:t>
            </a:r>
            <a:r>
              <a:rPr lang="en-GB" sz="2000" b="1" dirty="0">
                <a:solidFill>
                  <a:schemeClr val="dk1"/>
                </a:solidFill>
                <a:latin typeface="Calibri"/>
                <a:ea typeface="Calibri"/>
                <a:cs typeface="Calibri"/>
                <a:sym typeface="Calibri"/>
              </a:rPr>
              <a:t> paus </a:t>
            </a:r>
            <a:r>
              <a:rPr lang="en-GB" sz="2000" b="1" dirty="0" err="1">
                <a:solidFill>
                  <a:schemeClr val="dk1"/>
                </a:solidFill>
                <a:latin typeface="Calibri"/>
                <a:ea typeface="Calibri"/>
                <a:cs typeface="Calibri"/>
                <a:sym typeface="Calibri"/>
              </a:rPr>
              <a:t>mellan</a:t>
            </a:r>
            <a:r>
              <a:rPr lang="en-GB" sz="2000" b="1" dirty="0">
                <a:solidFill>
                  <a:schemeClr val="dk1"/>
                </a:solidFill>
                <a:latin typeface="Calibri"/>
                <a:ea typeface="Calibri"/>
                <a:cs typeface="Calibri"/>
                <a:sym typeface="Calibri"/>
              </a:rPr>
              <a:t> </a:t>
            </a:r>
            <a:r>
              <a:rPr lang="en-GB" sz="2000" b="1" dirty="0" err="1">
                <a:solidFill>
                  <a:schemeClr val="dk1"/>
                </a:solidFill>
                <a:latin typeface="Calibri"/>
                <a:ea typeface="Calibri"/>
                <a:cs typeface="Calibri"/>
                <a:sym typeface="Calibri"/>
              </a:rPr>
              <a:t>uppgifterna</a:t>
            </a:r>
            <a:endParaRPr lang="sv-SE" dirty="0"/>
          </a:p>
          <a:p>
            <a:pPr marL="0" marR="0" lvl="0" indent="0" algn="just" rtl="0">
              <a:spcBef>
                <a:spcPts val="0"/>
              </a:spcBef>
              <a:spcAft>
                <a:spcPts val="0"/>
              </a:spcAft>
              <a:buNone/>
            </a:pPr>
            <a:r>
              <a:rPr lang="sv-SE" sz="1800" dirty="0">
                <a:solidFill>
                  <a:schemeClr val="dk1"/>
                </a:solidFill>
                <a:latin typeface="Calibri"/>
                <a:ea typeface="Calibri"/>
                <a:cs typeface="Calibri"/>
                <a:sym typeface="Calibri"/>
              </a:rPr>
              <a:t>När du gör många uppgifter utan paus är det svårare att hålla fokus och motivationen uppe. Tillåt dig lite paus mellan uppgifterna för att rensa huvudet och uppdatera dig själv. Överväg att ta dig en kort tupplur, gå en kort promenad eller meditera.</a:t>
            </a:r>
          </a:p>
        </p:txBody>
      </p:sp>
      <p:graphicFrame>
        <p:nvGraphicFramePr>
          <p:cNvPr id="395" name="Google Shape;395;p21"/>
          <p:cNvGraphicFramePr/>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724395" imgH="782112" progId="">
                  <p:embed/>
                </p:oleObj>
              </mc:Choice>
              <mc:Fallback>
                <p:oleObj r:id="rId3" imgW="724395" imgH="782112" progId="">
                  <p:embed/>
                  <p:pic>
                    <p:nvPicPr>
                      <p:cNvPr id="395" name="Google Shape;395;p21"/>
                      <p:cNvPicPr preferRelativeResize="0"/>
                      <p:nvPr/>
                    </p:nvPicPr>
                    <p:blipFill rotWithShape="1">
                      <a:blip r:embed="rId4">
                        <a:alphaModFix/>
                      </a:blip>
                      <a:srcRect/>
                      <a:stretch/>
                    </p:blipFill>
                    <p:spPr>
                      <a:xfrm>
                        <a:off x="-3683" y="0"/>
                        <a:ext cx="724395" cy="782112"/>
                      </a:xfrm>
                      <a:prstGeom prst="rect">
                        <a:avLst/>
                      </a:prstGeom>
                      <a:noFill/>
                      <a:ln>
                        <a:noFill/>
                      </a:ln>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Google Shape;400;p22" descr="A picture containing 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059719" y="2962078"/>
            <a:ext cx="2072561" cy="1727134"/>
          </a:xfrm>
          <a:prstGeom prst="rect">
            <a:avLst/>
          </a:prstGeom>
          <a:noFill/>
          <a:ln>
            <a:noFill/>
          </a:ln>
        </p:spPr>
      </p:pic>
      <p:sp>
        <p:nvSpPr>
          <p:cNvPr id="401" name="Google Shape;401;p22"/>
          <p:cNvSpPr/>
          <p:nvPr/>
        </p:nvSpPr>
        <p:spPr>
          <a:xfrm>
            <a:off x="5414966" y="1604798"/>
            <a:ext cx="1321069" cy="1321069"/>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a:ln w="12700" cap="flat" cmpd="sng">
            <a:solidFill>
              <a:srgbClr val="87B5BA"/>
            </a:solidFill>
            <a:prstDash val="solid"/>
            <a:miter lim="800000"/>
            <a:headEnd type="none" w="sm" len="sm"/>
            <a:tailEnd type="none" w="sm" len="sm"/>
          </a:ln>
        </p:spPr>
        <p:txBody>
          <a:bodyPr spcFirstLastPara="1" wrap="square" lIns="290250" tIns="290250" rIns="290250" bIns="290250" anchor="ctr" anchorCtr="0">
            <a:noAutofit/>
          </a:bodyPr>
          <a:lstStyle/>
          <a:p>
            <a:pPr marL="0" marR="0" lvl="0" indent="0" algn="ctr" rtl="0">
              <a:lnSpc>
                <a:spcPct val="90000"/>
              </a:lnSpc>
              <a:spcBef>
                <a:spcPts val="0"/>
              </a:spcBef>
              <a:spcAft>
                <a:spcPts val="0"/>
              </a:spcAft>
              <a:buNone/>
            </a:pPr>
            <a:endParaRPr sz="4000">
              <a:solidFill>
                <a:schemeClr val="lt1"/>
              </a:solidFill>
              <a:latin typeface="Calibri"/>
              <a:ea typeface="Calibri"/>
              <a:cs typeface="Calibri"/>
              <a:sym typeface="Calibri"/>
            </a:endParaRPr>
          </a:p>
        </p:txBody>
      </p:sp>
      <p:sp>
        <p:nvSpPr>
          <p:cNvPr id="402" name="Google Shape;402;p22"/>
          <p:cNvSpPr/>
          <p:nvPr/>
        </p:nvSpPr>
        <p:spPr>
          <a:xfrm>
            <a:off x="7021590" y="2772078"/>
            <a:ext cx="1321069" cy="1321069"/>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F39E5A"/>
          </a:solidFill>
          <a:ln w="12700" cap="flat" cmpd="sng">
            <a:solidFill>
              <a:schemeClr val="lt1"/>
            </a:solidFill>
            <a:prstDash val="solid"/>
            <a:miter lim="800000"/>
            <a:headEnd type="none" w="sm" len="sm"/>
            <a:tailEnd type="none" w="sm" len="sm"/>
          </a:ln>
        </p:spPr>
        <p:txBody>
          <a:bodyPr spcFirstLastPara="1" wrap="square" lIns="290250" tIns="290250" rIns="290250" bIns="290250" anchor="ctr" anchorCtr="0">
            <a:noAutofit/>
          </a:bodyPr>
          <a:lstStyle/>
          <a:p>
            <a:pPr marL="0" marR="0" lvl="0" indent="0" algn="ctr" rtl="0">
              <a:lnSpc>
                <a:spcPct val="90000"/>
              </a:lnSpc>
              <a:spcBef>
                <a:spcPts val="0"/>
              </a:spcBef>
              <a:spcAft>
                <a:spcPts val="0"/>
              </a:spcAft>
              <a:buNone/>
            </a:pPr>
            <a:endParaRPr sz="4000">
              <a:solidFill>
                <a:schemeClr val="lt1"/>
              </a:solidFill>
              <a:latin typeface="Calibri"/>
              <a:ea typeface="Calibri"/>
              <a:cs typeface="Calibri"/>
              <a:sym typeface="Calibri"/>
            </a:endParaRPr>
          </a:p>
        </p:txBody>
      </p:sp>
      <p:sp>
        <p:nvSpPr>
          <p:cNvPr id="403" name="Google Shape;403;p22"/>
          <p:cNvSpPr/>
          <p:nvPr/>
        </p:nvSpPr>
        <p:spPr>
          <a:xfrm>
            <a:off x="6407914" y="4660779"/>
            <a:ext cx="1321069" cy="1321069"/>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6BD70"/>
          </a:solidFill>
          <a:ln w="12700" cap="flat" cmpd="sng">
            <a:solidFill>
              <a:srgbClr val="86BD70"/>
            </a:solidFill>
            <a:prstDash val="solid"/>
            <a:miter lim="800000"/>
            <a:headEnd type="none" w="sm" len="sm"/>
            <a:tailEnd type="none" w="sm" len="sm"/>
          </a:ln>
        </p:spPr>
        <p:txBody>
          <a:bodyPr spcFirstLastPara="1" wrap="square" lIns="290250" tIns="290250" rIns="290250" bIns="290250" anchor="ctr" anchorCtr="0">
            <a:noAutofit/>
          </a:bodyPr>
          <a:lstStyle/>
          <a:p>
            <a:pPr marL="0" marR="0" lvl="0" indent="0" algn="ctr" rtl="0">
              <a:lnSpc>
                <a:spcPct val="90000"/>
              </a:lnSpc>
              <a:spcBef>
                <a:spcPts val="0"/>
              </a:spcBef>
              <a:spcAft>
                <a:spcPts val="0"/>
              </a:spcAft>
              <a:buNone/>
            </a:pPr>
            <a:endParaRPr sz="4000">
              <a:solidFill>
                <a:schemeClr val="lt1"/>
              </a:solidFill>
              <a:latin typeface="Calibri"/>
              <a:ea typeface="Calibri"/>
              <a:cs typeface="Calibri"/>
              <a:sym typeface="Calibri"/>
            </a:endParaRPr>
          </a:p>
        </p:txBody>
      </p:sp>
      <p:sp>
        <p:nvSpPr>
          <p:cNvPr id="404" name="Google Shape;404;p22"/>
          <p:cNvSpPr/>
          <p:nvPr/>
        </p:nvSpPr>
        <p:spPr>
          <a:xfrm>
            <a:off x="4422016" y="4660779"/>
            <a:ext cx="1321069" cy="1321069"/>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a:ln w="12700" cap="flat" cmpd="sng">
            <a:solidFill>
              <a:schemeClr val="lt1"/>
            </a:solidFill>
            <a:prstDash val="solid"/>
            <a:miter lim="800000"/>
            <a:headEnd type="none" w="sm" len="sm"/>
            <a:tailEnd type="none" w="sm" len="sm"/>
          </a:ln>
        </p:spPr>
        <p:txBody>
          <a:bodyPr spcFirstLastPara="1" wrap="square" lIns="290250" tIns="290250" rIns="290250" bIns="290250" anchor="ctr" anchorCtr="0">
            <a:noAutofit/>
          </a:bodyPr>
          <a:lstStyle/>
          <a:p>
            <a:pPr marL="0" marR="0" lvl="0" indent="0" algn="ctr" rtl="0">
              <a:lnSpc>
                <a:spcPct val="90000"/>
              </a:lnSpc>
              <a:spcBef>
                <a:spcPts val="0"/>
              </a:spcBef>
              <a:spcAft>
                <a:spcPts val="0"/>
              </a:spcAft>
              <a:buNone/>
            </a:pPr>
            <a:endParaRPr sz="4000">
              <a:solidFill>
                <a:schemeClr val="lt1"/>
              </a:solidFill>
              <a:latin typeface="Calibri"/>
              <a:ea typeface="Calibri"/>
              <a:cs typeface="Calibri"/>
              <a:sym typeface="Calibri"/>
            </a:endParaRPr>
          </a:p>
        </p:txBody>
      </p:sp>
      <p:sp>
        <p:nvSpPr>
          <p:cNvPr id="405" name="Google Shape;405;p22"/>
          <p:cNvSpPr/>
          <p:nvPr/>
        </p:nvSpPr>
        <p:spPr>
          <a:xfrm>
            <a:off x="3808340" y="2772078"/>
            <a:ext cx="1321069" cy="1321069"/>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F39E5A"/>
          </a:solidFill>
          <a:ln w="12700" cap="flat" cmpd="sng">
            <a:solidFill>
              <a:schemeClr val="lt1"/>
            </a:solidFill>
            <a:prstDash val="solid"/>
            <a:miter lim="800000"/>
            <a:headEnd type="none" w="sm" len="sm"/>
            <a:tailEnd type="none" w="sm" len="sm"/>
          </a:ln>
        </p:spPr>
        <p:txBody>
          <a:bodyPr spcFirstLastPara="1" wrap="square" lIns="290250" tIns="290250" rIns="290250" bIns="290250" anchor="ctr" anchorCtr="0">
            <a:noAutofit/>
          </a:bodyPr>
          <a:lstStyle/>
          <a:p>
            <a:pPr marL="0" marR="0" lvl="0" indent="0" algn="ctr" rtl="0">
              <a:lnSpc>
                <a:spcPct val="90000"/>
              </a:lnSpc>
              <a:spcBef>
                <a:spcPts val="0"/>
              </a:spcBef>
              <a:spcAft>
                <a:spcPts val="0"/>
              </a:spcAft>
              <a:buNone/>
            </a:pPr>
            <a:endParaRPr sz="4000">
              <a:solidFill>
                <a:schemeClr val="lt1"/>
              </a:solidFill>
              <a:latin typeface="Calibri"/>
              <a:ea typeface="Calibri"/>
              <a:cs typeface="Calibri"/>
              <a:sym typeface="Calibri"/>
            </a:endParaRPr>
          </a:p>
        </p:txBody>
      </p:sp>
      <p:sp>
        <p:nvSpPr>
          <p:cNvPr id="406" name="Google Shape;406;p22"/>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1800"/>
              <a:buNone/>
            </a:pPr>
            <a:r>
              <a:rPr lang="sv-SE" dirty="0"/>
              <a:t>Låt oss också </a:t>
            </a:r>
            <a:r>
              <a:rPr lang="sv-SE" b="1" dirty="0"/>
              <a:t>överväga konsekvenserna av dålig tidshantering:</a:t>
            </a:r>
            <a:endParaRPr b="1" dirty="0"/>
          </a:p>
        </p:txBody>
      </p:sp>
      <p:sp>
        <p:nvSpPr>
          <p:cNvPr id="407" name="Google Shape;407;p22"/>
          <p:cNvSpPr txBox="1"/>
          <p:nvPr/>
        </p:nvSpPr>
        <p:spPr>
          <a:xfrm>
            <a:off x="789205" y="361449"/>
            <a:ext cx="4953880"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chemeClr val="dk1"/>
                </a:solidFill>
                <a:latin typeface="Calibri"/>
                <a:ea typeface="Calibri"/>
                <a:cs typeface="Calibri"/>
                <a:sym typeface="Calibri"/>
              </a:rPr>
              <a:t>Konsekvenser av dåligt ledarskap</a:t>
            </a:r>
            <a:endParaRPr dirty="0"/>
          </a:p>
        </p:txBody>
      </p:sp>
      <p:sp>
        <p:nvSpPr>
          <p:cNvPr id="408" name="Google Shape;408;p22"/>
          <p:cNvSpPr txBox="1"/>
          <p:nvPr/>
        </p:nvSpPr>
        <p:spPr>
          <a:xfrm>
            <a:off x="4453010" y="4996753"/>
            <a:ext cx="1230752"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err="1">
                <a:solidFill>
                  <a:schemeClr val="dk1"/>
                </a:solidFill>
                <a:latin typeface="Calibri"/>
                <a:ea typeface="Calibri"/>
                <a:cs typeface="Calibri"/>
                <a:sym typeface="Calibri"/>
              </a:rPr>
              <a:t>Dåligt</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arbetsflöde</a:t>
            </a:r>
            <a:endParaRPr dirty="0"/>
          </a:p>
        </p:txBody>
      </p:sp>
      <p:sp>
        <p:nvSpPr>
          <p:cNvPr id="409" name="Google Shape;409;p22"/>
          <p:cNvSpPr txBox="1"/>
          <p:nvPr/>
        </p:nvSpPr>
        <p:spPr>
          <a:xfrm>
            <a:off x="264698" y="4926891"/>
            <a:ext cx="4042051" cy="15696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sv-SE" sz="1600">
                <a:solidFill>
                  <a:schemeClr val="dk1"/>
                </a:solidFill>
                <a:latin typeface="Calibri"/>
                <a:ea typeface="Calibri"/>
                <a:cs typeface="Calibri"/>
                <a:sym typeface="Calibri"/>
              </a:rPr>
              <a:t>Oförmågan att planera framåt och hålla sig till mål betyder sämre effektivitet. Men om du inte planerar i förväg kan du sluta behöva hoppa fram och tillbaka, eller ta om från början, när du gör ditt arbete. Det innebär minskad effektivitet och lägre produktivitet.</a:t>
            </a:r>
            <a:endParaRPr dirty="0"/>
          </a:p>
        </p:txBody>
      </p:sp>
      <p:sp>
        <p:nvSpPr>
          <p:cNvPr id="410" name="Google Shape;410;p22"/>
          <p:cNvSpPr txBox="1"/>
          <p:nvPr/>
        </p:nvSpPr>
        <p:spPr>
          <a:xfrm>
            <a:off x="3874576" y="3152078"/>
            <a:ext cx="111597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err="1">
                <a:solidFill>
                  <a:schemeClr val="dk1"/>
                </a:solidFill>
                <a:latin typeface="Calibri"/>
                <a:ea typeface="Calibri"/>
                <a:cs typeface="Calibri"/>
                <a:sym typeface="Calibri"/>
              </a:rPr>
              <a:t>Bortkastad</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tid</a:t>
            </a:r>
            <a:endParaRPr dirty="0"/>
          </a:p>
        </p:txBody>
      </p:sp>
      <p:sp>
        <p:nvSpPr>
          <p:cNvPr id="411" name="Google Shape;411;p22"/>
          <p:cNvSpPr txBox="1"/>
          <p:nvPr/>
        </p:nvSpPr>
        <p:spPr>
          <a:xfrm>
            <a:off x="455170" y="2730319"/>
            <a:ext cx="3258085" cy="15696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sv-SE" sz="1600">
                <a:solidFill>
                  <a:schemeClr val="dk1"/>
                </a:solidFill>
                <a:latin typeface="Calibri"/>
                <a:ea typeface="Calibri"/>
                <a:cs typeface="Calibri"/>
                <a:sym typeface="Calibri"/>
              </a:rPr>
              <a:t>Dålig tidshantering resulterar i bortkastad tid. Till exempel, genom att prata med vänner på sociala medier medan du utför ett uppdrag, distraherar du dig själv och slösar bort tid.</a:t>
            </a:r>
            <a:endParaRPr dirty="0"/>
          </a:p>
        </p:txBody>
      </p:sp>
      <p:sp>
        <p:nvSpPr>
          <p:cNvPr id="412" name="Google Shape;412;p22"/>
          <p:cNvSpPr txBox="1"/>
          <p:nvPr/>
        </p:nvSpPr>
        <p:spPr>
          <a:xfrm>
            <a:off x="5150350" y="1803667"/>
            <a:ext cx="180792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err="1">
                <a:solidFill>
                  <a:schemeClr val="dk1"/>
                </a:solidFill>
                <a:latin typeface="Calibri"/>
                <a:cs typeface="Calibri"/>
                <a:sym typeface="Calibri"/>
              </a:rPr>
              <a:t>Förlorad</a:t>
            </a:r>
            <a:r>
              <a:rPr lang="en-GB" sz="1800" b="1" dirty="0">
                <a:solidFill>
                  <a:schemeClr val="dk1"/>
                </a:solidFill>
                <a:latin typeface="Calibri"/>
                <a:cs typeface="Calibri"/>
                <a:sym typeface="Calibri"/>
              </a:rPr>
              <a:t> </a:t>
            </a:r>
          </a:p>
          <a:p>
            <a:pPr marL="0" marR="0" lvl="0" indent="0" algn="ctr" rtl="0">
              <a:spcBef>
                <a:spcPts val="0"/>
              </a:spcBef>
              <a:spcAft>
                <a:spcPts val="0"/>
              </a:spcAft>
              <a:buNone/>
            </a:pPr>
            <a:r>
              <a:rPr lang="en-GB" sz="1800" b="1" dirty="0" err="1">
                <a:solidFill>
                  <a:schemeClr val="dk1"/>
                </a:solidFill>
                <a:latin typeface="Calibri"/>
                <a:cs typeface="Calibri"/>
                <a:sym typeface="Calibri"/>
              </a:rPr>
              <a:t>kontroll</a:t>
            </a:r>
            <a:endParaRPr dirty="0"/>
          </a:p>
        </p:txBody>
      </p:sp>
      <p:sp>
        <p:nvSpPr>
          <p:cNvPr id="413" name="Google Shape;413;p22"/>
          <p:cNvSpPr txBox="1"/>
          <p:nvPr/>
        </p:nvSpPr>
        <p:spPr>
          <a:xfrm>
            <a:off x="6957037" y="1481448"/>
            <a:ext cx="3926941" cy="107717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sv-SE" sz="1600" dirty="0">
                <a:solidFill>
                  <a:schemeClr val="dk1"/>
                </a:solidFill>
                <a:latin typeface="Calibri"/>
                <a:ea typeface="Calibri"/>
                <a:cs typeface="Calibri"/>
                <a:sym typeface="Calibri"/>
              </a:rPr>
              <a:t>Genom att inte veta vad nästa uppgift är, lider du av en förlust av kontroll över ditt liv. Det kan bidra till högre stressnivåer och ångest.</a:t>
            </a:r>
            <a:endParaRPr dirty="0"/>
          </a:p>
        </p:txBody>
      </p:sp>
      <p:sp>
        <p:nvSpPr>
          <p:cNvPr id="414" name="Google Shape;414;p22"/>
          <p:cNvSpPr txBox="1"/>
          <p:nvPr/>
        </p:nvSpPr>
        <p:spPr>
          <a:xfrm>
            <a:off x="6736035" y="3138744"/>
            <a:ext cx="1963471"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err="1">
                <a:solidFill>
                  <a:schemeClr val="dk1"/>
                </a:solidFill>
                <a:latin typeface="Calibri"/>
                <a:cs typeface="Calibri"/>
                <a:sym typeface="Calibri"/>
              </a:rPr>
              <a:t>Dålig</a:t>
            </a:r>
            <a:r>
              <a:rPr lang="en-GB" sz="1800" b="1" dirty="0">
                <a:solidFill>
                  <a:schemeClr val="dk1"/>
                </a:solidFill>
                <a:latin typeface="Calibri"/>
                <a:cs typeface="Calibri"/>
                <a:sym typeface="Calibri"/>
              </a:rPr>
              <a:t> </a:t>
            </a:r>
            <a:r>
              <a:rPr lang="en-GB" sz="1800" b="1" dirty="0" err="1">
                <a:solidFill>
                  <a:schemeClr val="dk1"/>
                </a:solidFill>
                <a:latin typeface="Calibri"/>
                <a:cs typeface="Calibri"/>
                <a:sym typeface="Calibri"/>
              </a:rPr>
              <a:t>arbetskvalitet</a:t>
            </a:r>
            <a:endParaRPr dirty="0"/>
          </a:p>
        </p:txBody>
      </p:sp>
      <p:sp>
        <p:nvSpPr>
          <p:cNvPr id="415" name="Google Shape;415;p22"/>
          <p:cNvSpPr txBox="1"/>
          <p:nvPr/>
        </p:nvSpPr>
        <p:spPr>
          <a:xfrm>
            <a:off x="8437746" y="2834138"/>
            <a:ext cx="3436855" cy="132339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sv-SE" sz="1600">
                <a:solidFill>
                  <a:schemeClr val="dk1"/>
                </a:solidFill>
                <a:latin typeface="Calibri"/>
                <a:ea typeface="Calibri"/>
                <a:cs typeface="Calibri"/>
                <a:sym typeface="Calibri"/>
              </a:rPr>
              <a:t>Dålig tidshantering gör vanligtvis att kvaliteten på ditt arbete blir lidande. Att till exempel behöva tokstressa för att slutföra uppgifter i sista minuten äventyrar vanligtvis kvaliteten.</a:t>
            </a:r>
            <a:endParaRPr dirty="0"/>
          </a:p>
        </p:txBody>
      </p:sp>
      <p:sp>
        <p:nvSpPr>
          <p:cNvPr id="416" name="Google Shape;416;p22"/>
          <p:cNvSpPr txBox="1"/>
          <p:nvPr/>
        </p:nvSpPr>
        <p:spPr>
          <a:xfrm>
            <a:off x="6452609" y="4986954"/>
            <a:ext cx="123167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err="1">
                <a:solidFill>
                  <a:schemeClr val="dk1"/>
                </a:solidFill>
                <a:latin typeface="Calibri"/>
                <a:cs typeface="Calibri"/>
                <a:sym typeface="Calibri"/>
              </a:rPr>
              <a:t>Dåligt</a:t>
            </a:r>
            <a:r>
              <a:rPr lang="en-GB" sz="1800" b="1" dirty="0">
                <a:solidFill>
                  <a:schemeClr val="dk1"/>
                </a:solidFill>
                <a:latin typeface="Calibri"/>
                <a:cs typeface="Calibri"/>
                <a:sym typeface="Calibri"/>
              </a:rPr>
              <a:t> </a:t>
            </a:r>
            <a:r>
              <a:rPr lang="en-GB" sz="1800" b="1" dirty="0" err="1">
                <a:solidFill>
                  <a:schemeClr val="dk1"/>
                </a:solidFill>
                <a:latin typeface="Calibri"/>
                <a:cs typeface="Calibri"/>
                <a:sym typeface="Calibri"/>
              </a:rPr>
              <a:t>rykte</a:t>
            </a:r>
            <a:endParaRPr dirty="0"/>
          </a:p>
        </p:txBody>
      </p:sp>
      <p:sp>
        <p:nvSpPr>
          <p:cNvPr id="417" name="Google Shape;417;p22"/>
          <p:cNvSpPr txBox="1"/>
          <p:nvPr/>
        </p:nvSpPr>
        <p:spPr>
          <a:xfrm>
            <a:off x="7912729" y="4760037"/>
            <a:ext cx="3961872" cy="18158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sv-SE" sz="1600">
                <a:solidFill>
                  <a:schemeClr val="dk1"/>
                </a:solidFill>
                <a:latin typeface="Calibri"/>
                <a:ea typeface="Calibri"/>
                <a:cs typeface="Calibri"/>
                <a:sym typeface="Calibri"/>
              </a:rPr>
              <a:t>Om kunder eller din arbetsgivare inte kan lita på att du slutför uppgifter på ett tidsmässigt relevant sätt, påverkas deras förväntningar och uppfattningar om dig negativt. Om en kund inte kan lita på att du får något gjort i tid, kommer de sannolikt att ta sin verksamhet någon annanstans.</a:t>
            </a:r>
            <a:endParaRPr dirty="0"/>
          </a:p>
        </p:txBody>
      </p:sp>
      <p:sp>
        <p:nvSpPr>
          <p:cNvPr id="418" name="Google Shape;418;p22"/>
          <p:cNvSpPr/>
          <p:nvPr/>
        </p:nvSpPr>
        <p:spPr>
          <a:xfrm rot="-1851952">
            <a:off x="4868768" y="2509923"/>
            <a:ext cx="590162" cy="405832"/>
          </a:xfrm>
          <a:prstGeom prst="leftRightArrow">
            <a:avLst>
              <a:gd name="adj1" fmla="val 50000"/>
              <a:gd name="adj2" fmla="val 50000"/>
            </a:avLst>
          </a:prstGeom>
          <a:solidFill>
            <a:srgbClr val="BFBFBF"/>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9" name="Google Shape;419;p22"/>
          <p:cNvSpPr/>
          <p:nvPr/>
        </p:nvSpPr>
        <p:spPr>
          <a:xfrm rot="3079460">
            <a:off x="6612119" y="2615105"/>
            <a:ext cx="585106" cy="412148"/>
          </a:xfrm>
          <a:prstGeom prst="leftRightArrow">
            <a:avLst>
              <a:gd name="adj1" fmla="val 50000"/>
              <a:gd name="adj2" fmla="val 50000"/>
            </a:avLst>
          </a:prstGeom>
          <a:solidFill>
            <a:srgbClr val="BFBFBF"/>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0" name="Google Shape;420;p22"/>
          <p:cNvSpPr/>
          <p:nvPr/>
        </p:nvSpPr>
        <p:spPr>
          <a:xfrm rot="-3903624">
            <a:off x="7291161" y="4202549"/>
            <a:ext cx="590162" cy="405832"/>
          </a:xfrm>
          <a:prstGeom prst="leftRightArrow">
            <a:avLst>
              <a:gd name="adj1" fmla="val 50000"/>
              <a:gd name="adj2" fmla="val 50000"/>
            </a:avLst>
          </a:prstGeom>
          <a:solidFill>
            <a:srgbClr val="BFBFBF"/>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1" name="Google Shape;421;p22"/>
          <p:cNvSpPr/>
          <p:nvPr/>
        </p:nvSpPr>
        <p:spPr>
          <a:xfrm>
            <a:off x="5807062" y="5227453"/>
            <a:ext cx="590162" cy="405832"/>
          </a:xfrm>
          <a:prstGeom prst="leftRightArrow">
            <a:avLst>
              <a:gd name="adj1" fmla="val 50000"/>
              <a:gd name="adj2" fmla="val 50000"/>
            </a:avLst>
          </a:prstGeom>
          <a:solidFill>
            <a:srgbClr val="BFBFBF"/>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2" name="Google Shape;422;p22"/>
          <p:cNvSpPr/>
          <p:nvPr/>
        </p:nvSpPr>
        <p:spPr>
          <a:xfrm rot="3806662">
            <a:off x="4382042" y="4204088"/>
            <a:ext cx="590162" cy="405832"/>
          </a:xfrm>
          <a:prstGeom prst="leftRightArrow">
            <a:avLst>
              <a:gd name="adj1" fmla="val 50000"/>
              <a:gd name="adj2" fmla="val 50000"/>
            </a:avLst>
          </a:prstGeom>
          <a:solidFill>
            <a:srgbClr val="BFBFBF"/>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423" name="Google Shape;423;p22"/>
          <p:cNvGraphicFramePr/>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4" imgW="724395" imgH="782112" progId="">
                  <p:embed/>
                </p:oleObj>
              </mc:Choice>
              <mc:Fallback>
                <p:oleObj r:id="rId4" imgW="724395" imgH="782112" progId="">
                  <p:embed/>
                  <p:pic>
                    <p:nvPicPr>
                      <p:cNvPr id="423" name="Google Shape;423;p22"/>
                      <p:cNvPicPr preferRelativeResize="0"/>
                      <p:nvPr/>
                    </p:nvPicPr>
                    <p:blipFill rotWithShape="1">
                      <a:blip r:embed="rId5">
                        <a:alphaModFix/>
                      </a:blip>
                      <a:srcRect/>
                      <a:stretch/>
                    </p:blipFill>
                    <p:spPr>
                      <a:xfrm>
                        <a:off x="-3683" y="0"/>
                        <a:ext cx="724395" cy="782112"/>
                      </a:xfrm>
                      <a:prstGeom prst="rect">
                        <a:avLst/>
                      </a:prstGeom>
                      <a:noFill/>
                      <a:ln>
                        <a:noFill/>
                      </a:ln>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3"/>
          <p:cNvSpPr txBox="1"/>
          <p:nvPr/>
        </p:nvSpPr>
        <p:spPr>
          <a:xfrm>
            <a:off x="855024" y="395898"/>
            <a:ext cx="8597735"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dirty="0" err="1">
                <a:solidFill>
                  <a:schemeClr val="dk1"/>
                </a:solidFill>
                <a:latin typeface="Calibri"/>
                <a:ea typeface="Calibri"/>
                <a:cs typeface="Calibri"/>
                <a:sym typeface="Calibri"/>
              </a:rPr>
              <a:t>Teamarbete</a:t>
            </a:r>
            <a:endParaRPr dirty="0"/>
          </a:p>
        </p:txBody>
      </p:sp>
      <p:graphicFrame>
        <p:nvGraphicFramePr>
          <p:cNvPr id="429" name="Google Shape;429;p23"/>
          <p:cNvGraphicFramePr/>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724395" imgH="782112" progId="">
                  <p:embed/>
                </p:oleObj>
              </mc:Choice>
              <mc:Fallback>
                <p:oleObj r:id="rId3" imgW="724395" imgH="782112" progId="">
                  <p:embed/>
                  <p:pic>
                    <p:nvPicPr>
                      <p:cNvPr id="429" name="Google Shape;429;p23"/>
                      <p:cNvPicPr preferRelativeResize="0"/>
                      <p:nvPr/>
                    </p:nvPicPr>
                    <p:blipFill rotWithShape="1">
                      <a:blip r:embed="rId4">
                        <a:alphaModFix/>
                      </a:blip>
                      <a:srcRect/>
                      <a:stretch/>
                    </p:blipFill>
                    <p:spPr>
                      <a:xfrm>
                        <a:off x="-3683" y="0"/>
                        <a:ext cx="724395" cy="782112"/>
                      </a:xfrm>
                      <a:prstGeom prst="rect">
                        <a:avLst/>
                      </a:prstGeom>
                      <a:noFill/>
                      <a:ln>
                        <a:noFill/>
                      </a:ln>
                    </p:spPr>
                  </p:pic>
                </p:oleObj>
              </mc:Fallback>
            </mc:AlternateContent>
          </a:graphicData>
        </a:graphic>
      </p:graphicFrame>
      <p:pic>
        <p:nvPicPr>
          <p:cNvPr id="430" name="Google Shape;430;p23" descr="A picture containing graphical user interface&#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767943" y="2738154"/>
            <a:ext cx="3182587" cy="1497688"/>
          </a:xfrm>
          <a:prstGeom prst="rect">
            <a:avLst/>
          </a:prstGeom>
          <a:noFill/>
          <a:ln>
            <a:noFill/>
          </a:ln>
        </p:spPr>
      </p:pic>
      <p:sp>
        <p:nvSpPr>
          <p:cNvPr id="431" name="Google Shape;431;p23"/>
          <p:cNvSpPr txBox="1"/>
          <p:nvPr/>
        </p:nvSpPr>
        <p:spPr>
          <a:xfrm>
            <a:off x="3143993" y="2553488"/>
            <a:ext cx="609797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err="1">
                <a:solidFill>
                  <a:schemeClr val="dk1"/>
                </a:solidFill>
                <a:latin typeface="Calibri"/>
                <a:ea typeface="Calibri"/>
                <a:cs typeface="Calibri"/>
                <a:sym typeface="Calibri"/>
              </a:rPr>
              <a:t>Vad</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är</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teamarbete</a:t>
            </a:r>
            <a:r>
              <a:rPr lang="en-GB" sz="1800" dirty="0">
                <a:solidFill>
                  <a:schemeClr val="dk1"/>
                </a:solidFill>
                <a:latin typeface="Calibri"/>
                <a:ea typeface="Calibri"/>
                <a:cs typeface="Calibri"/>
                <a:sym typeface="Calibri"/>
              </a:rPr>
              <a:t>? </a:t>
            </a:r>
            <a:endParaRPr dirty="0"/>
          </a:p>
        </p:txBody>
      </p:sp>
      <p:sp>
        <p:nvSpPr>
          <p:cNvPr id="432" name="Google Shape;432;p23"/>
          <p:cNvSpPr/>
          <p:nvPr/>
        </p:nvSpPr>
        <p:spPr>
          <a:xfrm>
            <a:off x="1172690" y="1345543"/>
            <a:ext cx="3538846" cy="1328019"/>
          </a:xfrm>
          <a:prstGeom prst="rect">
            <a:avLst/>
          </a:prstGeom>
          <a:solidFill>
            <a:srgbClr val="A8D184"/>
          </a:solidFill>
          <a:ln w="12700" cap="flat" cmpd="sng">
            <a:solidFill>
              <a:srgbClr val="A8D18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sv-SE" sz="1800" dirty="0">
                <a:solidFill>
                  <a:schemeClr val="lt1"/>
                </a:solidFill>
                <a:latin typeface="Calibri"/>
                <a:ea typeface="Calibri"/>
                <a:cs typeface="Calibri"/>
                <a:sym typeface="Calibri"/>
              </a:rPr>
              <a:t>"Processen att arbeta tillsammans med en grupp människor för att uppnå ett mål."</a:t>
            </a:r>
            <a:endParaRPr dirty="0"/>
          </a:p>
        </p:txBody>
      </p:sp>
      <p:sp>
        <p:nvSpPr>
          <p:cNvPr id="433" name="Google Shape;433;p23"/>
          <p:cNvSpPr/>
          <p:nvPr/>
        </p:nvSpPr>
        <p:spPr>
          <a:xfrm>
            <a:off x="8057408" y="1341984"/>
            <a:ext cx="3538846" cy="1580836"/>
          </a:xfrm>
          <a:prstGeom prst="rect">
            <a:avLst/>
          </a:prstGeom>
          <a:solidFill>
            <a:srgbClr val="A8D184"/>
          </a:solidFill>
          <a:ln w="12700" cap="flat" cmpd="sng">
            <a:solidFill>
              <a:srgbClr val="A8D18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sv-SE" sz="1800" dirty="0">
                <a:solidFill>
                  <a:schemeClr val="lt1"/>
                </a:solidFill>
                <a:latin typeface="Calibri"/>
                <a:ea typeface="Calibri"/>
                <a:cs typeface="Calibri"/>
                <a:sym typeface="Calibri"/>
              </a:rPr>
              <a:t>Det är ofta en viktig del av ett företag, eftersom det ofta är nödvändigt för kollegor att arbeta bra tillsammans och göra sitt bästa under alla omständigheter.</a:t>
            </a:r>
            <a:endParaRPr dirty="0"/>
          </a:p>
        </p:txBody>
      </p:sp>
      <p:sp>
        <p:nvSpPr>
          <p:cNvPr id="434" name="Google Shape;434;p23"/>
          <p:cNvSpPr/>
          <p:nvPr/>
        </p:nvSpPr>
        <p:spPr>
          <a:xfrm>
            <a:off x="8100455" y="3935182"/>
            <a:ext cx="3538846" cy="1628680"/>
          </a:xfrm>
          <a:prstGeom prst="rect">
            <a:avLst/>
          </a:prstGeom>
          <a:solidFill>
            <a:srgbClr val="A8D184"/>
          </a:solidFill>
          <a:ln w="12700" cap="flat" cmpd="sng">
            <a:solidFill>
              <a:srgbClr val="A8D18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sv-SE" sz="1800" dirty="0">
                <a:solidFill>
                  <a:schemeClr val="lt1"/>
                </a:solidFill>
                <a:latin typeface="Calibri"/>
                <a:ea typeface="Calibri"/>
                <a:cs typeface="Calibri"/>
                <a:sym typeface="Calibri"/>
              </a:rPr>
              <a:t>Det innebär att människor kommer att försöka samarbeta, använda sina individuella färdigheter och ge konstruktiv feedback, trots någon personlig konflikt mellan individer</a:t>
            </a:r>
            <a:endParaRPr dirty="0"/>
          </a:p>
        </p:txBody>
      </p:sp>
      <p:sp>
        <p:nvSpPr>
          <p:cNvPr id="435" name="Google Shape;435;p23"/>
          <p:cNvSpPr/>
          <p:nvPr/>
        </p:nvSpPr>
        <p:spPr>
          <a:xfrm>
            <a:off x="1055422" y="3332480"/>
            <a:ext cx="3538846" cy="2997200"/>
          </a:xfrm>
          <a:prstGeom prst="rect">
            <a:avLst/>
          </a:prstGeom>
          <a:solidFill>
            <a:srgbClr val="A8D184"/>
          </a:solidFill>
          <a:ln w="12700" cap="flat" cmpd="sng">
            <a:solidFill>
              <a:srgbClr val="A8D18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sv-SE" sz="1800" dirty="0">
                <a:solidFill>
                  <a:schemeClr val="lt1"/>
                </a:solidFill>
                <a:latin typeface="Calibri"/>
                <a:ea typeface="Calibri"/>
                <a:cs typeface="Calibri"/>
                <a:sym typeface="Calibri"/>
              </a:rPr>
              <a:t>Det är faktiskt varje teammedlems kollektiva ansträngning för att uppnå sitt tilldelade mål. Ingen medlem har råd att luta sig tillbaka och förvänta sig att den andra medlemmen ska uppträda för hans räkning. Teammedlemmarna måste vara engagerade i sitt team såväl som deras organisation för att undvika konflikter</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4"/>
          <p:cNvSpPr txBox="1"/>
          <p:nvPr/>
        </p:nvSpPr>
        <p:spPr>
          <a:xfrm>
            <a:off x="878775" y="983632"/>
            <a:ext cx="10937173" cy="203128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sv-SE" sz="1800">
                <a:solidFill>
                  <a:schemeClr val="dk1"/>
                </a:solidFill>
                <a:latin typeface="Calibri"/>
                <a:ea typeface="Calibri"/>
                <a:cs typeface="Calibri"/>
                <a:sym typeface="Calibri"/>
              </a:rPr>
              <a:t>Lagarbete är viktigt på varje arbetsplats. Att arbeta tillsammans är det enda sättet att uppnå ett teams gemensamma mål.</a:t>
            </a:r>
          </a:p>
          <a:p>
            <a:pPr marL="0" marR="0" lvl="0" indent="0" algn="just" rtl="0">
              <a:spcBef>
                <a:spcPts val="0"/>
              </a:spcBef>
              <a:spcAft>
                <a:spcPts val="0"/>
              </a:spcAft>
              <a:buNone/>
            </a:pPr>
            <a:endParaRPr lang="sv-SE" sz="1800">
              <a:solidFill>
                <a:schemeClr val="dk1"/>
              </a:solidFill>
              <a:latin typeface="Calibri"/>
              <a:ea typeface="Calibri"/>
              <a:cs typeface="Calibri"/>
              <a:sym typeface="Calibri"/>
            </a:endParaRPr>
          </a:p>
          <a:p>
            <a:pPr marL="0" marR="0" lvl="0" indent="0" algn="just" rtl="0">
              <a:spcBef>
                <a:spcPts val="0"/>
              </a:spcBef>
              <a:spcAft>
                <a:spcPts val="0"/>
              </a:spcAft>
              <a:buNone/>
            </a:pPr>
            <a:r>
              <a:rPr lang="sv-SE" sz="1800">
                <a:solidFill>
                  <a:schemeClr val="dk1"/>
                </a:solidFill>
                <a:latin typeface="Calibri"/>
                <a:ea typeface="Calibri"/>
                <a:cs typeface="Calibri"/>
                <a:sym typeface="Calibri"/>
              </a:rPr>
              <a:t>Vikten av lagarbete sträcker sig också bortom produktiviteten. När du är en del av ett effektivt team känner du dig uppskattad för dina bidrag och din medarbetarupplevelse är bättre. Du får göra ett meningsfullt arbete som påverkar. Du känner dig inte bara uppskattad, utan arbete som har betydelse ökar också ditt engagemang och välbefinnande.</a:t>
            </a:r>
            <a:endParaRPr lang="sv-SE" sz="1800" dirty="0">
              <a:solidFill>
                <a:schemeClr val="dk1"/>
              </a:solidFill>
              <a:latin typeface="Calibri"/>
              <a:ea typeface="Calibri"/>
              <a:cs typeface="Calibri"/>
              <a:sym typeface="Calibri"/>
            </a:endParaRPr>
          </a:p>
        </p:txBody>
      </p:sp>
      <p:sp>
        <p:nvSpPr>
          <p:cNvPr id="442" name="Google Shape;442;p24"/>
          <p:cNvSpPr txBox="1"/>
          <p:nvPr/>
        </p:nvSpPr>
        <p:spPr>
          <a:xfrm>
            <a:off x="1546761" y="4407702"/>
            <a:ext cx="536170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dk1"/>
                </a:solidFill>
                <a:latin typeface="Calibri"/>
                <a:ea typeface="Calibri"/>
                <a:cs typeface="Calibri"/>
                <a:sym typeface="Calibri"/>
              </a:rPr>
              <a:t>Tio </a:t>
            </a:r>
            <a:r>
              <a:rPr lang="en-GB" sz="1800" b="1" dirty="0" err="1">
                <a:solidFill>
                  <a:schemeClr val="dk1"/>
                </a:solidFill>
                <a:latin typeface="Calibri"/>
                <a:ea typeface="Calibri"/>
                <a:cs typeface="Calibri"/>
                <a:sym typeface="Calibri"/>
              </a:rPr>
              <a:t>fördelar</a:t>
            </a:r>
            <a:r>
              <a:rPr lang="en-GB" sz="1800" b="1" dirty="0">
                <a:solidFill>
                  <a:schemeClr val="dk1"/>
                </a:solidFill>
                <a:latin typeface="Calibri"/>
                <a:ea typeface="Calibri"/>
                <a:cs typeface="Calibri"/>
                <a:sym typeface="Calibri"/>
              </a:rPr>
              <a:t> med </a:t>
            </a:r>
            <a:r>
              <a:rPr lang="en-GB" sz="1800" b="1" dirty="0" err="1">
                <a:solidFill>
                  <a:schemeClr val="dk1"/>
                </a:solidFill>
                <a:latin typeface="Calibri"/>
                <a:ea typeface="Calibri"/>
                <a:cs typeface="Calibri"/>
                <a:sym typeface="Calibri"/>
              </a:rPr>
              <a:t>lagarbete</a:t>
            </a:r>
            <a:endParaRPr b="1" dirty="0"/>
          </a:p>
        </p:txBody>
      </p:sp>
      <p:sp>
        <p:nvSpPr>
          <p:cNvPr id="443" name="Google Shape;443;p24"/>
          <p:cNvSpPr txBox="1"/>
          <p:nvPr/>
        </p:nvSpPr>
        <p:spPr>
          <a:xfrm>
            <a:off x="7018318" y="3345873"/>
            <a:ext cx="4411683" cy="335472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b="1" dirty="0">
                <a:solidFill>
                  <a:schemeClr val="dk1"/>
                </a:solidFill>
                <a:latin typeface="Calibri"/>
                <a:ea typeface="Calibri"/>
                <a:cs typeface="Calibri"/>
                <a:sym typeface="Calibri"/>
              </a:rPr>
              <a:t>Better problem solving</a:t>
            </a:r>
          </a:p>
          <a:p>
            <a:pPr marL="285750" marR="0" lvl="0" indent="-285750" algn="l" rtl="0">
              <a:spcBef>
                <a:spcPts val="0"/>
              </a:spcBef>
              <a:spcAft>
                <a:spcPts val="0"/>
              </a:spcAft>
              <a:buClr>
                <a:schemeClr val="dk1"/>
              </a:buClr>
              <a:buSzPts val="1800"/>
              <a:buFont typeface="Arial"/>
              <a:buChar char="•"/>
            </a:pPr>
            <a:r>
              <a:rPr lang="sv-SE" sz="1800" b="1" dirty="0">
                <a:latin typeface="Calibri" panose="020F0502020204030204" pitchFamily="34" charset="0"/>
                <a:cs typeface="Calibri" panose="020F0502020204030204" pitchFamily="34" charset="0"/>
              </a:rPr>
              <a:t>Bättre problemlösning</a:t>
            </a:r>
          </a:p>
          <a:p>
            <a:pPr marL="285750" marR="0" lvl="0" indent="-285750" algn="l" rtl="0">
              <a:spcBef>
                <a:spcPts val="0"/>
              </a:spcBef>
              <a:spcAft>
                <a:spcPts val="0"/>
              </a:spcAft>
              <a:buClr>
                <a:schemeClr val="dk1"/>
              </a:buClr>
              <a:buSzPts val="1800"/>
              <a:buFont typeface="Arial"/>
              <a:buChar char="•"/>
            </a:pPr>
            <a:r>
              <a:rPr lang="sv-SE" sz="1800" b="1" dirty="0">
                <a:latin typeface="Calibri" panose="020F0502020204030204" pitchFamily="34" charset="0"/>
                <a:cs typeface="Calibri" panose="020F0502020204030204" pitchFamily="34" charset="0"/>
              </a:rPr>
              <a:t>Ökad innovationspotential</a:t>
            </a:r>
          </a:p>
          <a:p>
            <a:pPr marL="285750" marR="0" lvl="0" indent="-285750" algn="l" rtl="0">
              <a:spcBef>
                <a:spcPts val="0"/>
              </a:spcBef>
              <a:spcAft>
                <a:spcPts val="0"/>
              </a:spcAft>
              <a:buClr>
                <a:schemeClr val="dk1"/>
              </a:buClr>
              <a:buSzPts val="1800"/>
              <a:buFont typeface="Arial"/>
              <a:buChar char="•"/>
            </a:pPr>
            <a:r>
              <a:rPr lang="sv-SE" sz="1800" b="1" dirty="0">
                <a:latin typeface="Calibri" panose="020F0502020204030204" pitchFamily="34" charset="0"/>
                <a:cs typeface="Calibri" panose="020F0502020204030204" pitchFamily="34" charset="0"/>
              </a:rPr>
              <a:t>Nöjdare teammedlemmar</a:t>
            </a:r>
          </a:p>
          <a:p>
            <a:pPr marL="285750" marR="0" lvl="0" indent="-285750" algn="l" rtl="0">
              <a:spcBef>
                <a:spcPts val="0"/>
              </a:spcBef>
              <a:spcAft>
                <a:spcPts val="0"/>
              </a:spcAft>
              <a:buClr>
                <a:schemeClr val="dk1"/>
              </a:buClr>
              <a:buSzPts val="1800"/>
              <a:buFont typeface="Arial"/>
              <a:buChar char="•"/>
            </a:pPr>
            <a:r>
              <a:rPr lang="sv-SE" sz="1800" b="1" dirty="0">
                <a:latin typeface="Calibri" panose="020F0502020204030204" pitchFamily="34" charset="0"/>
                <a:cs typeface="Calibri" panose="020F0502020204030204" pitchFamily="34" charset="0"/>
              </a:rPr>
              <a:t>Ökad personlig tillväxt</a:t>
            </a:r>
          </a:p>
          <a:p>
            <a:pPr marL="285750" marR="0" lvl="0" indent="-285750" algn="l" rtl="0">
              <a:spcBef>
                <a:spcPts val="0"/>
              </a:spcBef>
              <a:spcAft>
                <a:spcPts val="0"/>
              </a:spcAft>
              <a:buClr>
                <a:schemeClr val="dk1"/>
              </a:buClr>
              <a:buSzPts val="1800"/>
              <a:buFont typeface="Arial"/>
              <a:buChar char="•"/>
            </a:pPr>
            <a:r>
              <a:rPr lang="sv-SE" sz="1800" b="1" dirty="0">
                <a:latin typeface="Calibri" panose="020F0502020204030204" pitchFamily="34" charset="0"/>
                <a:cs typeface="Calibri" panose="020F0502020204030204" pitchFamily="34" charset="0"/>
              </a:rPr>
              <a:t>Mindre utbrändhet</a:t>
            </a:r>
          </a:p>
          <a:p>
            <a:pPr marL="285750" marR="0" lvl="0" indent="-285750" algn="l" rtl="0">
              <a:spcBef>
                <a:spcPts val="0"/>
              </a:spcBef>
              <a:spcAft>
                <a:spcPts val="0"/>
              </a:spcAft>
              <a:buClr>
                <a:schemeClr val="dk1"/>
              </a:buClr>
              <a:buSzPts val="1800"/>
              <a:buFont typeface="Arial"/>
              <a:buChar char="•"/>
            </a:pPr>
            <a:r>
              <a:rPr lang="sv-SE" sz="1800" b="1" dirty="0">
                <a:latin typeface="Calibri" panose="020F0502020204030204" pitchFamily="34" charset="0"/>
                <a:cs typeface="Calibri" panose="020F0502020204030204" pitchFamily="34" charset="0"/>
              </a:rPr>
              <a:t>Fler möjligheter till tillväxt</a:t>
            </a:r>
          </a:p>
          <a:p>
            <a:pPr marL="285750" marR="0" lvl="0" indent="-285750" algn="l" rtl="0">
              <a:spcBef>
                <a:spcPts val="0"/>
              </a:spcBef>
              <a:spcAft>
                <a:spcPts val="0"/>
              </a:spcAft>
              <a:buClr>
                <a:schemeClr val="dk1"/>
              </a:buClr>
              <a:buSzPts val="1800"/>
              <a:buFont typeface="Arial"/>
              <a:buChar char="•"/>
            </a:pPr>
            <a:r>
              <a:rPr lang="sv-SE" sz="1800" b="1" dirty="0">
                <a:latin typeface="Calibri" panose="020F0502020204030204" pitchFamily="34" charset="0"/>
                <a:cs typeface="Calibri" panose="020F0502020204030204" pitchFamily="34" charset="0"/>
              </a:rPr>
              <a:t>Ökad produktivitet</a:t>
            </a:r>
          </a:p>
          <a:p>
            <a:pPr marL="285750" marR="0" lvl="0" indent="-285750" algn="l" rtl="0">
              <a:spcBef>
                <a:spcPts val="0"/>
              </a:spcBef>
              <a:spcAft>
                <a:spcPts val="0"/>
              </a:spcAft>
              <a:buClr>
                <a:schemeClr val="dk1"/>
              </a:buClr>
              <a:buSzPts val="1800"/>
              <a:buFont typeface="Arial"/>
              <a:buChar char="•"/>
            </a:pPr>
            <a:r>
              <a:rPr lang="sv-SE" sz="1800" b="1" dirty="0">
                <a:latin typeface="Calibri" panose="020F0502020204030204" pitchFamily="34" charset="0"/>
                <a:cs typeface="Calibri" panose="020F0502020204030204" pitchFamily="34" charset="0"/>
              </a:rPr>
              <a:t>Smartare risktagande</a:t>
            </a:r>
          </a:p>
          <a:p>
            <a:pPr marL="285750" marR="0" lvl="0" indent="-285750" algn="l" rtl="0">
              <a:spcBef>
                <a:spcPts val="0"/>
              </a:spcBef>
              <a:spcAft>
                <a:spcPts val="0"/>
              </a:spcAft>
              <a:buClr>
                <a:schemeClr val="dk1"/>
              </a:buClr>
              <a:buSzPts val="1800"/>
              <a:buFont typeface="Arial"/>
              <a:buChar char="•"/>
            </a:pPr>
            <a:r>
              <a:rPr lang="sv-SE" sz="1800" b="1" dirty="0">
                <a:latin typeface="Calibri" panose="020F0502020204030204" pitchFamily="34" charset="0"/>
                <a:cs typeface="Calibri" panose="020F0502020204030204" pitchFamily="34" charset="0"/>
              </a:rPr>
              <a:t>Färre misstag</a:t>
            </a:r>
          </a:p>
          <a:p>
            <a:pPr marL="285750" marR="0" lvl="0" indent="-285750" algn="l" rtl="0">
              <a:spcBef>
                <a:spcPts val="0"/>
              </a:spcBef>
              <a:spcAft>
                <a:spcPts val="0"/>
              </a:spcAft>
              <a:buClr>
                <a:schemeClr val="dk1"/>
              </a:buClr>
              <a:buSzPts val="1800"/>
              <a:buFont typeface="Arial"/>
              <a:buChar char="•"/>
            </a:pPr>
            <a:r>
              <a:rPr lang="sv-SE" sz="1800" b="1" dirty="0">
                <a:latin typeface="Calibri" panose="020F0502020204030204" pitchFamily="34" charset="0"/>
                <a:cs typeface="Calibri" panose="020F0502020204030204" pitchFamily="34" charset="0"/>
              </a:rPr>
              <a:t>Utökad kreativitet</a:t>
            </a:r>
          </a:p>
          <a:p>
            <a:pPr marL="285750" marR="0" lvl="0" indent="-285750" algn="l" rtl="0">
              <a:spcBef>
                <a:spcPts val="0"/>
              </a:spcBef>
              <a:spcAft>
                <a:spcPts val="0"/>
              </a:spcAft>
              <a:buClr>
                <a:schemeClr val="dk1"/>
              </a:buClr>
              <a:buSzPts val="1800"/>
              <a:buFont typeface="Arial"/>
              <a:buChar char="•"/>
            </a:pPr>
            <a:endParaRPr dirty="0"/>
          </a:p>
        </p:txBody>
      </p:sp>
      <p:graphicFrame>
        <p:nvGraphicFramePr>
          <p:cNvPr id="444" name="Google Shape;444;p24"/>
          <p:cNvGraphicFramePr/>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724395" imgH="782112" progId="">
                  <p:embed/>
                </p:oleObj>
              </mc:Choice>
              <mc:Fallback>
                <p:oleObj r:id="rId3" imgW="724395" imgH="782112" progId="">
                  <p:embed/>
                  <p:pic>
                    <p:nvPicPr>
                      <p:cNvPr id="444" name="Google Shape;444;p24"/>
                      <p:cNvPicPr preferRelativeResize="0"/>
                      <p:nvPr/>
                    </p:nvPicPr>
                    <p:blipFill rotWithShape="1">
                      <a:blip r:embed="rId4">
                        <a:alphaModFix/>
                      </a:blip>
                      <a:srcRect/>
                      <a:stretch/>
                    </p:blipFill>
                    <p:spPr>
                      <a:xfrm>
                        <a:off x="-3683" y="0"/>
                        <a:ext cx="724395" cy="782112"/>
                      </a:xfrm>
                      <a:prstGeom prst="rect">
                        <a:avLst/>
                      </a:prstGeom>
                      <a:noFill/>
                      <a:ln>
                        <a:noFill/>
                      </a:ln>
                    </p:spPr>
                  </p:pic>
                </p:oleObj>
              </mc:Fallback>
            </mc:AlternateContent>
          </a:graphicData>
        </a:graphic>
      </p:graphicFrame>
      <p:sp>
        <p:nvSpPr>
          <p:cNvPr id="445" name="Google Shape;445;p24"/>
          <p:cNvSpPr txBox="1"/>
          <p:nvPr/>
        </p:nvSpPr>
        <p:spPr>
          <a:xfrm>
            <a:off x="878775" y="298774"/>
            <a:ext cx="10721439"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2200" b="1">
                <a:solidFill>
                  <a:schemeClr val="dk1"/>
                </a:solidFill>
                <a:latin typeface="Calibri"/>
                <a:ea typeface="Calibri"/>
                <a:cs typeface="Calibri"/>
                <a:sym typeface="Calibri"/>
              </a:rPr>
              <a:t>Varför är lagarbete så viktigt på arbetsplatsen?</a:t>
            </a:r>
            <a:endParaRPr sz="2200" b="1" dirty="0">
              <a:solidFill>
                <a:schemeClr val="dk1"/>
              </a:solidFill>
              <a:latin typeface="Calibri"/>
              <a:ea typeface="Calibri"/>
              <a:cs typeface="Calibri"/>
              <a:sym typeface="Calibri"/>
            </a:endParaRPr>
          </a:p>
        </p:txBody>
      </p:sp>
      <p:cxnSp>
        <p:nvCxnSpPr>
          <p:cNvPr id="446" name="Google Shape;446;p24"/>
          <p:cNvCxnSpPr/>
          <p:nvPr/>
        </p:nvCxnSpPr>
        <p:spPr>
          <a:xfrm>
            <a:off x="4227616" y="4631377"/>
            <a:ext cx="2220685" cy="0"/>
          </a:xfrm>
          <a:prstGeom prst="straightConnector1">
            <a:avLst/>
          </a:prstGeom>
          <a:noFill/>
          <a:ln w="57150" cap="flat" cmpd="sng">
            <a:solidFill>
              <a:srgbClr val="87B5BA"/>
            </a:solidFill>
            <a:prstDash val="solid"/>
            <a:miter lim="800000"/>
            <a:headEnd type="none" w="sm" len="sm"/>
            <a:tailEnd type="triangl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5"/>
          <p:cNvSpPr txBox="1"/>
          <p:nvPr/>
        </p:nvSpPr>
        <p:spPr>
          <a:xfrm>
            <a:off x="824823" y="316805"/>
            <a:ext cx="9365673"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2200" b="1" dirty="0">
                <a:solidFill>
                  <a:schemeClr val="dk1"/>
                </a:solidFill>
                <a:latin typeface="Calibri"/>
                <a:ea typeface="Calibri"/>
                <a:cs typeface="Calibri"/>
                <a:sym typeface="Calibri"/>
              </a:rPr>
              <a:t>Länken mellan lagarbete och relation</a:t>
            </a:r>
            <a:endParaRPr dirty="0"/>
          </a:p>
        </p:txBody>
      </p:sp>
      <p:sp>
        <p:nvSpPr>
          <p:cNvPr id="452" name="Google Shape;452;p25"/>
          <p:cNvSpPr txBox="1"/>
          <p:nvPr/>
        </p:nvSpPr>
        <p:spPr>
          <a:xfrm>
            <a:off x="762000" y="886154"/>
            <a:ext cx="8866909"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dirty="0">
                <a:latin typeface="Calibri" panose="020F0502020204030204" pitchFamily="34" charset="0"/>
                <a:cs typeface="Calibri" panose="020F0502020204030204" pitchFamily="34" charset="0"/>
              </a:rPr>
              <a:t>Bra lagarbete kräver bra relationer, vilket i sin tur kräver</a:t>
            </a:r>
            <a:r>
              <a:rPr lang="sv-SE" dirty="0"/>
              <a:t>:</a:t>
            </a:r>
            <a:endParaRPr dirty="0"/>
          </a:p>
        </p:txBody>
      </p:sp>
      <p:sp>
        <p:nvSpPr>
          <p:cNvPr id="453" name="Google Shape;453;p25"/>
          <p:cNvSpPr txBox="1"/>
          <p:nvPr/>
        </p:nvSpPr>
        <p:spPr>
          <a:xfrm>
            <a:off x="762000" y="1343109"/>
            <a:ext cx="10861964" cy="5355272"/>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800"/>
              <a:buFont typeface="Arial"/>
              <a:buChar char="•"/>
            </a:pPr>
            <a:r>
              <a:rPr lang="sv-SE" sz="1800" b="1" dirty="0">
                <a:solidFill>
                  <a:schemeClr val="dk1"/>
                </a:solidFill>
                <a:latin typeface="Calibri"/>
                <a:ea typeface="Calibri"/>
                <a:cs typeface="Calibri"/>
                <a:sym typeface="Calibri"/>
              </a:rPr>
              <a:t>Förtroende som gör att människor kan vara öppna och ärliga mot varandra. </a:t>
            </a:r>
            <a:r>
              <a:rPr lang="sv-SE" sz="1800" dirty="0">
                <a:solidFill>
                  <a:schemeClr val="dk1"/>
                </a:solidFill>
                <a:latin typeface="Calibri"/>
                <a:ea typeface="Calibri"/>
                <a:cs typeface="Calibri"/>
                <a:sym typeface="Calibri"/>
              </a:rPr>
              <a:t>Att skapa förtroende innebär att inte behöva spendera tid på att undra om folk hugger dig i ryggen. Det innebär att vara beredd att erkänna att man gjort ett misstag, vara osäker och säga förlåt om man gjort en kollega illa.</a:t>
            </a:r>
          </a:p>
          <a:p>
            <a:pPr marL="285750" marR="0" lvl="0" indent="-285750" algn="just" rtl="0">
              <a:spcBef>
                <a:spcPts val="0"/>
              </a:spcBef>
              <a:spcAft>
                <a:spcPts val="0"/>
              </a:spcAft>
              <a:buClr>
                <a:schemeClr val="dk1"/>
              </a:buClr>
              <a:buSzPts val="1800"/>
              <a:buFont typeface="Arial"/>
              <a:buChar char="•"/>
            </a:pPr>
            <a:endParaRPr lang="sv-SE" sz="1800" b="1"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sv-SE" sz="1800" b="1" dirty="0">
                <a:solidFill>
                  <a:schemeClr val="dk1"/>
                </a:solidFill>
                <a:latin typeface="Calibri"/>
                <a:ea typeface="Calibri"/>
                <a:cs typeface="Calibri"/>
                <a:sym typeface="Calibri"/>
              </a:rPr>
              <a:t>Ömsesidig respekt </a:t>
            </a:r>
            <a:r>
              <a:rPr lang="sv-SE" sz="1800" dirty="0">
                <a:solidFill>
                  <a:schemeClr val="dk1"/>
                </a:solidFill>
                <a:latin typeface="Calibri"/>
                <a:ea typeface="Calibri"/>
                <a:cs typeface="Calibri"/>
                <a:sym typeface="Calibri"/>
              </a:rPr>
              <a:t>där människor kan ha olika åsikter utan att bli kritiserade eller förlöjligade.</a:t>
            </a:r>
          </a:p>
          <a:p>
            <a:pPr marL="285750" marR="0" lvl="0" indent="-285750" algn="just" rtl="0">
              <a:spcBef>
                <a:spcPts val="0"/>
              </a:spcBef>
              <a:spcAft>
                <a:spcPts val="0"/>
              </a:spcAft>
              <a:buClr>
                <a:schemeClr val="dk1"/>
              </a:buClr>
              <a:buSzPts val="1800"/>
              <a:buFont typeface="Arial"/>
              <a:buChar char="•"/>
            </a:pPr>
            <a:endParaRPr lang="sv-SE" sz="18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sv-SE" sz="1800" b="1" dirty="0">
                <a:solidFill>
                  <a:schemeClr val="dk1"/>
                </a:solidFill>
                <a:latin typeface="Calibri"/>
                <a:ea typeface="Calibri"/>
                <a:cs typeface="Calibri"/>
                <a:sym typeface="Calibri"/>
              </a:rPr>
              <a:t>Medvetenhet om sig själv och andra </a:t>
            </a:r>
            <a:r>
              <a:rPr lang="sv-SE" sz="1800" dirty="0">
                <a:solidFill>
                  <a:schemeClr val="dk1"/>
                </a:solidFill>
                <a:latin typeface="Calibri"/>
                <a:ea typeface="Calibri"/>
                <a:cs typeface="Calibri"/>
                <a:sym typeface="Calibri"/>
              </a:rPr>
              <a:t>- detta innebär att ha känslomässig intelligens, ta ansvar för dina ord och handlingar och ha empati med dem omkring dig.</a:t>
            </a:r>
          </a:p>
          <a:p>
            <a:pPr marL="285750" marR="0" lvl="0" indent="-285750" algn="just" rtl="0">
              <a:spcBef>
                <a:spcPts val="0"/>
              </a:spcBef>
              <a:spcAft>
                <a:spcPts val="0"/>
              </a:spcAft>
              <a:buClr>
                <a:schemeClr val="dk1"/>
              </a:buClr>
              <a:buSzPts val="1800"/>
              <a:buFont typeface="Arial"/>
              <a:buChar char="•"/>
            </a:pPr>
            <a:endParaRPr lang="sv-SE" sz="1800" b="1"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sv-SE" sz="1800" b="1" dirty="0">
                <a:solidFill>
                  <a:schemeClr val="dk1"/>
                </a:solidFill>
                <a:latin typeface="Calibri"/>
                <a:ea typeface="Calibri"/>
                <a:cs typeface="Calibri"/>
                <a:sym typeface="Calibri"/>
              </a:rPr>
              <a:t>Mångfald inte bara acceptera olika åsikter, </a:t>
            </a:r>
            <a:r>
              <a:rPr lang="sv-SE" sz="1800" dirty="0">
                <a:solidFill>
                  <a:schemeClr val="dk1"/>
                </a:solidFill>
                <a:latin typeface="Calibri"/>
                <a:ea typeface="Calibri"/>
                <a:cs typeface="Calibri"/>
                <a:sym typeface="Calibri"/>
              </a:rPr>
              <a:t>utan faktiskt välkomna dem för vad de bidrar med i teamet.</a:t>
            </a:r>
          </a:p>
          <a:p>
            <a:pPr marL="285750" marR="0" lvl="0" indent="-285750" algn="just" rtl="0">
              <a:spcBef>
                <a:spcPts val="0"/>
              </a:spcBef>
              <a:spcAft>
                <a:spcPts val="0"/>
              </a:spcAft>
              <a:buClr>
                <a:schemeClr val="dk1"/>
              </a:buClr>
              <a:buSzPts val="1800"/>
              <a:buFont typeface="Arial"/>
              <a:buChar char="•"/>
            </a:pPr>
            <a:endParaRPr lang="sv-SE" sz="1800" b="1"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sv-SE" sz="1800" b="1" dirty="0">
                <a:solidFill>
                  <a:schemeClr val="dk1"/>
                </a:solidFill>
                <a:latin typeface="Calibri"/>
                <a:ea typeface="Calibri"/>
                <a:cs typeface="Calibri"/>
                <a:sym typeface="Calibri"/>
              </a:rPr>
              <a:t>Öppen och ärlig kommunikation </a:t>
            </a:r>
            <a:r>
              <a:rPr lang="sv-SE" sz="1800" dirty="0">
                <a:solidFill>
                  <a:schemeClr val="dk1"/>
                </a:solidFill>
                <a:latin typeface="Calibri"/>
                <a:ea typeface="Calibri"/>
                <a:cs typeface="Calibri"/>
                <a:sym typeface="Calibri"/>
              </a:rPr>
              <a:t>som naturligtvis är en förutsättning för alla goda relationer oavsett det valda kommunikationsmediet och som möjliggör informationsutbyte av hög kvalitet.</a:t>
            </a:r>
          </a:p>
          <a:p>
            <a:pPr marL="285750" marR="0" lvl="0" indent="-285750" algn="just" rtl="0">
              <a:spcBef>
                <a:spcPts val="0"/>
              </a:spcBef>
              <a:spcAft>
                <a:spcPts val="0"/>
              </a:spcAft>
              <a:buClr>
                <a:schemeClr val="dk1"/>
              </a:buClr>
              <a:buSzPts val="1800"/>
              <a:buFont typeface="Arial"/>
              <a:buChar char="•"/>
            </a:pPr>
            <a:endParaRPr lang="sv-SE" sz="1800" b="1"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sv-SE" sz="1800" b="1" dirty="0">
                <a:solidFill>
                  <a:schemeClr val="dk1"/>
                </a:solidFill>
                <a:latin typeface="Calibri"/>
                <a:ea typeface="Calibri"/>
                <a:cs typeface="Calibri"/>
                <a:sym typeface="Calibri"/>
              </a:rPr>
              <a:t>Lyssna: </a:t>
            </a:r>
            <a:r>
              <a:rPr lang="sv-SE" sz="1800" dirty="0">
                <a:solidFill>
                  <a:schemeClr val="dk1"/>
                </a:solidFill>
                <a:latin typeface="Calibri"/>
                <a:ea typeface="Calibri"/>
                <a:cs typeface="Calibri"/>
                <a:sym typeface="Calibri"/>
              </a:rPr>
              <a:t>anstränga sig för att verkligen förstå andras syn på världen.</a:t>
            </a:r>
          </a:p>
          <a:p>
            <a:pPr marL="285750" marR="0" lvl="0" indent="-285750" algn="just" rtl="0">
              <a:spcBef>
                <a:spcPts val="0"/>
              </a:spcBef>
              <a:spcAft>
                <a:spcPts val="0"/>
              </a:spcAft>
              <a:buClr>
                <a:schemeClr val="dk1"/>
              </a:buClr>
              <a:buSzPts val="1800"/>
              <a:buFont typeface="Arial"/>
              <a:buChar char="•"/>
            </a:pPr>
            <a:endParaRPr lang="sv-SE" sz="18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sv-SE" sz="1800" b="1" dirty="0">
                <a:solidFill>
                  <a:schemeClr val="dk1"/>
                </a:solidFill>
                <a:latin typeface="Calibri"/>
                <a:ea typeface="Calibri"/>
                <a:cs typeface="Calibri"/>
                <a:sym typeface="Calibri"/>
              </a:rPr>
              <a:t>Att hantera konflikter, </a:t>
            </a:r>
            <a:r>
              <a:rPr lang="sv-SE" sz="1800" dirty="0">
                <a:solidFill>
                  <a:schemeClr val="dk1"/>
                </a:solidFill>
                <a:latin typeface="Calibri"/>
                <a:ea typeface="Calibri"/>
                <a:cs typeface="Calibri"/>
                <a:sym typeface="Calibri"/>
              </a:rPr>
              <a:t>vilket innebär att fokusera på frågan, inte de personligheter som är inblandade i en meningsskiljaktighet.</a:t>
            </a:r>
          </a:p>
          <a:p>
            <a:pPr marL="285750" marR="0" lvl="0" indent="-285750" algn="just" rtl="0">
              <a:spcBef>
                <a:spcPts val="0"/>
              </a:spcBef>
              <a:spcAft>
                <a:spcPts val="0"/>
              </a:spcAft>
              <a:buClr>
                <a:schemeClr val="dk1"/>
              </a:buClr>
              <a:buSzPts val="1800"/>
              <a:buFont typeface="Arial"/>
              <a:buChar char="•"/>
            </a:pPr>
            <a:endParaRPr lang="sv-SE" sz="1800" b="1" dirty="0">
              <a:solidFill>
                <a:schemeClr val="dk1"/>
              </a:solidFill>
              <a:latin typeface="Calibri"/>
              <a:ea typeface="Calibri"/>
              <a:cs typeface="Calibri"/>
              <a:sym typeface="Calibri"/>
            </a:endParaRPr>
          </a:p>
        </p:txBody>
      </p:sp>
      <p:graphicFrame>
        <p:nvGraphicFramePr>
          <p:cNvPr id="454" name="Google Shape;454;p25"/>
          <p:cNvGraphicFramePr/>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724395" imgH="782112" progId="">
                  <p:embed/>
                </p:oleObj>
              </mc:Choice>
              <mc:Fallback>
                <p:oleObj r:id="rId3" imgW="724395" imgH="782112" progId="">
                  <p:embed/>
                  <p:pic>
                    <p:nvPicPr>
                      <p:cNvPr id="454" name="Google Shape;454;p25"/>
                      <p:cNvPicPr preferRelativeResize="0"/>
                      <p:nvPr/>
                    </p:nvPicPr>
                    <p:blipFill rotWithShape="1">
                      <a:blip r:embed="rId4">
                        <a:alphaModFix/>
                      </a:blip>
                      <a:srcRect/>
                      <a:stretch/>
                    </p:blipFill>
                    <p:spPr>
                      <a:xfrm>
                        <a:off x="-3683" y="0"/>
                        <a:ext cx="724395" cy="782112"/>
                      </a:xfrm>
                      <a:prstGeom prst="rect">
                        <a:avLst/>
                      </a:prstGeom>
                      <a:noFill/>
                      <a:ln>
                        <a:noFill/>
                      </a:ln>
                    </p:spPr>
                  </p:pic>
                </p:oleObj>
              </mc:Fallback>
            </mc:AlternateContent>
          </a:graphicData>
        </a:graphic>
      </p:graphicFrame>
      <p:pic>
        <p:nvPicPr>
          <p:cNvPr id="455" name="Google Shape;455;p25" descr="A picture containing vector graphics&#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294608" y="103540"/>
            <a:ext cx="1897392" cy="106432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26"/>
          <p:cNvSpPr txBox="1"/>
          <p:nvPr/>
        </p:nvSpPr>
        <p:spPr>
          <a:xfrm>
            <a:off x="910718" y="1793793"/>
            <a:ext cx="10632099" cy="39702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sv-SE" sz="1800" dirty="0" err="1">
                <a:solidFill>
                  <a:schemeClr val="dk1"/>
                </a:solidFill>
                <a:latin typeface="Calibri"/>
                <a:ea typeface="Calibri"/>
                <a:cs typeface="Calibri"/>
                <a:sym typeface="Calibri"/>
              </a:rPr>
              <a:t>Teambuilding</a:t>
            </a:r>
            <a:r>
              <a:rPr lang="sv-SE" sz="1800" dirty="0">
                <a:solidFill>
                  <a:schemeClr val="dk1"/>
                </a:solidFill>
                <a:latin typeface="Calibri"/>
                <a:ea typeface="Calibri"/>
                <a:cs typeface="Calibri"/>
                <a:sym typeface="Calibri"/>
              </a:rPr>
              <a:t> är en ledningsteknik som används </a:t>
            </a:r>
            <a:r>
              <a:rPr lang="sv-SE" sz="1800" b="1" dirty="0">
                <a:solidFill>
                  <a:schemeClr val="dk1"/>
                </a:solidFill>
                <a:latin typeface="Calibri"/>
                <a:ea typeface="Calibri"/>
                <a:cs typeface="Calibri"/>
                <a:sym typeface="Calibri"/>
              </a:rPr>
              <a:t>för att förbättra arbetsgruppernas effektivitet och prestanda genom olika aktiviteter.</a:t>
            </a:r>
            <a:r>
              <a:rPr lang="sv-SE" sz="1800" dirty="0">
                <a:solidFill>
                  <a:schemeClr val="dk1"/>
                </a:solidFill>
                <a:latin typeface="Calibri"/>
                <a:ea typeface="Calibri"/>
                <a:cs typeface="Calibri"/>
                <a:sym typeface="Calibri"/>
              </a:rPr>
              <a:t> Det innebär mycket färdigheter, analys och observation för att bilda ett starkt och kapabelt team. Hela det enda motivet här, är att uppnå organisationens vision och mål.</a:t>
            </a:r>
          </a:p>
          <a:p>
            <a:pPr marL="0" marR="0" lvl="0" indent="0" algn="just" rtl="0">
              <a:spcBef>
                <a:spcPts val="0"/>
              </a:spcBef>
              <a:spcAft>
                <a:spcPts val="0"/>
              </a:spcAft>
              <a:buNone/>
            </a:pPr>
            <a:endParaRPr lang="sv-SE"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sv-SE" sz="1800" dirty="0">
                <a:solidFill>
                  <a:schemeClr val="dk1"/>
                </a:solidFill>
                <a:latin typeface="Calibri"/>
                <a:ea typeface="Calibri"/>
                <a:cs typeface="Calibri"/>
                <a:sym typeface="Calibri"/>
              </a:rPr>
              <a:t>Chefen, som ansvarar för </a:t>
            </a:r>
            <a:r>
              <a:rPr lang="sv-SE" sz="1800" dirty="0" err="1">
                <a:solidFill>
                  <a:schemeClr val="dk1"/>
                </a:solidFill>
                <a:latin typeface="Calibri"/>
                <a:ea typeface="Calibri"/>
                <a:cs typeface="Calibri"/>
                <a:sym typeface="Calibri"/>
              </a:rPr>
              <a:t>teambuilding</a:t>
            </a:r>
            <a:r>
              <a:rPr lang="sv-SE" sz="1800" dirty="0">
                <a:solidFill>
                  <a:schemeClr val="dk1"/>
                </a:solidFill>
                <a:latin typeface="Calibri"/>
                <a:ea typeface="Calibri"/>
                <a:cs typeface="Calibri"/>
                <a:sym typeface="Calibri"/>
              </a:rPr>
              <a:t>, </a:t>
            </a:r>
            <a:r>
              <a:rPr lang="sv-SE" sz="1800" b="1" dirty="0">
                <a:solidFill>
                  <a:schemeClr val="dk1"/>
                </a:solidFill>
                <a:latin typeface="Calibri"/>
                <a:ea typeface="Calibri"/>
                <a:cs typeface="Calibri"/>
                <a:sym typeface="Calibri"/>
              </a:rPr>
              <a:t>måste kunna ta reda på teammedlemmarnas styrkor och svagheter och skapa rätt blandning av människor med olika kompetensuppsättningar</a:t>
            </a:r>
            <a:r>
              <a:rPr lang="sv-SE" sz="1800" dirty="0">
                <a:solidFill>
                  <a:schemeClr val="dk1"/>
                </a:solidFill>
                <a:latin typeface="Calibri"/>
                <a:ea typeface="Calibri"/>
                <a:cs typeface="Calibri"/>
                <a:sym typeface="Calibri"/>
              </a:rPr>
              <a:t>. Han måste fokusera på att utveckla starka interpersonella relationer och förtroende bland lagmedlemmarna.</a:t>
            </a:r>
          </a:p>
          <a:p>
            <a:pPr marL="0" marR="0" lvl="0" indent="0" algn="just" rtl="0">
              <a:spcBef>
                <a:spcPts val="0"/>
              </a:spcBef>
              <a:spcAft>
                <a:spcPts val="0"/>
              </a:spcAft>
              <a:buNone/>
            </a:pPr>
            <a:endParaRPr lang="sv-SE"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sv-SE" sz="1800" dirty="0">
                <a:solidFill>
                  <a:schemeClr val="dk1"/>
                </a:solidFill>
                <a:latin typeface="Calibri"/>
                <a:ea typeface="Calibri"/>
                <a:cs typeface="Calibri"/>
                <a:sym typeface="Calibri"/>
              </a:rPr>
              <a:t>Chefen </a:t>
            </a:r>
            <a:r>
              <a:rPr lang="sv-SE" sz="1800" b="1" dirty="0">
                <a:solidFill>
                  <a:schemeClr val="dk1"/>
                </a:solidFill>
                <a:latin typeface="Calibri"/>
                <a:ea typeface="Calibri"/>
                <a:cs typeface="Calibri"/>
                <a:sym typeface="Calibri"/>
              </a:rPr>
              <a:t>måste uppmuntra kommunikation och interaktion mellan teammedlemmarna och även minska stress </a:t>
            </a:r>
            <a:r>
              <a:rPr lang="sv-SE" sz="1800" dirty="0">
                <a:solidFill>
                  <a:schemeClr val="dk1"/>
                </a:solidFill>
                <a:latin typeface="Calibri"/>
                <a:ea typeface="Calibri"/>
                <a:cs typeface="Calibri"/>
                <a:sym typeface="Calibri"/>
              </a:rPr>
              <a:t>med hjälp av olika </a:t>
            </a:r>
            <a:r>
              <a:rPr lang="sv-SE" sz="1800" dirty="0" err="1">
                <a:solidFill>
                  <a:schemeClr val="dk1"/>
                </a:solidFill>
                <a:latin typeface="Calibri"/>
                <a:ea typeface="Calibri"/>
                <a:cs typeface="Calibri"/>
                <a:sym typeface="Calibri"/>
              </a:rPr>
              <a:t>teambuilding</a:t>
            </a:r>
            <a:r>
              <a:rPr lang="sv-SE" sz="1800" dirty="0">
                <a:solidFill>
                  <a:schemeClr val="dk1"/>
                </a:solidFill>
                <a:latin typeface="Calibri"/>
                <a:ea typeface="Calibri"/>
                <a:cs typeface="Calibri"/>
                <a:sym typeface="Calibri"/>
              </a:rPr>
              <a:t>-aktiviteter.</a:t>
            </a:r>
          </a:p>
          <a:p>
            <a:pPr marL="0" marR="0" lvl="0" indent="0" algn="just" rtl="0">
              <a:spcBef>
                <a:spcPts val="0"/>
              </a:spcBef>
              <a:spcAft>
                <a:spcPts val="0"/>
              </a:spcAft>
              <a:buNone/>
            </a:pPr>
            <a:endParaRPr lang="sv-SE"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sv-SE" sz="1800" b="1" dirty="0" err="1">
                <a:solidFill>
                  <a:schemeClr val="dk1"/>
                </a:solidFill>
                <a:latin typeface="Calibri"/>
                <a:ea typeface="Calibri"/>
                <a:cs typeface="Calibri"/>
                <a:sym typeface="Calibri"/>
              </a:rPr>
              <a:t>Teambuilding</a:t>
            </a:r>
            <a:r>
              <a:rPr lang="sv-SE" sz="1800" b="1" dirty="0">
                <a:solidFill>
                  <a:schemeClr val="dk1"/>
                </a:solidFill>
                <a:latin typeface="Calibri"/>
                <a:ea typeface="Calibri"/>
                <a:cs typeface="Calibri"/>
                <a:sym typeface="Calibri"/>
              </a:rPr>
              <a:t> är inte en engångsinsats. </a:t>
            </a:r>
            <a:r>
              <a:rPr lang="sv-SE" sz="1800" dirty="0">
                <a:solidFill>
                  <a:schemeClr val="dk1"/>
                </a:solidFill>
                <a:latin typeface="Calibri"/>
                <a:ea typeface="Calibri"/>
                <a:cs typeface="Calibri"/>
                <a:sym typeface="Calibri"/>
              </a:rPr>
              <a:t>Det är en  stegvis process som syftar till att få till en önskvärd förändring i organisationen. Team bildas vanligtvis för en viss uppgift eller ett projekt och finns till mestadels på kort sikt.</a:t>
            </a:r>
          </a:p>
        </p:txBody>
      </p:sp>
      <p:graphicFrame>
        <p:nvGraphicFramePr>
          <p:cNvPr id="461" name="Google Shape;461;p26"/>
          <p:cNvGraphicFramePr/>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724395" imgH="782112" progId="">
                  <p:embed/>
                </p:oleObj>
              </mc:Choice>
              <mc:Fallback>
                <p:oleObj r:id="rId3" imgW="724395" imgH="782112" progId="">
                  <p:embed/>
                  <p:pic>
                    <p:nvPicPr>
                      <p:cNvPr id="461" name="Google Shape;461;p26"/>
                      <p:cNvPicPr preferRelativeResize="0"/>
                      <p:nvPr/>
                    </p:nvPicPr>
                    <p:blipFill rotWithShape="1">
                      <a:blip r:embed="rId4">
                        <a:alphaModFix/>
                      </a:blip>
                      <a:srcRect/>
                      <a:stretch/>
                    </p:blipFill>
                    <p:spPr>
                      <a:xfrm>
                        <a:off x="-3683" y="0"/>
                        <a:ext cx="724395" cy="782112"/>
                      </a:xfrm>
                      <a:prstGeom prst="rect">
                        <a:avLst/>
                      </a:prstGeom>
                      <a:noFill/>
                      <a:ln>
                        <a:noFill/>
                      </a:ln>
                    </p:spPr>
                  </p:pic>
                </p:oleObj>
              </mc:Fallback>
            </mc:AlternateContent>
          </a:graphicData>
        </a:graphic>
      </p:graphicFrame>
      <p:sp>
        <p:nvSpPr>
          <p:cNvPr id="462" name="Google Shape;462;p26"/>
          <p:cNvSpPr txBox="1"/>
          <p:nvPr/>
        </p:nvSpPr>
        <p:spPr>
          <a:xfrm>
            <a:off x="910718" y="391056"/>
            <a:ext cx="9365673"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dirty="0">
                <a:solidFill>
                  <a:schemeClr val="dk1"/>
                </a:solidFill>
                <a:latin typeface="Calibri"/>
                <a:ea typeface="Calibri"/>
                <a:cs typeface="Calibri"/>
                <a:sym typeface="Calibri"/>
              </a:rPr>
              <a:t>Teambuilding </a:t>
            </a:r>
            <a:endParaRPr dirty="0"/>
          </a:p>
        </p:txBody>
      </p:sp>
      <p:pic>
        <p:nvPicPr>
          <p:cNvPr id="463" name="Google Shape;463;p26" descr="A picture containing toy&#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281065" y="120574"/>
            <a:ext cx="2910935" cy="140273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7"/>
          <p:cNvSpPr txBox="1"/>
          <p:nvPr/>
        </p:nvSpPr>
        <p:spPr>
          <a:xfrm>
            <a:off x="720712" y="1269877"/>
            <a:ext cx="10945091" cy="4856930"/>
          </a:xfrm>
          <a:prstGeom prst="rect">
            <a:avLst/>
          </a:prstGeom>
          <a:noFill/>
          <a:ln>
            <a:noFill/>
          </a:ln>
        </p:spPr>
        <p:txBody>
          <a:bodyPr spcFirstLastPara="1" wrap="square" lIns="91425" tIns="45700" rIns="91425" bIns="45700" anchor="t" anchorCtr="0">
            <a:spAutoFit/>
          </a:bodyPr>
          <a:lstStyle/>
          <a:p>
            <a:pPr marL="342900" lvl="0" indent="-342900">
              <a:lnSpc>
                <a:spcPct val="107000"/>
              </a:lnSpc>
              <a:spcAft>
                <a:spcPts val="800"/>
              </a:spcAft>
              <a:buFont typeface="Symbol" panose="05050102010706020507" pitchFamily="18" charset="2"/>
              <a:buChar char="-"/>
            </a:pPr>
            <a:r>
              <a:rPr lang="sv-FI" sz="1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Identifiera behovet av </a:t>
            </a:r>
            <a:r>
              <a:rPr lang="sv-FI" sz="1800" b="1"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teambuilding</a:t>
            </a:r>
            <a:r>
              <a:rPr lang="sv-FI"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chefen måste först </a:t>
            </a:r>
            <a:r>
              <a:rPr lang="sv-FI" sz="1800" dirty="0">
                <a:effectLst/>
                <a:latin typeface="Arial" panose="020B0604020202020204" pitchFamily="34" charset="0"/>
                <a:ea typeface="Arial" panose="020B0604020202020204" pitchFamily="34" charset="0"/>
                <a:cs typeface="Arial" panose="020B0604020202020204" pitchFamily="34" charset="0"/>
              </a:rPr>
              <a:t>analysera</a:t>
            </a:r>
            <a:r>
              <a:rPr lang="sv-FI"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ett teams krav för att slutföra en viss uppgift. Det bör ta reda på syftet med det arbete som ska utföras, nödvändiga färdigheter för jobbet och dess komplexitet innan du bildar ett team.</a:t>
            </a:r>
            <a:endParaRPr lang="sv-FI"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sv-FI" sz="1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Definiera mål och nödvändig uppsättning färdigheter, </a:t>
            </a:r>
            <a:r>
              <a:rPr lang="sv-FI"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därefter kommer fastställandet av de organisatoriska målen och de färdigheter som behövs för att uppfylla det</a:t>
            </a:r>
            <a:endParaRPr lang="sv-FI"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sv-FI" sz="1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Tänk på teamroller. </a:t>
            </a:r>
            <a:r>
              <a:rPr lang="sv-FI"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Chefen tar hänsyn till de olika aspekterna, dvs</a:t>
            </a:r>
            <a:r>
              <a:rPr lang="sv-FI" sz="1800" dirty="0">
                <a:effectLst/>
                <a:latin typeface="Arial" panose="020B0604020202020204" pitchFamily="34" charset="0"/>
                <a:ea typeface="Arial" panose="020B0604020202020204" pitchFamily="34" charset="0"/>
                <a:cs typeface="Arial" panose="020B0604020202020204" pitchFamily="34" charset="0"/>
              </a:rPr>
              <a:t>. </a:t>
            </a:r>
            <a:r>
              <a:rPr lang="sv-FI"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interaktionen mellan individerna</a:t>
            </a:r>
            <a:r>
              <a:rPr lang="sv-FI" sz="1800" dirty="0">
                <a:effectLst/>
                <a:latin typeface="Arial" panose="020B0604020202020204" pitchFamily="34" charset="0"/>
                <a:ea typeface="Arial" panose="020B0604020202020204" pitchFamily="34" charset="0"/>
                <a:cs typeface="Arial" panose="020B0604020202020204" pitchFamily="34" charset="0"/>
              </a:rPr>
              <a:t>, de viktigaste </a:t>
            </a:r>
            <a:r>
              <a:rPr lang="sv-FI"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rollerna och ansvaren, styrkor och svagheter, sammansättning och lämplighet hos de möjliga teammedlemmarna.</a:t>
            </a:r>
            <a:endParaRPr lang="sv-FI"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sv-FI" sz="1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Bestäm en </a:t>
            </a:r>
            <a:r>
              <a:rPr lang="sv-FI" sz="1800" b="1"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teambuilding</a:t>
            </a:r>
            <a:r>
              <a:rPr lang="sv-FI" sz="1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-strategi. </a:t>
            </a:r>
            <a:r>
              <a:rPr lang="sv-FI"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C</a:t>
            </a:r>
            <a:r>
              <a:rPr lang="sv-FI" sz="1800" dirty="0">
                <a:effectLst/>
                <a:latin typeface="Arial" panose="020B0604020202020204" pitchFamily="34" charset="0"/>
                <a:ea typeface="Arial" panose="020B0604020202020204" pitchFamily="34" charset="0"/>
                <a:cs typeface="Arial" panose="020B0604020202020204" pitchFamily="34" charset="0"/>
              </a:rPr>
              <a:t>hefen måste </a:t>
            </a:r>
            <a:r>
              <a:rPr lang="sv-FI"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förstå den operativa ramen väl för att säkerställa en effektiv </a:t>
            </a:r>
            <a:r>
              <a:rPr lang="sv-FI"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teambuilding</a:t>
            </a:r>
            <a:r>
              <a:rPr lang="sv-FI"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sv-FI" sz="1800" dirty="0">
                <a:effectLst/>
                <a:latin typeface="Arial" panose="020B0604020202020204" pitchFamily="34" charset="0"/>
                <a:ea typeface="Arial" panose="020B0604020202020204" pitchFamily="34" charset="0"/>
                <a:cs typeface="Arial" panose="020B0604020202020204" pitchFamily="34" charset="0"/>
              </a:rPr>
              <a:t> </a:t>
            </a:r>
            <a:r>
              <a:rPr lang="sv-FI"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Han/hon måste själv vara säker på mål, roller, ansvar, varaktighet, tillgänglighet av resurser</a:t>
            </a:r>
            <a:r>
              <a:rPr lang="sv-FI" sz="1800" dirty="0">
                <a:effectLst/>
                <a:latin typeface="Arial" panose="020B0604020202020204" pitchFamily="34" charset="0"/>
                <a:ea typeface="Arial" panose="020B0604020202020204" pitchFamily="34" charset="0"/>
                <a:cs typeface="Arial" panose="020B0604020202020204" pitchFamily="34" charset="0"/>
              </a:rPr>
              <a:t>, </a:t>
            </a:r>
            <a:r>
              <a:rPr lang="sv-FI"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utbildning, informationsflöde, feedback och att bygga förtroende inom teamet.</a:t>
            </a:r>
            <a:endParaRPr lang="sv-FI"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sv-FI" sz="1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Utveckla ett team av individer</a:t>
            </a:r>
            <a:r>
              <a:rPr lang="sv-FI"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I detta skede samlas individerna för att bilda ett lag tillsammans. Varje medlem görs bekant med sina roller och ansvar inom teamet.</a:t>
            </a:r>
            <a:endParaRPr lang="sv-FI" sz="1800" dirty="0">
              <a:effectLst/>
              <a:latin typeface="Arial" panose="020B0604020202020204" pitchFamily="34" charset="0"/>
              <a:ea typeface="Arial" panose="020B0604020202020204" pitchFamily="34" charset="0"/>
              <a:cs typeface="Arial" panose="020B0604020202020204" pitchFamily="34" charset="0"/>
            </a:endParaRPr>
          </a:p>
          <a:p>
            <a:pPr marL="457200">
              <a:lnSpc>
                <a:spcPct val="107000"/>
              </a:lnSpc>
              <a:spcAft>
                <a:spcPts val="800"/>
              </a:spcAft>
            </a:pPr>
            <a:r>
              <a:rPr lang="sv-FI" sz="1800" dirty="0">
                <a:solidFill>
                  <a:srgbClr val="000000"/>
                </a:solidFill>
                <a:effectLst/>
                <a:latin typeface="Arial" panose="020B0604020202020204" pitchFamily="34" charset="0"/>
                <a:ea typeface="Arial" panose="020B0604020202020204" pitchFamily="34" charset="0"/>
              </a:rPr>
              <a:t> </a:t>
            </a:r>
            <a:endParaRPr lang="sv-FI" sz="1800" dirty="0">
              <a:effectLst/>
              <a:latin typeface="Calibri" panose="020F0502020204030204" pitchFamily="34" charset="0"/>
              <a:ea typeface="Calibri" panose="020F0502020204030204" pitchFamily="34" charset="0"/>
            </a:endParaRPr>
          </a:p>
        </p:txBody>
      </p:sp>
      <p:graphicFrame>
        <p:nvGraphicFramePr>
          <p:cNvPr id="469" name="Google Shape;469;p27"/>
          <p:cNvGraphicFramePr/>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724395" imgH="782112" progId="">
                  <p:embed/>
                </p:oleObj>
              </mc:Choice>
              <mc:Fallback>
                <p:oleObj r:id="rId3" imgW="724395" imgH="782112" progId="">
                  <p:embed/>
                  <p:pic>
                    <p:nvPicPr>
                      <p:cNvPr id="469" name="Google Shape;469;p27"/>
                      <p:cNvPicPr preferRelativeResize="0"/>
                      <p:nvPr/>
                    </p:nvPicPr>
                    <p:blipFill rotWithShape="1">
                      <a:blip r:embed="rId4">
                        <a:alphaModFix/>
                      </a:blip>
                      <a:srcRect/>
                      <a:stretch/>
                    </p:blipFill>
                    <p:spPr>
                      <a:xfrm>
                        <a:off x="-3683" y="0"/>
                        <a:ext cx="724395" cy="782112"/>
                      </a:xfrm>
                      <a:prstGeom prst="rect">
                        <a:avLst/>
                      </a:prstGeom>
                      <a:noFill/>
                      <a:ln>
                        <a:noFill/>
                      </a:ln>
                    </p:spPr>
                  </p:pic>
                </p:oleObj>
              </mc:Fallback>
            </mc:AlternateContent>
          </a:graphicData>
        </a:graphic>
      </p:graphicFrame>
      <p:sp>
        <p:nvSpPr>
          <p:cNvPr id="470" name="Google Shape;470;p27"/>
          <p:cNvSpPr txBox="1"/>
          <p:nvPr/>
        </p:nvSpPr>
        <p:spPr>
          <a:xfrm>
            <a:off x="910718" y="391056"/>
            <a:ext cx="9365673"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2200" b="1">
                <a:solidFill>
                  <a:schemeClr val="dk1"/>
                </a:solidFill>
                <a:latin typeface="Calibri"/>
                <a:ea typeface="Calibri"/>
                <a:cs typeface="Calibri"/>
                <a:sym typeface="Calibri"/>
              </a:rPr>
              <a:t>De olika stegen som ingår i teambuilding är följande:</a:t>
            </a:r>
            <a:endParaRPr dirty="0"/>
          </a:p>
        </p:txBody>
      </p:sp>
      <p:pic>
        <p:nvPicPr>
          <p:cNvPr id="471" name="Google Shape;471;p27" descr="A picture containing text&#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t="2523"/>
          <a:stretch/>
        </p:blipFill>
        <p:spPr>
          <a:xfrm>
            <a:off x="9920314" y="148577"/>
            <a:ext cx="2271686" cy="124005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28"/>
          <p:cNvSpPr txBox="1"/>
          <p:nvPr/>
        </p:nvSpPr>
        <p:spPr>
          <a:xfrm>
            <a:off x="998516" y="366799"/>
            <a:ext cx="10449297" cy="5552249"/>
          </a:xfrm>
          <a:prstGeom prst="rect">
            <a:avLst/>
          </a:prstGeom>
          <a:noFill/>
          <a:ln>
            <a:noFill/>
          </a:ln>
        </p:spPr>
        <p:txBody>
          <a:bodyPr spcFirstLastPara="1" wrap="square" lIns="91425" tIns="45700" rIns="91425" bIns="45700" anchor="t" anchorCtr="0">
            <a:spAutoFit/>
          </a:bodyPr>
          <a:lstStyle/>
          <a:p>
            <a:pPr marL="342900" lvl="0" indent="-342900">
              <a:lnSpc>
                <a:spcPct val="107000"/>
              </a:lnSpc>
              <a:spcAft>
                <a:spcPts val="800"/>
              </a:spcAft>
              <a:buFont typeface="Symbol" panose="05050102010706020507" pitchFamily="18" charset="2"/>
              <a:buChar char="-"/>
            </a:pPr>
            <a:r>
              <a:rPr lang="sv-FI" sz="1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Upprätta och kommunicera reglerna</a:t>
            </a:r>
            <a:r>
              <a:rPr lang="sv-FI"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Reglerna för rapportering av teammedlemmar, mötesscheman och beslutsfattande inom teamet diskuteras. Individerna uppmuntras att ställa frågor och ge sina synpunkter för att utveckla en öppen och sund kommunikation i teamet.</a:t>
            </a:r>
            <a:endParaRPr lang="sv-FI"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sv-FI" sz="1800" b="1" dirty="0">
                <a:effectLst/>
                <a:latin typeface="Arial" panose="020B0604020202020204" pitchFamily="34" charset="0"/>
                <a:ea typeface="Arial" panose="020B0604020202020204" pitchFamily="34" charset="0"/>
                <a:cs typeface="Arial" panose="020B0604020202020204" pitchFamily="34" charset="0"/>
              </a:rPr>
              <a:t>Identifiera en individs styrkor</a:t>
            </a:r>
            <a:r>
              <a:rPr lang="sv-FI"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Olika övningar genomförs för att få fram individernas styrkor. Det hjälper också till att bekanta teammedlemmarna med varandras styrkor och svagheter.</a:t>
            </a:r>
            <a:endParaRPr lang="sv-FI"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sv-FI" sz="1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Var en del av</a:t>
            </a:r>
            <a:r>
              <a:rPr lang="sv-FI" sz="1800" b="1" dirty="0">
                <a:effectLst/>
                <a:latin typeface="Arial" panose="020B0604020202020204" pitchFamily="34" charset="0"/>
                <a:ea typeface="Arial" panose="020B0604020202020204" pitchFamily="34" charset="0"/>
                <a:cs typeface="Arial" panose="020B0604020202020204" pitchFamily="34" charset="0"/>
              </a:rPr>
              <a:t> teamet</a:t>
            </a:r>
            <a:r>
              <a:rPr lang="sv-FI" sz="1800" dirty="0">
                <a:effectLst/>
                <a:latin typeface="Arial" panose="020B0604020202020204" pitchFamily="34" charset="0"/>
                <a:ea typeface="Arial" panose="020B0604020202020204" pitchFamily="34" charset="0"/>
                <a:cs typeface="Arial" panose="020B0604020202020204" pitchFamily="34" charset="0"/>
              </a:rPr>
              <a:t>. V</a:t>
            </a:r>
            <a:r>
              <a:rPr lang="sv-FI"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id denna punkt </a:t>
            </a:r>
            <a:r>
              <a:rPr lang="sv-FI" sz="1800" dirty="0">
                <a:effectLst/>
                <a:latin typeface="Arial" panose="020B0604020202020204" pitchFamily="34" charset="0"/>
                <a:ea typeface="Arial" panose="020B0604020202020204" pitchFamily="34" charset="0"/>
                <a:cs typeface="Arial" panose="020B0604020202020204" pitchFamily="34" charset="0"/>
              </a:rPr>
              <a:t>måste chefen </a:t>
            </a:r>
            <a:r>
              <a:rPr lang="sv-FI"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engagera sig i teamet som medlem och inte som chef. Att få individerna att inse sin betydelse i teamet och behandla varje medlem lika är nödvändigt. Teammedlemmarna bör se sin chef som sin teamledare, mentor och förebild.</a:t>
            </a:r>
            <a:r>
              <a:rPr lang="sv-FI" sz="1800" dirty="0">
                <a:solidFill>
                  <a:srgbClr val="000000"/>
                </a:solidFill>
                <a:effectLst/>
                <a:latin typeface="Arial" panose="020B0604020202020204" pitchFamily="34" charset="0"/>
                <a:ea typeface="Arial" panose="020B0604020202020204" pitchFamily="34" charset="0"/>
              </a:rPr>
              <a:t> </a:t>
            </a:r>
            <a:endParaRPr lang="sv-FI"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sv-FI" sz="1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Övervaka prestanda</a:t>
            </a:r>
            <a:r>
              <a:rPr lang="sv-FI"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sv-FI" sz="1800" dirty="0">
                <a:effectLst/>
                <a:latin typeface="Arial" panose="020B0604020202020204" pitchFamily="34" charset="0"/>
                <a:ea typeface="Arial" panose="020B0604020202020204" pitchFamily="34" charset="0"/>
                <a:cs typeface="Arial" panose="020B0604020202020204" pitchFamily="34" charset="0"/>
              </a:rPr>
              <a:t>Nästa</a:t>
            </a:r>
            <a:r>
              <a:rPr lang="sv-FI"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steg är att kontrollera produktiviteten och prestandan för teamet som helhet. Det handlar om att ta reda på kryphål och orsaken till det. Detta steg är nödvändigt för att förbättra teamets prestanda och produktivitet på lång sikt.</a:t>
            </a:r>
            <a:endParaRPr lang="sv-FI" sz="18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sv-FI" sz="1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Schemalägg möten. </a:t>
            </a:r>
            <a:r>
              <a:rPr lang="sv-FI"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Ett av de viktigaste stegen är att hålla målmedvetna möten då och då för att diskutera teamprestanda, uppgiftsrelaterade problem och diskutera framtida åtgärder.</a:t>
            </a:r>
            <a:r>
              <a:rPr lang="sv-FI" sz="1800" dirty="0">
                <a:solidFill>
                  <a:srgbClr val="000000"/>
                </a:solidFill>
                <a:effectLst/>
                <a:latin typeface="Arial" panose="020B0604020202020204" pitchFamily="34" charset="0"/>
                <a:ea typeface="Arial" panose="020B0604020202020204" pitchFamily="34" charset="0"/>
              </a:rPr>
              <a:t> </a:t>
            </a:r>
            <a:endParaRPr lang="sv-FI"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sv-FI" sz="1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Upplös gruppen </a:t>
            </a:r>
            <a:r>
              <a:rPr lang="sv-FI"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för slutligen måste chefen utvärdera resultaten och belöna individerna för deras bidrag och prestation.</a:t>
            </a:r>
            <a:endParaRPr lang="sv-FI" sz="1800" dirty="0">
              <a:effectLst/>
              <a:latin typeface="Arial" panose="020B0604020202020204" pitchFamily="34" charset="0"/>
              <a:ea typeface="Arial" panose="020B0604020202020204" pitchFamily="34" charset="0"/>
              <a:cs typeface="Arial" panose="020B0604020202020204" pitchFamily="34" charset="0"/>
            </a:endParaRPr>
          </a:p>
          <a:p>
            <a:pPr marL="457200">
              <a:lnSpc>
                <a:spcPct val="107000"/>
              </a:lnSpc>
              <a:spcAft>
                <a:spcPts val="800"/>
              </a:spcAft>
            </a:pPr>
            <a:r>
              <a:rPr lang="sv-FI" sz="1800" dirty="0">
                <a:solidFill>
                  <a:srgbClr val="000000"/>
                </a:solidFill>
                <a:effectLst/>
                <a:latin typeface="Arial" panose="020B0604020202020204" pitchFamily="34" charset="0"/>
                <a:ea typeface="Arial" panose="020B0604020202020204" pitchFamily="34" charset="0"/>
              </a:rPr>
              <a:t> </a:t>
            </a:r>
            <a:endParaRPr lang="sv-FI" sz="1800" dirty="0">
              <a:effectLst/>
              <a:latin typeface="Calibri" panose="020F0502020204030204" pitchFamily="34" charset="0"/>
              <a:ea typeface="Calibri" panose="020F0502020204030204" pitchFamily="34" charset="0"/>
            </a:endParaRPr>
          </a:p>
        </p:txBody>
      </p:sp>
      <p:graphicFrame>
        <p:nvGraphicFramePr>
          <p:cNvPr id="477" name="Google Shape;477;p28"/>
          <p:cNvGraphicFramePr/>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724395" imgH="782112" progId="">
                  <p:embed/>
                </p:oleObj>
              </mc:Choice>
              <mc:Fallback>
                <p:oleObj r:id="rId3" imgW="724395" imgH="782112" progId="">
                  <p:embed/>
                  <p:pic>
                    <p:nvPicPr>
                      <p:cNvPr id="477" name="Google Shape;477;p28"/>
                      <p:cNvPicPr preferRelativeResize="0"/>
                      <p:nvPr/>
                    </p:nvPicPr>
                    <p:blipFill rotWithShape="1">
                      <a:blip r:embed="rId4">
                        <a:alphaModFix/>
                      </a:blip>
                      <a:srcRect/>
                      <a:stretch/>
                    </p:blipFill>
                    <p:spPr>
                      <a:xfrm>
                        <a:off x="-3683" y="0"/>
                        <a:ext cx="724395" cy="782112"/>
                      </a:xfrm>
                      <a:prstGeom prst="rect">
                        <a:avLst/>
                      </a:prstGeom>
                      <a:noFill/>
                      <a:ln>
                        <a:noFill/>
                      </a:ln>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aphicFrame>
        <p:nvGraphicFramePr>
          <p:cNvPr id="482" name="Google Shape;482;p29"/>
          <p:cNvGraphicFramePr/>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724395" imgH="782112" progId="">
                  <p:embed/>
                </p:oleObj>
              </mc:Choice>
              <mc:Fallback>
                <p:oleObj r:id="rId3" imgW="724395" imgH="782112" progId="">
                  <p:embed/>
                  <p:pic>
                    <p:nvPicPr>
                      <p:cNvPr id="482" name="Google Shape;482;p29"/>
                      <p:cNvPicPr preferRelativeResize="0"/>
                      <p:nvPr/>
                    </p:nvPicPr>
                    <p:blipFill rotWithShape="1">
                      <a:blip r:embed="rId4">
                        <a:alphaModFix/>
                      </a:blip>
                      <a:srcRect/>
                      <a:stretch/>
                    </p:blipFill>
                    <p:spPr>
                      <a:xfrm>
                        <a:off x="-3683" y="0"/>
                        <a:ext cx="724395" cy="782112"/>
                      </a:xfrm>
                      <a:prstGeom prst="rect">
                        <a:avLst/>
                      </a:prstGeom>
                      <a:noFill/>
                      <a:ln>
                        <a:noFill/>
                      </a:ln>
                    </p:spPr>
                  </p:pic>
                </p:oleObj>
              </mc:Fallback>
            </mc:AlternateContent>
          </a:graphicData>
        </a:graphic>
      </p:graphicFrame>
      <p:sp>
        <p:nvSpPr>
          <p:cNvPr id="483" name="Google Shape;483;p29"/>
          <p:cNvSpPr txBox="1"/>
          <p:nvPr/>
        </p:nvSpPr>
        <p:spPr>
          <a:xfrm>
            <a:off x="762000" y="512618"/>
            <a:ext cx="9365673"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dirty="0">
                <a:solidFill>
                  <a:schemeClr val="dk1"/>
                </a:solidFill>
                <a:latin typeface="Calibri"/>
                <a:ea typeface="Calibri"/>
                <a:cs typeface="Calibri"/>
                <a:sym typeface="Calibri"/>
              </a:rPr>
              <a:t>ENHET 4: c) </a:t>
            </a:r>
            <a:r>
              <a:rPr lang="en-GB" sz="2200" b="1" dirty="0" err="1">
                <a:solidFill>
                  <a:schemeClr val="dk1"/>
                </a:solidFill>
                <a:latin typeface="Calibri"/>
                <a:ea typeface="Calibri"/>
                <a:cs typeface="Calibri"/>
                <a:sym typeface="Calibri"/>
              </a:rPr>
              <a:t>Ledande</a:t>
            </a:r>
            <a:endParaRPr dirty="0"/>
          </a:p>
        </p:txBody>
      </p:sp>
      <p:sp>
        <p:nvSpPr>
          <p:cNvPr id="484" name="Google Shape;484;p29"/>
          <p:cNvSpPr txBox="1"/>
          <p:nvPr/>
        </p:nvSpPr>
        <p:spPr>
          <a:xfrm>
            <a:off x="720712" y="1104935"/>
            <a:ext cx="11235760" cy="280072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sv-SE" sz="1800" dirty="0">
                <a:solidFill>
                  <a:schemeClr val="dk1"/>
                </a:solidFill>
                <a:latin typeface="Calibri"/>
                <a:ea typeface="Calibri"/>
                <a:cs typeface="Calibri"/>
                <a:sym typeface="Calibri"/>
              </a:rPr>
              <a:t>Ett av chefens främsta ansvar är att säkerställa att </a:t>
            </a:r>
            <a:r>
              <a:rPr lang="sv-SE" sz="1800" b="1" dirty="0">
                <a:solidFill>
                  <a:schemeClr val="dk1"/>
                </a:solidFill>
                <a:latin typeface="Calibri"/>
                <a:ea typeface="Calibri"/>
                <a:cs typeface="Calibri"/>
                <a:sym typeface="Calibri"/>
              </a:rPr>
              <a:t>alla uppgifter slutförs i tid och strikt följer policyerna. Och för detta är ledarskapsförmåga viktigt.</a:t>
            </a:r>
            <a:r>
              <a:rPr lang="sv-SE" sz="1800" dirty="0">
                <a:solidFill>
                  <a:schemeClr val="dk1"/>
                </a:solidFill>
                <a:latin typeface="Calibri"/>
                <a:ea typeface="Calibri"/>
                <a:cs typeface="Calibri"/>
                <a:sym typeface="Calibri"/>
              </a:rPr>
              <a:t> Ledarskapsförmåga innebär:</a:t>
            </a:r>
            <a:endParaRPr sz="18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    </a:t>
            </a:r>
            <a:r>
              <a:rPr lang="sv-SE" sz="1800" dirty="0">
                <a:solidFill>
                  <a:schemeClr val="dk1"/>
                </a:solidFill>
                <a:latin typeface="Calibri"/>
                <a:ea typeface="Calibri"/>
                <a:cs typeface="Calibri"/>
                <a:sym typeface="Calibri"/>
              </a:rPr>
              <a:t>Skapa och dela en vision om möjliga prestationer av organisationen</a:t>
            </a:r>
            <a:endParaRPr lang="en-GB" dirty="0"/>
          </a:p>
          <a:p>
            <a:pPr marL="285750" marR="0" lvl="0" indent="-285750" algn="just" rtl="0">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    </a:t>
            </a:r>
            <a:r>
              <a:rPr lang="sv-SE" sz="1800" dirty="0">
                <a:solidFill>
                  <a:schemeClr val="dk1"/>
                </a:solidFill>
                <a:latin typeface="Calibri"/>
                <a:ea typeface="Calibri"/>
                <a:cs typeface="Calibri"/>
                <a:sym typeface="Calibri"/>
              </a:rPr>
              <a:t>Kommunicera med anställda och skapa goda interpersonella relationer</a:t>
            </a:r>
            <a:endParaRPr dirty="0"/>
          </a:p>
          <a:p>
            <a:pPr marL="285750" indent="-285750" algn="just">
              <a:buClr>
                <a:schemeClr val="dk1"/>
              </a:buClr>
              <a:buSzPts val="1800"/>
              <a:buFont typeface="Arial"/>
              <a:buChar char="•"/>
            </a:pPr>
            <a:r>
              <a:rPr lang="en-GB" sz="1800" dirty="0">
                <a:solidFill>
                  <a:schemeClr val="dk1"/>
                </a:solidFill>
                <a:latin typeface="Calibri"/>
                <a:ea typeface="Calibri"/>
                <a:cs typeface="Calibri"/>
                <a:sym typeface="Calibri"/>
              </a:rPr>
              <a:t>    </a:t>
            </a:r>
            <a:r>
              <a:rPr lang="sv-SE" sz="1800" dirty="0">
                <a:solidFill>
                  <a:schemeClr val="dk1"/>
                </a:solidFill>
                <a:latin typeface="Calibri"/>
                <a:ea typeface="Calibri"/>
                <a:cs typeface="Calibri"/>
                <a:sym typeface="Calibri"/>
              </a:rPr>
              <a:t>Motivera och inspirera teammedlemmar att prestera bättre.</a:t>
            </a:r>
          </a:p>
          <a:p>
            <a:pPr marL="285750" marR="0" lvl="0" indent="-285750" algn="just" rtl="0">
              <a:spcBef>
                <a:spcPts val="0"/>
              </a:spcBef>
              <a:spcAft>
                <a:spcPts val="0"/>
              </a:spcAft>
              <a:buClr>
                <a:schemeClr val="dk1"/>
              </a:buClr>
              <a:buSzPts val="1800"/>
              <a:buFont typeface="Arial"/>
              <a:buChar char="•"/>
            </a:pPr>
            <a:endParaRPr dirty="0"/>
          </a:p>
          <a:p>
            <a:pPr algn="just"/>
            <a:r>
              <a:rPr lang="sv-SE" sz="1800" dirty="0">
                <a:solidFill>
                  <a:schemeClr val="dk1"/>
                </a:solidFill>
                <a:latin typeface="Calibri"/>
                <a:ea typeface="Calibri"/>
                <a:cs typeface="Calibri"/>
                <a:sym typeface="Calibri"/>
              </a:rPr>
              <a:t>- </a:t>
            </a:r>
            <a:r>
              <a:rPr lang="sv-FI" sz="1800" dirty="0">
                <a:effectLst/>
                <a:latin typeface="Calibri" panose="020F0502020204030204" pitchFamily="34" charset="0"/>
                <a:ea typeface="Calibri" panose="020F0502020204030204" pitchFamily="34" charset="0"/>
              </a:rPr>
              <a:t>Att leda säkerställer också att cheferna skapar en positiv miljö på jobbet. Detta hjälper också till att förbättra prestanda för varje anställd eller grupp av människor, ökar deras moral och leder till ett produktivt och innovativt team.</a:t>
            </a:r>
          </a:p>
          <a:p>
            <a:pPr marL="0" marR="0" lvl="0" indent="0" algn="just" rtl="0">
              <a:spcBef>
                <a:spcPts val="0"/>
              </a:spcBef>
              <a:spcAft>
                <a:spcPts val="0"/>
              </a:spcAft>
              <a:buNone/>
            </a:pPr>
            <a:r>
              <a:rPr lang="sv-SE" sz="1800" dirty="0">
                <a:solidFill>
                  <a:schemeClr val="dk1"/>
                </a:solidFill>
                <a:latin typeface="Calibri"/>
                <a:ea typeface="Calibri"/>
                <a:cs typeface="Calibri"/>
                <a:sym typeface="Calibri"/>
              </a:rPr>
              <a:t>	</a:t>
            </a:r>
            <a:endParaRPr dirty="0"/>
          </a:p>
        </p:txBody>
      </p:sp>
      <p:sp>
        <p:nvSpPr>
          <p:cNvPr id="485" name="Google Shape;485;p29"/>
          <p:cNvSpPr txBox="1"/>
          <p:nvPr/>
        </p:nvSpPr>
        <p:spPr>
          <a:xfrm>
            <a:off x="720712" y="3862244"/>
            <a:ext cx="11235761" cy="227730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sv-FI" sz="1800" dirty="0">
                <a:effectLst/>
                <a:latin typeface="Calibri" panose="020F0502020204030204" pitchFamily="34" charset="0"/>
                <a:ea typeface="Calibri" panose="020F0502020204030204" pitchFamily="34" charset="0"/>
              </a:rPr>
              <a:t>Att leda involverar de sociala och informella källor till inflytande som du använder för att inspirera till andras handlingar. Om chefer är effektiva ledare kommer deras underordnade att vara entusiastiska över att anstränga sig för att uppnå organisatoriska mål.</a:t>
            </a:r>
          </a:p>
          <a:p>
            <a:pPr>
              <a:lnSpc>
                <a:spcPct val="107000"/>
              </a:lnSpc>
              <a:spcAft>
                <a:spcPts val="800"/>
              </a:spcAft>
            </a:pPr>
            <a:r>
              <a:rPr lang="sv-FI" sz="1800" dirty="0">
                <a:effectLst/>
                <a:latin typeface="Arial" panose="020B0604020202020204" pitchFamily="34" charset="0"/>
                <a:ea typeface="Arial" panose="020B0604020202020204" pitchFamily="34" charset="0"/>
              </a:rPr>
              <a:t> </a:t>
            </a:r>
            <a:endParaRPr lang="sv-FI" sz="1800" dirty="0">
              <a:effectLst/>
              <a:latin typeface="Calibri" panose="020F0502020204030204" pitchFamily="34" charset="0"/>
              <a:ea typeface="Calibri" panose="020F0502020204030204" pitchFamily="34" charset="0"/>
            </a:endParaRPr>
          </a:p>
          <a:p>
            <a:pPr>
              <a:lnSpc>
                <a:spcPct val="107000"/>
              </a:lnSpc>
              <a:spcAft>
                <a:spcPts val="800"/>
              </a:spcAft>
            </a:pPr>
            <a:r>
              <a:rPr lang="sv-FI" sz="1800" dirty="0">
                <a:effectLst/>
                <a:latin typeface="Calibri" panose="020F0502020204030204" pitchFamily="34" charset="0"/>
                <a:ea typeface="Calibri" panose="020F0502020204030204" pitchFamily="34" charset="0"/>
              </a:rPr>
              <a:t>Beteendevetenskapen har i många fall bidragit till att förstå denna ledningsfunktion. Personlighetsforskning och studier av jobbattityder ger viktig information om hur chefer mest effektivt kan leda underordnade. Till exempel säger denna forskning oss att för att bli effektiva på att leda måste chefer först förstå sina underordnades personligheter, värderingar, attityder och känslor.</a:t>
            </a:r>
          </a:p>
        </p:txBody>
      </p:sp>
      <p:pic>
        <p:nvPicPr>
          <p:cNvPr id="486" name="Google Shape;486;p29" descr="Diagram&#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857347" y="1507699"/>
            <a:ext cx="1904870" cy="110549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graphicFrame>
        <p:nvGraphicFramePr>
          <p:cNvPr id="166" name="Google Shape;166;p3"/>
          <p:cNvGraphicFramePr/>
          <p:nvPr/>
        </p:nvGraphicFramePr>
        <p:xfrm>
          <a:off x="-3682" y="0"/>
          <a:ext cx="656826" cy="709159"/>
        </p:xfrm>
        <a:graphic>
          <a:graphicData uri="http://schemas.openxmlformats.org/presentationml/2006/ole">
            <mc:AlternateContent xmlns:mc="http://schemas.openxmlformats.org/markup-compatibility/2006">
              <mc:Choice xmlns:v="urn:schemas-microsoft-com:vml" Requires="v">
                <p:oleObj r:id="rId3" imgW="656826" imgH="709159" progId="">
                  <p:embed/>
                </p:oleObj>
              </mc:Choice>
              <mc:Fallback>
                <p:oleObj r:id="rId3" imgW="656826" imgH="709159" progId="">
                  <p:embed/>
                  <p:pic>
                    <p:nvPicPr>
                      <p:cNvPr id="166" name="Google Shape;166;p3"/>
                      <p:cNvPicPr preferRelativeResize="0"/>
                      <p:nvPr/>
                    </p:nvPicPr>
                    <p:blipFill rotWithShape="1">
                      <a:blip r:embed="rId4">
                        <a:alphaModFix/>
                      </a:blip>
                      <a:srcRect/>
                      <a:stretch/>
                    </p:blipFill>
                    <p:spPr>
                      <a:xfrm>
                        <a:off x="-3682" y="0"/>
                        <a:ext cx="656826" cy="709159"/>
                      </a:xfrm>
                      <a:prstGeom prst="rect">
                        <a:avLst/>
                      </a:prstGeom>
                      <a:noFill/>
                      <a:ln>
                        <a:noFill/>
                      </a:ln>
                    </p:spPr>
                  </p:pic>
                </p:oleObj>
              </mc:Fallback>
            </mc:AlternateContent>
          </a:graphicData>
        </a:graphic>
      </p:graphicFrame>
      <p:sp>
        <p:nvSpPr>
          <p:cNvPr id="167" name="Google Shape;167;p3"/>
          <p:cNvSpPr/>
          <p:nvPr/>
        </p:nvSpPr>
        <p:spPr>
          <a:xfrm>
            <a:off x="8395854" y="4863155"/>
            <a:ext cx="3526972" cy="1373467"/>
          </a:xfrm>
          <a:prstGeom prst="irregularSeal2">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68" name="Google Shape;168;p3" descr="A picture containing LEGO, toy&#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288482" y="333671"/>
            <a:ext cx="1726870" cy="1726870"/>
          </a:xfrm>
          <a:prstGeom prst="rect">
            <a:avLst/>
          </a:prstGeom>
          <a:noFill/>
          <a:ln>
            <a:noFill/>
          </a:ln>
        </p:spPr>
      </p:pic>
      <p:sp>
        <p:nvSpPr>
          <p:cNvPr id="169" name="Google Shape;169;p3"/>
          <p:cNvSpPr/>
          <p:nvPr/>
        </p:nvSpPr>
        <p:spPr>
          <a:xfrm>
            <a:off x="8808522" y="241388"/>
            <a:ext cx="3114304" cy="1480548"/>
          </a:xfrm>
          <a:prstGeom prst="irregularSeal2">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3"/>
          <p:cNvSpPr/>
          <p:nvPr/>
        </p:nvSpPr>
        <p:spPr>
          <a:xfrm>
            <a:off x="-83128" y="431105"/>
            <a:ext cx="3004457" cy="1048547"/>
          </a:xfrm>
          <a:prstGeom prst="irregularSeal2">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p3"/>
          <p:cNvSpPr/>
          <p:nvPr/>
        </p:nvSpPr>
        <p:spPr>
          <a:xfrm>
            <a:off x="225632" y="4972799"/>
            <a:ext cx="3004457" cy="1048547"/>
          </a:xfrm>
          <a:prstGeom prst="irregularSeal2">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3"/>
          <p:cNvSpPr/>
          <p:nvPr/>
        </p:nvSpPr>
        <p:spPr>
          <a:xfrm>
            <a:off x="3910939" y="4971791"/>
            <a:ext cx="4023757" cy="1576985"/>
          </a:xfrm>
          <a:prstGeom prst="irregularSeal2">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p3"/>
          <p:cNvSpPr txBox="1"/>
          <p:nvPr/>
        </p:nvSpPr>
        <p:spPr>
          <a:xfrm>
            <a:off x="976045" y="1777429"/>
            <a:ext cx="9935100" cy="35340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GB" sz="1800">
                <a:solidFill>
                  <a:schemeClr val="dk1"/>
                </a:solidFill>
                <a:latin typeface="Calibri"/>
                <a:ea typeface="Calibri"/>
                <a:cs typeface="Calibri"/>
                <a:sym typeface="Calibri"/>
              </a:rPr>
              <a:t>En uppsättning </a:t>
            </a:r>
            <a:r>
              <a:rPr lang="en-GB" sz="1800" b="1">
                <a:solidFill>
                  <a:schemeClr val="dk1"/>
                </a:solidFill>
                <a:latin typeface="Calibri"/>
                <a:ea typeface="Calibri"/>
                <a:cs typeface="Calibri"/>
                <a:sym typeface="Calibri"/>
              </a:rPr>
              <a:t>samordnade insatser</a:t>
            </a:r>
            <a:r>
              <a:rPr lang="en-GB" sz="1800">
                <a:solidFill>
                  <a:schemeClr val="dk1"/>
                </a:solidFill>
                <a:latin typeface="Calibri"/>
                <a:ea typeface="Calibri"/>
                <a:cs typeface="Calibri"/>
                <a:sym typeface="Calibri"/>
              </a:rPr>
              <a:t> i tid (Kerzner, 1995)</a:t>
            </a:r>
            <a:endParaRPr sz="18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GB" sz="1800">
                <a:solidFill>
                  <a:schemeClr val="dk1"/>
                </a:solidFill>
                <a:latin typeface="Calibri"/>
                <a:ea typeface="Calibri"/>
                <a:cs typeface="Calibri"/>
                <a:sym typeface="Calibri"/>
              </a:rPr>
              <a:t>En uppsättning människor och andra resurser som tillfälligt samlas för att nå ett specifikt mål, normalt med en fast budget och med en fast tidsperiod. Projekt är i allmänhet förknippade med produkter eller procedurer som görs för första gången eller med procedurer som ändras (Graham, 1990)</a:t>
            </a:r>
            <a:endParaRPr sz="18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GB" sz="1800">
                <a:solidFill>
                  <a:schemeClr val="dk1"/>
                </a:solidFill>
                <a:latin typeface="Calibri"/>
                <a:ea typeface="Calibri"/>
                <a:cs typeface="Calibri"/>
                <a:sym typeface="Calibri"/>
              </a:rPr>
              <a:t>Ett projekt kan definieras som en</a:t>
            </a:r>
            <a:r>
              <a:rPr lang="en-GB" sz="1800" b="1">
                <a:solidFill>
                  <a:schemeClr val="dk1"/>
                </a:solidFill>
                <a:latin typeface="Calibri"/>
                <a:ea typeface="Calibri"/>
                <a:cs typeface="Calibri"/>
                <a:sym typeface="Calibri"/>
              </a:rPr>
              <a:t> tillfällig strävan</a:t>
            </a:r>
            <a:r>
              <a:rPr lang="en-GB" sz="1800">
                <a:solidFill>
                  <a:schemeClr val="dk1"/>
                </a:solidFill>
                <a:latin typeface="Calibri"/>
                <a:ea typeface="Calibri"/>
                <a:cs typeface="Calibri"/>
                <a:sym typeface="Calibri"/>
              </a:rPr>
              <a:t> att skapa en</a:t>
            </a:r>
            <a:r>
              <a:rPr lang="en-GB" sz="1800" b="1">
                <a:solidFill>
                  <a:schemeClr val="dk1"/>
                </a:solidFill>
                <a:latin typeface="Calibri"/>
                <a:ea typeface="Calibri"/>
                <a:cs typeface="Calibri"/>
                <a:sym typeface="Calibri"/>
              </a:rPr>
              <a:t> unik produkt eller tjänst </a:t>
            </a:r>
            <a:r>
              <a:rPr lang="en-GB" sz="1800">
                <a:solidFill>
                  <a:schemeClr val="dk1"/>
                </a:solidFill>
                <a:latin typeface="Calibri"/>
                <a:ea typeface="Calibri"/>
                <a:cs typeface="Calibri"/>
                <a:sym typeface="Calibri"/>
              </a:rPr>
              <a:t>(Project Management Institute, A guide to the Project Management Body of Knowledge – PMBOK Guide)</a:t>
            </a:r>
            <a:endParaRPr sz="18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GB" sz="1800">
                <a:solidFill>
                  <a:schemeClr val="dk1"/>
                </a:solidFill>
                <a:latin typeface="Calibri"/>
                <a:ea typeface="Calibri"/>
                <a:cs typeface="Calibri"/>
                <a:sym typeface="Calibri"/>
              </a:rPr>
              <a:t>En verksamhet som syftar till att uppnå ett enhetligt mål under en viss tidsperiod med hjälp av en gemensam insats av en uppsättning resurser.</a:t>
            </a:r>
            <a:endParaRPr sz="1800">
              <a:solidFill>
                <a:schemeClr val="dk1"/>
              </a:solidFill>
              <a:latin typeface="Calibri"/>
              <a:ea typeface="Calibri"/>
              <a:cs typeface="Calibri"/>
              <a:sym typeface="Calibri"/>
            </a:endParaRPr>
          </a:p>
          <a:p>
            <a:pPr marL="0" marR="0" lvl="0" indent="0" algn="l" rtl="0">
              <a:spcBef>
                <a:spcPts val="1200"/>
              </a:spcBef>
              <a:spcAft>
                <a:spcPts val="0"/>
              </a:spcAft>
              <a:buNone/>
            </a:pPr>
            <a:endParaRPr sz="1800">
              <a:solidFill>
                <a:schemeClr val="dk1"/>
              </a:solidFill>
              <a:latin typeface="Calibri"/>
              <a:ea typeface="Calibri"/>
              <a:cs typeface="Calibri"/>
              <a:sym typeface="Calibri"/>
            </a:endParaRPr>
          </a:p>
        </p:txBody>
      </p:sp>
      <p:sp>
        <p:nvSpPr>
          <p:cNvPr id="174" name="Google Shape;174;p3"/>
          <p:cNvSpPr txBox="1"/>
          <p:nvPr/>
        </p:nvSpPr>
        <p:spPr>
          <a:xfrm>
            <a:off x="376052" y="766219"/>
            <a:ext cx="300445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rgbClr val="87B5BA"/>
                </a:solidFill>
                <a:latin typeface="Calibri"/>
                <a:ea typeface="Calibri"/>
                <a:cs typeface="Calibri"/>
                <a:sym typeface="Calibri"/>
              </a:rPr>
              <a:t>Unikt</a:t>
            </a:r>
            <a:endParaRPr/>
          </a:p>
        </p:txBody>
      </p:sp>
      <p:sp>
        <p:nvSpPr>
          <p:cNvPr id="175" name="Google Shape;175;p3"/>
          <p:cNvSpPr txBox="1"/>
          <p:nvPr/>
        </p:nvSpPr>
        <p:spPr>
          <a:xfrm>
            <a:off x="9088582" y="682043"/>
            <a:ext cx="22305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b="1">
                <a:solidFill>
                  <a:srgbClr val="87B5BA"/>
                </a:solidFill>
                <a:latin typeface="Calibri"/>
                <a:ea typeface="Calibri"/>
                <a:cs typeface="Calibri"/>
                <a:sym typeface="Calibri"/>
              </a:rPr>
              <a:t>Begränsad tid</a:t>
            </a:r>
            <a:endParaRPr/>
          </a:p>
        </p:txBody>
      </p:sp>
      <p:sp>
        <p:nvSpPr>
          <p:cNvPr id="176" name="Google Shape;176;p3"/>
          <p:cNvSpPr txBox="1"/>
          <p:nvPr/>
        </p:nvSpPr>
        <p:spPr>
          <a:xfrm>
            <a:off x="872836" y="5237018"/>
            <a:ext cx="25077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rgbClr val="87B5BA"/>
                </a:solidFill>
                <a:latin typeface="Calibri"/>
                <a:ea typeface="Calibri"/>
                <a:cs typeface="Calibri"/>
                <a:sym typeface="Calibri"/>
              </a:rPr>
              <a:t>Begränsningar</a:t>
            </a:r>
            <a:endParaRPr/>
          </a:p>
        </p:txBody>
      </p:sp>
      <p:sp>
        <p:nvSpPr>
          <p:cNvPr id="177" name="Google Shape;177;p3"/>
          <p:cNvSpPr txBox="1"/>
          <p:nvPr/>
        </p:nvSpPr>
        <p:spPr>
          <a:xfrm>
            <a:off x="3934691" y="5375564"/>
            <a:ext cx="36021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b="1">
                <a:solidFill>
                  <a:srgbClr val="87B5BA"/>
                </a:solidFill>
                <a:latin typeface="Calibri"/>
                <a:ea typeface="Calibri"/>
                <a:cs typeface="Calibri"/>
                <a:sym typeface="Calibri"/>
              </a:rPr>
              <a:t>Planering, utförande och kontroll</a:t>
            </a:r>
            <a:endParaRPr/>
          </a:p>
        </p:txBody>
      </p:sp>
      <p:sp>
        <p:nvSpPr>
          <p:cNvPr id="178" name="Google Shape;178;p3"/>
          <p:cNvSpPr txBox="1"/>
          <p:nvPr/>
        </p:nvSpPr>
        <p:spPr>
          <a:xfrm>
            <a:off x="8465127" y="5237018"/>
            <a:ext cx="28539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b="1">
                <a:solidFill>
                  <a:srgbClr val="87B5BA"/>
                </a:solidFill>
                <a:latin typeface="Calibri"/>
                <a:ea typeface="Calibri"/>
                <a:cs typeface="Calibri"/>
                <a:sym typeface="Calibri"/>
              </a:rPr>
              <a:t>Olika resurser</a:t>
            </a:r>
            <a:endParaRPr/>
          </a:p>
        </p:txBody>
      </p:sp>
      <p:sp>
        <p:nvSpPr>
          <p:cNvPr id="179" name="Google Shape;179;p3"/>
          <p:cNvSpPr txBox="1"/>
          <p:nvPr/>
        </p:nvSpPr>
        <p:spPr>
          <a:xfrm>
            <a:off x="3839689" y="840937"/>
            <a:ext cx="52965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b="1">
                <a:solidFill>
                  <a:schemeClr val="dk1"/>
                </a:solidFill>
                <a:latin typeface="Calibri"/>
                <a:ea typeface="Calibri"/>
                <a:cs typeface="Calibri"/>
                <a:sym typeface="Calibri"/>
              </a:rPr>
              <a:t>Vad är ett projekt?</a:t>
            </a:r>
            <a:endParaRPr/>
          </a:p>
        </p:txBody>
      </p:sp>
      <p:sp>
        <p:nvSpPr>
          <p:cNvPr id="180" name="Google Shape;180;p3"/>
          <p:cNvSpPr txBox="1"/>
          <p:nvPr/>
        </p:nvSpPr>
        <p:spPr>
          <a:xfrm>
            <a:off x="1039088" y="175198"/>
            <a:ext cx="680456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chemeClr val="dk1"/>
                </a:solidFill>
                <a:latin typeface="Calibri"/>
                <a:ea typeface="Calibri"/>
                <a:cs typeface="Calibri"/>
                <a:sym typeface="Calibri"/>
              </a:rPr>
              <a:t>ENHET 1: Projekt och ledning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30"/>
          <p:cNvSpPr txBox="1"/>
          <p:nvPr/>
        </p:nvSpPr>
        <p:spPr>
          <a:xfrm>
            <a:off x="762000" y="512618"/>
            <a:ext cx="9365673"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dirty="0">
                <a:solidFill>
                  <a:schemeClr val="dk1"/>
                </a:solidFill>
                <a:latin typeface="Calibri"/>
                <a:ea typeface="Calibri"/>
                <a:cs typeface="Calibri"/>
                <a:sym typeface="Calibri"/>
              </a:rPr>
              <a:t>ENHET 5: d) </a:t>
            </a:r>
            <a:r>
              <a:rPr lang="en-GB" sz="2200" b="1" dirty="0" err="1">
                <a:solidFill>
                  <a:schemeClr val="dk1"/>
                </a:solidFill>
                <a:latin typeface="Calibri"/>
                <a:ea typeface="Calibri"/>
                <a:cs typeface="Calibri"/>
                <a:sym typeface="Calibri"/>
              </a:rPr>
              <a:t>Kontroll</a:t>
            </a:r>
            <a:endParaRPr dirty="0"/>
          </a:p>
        </p:txBody>
      </p:sp>
      <p:graphicFrame>
        <p:nvGraphicFramePr>
          <p:cNvPr id="492" name="Google Shape;492;p30"/>
          <p:cNvGraphicFramePr/>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724395" imgH="782112" progId="">
                  <p:embed/>
                </p:oleObj>
              </mc:Choice>
              <mc:Fallback>
                <p:oleObj r:id="rId3" imgW="724395" imgH="782112" progId="">
                  <p:embed/>
                  <p:pic>
                    <p:nvPicPr>
                      <p:cNvPr id="492" name="Google Shape;492;p30"/>
                      <p:cNvPicPr preferRelativeResize="0"/>
                      <p:nvPr/>
                    </p:nvPicPr>
                    <p:blipFill rotWithShape="1">
                      <a:blip r:embed="rId4">
                        <a:alphaModFix/>
                      </a:blip>
                      <a:srcRect/>
                      <a:stretch/>
                    </p:blipFill>
                    <p:spPr>
                      <a:xfrm>
                        <a:off x="-3683" y="0"/>
                        <a:ext cx="724395" cy="782112"/>
                      </a:xfrm>
                      <a:prstGeom prst="rect">
                        <a:avLst/>
                      </a:prstGeom>
                      <a:noFill/>
                      <a:ln>
                        <a:noFill/>
                      </a:ln>
                    </p:spPr>
                  </p:pic>
                </p:oleObj>
              </mc:Fallback>
            </mc:AlternateContent>
          </a:graphicData>
        </a:graphic>
      </p:graphicFrame>
      <p:sp>
        <p:nvSpPr>
          <p:cNvPr id="493" name="Google Shape;493;p30"/>
          <p:cNvSpPr txBox="1"/>
          <p:nvPr/>
        </p:nvSpPr>
        <p:spPr>
          <a:xfrm>
            <a:off x="878774" y="1335789"/>
            <a:ext cx="10711543" cy="2246729"/>
          </a:xfrm>
          <a:prstGeom prst="rect">
            <a:avLst/>
          </a:prstGeom>
          <a:noFill/>
          <a:ln>
            <a:noFill/>
          </a:ln>
        </p:spPr>
        <p:txBody>
          <a:bodyPr spcFirstLastPara="1" wrap="square" lIns="91425" tIns="45700" rIns="91425" bIns="45700" anchor="t" anchorCtr="0">
            <a:spAutoFit/>
          </a:bodyPr>
          <a:lstStyle/>
          <a:p>
            <a:pPr marL="514350" indent="-400050" algn="just">
              <a:buClr>
                <a:schemeClr val="dk1"/>
              </a:buClr>
              <a:buSzPts val="1800"/>
            </a:pPr>
            <a:r>
              <a:rPr lang="sv-FI" sz="1800" dirty="0">
                <a:effectLst/>
                <a:latin typeface="Calibri" panose="020F0502020204030204" pitchFamily="34" charset="0"/>
                <a:ea typeface="Calibri" panose="020F0502020204030204" pitchFamily="34" charset="0"/>
              </a:rPr>
              <a:t>Kontroll innebär att se till att prestanda inte avviker från standarder. Kontroll består av tre steg, som inkluderar:</a:t>
            </a:r>
          </a:p>
          <a:p>
            <a:pPr marL="514350" marR="0" lvl="0" indent="-400050" algn="just"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514350" marR="0" lvl="0" indent="-514350" algn="just" rtl="0">
              <a:spcBef>
                <a:spcPts val="0"/>
              </a:spcBef>
              <a:spcAft>
                <a:spcPts val="0"/>
              </a:spcAft>
              <a:buClr>
                <a:schemeClr val="dk1"/>
              </a:buClr>
              <a:buSzPts val="1800"/>
              <a:buFont typeface="Calibri"/>
              <a:buAutoNum type="alphaLcParenR"/>
            </a:pPr>
            <a:r>
              <a:rPr lang="sv-SE" sz="1800" dirty="0">
                <a:solidFill>
                  <a:schemeClr val="dk1"/>
                </a:solidFill>
                <a:latin typeface="Calibri"/>
                <a:ea typeface="Calibri"/>
                <a:cs typeface="Calibri"/>
                <a:sym typeface="Calibri"/>
              </a:rPr>
              <a:t>Övervakning av pågående aktiviteter</a:t>
            </a:r>
          </a:p>
          <a:p>
            <a:pPr marL="514350" marR="0" lvl="0" indent="-514350" algn="just" rtl="0">
              <a:spcBef>
                <a:spcPts val="0"/>
              </a:spcBef>
              <a:spcAft>
                <a:spcPts val="0"/>
              </a:spcAft>
              <a:buClr>
                <a:schemeClr val="dk1"/>
              </a:buClr>
              <a:buSzPts val="1800"/>
              <a:buFont typeface="Calibri"/>
              <a:buAutoNum type="alphaLcParenR"/>
            </a:pPr>
            <a:r>
              <a:rPr lang="sv-SE" sz="1800" dirty="0">
                <a:solidFill>
                  <a:schemeClr val="dk1"/>
                </a:solidFill>
                <a:latin typeface="Calibri"/>
                <a:ea typeface="Calibri"/>
                <a:cs typeface="Calibri"/>
                <a:sym typeface="Calibri"/>
              </a:rPr>
              <a:t>Fastställande av standarder för prestanda/produktion</a:t>
            </a:r>
          </a:p>
          <a:p>
            <a:pPr marL="514350" marR="0" lvl="0" indent="-514350" algn="just" rtl="0">
              <a:spcBef>
                <a:spcPts val="0"/>
              </a:spcBef>
              <a:spcAft>
                <a:spcPts val="0"/>
              </a:spcAft>
              <a:buClr>
                <a:schemeClr val="dk1"/>
              </a:buClr>
              <a:buSzPts val="1800"/>
              <a:buFont typeface="Calibri"/>
              <a:buAutoNum type="alphaLcParenR"/>
            </a:pPr>
            <a:r>
              <a:rPr lang="sv-SE" sz="1800" dirty="0">
                <a:solidFill>
                  <a:schemeClr val="dk1"/>
                </a:solidFill>
                <a:latin typeface="Calibri"/>
                <a:ea typeface="Calibri"/>
                <a:cs typeface="Calibri"/>
                <a:sym typeface="Calibri"/>
              </a:rPr>
              <a:t>Jämföra faktiska resultat med standarder</a:t>
            </a:r>
          </a:p>
          <a:p>
            <a:pPr marL="514350" marR="0" lvl="0" indent="-514350" algn="just" rtl="0">
              <a:spcBef>
                <a:spcPts val="0"/>
              </a:spcBef>
              <a:spcAft>
                <a:spcPts val="0"/>
              </a:spcAft>
              <a:buClr>
                <a:schemeClr val="dk1"/>
              </a:buClr>
              <a:buSzPts val="1800"/>
              <a:buFont typeface="Calibri"/>
              <a:buAutoNum type="alphaLcParenR"/>
            </a:pPr>
            <a:r>
              <a:rPr lang="sv-SE" sz="1800" dirty="0">
                <a:solidFill>
                  <a:schemeClr val="dk1"/>
                </a:solidFill>
                <a:latin typeface="Calibri"/>
                <a:ea typeface="Calibri"/>
                <a:cs typeface="Calibri"/>
                <a:sym typeface="Calibri"/>
              </a:rPr>
              <a:t>Identifiera områden som behöver förbättras (kan vara processer, policyer eller praxis)</a:t>
            </a:r>
          </a:p>
          <a:p>
            <a:pPr marL="514350" marR="0" lvl="0" indent="-514350" algn="just" rtl="0">
              <a:spcBef>
                <a:spcPts val="0"/>
              </a:spcBef>
              <a:spcAft>
                <a:spcPts val="0"/>
              </a:spcAft>
              <a:buClr>
                <a:schemeClr val="dk1"/>
              </a:buClr>
              <a:buSzPts val="1800"/>
              <a:buFont typeface="Calibri"/>
              <a:buAutoNum type="alphaLcParenR"/>
            </a:pPr>
            <a:r>
              <a:rPr lang="sv-SE" sz="1800" dirty="0">
                <a:solidFill>
                  <a:schemeClr val="dk1"/>
                </a:solidFill>
                <a:latin typeface="Calibri"/>
                <a:ea typeface="Calibri"/>
                <a:cs typeface="Calibri"/>
                <a:sym typeface="Calibri"/>
              </a:rPr>
              <a:t>Vidta korrigerande åtgärder vid behov</a:t>
            </a:r>
          </a:p>
          <a:p>
            <a:pPr marL="514350" marR="0" lvl="0" indent="-514350" algn="just" rtl="0">
              <a:spcBef>
                <a:spcPts val="0"/>
              </a:spcBef>
              <a:spcAft>
                <a:spcPts val="0"/>
              </a:spcAft>
              <a:buClr>
                <a:schemeClr val="dk1"/>
              </a:buClr>
              <a:buSzPts val="1800"/>
              <a:buFont typeface="Calibri"/>
              <a:buAutoNum type="alphaLcParenR"/>
            </a:pPr>
            <a:endParaRPr dirty="0"/>
          </a:p>
        </p:txBody>
      </p:sp>
      <p:sp>
        <p:nvSpPr>
          <p:cNvPr id="494" name="Google Shape;494;p30"/>
          <p:cNvSpPr txBox="1"/>
          <p:nvPr/>
        </p:nvSpPr>
        <p:spPr>
          <a:xfrm>
            <a:off x="878773" y="4036397"/>
            <a:ext cx="10711544" cy="1599244"/>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sv-FI" sz="1800" dirty="0">
                <a:effectLst/>
                <a:latin typeface="Calibri" panose="020F0502020204030204" pitchFamily="34" charset="0"/>
                <a:ea typeface="Calibri" panose="020F0502020204030204" pitchFamily="34" charset="0"/>
              </a:rPr>
              <a:t>Två traditionella kontrolltekniker är</a:t>
            </a:r>
            <a:r>
              <a:rPr lang="en-GB"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sv-SE" sz="1800" b="1" dirty="0">
                <a:solidFill>
                  <a:schemeClr val="dk1"/>
                </a:solidFill>
                <a:latin typeface="Calibri"/>
                <a:ea typeface="Calibri"/>
                <a:cs typeface="Calibri"/>
                <a:sym typeface="Calibri"/>
              </a:rPr>
              <a:t>Budget: </a:t>
            </a:r>
            <a:r>
              <a:rPr lang="sv-SE" sz="1800" dirty="0">
                <a:solidFill>
                  <a:schemeClr val="dk1"/>
                </a:solidFill>
                <a:latin typeface="Calibri"/>
                <a:ea typeface="Calibri"/>
                <a:cs typeface="Calibri"/>
                <a:sym typeface="Calibri"/>
              </a:rPr>
              <a:t>En budgetrevision ger information om var organisationen befinner sig i förhållande till vad som planerades eller budgeterades för, medan en effektivitetsrevision kan försöka avgöra om de rapporterade siffrorna återspeglar det faktiska resultatet.</a:t>
            </a:r>
            <a:endParaRPr sz="18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sv-SE" sz="1800" b="1" dirty="0">
                <a:solidFill>
                  <a:schemeClr val="dk1"/>
                </a:solidFill>
                <a:latin typeface="Calibri"/>
                <a:ea typeface="Calibri"/>
                <a:cs typeface="Calibri"/>
                <a:sym typeface="Calibri"/>
              </a:rPr>
              <a:t>Utföra CE-revisioner</a:t>
            </a:r>
            <a:r>
              <a:rPr lang="sv-SE" sz="1800" dirty="0">
                <a:solidFill>
                  <a:schemeClr val="dk1"/>
                </a:solidFill>
                <a:latin typeface="Calibri"/>
                <a:ea typeface="Calibri"/>
                <a:cs typeface="Calibri"/>
                <a:sym typeface="Calibri"/>
              </a:rPr>
              <a:t>: En revision innebär en granskning och verifiering av register och styrkande handlingar.</a:t>
            </a:r>
            <a:endParaRPr dirty="0"/>
          </a:p>
        </p:txBody>
      </p:sp>
      <p:pic>
        <p:nvPicPr>
          <p:cNvPr id="495" name="Google Shape;495;p30" descr="A picture containing diagram&#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599237" y="83128"/>
            <a:ext cx="1592763" cy="119862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1"/>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3733"/>
              <a:buNone/>
            </a:pPr>
            <a:r>
              <a:rPr lang="en-GB" sz="3733" dirty="0"/>
              <a:t>Questar</a:t>
            </a:r>
            <a:endParaRPr sz="3733" dirty="0"/>
          </a:p>
        </p:txBody>
      </p:sp>
      <p:sp>
        <p:nvSpPr>
          <p:cNvPr id="501" name="Google Shape;501;p31"/>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1800"/>
              <a:buNone/>
            </a:pPr>
            <a:r>
              <a:rPr lang="sv-SE" dirty="0"/>
              <a:t>Utifrån det du har studerat i denna del, kan du lösa övningarna i följande bilder?</a:t>
            </a:r>
            <a:endParaRPr dirty="0"/>
          </a:p>
        </p:txBody>
      </p:sp>
      <p:grpSp>
        <p:nvGrpSpPr>
          <p:cNvPr id="502" name="Google Shape;502;p31"/>
          <p:cNvGrpSpPr/>
          <p:nvPr/>
        </p:nvGrpSpPr>
        <p:grpSpPr>
          <a:xfrm>
            <a:off x="2345140" y="1866295"/>
            <a:ext cx="7523429" cy="3635451"/>
            <a:chOff x="1521716" y="1275606"/>
            <a:chExt cx="5642572" cy="2726588"/>
          </a:xfrm>
        </p:grpSpPr>
        <p:grpSp>
          <p:nvGrpSpPr>
            <p:cNvPr id="503" name="Google Shape;503;p31"/>
            <p:cNvGrpSpPr/>
            <p:nvPr/>
          </p:nvGrpSpPr>
          <p:grpSpPr>
            <a:xfrm>
              <a:off x="1521716" y="1596158"/>
              <a:ext cx="3168352" cy="2406036"/>
              <a:chOff x="1521716" y="1596158"/>
              <a:chExt cx="3168352" cy="2406036"/>
            </a:xfrm>
          </p:grpSpPr>
          <p:grpSp>
            <p:nvGrpSpPr>
              <p:cNvPr id="504" name="Google Shape;504;p31"/>
              <p:cNvGrpSpPr/>
              <p:nvPr/>
            </p:nvGrpSpPr>
            <p:grpSpPr>
              <a:xfrm>
                <a:off x="1521716" y="1596158"/>
                <a:ext cx="3168352" cy="2406036"/>
                <a:chOff x="1691680" y="-1532706"/>
                <a:chExt cx="7101775" cy="5393065"/>
              </a:xfrm>
            </p:grpSpPr>
            <p:sp>
              <p:nvSpPr>
                <p:cNvPr id="505" name="Google Shape;505;p31"/>
                <p:cNvSpPr/>
                <p:nvPr/>
              </p:nvSpPr>
              <p:spPr>
                <a:xfrm>
                  <a:off x="1691680" y="-1532706"/>
                  <a:ext cx="4896544" cy="4896544"/>
                </a:xfrm>
                <a:prstGeom prst="donut">
                  <a:avLst>
                    <a:gd name="adj" fmla="val 17523"/>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506" name="Google Shape;506;p31"/>
                <p:cNvSpPr/>
                <p:nvPr/>
              </p:nvSpPr>
              <p:spPr>
                <a:xfrm>
                  <a:off x="4355976" y="2009174"/>
                  <a:ext cx="4437479" cy="1851185"/>
                </a:xfrm>
                <a:prstGeom prst="rightArrow">
                  <a:avLst>
                    <a:gd name="adj1" fmla="val 45464"/>
                    <a:gd name="adj2" fmla="val 50000"/>
                  </a:avLst>
                </a:prstGeom>
                <a:solidFill>
                  <a:srgbClr val="87B5BA"/>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grpSp>
          <p:sp>
            <p:nvSpPr>
              <p:cNvPr id="507" name="Google Shape;507;p31"/>
              <p:cNvSpPr/>
              <p:nvPr/>
            </p:nvSpPr>
            <p:spPr>
              <a:xfrm>
                <a:off x="2263185" y="2337627"/>
                <a:ext cx="701581" cy="701581"/>
              </a:xfrm>
              <a:prstGeom prst="ellipse">
                <a:avLst/>
              </a:prstGeom>
              <a:solidFill>
                <a:srgbClr val="87B5BA"/>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508" name="Google Shape;508;p31"/>
            <p:cNvGrpSpPr/>
            <p:nvPr/>
          </p:nvGrpSpPr>
          <p:grpSpPr>
            <a:xfrm>
              <a:off x="3995936" y="1275606"/>
              <a:ext cx="3168352" cy="2406036"/>
              <a:chOff x="3851920" y="1401130"/>
              <a:chExt cx="3168352" cy="2406036"/>
            </a:xfrm>
          </p:grpSpPr>
          <p:grpSp>
            <p:nvGrpSpPr>
              <p:cNvPr id="509" name="Google Shape;509;p31"/>
              <p:cNvGrpSpPr/>
              <p:nvPr/>
            </p:nvGrpSpPr>
            <p:grpSpPr>
              <a:xfrm rot="10800000">
                <a:off x="3851920" y="1401130"/>
                <a:ext cx="3168352" cy="2406036"/>
                <a:chOff x="1691680" y="-1532706"/>
                <a:chExt cx="7101775" cy="5393065"/>
              </a:xfrm>
            </p:grpSpPr>
            <p:sp>
              <p:nvSpPr>
                <p:cNvPr id="510" name="Google Shape;510;p31"/>
                <p:cNvSpPr/>
                <p:nvPr/>
              </p:nvSpPr>
              <p:spPr>
                <a:xfrm>
                  <a:off x="1691680" y="-1532706"/>
                  <a:ext cx="4896544" cy="4896544"/>
                </a:xfrm>
                <a:prstGeom prst="donut">
                  <a:avLst>
                    <a:gd name="adj" fmla="val 17523"/>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511" name="Google Shape;511;p31"/>
                <p:cNvSpPr/>
                <p:nvPr/>
              </p:nvSpPr>
              <p:spPr>
                <a:xfrm>
                  <a:off x="4355976" y="2009174"/>
                  <a:ext cx="4437479" cy="1851185"/>
                </a:xfrm>
                <a:prstGeom prst="rightArrow">
                  <a:avLst>
                    <a:gd name="adj1" fmla="val 45464"/>
                    <a:gd name="adj2" fmla="val 50000"/>
                  </a:avLst>
                </a:prstGeom>
                <a:solidFill>
                  <a:srgbClr val="87B5BA"/>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grpSp>
          <p:sp>
            <p:nvSpPr>
              <p:cNvPr id="512" name="Google Shape;512;p31"/>
              <p:cNvSpPr/>
              <p:nvPr/>
            </p:nvSpPr>
            <p:spPr>
              <a:xfrm>
                <a:off x="5577220" y="2364114"/>
                <a:ext cx="701581" cy="701581"/>
              </a:xfrm>
              <a:prstGeom prst="ellipse">
                <a:avLst/>
              </a:prstGeom>
              <a:solidFill>
                <a:srgbClr val="87B5BA"/>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grpSp>
      </p:grpSp>
      <p:sp>
        <p:nvSpPr>
          <p:cNvPr id="513" name="Google Shape;513;p31"/>
          <p:cNvSpPr/>
          <p:nvPr/>
        </p:nvSpPr>
        <p:spPr>
          <a:xfrm>
            <a:off x="5429580" y="3100163"/>
            <a:ext cx="1354549" cy="1167715"/>
          </a:xfrm>
          <a:prstGeom prst="triangle">
            <a:avLst>
              <a:gd name="adj" fmla="val 50000"/>
            </a:avLst>
          </a:prstGeom>
          <a:solidFill>
            <a:srgbClr val="F39E5A"/>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514" name="Google Shape;514;p31"/>
          <p:cNvSpPr/>
          <p:nvPr/>
        </p:nvSpPr>
        <p:spPr>
          <a:xfrm>
            <a:off x="5885635" y="3628221"/>
            <a:ext cx="442440" cy="443119"/>
          </a:xfrm>
          <a:custGeom>
            <a:avLst/>
            <a:gdLst/>
            <a:ahLst/>
            <a:cxnLst/>
            <a:rect l="l" t="t" r="r" b="b"/>
            <a:pathLst>
              <a:path w="3197597" h="3202496" extrusionOk="0">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515" name="Google Shape;515;p31"/>
          <p:cNvSpPr txBox="1"/>
          <p:nvPr/>
        </p:nvSpPr>
        <p:spPr>
          <a:xfrm>
            <a:off x="6192011" y="1469298"/>
            <a:ext cx="576064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a:solidFill>
                  <a:srgbClr val="3F3F3F"/>
                </a:solidFill>
                <a:latin typeface="Calibri"/>
                <a:ea typeface="Calibri"/>
                <a:cs typeface="Calibri"/>
                <a:sym typeface="Calibri"/>
              </a:rPr>
              <a:t>D</a:t>
            </a:r>
            <a:r>
              <a:rPr lang="sv-SE" sz="1600" dirty="0">
                <a:solidFill>
                  <a:srgbClr val="3F3F3F"/>
                </a:solidFill>
                <a:latin typeface="Calibri"/>
                <a:ea typeface="Calibri"/>
                <a:cs typeface="Calibri"/>
                <a:sym typeface="Calibri"/>
              </a:rPr>
              <a:t>u kommer att behöva fatta beslut om komplicerade situationer där du ska använda den kunskap du har förvärvat.</a:t>
            </a:r>
            <a:endParaRPr sz="1600" dirty="0">
              <a:solidFill>
                <a:srgbClr val="3F3F3F"/>
              </a:solidFill>
              <a:latin typeface="Calibri"/>
              <a:ea typeface="Calibri"/>
              <a:cs typeface="Calibri"/>
              <a:sym typeface="Calibri"/>
            </a:endParaRPr>
          </a:p>
        </p:txBody>
      </p:sp>
      <p:sp>
        <p:nvSpPr>
          <p:cNvPr id="516" name="Google Shape;516;p31"/>
          <p:cNvSpPr txBox="1"/>
          <p:nvPr/>
        </p:nvSpPr>
        <p:spPr>
          <a:xfrm>
            <a:off x="509775" y="5309725"/>
            <a:ext cx="5375860" cy="58473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sv-SE" sz="1600">
                <a:solidFill>
                  <a:srgbClr val="3F3F3F"/>
                </a:solidFill>
                <a:latin typeface="Calibri"/>
                <a:ea typeface="Calibri"/>
                <a:cs typeface="Calibri"/>
                <a:sym typeface="Calibri"/>
              </a:rPr>
              <a:t>Du måste öppna ditt sinne och tänka som om du verkligen var i den situationen. Använd ditt bästa verktyg - din hjärna.</a:t>
            </a:r>
            <a:endParaRPr sz="1600" dirty="0">
              <a:solidFill>
                <a:srgbClr val="3F3F3F"/>
              </a:solidFill>
              <a:latin typeface="Calibri"/>
              <a:ea typeface="Calibri"/>
              <a:cs typeface="Calibri"/>
              <a:sym typeface="Calibri"/>
            </a:endParaRPr>
          </a:p>
        </p:txBody>
      </p:sp>
      <p:sp>
        <p:nvSpPr>
          <p:cNvPr id="517" name="Google Shape;517;p31"/>
          <p:cNvSpPr txBox="1"/>
          <p:nvPr/>
        </p:nvSpPr>
        <p:spPr>
          <a:xfrm>
            <a:off x="2859791" y="4766492"/>
            <a:ext cx="3115955"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600" b="1" dirty="0" err="1">
                <a:solidFill>
                  <a:schemeClr val="lt1"/>
                </a:solidFill>
                <a:latin typeface="Calibri"/>
                <a:ea typeface="Calibri"/>
                <a:cs typeface="Calibri"/>
                <a:sym typeface="Calibri"/>
              </a:rPr>
              <a:t>Utvidga</a:t>
            </a:r>
            <a:r>
              <a:rPr lang="en-GB" sz="1600" b="1" dirty="0">
                <a:solidFill>
                  <a:schemeClr val="lt1"/>
                </a:solidFill>
                <a:latin typeface="Calibri"/>
                <a:ea typeface="Calibri"/>
                <a:cs typeface="Calibri"/>
                <a:sym typeface="Calibri"/>
              </a:rPr>
              <a:t> </a:t>
            </a:r>
            <a:r>
              <a:rPr lang="en-GB" sz="1600" b="1" dirty="0" err="1">
                <a:solidFill>
                  <a:schemeClr val="lt1"/>
                </a:solidFill>
                <a:latin typeface="Calibri"/>
                <a:ea typeface="Calibri"/>
                <a:cs typeface="Calibri"/>
                <a:sym typeface="Calibri"/>
              </a:rPr>
              <a:t>ditt</a:t>
            </a:r>
            <a:r>
              <a:rPr lang="en-GB" sz="1600" b="1" dirty="0">
                <a:solidFill>
                  <a:schemeClr val="lt1"/>
                </a:solidFill>
                <a:latin typeface="Calibri"/>
                <a:ea typeface="Calibri"/>
                <a:cs typeface="Calibri"/>
                <a:sym typeface="Calibri"/>
              </a:rPr>
              <a:t> </a:t>
            </a:r>
            <a:r>
              <a:rPr lang="en-GB" sz="1600" b="1" dirty="0" err="1">
                <a:solidFill>
                  <a:schemeClr val="lt1"/>
                </a:solidFill>
                <a:latin typeface="Calibri"/>
                <a:ea typeface="Calibri"/>
                <a:cs typeface="Calibri"/>
                <a:sym typeface="Calibri"/>
              </a:rPr>
              <a:t>tänkande</a:t>
            </a:r>
            <a:endParaRPr sz="1600" b="1" dirty="0">
              <a:solidFill>
                <a:schemeClr val="lt1"/>
              </a:solidFill>
              <a:latin typeface="Calibri"/>
              <a:ea typeface="Calibri"/>
              <a:cs typeface="Calibri"/>
              <a:sym typeface="Calibri"/>
            </a:endParaRPr>
          </a:p>
        </p:txBody>
      </p:sp>
      <p:sp>
        <p:nvSpPr>
          <p:cNvPr id="518" name="Google Shape;518;p31"/>
          <p:cNvSpPr txBox="1"/>
          <p:nvPr/>
        </p:nvSpPr>
        <p:spPr>
          <a:xfrm>
            <a:off x="6226593" y="2232214"/>
            <a:ext cx="3115955"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lt1"/>
                </a:solidFill>
                <a:latin typeface="Calibri"/>
                <a:ea typeface="Calibri"/>
                <a:cs typeface="Calibri"/>
                <a:sym typeface="Calibri"/>
              </a:rPr>
              <a:t>Ta </a:t>
            </a:r>
            <a:r>
              <a:rPr lang="en-GB" sz="1600" b="1" dirty="0" err="1">
                <a:solidFill>
                  <a:schemeClr val="lt1"/>
                </a:solidFill>
                <a:latin typeface="Calibri"/>
                <a:ea typeface="Calibri"/>
                <a:cs typeface="Calibri"/>
                <a:sym typeface="Calibri"/>
              </a:rPr>
              <a:t>beslut</a:t>
            </a:r>
            <a:endParaRPr sz="1600" b="1" dirty="0">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32"/>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3733"/>
              <a:buNone/>
            </a:pPr>
            <a:r>
              <a:rPr lang="en-GB" sz="3733" dirty="0"/>
              <a:t>Quest 1: </a:t>
            </a:r>
            <a:r>
              <a:rPr lang="en-GB" sz="3733" dirty="0" err="1"/>
              <a:t>Tagga</a:t>
            </a:r>
            <a:r>
              <a:rPr lang="en-GB" sz="3733" dirty="0"/>
              <a:t> </a:t>
            </a:r>
            <a:r>
              <a:rPr lang="en-GB" sz="3733" dirty="0" err="1"/>
              <a:t>lagets</a:t>
            </a:r>
            <a:r>
              <a:rPr lang="en-GB" sz="3733" dirty="0"/>
              <a:t> </a:t>
            </a:r>
            <a:r>
              <a:rPr lang="en-GB" sz="3733" dirty="0" err="1"/>
              <a:t>speltid</a:t>
            </a:r>
            <a:endParaRPr dirty="0"/>
          </a:p>
        </p:txBody>
      </p:sp>
      <p:sp>
        <p:nvSpPr>
          <p:cNvPr id="524" name="Google Shape;524;p32"/>
          <p:cNvSpPr/>
          <p:nvPr/>
        </p:nvSpPr>
        <p:spPr>
          <a:xfrm>
            <a:off x="737380" y="2150380"/>
            <a:ext cx="4800533" cy="2944347"/>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spcBef>
                <a:spcPts val="0"/>
              </a:spcBef>
              <a:spcAft>
                <a:spcPts val="0"/>
              </a:spcAft>
              <a:buNone/>
            </a:pPr>
            <a:r>
              <a:rPr lang="en-GB" sz="1867" dirty="0" err="1">
                <a:solidFill>
                  <a:srgbClr val="3F3F3F"/>
                </a:solidFill>
                <a:latin typeface="Calibri"/>
                <a:ea typeface="Calibri"/>
                <a:cs typeface="Calibri"/>
                <a:sym typeface="Calibri"/>
              </a:rPr>
              <a:t>Övningar</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i</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planering</a:t>
            </a:r>
            <a:r>
              <a:rPr lang="en-GB" sz="1867" dirty="0">
                <a:solidFill>
                  <a:srgbClr val="3F3F3F"/>
                </a:solidFill>
                <a:latin typeface="Calibri"/>
                <a:ea typeface="Calibri"/>
                <a:cs typeface="Calibri"/>
                <a:sym typeface="Calibri"/>
              </a:rPr>
              <a:t>/</a:t>
            </a:r>
            <a:r>
              <a:rPr lang="en-GB" sz="1867" dirty="0" err="1">
                <a:solidFill>
                  <a:srgbClr val="3F3F3F"/>
                </a:solidFill>
                <a:latin typeface="Calibri"/>
                <a:ea typeface="Calibri"/>
                <a:cs typeface="Calibri"/>
                <a:sym typeface="Calibri"/>
              </a:rPr>
              <a:t>tillämpning</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i</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teamarbete</a:t>
            </a:r>
            <a:endParaRPr sz="1867" dirty="0">
              <a:solidFill>
                <a:srgbClr val="3F3F3F"/>
              </a:solidFill>
              <a:latin typeface="Calibri"/>
              <a:ea typeface="Calibri"/>
              <a:cs typeface="Calibri"/>
              <a:sym typeface="Calibri"/>
            </a:endParaRPr>
          </a:p>
        </p:txBody>
      </p:sp>
      <p:sp>
        <p:nvSpPr>
          <p:cNvPr id="525" name="Google Shape;525;p32"/>
          <p:cNvSpPr/>
          <p:nvPr/>
        </p:nvSpPr>
        <p:spPr>
          <a:xfrm>
            <a:off x="6514690" y="2150379"/>
            <a:ext cx="4800533" cy="3561652"/>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just" rtl="0">
              <a:spcBef>
                <a:spcPts val="0"/>
              </a:spcBef>
              <a:spcAft>
                <a:spcPts val="0"/>
              </a:spcAft>
              <a:buNone/>
            </a:pPr>
            <a:r>
              <a:rPr lang="sv-FI" sz="1800">
                <a:effectLst/>
                <a:latin typeface="Calibri" panose="020F0502020204030204" pitchFamily="34" charset="0"/>
                <a:ea typeface="Calibri" panose="020F0502020204030204" pitchFamily="34" charset="0"/>
              </a:rPr>
              <a:t>Denna anpassningsövning kräver bara några enkla verktyg, som inkluderar stora pappersark, skrivpapper, pennor och tuschpennor. I den här övningen delas deltagarna in i grupper om 4–8 personer och instrueras att dela sina individuella styrkor och positiva egenskaper som de känner skulle ge till deras grupps framgång. De måste skriva ner dessa styrkor och attribut på ett papper. Efter gruppdiskussionen får varje lag ett stort pappersark, skrivpapper och pennor.</a:t>
            </a:r>
            <a:endParaRPr sz="1867" dirty="0">
              <a:solidFill>
                <a:srgbClr val="3F3F3F"/>
              </a:solidFill>
              <a:latin typeface="Calibri"/>
              <a:ea typeface="Calibri"/>
              <a:cs typeface="Calibri"/>
              <a:sym typeface="Calibri"/>
            </a:endParaRPr>
          </a:p>
        </p:txBody>
      </p:sp>
      <p:sp>
        <p:nvSpPr>
          <p:cNvPr id="526" name="Google Shape;526;p32"/>
          <p:cNvSpPr/>
          <p:nvPr/>
        </p:nvSpPr>
        <p:spPr>
          <a:xfrm>
            <a:off x="737381" y="1340468"/>
            <a:ext cx="462076" cy="590000"/>
          </a:xfrm>
          <a:custGeom>
            <a:avLst/>
            <a:gdLst/>
            <a:ahLst/>
            <a:cxnLst/>
            <a:rect l="l" t="t" r="r" b="b"/>
            <a:pathLst>
              <a:path w="2548531" h="3213371" extrusionOk="0">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527" name="Google Shape;527;p32"/>
          <p:cNvSpPr/>
          <p:nvPr/>
        </p:nvSpPr>
        <p:spPr>
          <a:xfrm>
            <a:off x="6530983" y="1475721"/>
            <a:ext cx="462076" cy="455827"/>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528" name="Google Shape;528;p32"/>
          <p:cNvSpPr txBox="1">
            <a:spLocks noGrp="1"/>
          </p:cNvSpPr>
          <p:nvPr>
            <p:ph type="body" idx="2"/>
          </p:nvPr>
        </p:nvSpPr>
        <p:spPr>
          <a:xfrm>
            <a:off x="1199456" y="1553403"/>
            <a:ext cx="4338457" cy="377065"/>
          </a:xfrm>
          <a:prstGeom prst="rect">
            <a:avLst/>
          </a:prstGeom>
          <a:noFill/>
          <a:ln>
            <a:noFill/>
          </a:ln>
        </p:spPr>
        <p:txBody>
          <a:bodyPr spcFirstLastPara="1" wrap="square" lIns="91425" tIns="45700" rIns="91425" bIns="45700" anchor="ctr" anchorCtr="0">
            <a:normAutofit fontScale="92500" lnSpcReduction="10000"/>
          </a:bodyPr>
          <a:lstStyle/>
          <a:p>
            <a:pPr marL="0" lvl="0" indent="0" algn="l" rtl="0">
              <a:lnSpc>
                <a:spcPct val="90000"/>
              </a:lnSpc>
              <a:spcBef>
                <a:spcPts val="0"/>
              </a:spcBef>
              <a:spcAft>
                <a:spcPts val="0"/>
              </a:spcAft>
              <a:buClr>
                <a:srgbClr val="3F3F3F"/>
              </a:buClr>
              <a:buSzPct val="100000"/>
              <a:buNone/>
            </a:pPr>
            <a:r>
              <a:rPr lang="en-GB" sz="2400" b="1" dirty="0" err="1"/>
              <a:t>Inledning</a:t>
            </a:r>
            <a:r>
              <a:rPr lang="en-GB" sz="2400" b="1" dirty="0"/>
              <a:t>: </a:t>
            </a:r>
            <a:r>
              <a:rPr lang="en-GB" sz="2400" b="1" dirty="0" err="1"/>
              <a:t>Vad</a:t>
            </a:r>
            <a:r>
              <a:rPr lang="en-GB" sz="2400" b="1" dirty="0"/>
              <a:t> </a:t>
            </a:r>
            <a:r>
              <a:rPr lang="en-GB" sz="2400" b="1" dirty="0" err="1"/>
              <a:t>handlar</a:t>
            </a:r>
            <a:r>
              <a:rPr lang="en-GB" sz="2400" b="1" dirty="0"/>
              <a:t> det </a:t>
            </a:r>
            <a:r>
              <a:rPr lang="en-GB" sz="2400" b="1" dirty="0" err="1"/>
              <a:t>här</a:t>
            </a:r>
            <a:r>
              <a:rPr lang="en-GB" sz="2400" b="1" dirty="0"/>
              <a:t> om?</a:t>
            </a:r>
            <a:endParaRPr dirty="0"/>
          </a:p>
        </p:txBody>
      </p:sp>
      <p:sp>
        <p:nvSpPr>
          <p:cNvPr id="529" name="Google Shape;529;p32"/>
          <p:cNvSpPr txBox="1"/>
          <p:nvPr/>
        </p:nvSpPr>
        <p:spPr>
          <a:xfrm>
            <a:off x="6993060" y="1553404"/>
            <a:ext cx="4338457" cy="37706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F"/>
              </a:buClr>
              <a:buSzPts val="2400"/>
              <a:buFont typeface="Arial"/>
              <a:buNone/>
            </a:pPr>
            <a:r>
              <a:rPr lang="en-GB" sz="2400" b="1" dirty="0" err="1">
                <a:solidFill>
                  <a:srgbClr val="3F3F3F"/>
                </a:solidFill>
                <a:latin typeface="Calibri"/>
                <a:ea typeface="Calibri"/>
                <a:cs typeface="Calibri"/>
                <a:sym typeface="Calibri"/>
              </a:rPr>
              <a:t>Uppgift</a:t>
            </a:r>
            <a:r>
              <a:rPr lang="en-GB" sz="2400" b="1" dirty="0">
                <a:solidFill>
                  <a:srgbClr val="3F3F3F"/>
                </a:solidFill>
                <a:latin typeface="Calibri"/>
                <a:ea typeface="Calibri"/>
                <a:cs typeface="Calibri"/>
                <a:sym typeface="Calibri"/>
              </a:rPr>
              <a:t>: </a:t>
            </a:r>
            <a:r>
              <a:rPr lang="en-GB" sz="2400" b="1" dirty="0" err="1">
                <a:solidFill>
                  <a:srgbClr val="3F3F3F"/>
                </a:solidFill>
                <a:latin typeface="Calibri"/>
                <a:ea typeface="Calibri"/>
                <a:cs typeface="Calibri"/>
                <a:sym typeface="Calibri"/>
              </a:rPr>
              <a:t>Vad</a:t>
            </a:r>
            <a:r>
              <a:rPr lang="en-GB" sz="2400" b="1" dirty="0">
                <a:solidFill>
                  <a:srgbClr val="3F3F3F"/>
                </a:solidFill>
                <a:latin typeface="Calibri"/>
                <a:ea typeface="Calibri"/>
                <a:cs typeface="Calibri"/>
                <a:sym typeface="Calibri"/>
              </a:rPr>
              <a:t> </a:t>
            </a:r>
            <a:r>
              <a:rPr lang="en-GB" sz="2400" b="1" dirty="0" err="1">
                <a:solidFill>
                  <a:srgbClr val="3F3F3F"/>
                </a:solidFill>
                <a:latin typeface="Calibri"/>
                <a:ea typeface="Calibri"/>
                <a:cs typeface="Calibri"/>
                <a:sym typeface="Calibri"/>
              </a:rPr>
              <a:t>är</a:t>
            </a:r>
            <a:r>
              <a:rPr lang="en-GB" sz="2400" b="1" dirty="0">
                <a:solidFill>
                  <a:srgbClr val="3F3F3F"/>
                </a:solidFill>
                <a:latin typeface="Calibri"/>
                <a:ea typeface="Calibri"/>
                <a:cs typeface="Calibri"/>
                <a:sym typeface="Calibri"/>
              </a:rPr>
              <a:t> </a:t>
            </a:r>
            <a:r>
              <a:rPr lang="en-GB" sz="2400" b="1" dirty="0" err="1">
                <a:solidFill>
                  <a:srgbClr val="3F3F3F"/>
                </a:solidFill>
                <a:latin typeface="Calibri"/>
                <a:ea typeface="Calibri"/>
                <a:cs typeface="Calibri"/>
                <a:sym typeface="Calibri"/>
              </a:rPr>
              <a:t>aktiviteten</a:t>
            </a:r>
            <a:r>
              <a:rPr lang="en-GB" sz="2400" b="1" dirty="0">
                <a:solidFill>
                  <a:srgbClr val="3F3F3F"/>
                </a:solidFill>
                <a:latin typeface="Calibri"/>
                <a:ea typeface="Calibri"/>
                <a:cs typeface="Calibri"/>
                <a:sym typeface="Calibri"/>
              </a:rPr>
              <a:t>?</a:t>
            </a:r>
            <a:endParaRPr sz="2400" b="1" dirty="0">
              <a:solidFill>
                <a:srgbClr val="3F3F3F"/>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3"/>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3733"/>
              <a:buNone/>
            </a:pPr>
            <a:r>
              <a:rPr lang="en-GB" sz="3733" dirty="0"/>
              <a:t>Quest 1: </a:t>
            </a:r>
            <a:r>
              <a:rPr lang="en-GB" sz="3733" dirty="0" err="1"/>
              <a:t>Tagga</a:t>
            </a:r>
            <a:r>
              <a:rPr lang="en-GB" sz="3733" dirty="0"/>
              <a:t> </a:t>
            </a:r>
            <a:r>
              <a:rPr lang="en-GB" sz="3733" dirty="0" err="1"/>
              <a:t>lagets</a:t>
            </a:r>
            <a:r>
              <a:rPr lang="en-GB" sz="3733" dirty="0"/>
              <a:t> </a:t>
            </a:r>
            <a:r>
              <a:rPr lang="en-GB" sz="3733" dirty="0" err="1"/>
              <a:t>speltid</a:t>
            </a:r>
            <a:endParaRPr dirty="0"/>
          </a:p>
        </p:txBody>
      </p:sp>
      <p:sp>
        <p:nvSpPr>
          <p:cNvPr id="535" name="Google Shape;535;p33"/>
          <p:cNvSpPr/>
          <p:nvPr/>
        </p:nvSpPr>
        <p:spPr>
          <a:xfrm>
            <a:off x="752933" y="1492295"/>
            <a:ext cx="446524" cy="450253"/>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536" name="Google Shape;536;p33"/>
          <p:cNvSpPr/>
          <p:nvPr/>
        </p:nvSpPr>
        <p:spPr>
          <a:xfrm>
            <a:off x="976195" y="2007204"/>
            <a:ext cx="10115358" cy="4126586"/>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just" rtl="0">
              <a:spcBef>
                <a:spcPts val="0"/>
              </a:spcBef>
              <a:spcAft>
                <a:spcPts val="0"/>
              </a:spcAft>
              <a:buNone/>
            </a:pPr>
            <a:r>
              <a:rPr lang="sv-FI" sz="1800">
                <a:effectLst/>
                <a:latin typeface="Calibri" panose="020F0502020204030204" pitchFamily="34" charset="0"/>
                <a:ea typeface="Calibri" panose="020F0502020204030204" pitchFamily="34" charset="0"/>
              </a:rPr>
              <a:t>Grupperna bör sedan instrueras att skapa den "slutliga lagmedlemmen" genom att kombinera styrkorna och positiva egenskaperna hos varje lagmedlem till en imaginär person. Denna "person" bör också få ett namn, få en bild ritad av dem och få sina olika attribut noterade. Gruppen bör också skriva en berättelse om den här personen och lyfta fram alla saker som deras imaginära person kan göra med alla sina fantastiska attribut. I slutet av övningen ska varje grupp dela sin person med gruppen och läsa den medföljande berättelsen.</a:t>
            </a:r>
            <a:endParaRPr lang="en-GB" sz="1867" dirty="0">
              <a:solidFill>
                <a:srgbClr val="3F3F3F"/>
              </a:solidFill>
              <a:latin typeface="Calibri"/>
              <a:ea typeface="Calibri"/>
              <a:cs typeface="Calibri"/>
              <a:sym typeface="Calibri"/>
            </a:endParaRPr>
          </a:p>
        </p:txBody>
      </p:sp>
      <p:sp>
        <p:nvSpPr>
          <p:cNvPr id="537" name="Google Shape;537;p33"/>
          <p:cNvSpPr txBox="1">
            <a:spLocks noGrp="1"/>
          </p:cNvSpPr>
          <p:nvPr>
            <p:ph type="body" idx="2"/>
          </p:nvPr>
        </p:nvSpPr>
        <p:spPr>
          <a:xfrm>
            <a:off x="1199457" y="1561217"/>
            <a:ext cx="4338457" cy="377065"/>
          </a:xfrm>
          <a:prstGeom prst="rect">
            <a:avLst/>
          </a:prstGeom>
          <a:noFill/>
          <a:ln>
            <a:noFill/>
          </a:ln>
        </p:spPr>
        <p:txBody>
          <a:bodyPr spcFirstLastPara="1" wrap="square" lIns="91425" tIns="45700" rIns="91425" bIns="45700" anchor="ctr" anchorCtr="0">
            <a:normAutofit fontScale="92500" lnSpcReduction="10000"/>
          </a:bodyPr>
          <a:lstStyle/>
          <a:p>
            <a:pPr marL="0" lvl="0" indent="0" algn="l" rtl="0">
              <a:lnSpc>
                <a:spcPct val="90000"/>
              </a:lnSpc>
              <a:spcBef>
                <a:spcPts val="0"/>
              </a:spcBef>
              <a:spcAft>
                <a:spcPts val="0"/>
              </a:spcAft>
              <a:buClr>
                <a:srgbClr val="3F3F3F"/>
              </a:buClr>
              <a:buSzPct val="100000"/>
              <a:buNone/>
            </a:pPr>
            <a:r>
              <a:rPr lang="en-GB" sz="2400" b="1" dirty="0"/>
              <a:t>Process: </a:t>
            </a:r>
            <a:r>
              <a:rPr lang="en-GB" sz="2400" b="1" dirty="0" err="1"/>
              <a:t>Vad</a:t>
            </a:r>
            <a:r>
              <a:rPr lang="en-GB" sz="2400" b="1" dirty="0"/>
              <a:t> ska jag </a:t>
            </a:r>
            <a:r>
              <a:rPr lang="en-GB" sz="2400" b="1" dirty="0" err="1"/>
              <a:t>göra</a:t>
            </a:r>
            <a:r>
              <a:rPr lang="en-GB" sz="2400" b="1" dirty="0"/>
              <a:t>?</a:t>
            </a:r>
            <a:endParaRPr sz="24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34"/>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3733"/>
              <a:buNone/>
            </a:pPr>
            <a:r>
              <a:rPr lang="en-GB" sz="3733" dirty="0"/>
              <a:t>Quest 1: </a:t>
            </a:r>
            <a:r>
              <a:rPr lang="en-GB" sz="3733" dirty="0" err="1"/>
              <a:t>Tagga</a:t>
            </a:r>
            <a:r>
              <a:rPr lang="en-GB" sz="3733" dirty="0"/>
              <a:t> </a:t>
            </a:r>
            <a:r>
              <a:rPr lang="en-GB" sz="3733" dirty="0" err="1"/>
              <a:t>lagets</a:t>
            </a:r>
            <a:r>
              <a:rPr lang="en-GB" sz="3733" dirty="0"/>
              <a:t> </a:t>
            </a:r>
            <a:r>
              <a:rPr lang="en-GB" sz="3733" dirty="0" err="1"/>
              <a:t>speltid</a:t>
            </a:r>
            <a:endParaRPr dirty="0"/>
          </a:p>
        </p:txBody>
      </p:sp>
      <p:sp>
        <p:nvSpPr>
          <p:cNvPr id="543" name="Google Shape;543;p34"/>
          <p:cNvSpPr/>
          <p:nvPr/>
        </p:nvSpPr>
        <p:spPr>
          <a:xfrm rot="-5400000" flipH="1">
            <a:off x="577656" y="962981"/>
            <a:ext cx="559571" cy="546028"/>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544" name="Google Shape;544;p34"/>
          <p:cNvSpPr txBox="1"/>
          <p:nvPr/>
        </p:nvSpPr>
        <p:spPr>
          <a:xfrm>
            <a:off x="1028053" y="1138714"/>
            <a:ext cx="6014015" cy="37706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F"/>
              </a:buClr>
              <a:buSzPts val="2400"/>
              <a:buFont typeface="Arial"/>
              <a:buNone/>
            </a:pPr>
            <a:r>
              <a:rPr lang="en-GB" sz="2400" b="1" dirty="0" err="1">
                <a:solidFill>
                  <a:srgbClr val="3F3F3F"/>
                </a:solidFill>
                <a:latin typeface="Calibri"/>
                <a:ea typeface="Calibri"/>
                <a:cs typeface="Calibri"/>
                <a:sym typeface="Calibri"/>
              </a:rPr>
              <a:t>Lärandemål</a:t>
            </a:r>
            <a:r>
              <a:rPr lang="en-GB" sz="2400" b="1" dirty="0">
                <a:solidFill>
                  <a:srgbClr val="3F3F3F"/>
                </a:solidFill>
                <a:latin typeface="Calibri"/>
                <a:ea typeface="Calibri"/>
                <a:cs typeface="Calibri"/>
                <a:sym typeface="Calibri"/>
              </a:rPr>
              <a:t>: </a:t>
            </a:r>
            <a:r>
              <a:rPr lang="en-GB" sz="2400" b="1" dirty="0" err="1">
                <a:solidFill>
                  <a:srgbClr val="3F3F3F"/>
                </a:solidFill>
                <a:latin typeface="Calibri"/>
                <a:ea typeface="Calibri"/>
                <a:cs typeface="Calibri"/>
                <a:sym typeface="Calibri"/>
              </a:rPr>
              <a:t>Vad</a:t>
            </a:r>
            <a:r>
              <a:rPr lang="en-GB" sz="2400" b="1" dirty="0">
                <a:solidFill>
                  <a:srgbClr val="3F3F3F"/>
                </a:solidFill>
                <a:latin typeface="Calibri"/>
                <a:ea typeface="Calibri"/>
                <a:cs typeface="Calibri"/>
                <a:sym typeface="Calibri"/>
              </a:rPr>
              <a:t> ska jag </a:t>
            </a:r>
            <a:r>
              <a:rPr lang="en-GB" sz="2400" b="1" dirty="0" err="1">
                <a:solidFill>
                  <a:srgbClr val="3F3F3F"/>
                </a:solidFill>
                <a:latin typeface="Calibri"/>
                <a:ea typeface="Calibri"/>
                <a:cs typeface="Calibri"/>
                <a:sym typeface="Calibri"/>
              </a:rPr>
              <a:t>lära</a:t>
            </a:r>
            <a:r>
              <a:rPr lang="en-GB" sz="2400" b="1" dirty="0">
                <a:solidFill>
                  <a:srgbClr val="3F3F3F"/>
                </a:solidFill>
                <a:latin typeface="Calibri"/>
                <a:ea typeface="Calibri"/>
                <a:cs typeface="Calibri"/>
                <a:sym typeface="Calibri"/>
              </a:rPr>
              <a:t> </a:t>
            </a:r>
            <a:r>
              <a:rPr lang="en-GB" sz="2400" b="1" dirty="0" err="1">
                <a:solidFill>
                  <a:srgbClr val="3F3F3F"/>
                </a:solidFill>
                <a:latin typeface="Calibri"/>
                <a:ea typeface="Calibri"/>
                <a:cs typeface="Calibri"/>
                <a:sym typeface="Calibri"/>
              </a:rPr>
              <a:t>mig</a:t>
            </a:r>
            <a:r>
              <a:rPr lang="en-GB" sz="2400" b="1" dirty="0">
                <a:solidFill>
                  <a:srgbClr val="3F3F3F"/>
                </a:solidFill>
                <a:latin typeface="Calibri"/>
                <a:ea typeface="Calibri"/>
                <a:cs typeface="Calibri"/>
                <a:sym typeface="Calibri"/>
              </a:rPr>
              <a:t>?</a:t>
            </a:r>
            <a:endParaRPr dirty="0"/>
          </a:p>
        </p:txBody>
      </p:sp>
      <p:sp>
        <p:nvSpPr>
          <p:cNvPr id="545" name="Google Shape;545;p34"/>
          <p:cNvSpPr/>
          <p:nvPr/>
        </p:nvSpPr>
        <p:spPr>
          <a:xfrm>
            <a:off x="857442" y="1721771"/>
            <a:ext cx="5044592" cy="47770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spcBef>
                <a:spcPts val="0"/>
              </a:spcBef>
              <a:spcAft>
                <a:spcPts val="0"/>
              </a:spcAft>
              <a:buNone/>
            </a:pPr>
            <a:r>
              <a:rPr lang="en-GB" sz="1867" b="1" dirty="0" err="1">
                <a:solidFill>
                  <a:srgbClr val="3F3F3F"/>
                </a:solidFill>
                <a:latin typeface="Calibri"/>
                <a:ea typeface="Calibri"/>
                <a:cs typeface="Calibri"/>
                <a:sym typeface="Calibri"/>
              </a:rPr>
              <a:t>Kompetens</a:t>
            </a:r>
            <a:r>
              <a:rPr lang="en-GB" sz="1867" b="1" dirty="0">
                <a:solidFill>
                  <a:srgbClr val="3F3F3F"/>
                </a:solidFill>
                <a:latin typeface="Calibri"/>
                <a:ea typeface="Calibri"/>
                <a:cs typeface="Calibri"/>
                <a:sym typeface="Calibri"/>
              </a:rPr>
              <a:t> </a:t>
            </a:r>
            <a:endParaRPr lang="en-GB" dirty="0"/>
          </a:p>
          <a:p>
            <a:pPr marL="0" marR="0" lvl="0" indent="0" algn="ctr" rtl="0">
              <a:spcBef>
                <a:spcPts val="0"/>
              </a:spcBef>
              <a:spcAft>
                <a:spcPts val="0"/>
              </a:spcAft>
              <a:buNone/>
            </a:pPr>
            <a:r>
              <a:rPr lang="en-GB" sz="1867" b="1" dirty="0" err="1">
                <a:solidFill>
                  <a:srgbClr val="3F3F3F"/>
                </a:solidFill>
                <a:latin typeface="Calibri"/>
                <a:ea typeface="Calibri"/>
                <a:cs typeface="Calibri"/>
                <a:sym typeface="Calibri"/>
              </a:rPr>
              <a:t>LifeComp</a:t>
            </a:r>
            <a:endParaRPr lang="en-GB" sz="1867" b="1" dirty="0">
              <a:solidFill>
                <a:srgbClr val="3F3F3F"/>
              </a:solidFill>
              <a:latin typeface="Calibri"/>
              <a:ea typeface="Calibri"/>
              <a:cs typeface="Calibri"/>
              <a:sym typeface="Calibri"/>
            </a:endParaRPr>
          </a:p>
          <a:p>
            <a:pPr marL="0" marR="0" lvl="0" indent="0" algn="ctr" rtl="0">
              <a:spcBef>
                <a:spcPts val="0"/>
              </a:spcBef>
              <a:spcAft>
                <a:spcPts val="0"/>
              </a:spcAft>
              <a:buNone/>
            </a:pPr>
            <a:endParaRPr lang="en-GB" sz="1867" b="1" dirty="0">
              <a:solidFill>
                <a:srgbClr val="3F3F3F"/>
              </a:solidFill>
              <a:latin typeface="Calibri"/>
              <a:ea typeface="Calibri"/>
              <a:cs typeface="Calibri"/>
              <a:sym typeface="Calibri"/>
            </a:endParaRPr>
          </a:p>
          <a:p>
            <a:pPr marL="342900" marR="0" lvl="0" indent="-342900" algn="l" rtl="0">
              <a:spcBef>
                <a:spcPts val="0"/>
              </a:spcBef>
              <a:spcAft>
                <a:spcPts val="0"/>
              </a:spcAft>
              <a:buClr>
                <a:srgbClr val="3F3F3F"/>
              </a:buClr>
              <a:buSzPts val="1867"/>
              <a:buFont typeface="Arial"/>
              <a:buChar char="•"/>
            </a:pPr>
            <a:r>
              <a:rPr lang="sv-SE" sz="1867" b="1" dirty="0">
                <a:solidFill>
                  <a:srgbClr val="3F3F3F"/>
                </a:solidFill>
                <a:latin typeface="Calibri"/>
                <a:ea typeface="Calibri"/>
                <a:cs typeface="Calibri"/>
                <a:sym typeface="Calibri"/>
              </a:rPr>
              <a:t>Självreglering: medvetenhet och hantering av känslor, tankar och beteenden</a:t>
            </a:r>
          </a:p>
          <a:p>
            <a:pPr marL="342900" marR="0" lvl="0" indent="-342900" algn="l" rtl="0">
              <a:spcBef>
                <a:spcPts val="0"/>
              </a:spcBef>
              <a:spcAft>
                <a:spcPts val="0"/>
              </a:spcAft>
              <a:buClr>
                <a:srgbClr val="3F3F3F"/>
              </a:buClr>
              <a:buSzPts val="1867"/>
              <a:buFont typeface="Arial"/>
              <a:buChar char="•"/>
            </a:pPr>
            <a:r>
              <a:rPr lang="sv-SE" sz="1867" b="1" dirty="0">
                <a:solidFill>
                  <a:srgbClr val="3F3F3F"/>
                </a:solidFill>
                <a:latin typeface="Calibri"/>
                <a:ea typeface="Calibri"/>
                <a:cs typeface="Calibri"/>
                <a:sym typeface="Calibri"/>
              </a:rPr>
              <a:t>Empati: </a:t>
            </a:r>
            <a:r>
              <a:rPr lang="sv-SE" sz="1867" dirty="0">
                <a:solidFill>
                  <a:srgbClr val="3F3F3F"/>
                </a:solidFill>
                <a:latin typeface="Calibri"/>
                <a:ea typeface="Calibri"/>
                <a:cs typeface="Calibri"/>
                <a:sym typeface="Calibri"/>
              </a:rPr>
              <a:t>förståelsen för en annan persons känslor, erfarenheter och värderingar och tillhandahållande av lämpliga svar</a:t>
            </a:r>
          </a:p>
          <a:p>
            <a:pPr marL="342900" marR="0" lvl="0" indent="-342900" algn="l" rtl="0">
              <a:spcBef>
                <a:spcPts val="0"/>
              </a:spcBef>
              <a:spcAft>
                <a:spcPts val="0"/>
              </a:spcAft>
              <a:buClr>
                <a:srgbClr val="3F3F3F"/>
              </a:buClr>
              <a:buSzPts val="1867"/>
              <a:buFont typeface="Arial"/>
              <a:buChar char="•"/>
            </a:pPr>
            <a:r>
              <a:rPr lang="sv-SE" sz="1867" b="1" dirty="0">
                <a:solidFill>
                  <a:srgbClr val="3F3F3F"/>
                </a:solidFill>
                <a:latin typeface="Calibri"/>
                <a:ea typeface="Calibri"/>
                <a:cs typeface="Calibri"/>
                <a:sym typeface="Calibri"/>
              </a:rPr>
              <a:t>Samarbete: </a:t>
            </a:r>
            <a:r>
              <a:rPr lang="sv-SE" sz="1867" dirty="0">
                <a:solidFill>
                  <a:srgbClr val="3F3F3F"/>
                </a:solidFill>
                <a:latin typeface="Calibri"/>
                <a:ea typeface="Calibri"/>
                <a:cs typeface="Calibri"/>
                <a:sym typeface="Calibri"/>
              </a:rPr>
              <a:t>engagemang i grupp av aktiviteter och lagarbete som bekräftar och respekterar andra</a:t>
            </a:r>
          </a:p>
          <a:p>
            <a:pPr marL="342900" marR="0" lvl="0" indent="-342900" algn="l" rtl="0">
              <a:spcBef>
                <a:spcPts val="0"/>
              </a:spcBef>
              <a:spcAft>
                <a:spcPts val="0"/>
              </a:spcAft>
              <a:buClr>
                <a:srgbClr val="3F3F3F"/>
              </a:buClr>
              <a:buSzPts val="1867"/>
              <a:buFont typeface="Arial"/>
              <a:buChar char="•"/>
            </a:pPr>
            <a:endParaRPr lang="en-GB" sz="1867" dirty="0">
              <a:solidFill>
                <a:srgbClr val="3F3F3F"/>
              </a:solidFill>
              <a:latin typeface="Calibri"/>
              <a:ea typeface="Calibri"/>
              <a:cs typeface="Calibri"/>
              <a:sym typeface="Calibri"/>
            </a:endParaRPr>
          </a:p>
        </p:txBody>
      </p:sp>
      <p:sp>
        <p:nvSpPr>
          <p:cNvPr id="546" name="Google Shape;546;p34"/>
          <p:cNvSpPr/>
          <p:nvPr/>
        </p:nvSpPr>
        <p:spPr>
          <a:xfrm>
            <a:off x="6377049" y="1721771"/>
            <a:ext cx="5199414" cy="47770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spcBef>
                <a:spcPts val="0"/>
              </a:spcBef>
              <a:spcAft>
                <a:spcPts val="0"/>
              </a:spcAft>
              <a:buNone/>
            </a:pPr>
            <a:r>
              <a:rPr lang="en-GB" sz="1867" b="1" dirty="0" err="1">
                <a:solidFill>
                  <a:srgbClr val="3F3F3F"/>
                </a:solidFill>
                <a:latin typeface="Calibri"/>
                <a:ea typeface="Calibri"/>
                <a:cs typeface="Calibri"/>
                <a:sym typeface="Calibri"/>
              </a:rPr>
              <a:t>Kompetens</a:t>
            </a:r>
            <a:endParaRPr dirty="0"/>
          </a:p>
          <a:p>
            <a:pPr marL="0" marR="0" lvl="0" indent="0" algn="ctr" rtl="0">
              <a:spcBef>
                <a:spcPts val="0"/>
              </a:spcBef>
              <a:spcAft>
                <a:spcPts val="0"/>
              </a:spcAft>
              <a:buNone/>
            </a:pPr>
            <a:r>
              <a:rPr lang="en-GB" sz="1867" b="1" dirty="0" err="1">
                <a:solidFill>
                  <a:srgbClr val="3F3F3F"/>
                </a:solidFill>
                <a:latin typeface="Calibri"/>
                <a:ea typeface="Calibri"/>
                <a:cs typeface="Calibri"/>
                <a:sym typeface="Calibri"/>
              </a:rPr>
              <a:t>EntreComp</a:t>
            </a:r>
            <a:endParaRPr sz="1867" b="1" dirty="0">
              <a:solidFill>
                <a:srgbClr val="3F3F3F"/>
              </a:solidFill>
              <a:latin typeface="Calibri"/>
              <a:ea typeface="Calibri"/>
              <a:cs typeface="Calibri"/>
              <a:sym typeface="Calibri"/>
            </a:endParaRPr>
          </a:p>
          <a:p>
            <a:pPr marL="0" marR="0" lvl="0" indent="0" algn="just" rtl="0">
              <a:spcBef>
                <a:spcPts val="0"/>
              </a:spcBef>
              <a:spcAft>
                <a:spcPts val="0"/>
              </a:spcAft>
              <a:buNone/>
            </a:pPr>
            <a:endParaRPr sz="1867" dirty="0">
              <a:solidFill>
                <a:srgbClr val="3F3F3F"/>
              </a:solidFill>
              <a:latin typeface="Calibri"/>
              <a:ea typeface="Calibri"/>
              <a:cs typeface="Calibri"/>
              <a:sym typeface="Calibri"/>
            </a:endParaRPr>
          </a:p>
          <a:p>
            <a:pPr marL="0" marR="0" lvl="0" indent="0" algn="just" rtl="0">
              <a:spcBef>
                <a:spcPts val="0"/>
              </a:spcBef>
              <a:spcAft>
                <a:spcPts val="0"/>
              </a:spcAft>
              <a:buNone/>
            </a:pPr>
            <a:endParaRPr sz="1867" dirty="0">
              <a:solidFill>
                <a:srgbClr val="3F3F3F"/>
              </a:solidFill>
              <a:latin typeface="Calibri"/>
              <a:ea typeface="Calibri"/>
              <a:cs typeface="Calibri"/>
              <a:sym typeface="Calibri"/>
            </a:endParaRPr>
          </a:p>
          <a:p>
            <a:pPr marL="342900" marR="0" lvl="0" indent="-342900" algn="just" rtl="0">
              <a:spcBef>
                <a:spcPts val="0"/>
              </a:spcBef>
              <a:spcAft>
                <a:spcPts val="0"/>
              </a:spcAft>
              <a:buClr>
                <a:srgbClr val="3F3F3F"/>
              </a:buClr>
              <a:buSzPts val="1867"/>
              <a:buFont typeface="Arial"/>
              <a:buChar char="•"/>
            </a:pPr>
            <a:r>
              <a:rPr lang="sv-SE" sz="1867" b="1" dirty="0">
                <a:solidFill>
                  <a:srgbClr val="3F3F3F"/>
                </a:solidFill>
                <a:latin typeface="Calibri"/>
                <a:ea typeface="Calibri"/>
                <a:cs typeface="Calibri"/>
                <a:sym typeface="Calibri"/>
              </a:rPr>
              <a:t>Vision: </a:t>
            </a:r>
            <a:r>
              <a:rPr lang="sv-SE" sz="1867" dirty="0">
                <a:solidFill>
                  <a:srgbClr val="3F3F3F"/>
                </a:solidFill>
                <a:latin typeface="Calibri"/>
                <a:ea typeface="Calibri"/>
                <a:cs typeface="Calibri"/>
                <a:sym typeface="Calibri"/>
              </a:rPr>
              <a:t>arbeta mot din framtidsvision</a:t>
            </a:r>
          </a:p>
          <a:p>
            <a:pPr marL="342900" marR="0" lvl="0" indent="-342900" algn="just" rtl="0">
              <a:spcBef>
                <a:spcPts val="0"/>
              </a:spcBef>
              <a:spcAft>
                <a:spcPts val="0"/>
              </a:spcAft>
              <a:buClr>
                <a:srgbClr val="3F3F3F"/>
              </a:buClr>
              <a:buSzPts val="1867"/>
              <a:buFont typeface="Arial"/>
              <a:buChar char="•"/>
            </a:pPr>
            <a:r>
              <a:rPr lang="sv-SE" sz="1867" b="1" dirty="0">
                <a:solidFill>
                  <a:srgbClr val="3F3F3F"/>
                </a:solidFill>
                <a:latin typeface="Calibri"/>
                <a:ea typeface="Calibri"/>
                <a:cs typeface="Calibri"/>
                <a:sym typeface="Calibri"/>
              </a:rPr>
              <a:t>Mobilisera resurser: </a:t>
            </a:r>
            <a:r>
              <a:rPr lang="sv-SE" sz="1867" dirty="0">
                <a:solidFill>
                  <a:srgbClr val="3F3F3F"/>
                </a:solidFill>
                <a:latin typeface="Calibri"/>
                <a:ea typeface="Calibri"/>
                <a:cs typeface="Calibri"/>
                <a:sym typeface="Calibri"/>
              </a:rPr>
              <a:t>samla in och hantera de resurser du behöver</a:t>
            </a:r>
          </a:p>
          <a:p>
            <a:pPr marL="342900" marR="0" lvl="0" indent="-342900" algn="just" rtl="0">
              <a:spcBef>
                <a:spcPts val="0"/>
              </a:spcBef>
              <a:spcAft>
                <a:spcPts val="0"/>
              </a:spcAft>
              <a:buClr>
                <a:srgbClr val="3F3F3F"/>
              </a:buClr>
              <a:buSzPts val="1867"/>
              <a:buFont typeface="Arial"/>
              <a:buChar char="•"/>
            </a:pPr>
            <a:r>
              <a:rPr lang="sv-SE" sz="1867" b="1" dirty="0">
                <a:solidFill>
                  <a:srgbClr val="3F3F3F"/>
                </a:solidFill>
                <a:latin typeface="Calibri"/>
                <a:ea typeface="Calibri"/>
                <a:cs typeface="Calibri"/>
                <a:sym typeface="Calibri"/>
              </a:rPr>
              <a:t>Mobilisera andra: </a:t>
            </a:r>
            <a:r>
              <a:rPr lang="sv-SE" sz="1867" dirty="0">
                <a:solidFill>
                  <a:srgbClr val="3F3F3F"/>
                </a:solidFill>
                <a:latin typeface="Calibri"/>
                <a:ea typeface="Calibri"/>
                <a:cs typeface="Calibri"/>
                <a:sym typeface="Calibri"/>
              </a:rPr>
              <a:t>inspirera, entusiasmera och få andra ombord</a:t>
            </a:r>
          </a:p>
          <a:p>
            <a:pPr marL="342900" marR="0" lvl="0" indent="-342900" algn="just" rtl="0">
              <a:spcBef>
                <a:spcPts val="0"/>
              </a:spcBef>
              <a:spcAft>
                <a:spcPts val="0"/>
              </a:spcAft>
              <a:buClr>
                <a:srgbClr val="3F3F3F"/>
              </a:buClr>
              <a:buSzPts val="1867"/>
              <a:buFont typeface="Arial"/>
              <a:buChar char="•"/>
            </a:pPr>
            <a:r>
              <a:rPr lang="sv-SE" sz="1867" b="1" dirty="0">
                <a:solidFill>
                  <a:srgbClr val="3F3F3F"/>
                </a:solidFill>
                <a:latin typeface="Calibri"/>
                <a:ea typeface="Calibri"/>
                <a:cs typeface="Calibri"/>
                <a:sym typeface="Calibri"/>
              </a:rPr>
              <a:t>Arbeta med andra: </a:t>
            </a:r>
            <a:r>
              <a:rPr lang="sv-SE" sz="1867" dirty="0">
                <a:solidFill>
                  <a:srgbClr val="3F3F3F"/>
                </a:solidFill>
                <a:latin typeface="Calibri"/>
                <a:ea typeface="Calibri"/>
                <a:cs typeface="Calibri"/>
                <a:sym typeface="Calibri"/>
              </a:rPr>
              <a:t>samarbeta och </a:t>
            </a:r>
            <a:r>
              <a:rPr lang="sv-SE" sz="1867" dirty="0" err="1">
                <a:solidFill>
                  <a:srgbClr val="3F3F3F"/>
                </a:solidFill>
                <a:latin typeface="Calibri"/>
                <a:ea typeface="Calibri"/>
                <a:cs typeface="Calibri"/>
                <a:sym typeface="Calibri"/>
              </a:rPr>
              <a:t>nätverka</a:t>
            </a:r>
            <a:endParaRPr lang="sv-SE" sz="1867" dirty="0">
              <a:solidFill>
                <a:srgbClr val="3F3F3F"/>
              </a:solidFill>
              <a:latin typeface="Calibri"/>
              <a:ea typeface="Calibri"/>
              <a:cs typeface="Calibri"/>
              <a:sym typeface="Calibri"/>
            </a:endParaRPr>
          </a:p>
          <a:p>
            <a:pPr marL="342900" marR="0" lvl="0" indent="-342900" algn="just" rtl="0">
              <a:spcBef>
                <a:spcPts val="0"/>
              </a:spcBef>
              <a:spcAft>
                <a:spcPts val="0"/>
              </a:spcAft>
              <a:buClr>
                <a:srgbClr val="3F3F3F"/>
              </a:buClr>
              <a:buSzPts val="1867"/>
              <a:buFont typeface="Arial"/>
              <a:buChar char="•"/>
            </a:pPr>
            <a:endParaRPr sz="1867" dirty="0">
              <a:solidFill>
                <a:srgbClr val="3F3F3F"/>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35"/>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3733"/>
              <a:buNone/>
            </a:pPr>
            <a:r>
              <a:rPr lang="en-GB" sz="3733" dirty="0"/>
              <a:t>Quest 2: </a:t>
            </a:r>
            <a:r>
              <a:rPr lang="en-GB" sz="3733" dirty="0" err="1"/>
              <a:t>Fångens</a:t>
            </a:r>
            <a:r>
              <a:rPr lang="en-GB" sz="3733" dirty="0"/>
              <a:t> dilemma</a:t>
            </a:r>
            <a:endParaRPr dirty="0"/>
          </a:p>
        </p:txBody>
      </p:sp>
      <p:sp>
        <p:nvSpPr>
          <p:cNvPr id="552" name="Google Shape;552;p35"/>
          <p:cNvSpPr/>
          <p:nvPr/>
        </p:nvSpPr>
        <p:spPr>
          <a:xfrm>
            <a:off x="737380" y="2150380"/>
            <a:ext cx="4800533" cy="2944347"/>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spcBef>
                <a:spcPts val="0"/>
              </a:spcBef>
              <a:spcAft>
                <a:spcPts val="0"/>
              </a:spcAft>
              <a:buNone/>
            </a:pPr>
            <a:r>
              <a:rPr lang="sv-FI" sz="1870" dirty="0">
                <a:effectLst/>
                <a:latin typeface="Calibri" panose="020F0502020204030204" pitchFamily="34" charset="0"/>
                <a:ea typeface="Calibri" panose="020F0502020204030204" pitchFamily="34" charset="0"/>
              </a:rPr>
              <a:t>Förhandling, kommunikation, samarbete.</a:t>
            </a:r>
          </a:p>
          <a:p>
            <a:pPr marL="0" marR="0" lvl="0" indent="0" algn="ctr" rtl="0">
              <a:spcBef>
                <a:spcPts val="0"/>
              </a:spcBef>
              <a:spcAft>
                <a:spcPts val="0"/>
              </a:spcAft>
              <a:buNone/>
            </a:pPr>
            <a:endParaRPr lang="sv-FI" sz="1870" dirty="0">
              <a:latin typeface="Calibri" panose="020F0502020204030204" pitchFamily="34" charset="0"/>
              <a:ea typeface="Calibri" panose="020F0502020204030204" pitchFamily="34" charset="0"/>
            </a:endParaRPr>
          </a:p>
          <a:p>
            <a:pPr marL="0" marR="0" lvl="0" indent="0" algn="ctr" rtl="0">
              <a:spcBef>
                <a:spcPts val="0"/>
              </a:spcBef>
              <a:spcAft>
                <a:spcPts val="0"/>
              </a:spcAft>
              <a:buNone/>
            </a:pPr>
            <a:r>
              <a:rPr lang="sv-FI" sz="1870" dirty="0">
                <a:effectLst/>
                <a:latin typeface="Calibri" panose="020F0502020204030204" pitchFamily="34" charset="0"/>
                <a:ea typeface="Calibri" panose="020F0502020204030204" pitchFamily="34" charset="0"/>
              </a:rPr>
              <a:t> Denna konstruktion har lockat intresse för tusentals psykologer som är intresserade av fenomen som lagarbete och egoism. </a:t>
            </a:r>
          </a:p>
          <a:p>
            <a:pPr marL="0" marR="0" lvl="0" indent="0" algn="ctr" rtl="0">
              <a:spcBef>
                <a:spcPts val="0"/>
              </a:spcBef>
              <a:spcAft>
                <a:spcPts val="0"/>
              </a:spcAft>
              <a:buNone/>
            </a:pPr>
            <a:r>
              <a:rPr lang="sv-FI" sz="1870" dirty="0">
                <a:effectLst/>
                <a:latin typeface="Calibri" panose="020F0502020204030204" pitchFamily="34" charset="0"/>
                <a:ea typeface="Calibri" panose="020F0502020204030204" pitchFamily="34" charset="0"/>
              </a:rPr>
              <a:t> I synnerhet är det möjligt att tillämpa detta paradigm inom ett stimulerande och snabbt samarbetsspel.</a:t>
            </a:r>
            <a:endParaRPr sz="1870" dirty="0">
              <a:solidFill>
                <a:srgbClr val="3F3F3F"/>
              </a:solidFill>
              <a:latin typeface="Calibri"/>
              <a:ea typeface="Calibri"/>
              <a:cs typeface="Calibri"/>
              <a:sym typeface="Calibri"/>
            </a:endParaRPr>
          </a:p>
        </p:txBody>
      </p:sp>
      <p:sp>
        <p:nvSpPr>
          <p:cNvPr id="553" name="Google Shape;553;p35"/>
          <p:cNvSpPr/>
          <p:nvPr/>
        </p:nvSpPr>
        <p:spPr>
          <a:xfrm>
            <a:off x="6514690" y="2150379"/>
            <a:ext cx="4800533" cy="2944347"/>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just" rtl="0">
              <a:spcBef>
                <a:spcPts val="0"/>
              </a:spcBef>
              <a:spcAft>
                <a:spcPts val="0"/>
              </a:spcAft>
              <a:buNone/>
            </a:pPr>
            <a:r>
              <a:rPr lang="sv-FI" sz="1800" dirty="0" err="1">
                <a:effectLst/>
                <a:latin typeface="Calibri" panose="020F0502020204030204" pitchFamily="34" charset="0"/>
                <a:ea typeface="Calibri" panose="020F0502020204030204" pitchFamily="34" charset="0"/>
              </a:rPr>
              <a:t>Teambuilding</a:t>
            </a:r>
            <a:r>
              <a:rPr lang="sv-FI" sz="1800" dirty="0">
                <a:effectLst/>
                <a:latin typeface="Calibri" panose="020F0502020204030204" pitchFamily="34" charset="0"/>
                <a:ea typeface="Calibri" panose="020F0502020204030204" pitchFamily="34" charset="0"/>
              </a:rPr>
              <a:t>-deltagarna delas in i två grupper och uppmanas att välja om de ska erkänna ett hypotetiskt brott som de anklagas för eller inte.</a:t>
            </a:r>
          </a:p>
          <a:p>
            <a:pPr marL="0" marR="0" lvl="0" indent="0" algn="just" rtl="0">
              <a:spcBef>
                <a:spcPts val="0"/>
              </a:spcBef>
              <a:spcAft>
                <a:spcPts val="0"/>
              </a:spcAft>
              <a:buNone/>
            </a:pPr>
            <a:endParaRPr lang="sv-FI" sz="1800" dirty="0">
              <a:latin typeface="Calibri" panose="020F0502020204030204" pitchFamily="34" charset="0"/>
              <a:ea typeface="Calibri" panose="020F0502020204030204" pitchFamily="34" charset="0"/>
            </a:endParaRPr>
          </a:p>
          <a:p>
            <a:pPr marL="0" marR="0" lvl="0" indent="0" algn="just" rtl="0">
              <a:spcBef>
                <a:spcPts val="0"/>
              </a:spcBef>
              <a:spcAft>
                <a:spcPts val="0"/>
              </a:spcAft>
              <a:buNone/>
            </a:pPr>
            <a:r>
              <a:rPr lang="sv-FI" sz="1800" dirty="0">
                <a:effectLst/>
                <a:latin typeface="Calibri" panose="020F0502020204030204" pitchFamily="34" charset="0"/>
                <a:ea typeface="Calibri" panose="020F0502020204030204" pitchFamily="34" charset="0"/>
              </a:rPr>
              <a:t> Dilemmat härrör från det faktum att straffet kommer att delas annorlunda beroende på hur var och en av de två grupperna bestämmer sig för att svara.</a:t>
            </a:r>
            <a:endParaRPr sz="1867" dirty="0">
              <a:solidFill>
                <a:srgbClr val="3F3F3F"/>
              </a:solidFill>
              <a:latin typeface="Calibri"/>
              <a:ea typeface="Calibri"/>
              <a:cs typeface="Calibri"/>
              <a:sym typeface="Calibri"/>
            </a:endParaRPr>
          </a:p>
        </p:txBody>
      </p:sp>
      <p:sp>
        <p:nvSpPr>
          <p:cNvPr id="554" name="Google Shape;554;p35"/>
          <p:cNvSpPr/>
          <p:nvPr/>
        </p:nvSpPr>
        <p:spPr>
          <a:xfrm>
            <a:off x="737381" y="1340468"/>
            <a:ext cx="462076" cy="590000"/>
          </a:xfrm>
          <a:custGeom>
            <a:avLst/>
            <a:gdLst/>
            <a:ahLst/>
            <a:cxnLst/>
            <a:rect l="l" t="t" r="r" b="b"/>
            <a:pathLst>
              <a:path w="2548531" h="3213371" extrusionOk="0">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555" name="Google Shape;555;p35"/>
          <p:cNvSpPr/>
          <p:nvPr/>
        </p:nvSpPr>
        <p:spPr>
          <a:xfrm>
            <a:off x="6530983" y="1475721"/>
            <a:ext cx="462076" cy="455827"/>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556" name="Google Shape;556;p35"/>
          <p:cNvSpPr txBox="1">
            <a:spLocks noGrp="1"/>
          </p:cNvSpPr>
          <p:nvPr>
            <p:ph type="body" idx="2"/>
          </p:nvPr>
        </p:nvSpPr>
        <p:spPr>
          <a:xfrm>
            <a:off x="1199457" y="1561217"/>
            <a:ext cx="4338457" cy="377065"/>
          </a:xfrm>
          <a:prstGeom prst="rect">
            <a:avLst/>
          </a:prstGeom>
          <a:noFill/>
          <a:ln>
            <a:noFill/>
          </a:ln>
        </p:spPr>
        <p:txBody>
          <a:bodyPr spcFirstLastPara="1" wrap="square" lIns="91425" tIns="45700" rIns="91425" bIns="45700" anchor="ctr" anchorCtr="0">
            <a:normAutofit fontScale="92500" lnSpcReduction="10000"/>
          </a:bodyPr>
          <a:lstStyle/>
          <a:p>
            <a:pPr marL="0" lvl="0" indent="0" algn="l" rtl="0">
              <a:lnSpc>
                <a:spcPct val="90000"/>
              </a:lnSpc>
              <a:spcBef>
                <a:spcPts val="0"/>
              </a:spcBef>
              <a:spcAft>
                <a:spcPts val="0"/>
              </a:spcAft>
              <a:buClr>
                <a:srgbClr val="3F3F3F"/>
              </a:buClr>
              <a:buSzPct val="100000"/>
              <a:buNone/>
            </a:pPr>
            <a:r>
              <a:rPr lang="en-GB" sz="2400" b="1" dirty="0" err="1"/>
              <a:t>Inledning</a:t>
            </a:r>
            <a:r>
              <a:rPr lang="en-GB" sz="2400" b="1" dirty="0"/>
              <a:t>: </a:t>
            </a:r>
            <a:r>
              <a:rPr lang="en-GB" sz="2400" b="1" dirty="0" err="1"/>
              <a:t>Vad</a:t>
            </a:r>
            <a:r>
              <a:rPr lang="en-GB" sz="2400" b="1" dirty="0"/>
              <a:t> </a:t>
            </a:r>
            <a:r>
              <a:rPr lang="en-GB" sz="2400" b="1" dirty="0" err="1"/>
              <a:t>handlar</a:t>
            </a:r>
            <a:r>
              <a:rPr lang="en-GB" sz="2400" b="1" dirty="0"/>
              <a:t> det </a:t>
            </a:r>
            <a:r>
              <a:rPr lang="en-GB" sz="2400" b="1" dirty="0" err="1"/>
              <a:t>här</a:t>
            </a:r>
            <a:r>
              <a:rPr lang="en-GB" sz="2400" b="1" dirty="0"/>
              <a:t> om?</a:t>
            </a:r>
            <a:endParaRPr sz="2400" b="1" dirty="0"/>
          </a:p>
        </p:txBody>
      </p:sp>
      <p:sp>
        <p:nvSpPr>
          <p:cNvPr id="557" name="Google Shape;557;p35"/>
          <p:cNvSpPr txBox="1"/>
          <p:nvPr/>
        </p:nvSpPr>
        <p:spPr>
          <a:xfrm>
            <a:off x="6993060" y="1553404"/>
            <a:ext cx="4338457" cy="37706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F"/>
              </a:buClr>
              <a:buSzPts val="2400"/>
              <a:buFont typeface="Arial"/>
              <a:buNone/>
            </a:pPr>
            <a:r>
              <a:rPr lang="en-GB" sz="2400" b="1" dirty="0" err="1">
                <a:solidFill>
                  <a:srgbClr val="3F3F3F"/>
                </a:solidFill>
                <a:latin typeface="Calibri"/>
                <a:ea typeface="Calibri"/>
                <a:cs typeface="Calibri"/>
                <a:sym typeface="Calibri"/>
              </a:rPr>
              <a:t>Uppgift</a:t>
            </a:r>
            <a:r>
              <a:rPr lang="en-GB" sz="2400" b="1" dirty="0">
                <a:solidFill>
                  <a:srgbClr val="3F3F3F"/>
                </a:solidFill>
                <a:latin typeface="Calibri"/>
                <a:ea typeface="Calibri"/>
                <a:cs typeface="Calibri"/>
                <a:sym typeface="Calibri"/>
              </a:rPr>
              <a:t>: </a:t>
            </a:r>
            <a:r>
              <a:rPr lang="en-GB" sz="2400" b="1" dirty="0" err="1">
                <a:solidFill>
                  <a:srgbClr val="3F3F3F"/>
                </a:solidFill>
                <a:latin typeface="Calibri"/>
                <a:ea typeface="Calibri"/>
                <a:cs typeface="Calibri"/>
                <a:sym typeface="Calibri"/>
              </a:rPr>
              <a:t>Vad</a:t>
            </a:r>
            <a:r>
              <a:rPr lang="en-GB" sz="2400" b="1" dirty="0">
                <a:solidFill>
                  <a:srgbClr val="3F3F3F"/>
                </a:solidFill>
                <a:latin typeface="Calibri"/>
                <a:ea typeface="Calibri"/>
                <a:cs typeface="Calibri"/>
                <a:sym typeface="Calibri"/>
              </a:rPr>
              <a:t> </a:t>
            </a:r>
            <a:r>
              <a:rPr lang="en-GB" sz="2400" b="1" dirty="0" err="1">
                <a:solidFill>
                  <a:srgbClr val="3F3F3F"/>
                </a:solidFill>
                <a:latin typeface="Calibri"/>
                <a:ea typeface="Calibri"/>
                <a:cs typeface="Calibri"/>
                <a:sym typeface="Calibri"/>
              </a:rPr>
              <a:t>är</a:t>
            </a:r>
            <a:r>
              <a:rPr lang="en-GB" sz="2400" b="1" dirty="0">
                <a:solidFill>
                  <a:srgbClr val="3F3F3F"/>
                </a:solidFill>
                <a:latin typeface="Calibri"/>
                <a:ea typeface="Calibri"/>
                <a:cs typeface="Calibri"/>
                <a:sym typeface="Calibri"/>
              </a:rPr>
              <a:t> </a:t>
            </a:r>
            <a:r>
              <a:rPr lang="en-GB" sz="2400" b="1" dirty="0" err="1">
                <a:solidFill>
                  <a:srgbClr val="3F3F3F"/>
                </a:solidFill>
                <a:latin typeface="Calibri"/>
                <a:ea typeface="Calibri"/>
                <a:cs typeface="Calibri"/>
                <a:sym typeface="Calibri"/>
              </a:rPr>
              <a:t>aktiviteten</a:t>
            </a:r>
            <a:r>
              <a:rPr lang="en-GB" sz="2400" b="1" dirty="0">
                <a:solidFill>
                  <a:srgbClr val="3F3F3F"/>
                </a:solidFill>
                <a:latin typeface="Calibri"/>
                <a:ea typeface="Calibri"/>
                <a:cs typeface="Calibri"/>
                <a:sym typeface="Calibri"/>
              </a:rPr>
              <a:t>?</a:t>
            </a:r>
            <a:endParaRPr sz="2400" b="1" dirty="0">
              <a:solidFill>
                <a:srgbClr val="3F3F3F"/>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36"/>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3733"/>
              <a:buNone/>
            </a:pPr>
            <a:r>
              <a:rPr lang="en-GB" sz="3733" dirty="0"/>
              <a:t>Quest 2: </a:t>
            </a:r>
            <a:r>
              <a:rPr lang="en-GB" sz="3733" dirty="0" err="1"/>
              <a:t>Fångens</a:t>
            </a:r>
            <a:r>
              <a:rPr lang="en-GB" sz="3733" dirty="0"/>
              <a:t> dilemma</a:t>
            </a:r>
            <a:endParaRPr dirty="0"/>
          </a:p>
        </p:txBody>
      </p:sp>
      <p:sp>
        <p:nvSpPr>
          <p:cNvPr id="563" name="Google Shape;563;p36"/>
          <p:cNvSpPr/>
          <p:nvPr/>
        </p:nvSpPr>
        <p:spPr>
          <a:xfrm>
            <a:off x="752933" y="1492295"/>
            <a:ext cx="446524" cy="450253"/>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564" name="Google Shape;564;p36"/>
          <p:cNvSpPr/>
          <p:nvPr/>
        </p:nvSpPr>
        <p:spPr>
          <a:xfrm>
            <a:off x="737379" y="2566776"/>
            <a:ext cx="10674807" cy="3026502"/>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l" rtl="0">
              <a:spcBef>
                <a:spcPts val="0"/>
              </a:spcBef>
              <a:spcAft>
                <a:spcPts val="0"/>
              </a:spcAft>
              <a:buNone/>
            </a:pPr>
            <a:r>
              <a:rPr lang="sv-FI" sz="1800">
                <a:effectLst/>
                <a:latin typeface="Calibri" panose="020F0502020204030204" pitchFamily="34" charset="0"/>
                <a:ea typeface="Calibri" panose="020F0502020204030204" pitchFamily="34" charset="0"/>
              </a:rPr>
              <a:t>Dilemmat uppstår genom att straffet kommer att delas upp olika beroende på hur var och en av de två grupperna bestämmer sig för att svara. Specifikt, om en av de två konfronterade grupperna bestämmer sig för att erkänna och den andra inte, kommer det att finnas en mildare dom för den förra och fem års fängelse för den senare. Om båda lagen erkänner kommer båda att få fyra års fängelse. Om ingen grupp erkänner brottet blir den gemensamma påföljden ett års fängelsedom.</a:t>
            </a:r>
            <a:endParaRPr sz="1867" dirty="0">
              <a:solidFill>
                <a:srgbClr val="3F3F3F"/>
              </a:solidFill>
              <a:latin typeface="Calibri"/>
              <a:ea typeface="Calibri"/>
              <a:cs typeface="Calibri"/>
              <a:sym typeface="Calibri"/>
            </a:endParaRPr>
          </a:p>
        </p:txBody>
      </p:sp>
      <p:sp>
        <p:nvSpPr>
          <p:cNvPr id="565" name="Google Shape;565;p36"/>
          <p:cNvSpPr txBox="1">
            <a:spLocks noGrp="1"/>
          </p:cNvSpPr>
          <p:nvPr>
            <p:ph type="body" idx="2"/>
          </p:nvPr>
        </p:nvSpPr>
        <p:spPr>
          <a:xfrm>
            <a:off x="1199457" y="1561217"/>
            <a:ext cx="4338457" cy="377065"/>
          </a:xfrm>
          <a:prstGeom prst="rect">
            <a:avLst/>
          </a:prstGeom>
          <a:noFill/>
          <a:ln>
            <a:noFill/>
          </a:ln>
        </p:spPr>
        <p:txBody>
          <a:bodyPr spcFirstLastPara="1" wrap="square" lIns="91425" tIns="45700" rIns="91425" bIns="45700" anchor="ctr" anchorCtr="0">
            <a:normAutofit fontScale="92500" lnSpcReduction="10000"/>
          </a:bodyPr>
          <a:lstStyle/>
          <a:p>
            <a:pPr marL="0" lvl="0" indent="0" algn="l" rtl="0">
              <a:lnSpc>
                <a:spcPct val="90000"/>
              </a:lnSpc>
              <a:spcBef>
                <a:spcPts val="0"/>
              </a:spcBef>
              <a:spcAft>
                <a:spcPts val="0"/>
              </a:spcAft>
              <a:buClr>
                <a:srgbClr val="3F3F3F"/>
              </a:buClr>
              <a:buSzPct val="100000"/>
              <a:buNone/>
            </a:pPr>
            <a:r>
              <a:rPr lang="en-GB" sz="2400" b="1" dirty="0"/>
              <a:t>Process: </a:t>
            </a:r>
            <a:r>
              <a:rPr lang="en-GB" sz="2400" b="1" dirty="0" err="1"/>
              <a:t>Vad</a:t>
            </a:r>
            <a:r>
              <a:rPr lang="en-GB" sz="2400" b="1" dirty="0"/>
              <a:t> ska jag </a:t>
            </a:r>
            <a:r>
              <a:rPr lang="en-GB" sz="2400" b="1" dirty="0" err="1"/>
              <a:t>göra</a:t>
            </a:r>
            <a:r>
              <a:rPr lang="en-GB" sz="2400" b="1" dirty="0"/>
              <a:t>?</a:t>
            </a:r>
            <a:endParaRPr sz="24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37"/>
          <p:cNvSpPr/>
          <p:nvPr/>
        </p:nvSpPr>
        <p:spPr>
          <a:xfrm rot="-5400000" flipH="1">
            <a:off x="577656" y="826464"/>
            <a:ext cx="559571" cy="546028"/>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571" name="Google Shape;571;p37"/>
          <p:cNvSpPr txBox="1"/>
          <p:nvPr/>
        </p:nvSpPr>
        <p:spPr>
          <a:xfrm>
            <a:off x="1028053" y="888439"/>
            <a:ext cx="6014015" cy="37706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F"/>
              </a:buClr>
              <a:buSzPts val="2400"/>
              <a:buFont typeface="Arial"/>
              <a:buNone/>
            </a:pPr>
            <a:r>
              <a:rPr lang="en-GB" sz="2400" b="1" dirty="0" err="1">
                <a:solidFill>
                  <a:srgbClr val="3F3F3F"/>
                </a:solidFill>
                <a:latin typeface="Calibri"/>
                <a:ea typeface="Calibri"/>
                <a:cs typeface="Calibri"/>
                <a:sym typeface="Calibri"/>
              </a:rPr>
              <a:t>Lärandemål</a:t>
            </a:r>
            <a:r>
              <a:rPr lang="en-GB" sz="2400" b="1" dirty="0">
                <a:solidFill>
                  <a:srgbClr val="3F3F3F"/>
                </a:solidFill>
                <a:latin typeface="Calibri"/>
                <a:ea typeface="Calibri"/>
                <a:cs typeface="Calibri"/>
                <a:sym typeface="Calibri"/>
              </a:rPr>
              <a:t>: </a:t>
            </a:r>
            <a:r>
              <a:rPr lang="en-GB" sz="2400" b="1" dirty="0" err="1">
                <a:solidFill>
                  <a:srgbClr val="3F3F3F"/>
                </a:solidFill>
                <a:latin typeface="Calibri"/>
                <a:ea typeface="Calibri"/>
                <a:cs typeface="Calibri"/>
                <a:sym typeface="Calibri"/>
              </a:rPr>
              <a:t>Vad</a:t>
            </a:r>
            <a:r>
              <a:rPr lang="en-GB" sz="2400" b="1" dirty="0">
                <a:solidFill>
                  <a:srgbClr val="3F3F3F"/>
                </a:solidFill>
                <a:latin typeface="Calibri"/>
                <a:ea typeface="Calibri"/>
                <a:cs typeface="Calibri"/>
                <a:sym typeface="Calibri"/>
              </a:rPr>
              <a:t> ska jag </a:t>
            </a:r>
            <a:r>
              <a:rPr lang="en-GB" sz="2400" b="1" dirty="0" err="1">
                <a:solidFill>
                  <a:srgbClr val="3F3F3F"/>
                </a:solidFill>
                <a:latin typeface="Calibri"/>
                <a:ea typeface="Calibri"/>
                <a:cs typeface="Calibri"/>
                <a:sym typeface="Calibri"/>
              </a:rPr>
              <a:t>lära</a:t>
            </a:r>
            <a:r>
              <a:rPr lang="en-GB" sz="2400" b="1" dirty="0">
                <a:solidFill>
                  <a:srgbClr val="3F3F3F"/>
                </a:solidFill>
                <a:latin typeface="Calibri"/>
                <a:ea typeface="Calibri"/>
                <a:cs typeface="Calibri"/>
                <a:sym typeface="Calibri"/>
              </a:rPr>
              <a:t> </a:t>
            </a:r>
            <a:r>
              <a:rPr lang="en-GB" sz="2400" b="1" dirty="0" err="1">
                <a:solidFill>
                  <a:srgbClr val="3F3F3F"/>
                </a:solidFill>
                <a:latin typeface="Calibri"/>
                <a:ea typeface="Calibri"/>
                <a:cs typeface="Calibri"/>
                <a:sym typeface="Calibri"/>
              </a:rPr>
              <a:t>mig</a:t>
            </a:r>
            <a:r>
              <a:rPr lang="en-GB" sz="2400" b="1" dirty="0">
                <a:solidFill>
                  <a:srgbClr val="3F3F3F"/>
                </a:solidFill>
                <a:latin typeface="Calibri"/>
                <a:ea typeface="Calibri"/>
                <a:cs typeface="Calibri"/>
                <a:sym typeface="Calibri"/>
              </a:rPr>
              <a:t>?</a:t>
            </a:r>
            <a:endParaRPr dirty="0"/>
          </a:p>
        </p:txBody>
      </p:sp>
      <p:sp>
        <p:nvSpPr>
          <p:cNvPr id="572" name="Google Shape;572;p37"/>
          <p:cNvSpPr/>
          <p:nvPr/>
        </p:nvSpPr>
        <p:spPr>
          <a:xfrm>
            <a:off x="857442" y="1656789"/>
            <a:ext cx="5044592" cy="4841982"/>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spcBef>
                <a:spcPts val="0"/>
              </a:spcBef>
              <a:spcAft>
                <a:spcPts val="0"/>
              </a:spcAft>
              <a:buNone/>
            </a:pPr>
            <a:r>
              <a:rPr lang="en-GB" sz="1867" b="1" dirty="0" err="1">
                <a:solidFill>
                  <a:srgbClr val="3F3F3F"/>
                </a:solidFill>
                <a:latin typeface="Calibri"/>
                <a:ea typeface="Calibri"/>
                <a:cs typeface="Calibri"/>
                <a:sym typeface="Calibri"/>
              </a:rPr>
              <a:t>Kompetens</a:t>
            </a:r>
            <a:endParaRPr dirty="0"/>
          </a:p>
          <a:p>
            <a:pPr marL="0" marR="0" lvl="0" indent="0" algn="ctr" rtl="0">
              <a:spcBef>
                <a:spcPts val="0"/>
              </a:spcBef>
              <a:spcAft>
                <a:spcPts val="0"/>
              </a:spcAft>
              <a:buNone/>
            </a:pPr>
            <a:r>
              <a:rPr lang="en-GB" sz="1867" b="1" dirty="0" err="1">
                <a:solidFill>
                  <a:srgbClr val="3F3F3F"/>
                </a:solidFill>
                <a:latin typeface="Calibri"/>
                <a:ea typeface="Calibri"/>
                <a:cs typeface="Calibri"/>
                <a:sym typeface="Calibri"/>
              </a:rPr>
              <a:t>LifeComp</a:t>
            </a:r>
            <a:endParaRPr sz="1867" b="1" dirty="0">
              <a:solidFill>
                <a:srgbClr val="3F3F3F"/>
              </a:solidFill>
              <a:latin typeface="Calibri"/>
              <a:ea typeface="Calibri"/>
              <a:cs typeface="Calibri"/>
              <a:sym typeface="Calibri"/>
            </a:endParaRPr>
          </a:p>
          <a:p>
            <a:pPr marL="342900" marR="0" lvl="0" indent="-342900" algn="l" rtl="0">
              <a:spcBef>
                <a:spcPts val="0"/>
              </a:spcBef>
              <a:spcAft>
                <a:spcPts val="0"/>
              </a:spcAft>
              <a:buClr>
                <a:srgbClr val="3F3F3F"/>
              </a:buClr>
              <a:buSzPts val="1867"/>
              <a:buFont typeface="Arial"/>
              <a:buChar char="•"/>
            </a:pPr>
            <a:r>
              <a:rPr lang="sv-SE" sz="1867" b="1" dirty="0">
                <a:solidFill>
                  <a:srgbClr val="3F3F3F"/>
                </a:solidFill>
                <a:latin typeface="Calibri"/>
                <a:ea typeface="Calibri"/>
                <a:cs typeface="Calibri"/>
                <a:sym typeface="Calibri"/>
              </a:rPr>
              <a:t>Självreglering: </a:t>
            </a:r>
            <a:r>
              <a:rPr lang="sv-SE" sz="1867" dirty="0">
                <a:solidFill>
                  <a:srgbClr val="3F3F3F"/>
                </a:solidFill>
                <a:latin typeface="Calibri"/>
                <a:ea typeface="Calibri"/>
                <a:cs typeface="Calibri"/>
                <a:sym typeface="Calibri"/>
              </a:rPr>
              <a:t>medvetenhet och hantering av känslor, tankar och beteenden</a:t>
            </a:r>
          </a:p>
          <a:p>
            <a:pPr marL="342900" marR="0" lvl="0" indent="-342900" algn="l" rtl="0">
              <a:spcBef>
                <a:spcPts val="0"/>
              </a:spcBef>
              <a:spcAft>
                <a:spcPts val="0"/>
              </a:spcAft>
              <a:buClr>
                <a:srgbClr val="3F3F3F"/>
              </a:buClr>
              <a:buSzPts val="1867"/>
              <a:buFont typeface="Arial"/>
              <a:buChar char="•"/>
            </a:pPr>
            <a:r>
              <a:rPr lang="sv-SE" sz="1867" b="1" dirty="0">
                <a:solidFill>
                  <a:srgbClr val="3F3F3F"/>
                </a:solidFill>
                <a:latin typeface="Calibri"/>
                <a:ea typeface="Calibri"/>
                <a:cs typeface="Calibri"/>
                <a:sym typeface="Calibri"/>
              </a:rPr>
              <a:t>Flexibilitet: </a:t>
            </a:r>
            <a:r>
              <a:rPr lang="sv-SE" sz="1867" dirty="0">
                <a:solidFill>
                  <a:srgbClr val="3F3F3F"/>
                </a:solidFill>
                <a:latin typeface="Calibri"/>
                <a:ea typeface="Calibri"/>
                <a:cs typeface="Calibri"/>
                <a:sym typeface="Calibri"/>
              </a:rPr>
              <a:t>förmåga att hantera övergångar och osäkerhet och att möta utmaningar</a:t>
            </a:r>
          </a:p>
          <a:p>
            <a:pPr marL="342900" marR="0" lvl="0" indent="-342900" algn="l" rtl="0">
              <a:spcBef>
                <a:spcPts val="0"/>
              </a:spcBef>
              <a:spcAft>
                <a:spcPts val="0"/>
              </a:spcAft>
              <a:buClr>
                <a:srgbClr val="3F3F3F"/>
              </a:buClr>
              <a:buSzPts val="1867"/>
              <a:buFont typeface="Arial"/>
              <a:buChar char="•"/>
            </a:pPr>
            <a:r>
              <a:rPr lang="sv-SE" sz="1867" b="1" dirty="0">
                <a:solidFill>
                  <a:srgbClr val="3F3F3F"/>
                </a:solidFill>
                <a:latin typeface="Calibri"/>
                <a:ea typeface="Calibri"/>
                <a:cs typeface="Calibri"/>
                <a:sym typeface="Calibri"/>
              </a:rPr>
              <a:t>Empati</a:t>
            </a:r>
            <a:r>
              <a:rPr lang="sv-SE" sz="1867" dirty="0">
                <a:solidFill>
                  <a:srgbClr val="3F3F3F"/>
                </a:solidFill>
                <a:latin typeface="Calibri"/>
                <a:ea typeface="Calibri"/>
                <a:cs typeface="Calibri"/>
                <a:sym typeface="Calibri"/>
              </a:rPr>
              <a:t>: förståelsen av en annan persons känslor, erfarenheter och värderingar, och tillhandahållandet av lämpliga svar</a:t>
            </a:r>
          </a:p>
          <a:p>
            <a:pPr marL="342900" marR="0" lvl="0" indent="-342900" algn="l" rtl="0">
              <a:spcBef>
                <a:spcPts val="0"/>
              </a:spcBef>
              <a:spcAft>
                <a:spcPts val="0"/>
              </a:spcAft>
              <a:buClr>
                <a:srgbClr val="3F3F3F"/>
              </a:buClr>
              <a:buSzPts val="1867"/>
              <a:buFont typeface="Arial"/>
              <a:buChar char="•"/>
            </a:pPr>
            <a:r>
              <a:rPr lang="sv-SE" sz="1867" b="1" dirty="0">
                <a:solidFill>
                  <a:srgbClr val="3F3F3F"/>
                </a:solidFill>
                <a:latin typeface="Calibri"/>
                <a:ea typeface="Calibri"/>
                <a:cs typeface="Calibri"/>
                <a:sym typeface="Calibri"/>
              </a:rPr>
              <a:t>Samarbete: </a:t>
            </a:r>
            <a:r>
              <a:rPr lang="sv-SE" sz="1867" dirty="0">
                <a:solidFill>
                  <a:srgbClr val="3F3F3F"/>
                </a:solidFill>
                <a:latin typeface="Calibri"/>
                <a:ea typeface="Calibri"/>
                <a:cs typeface="Calibri"/>
                <a:sym typeface="Calibri"/>
              </a:rPr>
              <a:t>engagemang i grupp av aktivitet och lagarbete som erkänner och respekterar andra</a:t>
            </a:r>
          </a:p>
          <a:p>
            <a:pPr marL="342900" marR="0" lvl="0" indent="-342900" algn="l" rtl="0">
              <a:spcBef>
                <a:spcPts val="0"/>
              </a:spcBef>
              <a:spcAft>
                <a:spcPts val="0"/>
              </a:spcAft>
              <a:buClr>
                <a:srgbClr val="3F3F3F"/>
              </a:buClr>
              <a:buSzPts val="1867"/>
              <a:buFont typeface="Arial"/>
              <a:buChar char="•"/>
            </a:pPr>
            <a:r>
              <a:rPr lang="sv-SE" sz="1867" b="1" dirty="0">
                <a:solidFill>
                  <a:srgbClr val="3F3F3F"/>
                </a:solidFill>
                <a:latin typeface="Calibri"/>
                <a:ea typeface="Calibri"/>
                <a:cs typeface="Calibri"/>
                <a:sym typeface="Calibri"/>
              </a:rPr>
              <a:t>Kritiskt tänkande: </a:t>
            </a:r>
            <a:r>
              <a:rPr lang="sv-SE" sz="1867" dirty="0">
                <a:solidFill>
                  <a:srgbClr val="3F3F3F"/>
                </a:solidFill>
                <a:latin typeface="Calibri"/>
                <a:ea typeface="Calibri"/>
                <a:cs typeface="Calibri"/>
                <a:sym typeface="Calibri"/>
              </a:rPr>
              <a:t>bedömning av information och argument för att stödja motiverade slutsatser och utveckla innovativa lösningar</a:t>
            </a:r>
          </a:p>
          <a:p>
            <a:pPr marL="342900" marR="0" lvl="0" indent="-342900" algn="l" rtl="0">
              <a:spcBef>
                <a:spcPts val="0"/>
              </a:spcBef>
              <a:spcAft>
                <a:spcPts val="0"/>
              </a:spcAft>
              <a:buClr>
                <a:srgbClr val="3F3F3F"/>
              </a:buClr>
              <a:buSzPts val="1867"/>
              <a:buFont typeface="Arial"/>
              <a:buChar char="•"/>
            </a:pPr>
            <a:endParaRPr lang="en-GB" sz="1867" dirty="0">
              <a:solidFill>
                <a:srgbClr val="3F3F3F"/>
              </a:solidFill>
              <a:latin typeface="Calibri"/>
              <a:ea typeface="Calibri"/>
              <a:cs typeface="Calibri"/>
              <a:sym typeface="Calibri"/>
            </a:endParaRPr>
          </a:p>
        </p:txBody>
      </p:sp>
      <p:sp>
        <p:nvSpPr>
          <p:cNvPr id="573" name="Google Shape;573;p37"/>
          <p:cNvSpPr/>
          <p:nvPr/>
        </p:nvSpPr>
        <p:spPr>
          <a:xfrm>
            <a:off x="6377049" y="1656789"/>
            <a:ext cx="5199414" cy="4841982"/>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spcBef>
                <a:spcPts val="0"/>
              </a:spcBef>
              <a:spcAft>
                <a:spcPts val="0"/>
              </a:spcAft>
              <a:buNone/>
            </a:pPr>
            <a:r>
              <a:rPr lang="en-GB" sz="1867" b="1" dirty="0" err="1">
                <a:solidFill>
                  <a:srgbClr val="3F3F3F"/>
                </a:solidFill>
                <a:latin typeface="Calibri"/>
                <a:ea typeface="Calibri"/>
                <a:cs typeface="Calibri"/>
                <a:sym typeface="Calibri"/>
              </a:rPr>
              <a:t>Kompetens</a:t>
            </a:r>
            <a:endParaRPr lang="en-GB" dirty="0"/>
          </a:p>
          <a:p>
            <a:pPr marL="0" marR="0" lvl="0" indent="0" algn="ctr" rtl="0">
              <a:spcBef>
                <a:spcPts val="0"/>
              </a:spcBef>
              <a:spcAft>
                <a:spcPts val="0"/>
              </a:spcAft>
              <a:buNone/>
            </a:pPr>
            <a:r>
              <a:rPr lang="en-GB" sz="1867" b="1" dirty="0" err="1">
                <a:solidFill>
                  <a:srgbClr val="3F3F3F"/>
                </a:solidFill>
                <a:latin typeface="Calibri"/>
                <a:ea typeface="Calibri"/>
                <a:cs typeface="Calibri"/>
                <a:sym typeface="Calibri"/>
              </a:rPr>
              <a:t>EntreComp</a:t>
            </a:r>
            <a:endParaRPr lang="en-GB" sz="1867" b="1" dirty="0">
              <a:solidFill>
                <a:srgbClr val="3F3F3F"/>
              </a:solidFill>
              <a:latin typeface="Calibri"/>
              <a:ea typeface="Calibri"/>
              <a:cs typeface="Calibri"/>
              <a:sym typeface="Calibri"/>
            </a:endParaRPr>
          </a:p>
          <a:p>
            <a:pPr marL="0" marR="0" lvl="0" indent="0" algn="just" rtl="0">
              <a:spcBef>
                <a:spcPts val="0"/>
              </a:spcBef>
              <a:spcAft>
                <a:spcPts val="0"/>
              </a:spcAft>
              <a:buNone/>
            </a:pPr>
            <a:endParaRPr lang="en-GB" sz="1867" dirty="0">
              <a:solidFill>
                <a:srgbClr val="3F3F3F"/>
              </a:solidFill>
              <a:latin typeface="Calibri"/>
              <a:ea typeface="Calibri"/>
              <a:cs typeface="Calibri"/>
              <a:sym typeface="Calibri"/>
            </a:endParaRPr>
          </a:p>
          <a:p>
            <a:pPr marL="342900" marR="0" lvl="0" indent="-342900" algn="just" rtl="0">
              <a:spcBef>
                <a:spcPts val="0"/>
              </a:spcBef>
              <a:spcAft>
                <a:spcPts val="0"/>
              </a:spcAft>
              <a:buClr>
                <a:srgbClr val="3F3F3F"/>
              </a:buClr>
              <a:buSzPts val="1867"/>
              <a:buFont typeface="Arial"/>
              <a:buChar char="•"/>
            </a:pPr>
            <a:r>
              <a:rPr lang="sv-SE" sz="1867" b="1" dirty="0">
                <a:solidFill>
                  <a:srgbClr val="3F3F3F"/>
                </a:solidFill>
                <a:latin typeface="Calibri"/>
                <a:ea typeface="Calibri"/>
                <a:cs typeface="Calibri"/>
                <a:sym typeface="Calibri"/>
              </a:rPr>
              <a:t>Upptäcka möjligheter: </a:t>
            </a:r>
            <a:r>
              <a:rPr lang="sv-SE" sz="1867" dirty="0">
                <a:solidFill>
                  <a:srgbClr val="3F3F3F"/>
                </a:solidFill>
                <a:latin typeface="Calibri"/>
                <a:ea typeface="Calibri"/>
                <a:cs typeface="Calibri"/>
                <a:sym typeface="Calibri"/>
              </a:rPr>
              <a:t>använd din fantasi och dina förmågor för att identifiera möjligheter att skapa värde</a:t>
            </a:r>
          </a:p>
          <a:p>
            <a:pPr marL="342900" marR="0" lvl="0" indent="-342900" algn="just" rtl="0">
              <a:spcBef>
                <a:spcPts val="0"/>
              </a:spcBef>
              <a:spcAft>
                <a:spcPts val="0"/>
              </a:spcAft>
              <a:buClr>
                <a:srgbClr val="3F3F3F"/>
              </a:buClr>
              <a:buSzPts val="1867"/>
              <a:buFont typeface="Arial"/>
              <a:buChar char="•"/>
            </a:pPr>
            <a:r>
              <a:rPr lang="sv-SE" sz="1867" b="1" dirty="0">
                <a:solidFill>
                  <a:srgbClr val="3F3F3F"/>
                </a:solidFill>
                <a:latin typeface="Calibri"/>
                <a:ea typeface="Calibri"/>
                <a:cs typeface="Calibri"/>
                <a:sym typeface="Calibri"/>
              </a:rPr>
              <a:t>Etiskt och hållbart tänkande: </a:t>
            </a:r>
            <a:r>
              <a:rPr lang="sv-SE" sz="1867" dirty="0">
                <a:solidFill>
                  <a:srgbClr val="3F3F3F"/>
                </a:solidFill>
                <a:latin typeface="Calibri"/>
                <a:ea typeface="Calibri"/>
                <a:cs typeface="Calibri"/>
                <a:sym typeface="Calibri"/>
              </a:rPr>
              <a:t>bedöma konsekvenserna och effekterna av idéer, möjligheter och handlingar</a:t>
            </a:r>
          </a:p>
          <a:p>
            <a:pPr marL="342900" marR="0" lvl="0" indent="-342900" algn="just" rtl="0">
              <a:spcBef>
                <a:spcPts val="0"/>
              </a:spcBef>
              <a:spcAft>
                <a:spcPts val="0"/>
              </a:spcAft>
              <a:buClr>
                <a:srgbClr val="3F3F3F"/>
              </a:buClr>
              <a:buSzPts val="1867"/>
              <a:buFont typeface="Arial"/>
              <a:buChar char="•"/>
            </a:pPr>
            <a:r>
              <a:rPr lang="sv-SE" sz="1867" b="1" dirty="0">
                <a:solidFill>
                  <a:srgbClr val="3F3F3F"/>
                </a:solidFill>
                <a:latin typeface="Calibri"/>
                <a:ea typeface="Calibri"/>
                <a:cs typeface="Calibri"/>
                <a:sym typeface="Calibri"/>
              </a:rPr>
              <a:t>Vision</a:t>
            </a:r>
            <a:r>
              <a:rPr lang="sv-SE" sz="1867" dirty="0">
                <a:solidFill>
                  <a:srgbClr val="3F3F3F"/>
                </a:solidFill>
                <a:latin typeface="Calibri"/>
                <a:ea typeface="Calibri"/>
                <a:cs typeface="Calibri"/>
                <a:sym typeface="Calibri"/>
              </a:rPr>
              <a:t>: arbeta mot din framtidsvision</a:t>
            </a:r>
          </a:p>
          <a:p>
            <a:pPr marL="342900" marR="0" lvl="0" indent="-342900" algn="just" rtl="0">
              <a:spcBef>
                <a:spcPts val="0"/>
              </a:spcBef>
              <a:spcAft>
                <a:spcPts val="0"/>
              </a:spcAft>
              <a:buClr>
                <a:srgbClr val="3F3F3F"/>
              </a:buClr>
              <a:buSzPts val="1867"/>
              <a:buFont typeface="Arial"/>
              <a:buChar char="•"/>
            </a:pPr>
            <a:r>
              <a:rPr lang="sv-SE" sz="1867" b="1" dirty="0">
                <a:solidFill>
                  <a:srgbClr val="3F3F3F"/>
                </a:solidFill>
                <a:latin typeface="Calibri"/>
                <a:ea typeface="Calibri"/>
                <a:cs typeface="Calibri"/>
                <a:sym typeface="Calibri"/>
              </a:rPr>
              <a:t>Arbeta med andra</a:t>
            </a:r>
            <a:r>
              <a:rPr lang="sv-SE" sz="1867" dirty="0">
                <a:solidFill>
                  <a:srgbClr val="3F3F3F"/>
                </a:solidFill>
                <a:latin typeface="Calibri"/>
                <a:ea typeface="Calibri"/>
                <a:cs typeface="Calibri"/>
                <a:sym typeface="Calibri"/>
              </a:rPr>
              <a:t>: samarbeta och </a:t>
            </a:r>
            <a:r>
              <a:rPr lang="sv-SE" sz="1867" dirty="0" err="1">
                <a:solidFill>
                  <a:srgbClr val="3F3F3F"/>
                </a:solidFill>
                <a:latin typeface="Calibri"/>
                <a:ea typeface="Calibri"/>
                <a:cs typeface="Calibri"/>
                <a:sym typeface="Calibri"/>
              </a:rPr>
              <a:t>nätverka</a:t>
            </a:r>
            <a:endParaRPr lang="sv-SE" sz="1867" dirty="0">
              <a:solidFill>
                <a:srgbClr val="3F3F3F"/>
              </a:solidFill>
              <a:latin typeface="Calibri"/>
              <a:ea typeface="Calibri"/>
              <a:cs typeface="Calibri"/>
              <a:sym typeface="Calibri"/>
            </a:endParaRPr>
          </a:p>
          <a:p>
            <a:pPr marL="342900" marR="0" lvl="0" indent="-342900" algn="just" rtl="0">
              <a:spcBef>
                <a:spcPts val="0"/>
              </a:spcBef>
              <a:spcAft>
                <a:spcPts val="0"/>
              </a:spcAft>
              <a:buClr>
                <a:srgbClr val="3F3F3F"/>
              </a:buClr>
              <a:buSzPts val="1867"/>
              <a:buFont typeface="Arial"/>
              <a:buChar char="•"/>
            </a:pPr>
            <a:r>
              <a:rPr lang="sv-SE" sz="1867" b="1" dirty="0">
                <a:solidFill>
                  <a:srgbClr val="3F3F3F"/>
                </a:solidFill>
                <a:latin typeface="Calibri"/>
                <a:ea typeface="Calibri"/>
                <a:cs typeface="Calibri"/>
                <a:sym typeface="Calibri"/>
              </a:rPr>
              <a:t>Hantera osäkerhet, tvetydighet och risk: </a:t>
            </a:r>
            <a:r>
              <a:rPr lang="sv-SE" sz="1867" dirty="0">
                <a:solidFill>
                  <a:srgbClr val="3F3F3F"/>
                </a:solidFill>
                <a:latin typeface="Calibri"/>
                <a:ea typeface="Calibri"/>
                <a:cs typeface="Calibri"/>
                <a:sym typeface="Calibri"/>
              </a:rPr>
              <a:t>fatta beslut som hanterar osäkerhet, tvetydighet och risk </a:t>
            </a:r>
          </a:p>
          <a:p>
            <a:pPr marL="342900" marR="0" lvl="0" indent="-342900" algn="just" rtl="0">
              <a:spcBef>
                <a:spcPts val="0"/>
              </a:spcBef>
              <a:spcAft>
                <a:spcPts val="0"/>
              </a:spcAft>
              <a:buClr>
                <a:srgbClr val="3F3F3F"/>
              </a:buClr>
              <a:buSzPts val="1867"/>
              <a:buFont typeface="Arial"/>
              <a:buChar char="•"/>
            </a:pPr>
            <a:endParaRPr lang="en-GB" sz="1867" dirty="0">
              <a:solidFill>
                <a:srgbClr val="3F3F3F"/>
              </a:solidFill>
              <a:latin typeface="Calibri"/>
              <a:ea typeface="Calibri"/>
              <a:cs typeface="Calibri"/>
              <a:sym typeface="Calibri"/>
            </a:endParaRPr>
          </a:p>
          <a:p>
            <a:pPr marL="342900" marR="0" lvl="0" indent="-224345" algn="just" rtl="0">
              <a:spcBef>
                <a:spcPts val="0"/>
              </a:spcBef>
              <a:spcAft>
                <a:spcPts val="0"/>
              </a:spcAft>
              <a:buClr>
                <a:schemeClr val="dk1"/>
              </a:buClr>
              <a:buSzPts val="1867"/>
              <a:buFont typeface="Arial"/>
              <a:buNone/>
            </a:pPr>
            <a:endParaRPr lang="en-GB" sz="1867" dirty="0">
              <a:solidFill>
                <a:srgbClr val="3F3F3F"/>
              </a:solidFill>
              <a:latin typeface="Calibri"/>
              <a:ea typeface="Calibri"/>
              <a:cs typeface="Calibri"/>
              <a:sym typeface="Calibri"/>
            </a:endParaRPr>
          </a:p>
        </p:txBody>
      </p:sp>
      <p:sp>
        <p:nvSpPr>
          <p:cNvPr id="574" name="Google Shape;574;p37"/>
          <p:cNvSpPr txBox="1">
            <a:spLocks noGrp="1"/>
          </p:cNvSpPr>
          <p:nvPr>
            <p:ph type="body" idx="1"/>
          </p:nvPr>
        </p:nvSpPr>
        <p:spPr>
          <a:xfrm>
            <a:off x="0" y="165100"/>
            <a:ext cx="12192000" cy="76835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3733"/>
              <a:buNone/>
            </a:pPr>
            <a:r>
              <a:rPr lang="en-GB" sz="3733" dirty="0"/>
              <a:t>Quest 2: </a:t>
            </a:r>
            <a:r>
              <a:rPr lang="en-GB" sz="3733" dirty="0" err="1"/>
              <a:t>Fångens</a:t>
            </a:r>
            <a:r>
              <a:rPr lang="en-GB" sz="3733" dirty="0"/>
              <a:t> dilemma</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38"/>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3733"/>
              <a:buNone/>
            </a:pPr>
            <a:r>
              <a:rPr lang="en-GB" sz="3733" dirty="0" err="1"/>
              <a:t>Självbedömning</a:t>
            </a:r>
            <a:endParaRPr dirty="0"/>
          </a:p>
        </p:txBody>
      </p:sp>
      <p:sp>
        <p:nvSpPr>
          <p:cNvPr id="580" name="Google Shape;580;p38"/>
          <p:cNvSpPr txBox="1">
            <a:spLocks noGrp="1"/>
          </p:cNvSpPr>
          <p:nvPr>
            <p:ph type="body" idx="2"/>
          </p:nvPr>
        </p:nvSpPr>
        <p:spPr>
          <a:xfrm>
            <a:off x="1199456" y="1561217"/>
            <a:ext cx="8160907" cy="377065"/>
          </a:xfrm>
          <a:prstGeom prst="rect">
            <a:avLst/>
          </a:prstGeom>
          <a:noFill/>
          <a:ln>
            <a:noFill/>
          </a:ln>
        </p:spPr>
        <p:txBody>
          <a:bodyPr spcFirstLastPara="1" wrap="square" lIns="91425" tIns="45700" rIns="91425" bIns="45700" anchor="ctr" anchorCtr="0">
            <a:normAutofit fontScale="92500" lnSpcReduction="10000"/>
          </a:bodyPr>
          <a:lstStyle/>
          <a:p>
            <a:pPr marL="0" lvl="0" indent="0" algn="l" rtl="0">
              <a:lnSpc>
                <a:spcPct val="90000"/>
              </a:lnSpc>
              <a:spcBef>
                <a:spcPts val="0"/>
              </a:spcBef>
              <a:spcAft>
                <a:spcPts val="0"/>
              </a:spcAft>
              <a:buClr>
                <a:srgbClr val="3F3F3F"/>
              </a:buClr>
              <a:buSzPct val="100000"/>
              <a:buNone/>
            </a:pPr>
            <a:r>
              <a:rPr lang="en-GB" sz="2400" b="1" dirty="0" err="1"/>
              <a:t>Flervalsfrågor</a:t>
            </a:r>
            <a:r>
              <a:rPr lang="en-GB" sz="2400" b="1" dirty="0"/>
              <a:t>: </a:t>
            </a:r>
            <a:r>
              <a:rPr lang="en-GB" sz="2400" dirty="0" err="1"/>
              <a:t>stärk</a:t>
            </a:r>
            <a:r>
              <a:rPr lang="en-GB" sz="2400" dirty="0"/>
              <a:t> din </a:t>
            </a:r>
            <a:r>
              <a:rPr lang="en-GB" sz="2400" dirty="0" err="1"/>
              <a:t>inlärning</a:t>
            </a:r>
            <a:endParaRPr sz="2400" dirty="0"/>
          </a:p>
        </p:txBody>
      </p:sp>
      <p:sp>
        <p:nvSpPr>
          <p:cNvPr id="581" name="Google Shape;581;p38"/>
          <p:cNvSpPr/>
          <p:nvPr/>
        </p:nvSpPr>
        <p:spPr>
          <a:xfrm>
            <a:off x="744784" y="1349117"/>
            <a:ext cx="454673" cy="589164"/>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582" name="Google Shape;582;p38"/>
          <p:cNvSpPr txBox="1"/>
          <p:nvPr/>
        </p:nvSpPr>
        <p:spPr>
          <a:xfrm>
            <a:off x="335360" y="2354673"/>
            <a:ext cx="3744416" cy="3154211"/>
          </a:xfrm>
          <a:prstGeom prst="rect">
            <a:avLst/>
          </a:prstGeom>
          <a:solidFill>
            <a:srgbClr val="FBE4D4"/>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867"/>
              <a:buFont typeface="Arial"/>
              <a:buNone/>
            </a:pPr>
            <a:r>
              <a:rPr lang="sv-SE" sz="1867" b="1" dirty="0">
                <a:solidFill>
                  <a:srgbClr val="3F3F3F"/>
                </a:solidFill>
                <a:latin typeface="Calibri"/>
                <a:ea typeface="Calibri"/>
                <a:cs typeface="Calibri"/>
                <a:sym typeface="Calibri"/>
              </a:rPr>
              <a:t>Fråga 1. Vilka är </a:t>
            </a:r>
            <a:r>
              <a:rPr lang="sv-SE" sz="1867" b="1" dirty="0" err="1">
                <a:solidFill>
                  <a:srgbClr val="3F3F3F"/>
                </a:solidFill>
                <a:latin typeface="Calibri"/>
                <a:ea typeface="Calibri"/>
                <a:cs typeface="Calibri"/>
                <a:sym typeface="Calibri"/>
              </a:rPr>
              <a:t>polk</a:t>
            </a:r>
            <a:r>
              <a:rPr lang="sv-SE" sz="1867" b="1" dirty="0">
                <a:solidFill>
                  <a:srgbClr val="3F3F3F"/>
                </a:solidFill>
                <a:latin typeface="Calibri"/>
                <a:ea typeface="Calibri"/>
                <a:cs typeface="Calibri"/>
                <a:sym typeface="Calibri"/>
              </a:rPr>
              <a:t>-ramverken?</a:t>
            </a:r>
          </a:p>
          <a:p>
            <a:pPr marL="0" marR="0" lvl="0" indent="0" algn="l" rtl="0">
              <a:spcBef>
                <a:spcPts val="0"/>
              </a:spcBef>
              <a:spcAft>
                <a:spcPts val="0"/>
              </a:spcAft>
              <a:buClr>
                <a:srgbClr val="3F3F3F"/>
              </a:buClr>
              <a:buSzPts val="1867"/>
              <a:buFont typeface="Arial"/>
              <a:buNone/>
            </a:pPr>
            <a:r>
              <a:rPr lang="sv-SE" sz="1867" b="0" dirty="0">
                <a:solidFill>
                  <a:srgbClr val="3F3F3F"/>
                </a:solidFill>
                <a:latin typeface="Calibri"/>
                <a:ea typeface="Calibri"/>
                <a:cs typeface="Calibri"/>
                <a:sym typeface="Calibri"/>
              </a:rPr>
              <a:t>Alternativ a: Planera, organisera, leda, kontrollera</a:t>
            </a:r>
          </a:p>
          <a:p>
            <a:pPr marL="0" marR="0" lvl="0" indent="0" algn="l" rtl="0">
              <a:spcBef>
                <a:spcPts val="0"/>
              </a:spcBef>
              <a:spcAft>
                <a:spcPts val="0"/>
              </a:spcAft>
              <a:buClr>
                <a:srgbClr val="3F3F3F"/>
              </a:buClr>
              <a:buSzPts val="1867"/>
              <a:buFont typeface="Arial"/>
              <a:buNone/>
            </a:pPr>
            <a:r>
              <a:rPr lang="sv-SE" sz="1867" b="0" dirty="0">
                <a:solidFill>
                  <a:srgbClr val="3F3F3F"/>
                </a:solidFill>
                <a:latin typeface="Calibri"/>
                <a:ea typeface="Calibri"/>
                <a:cs typeface="Calibri"/>
                <a:sym typeface="Calibri"/>
              </a:rPr>
              <a:t>Alternativ b: Sätta, öppna, lära sig, klippa</a:t>
            </a:r>
          </a:p>
          <a:p>
            <a:pPr marL="0" marR="0" lvl="0" indent="0" algn="l" rtl="0">
              <a:spcBef>
                <a:spcPts val="0"/>
              </a:spcBef>
              <a:spcAft>
                <a:spcPts val="0"/>
              </a:spcAft>
              <a:buClr>
                <a:srgbClr val="3F3F3F"/>
              </a:buClr>
              <a:buSzPts val="1867"/>
              <a:buFont typeface="Arial"/>
              <a:buNone/>
            </a:pPr>
            <a:r>
              <a:rPr lang="sv-SE" sz="1867" b="0" dirty="0">
                <a:solidFill>
                  <a:srgbClr val="3F3F3F"/>
                </a:solidFill>
                <a:latin typeface="Calibri"/>
                <a:ea typeface="Calibri"/>
                <a:cs typeface="Calibri"/>
                <a:sym typeface="Calibri"/>
              </a:rPr>
              <a:t>Alternativ c: Plugga, beställa, kapitalisera, länka</a:t>
            </a:r>
          </a:p>
          <a:p>
            <a:pPr marL="0" marR="0" lvl="0" indent="0" algn="l" rtl="0">
              <a:spcBef>
                <a:spcPts val="0"/>
              </a:spcBef>
              <a:spcAft>
                <a:spcPts val="0"/>
              </a:spcAft>
              <a:buClr>
                <a:srgbClr val="3F3F3F"/>
              </a:buClr>
              <a:buSzPts val="1867"/>
              <a:buFont typeface="Arial"/>
              <a:buNone/>
            </a:pPr>
            <a:r>
              <a:rPr lang="sv-SE" sz="1867" b="0" dirty="0">
                <a:solidFill>
                  <a:srgbClr val="3F3F3F"/>
                </a:solidFill>
                <a:latin typeface="Calibri"/>
                <a:ea typeface="Calibri"/>
                <a:cs typeface="Calibri"/>
                <a:sym typeface="Calibri"/>
              </a:rPr>
              <a:t>Alternativ d: Inget svar är korrekt</a:t>
            </a:r>
            <a:r>
              <a:rPr lang="en-GB" sz="1867" b="0" dirty="0">
                <a:solidFill>
                  <a:srgbClr val="3F3F3F"/>
                </a:solidFill>
                <a:latin typeface="Calibri"/>
                <a:ea typeface="Calibri"/>
                <a:cs typeface="Calibri"/>
                <a:sym typeface="Calibri"/>
              </a:rPr>
              <a:t> </a:t>
            </a:r>
            <a:endParaRPr dirty="0"/>
          </a:p>
        </p:txBody>
      </p:sp>
      <p:sp>
        <p:nvSpPr>
          <p:cNvPr id="583" name="Google Shape;583;p38"/>
          <p:cNvSpPr txBox="1"/>
          <p:nvPr/>
        </p:nvSpPr>
        <p:spPr>
          <a:xfrm>
            <a:off x="4223792" y="2354673"/>
            <a:ext cx="3744416" cy="3154211"/>
          </a:xfrm>
          <a:prstGeom prst="rect">
            <a:avLst/>
          </a:prstGeom>
          <a:solidFill>
            <a:srgbClr val="FBE4D4"/>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867"/>
              <a:buFont typeface="Arial"/>
              <a:buNone/>
            </a:pPr>
            <a:r>
              <a:rPr lang="sv-SE" sz="1867" b="1" dirty="0">
                <a:solidFill>
                  <a:srgbClr val="3F3F3F"/>
                </a:solidFill>
                <a:latin typeface="Calibri"/>
                <a:ea typeface="Calibri"/>
                <a:cs typeface="Calibri"/>
                <a:sym typeface="Calibri"/>
              </a:rPr>
              <a:t>Fråga 2. Med </a:t>
            </a:r>
            <a:r>
              <a:rPr lang="sv-SE" sz="1867" b="1" dirty="0" err="1">
                <a:solidFill>
                  <a:srgbClr val="3F3F3F"/>
                </a:solidFill>
                <a:latin typeface="Calibri"/>
                <a:ea typeface="Calibri"/>
                <a:cs typeface="Calibri"/>
                <a:sym typeface="Calibri"/>
              </a:rPr>
              <a:t>Work</a:t>
            </a:r>
            <a:r>
              <a:rPr lang="sv-SE" sz="1867" b="1" dirty="0">
                <a:solidFill>
                  <a:srgbClr val="3F3F3F"/>
                </a:solidFill>
                <a:latin typeface="Calibri"/>
                <a:ea typeface="Calibri"/>
                <a:cs typeface="Calibri"/>
                <a:sym typeface="Calibri"/>
              </a:rPr>
              <a:t> </a:t>
            </a:r>
            <a:r>
              <a:rPr lang="sv-SE" sz="1867" b="1" dirty="0" err="1">
                <a:solidFill>
                  <a:srgbClr val="3F3F3F"/>
                </a:solidFill>
                <a:latin typeface="Calibri"/>
                <a:ea typeface="Calibri"/>
                <a:cs typeface="Calibri"/>
                <a:sym typeface="Calibri"/>
              </a:rPr>
              <a:t>Balance</a:t>
            </a:r>
            <a:r>
              <a:rPr lang="sv-SE" sz="1867" b="1" dirty="0">
                <a:solidFill>
                  <a:srgbClr val="3F3F3F"/>
                </a:solidFill>
                <a:latin typeface="Calibri"/>
                <a:ea typeface="Calibri"/>
                <a:cs typeface="Calibri"/>
                <a:sym typeface="Calibri"/>
              </a:rPr>
              <a:t> </a:t>
            </a:r>
            <a:r>
              <a:rPr lang="sv-SE" sz="1867" b="1" dirty="0" err="1">
                <a:solidFill>
                  <a:srgbClr val="3F3F3F"/>
                </a:solidFill>
                <a:latin typeface="Calibri"/>
                <a:ea typeface="Calibri"/>
                <a:cs typeface="Calibri"/>
                <a:sym typeface="Calibri"/>
              </a:rPr>
              <a:t>Structure</a:t>
            </a:r>
            <a:r>
              <a:rPr lang="sv-SE" sz="1867" b="1" dirty="0">
                <a:solidFill>
                  <a:srgbClr val="3F3F3F"/>
                </a:solidFill>
                <a:latin typeface="Calibri"/>
                <a:ea typeface="Calibri"/>
                <a:cs typeface="Calibri"/>
                <a:sym typeface="Calibri"/>
              </a:rPr>
              <a:t> är det möjligt att</a:t>
            </a:r>
          </a:p>
          <a:p>
            <a:pPr marL="0" marR="0" lvl="0" indent="0" algn="l" rtl="0">
              <a:spcBef>
                <a:spcPts val="0"/>
              </a:spcBef>
              <a:spcAft>
                <a:spcPts val="0"/>
              </a:spcAft>
              <a:buClr>
                <a:srgbClr val="3F3F3F"/>
              </a:buClr>
              <a:buSzPts val="1867"/>
              <a:buFont typeface="Arial"/>
              <a:buNone/>
            </a:pPr>
            <a:r>
              <a:rPr lang="sv-SE" sz="1867" b="0" dirty="0">
                <a:solidFill>
                  <a:srgbClr val="3F3F3F"/>
                </a:solidFill>
                <a:latin typeface="Calibri"/>
                <a:ea typeface="Calibri"/>
                <a:cs typeface="Calibri"/>
                <a:sym typeface="Calibri"/>
              </a:rPr>
              <a:t>Alternativ a: tilldela ansvarsområden</a:t>
            </a:r>
          </a:p>
          <a:p>
            <a:pPr marL="0" marR="0" lvl="0" indent="0" algn="l" rtl="0">
              <a:spcBef>
                <a:spcPts val="0"/>
              </a:spcBef>
              <a:spcAft>
                <a:spcPts val="0"/>
              </a:spcAft>
              <a:buClr>
                <a:srgbClr val="3F3F3F"/>
              </a:buClr>
              <a:buSzPts val="1867"/>
              <a:buFont typeface="Arial"/>
              <a:buNone/>
            </a:pPr>
            <a:r>
              <a:rPr lang="sv-SE" sz="1867" b="0" dirty="0">
                <a:solidFill>
                  <a:srgbClr val="3F3F3F"/>
                </a:solidFill>
                <a:latin typeface="Calibri"/>
                <a:ea typeface="Calibri"/>
                <a:cs typeface="Calibri"/>
                <a:sym typeface="Calibri"/>
              </a:rPr>
              <a:t>Alternativ b: generera uppskattningar</a:t>
            </a:r>
          </a:p>
          <a:p>
            <a:pPr marL="0" marR="0" lvl="0" indent="0" algn="l" rtl="0">
              <a:spcBef>
                <a:spcPts val="0"/>
              </a:spcBef>
              <a:spcAft>
                <a:spcPts val="0"/>
              </a:spcAft>
              <a:buClr>
                <a:srgbClr val="3F3F3F"/>
              </a:buClr>
              <a:buSzPts val="1867"/>
              <a:buFont typeface="Arial"/>
              <a:buNone/>
            </a:pPr>
            <a:r>
              <a:rPr lang="sv-SE" sz="1867" b="0" dirty="0">
                <a:solidFill>
                  <a:srgbClr val="3F3F3F"/>
                </a:solidFill>
                <a:latin typeface="Calibri"/>
                <a:ea typeface="Calibri"/>
                <a:cs typeface="Calibri"/>
                <a:sym typeface="Calibri"/>
              </a:rPr>
              <a:t>Alternativ c: samla in förloppsdata</a:t>
            </a:r>
          </a:p>
          <a:p>
            <a:pPr marL="0" marR="0" lvl="0" indent="0" algn="l" rtl="0">
              <a:spcBef>
                <a:spcPts val="0"/>
              </a:spcBef>
              <a:spcAft>
                <a:spcPts val="0"/>
              </a:spcAft>
              <a:buClr>
                <a:srgbClr val="3F3F3F"/>
              </a:buClr>
              <a:buSzPts val="1867"/>
              <a:buFont typeface="Arial"/>
              <a:buNone/>
            </a:pPr>
            <a:r>
              <a:rPr lang="sv-SE" sz="1867" b="0" dirty="0">
                <a:solidFill>
                  <a:srgbClr val="3F3F3F"/>
                </a:solidFill>
                <a:latin typeface="Calibri"/>
                <a:ea typeface="Calibri"/>
                <a:cs typeface="Calibri"/>
                <a:sym typeface="Calibri"/>
              </a:rPr>
              <a:t>Alternativ d: Alla svar är korrekta</a:t>
            </a:r>
          </a:p>
          <a:p>
            <a:pPr marL="0" marR="0" lvl="0" indent="0" algn="l" rtl="0">
              <a:spcBef>
                <a:spcPts val="0"/>
              </a:spcBef>
              <a:spcAft>
                <a:spcPts val="0"/>
              </a:spcAft>
              <a:buClr>
                <a:srgbClr val="3F3F3F"/>
              </a:buClr>
              <a:buSzPts val="1867"/>
              <a:buFont typeface="Arial"/>
              <a:buNone/>
            </a:pPr>
            <a:endParaRPr dirty="0"/>
          </a:p>
        </p:txBody>
      </p:sp>
      <p:sp>
        <p:nvSpPr>
          <p:cNvPr id="584" name="Google Shape;584;p38"/>
          <p:cNvSpPr txBox="1"/>
          <p:nvPr/>
        </p:nvSpPr>
        <p:spPr>
          <a:xfrm>
            <a:off x="8112224" y="2354673"/>
            <a:ext cx="3744416" cy="3154211"/>
          </a:xfrm>
          <a:prstGeom prst="rect">
            <a:avLst/>
          </a:prstGeom>
          <a:solidFill>
            <a:srgbClr val="FBE4D4"/>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867"/>
              <a:buFont typeface="Arial"/>
              <a:buNone/>
            </a:pPr>
            <a:r>
              <a:rPr lang="sv-SE" sz="1867" b="1" dirty="0">
                <a:solidFill>
                  <a:srgbClr val="3F3F3F"/>
                </a:solidFill>
                <a:latin typeface="Calibri"/>
                <a:ea typeface="Calibri"/>
                <a:cs typeface="Calibri"/>
                <a:sym typeface="Calibri"/>
              </a:rPr>
              <a:t>Fråga 3. Vilken av följande aktiviteter ingår inte i ledningen?</a:t>
            </a:r>
          </a:p>
          <a:p>
            <a:pPr marL="0" marR="0" lvl="0" indent="0" algn="l" rtl="0">
              <a:spcBef>
                <a:spcPts val="0"/>
              </a:spcBef>
              <a:spcAft>
                <a:spcPts val="0"/>
              </a:spcAft>
              <a:buClr>
                <a:srgbClr val="3F3F3F"/>
              </a:buClr>
              <a:buSzPts val="1867"/>
              <a:buFont typeface="Arial"/>
              <a:buNone/>
            </a:pPr>
            <a:r>
              <a:rPr lang="en-GB" sz="1867" b="0" dirty="0" err="1">
                <a:solidFill>
                  <a:srgbClr val="3F3F3F"/>
                </a:solidFill>
                <a:latin typeface="Calibri"/>
                <a:ea typeface="Calibri"/>
                <a:cs typeface="Calibri"/>
                <a:sym typeface="Calibri"/>
              </a:rPr>
              <a:t>Alternativ</a:t>
            </a:r>
            <a:r>
              <a:rPr lang="en-GB" sz="1867" b="0" dirty="0">
                <a:solidFill>
                  <a:srgbClr val="3F3F3F"/>
                </a:solidFill>
                <a:latin typeface="Calibri"/>
                <a:ea typeface="Calibri"/>
                <a:cs typeface="Calibri"/>
                <a:sym typeface="Calibri"/>
              </a:rPr>
              <a:t> a: </a:t>
            </a:r>
            <a:r>
              <a:rPr lang="en-GB" sz="1867" b="0" dirty="0" err="1">
                <a:solidFill>
                  <a:srgbClr val="3F3F3F"/>
                </a:solidFill>
                <a:latin typeface="Calibri"/>
                <a:ea typeface="Calibri"/>
                <a:cs typeface="Calibri"/>
                <a:sym typeface="Calibri"/>
              </a:rPr>
              <a:t>planering</a:t>
            </a:r>
            <a:endParaRPr lang="en-GB" sz="1867" b="0" dirty="0">
              <a:solidFill>
                <a:srgbClr val="3F3F3F"/>
              </a:solidFill>
              <a:latin typeface="Calibri"/>
              <a:ea typeface="Calibri"/>
              <a:cs typeface="Calibri"/>
              <a:sym typeface="Calibri"/>
            </a:endParaRPr>
          </a:p>
          <a:p>
            <a:pPr marL="0" marR="0" lvl="0" indent="0" algn="l" rtl="0">
              <a:spcBef>
                <a:spcPts val="0"/>
              </a:spcBef>
              <a:spcAft>
                <a:spcPts val="0"/>
              </a:spcAft>
              <a:buClr>
                <a:srgbClr val="3F3F3F"/>
              </a:buClr>
              <a:buSzPts val="1867"/>
              <a:buFont typeface="Arial"/>
              <a:buNone/>
            </a:pPr>
            <a:r>
              <a:rPr lang="en-GB" sz="1867" b="0" dirty="0" err="1">
                <a:solidFill>
                  <a:srgbClr val="3F3F3F"/>
                </a:solidFill>
                <a:latin typeface="Calibri"/>
                <a:ea typeface="Calibri"/>
                <a:cs typeface="Calibri"/>
                <a:sym typeface="Calibri"/>
              </a:rPr>
              <a:t>Alternativ</a:t>
            </a:r>
            <a:r>
              <a:rPr lang="en-GB" sz="1867" b="0" dirty="0">
                <a:solidFill>
                  <a:srgbClr val="3F3F3F"/>
                </a:solidFill>
                <a:latin typeface="Calibri"/>
                <a:ea typeface="Calibri"/>
                <a:cs typeface="Calibri"/>
                <a:sym typeface="Calibri"/>
              </a:rPr>
              <a:t> b: </a:t>
            </a:r>
            <a:r>
              <a:rPr lang="en-GB" sz="1867" b="0" dirty="0" err="1">
                <a:solidFill>
                  <a:srgbClr val="3F3F3F"/>
                </a:solidFill>
                <a:latin typeface="Calibri"/>
                <a:ea typeface="Calibri"/>
                <a:cs typeface="Calibri"/>
                <a:sym typeface="Calibri"/>
              </a:rPr>
              <a:t>organisera</a:t>
            </a:r>
            <a:endParaRPr lang="en-GB" sz="1867" b="0" dirty="0">
              <a:solidFill>
                <a:srgbClr val="3F3F3F"/>
              </a:solidFill>
              <a:latin typeface="Calibri"/>
              <a:ea typeface="Calibri"/>
              <a:cs typeface="Calibri"/>
              <a:sym typeface="Calibri"/>
            </a:endParaRPr>
          </a:p>
          <a:p>
            <a:pPr marL="0" marR="0" lvl="0" indent="0" algn="l" rtl="0">
              <a:spcBef>
                <a:spcPts val="0"/>
              </a:spcBef>
              <a:spcAft>
                <a:spcPts val="0"/>
              </a:spcAft>
              <a:buClr>
                <a:srgbClr val="3F3F3F"/>
              </a:buClr>
              <a:buSzPts val="1867"/>
              <a:buFont typeface="Arial"/>
              <a:buNone/>
            </a:pPr>
            <a:r>
              <a:rPr lang="en-GB" sz="1867" b="0" dirty="0" err="1">
                <a:solidFill>
                  <a:srgbClr val="3F3F3F"/>
                </a:solidFill>
                <a:latin typeface="Calibri"/>
                <a:ea typeface="Calibri"/>
                <a:cs typeface="Calibri"/>
                <a:sym typeface="Calibri"/>
              </a:rPr>
              <a:t>Alternativ</a:t>
            </a:r>
            <a:r>
              <a:rPr lang="en-GB" sz="1867" b="0" dirty="0">
                <a:solidFill>
                  <a:srgbClr val="3F3F3F"/>
                </a:solidFill>
                <a:latin typeface="Calibri"/>
                <a:ea typeface="Calibri"/>
                <a:cs typeface="Calibri"/>
                <a:sym typeface="Calibri"/>
              </a:rPr>
              <a:t> c: teambuilding</a:t>
            </a:r>
          </a:p>
          <a:p>
            <a:pPr marL="0" marR="0" lvl="0" indent="0" algn="l" rtl="0">
              <a:spcBef>
                <a:spcPts val="0"/>
              </a:spcBef>
              <a:spcAft>
                <a:spcPts val="0"/>
              </a:spcAft>
              <a:buClr>
                <a:srgbClr val="3F3F3F"/>
              </a:buClr>
              <a:buSzPts val="1867"/>
              <a:buFont typeface="Arial"/>
              <a:buNone/>
            </a:pPr>
            <a:r>
              <a:rPr lang="en-GB" sz="1867" b="0" dirty="0" err="1">
                <a:solidFill>
                  <a:srgbClr val="3F3F3F"/>
                </a:solidFill>
                <a:latin typeface="Calibri"/>
                <a:ea typeface="Calibri"/>
                <a:cs typeface="Calibri"/>
                <a:sym typeface="Calibri"/>
              </a:rPr>
              <a:t>Alternativ</a:t>
            </a:r>
            <a:r>
              <a:rPr lang="en-GB" sz="1867" b="0" dirty="0">
                <a:solidFill>
                  <a:srgbClr val="3F3F3F"/>
                </a:solidFill>
                <a:latin typeface="Calibri"/>
                <a:ea typeface="Calibri"/>
                <a:cs typeface="Calibri"/>
                <a:sym typeface="Calibri"/>
              </a:rPr>
              <a:t> d: </a:t>
            </a:r>
            <a:r>
              <a:rPr lang="en-GB" sz="1867" b="0" dirty="0" err="1">
                <a:solidFill>
                  <a:srgbClr val="3F3F3F"/>
                </a:solidFill>
                <a:latin typeface="Calibri"/>
                <a:ea typeface="Calibri"/>
                <a:cs typeface="Calibri"/>
                <a:sym typeface="Calibri"/>
              </a:rPr>
              <a:t>försäljning</a:t>
            </a:r>
            <a:endParaRPr lang="en-GB" sz="1867" b="0" dirty="0">
              <a:solidFill>
                <a:srgbClr val="3F3F3F"/>
              </a:solidFill>
              <a:latin typeface="Calibri"/>
              <a:ea typeface="Calibri"/>
              <a:cs typeface="Calibri"/>
              <a:sym typeface="Calibri"/>
            </a:endParaRPr>
          </a:p>
          <a:p>
            <a:pPr marL="0" marR="0" lvl="0" indent="0" algn="l" rtl="0">
              <a:spcBef>
                <a:spcPts val="0"/>
              </a:spcBef>
              <a:spcAft>
                <a:spcPts val="0"/>
              </a:spcAft>
              <a:buClr>
                <a:srgbClr val="3F3F3F"/>
              </a:buClr>
              <a:buSzPts val="1867"/>
              <a:buFont typeface="Arial"/>
              <a:buNone/>
            </a:pP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39"/>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3733"/>
              <a:buNone/>
            </a:pPr>
            <a:r>
              <a:rPr lang="en-GB" sz="3733" dirty="0" err="1"/>
              <a:t>Självbedömning</a:t>
            </a:r>
            <a:endParaRPr dirty="0"/>
          </a:p>
        </p:txBody>
      </p:sp>
      <p:sp>
        <p:nvSpPr>
          <p:cNvPr id="590" name="Google Shape;590;p39"/>
          <p:cNvSpPr txBox="1">
            <a:spLocks noGrp="1"/>
          </p:cNvSpPr>
          <p:nvPr>
            <p:ph type="body" idx="2"/>
          </p:nvPr>
        </p:nvSpPr>
        <p:spPr>
          <a:xfrm>
            <a:off x="1199456" y="1561217"/>
            <a:ext cx="8160907" cy="377065"/>
          </a:xfrm>
          <a:prstGeom prst="rect">
            <a:avLst/>
          </a:prstGeom>
          <a:noFill/>
          <a:ln>
            <a:noFill/>
          </a:ln>
        </p:spPr>
        <p:txBody>
          <a:bodyPr spcFirstLastPara="1" wrap="square" lIns="91425" tIns="45700" rIns="91425" bIns="45700" anchor="ctr" anchorCtr="0">
            <a:normAutofit fontScale="92500" lnSpcReduction="10000"/>
          </a:bodyPr>
          <a:lstStyle/>
          <a:p>
            <a:pPr marL="0" lvl="0" indent="0" algn="l" rtl="0">
              <a:lnSpc>
                <a:spcPct val="90000"/>
              </a:lnSpc>
              <a:spcBef>
                <a:spcPts val="0"/>
              </a:spcBef>
              <a:spcAft>
                <a:spcPts val="0"/>
              </a:spcAft>
              <a:buClr>
                <a:srgbClr val="3F3F3F"/>
              </a:buClr>
              <a:buSzPct val="100000"/>
              <a:buNone/>
            </a:pPr>
            <a:r>
              <a:rPr lang="en-GB" sz="2400" b="1" dirty="0" err="1"/>
              <a:t>Flervalsfrågor</a:t>
            </a:r>
            <a:r>
              <a:rPr lang="en-GB" sz="2400" b="1" dirty="0"/>
              <a:t>: </a:t>
            </a:r>
            <a:r>
              <a:rPr lang="en-GB" sz="2400" dirty="0" err="1"/>
              <a:t>stärk</a:t>
            </a:r>
            <a:r>
              <a:rPr lang="en-GB" sz="2400" dirty="0"/>
              <a:t> din </a:t>
            </a:r>
            <a:r>
              <a:rPr lang="en-GB" sz="2400" dirty="0" err="1"/>
              <a:t>inlärning</a:t>
            </a:r>
            <a:endParaRPr sz="2400" dirty="0"/>
          </a:p>
        </p:txBody>
      </p:sp>
      <p:sp>
        <p:nvSpPr>
          <p:cNvPr id="591" name="Google Shape;591;p39"/>
          <p:cNvSpPr/>
          <p:nvPr/>
        </p:nvSpPr>
        <p:spPr>
          <a:xfrm>
            <a:off x="744784" y="1349117"/>
            <a:ext cx="454673" cy="589164"/>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592" name="Google Shape;592;p39"/>
          <p:cNvSpPr txBox="1"/>
          <p:nvPr/>
        </p:nvSpPr>
        <p:spPr>
          <a:xfrm>
            <a:off x="2159564" y="2361859"/>
            <a:ext cx="3744416" cy="3154211"/>
          </a:xfrm>
          <a:prstGeom prst="rect">
            <a:avLst/>
          </a:prstGeom>
          <a:solidFill>
            <a:srgbClr val="FBE4D4"/>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867"/>
              <a:buFont typeface="Arial"/>
              <a:buNone/>
            </a:pPr>
            <a:r>
              <a:rPr lang="en-GB" sz="1867" b="1" dirty="0" err="1">
                <a:solidFill>
                  <a:srgbClr val="3F3F3F"/>
                </a:solidFill>
                <a:latin typeface="Calibri"/>
                <a:ea typeface="Calibri"/>
                <a:cs typeface="Calibri"/>
                <a:sym typeface="Calibri"/>
              </a:rPr>
              <a:t>Fråga</a:t>
            </a:r>
            <a:r>
              <a:rPr lang="en-GB" sz="1867" b="1" dirty="0">
                <a:solidFill>
                  <a:srgbClr val="3F3F3F"/>
                </a:solidFill>
                <a:latin typeface="Calibri"/>
                <a:ea typeface="Calibri"/>
                <a:cs typeface="Calibri"/>
                <a:sym typeface="Calibri"/>
              </a:rPr>
              <a:t> 4. Teambuilding </a:t>
            </a:r>
            <a:r>
              <a:rPr lang="en-GB" sz="1867" b="1" dirty="0" err="1">
                <a:solidFill>
                  <a:srgbClr val="3F3F3F"/>
                </a:solidFill>
                <a:latin typeface="Calibri"/>
                <a:ea typeface="Calibri"/>
                <a:cs typeface="Calibri"/>
                <a:sym typeface="Calibri"/>
              </a:rPr>
              <a:t>kräver</a:t>
            </a:r>
            <a:r>
              <a:rPr lang="en-GB" sz="1867" b="1" dirty="0">
                <a:solidFill>
                  <a:srgbClr val="3F3F3F"/>
                </a:solidFill>
                <a:latin typeface="Calibri"/>
                <a:ea typeface="Calibri"/>
                <a:cs typeface="Calibri"/>
                <a:sym typeface="Calibri"/>
              </a:rPr>
              <a:t>...</a:t>
            </a:r>
          </a:p>
          <a:p>
            <a:pPr marL="0" marR="0" lvl="0" indent="0" algn="l" rtl="0">
              <a:spcBef>
                <a:spcPts val="0"/>
              </a:spcBef>
              <a:spcAft>
                <a:spcPts val="0"/>
              </a:spcAft>
              <a:buClr>
                <a:srgbClr val="3F3F3F"/>
              </a:buClr>
              <a:buSzPts val="1867"/>
              <a:buFont typeface="Arial"/>
              <a:buNone/>
            </a:pPr>
            <a:r>
              <a:rPr lang="sv-SE" sz="1867" b="0" dirty="0">
                <a:solidFill>
                  <a:srgbClr val="3F3F3F"/>
                </a:solidFill>
                <a:latin typeface="Calibri"/>
                <a:ea typeface="Calibri"/>
                <a:cs typeface="Calibri"/>
                <a:sym typeface="Calibri"/>
              </a:rPr>
              <a:t>Alternativ a: olika steg</a:t>
            </a:r>
          </a:p>
          <a:p>
            <a:pPr marL="0" marR="0" lvl="0" indent="0" algn="l" rtl="0">
              <a:spcBef>
                <a:spcPts val="0"/>
              </a:spcBef>
              <a:spcAft>
                <a:spcPts val="0"/>
              </a:spcAft>
              <a:buClr>
                <a:srgbClr val="3F3F3F"/>
              </a:buClr>
              <a:buSzPts val="1867"/>
              <a:buFont typeface="Arial"/>
              <a:buNone/>
            </a:pPr>
            <a:r>
              <a:rPr lang="sv-SE" sz="1867" b="0" dirty="0">
                <a:solidFill>
                  <a:srgbClr val="3F3F3F"/>
                </a:solidFill>
                <a:latin typeface="Calibri"/>
                <a:ea typeface="Calibri"/>
                <a:cs typeface="Calibri"/>
                <a:sym typeface="Calibri"/>
              </a:rPr>
              <a:t>Alternativ b: särskild förteckning över verksamheter</a:t>
            </a:r>
          </a:p>
          <a:p>
            <a:pPr marL="0" marR="0" lvl="0" indent="0" algn="l" rtl="0">
              <a:spcBef>
                <a:spcPts val="0"/>
              </a:spcBef>
              <a:spcAft>
                <a:spcPts val="0"/>
              </a:spcAft>
              <a:buClr>
                <a:srgbClr val="3F3F3F"/>
              </a:buClr>
              <a:buSzPts val="1867"/>
              <a:buFont typeface="Arial"/>
              <a:buNone/>
            </a:pPr>
            <a:r>
              <a:rPr lang="sv-SE" sz="1867" b="0" dirty="0">
                <a:solidFill>
                  <a:srgbClr val="3F3F3F"/>
                </a:solidFill>
                <a:latin typeface="Calibri"/>
                <a:ea typeface="Calibri"/>
                <a:cs typeface="Calibri"/>
                <a:sym typeface="Calibri"/>
              </a:rPr>
              <a:t>Alternativ c: följa en modell som gäller för alla</a:t>
            </a:r>
          </a:p>
          <a:p>
            <a:pPr marL="0" marR="0" lvl="0" indent="0" algn="l" rtl="0">
              <a:spcBef>
                <a:spcPts val="0"/>
              </a:spcBef>
              <a:spcAft>
                <a:spcPts val="0"/>
              </a:spcAft>
              <a:buClr>
                <a:srgbClr val="3F3F3F"/>
              </a:buClr>
              <a:buSzPts val="1867"/>
              <a:buFont typeface="Arial"/>
              <a:buNone/>
            </a:pPr>
            <a:r>
              <a:rPr lang="sv-SE" sz="1867" b="0" dirty="0">
                <a:solidFill>
                  <a:srgbClr val="3F3F3F"/>
                </a:solidFill>
                <a:latin typeface="Calibri"/>
                <a:ea typeface="Calibri"/>
                <a:cs typeface="Calibri"/>
                <a:sym typeface="Calibri"/>
              </a:rPr>
              <a:t>Alternativ d: få aktiviteter</a:t>
            </a:r>
          </a:p>
          <a:p>
            <a:pPr marL="0" marR="0" lvl="0" indent="0" algn="l" rtl="0">
              <a:spcBef>
                <a:spcPts val="0"/>
              </a:spcBef>
              <a:spcAft>
                <a:spcPts val="0"/>
              </a:spcAft>
              <a:buClr>
                <a:srgbClr val="3F3F3F"/>
              </a:buClr>
              <a:buSzPts val="1867"/>
              <a:buFont typeface="Arial"/>
              <a:buNone/>
            </a:pPr>
            <a:endParaRPr dirty="0"/>
          </a:p>
        </p:txBody>
      </p:sp>
      <p:sp>
        <p:nvSpPr>
          <p:cNvPr id="593" name="Google Shape;593;p39"/>
          <p:cNvSpPr txBox="1"/>
          <p:nvPr/>
        </p:nvSpPr>
        <p:spPr>
          <a:xfrm>
            <a:off x="6288021" y="2354673"/>
            <a:ext cx="3744416" cy="3154211"/>
          </a:xfrm>
          <a:prstGeom prst="rect">
            <a:avLst/>
          </a:prstGeom>
          <a:solidFill>
            <a:srgbClr val="FBE4D4"/>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867"/>
              <a:buFont typeface="Arial"/>
              <a:buNone/>
            </a:pPr>
            <a:r>
              <a:rPr lang="sv-SE" sz="1867" b="1" dirty="0">
                <a:solidFill>
                  <a:srgbClr val="3F3F3F"/>
                </a:solidFill>
                <a:latin typeface="Calibri"/>
                <a:ea typeface="Calibri"/>
                <a:cs typeface="Calibri"/>
                <a:sym typeface="Calibri"/>
              </a:rPr>
              <a:t>Fråga 5. Varför är teamarbete viktigt?</a:t>
            </a:r>
          </a:p>
          <a:p>
            <a:pPr marL="0" marR="0" lvl="0" indent="0" algn="l" rtl="0">
              <a:spcBef>
                <a:spcPts val="0"/>
              </a:spcBef>
              <a:spcAft>
                <a:spcPts val="0"/>
              </a:spcAft>
              <a:buClr>
                <a:srgbClr val="3F3F3F"/>
              </a:buClr>
              <a:buSzPts val="1867"/>
              <a:buFont typeface="Arial"/>
              <a:buNone/>
            </a:pPr>
            <a:r>
              <a:rPr lang="sv-SE" sz="1867" b="0" dirty="0">
                <a:solidFill>
                  <a:srgbClr val="3F3F3F"/>
                </a:solidFill>
                <a:latin typeface="Calibri"/>
                <a:ea typeface="Calibri"/>
                <a:cs typeface="Calibri"/>
                <a:sym typeface="Calibri"/>
              </a:rPr>
              <a:t>Alternativ a: ökad innovationspotential </a:t>
            </a:r>
          </a:p>
          <a:p>
            <a:pPr marL="0" marR="0" lvl="0" indent="0" algn="l" rtl="0">
              <a:spcBef>
                <a:spcPts val="0"/>
              </a:spcBef>
              <a:spcAft>
                <a:spcPts val="0"/>
              </a:spcAft>
              <a:buClr>
                <a:srgbClr val="3F3F3F"/>
              </a:buClr>
              <a:buSzPts val="1867"/>
              <a:buFont typeface="Arial"/>
              <a:buNone/>
            </a:pPr>
            <a:r>
              <a:rPr lang="sv-SE" sz="1867" b="0" dirty="0">
                <a:solidFill>
                  <a:srgbClr val="3F3F3F"/>
                </a:solidFill>
                <a:latin typeface="Calibri"/>
                <a:ea typeface="Calibri"/>
                <a:cs typeface="Calibri"/>
                <a:sym typeface="Calibri"/>
              </a:rPr>
              <a:t>Alternativ b: smartare risktagande</a:t>
            </a:r>
          </a:p>
          <a:p>
            <a:pPr marL="0" marR="0" lvl="0" indent="0" algn="l" rtl="0">
              <a:spcBef>
                <a:spcPts val="0"/>
              </a:spcBef>
              <a:spcAft>
                <a:spcPts val="0"/>
              </a:spcAft>
              <a:buClr>
                <a:srgbClr val="3F3F3F"/>
              </a:buClr>
              <a:buSzPts val="1867"/>
              <a:buFont typeface="Arial"/>
              <a:buNone/>
            </a:pPr>
            <a:r>
              <a:rPr lang="sv-SE" sz="1867" b="0" dirty="0">
                <a:solidFill>
                  <a:srgbClr val="3F3F3F"/>
                </a:solidFill>
                <a:latin typeface="Calibri"/>
                <a:ea typeface="Calibri"/>
                <a:cs typeface="Calibri"/>
                <a:sym typeface="Calibri"/>
              </a:rPr>
              <a:t>Alternativ c: utökad kreativitet</a:t>
            </a:r>
          </a:p>
          <a:p>
            <a:pPr marL="0" marR="0" lvl="0" indent="0" algn="l" rtl="0">
              <a:spcBef>
                <a:spcPts val="0"/>
              </a:spcBef>
              <a:spcAft>
                <a:spcPts val="0"/>
              </a:spcAft>
              <a:buClr>
                <a:srgbClr val="3F3F3F"/>
              </a:buClr>
              <a:buSzPts val="1867"/>
              <a:buFont typeface="Arial"/>
              <a:buNone/>
            </a:pPr>
            <a:r>
              <a:rPr lang="sv-SE" sz="1867" b="0" dirty="0">
                <a:solidFill>
                  <a:srgbClr val="3F3F3F"/>
                </a:solidFill>
                <a:latin typeface="Calibri"/>
                <a:ea typeface="Calibri"/>
                <a:cs typeface="Calibri"/>
                <a:sym typeface="Calibri"/>
              </a:rPr>
              <a:t>Alternativ d: alla svar är korrekta</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
          <p:cNvSpPr/>
          <p:nvPr/>
        </p:nvSpPr>
        <p:spPr>
          <a:xfrm>
            <a:off x="9367516" y="2791303"/>
            <a:ext cx="1092998" cy="923330"/>
          </a:xfrm>
          <a:prstGeom prst="triangle">
            <a:avLst>
              <a:gd name="adj" fmla="val 49419"/>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4"/>
          <p:cNvSpPr txBox="1"/>
          <p:nvPr/>
        </p:nvSpPr>
        <p:spPr>
          <a:xfrm>
            <a:off x="8937767" y="3692366"/>
            <a:ext cx="687300" cy="6465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b="1">
                <a:solidFill>
                  <a:schemeClr val="dk1"/>
                </a:solidFill>
                <a:latin typeface="Calibri"/>
                <a:ea typeface="Calibri"/>
                <a:cs typeface="Calibri"/>
                <a:sym typeface="Calibri"/>
              </a:rPr>
              <a:t>KOSTNAD</a:t>
            </a:r>
            <a:endParaRPr sz="1800" b="1">
              <a:solidFill>
                <a:schemeClr val="dk1"/>
              </a:solidFill>
              <a:latin typeface="Calibri"/>
              <a:ea typeface="Calibri"/>
              <a:cs typeface="Calibri"/>
              <a:sym typeface="Calibri"/>
            </a:endParaRPr>
          </a:p>
        </p:txBody>
      </p:sp>
      <p:sp>
        <p:nvSpPr>
          <p:cNvPr id="187" name="Google Shape;187;p4"/>
          <p:cNvSpPr txBox="1"/>
          <p:nvPr/>
        </p:nvSpPr>
        <p:spPr>
          <a:xfrm>
            <a:off x="9492326" y="2478390"/>
            <a:ext cx="9681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OMFATTNING</a:t>
            </a:r>
            <a:endParaRPr sz="1800" b="1">
              <a:solidFill>
                <a:schemeClr val="dk1"/>
              </a:solidFill>
              <a:latin typeface="Calibri"/>
              <a:ea typeface="Calibri"/>
              <a:cs typeface="Calibri"/>
              <a:sym typeface="Calibri"/>
            </a:endParaRPr>
          </a:p>
        </p:txBody>
      </p:sp>
      <p:sp>
        <p:nvSpPr>
          <p:cNvPr id="188" name="Google Shape;188;p4"/>
          <p:cNvSpPr txBox="1"/>
          <p:nvPr/>
        </p:nvSpPr>
        <p:spPr>
          <a:xfrm>
            <a:off x="10180815" y="3676714"/>
            <a:ext cx="9681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TID</a:t>
            </a:r>
            <a:endParaRPr sz="1800" b="1">
              <a:solidFill>
                <a:schemeClr val="dk1"/>
              </a:solidFill>
              <a:latin typeface="Calibri"/>
              <a:ea typeface="Calibri"/>
              <a:cs typeface="Calibri"/>
              <a:sym typeface="Calibri"/>
            </a:endParaRPr>
          </a:p>
        </p:txBody>
      </p:sp>
      <p:sp>
        <p:nvSpPr>
          <p:cNvPr id="189" name="Google Shape;189;p4"/>
          <p:cNvSpPr txBox="1"/>
          <p:nvPr/>
        </p:nvSpPr>
        <p:spPr>
          <a:xfrm>
            <a:off x="9138155" y="3970004"/>
            <a:ext cx="1747800" cy="1293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300"/>
              <a:t>Kontinuerlig kompromisssökning</a:t>
            </a:r>
            <a:endParaRPr sz="1300"/>
          </a:p>
          <a:p>
            <a:pPr marL="0" marR="0" lvl="0" indent="0" algn="ctr" rtl="0">
              <a:spcBef>
                <a:spcPts val="0"/>
              </a:spcBef>
              <a:spcAft>
                <a:spcPts val="0"/>
              </a:spcAft>
              <a:buNone/>
            </a:pPr>
            <a:r>
              <a:rPr lang="en-GB" sz="1300"/>
              <a:t>(Triangelformen är den som ligger bakom den fortsatta avvägningen)</a:t>
            </a:r>
            <a:endParaRPr sz="1300"/>
          </a:p>
        </p:txBody>
      </p:sp>
      <p:sp>
        <p:nvSpPr>
          <p:cNvPr id="190" name="Google Shape;190;p4"/>
          <p:cNvSpPr txBox="1"/>
          <p:nvPr/>
        </p:nvSpPr>
        <p:spPr>
          <a:xfrm>
            <a:off x="560199" y="1161200"/>
            <a:ext cx="8264100" cy="54705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Ett projekt föds tack vare </a:t>
            </a:r>
            <a:r>
              <a:rPr lang="en-GB" sz="1800" b="1">
                <a:solidFill>
                  <a:schemeClr val="dk1"/>
                </a:solidFill>
                <a:latin typeface="Calibri"/>
                <a:ea typeface="Calibri"/>
                <a:cs typeface="Calibri"/>
                <a:sym typeface="Calibri"/>
              </a:rPr>
              <a:t>en impuls</a:t>
            </a:r>
            <a:r>
              <a:rPr lang="en-GB" sz="1800">
                <a:solidFill>
                  <a:schemeClr val="dk1"/>
                </a:solidFill>
                <a:latin typeface="Calibri"/>
                <a:ea typeface="Calibri"/>
                <a:cs typeface="Calibri"/>
                <a:sym typeface="Calibri"/>
              </a:rPr>
              <a:t>. Det finns ett specifikt beslutsmoment för uppstarten.</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Eftersträvar ett </a:t>
            </a:r>
            <a:r>
              <a:rPr lang="en-GB" sz="1800" b="1">
                <a:solidFill>
                  <a:schemeClr val="dk1"/>
                </a:solidFill>
                <a:latin typeface="Calibri"/>
                <a:ea typeface="Calibri"/>
                <a:cs typeface="Calibri"/>
                <a:sym typeface="Calibri"/>
              </a:rPr>
              <a:t>uttryckligt mål</a:t>
            </a:r>
            <a:r>
              <a:rPr lang="en-GB" sz="1800">
                <a:solidFill>
                  <a:schemeClr val="dk1"/>
                </a:solidFill>
                <a:latin typeface="Calibri"/>
                <a:ea typeface="Calibri"/>
                <a:cs typeface="Calibri"/>
                <a:sym typeface="Calibri"/>
              </a:rPr>
              <a:t> som bestäms av kunden</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Det är </a:t>
            </a:r>
            <a:r>
              <a:rPr lang="en-GB" sz="1800" b="1">
                <a:solidFill>
                  <a:schemeClr val="dk1"/>
                </a:solidFill>
                <a:latin typeface="Calibri"/>
                <a:ea typeface="Calibri"/>
                <a:cs typeface="Calibri"/>
                <a:sym typeface="Calibri"/>
              </a:rPr>
              <a:t>unikt</a:t>
            </a:r>
            <a:r>
              <a:rPr lang="en-GB" sz="1800">
                <a:solidFill>
                  <a:schemeClr val="dk1"/>
                </a:solidFill>
                <a:latin typeface="Calibri"/>
                <a:ea typeface="Calibri"/>
                <a:cs typeface="Calibri"/>
                <a:sym typeface="Calibri"/>
              </a:rPr>
              <a:t> för:</a:t>
            </a:r>
            <a:endParaRPr/>
          </a:p>
          <a:p>
            <a:pPr marL="285750" marR="0" lvl="0" indent="-285750" algn="l" rtl="0">
              <a:spcBef>
                <a:spcPts val="0"/>
              </a:spcBef>
              <a:spcAft>
                <a:spcPts val="0"/>
              </a:spcAft>
              <a:buClr>
                <a:schemeClr val="dk1"/>
              </a:buClr>
              <a:buSzPts val="1800"/>
              <a:buFont typeface="Calibri"/>
              <a:buChar char="-"/>
            </a:pPr>
            <a:r>
              <a:rPr lang="en-GB" sz="1800">
                <a:solidFill>
                  <a:schemeClr val="dk1"/>
                </a:solidFill>
                <a:latin typeface="Calibri"/>
                <a:ea typeface="Calibri"/>
                <a:cs typeface="Calibri"/>
                <a:sym typeface="Calibri"/>
              </a:rPr>
              <a:t>De resultat som skall uppnås</a:t>
            </a:r>
            <a:endParaRPr/>
          </a:p>
          <a:p>
            <a:pPr marL="285750" marR="0" lvl="0" indent="-285750" algn="l" rtl="0">
              <a:spcBef>
                <a:spcPts val="0"/>
              </a:spcBef>
              <a:spcAft>
                <a:spcPts val="0"/>
              </a:spcAft>
              <a:buClr>
                <a:schemeClr val="dk1"/>
              </a:buClr>
              <a:buSzPts val="1800"/>
              <a:buFont typeface="Calibri"/>
              <a:buChar char="-"/>
            </a:pPr>
            <a:r>
              <a:rPr lang="en-GB" sz="1800">
                <a:solidFill>
                  <a:schemeClr val="dk1"/>
                </a:solidFill>
                <a:latin typeface="Calibri"/>
                <a:ea typeface="Calibri"/>
                <a:cs typeface="Calibri"/>
                <a:sym typeface="Calibri"/>
              </a:rPr>
              <a:t>Blandningen av resurser, färdigheter som ska användas</a:t>
            </a:r>
            <a:endParaRPr/>
          </a:p>
          <a:p>
            <a:pPr marL="285750" marR="0" lvl="0" indent="-285750" algn="l" rtl="0">
              <a:spcBef>
                <a:spcPts val="0"/>
              </a:spcBef>
              <a:spcAft>
                <a:spcPts val="0"/>
              </a:spcAft>
              <a:buClr>
                <a:schemeClr val="dk1"/>
              </a:buClr>
              <a:buSzPts val="1800"/>
              <a:buFont typeface="Calibri"/>
              <a:buChar char="-"/>
            </a:pPr>
            <a:r>
              <a:rPr lang="en-GB" sz="1800">
                <a:solidFill>
                  <a:schemeClr val="dk1"/>
                </a:solidFill>
                <a:latin typeface="Calibri"/>
                <a:ea typeface="Calibri"/>
                <a:cs typeface="Calibri"/>
                <a:sym typeface="Calibri"/>
              </a:rPr>
              <a:t>Bakgrunden till hänvisningen</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Calibri"/>
              <a:buChar char="-"/>
            </a:pPr>
            <a:r>
              <a:rPr lang="en-GB" sz="1800">
                <a:solidFill>
                  <a:schemeClr val="dk1"/>
                </a:solidFill>
                <a:latin typeface="Calibri"/>
                <a:ea typeface="Calibri"/>
                <a:cs typeface="Calibri"/>
                <a:sym typeface="Calibri"/>
              </a:rPr>
              <a:t>Graden av kunskap om frågan</a:t>
            </a:r>
            <a:endParaRPr sz="1800">
              <a:solidFill>
                <a:schemeClr val="dk1"/>
              </a:solidFill>
              <a:latin typeface="Calibri"/>
              <a:ea typeface="Calibri"/>
              <a:cs typeface="Calibri"/>
              <a:sym typeface="Calibri"/>
            </a:endParaRPr>
          </a:p>
          <a:p>
            <a:pPr marL="45720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GB" sz="1800" b="1">
                <a:solidFill>
                  <a:schemeClr val="dk1"/>
                </a:solidFill>
                <a:latin typeface="Calibri"/>
                <a:ea typeface="Calibri"/>
                <a:cs typeface="Calibri"/>
                <a:sym typeface="Calibri"/>
              </a:rPr>
              <a:t>Det är tillfälligt</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Det ligger utanför ramen för vad som kan uppnås med den permanenta strukturen</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GB" sz="1800" b="1">
                <a:solidFill>
                  <a:schemeClr val="dk1"/>
                </a:solidFill>
                <a:latin typeface="Calibri"/>
                <a:ea typeface="Calibri"/>
                <a:cs typeface="Calibri"/>
                <a:sym typeface="Calibri"/>
              </a:rPr>
              <a:t>Stort ömsesidigt beroende</a:t>
            </a:r>
            <a:r>
              <a:rPr lang="en-GB" sz="1800">
                <a:solidFill>
                  <a:schemeClr val="dk1"/>
                </a:solidFill>
                <a:latin typeface="Calibri"/>
                <a:ea typeface="Calibri"/>
                <a:cs typeface="Calibri"/>
                <a:sym typeface="Calibri"/>
              </a:rPr>
              <a:t> mellan olika discipliner/kunskaps-/forskningskällor krävs</a:t>
            </a:r>
            <a:endParaRPr sz="18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GB" sz="1800">
                <a:solidFill>
                  <a:schemeClr val="dk1"/>
                </a:solidFill>
                <a:latin typeface="Calibri"/>
                <a:ea typeface="Calibri"/>
                <a:cs typeface="Calibri"/>
                <a:sym typeface="Calibri"/>
              </a:rPr>
              <a:t>Projektgenomförandet kräver särskild integrering av olika komponenter i den befintliga organisationsstrukturen.</a:t>
            </a:r>
            <a:endParaRPr sz="1800">
              <a:solidFill>
                <a:schemeClr val="dk1"/>
              </a:solidFill>
              <a:latin typeface="Calibri"/>
              <a:ea typeface="Calibri"/>
              <a:cs typeface="Calibri"/>
              <a:sym typeface="Calibri"/>
            </a:endParaRPr>
          </a:p>
          <a:p>
            <a:pPr marL="0" marR="0" lvl="0" indent="0" algn="l" rtl="0">
              <a:spcBef>
                <a:spcPts val="1200"/>
              </a:spcBef>
              <a:spcAft>
                <a:spcPts val="0"/>
              </a:spcAft>
              <a:buNone/>
            </a:pPr>
            <a:endParaRPr sz="1800">
              <a:solidFill>
                <a:schemeClr val="dk1"/>
              </a:solidFill>
              <a:latin typeface="Calibri"/>
              <a:ea typeface="Calibri"/>
              <a:cs typeface="Calibri"/>
              <a:sym typeface="Calibri"/>
            </a:endParaRPr>
          </a:p>
        </p:txBody>
      </p:sp>
      <p:sp>
        <p:nvSpPr>
          <p:cNvPr id="191" name="Google Shape;191;p4"/>
          <p:cNvSpPr txBox="1"/>
          <p:nvPr/>
        </p:nvSpPr>
        <p:spPr>
          <a:xfrm>
            <a:off x="973777" y="391886"/>
            <a:ext cx="68757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b="1">
                <a:solidFill>
                  <a:schemeClr val="dk1"/>
                </a:solidFill>
                <a:latin typeface="Calibri"/>
                <a:ea typeface="Calibri"/>
                <a:cs typeface="Calibri"/>
                <a:sym typeface="Calibri"/>
              </a:rPr>
              <a:t>Karakteristiskt för ett projekt</a:t>
            </a:r>
            <a:endParaRPr/>
          </a:p>
        </p:txBody>
      </p:sp>
      <p:sp>
        <p:nvSpPr>
          <p:cNvPr id="192" name="Google Shape;192;p4"/>
          <p:cNvSpPr/>
          <p:nvPr/>
        </p:nvSpPr>
        <p:spPr>
          <a:xfrm>
            <a:off x="2013477" y="38876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193" name="Google Shape;193;p4"/>
          <p:cNvGraphicFramePr/>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724395" imgH="782112" progId="">
                  <p:embed/>
                </p:oleObj>
              </mc:Choice>
              <mc:Fallback>
                <p:oleObj r:id="rId3" imgW="724395" imgH="782112" progId="">
                  <p:embed/>
                  <p:pic>
                    <p:nvPicPr>
                      <p:cNvPr id="193" name="Google Shape;193;p4"/>
                      <p:cNvPicPr preferRelativeResize="0"/>
                      <p:nvPr/>
                    </p:nvPicPr>
                    <p:blipFill rotWithShape="1">
                      <a:blip r:embed="rId4">
                        <a:alphaModFix/>
                      </a:blip>
                      <a:srcRect/>
                      <a:stretch/>
                    </p:blipFill>
                    <p:spPr>
                      <a:xfrm>
                        <a:off x="-3683" y="0"/>
                        <a:ext cx="724395" cy="782112"/>
                      </a:xfrm>
                      <a:prstGeom prst="rect">
                        <a:avLst/>
                      </a:prstGeom>
                      <a:noFill/>
                      <a:ln>
                        <a:noFill/>
                      </a:ln>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40"/>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3733"/>
              <a:buNone/>
            </a:pPr>
            <a:r>
              <a:rPr lang="en-GB" sz="3733" dirty="0" err="1"/>
              <a:t>Självbedömning</a:t>
            </a:r>
            <a:endParaRPr dirty="0"/>
          </a:p>
        </p:txBody>
      </p:sp>
      <p:sp>
        <p:nvSpPr>
          <p:cNvPr id="599" name="Google Shape;599;p40"/>
          <p:cNvSpPr txBox="1">
            <a:spLocks noGrp="1"/>
          </p:cNvSpPr>
          <p:nvPr>
            <p:ph type="body" idx="2"/>
          </p:nvPr>
        </p:nvSpPr>
        <p:spPr>
          <a:xfrm>
            <a:off x="1199456" y="1561217"/>
            <a:ext cx="8160907" cy="377065"/>
          </a:xfrm>
          <a:prstGeom prst="rect">
            <a:avLst/>
          </a:prstGeom>
          <a:noFill/>
          <a:ln>
            <a:noFill/>
          </a:ln>
        </p:spPr>
        <p:txBody>
          <a:bodyPr spcFirstLastPara="1" wrap="square" lIns="91425" tIns="45700" rIns="91425" bIns="45700" anchor="ctr" anchorCtr="0">
            <a:normAutofit fontScale="92500" lnSpcReduction="10000"/>
          </a:bodyPr>
          <a:lstStyle/>
          <a:p>
            <a:pPr marL="0" lvl="0" indent="0" algn="l" rtl="0">
              <a:lnSpc>
                <a:spcPct val="90000"/>
              </a:lnSpc>
              <a:spcBef>
                <a:spcPts val="0"/>
              </a:spcBef>
              <a:spcAft>
                <a:spcPts val="0"/>
              </a:spcAft>
              <a:buClr>
                <a:srgbClr val="3F3F3F"/>
              </a:buClr>
              <a:buSzPct val="100000"/>
              <a:buNone/>
            </a:pPr>
            <a:r>
              <a:rPr lang="en-GB" sz="2400" b="1" dirty="0" err="1"/>
              <a:t>Flervalsfrågor</a:t>
            </a:r>
            <a:r>
              <a:rPr lang="en-GB" sz="2400" b="1" dirty="0"/>
              <a:t>: </a:t>
            </a:r>
            <a:r>
              <a:rPr lang="en-GB" sz="2400" dirty="0" err="1"/>
              <a:t>facit</a:t>
            </a:r>
            <a:endParaRPr sz="2400" dirty="0"/>
          </a:p>
        </p:txBody>
      </p:sp>
      <p:sp>
        <p:nvSpPr>
          <p:cNvPr id="600" name="Google Shape;600;p40"/>
          <p:cNvSpPr/>
          <p:nvPr/>
        </p:nvSpPr>
        <p:spPr>
          <a:xfrm>
            <a:off x="744784" y="1349117"/>
            <a:ext cx="454673" cy="589164"/>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601" name="Google Shape;601;p40"/>
          <p:cNvSpPr txBox="1"/>
          <p:nvPr/>
        </p:nvSpPr>
        <p:spPr>
          <a:xfrm>
            <a:off x="335360" y="2354673"/>
            <a:ext cx="3744416" cy="3154211"/>
          </a:xfrm>
          <a:prstGeom prst="rect">
            <a:avLst/>
          </a:prstGeom>
          <a:solidFill>
            <a:srgbClr val="FBE4D4"/>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867"/>
              <a:buFont typeface="Arial"/>
              <a:buNone/>
            </a:pPr>
            <a:r>
              <a:rPr lang="en-GB" sz="1867" b="1" dirty="0" err="1">
                <a:solidFill>
                  <a:srgbClr val="3F3F3F"/>
                </a:solidFill>
                <a:latin typeface="Calibri"/>
                <a:ea typeface="Calibri"/>
                <a:cs typeface="Calibri"/>
                <a:sym typeface="Calibri"/>
              </a:rPr>
              <a:t>Fråga</a:t>
            </a:r>
            <a:r>
              <a:rPr lang="en-GB" sz="1867" b="1" dirty="0">
                <a:solidFill>
                  <a:srgbClr val="3F3F3F"/>
                </a:solidFill>
                <a:latin typeface="Calibri"/>
                <a:ea typeface="Calibri"/>
                <a:cs typeface="Calibri"/>
                <a:sym typeface="Calibri"/>
              </a:rPr>
              <a:t> 1:a</a:t>
            </a:r>
            <a:endParaRPr dirty="0"/>
          </a:p>
        </p:txBody>
      </p:sp>
      <p:sp>
        <p:nvSpPr>
          <p:cNvPr id="602" name="Google Shape;602;p40"/>
          <p:cNvSpPr txBox="1"/>
          <p:nvPr/>
        </p:nvSpPr>
        <p:spPr>
          <a:xfrm>
            <a:off x="4223792" y="2354673"/>
            <a:ext cx="3744416" cy="3154211"/>
          </a:xfrm>
          <a:prstGeom prst="rect">
            <a:avLst/>
          </a:prstGeom>
          <a:solidFill>
            <a:srgbClr val="FBE4D4"/>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867"/>
              <a:buFont typeface="Arial"/>
              <a:buNone/>
            </a:pPr>
            <a:r>
              <a:rPr lang="en-GB" sz="1867" b="1" dirty="0" err="1">
                <a:solidFill>
                  <a:srgbClr val="3F3F3F"/>
                </a:solidFill>
                <a:latin typeface="Calibri"/>
                <a:cs typeface="Calibri"/>
                <a:sym typeface="Calibri"/>
              </a:rPr>
              <a:t>Fråga</a:t>
            </a:r>
            <a:r>
              <a:rPr lang="en-GB" sz="1867" b="1" dirty="0">
                <a:solidFill>
                  <a:srgbClr val="3F3F3F"/>
                </a:solidFill>
                <a:latin typeface="Calibri"/>
                <a:cs typeface="Calibri"/>
                <a:sym typeface="Calibri"/>
              </a:rPr>
              <a:t> 2: d</a:t>
            </a:r>
            <a:endParaRPr dirty="0"/>
          </a:p>
        </p:txBody>
      </p:sp>
      <p:sp>
        <p:nvSpPr>
          <p:cNvPr id="603" name="Google Shape;603;p40"/>
          <p:cNvSpPr txBox="1"/>
          <p:nvPr/>
        </p:nvSpPr>
        <p:spPr>
          <a:xfrm>
            <a:off x="8112224" y="2354673"/>
            <a:ext cx="3744416" cy="3154211"/>
          </a:xfrm>
          <a:prstGeom prst="rect">
            <a:avLst/>
          </a:prstGeom>
          <a:solidFill>
            <a:srgbClr val="FBE4D4"/>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867"/>
              <a:buFont typeface="Arial"/>
              <a:buNone/>
            </a:pPr>
            <a:r>
              <a:rPr lang="en-GB" sz="1867" b="1" dirty="0" err="1">
                <a:solidFill>
                  <a:srgbClr val="3F3F3F"/>
                </a:solidFill>
                <a:latin typeface="Calibri"/>
                <a:cs typeface="Calibri"/>
                <a:sym typeface="Calibri"/>
              </a:rPr>
              <a:t>Fråga</a:t>
            </a:r>
            <a:r>
              <a:rPr lang="en-GB" sz="1867" b="1" dirty="0">
                <a:solidFill>
                  <a:srgbClr val="3F3F3F"/>
                </a:solidFill>
                <a:latin typeface="Calibri"/>
                <a:cs typeface="Calibri"/>
                <a:sym typeface="Calibri"/>
              </a:rPr>
              <a:t> 3: d</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41"/>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3733"/>
              <a:buNone/>
            </a:pPr>
            <a:r>
              <a:rPr lang="en-GB" sz="3733" dirty="0" err="1"/>
              <a:t>Självbedömning</a:t>
            </a:r>
            <a:endParaRPr dirty="0"/>
          </a:p>
        </p:txBody>
      </p:sp>
      <p:sp>
        <p:nvSpPr>
          <p:cNvPr id="609" name="Google Shape;609;p41"/>
          <p:cNvSpPr txBox="1">
            <a:spLocks noGrp="1"/>
          </p:cNvSpPr>
          <p:nvPr>
            <p:ph type="body" idx="2"/>
          </p:nvPr>
        </p:nvSpPr>
        <p:spPr>
          <a:xfrm>
            <a:off x="1199456" y="1561217"/>
            <a:ext cx="8160907" cy="377065"/>
          </a:xfrm>
          <a:prstGeom prst="rect">
            <a:avLst/>
          </a:prstGeom>
          <a:noFill/>
          <a:ln>
            <a:noFill/>
          </a:ln>
        </p:spPr>
        <p:txBody>
          <a:bodyPr spcFirstLastPara="1" wrap="square" lIns="91425" tIns="45700" rIns="91425" bIns="45700" anchor="ctr" anchorCtr="0">
            <a:normAutofit fontScale="92500" lnSpcReduction="10000"/>
          </a:bodyPr>
          <a:lstStyle/>
          <a:p>
            <a:pPr marL="0" lvl="0" indent="0" algn="l" rtl="0">
              <a:lnSpc>
                <a:spcPct val="90000"/>
              </a:lnSpc>
              <a:spcBef>
                <a:spcPts val="0"/>
              </a:spcBef>
              <a:spcAft>
                <a:spcPts val="0"/>
              </a:spcAft>
              <a:buClr>
                <a:srgbClr val="3F3F3F"/>
              </a:buClr>
              <a:buSzPct val="100000"/>
              <a:buNone/>
            </a:pPr>
            <a:r>
              <a:rPr lang="en-GB" sz="2400" b="1" dirty="0" err="1"/>
              <a:t>Flervalsfrågor</a:t>
            </a:r>
            <a:r>
              <a:rPr lang="en-GB" sz="2400" b="1" dirty="0"/>
              <a:t>: </a:t>
            </a:r>
            <a:r>
              <a:rPr lang="en-GB" sz="2400" dirty="0" err="1"/>
              <a:t>facit</a:t>
            </a:r>
            <a:endParaRPr sz="2400" dirty="0"/>
          </a:p>
        </p:txBody>
      </p:sp>
      <p:sp>
        <p:nvSpPr>
          <p:cNvPr id="610" name="Google Shape;610;p41"/>
          <p:cNvSpPr/>
          <p:nvPr/>
        </p:nvSpPr>
        <p:spPr>
          <a:xfrm>
            <a:off x="744784" y="1349117"/>
            <a:ext cx="454673" cy="589164"/>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611" name="Google Shape;611;p41"/>
          <p:cNvSpPr txBox="1"/>
          <p:nvPr/>
        </p:nvSpPr>
        <p:spPr>
          <a:xfrm>
            <a:off x="2159564" y="2361859"/>
            <a:ext cx="3744416" cy="3154211"/>
          </a:xfrm>
          <a:prstGeom prst="rect">
            <a:avLst/>
          </a:prstGeom>
          <a:solidFill>
            <a:srgbClr val="FBE4D4"/>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867"/>
              <a:buFont typeface="Arial"/>
              <a:buNone/>
            </a:pPr>
            <a:r>
              <a:rPr lang="en-GB" sz="1867" b="1" dirty="0" err="1">
                <a:solidFill>
                  <a:srgbClr val="3F3F3F"/>
                </a:solidFill>
                <a:latin typeface="Calibri"/>
                <a:cs typeface="Calibri"/>
                <a:sym typeface="Calibri"/>
              </a:rPr>
              <a:t>Fråga</a:t>
            </a:r>
            <a:r>
              <a:rPr lang="en-GB" sz="1867" b="1" dirty="0">
                <a:solidFill>
                  <a:srgbClr val="3F3F3F"/>
                </a:solidFill>
                <a:latin typeface="Calibri"/>
                <a:cs typeface="Calibri"/>
                <a:sym typeface="Calibri"/>
              </a:rPr>
              <a:t> 4: a</a:t>
            </a:r>
            <a:endParaRPr dirty="0"/>
          </a:p>
        </p:txBody>
      </p:sp>
      <p:sp>
        <p:nvSpPr>
          <p:cNvPr id="612" name="Google Shape;612;p41"/>
          <p:cNvSpPr txBox="1"/>
          <p:nvPr/>
        </p:nvSpPr>
        <p:spPr>
          <a:xfrm>
            <a:off x="6288021" y="2354673"/>
            <a:ext cx="3744416" cy="3154211"/>
          </a:xfrm>
          <a:prstGeom prst="rect">
            <a:avLst/>
          </a:prstGeom>
          <a:solidFill>
            <a:srgbClr val="FBE4D4"/>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867"/>
              <a:buFont typeface="Arial"/>
              <a:buNone/>
            </a:pPr>
            <a:r>
              <a:rPr lang="en-GB" sz="1867" b="1" dirty="0" err="1">
                <a:solidFill>
                  <a:srgbClr val="3F3F3F"/>
                </a:solidFill>
                <a:latin typeface="Calibri"/>
                <a:cs typeface="Calibri"/>
                <a:sym typeface="Calibri"/>
              </a:rPr>
              <a:t>Fråga</a:t>
            </a:r>
            <a:r>
              <a:rPr lang="en-GB" sz="1867" b="1" dirty="0">
                <a:solidFill>
                  <a:srgbClr val="3F3F3F"/>
                </a:solidFill>
                <a:latin typeface="Calibri"/>
                <a:cs typeface="Calibri"/>
                <a:sym typeface="Calibri"/>
              </a:rPr>
              <a:t> 5: d</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42"/>
          <p:cNvSpPr txBox="1">
            <a:spLocks noGrp="1"/>
          </p:cNvSpPr>
          <p:nvPr>
            <p:ph type="body" idx="1"/>
          </p:nvPr>
        </p:nvSpPr>
        <p:spPr>
          <a:xfrm>
            <a:off x="0" y="594671"/>
            <a:ext cx="12192000" cy="76808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4267"/>
              <a:buNone/>
            </a:pPr>
            <a:r>
              <a:rPr lang="en-GB" sz="4267" b="1" dirty="0" err="1"/>
              <a:t>Sammanfattning</a:t>
            </a:r>
            <a:endParaRPr sz="4267" b="1" dirty="0"/>
          </a:p>
        </p:txBody>
      </p:sp>
      <p:grpSp>
        <p:nvGrpSpPr>
          <p:cNvPr id="618" name="Google Shape;618;p42"/>
          <p:cNvGrpSpPr/>
          <p:nvPr/>
        </p:nvGrpSpPr>
        <p:grpSpPr>
          <a:xfrm>
            <a:off x="4778523" y="2337135"/>
            <a:ext cx="1200000" cy="1200000"/>
            <a:chOff x="3563888" y="1923678"/>
            <a:chExt cx="900000" cy="900000"/>
          </a:xfrm>
        </p:grpSpPr>
        <p:sp>
          <p:nvSpPr>
            <p:cNvPr id="619" name="Google Shape;619;p42"/>
            <p:cNvSpPr/>
            <p:nvPr/>
          </p:nvSpPr>
          <p:spPr>
            <a:xfrm>
              <a:off x="3563888" y="1923678"/>
              <a:ext cx="900000" cy="90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620" name="Google Shape;620;p42"/>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grpSp>
        <p:nvGrpSpPr>
          <p:cNvPr id="621" name="Google Shape;621;p42"/>
          <p:cNvGrpSpPr/>
          <p:nvPr/>
        </p:nvGrpSpPr>
        <p:grpSpPr>
          <a:xfrm rot="5400000">
            <a:off x="6126243" y="2001135"/>
            <a:ext cx="1536000" cy="1536000"/>
            <a:chOff x="3563888" y="1923678"/>
            <a:chExt cx="900000" cy="900000"/>
          </a:xfrm>
        </p:grpSpPr>
        <p:sp>
          <p:nvSpPr>
            <p:cNvPr id="622" name="Google Shape;622;p42"/>
            <p:cNvSpPr/>
            <p:nvPr/>
          </p:nvSpPr>
          <p:spPr>
            <a:xfrm>
              <a:off x="3563888" y="1923678"/>
              <a:ext cx="900000" cy="900000"/>
            </a:xfrm>
            <a:prstGeom prst="rect">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623" name="Google Shape;623;p42"/>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grpSp>
        <p:nvGrpSpPr>
          <p:cNvPr id="624" name="Google Shape;624;p42"/>
          <p:cNvGrpSpPr/>
          <p:nvPr/>
        </p:nvGrpSpPr>
        <p:grpSpPr>
          <a:xfrm rot="10800000">
            <a:off x="6126243" y="3686853"/>
            <a:ext cx="960000" cy="960000"/>
            <a:chOff x="3563888" y="1923678"/>
            <a:chExt cx="900000" cy="900000"/>
          </a:xfrm>
        </p:grpSpPr>
        <p:sp>
          <p:nvSpPr>
            <p:cNvPr id="625" name="Google Shape;625;p42"/>
            <p:cNvSpPr/>
            <p:nvPr/>
          </p:nvSpPr>
          <p:spPr>
            <a:xfrm>
              <a:off x="3563888" y="1923678"/>
              <a:ext cx="900000" cy="900000"/>
            </a:xfrm>
            <a:prstGeom prst="rect">
              <a:avLst/>
            </a:prstGeom>
            <a:solidFill>
              <a:srgbClr val="F39E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626" name="Google Shape;626;p42"/>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grpSp>
        <p:nvGrpSpPr>
          <p:cNvPr id="627" name="Google Shape;627;p42"/>
          <p:cNvGrpSpPr/>
          <p:nvPr/>
        </p:nvGrpSpPr>
        <p:grpSpPr>
          <a:xfrm rot="-5400000">
            <a:off x="4634479" y="3686855"/>
            <a:ext cx="1344044" cy="1344044"/>
            <a:chOff x="3563888" y="1923678"/>
            <a:chExt cx="900000" cy="900000"/>
          </a:xfrm>
        </p:grpSpPr>
        <p:sp>
          <p:nvSpPr>
            <p:cNvPr id="628" name="Google Shape;628;p42"/>
            <p:cNvSpPr/>
            <p:nvPr/>
          </p:nvSpPr>
          <p:spPr>
            <a:xfrm>
              <a:off x="3563888" y="1923678"/>
              <a:ext cx="900000" cy="900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629" name="Google Shape;629;p42"/>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grpSp>
        <p:nvGrpSpPr>
          <p:cNvPr id="630" name="Google Shape;630;p42"/>
          <p:cNvGrpSpPr/>
          <p:nvPr/>
        </p:nvGrpSpPr>
        <p:grpSpPr>
          <a:xfrm>
            <a:off x="680202" y="2084852"/>
            <a:ext cx="3385977" cy="2105210"/>
            <a:chOff x="803640" y="3362835"/>
            <a:chExt cx="2059657" cy="1578907"/>
          </a:xfrm>
        </p:grpSpPr>
        <p:sp>
          <p:nvSpPr>
            <p:cNvPr id="631" name="Google Shape;631;p42"/>
            <p:cNvSpPr txBox="1"/>
            <p:nvPr/>
          </p:nvSpPr>
          <p:spPr>
            <a:xfrm>
              <a:off x="803640" y="3579862"/>
              <a:ext cx="2059657" cy="13618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sv-SE" sz="1600" dirty="0">
                  <a:solidFill>
                    <a:srgbClr val="3F3F3F"/>
                  </a:solidFill>
                  <a:latin typeface="Calibri"/>
                  <a:ea typeface="Calibri"/>
                  <a:cs typeface="Calibri"/>
                  <a:sym typeface="Calibri"/>
                </a:rPr>
                <a:t>Tidshantering är processen att planera och kontrollera hur mycket tid som ska spenderas på specifika aktiviteter. Bra tidshantering gör det möjligt för en individ att genomföra mer på kortare tid, sänker stress och leder tillkarriärframgång.</a:t>
              </a:r>
              <a:endParaRPr dirty="0"/>
            </a:p>
          </p:txBody>
        </p:sp>
        <p:sp>
          <p:nvSpPr>
            <p:cNvPr id="632" name="Google Shape;632;p42"/>
            <p:cNvSpPr txBox="1"/>
            <p:nvPr/>
          </p:nvSpPr>
          <p:spPr>
            <a:xfrm>
              <a:off x="803640" y="3362835"/>
              <a:ext cx="2059657" cy="25391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GB" sz="1600" b="1" dirty="0" err="1">
                  <a:solidFill>
                    <a:srgbClr val="3F3F3F"/>
                  </a:solidFill>
                  <a:latin typeface="Calibri"/>
                  <a:ea typeface="Calibri"/>
                  <a:cs typeface="Calibri"/>
                  <a:sym typeface="Calibri"/>
                </a:rPr>
                <a:t>Tidshantering</a:t>
              </a:r>
              <a:endParaRPr sz="1600" b="1" dirty="0">
                <a:solidFill>
                  <a:srgbClr val="3F3F3F"/>
                </a:solidFill>
                <a:latin typeface="Calibri"/>
                <a:ea typeface="Calibri"/>
                <a:cs typeface="Calibri"/>
                <a:sym typeface="Calibri"/>
              </a:endParaRPr>
            </a:p>
          </p:txBody>
        </p:sp>
      </p:grpSp>
      <p:grpSp>
        <p:nvGrpSpPr>
          <p:cNvPr id="633" name="Google Shape;633;p42"/>
          <p:cNvGrpSpPr/>
          <p:nvPr/>
        </p:nvGrpSpPr>
        <p:grpSpPr>
          <a:xfrm>
            <a:off x="678631" y="4485119"/>
            <a:ext cx="3387549" cy="1661952"/>
            <a:chOff x="802684" y="3362835"/>
            <a:chExt cx="2060613" cy="1246464"/>
          </a:xfrm>
        </p:grpSpPr>
        <p:sp>
          <p:nvSpPr>
            <p:cNvPr id="634" name="Google Shape;634;p42"/>
            <p:cNvSpPr txBox="1"/>
            <p:nvPr/>
          </p:nvSpPr>
          <p:spPr>
            <a:xfrm>
              <a:off x="802684" y="3616750"/>
              <a:ext cx="2059657" cy="99254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sv-SE" sz="1600" dirty="0">
                  <a:solidFill>
                    <a:srgbClr val="3F3F3F"/>
                  </a:solidFill>
                  <a:latin typeface="Calibri"/>
                  <a:ea typeface="Calibri"/>
                  <a:cs typeface="Calibri"/>
                  <a:sym typeface="Calibri"/>
                </a:rPr>
                <a:t>Det innebär att människor kommer att försöka samarbeta, använda sina individuella färdigheter och ge konstruktiv feedback, trots personliga konflikter mellan individer.</a:t>
              </a:r>
              <a:endParaRPr dirty="0"/>
            </a:p>
          </p:txBody>
        </p:sp>
        <p:sp>
          <p:nvSpPr>
            <p:cNvPr id="635" name="Google Shape;635;p42"/>
            <p:cNvSpPr txBox="1"/>
            <p:nvPr/>
          </p:nvSpPr>
          <p:spPr>
            <a:xfrm>
              <a:off x="803640" y="3362835"/>
              <a:ext cx="2059657" cy="25391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600" b="1" dirty="0" err="1">
                  <a:solidFill>
                    <a:srgbClr val="3F3F3F"/>
                  </a:solidFill>
                  <a:latin typeface="Calibri"/>
                  <a:ea typeface="Calibri"/>
                  <a:cs typeface="Calibri"/>
                  <a:sym typeface="Calibri"/>
                </a:rPr>
                <a:t>Teamarbete</a:t>
              </a:r>
              <a:endParaRPr sz="1600" b="1" dirty="0">
                <a:solidFill>
                  <a:srgbClr val="3F3F3F"/>
                </a:solidFill>
                <a:latin typeface="Calibri"/>
                <a:ea typeface="Calibri"/>
                <a:cs typeface="Calibri"/>
                <a:sym typeface="Calibri"/>
              </a:endParaRPr>
            </a:p>
          </p:txBody>
        </p:sp>
      </p:grpSp>
      <p:grpSp>
        <p:nvGrpSpPr>
          <p:cNvPr id="636" name="Google Shape;636;p42"/>
          <p:cNvGrpSpPr/>
          <p:nvPr/>
        </p:nvGrpSpPr>
        <p:grpSpPr>
          <a:xfrm>
            <a:off x="7895319" y="1478976"/>
            <a:ext cx="3385977" cy="2351432"/>
            <a:chOff x="803640" y="3362835"/>
            <a:chExt cx="2059657" cy="1763574"/>
          </a:xfrm>
        </p:grpSpPr>
        <p:sp>
          <p:nvSpPr>
            <p:cNvPr id="637" name="Google Shape;637;p42"/>
            <p:cNvSpPr txBox="1"/>
            <p:nvPr/>
          </p:nvSpPr>
          <p:spPr>
            <a:xfrm>
              <a:off x="803640" y="3579862"/>
              <a:ext cx="2059657" cy="15465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600" dirty="0">
                  <a:solidFill>
                    <a:srgbClr val="3F3F3F"/>
                  </a:solidFill>
                  <a:latin typeface="Calibri"/>
                  <a:ea typeface="Calibri"/>
                  <a:cs typeface="Calibri"/>
                  <a:sym typeface="Calibri"/>
                </a:rPr>
                <a:t>Ledning är samordning och administration av uppgifter för att uppnå ett mål. Sådana administrativa aktiviteter inkluderar att fastställa organisationens strategi och samordna personalens ansträngningar för att uppnå dessa mål genom tillämpning av tillgängliga resurser.</a:t>
              </a:r>
              <a:endParaRPr sz="1600" dirty="0">
                <a:solidFill>
                  <a:srgbClr val="3F3F3F"/>
                </a:solidFill>
                <a:latin typeface="Calibri"/>
                <a:ea typeface="Calibri"/>
                <a:cs typeface="Calibri"/>
                <a:sym typeface="Calibri"/>
              </a:endParaRPr>
            </a:p>
          </p:txBody>
        </p:sp>
        <p:sp>
          <p:nvSpPr>
            <p:cNvPr id="638" name="Google Shape;638;p42"/>
            <p:cNvSpPr txBox="1"/>
            <p:nvPr/>
          </p:nvSpPr>
          <p:spPr>
            <a:xfrm>
              <a:off x="803640" y="3362835"/>
              <a:ext cx="2059657" cy="2539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err="1">
                  <a:solidFill>
                    <a:srgbClr val="3F3F3F"/>
                  </a:solidFill>
                  <a:latin typeface="Calibri"/>
                  <a:ea typeface="Calibri"/>
                  <a:cs typeface="Calibri"/>
                  <a:sym typeface="Calibri"/>
                </a:rPr>
                <a:t>Ledning</a:t>
              </a:r>
              <a:endParaRPr sz="1600" b="1" dirty="0">
                <a:solidFill>
                  <a:srgbClr val="3F3F3F"/>
                </a:solidFill>
                <a:latin typeface="Calibri"/>
                <a:ea typeface="Calibri"/>
                <a:cs typeface="Calibri"/>
                <a:sym typeface="Calibri"/>
              </a:endParaRPr>
            </a:p>
          </p:txBody>
        </p:sp>
      </p:grpSp>
      <p:grpSp>
        <p:nvGrpSpPr>
          <p:cNvPr id="639" name="Google Shape;639;p42"/>
          <p:cNvGrpSpPr/>
          <p:nvPr/>
        </p:nvGrpSpPr>
        <p:grpSpPr>
          <a:xfrm>
            <a:off x="7101775" y="4069591"/>
            <a:ext cx="3905604" cy="2351432"/>
            <a:chOff x="803640" y="3362835"/>
            <a:chExt cx="2059657" cy="1763573"/>
          </a:xfrm>
        </p:grpSpPr>
        <p:sp>
          <p:nvSpPr>
            <p:cNvPr id="640" name="Google Shape;640;p42"/>
            <p:cNvSpPr txBox="1"/>
            <p:nvPr/>
          </p:nvSpPr>
          <p:spPr>
            <a:xfrm>
              <a:off x="803640" y="3579862"/>
              <a:ext cx="2059657" cy="15465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600" dirty="0" err="1">
                  <a:solidFill>
                    <a:srgbClr val="3F3F3F"/>
                  </a:solidFill>
                  <a:latin typeface="Calibri"/>
                  <a:ea typeface="Calibri"/>
                  <a:cs typeface="Calibri"/>
                  <a:sym typeface="Calibri"/>
                </a:rPr>
                <a:t>Teambuilding</a:t>
              </a:r>
              <a:r>
                <a:rPr lang="sv-SE" sz="1600" dirty="0">
                  <a:solidFill>
                    <a:srgbClr val="3F3F3F"/>
                  </a:solidFill>
                  <a:latin typeface="Calibri"/>
                  <a:ea typeface="Calibri"/>
                  <a:cs typeface="Calibri"/>
                  <a:sym typeface="Calibri"/>
                </a:rPr>
                <a:t> är en ledningsteknik som används för att förbättra arbetsgruppernas effektivitet och prestanda genom olika aktiviteter. Det innebär mycket kompetens, analys och observation för att bilda ett starkt och kapabelt team. Hela det enda motivet här är att uppnå organisationens vision och mål.</a:t>
              </a:r>
              <a:endParaRPr sz="1600" dirty="0">
                <a:solidFill>
                  <a:srgbClr val="3F3F3F"/>
                </a:solidFill>
                <a:latin typeface="Calibri"/>
                <a:ea typeface="Calibri"/>
                <a:cs typeface="Calibri"/>
                <a:sym typeface="Calibri"/>
              </a:endParaRPr>
            </a:p>
          </p:txBody>
        </p:sp>
        <p:sp>
          <p:nvSpPr>
            <p:cNvPr id="641" name="Google Shape;641;p42"/>
            <p:cNvSpPr txBox="1"/>
            <p:nvPr/>
          </p:nvSpPr>
          <p:spPr>
            <a:xfrm>
              <a:off x="803640" y="3362835"/>
              <a:ext cx="2059657" cy="2539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3F3F3F"/>
                  </a:solidFill>
                  <a:latin typeface="Calibri"/>
                  <a:ea typeface="Calibri"/>
                  <a:cs typeface="Calibri"/>
                  <a:sym typeface="Calibri"/>
                </a:rPr>
                <a:t>Team building</a:t>
              </a:r>
              <a:endParaRPr sz="1600" b="1">
                <a:solidFill>
                  <a:srgbClr val="3F3F3F"/>
                </a:solidFill>
                <a:latin typeface="Calibri"/>
                <a:ea typeface="Calibri"/>
                <a:cs typeface="Calibri"/>
                <a:sym typeface="Calibri"/>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43"/>
          <p:cNvSpPr/>
          <p:nvPr/>
        </p:nvSpPr>
        <p:spPr>
          <a:xfrm>
            <a:off x="287355" y="308371"/>
            <a:ext cx="11617291" cy="6384992"/>
          </a:xfrm>
          <a:prstGeom prst="frame">
            <a:avLst>
              <a:gd name="adj1" fmla="val 890"/>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647" name="Google Shape;647;p43"/>
          <p:cNvSpPr/>
          <p:nvPr/>
        </p:nvSpPr>
        <p:spPr>
          <a:xfrm>
            <a:off x="8869033" y="0"/>
            <a:ext cx="2688299" cy="6858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648" name="Google Shape;648;p43"/>
          <p:cNvSpPr txBox="1"/>
          <p:nvPr/>
        </p:nvSpPr>
        <p:spPr>
          <a:xfrm>
            <a:off x="8356133" y="2940330"/>
            <a:ext cx="3714097" cy="19205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3733"/>
              <a:buFont typeface="Arial"/>
              <a:buNone/>
            </a:pPr>
            <a:r>
              <a:rPr lang="en-GB" sz="3733" b="1" dirty="0" err="1">
                <a:solidFill>
                  <a:schemeClr val="lt1"/>
                </a:solidFill>
                <a:latin typeface="Calibri"/>
                <a:ea typeface="Calibri"/>
                <a:cs typeface="Calibri"/>
                <a:sym typeface="Calibri"/>
              </a:rPr>
              <a:t>Resurser</a:t>
            </a:r>
            <a:endParaRPr dirty="0"/>
          </a:p>
        </p:txBody>
      </p:sp>
      <p:sp>
        <p:nvSpPr>
          <p:cNvPr id="649" name="Google Shape;649;p43"/>
          <p:cNvSpPr txBox="1"/>
          <p:nvPr/>
        </p:nvSpPr>
        <p:spPr>
          <a:xfrm>
            <a:off x="855023" y="760021"/>
            <a:ext cx="7335526" cy="535531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https://eagletraining.co.uk/2020/11/26/importance-of-working-with-others/#:~:text=Well%2C%20working%20with%20others%20is,culture%2C%20rules%2C%20and%20values</a:t>
            </a:r>
            <a:r>
              <a:rPr lang="en-GB" sz="1800">
                <a:solidFill>
                  <a:schemeClr val="dk1"/>
                </a:solidFill>
                <a:latin typeface="Calibri"/>
                <a:ea typeface="Calibri"/>
                <a:cs typeface="Calibri"/>
                <a:sym typeface="Calibri"/>
              </a:rPr>
              <a:t>.</a:t>
            </a:r>
            <a:endParaRPr/>
          </a:p>
          <a:p>
            <a:pPr marL="285750" marR="0" lvl="0" indent="-285750" algn="l" rtl="0">
              <a:spcBef>
                <a:spcPts val="0"/>
              </a:spcBef>
              <a:spcAft>
                <a:spcPts val="0"/>
              </a:spcAft>
              <a:buClr>
                <a:schemeClr val="dk1"/>
              </a:buClr>
              <a:buSzPts val="1800"/>
              <a:buFont typeface="Arial"/>
              <a:buChar char="•"/>
            </a:pPr>
            <a:r>
              <a:rPr lang="en-GB"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https://www.toppr.com/guides/business-management-and-entrepreneurship/nature-of-management-and-its-process/management-functions</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GB" sz="18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https://corporatefinanceinstitute.com/resources/careers/soft-skills/time-management-list-tips/</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Project Management and IT Projects, Guido Nicelli, Fodnazione Politecnico di Milano, Innovazione Digitale</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GB" sz="18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https://slideplayer.it/slide/199543/</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GB" sz="18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https://hbr.org/2020/01/time-management-is-about-more-than-life-hacks?registration=success</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GB" sz="18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https://hbr.org/2016/06/the-secrets-of-great-teamwork</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GB" sz="1800" u="sng">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https://slack.com/intl/it-it/blog/collaboration/mastering-time-management-at-work</a:t>
            </a: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44"/>
          <p:cNvSpPr txBox="1">
            <a:spLocks noGrp="1"/>
          </p:cNvSpPr>
          <p:nvPr>
            <p:ph type="body" idx="1"/>
          </p:nvPr>
        </p:nvSpPr>
        <p:spPr>
          <a:xfrm>
            <a:off x="-197" y="4005065"/>
            <a:ext cx="12192000" cy="76808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4800"/>
              <a:buNone/>
            </a:pPr>
            <a:r>
              <a:rPr lang="en-GB" dirty="0"/>
              <a:t>Tack!</a:t>
            </a:r>
            <a:endParaRPr dirty="0"/>
          </a:p>
        </p:txBody>
      </p:sp>
      <p:sp>
        <p:nvSpPr>
          <p:cNvPr id="655" name="Google Shape;655;p44"/>
          <p:cNvSpPr txBox="1">
            <a:spLocks noGrp="1"/>
          </p:cNvSpPr>
          <p:nvPr>
            <p:ph type="body" idx="2"/>
          </p:nvPr>
        </p:nvSpPr>
        <p:spPr>
          <a:xfrm>
            <a:off x="-197" y="5157192"/>
            <a:ext cx="12192000" cy="384043"/>
          </a:xfrm>
          <a:prstGeom prst="rect">
            <a:avLst/>
          </a:prstGeom>
          <a:noFill/>
          <a:ln>
            <a:noFill/>
          </a:ln>
        </p:spPr>
        <p:txBody>
          <a:bodyPr spcFirstLastPara="1" wrap="square" lIns="91425" tIns="45700" rIns="91425" bIns="45700" anchor="ctr" anchorCtr="0">
            <a:normAutofit fontScale="92500" lnSpcReduction="10000"/>
          </a:bodyPr>
          <a:lstStyle/>
          <a:p>
            <a:pPr marL="0" lvl="0" indent="0" algn="ctr" rtl="0">
              <a:lnSpc>
                <a:spcPct val="90000"/>
              </a:lnSpc>
              <a:spcBef>
                <a:spcPts val="0"/>
              </a:spcBef>
              <a:spcAft>
                <a:spcPts val="0"/>
              </a:spcAft>
              <a:buClr>
                <a:srgbClr val="3F3F3F"/>
              </a:buClr>
              <a:buSzPct val="100000"/>
              <a:buNone/>
            </a:pPr>
            <a:r>
              <a:rPr lang="en-GB" sz="2400" dirty="0" err="1"/>
              <a:t>Fortsätt</a:t>
            </a:r>
            <a:r>
              <a:rPr lang="en-GB" sz="2400" dirty="0"/>
              <a:t> din </a:t>
            </a:r>
            <a:r>
              <a:rPr lang="en-GB" sz="2400" dirty="0" err="1"/>
              <a:t>utbildning</a:t>
            </a:r>
            <a:r>
              <a:rPr lang="en-GB" sz="2400" dirty="0"/>
              <a:t> </a:t>
            </a:r>
            <a:r>
              <a:rPr lang="en-GB" sz="2400"/>
              <a:t>på </a:t>
            </a:r>
            <a:r>
              <a:rPr lang="en-GB" sz="2400" u="sng" dirty="0">
                <a:solidFill>
                  <a:schemeClr val="hlink"/>
                </a:solidFill>
                <a:hlinkClick r:id="rId3"/>
              </a:rPr>
              <a:t>www.projectspecial.eu</a:t>
            </a:r>
            <a:r>
              <a:rPr lang="en-GB" sz="2400" dirty="0"/>
              <a:t>! </a:t>
            </a:r>
            <a:endParaRP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9743" y="1074730"/>
            <a:ext cx="5442060" cy="4160871"/>
          </a:xfrm>
          <a:prstGeom prst="rect">
            <a:avLst/>
          </a:prstGeom>
          <a:noFill/>
          <a:ln>
            <a:noFill/>
          </a:ln>
        </p:spPr>
      </p:pic>
      <p:sp>
        <p:nvSpPr>
          <p:cNvPr id="199" name="Google Shape;199;p5"/>
          <p:cNvSpPr txBox="1"/>
          <p:nvPr/>
        </p:nvSpPr>
        <p:spPr>
          <a:xfrm>
            <a:off x="1520041" y="546265"/>
            <a:ext cx="6008914"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chemeClr val="dk1"/>
                </a:solidFill>
                <a:latin typeface="Calibri"/>
                <a:ea typeface="Calibri"/>
                <a:cs typeface="Calibri"/>
                <a:sym typeface="Calibri"/>
              </a:rPr>
              <a:t>Projekt</a:t>
            </a:r>
            <a:endParaRPr/>
          </a:p>
        </p:txBody>
      </p:sp>
      <p:sp>
        <p:nvSpPr>
          <p:cNvPr id="200" name="Google Shape;200;p5"/>
          <p:cNvSpPr txBox="1"/>
          <p:nvPr/>
        </p:nvSpPr>
        <p:spPr>
          <a:xfrm>
            <a:off x="3219315" y="5235588"/>
            <a:ext cx="60084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Kom ihåg!</a:t>
            </a:r>
            <a:endParaRPr/>
          </a:p>
          <a:p>
            <a:pPr marL="0" marR="0" lvl="0" indent="0" algn="l" rtl="0">
              <a:spcBef>
                <a:spcPts val="0"/>
              </a:spcBef>
              <a:spcAft>
                <a:spcPts val="0"/>
              </a:spcAft>
              <a:buNone/>
            </a:pPr>
            <a:r>
              <a:rPr lang="en-GB" sz="1600">
                <a:solidFill>
                  <a:schemeClr val="dk1"/>
                </a:solidFill>
                <a:latin typeface="Calibri"/>
                <a:ea typeface="Calibri"/>
                <a:cs typeface="Calibri"/>
                <a:sym typeface="Calibri"/>
              </a:rPr>
              <a:t>Rationella organisatoriska förutsättningar:</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GB" sz="1600" b="1">
                <a:solidFill>
                  <a:schemeClr val="dk1"/>
                </a:solidFill>
                <a:latin typeface="Calibri"/>
                <a:ea typeface="Calibri"/>
                <a:cs typeface="Calibri"/>
                <a:sym typeface="Calibri"/>
              </a:rPr>
              <a:t>definitionen av mål, yrkesskicklighet, tekniska och instrumentella resurser, tid och kostnader.</a:t>
            </a:r>
            <a:endParaRPr sz="1600" b="1">
              <a:solidFill>
                <a:schemeClr val="dk1"/>
              </a:solidFill>
              <a:latin typeface="Calibri"/>
              <a:ea typeface="Calibri"/>
              <a:cs typeface="Calibri"/>
              <a:sym typeface="Calibri"/>
            </a:endParaRPr>
          </a:p>
        </p:txBody>
      </p:sp>
      <p:sp>
        <p:nvSpPr>
          <p:cNvPr id="201" name="Google Shape;201;p5"/>
          <p:cNvSpPr txBox="1"/>
          <p:nvPr/>
        </p:nvSpPr>
        <p:spPr>
          <a:xfrm>
            <a:off x="7790659" y="546265"/>
            <a:ext cx="3848400" cy="38634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None/>
            </a:pPr>
            <a:r>
              <a:rPr lang="en-GB" b="1"/>
              <a:t>Viktiga frågor:</a:t>
            </a:r>
            <a:endParaRPr b="1"/>
          </a:p>
          <a:p>
            <a:pPr marL="0" lvl="0" indent="0" algn="l" rtl="0">
              <a:lnSpc>
                <a:spcPct val="115000"/>
              </a:lnSpc>
              <a:spcBef>
                <a:spcPts val="1200"/>
              </a:spcBef>
              <a:spcAft>
                <a:spcPts val="0"/>
              </a:spcAft>
              <a:buClr>
                <a:schemeClr val="dk1"/>
              </a:buClr>
              <a:buSzPts val="1100"/>
              <a:buFont typeface="Arial"/>
              <a:buNone/>
            </a:pPr>
            <a:r>
              <a:rPr lang="en-GB"/>
              <a:t>Vad ska uppnås?</a:t>
            </a:r>
            <a:endParaRPr/>
          </a:p>
          <a:p>
            <a:pPr marL="0" lvl="0" indent="0" algn="l" rtl="0">
              <a:lnSpc>
                <a:spcPct val="115000"/>
              </a:lnSpc>
              <a:spcBef>
                <a:spcPts val="1200"/>
              </a:spcBef>
              <a:spcAft>
                <a:spcPts val="0"/>
              </a:spcAft>
              <a:buClr>
                <a:schemeClr val="dk1"/>
              </a:buClr>
              <a:buSzPts val="1100"/>
              <a:buFont typeface="Arial"/>
              <a:buNone/>
            </a:pPr>
            <a:r>
              <a:rPr lang="en-GB"/>
              <a:t>När ska det förverkligas?</a:t>
            </a:r>
            <a:endParaRPr/>
          </a:p>
          <a:p>
            <a:pPr marL="0" lvl="0" indent="0" algn="l" rtl="0">
              <a:lnSpc>
                <a:spcPct val="115000"/>
              </a:lnSpc>
              <a:spcBef>
                <a:spcPts val="1200"/>
              </a:spcBef>
              <a:spcAft>
                <a:spcPts val="0"/>
              </a:spcAft>
              <a:buClr>
                <a:schemeClr val="dk1"/>
              </a:buClr>
              <a:buSzPts val="1100"/>
              <a:buFont typeface="Arial"/>
              <a:buNone/>
            </a:pPr>
            <a:r>
              <a:rPr lang="en-GB"/>
              <a:t>Hur mycket kostar det?</a:t>
            </a:r>
            <a:endParaRPr/>
          </a:p>
          <a:p>
            <a:pPr marL="0" lvl="0" indent="0" algn="l" rtl="0">
              <a:lnSpc>
                <a:spcPct val="115000"/>
              </a:lnSpc>
              <a:spcBef>
                <a:spcPts val="1200"/>
              </a:spcBef>
              <a:spcAft>
                <a:spcPts val="0"/>
              </a:spcAft>
              <a:buClr>
                <a:schemeClr val="dk1"/>
              </a:buClr>
              <a:buSzPts val="1100"/>
              <a:buFont typeface="Arial"/>
              <a:buNone/>
            </a:pPr>
            <a:r>
              <a:rPr lang="en-GB"/>
              <a:t>Vem kommer att genomföra genomförandet av projektet?</a:t>
            </a:r>
            <a:endParaRPr/>
          </a:p>
          <a:p>
            <a:pPr marL="0" lvl="0" indent="0" algn="l" rtl="0">
              <a:lnSpc>
                <a:spcPct val="115000"/>
              </a:lnSpc>
              <a:spcBef>
                <a:spcPts val="1200"/>
              </a:spcBef>
              <a:spcAft>
                <a:spcPts val="0"/>
              </a:spcAft>
              <a:buClr>
                <a:schemeClr val="dk1"/>
              </a:buClr>
              <a:buSzPts val="1100"/>
              <a:buFont typeface="Arial"/>
              <a:buNone/>
            </a:pPr>
            <a:r>
              <a:rPr lang="en-GB"/>
              <a:t>Vilka produkter eller tjänster kommer att produceras som ett resultat av projektaktiviteten?</a:t>
            </a:r>
            <a:endParaRPr/>
          </a:p>
          <a:p>
            <a:pPr marL="0" lvl="0" indent="0" algn="l" rtl="0">
              <a:lnSpc>
                <a:spcPct val="115000"/>
              </a:lnSpc>
              <a:spcBef>
                <a:spcPts val="1200"/>
              </a:spcBef>
              <a:spcAft>
                <a:spcPts val="0"/>
              </a:spcAft>
              <a:buClr>
                <a:schemeClr val="dk1"/>
              </a:buClr>
              <a:buSzPts val="1100"/>
              <a:buFont typeface="Arial"/>
              <a:buNone/>
            </a:pPr>
            <a:r>
              <a:rPr lang="en-GB"/>
              <a:t>Hur kommer projektframsteg att mätas?</a:t>
            </a:r>
            <a:endParaRPr/>
          </a:p>
          <a:p>
            <a:pPr marL="457200" lvl="0" indent="0" algn="l" rtl="0">
              <a:spcBef>
                <a:spcPts val="1200"/>
              </a:spcBef>
              <a:spcAft>
                <a:spcPts val="0"/>
              </a:spcAft>
              <a:buNone/>
            </a:pPr>
            <a:endParaRPr/>
          </a:p>
        </p:txBody>
      </p:sp>
      <p:sp>
        <p:nvSpPr>
          <p:cNvPr id="202" name="Google Shape;202;p5"/>
          <p:cNvSpPr/>
          <p:nvPr/>
        </p:nvSpPr>
        <p:spPr>
          <a:xfrm>
            <a:off x="1000041" y="546265"/>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5"/>
          <p:cNvSpPr/>
          <p:nvPr/>
        </p:nvSpPr>
        <p:spPr>
          <a:xfrm>
            <a:off x="8812926" y="4433601"/>
            <a:ext cx="1803807" cy="1627350"/>
          </a:xfrm>
          <a:prstGeom prst="leftUpArrow">
            <a:avLst/>
          </a:prstGeom>
          <a:solidFill>
            <a:srgbClr val="87B5BA"/>
          </a:solidFill>
          <a:ln w="12700" cap="flat" cmpd="sng">
            <a:solidFill>
              <a:srgbClr val="87B5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204" name="Google Shape;204;p5" descr="Diagram&#10;&#10;Description automatically generated"/>
          <p:cNvPicPr preferRelativeResize="0"/>
          <p:nvPr/>
        </p:nvPicPr>
        <p:blipFill rotWithShape="1">
          <a:blip r:embed="rId4">
            <a:alphaModFix/>
          </a:blip>
          <a:srcRect/>
          <a:stretch/>
        </p:blipFill>
        <p:spPr>
          <a:xfrm>
            <a:off x="5020351" y="140587"/>
            <a:ext cx="2406444" cy="2406444"/>
          </a:xfrm>
          <a:prstGeom prst="rect">
            <a:avLst/>
          </a:prstGeom>
          <a:noFill/>
          <a:ln>
            <a:noFill/>
          </a:ln>
        </p:spPr>
      </p:pic>
      <p:graphicFrame>
        <p:nvGraphicFramePr>
          <p:cNvPr id="205" name="Google Shape;205;p5"/>
          <p:cNvGraphicFramePr/>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5" imgW="724395" imgH="782112" progId="">
                  <p:embed/>
                </p:oleObj>
              </mc:Choice>
              <mc:Fallback>
                <p:oleObj r:id="rId5" imgW="724395" imgH="782112" progId="">
                  <p:embed/>
                  <p:pic>
                    <p:nvPicPr>
                      <p:cNvPr id="205" name="Google Shape;205;p5"/>
                      <p:cNvPicPr preferRelativeResize="0"/>
                      <p:nvPr/>
                    </p:nvPicPr>
                    <p:blipFill rotWithShape="1">
                      <a:blip r:embed="rId6">
                        <a:alphaModFix/>
                      </a:blip>
                      <a:srcRect/>
                      <a:stretch/>
                    </p:blipFill>
                    <p:spPr>
                      <a:xfrm>
                        <a:off x="-3683" y="0"/>
                        <a:ext cx="724395" cy="782112"/>
                      </a:xfrm>
                      <a:prstGeom prst="rect">
                        <a:avLst/>
                      </a:prstGeom>
                      <a:noFill/>
                      <a:ln>
                        <a:noFill/>
                      </a:ln>
                    </p:spPr>
                  </p:pic>
                </p:oleObj>
              </mc:Fallback>
            </mc:AlternateContent>
          </a:graphicData>
        </a:graphic>
      </p:graphicFrame>
      <p:sp>
        <p:nvSpPr>
          <p:cNvPr id="206" name="Google Shape;206;p5"/>
          <p:cNvSpPr txBox="1"/>
          <p:nvPr/>
        </p:nvSpPr>
        <p:spPr>
          <a:xfrm>
            <a:off x="526368" y="6293922"/>
            <a:ext cx="7430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Källa: </a:t>
            </a:r>
            <a:r>
              <a:rPr lang="en-GB" sz="1200" i="1">
                <a:solidFill>
                  <a:schemeClr val="dk1"/>
                </a:solidFill>
                <a:latin typeface="Calibri"/>
                <a:ea typeface="Calibri"/>
                <a:cs typeface="Calibri"/>
                <a:sym typeface="Calibri"/>
              </a:rPr>
              <a:t>Project Management and IT Projects, Guido Nicelli, Fodnazione Politecnico di Milano, Innovazione Digitale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graphicFrame>
        <p:nvGraphicFramePr>
          <p:cNvPr id="212" name="Google Shape;212;p6"/>
          <p:cNvGraphicFramePr/>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724395" imgH="782112" progId="">
                  <p:embed/>
                </p:oleObj>
              </mc:Choice>
              <mc:Fallback>
                <p:oleObj r:id="rId3" imgW="724395" imgH="782112" progId="">
                  <p:embed/>
                  <p:pic>
                    <p:nvPicPr>
                      <p:cNvPr id="212" name="Google Shape;212;p6"/>
                      <p:cNvPicPr preferRelativeResize="0"/>
                      <p:nvPr/>
                    </p:nvPicPr>
                    <p:blipFill rotWithShape="1">
                      <a:blip r:embed="rId4">
                        <a:alphaModFix/>
                      </a:blip>
                      <a:srcRect/>
                      <a:stretch/>
                    </p:blipFill>
                    <p:spPr>
                      <a:xfrm>
                        <a:off x="-3683" y="0"/>
                        <a:ext cx="724395" cy="782112"/>
                      </a:xfrm>
                      <a:prstGeom prst="rect">
                        <a:avLst/>
                      </a:prstGeom>
                      <a:noFill/>
                      <a:ln>
                        <a:noFill/>
                      </a:ln>
                    </p:spPr>
                  </p:pic>
                </p:oleObj>
              </mc:Fallback>
            </mc:AlternateContent>
          </a:graphicData>
        </a:graphic>
      </p:graphicFrame>
      <p:graphicFrame>
        <p:nvGraphicFramePr>
          <p:cNvPr id="213" name="Google Shape;213;p6"/>
          <p:cNvGraphicFramePr/>
          <p:nvPr/>
        </p:nvGraphicFramePr>
        <p:xfrm>
          <a:off x="1443530" y="37885"/>
          <a:ext cx="9328148" cy="6291850"/>
        </p:xfrm>
        <a:graphic>
          <a:graphicData uri="http://schemas.openxmlformats.org/drawingml/2006/chart">
            <c:chart xmlns:c="http://schemas.openxmlformats.org/drawingml/2006/chart" xmlns:r="http://schemas.openxmlformats.org/officeDocument/2006/relationships" r:id="rId5"/>
          </a:graphicData>
        </a:graphic>
      </p:graphicFrame>
      <p:sp>
        <p:nvSpPr>
          <p:cNvPr id="214" name="Google Shape;214;p6"/>
          <p:cNvSpPr txBox="1"/>
          <p:nvPr/>
        </p:nvSpPr>
        <p:spPr>
          <a:xfrm>
            <a:off x="6399322" y="2728173"/>
            <a:ext cx="2460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HUR KOMMER VI DIT?</a:t>
            </a:r>
            <a:endParaRPr/>
          </a:p>
        </p:txBody>
      </p:sp>
      <p:sp>
        <p:nvSpPr>
          <p:cNvPr id="215" name="Google Shape;215;p6"/>
          <p:cNvSpPr txBox="1"/>
          <p:nvPr/>
        </p:nvSpPr>
        <p:spPr>
          <a:xfrm>
            <a:off x="926225" y="1003137"/>
            <a:ext cx="2597100" cy="24627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Calibri"/>
              <a:buChar char="•"/>
            </a:pPr>
            <a:r>
              <a:rPr lang="en-GB">
                <a:latin typeface="Calibri"/>
                <a:ea typeface="Calibri"/>
                <a:cs typeface="Calibri"/>
                <a:sym typeface="Calibri"/>
              </a:rPr>
              <a:t>IDENTIFIERA PROBLEM/BEHOV</a:t>
            </a:r>
            <a:endParaRPr>
              <a:latin typeface="Calibri"/>
              <a:ea typeface="Calibri"/>
              <a:cs typeface="Calibri"/>
              <a:sym typeface="Calibri"/>
            </a:endParaRPr>
          </a:p>
          <a:p>
            <a:pPr marL="285750" marR="0" lvl="0" indent="-285750" algn="l" rtl="0">
              <a:spcBef>
                <a:spcPts val="0"/>
              </a:spcBef>
              <a:spcAft>
                <a:spcPts val="0"/>
              </a:spcAft>
              <a:buClr>
                <a:schemeClr val="dk1"/>
              </a:buClr>
              <a:buSzPts val="1400"/>
              <a:buFont typeface="Calibri"/>
              <a:buChar char="•"/>
            </a:pPr>
            <a:r>
              <a:rPr lang="en-GB">
                <a:latin typeface="Calibri"/>
                <a:ea typeface="Calibri"/>
                <a:cs typeface="Calibri"/>
                <a:sym typeface="Calibri"/>
              </a:rPr>
              <a:t>IDENTIFIERA MÅL</a:t>
            </a:r>
            <a:endParaRPr>
              <a:latin typeface="Calibri"/>
              <a:ea typeface="Calibri"/>
              <a:cs typeface="Calibri"/>
              <a:sym typeface="Calibri"/>
            </a:endParaRPr>
          </a:p>
          <a:p>
            <a:pPr marL="285750" marR="0" lvl="0" indent="-285750" algn="l" rtl="0">
              <a:spcBef>
                <a:spcPts val="0"/>
              </a:spcBef>
              <a:spcAft>
                <a:spcPts val="0"/>
              </a:spcAft>
              <a:buClr>
                <a:schemeClr val="dk1"/>
              </a:buClr>
              <a:buSzPts val="1400"/>
              <a:buFont typeface="Calibri"/>
              <a:buChar char="•"/>
            </a:pPr>
            <a:r>
              <a:rPr lang="en-GB">
                <a:latin typeface="Calibri"/>
                <a:ea typeface="Calibri"/>
                <a:cs typeface="Calibri"/>
                <a:sym typeface="Calibri"/>
              </a:rPr>
              <a:t>IDENTIFIERA ALTERNATIV</a:t>
            </a:r>
            <a:endParaRPr>
              <a:latin typeface="Calibri"/>
              <a:ea typeface="Calibri"/>
              <a:cs typeface="Calibri"/>
              <a:sym typeface="Calibri"/>
            </a:endParaRPr>
          </a:p>
          <a:p>
            <a:pPr marL="285750" marR="0" lvl="0" indent="-285750" algn="l" rtl="0">
              <a:spcBef>
                <a:spcPts val="0"/>
              </a:spcBef>
              <a:spcAft>
                <a:spcPts val="0"/>
              </a:spcAft>
              <a:buClr>
                <a:schemeClr val="dk1"/>
              </a:buClr>
              <a:buSzPts val="1400"/>
              <a:buFont typeface="Calibri"/>
              <a:buChar char="•"/>
            </a:pPr>
            <a:r>
              <a:rPr lang="en-GB">
                <a:latin typeface="Calibri"/>
                <a:ea typeface="Calibri"/>
                <a:cs typeface="Calibri"/>
                <a:sym typeface="Calibri"/>
              </a:rPr>
              <a:t>UPPSKATTA ALTERNATIV OCH FÖRDELAR</a:t>
            </a:r>
            <a:endParaRPr>
              <a:latin typeface="Calibri"/>
              <a:ea typeface="Calibri"/>
              <a:cs typeface="Calibri"/>
              <a:sym typeface="Calibri"/>
            </a:endParaRPr>
          </a:p>
          <a:p>
            <a:pPr marL="285750" marR="0" lvl="0" indent="-285750" algn="l" rtl="0">
              <a:spcBef>
                <a:spcPts val="0"/>
              </a:spcBef>
              <a:spcAft>
                <a:spcPts val="0"/>
              </a:spcAft>
              <a:buClr>
                <a:schemeClr val="dk1"/>
              </a:buClr>
              <a:buSzPts val="1400"/>
              <a:buFont typeface="Calibri"/>
              <a:buChar char="•"/>
            </a:pPr>
            <a:r>
              <a:rPr lang="en-GB">
                <a:latin typeface="Calibri"/>
                <a:ea typeface="Calibri"/>
                <a:cs typeface="Calibri"/>
                <a:sym typeface="Calibri"/>
              </a:rPr>
              <a:t>GRANSKA UPPSKATTNINGSPROCESSEN</a:t>
            </a:r>
            <a:endParaRPr>
              <a:latin typeface="Calibri"/>
              <a:ea typeface="Calibri"/>
              <a:cs typeface="Calibri"/>
              <a:sym typeface="Calibri"/>
            </a:endParaRPr>
          </a:p>
          <a:p>
            <a:pPr marL="285750" marR="0" lvl="0" indent="-285750" algn="l" rtl="0">
              <a:spcBef>
                <a:spcPts val="0"/>
              </a:spcBef>
              <a:spcAft>
                <a:spcPts val="0"/>
              </a:spcAft>
              <a:buClr>
                <a:schemeClr val="dk1"/>
              </a:buClr>
              <a:buSzPts val="1400"/>
              <a:buFont typeface="Calibri"/>
              <a:buChar char="•"/>
            </a:pPr>
            <a:r>
              <a:rPr lang="en-GB">
                <a:latin typeface="Calibri"/>
                <a:ea typeface="Calibri"/>
                <a:cs typeface="Calibri"/>
                <a:sym typeface="Calibri"/>
              </a:rPr>
              <a:t>VÄLJ OCH GODKÄNN SLUTLIGT ALTERNATIV</a:t>
            </a:r>
            <a:endParaRPr>
              <a:latin typeface="Calibri"/>
              <a:ea typeface="Calibri"/>
              <a:cs typeface="Calibri"/>
              <a:sym typeface="Calibri"/>
            </a:endParaRPr>
          </a:p>
          <a:p>
            <a:pPr marL="457200" marR="0" lvl="0" indent="0" algn="l" rtl="0">
              <a:spcBef>
                <a:spcPts val="0"/>
              </a:spcBef>
              <a:spcAft>
                <a:spcPts val="0"/>
              </a:spcAft>
              <a:buNone/>
            </a:pPr>
            <a:endParaRPr/>
          </a:p>
        </p:txBody>
      </p:sp>
      <p:sp>
        <p:nvSpPr>
          <p:cNvPr id="216" name="Google Shape;216;p6"/>
          <p:cNvSpPr/>
          <p:nvPr/>
        </p:nvSpPr>
        <p:spPr>
          <a:xfrm>
            <a:off x="5440024" y="2117552"/>
            <a:ext cx="616128" cy="61612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217" name="Google Shape;217;p6"/>
          <p:cNvSpPr txBox="1"/>
          <p:nvPr/>
        </p:nvSpPr>
        <p:spPr>
          <a:xfrm>
            <a:off x="5527496" y="2093167"/>
            <a:ext cx="513119" cy="5027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667" b="1">
                <a:solidFill>
                  <a:srgbClr val="87B5BA"/>
                </a:solidFill>
                <a:latin typeface="Calibri"/>
                <a:ea typeface="Calibri"/>
                <a:cs typeface="Calibri"/>
                <a:sym typeface="Calibri"/>
              </a:rPr>
              <a:t>1</a:t>
            </a:r>
            <a:endParaRPr sz="2667" b="1">
              <a:solidFill>
                <a:srgbClr val="87B5BA"/>
              </a:solidFill>
              <a:latin typeface="Calibri"/>
              <a:ea typeface="Calibri"/>
              <a:cs typeface="Calibri"/>
              <a:sym typeface="Calibri"/>
            </a:endParaRPr>
          </a:p>
        </p:txBody>
      </p:sp>
      <p:sp>
        <p:nvSpPr>
          <p:cNvPr id="218" name="Google Shape;218;p6"/>
          <p:cNvSpPr txBox="1"/>
          <p:nvPr/>
        </p:nvSpPr>
        <p:spPr>
          <a:xfrm>
            <a:off x="4123172" y="2177448"/>
            <a:ext cx="3162392" cy="379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67" b="1">
                <a:solidFill>
                  <a:schemeClr val="lt1"/>
                </a:solidFill>
                <a:latin typeface="Calibri"/>
                <a:ea typeface="Calibri"/>
                <a:cs typeface="Calibri"/>
                <a:sym typeface="Calibri"/>
              </a:rPr>
              <a:t>INITIERING</a:t>
            </a:r>
            <a:endParaRPr sz="1867" b="1">
              <a:solidFill>
                <a:schemeClr val="lt1"/>
              </a:solidFill>
              <a:latin typeface="Calibri"/>
              <a:ea typeface="Calibri"/>
              <a:cs typeface="Calibri"/>
              <a:sym typeface="Calibri"/>
            </a:endParaRPr>
          </a:p>
        </p:txBody>
      </p:sp>
      <p:sp>
        <p:nvSpPr>
          <p:cNvPr id="219" name="Google Shape;219;p6"/>
          <p:cNvSpPr txBox="1"/>
          <p:nvPr/>
        </p:nvSpPr>
        <p:spPr>
          <a:xfrm>
            <a:off x="4179301" y="2734256"/>
            <a:ext cx="1680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VART VILL VI GÅ?</a:t>
            </a:r>
            <a:endParaRPr/>
          </a:p>
        </p:txBody>
      </p:sp>
      <p:sp>
        <p:nvSpPr>
          <p:cNvPr id="220" name="Google Shape;220;p6"/>
          <p:cNvSpPr/>
          <p:nvPr/>
        </p:nvSpPr>
        <p:spPr>
          <a:xfrm>
            <a:off x="7839730" y="2052681"/>
            <a:ext cx="616128" cy="61612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221" name="Google Shape;221;p6"/>
          <p:cNvSpPr txBox="1"/>
          <p:nvPr/>
        </p:nvSpPr>
        <p:spPr>
          <a:xfrm>
            <a:off x="7792112" y="2093167"/>
            <a:ext cx="711363" cy="5027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667" b="1">
                <a:solidFill>
                  <a:srgbClr val="86BD70"/>
                </a:solidFill>
                <a:latin typeface="Calibri"/>
                <a:ea typeface="Calibri"/>
                <a:cs typeface="Calibri"/>
                <a:sym typeface="Calibri"/>
              </a:rPr>
              <a:t>2</a:t>
            </a:r>
            <a:endParaRPr sz="2667" b="1">
              <a:solidFill>
                <a:srgbClr val="86BD70"/>
              </a:solidFill>
              <a:latin typeface="Calibri"/>
              <a:ea typeface="Calibri"/>
              <a:cs typeface="Calibri"/>
              <a:sym typeface="Calibri"/>
            </a:endParaRPr>
          </a:p>
        </p:txBody>
      </p:sp>
      <p:sp>
        <p:nvSpPr>
          <p:cNvPr id="222" name="Google Shape;222;p6"/>
          <p:cNvSpPr txBox="1"/>
          <p:nvPr/>
        </p:nvSpPr>
        <p:spPr>
          <a:xfrm>
            <a:off x="6411098" y="2175698"/>
            <a:ext cx="1413095" cy="37965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67" b="1">
                <a:solidFill>
                  <a:schemeClr val="lt1"/>
                </a:solidFill>
                <a:latin typeface="Calibri"/>
                <a:ea typeface="Calibri"/>
                <a:cs typeface="Calibri"/>
                <a:sym typeface="Calibri"/>
              </a:rPr>
              <a:t>PLANERING</a:t>
            </a:r>
            <a:endParaRPr sz="1867" b="1">
              <a:solidFill>
                <a:schemeClr val="lt1"/>
              </a:solidFill>
              <a:latin typeface="Calibri"/>
              <a:ea typeface="Calibri"/>
              <a:cs typeface="Calibri"/>
              <a:sym typeface="Calibri"/>
            </a:endParaRPr>
          </a:p>
        </p:txBody>
      </p:sp>
      <p:sp>
        <p:nvSpPr>
          <p:cNvPr id="223" name="Google Shape;223;p6"/>
          <p:cNvSpPr/>
          <p:nvPr/>
        </p:nvSpPr>
        <p:spPr>
          <a:xfrm>
            <a:off x="7871194" y="3693879"/>
            <a:ext cx="635342" cy="61612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224" name="Google Shape;224;p6"/>
          <p:cNvSpPr txBox="1"/>
          <p:nvPr/>
        </p:nvSpPr>
        <p:spPr>
          <a:xfrm>
            <a:off x="7839730" y="3734750"/>
            <a:ext cx="711363" cy="5027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667" b="1">
                <a:solidFill>
                  <a:srgbClr val="F39E5A"/>
                </a:solidFill>
                <a:latin typeface="Calibri"/>
                <a:ea typeface="Calibri"/>
                <a:cs typeface="Calibri"/>
                <a:sym typeface="Calibri"/>
              </a:rPr>
              <a:t>3</a:t>
            </a:r>
            <a:endParaRPr sz="2667" b="1">
              <a:solidFill>
                <a:srgbClr val="F39E5A"/>
              </a:solidFill>
              <a:latin typeface="Calibri"/>
              <a:ea typeface="Calibri"/>
              <a:cs typeface="Calibri"/>
              <a:sym typeface="Calibri"/>
            </a:endParaRPr>
          </a:p>
        </p:txBody>
      </p:sp>
      <p:sp>
        <p:nvSpPr>
          <p:cNvPr id="225" name="Google Shape;225;p6"/>
          <p:cNvSpPr txBox="1"/>
          <p:nvPr/>
        </p:nvSpPr>
        <p:spPr>
          <a:xfrm>
            <a:off x="6426635" y="3827020"/>
            <a:ext cx="1356300" cy="87712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700" b="1" dirty="0">
                <a:solidFill>
                  <a:schemeClr val="lt1"/>
                </a:solidFill>
                <a:latin typeface="Calibri"/>
                <a:ea typeface="Calibri"/>
                <a:cs typeface="Calibri"/>
                <a:sym typeface="Calibri"/>
              </a:rPr>
              <a:t>UTFÖRANDE OCH KONTROLL</a:t>
            </a:r>
            <a:endParaRPr sz="1700" b="1" dirty="0">
              <a:solidFill>
                <a:schemeClr val="lt1"/>
              </a:solidFill>
              <a:latin typeface="Calibri"/>
              <a:ea typeface="Calibri"/>
              <a:cs typeface="Calibri"/>
              <a:sym typeface="Calibri"/>
            </a:endParaRPr>
          </a:p>
        </p:txBody>
      </p:sp>
      <p:sp>
        <p:nvSpPr>
          <p:cNvPr id="226" name="Google Shape;226;p6"/>
          <p:cNvSpPr txBox="1"/>
          <p:nvPr/>
        </p:nvSpPr>
        <p:spPr>
          <a:xfrm>
            <a:off x="6313496" y="4819492"/>
            <a:ext cx="147861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JOBBA!</a:t>
            </a:r>
            <a:endParaRPr sz="1800">
              <a:solidFill>
                <a:schemeClr val="dk1"/>
              </a:solidFill>
              <a:latin typeface="Calibri"/>
              <a:ea typeface="Calibri"/>
              <a:cs typeface="Calibri"/>
              <a:sym typeface="Calibri"/>
            </a:endParaRPr>
          </a:p>
        </p:txBody>
      </p:sp>
      <p:sp>
        <p:nvSpPr>
          <p:cNvPr id="227" name="Google Shape;227;p6"/>
          <p:cNvSpPr txBox="1"/>
          <p:nvPr/>
        </p:nvSpPr>
        <p:spPr>
          <a:xfrm>
            <a:off x="4166892" y="3812115"/>
            <a:ext cx="3162392" cy="379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67" b="1">
                <a:solidFill>
                  <a:schemeClr val="lt1"/>
                </a:solidFill>
                <a:latin typeface="Calibri"/>
                <a:ea typeface="Calibri"/>
                <a:cs typeface="Calibri"/>
                <a:sym typeface="Calibri"/>
              </a:rPr>
              <a:t>SAMMANFATTNING </a:t>
            </a:r>
            <a:endParaRPr sz="1867" b="1">
              <a:solidFill>
                <a:schemeClr val="lt1"/>
              </a:solidFill>
              <a:latin typeface="Calibri"/>
              <a:ea typeface="Calibri"/>
              <a:cs typeface="Calibri"/>
              <a:sym typeface="Calibri"/>
            </a:endParaRPr>
          </a:p>
        </p:txBody>
      </p:sp>
      <p:sp>
        <p:nvSpPr>
          <p:cNvPr id="228" name="Google Shape;228;p6"/>
          <p:cNvSpPr/>
          <p:nvPr/>
        </p:nvSpPr>
        <p:spPr>
          <a:xfrm>
            <a:off x="5440024" y="3693879"/>
            <a:ext cx="616128" cy="61612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229" name="Google Shape;229;p6"/>
          <p:cNvSpPr txBox="1"/>
          <p:nvPr/>
        </p:nvSpPr>
        <p:spPr>
          <a:xfrm>
            <a:off x="5396241" y="3723209"/>
            <a:ext cx="711363" cy="5027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667" b="1">
                <a:solidFill>
                  <a:srgbClr val="A5A5A5"/>
                </a:solidFill>
                <a:latin typeface="Calibri"/>
                <a:ea typeface="Calibri"/>
                <a:cs typeface="Calibri"/>
                <a:sym typeface="Calibri"/>
              </a:rPr>
              <a:t>4</a:t>
            </a:r>
            <a:endParaRPr sz="2667" b="1">
              <a:solidFill>
                <a:srgbClr val="A5A5A5"/>
              </a:solidFill>
              <a:latin typeface="Calibri"/>
              <a:ea typeface="Calibri"/>
              <a:cs typeface="Calibri"/>
              <a:sym typeface="Calibri"/>
            </a:endParaRPr>
          </a:p>
        </p:txBody>
      </p:sp>
      <p:sp>
        <p:nvSpPr>
          <p:cNvPr id="230" name="Google Shape;230;p6"/>
          <p:cNvSpPr txBox="1"/>
          <p:nvPr/>
        </p:nvSpPr>
        <p:spPr>
          <a:xfrm>
            <a:off x="3938997" y="4324912"/>
            <a:ext cx="24903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HAR VI NÅTT VÅRA MÅL?</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VAD KAN VI LÄRA OSS?</a:t>
            </a:r>
            <a:endParaRPr/>
          </a:p>
        </p:txBody>
      </p:sp>
      <p:sp>
        <p:nvSpPr>
          <p:cNvPr id="231" name="Google Shape;231;p6"/>
          <p:cNvSpPr txBox="1"/>
          <p:nvPr/>
        </p:nvSpPr>
        <p:spPr>
          <a:xfrm>
            <a:off x="9017535" y="937042"/>
            <a:ext cx="2868900" cy="24627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Calibri"/>
              <a:buChar char="•"/>
            </a:pPr>
            <a:r>
              <a:rPr lang="en-GB">
                <a:latin typeface="Calibri"/>
                <a:ea typeface="Calibri"/>
                <a:cs typeface="Calibri"/>
                <a:sym typeface="Calibri"/>
              </a:rPr>
              <a:t>DEFINIERA DETALJERADE MÅL, INNEHÅLL OCH FÖRSÄTTNINGAR</a:t>
            </a:r>
            <a:endParaRPr>
              <a:latin typeface="Calibri"/>
              <a:ea typeface="Calibri"/>
              <a:cs typeface="Calibri"/>
              <a:sym typeface="Calibri"/>
            </a:endParaRPr>
          </a:p>
          <a:p>
            <a:pPr marL="285750" marR="0" lvl="0" indent="-285750" algn="l" rtl="0">
              <a:spcBef>
                <a:spcPts val="0"/>
              </a:spcBef>
              <a:spcAft>
                <a:spcPts val="0"/>
              </a:spcAft>
              <a:buClr>
                <a:schemeClr val="dk1"/>
              </a:buClr>
              <a:buSzPts val="1400"/>
              <a:buFont typeface="Calibri"/>
              <a:buChar char="•"/>
            </a:pPr>
            <a:r>
              <a:rPr lang="en-GB">
                <a:latin typeface="Calibri"/>
                <a:ea typeface="Calibri"/>
                <a:cs typeface="Calibri"/>
                <a:sym typeface="Calibri"/>
              </a:rPr>
              <a:t>UTVECKLA WBS</a:t>
            </a:r>
            <a:endParaRPr>
              <a:latin typeface="Calibri"/>
              <a:ea typeface="Calibri"/>
              <a:cs typeface="Calibri"/>
              <a:sym typeface="Calibri"/>
            </a:endParaRPr>
          </a:p>
          <a:p>
            <a:pPr marL="285750" marR="0" lvl="0" indent="-285750" algn="l" rtl="0">
              <a:spcBef>
                <a:spcPts val="0"/>
              </a:spcBef>
              <a:spcAft>
                <a:spcPts val="0"/>
              </a:spcAft>
              <a:buClr>
                <a:schemeClr val="dk1"/>
              </a:buClr>
              <a:buSzPts val="1400"/>
              <a:buFont typeface="Calibri"/>
              <a:buChar char="•"/>
            </a:pPr>
            <a:r>
              <a:rPr lang="en-GB">
                <a:latin typeface="Calibri"/>
                <a:ea typeface="Calibri"/>
                <a:cs typeface="Calibri"/>
                <a:sym typeface="Calibri"/>
              </a:rPr>
              <a:t>ETABLERA ENGAGEMANG FÖR AKTIVITETER</a:t>
            </a:r>
            <a:endParaRPr>
              <a:latin typeface="Calibri"/>
              <a:ea typeface="Calibri"/>
              <a:cs typeface="Calibri"/>
              <a:sym typeface="Calibri"/>
            </a:endParaRPr>
          </a:p>
          <a:p>
            <a:pPr marL="285750" marR="0" lvl="0" indent="-285750" algn="l" rtl="0">
              <a:spcBef>
                <a:spcPts val="0"/>
              </a:spcBef>
              <a:spcAft>
                <a:spcPts val="0"/>
              </a:spcAft>
              <a:buClr>
                <a:schemeClr val="dk1"/>
              </a:buClr>
              <a:buSzPts val="1400"/>
              <a:buFont typeface="Calibri"/>
              <a:buChar char="•"/>
            </a:pPr>
            <a:r>
              <a:rPr lang="en-GB">
                <a:latin typeface="Calibri"/>
                <a:ea typeface="Calibri"/>
                <a:cs typeface="Calibri"/>
                <a:sym typeface="Calibri"/>
              </a:rPr>
              <a:t>DEFINIERA ORGANISATION</a:t>
            </a:r>
            <a:endParaRPr>
              <a:latin typeface="Calibri"/>
              <a:ea typeface="Calibri"/>
              <a:cs typeface="Calibri"/>
              <a:sym typeface="Calibri"/>
            </a:endParaRPr>
          </a:p>
          <a:p>
            <a:pPr marL="285750" marR="0" lvl="0" indent="-285750" algn="l" rtl="0">
              <a:spcBef>
                <a:spcPts val="0"/>
              </a:spcBef>
              <a:spcAft>
                <a:spcPts val="0"/>
              </a:spcAft>
              <a:buClr>
                <a:schemeClr val="dk1"/>
              </a:buClr>
              <a:buSzPts val="1400"/>
              <a:buFont typeface="Calibri"/>
              <a:buChar char="•"/>
            </a:pPr>
            <a:r>
              <a:rPr lang="en-GB">
                <a:latin typeface="Calibri"/>
                <a:ea typeface="Calibri"/>
                <a:cs typeface="Calibri"/>
                <a:sym typeface="Calibri"/>
              </a:rPr>
              <a:t>FÖRDELA RESURSER OCH PLANERA ARBETE</a:t>
            </a:r>
            <a:endParaRPr>
              <a:latin typeface="Calibri"/>
              <a:ea typeface="Calibri"/>
              <a:cs typeface="Calibri"/>
              <a:sym typeface="Calibri"/>
            </a:endParaRPr>
          </a:p>
          <a:p>
            <a:pPr marL="285750" marR="0" lvl="0" indent="-285750" algn="l" rtl="0">
              <a:spcBef>
                <a:spcPts val="0"/>
              </a:spcBef>
              <a:spcAft>
                <a:spcPts val="0"/>
              </a:spcAft>
              <a:buClr>
                <a:schemeClr val="dk1"/>
              </a:buClr>
              <a:buSzPts val="1400"/>
              <a:buFont typeface="Calibri"/>
              <a:buChar char="•"/>
            </a:pPr>
            <a:r>
              <a:rPr lang="en-GB">
                <a:latin typeface="Calibri"/>
                <a:ea typeface="Calibri"/>
                <a:cs typeface="Calibri"/>
                <a:sym typeface="Calibri"/>
              </a:rPr>
              <a:t>UPPSKATTA RISKER</a:t>
            </a:r>
            <a:endParaRPr>
              <a:latin typeface="Calibri"/>
              <a:ea typeface="Calibri"/>
              <a:cs typeface="Calibri"/>
              <a:sym typeface="Calibri"/>
            </a:endParaRPr>
          </a:p>
          <a:p>
            <a:pPr marL="285750" marR="0" lvl="0" indent="-285750" algn="l" rtl="0">
              <a:spcBef>
                <a:spcPts val="0"/>
              </a:spcBef>
              <a:spcAft>
                <a:spcPts val="0"/>
              </a:spcAft>
              <a:buClr>
                <a:schemeClr val="dk1"/>
              </a:buClr>
              <a:buSzPts val="1400"/>
              <a:buFont typeface="Calibri"/>
              <a:buChar char="•"/>
            </a:pPr>
            <a:r>
              <a:rPr lang="en-GB">
                <a:latin typeface="Calibri"/>
                <a:ea typeface="Calibri"/>
                <a:cs typeface="Calibri"/>
                <a:sym typeface="Calibri"/>
              </a:rPr>
              <a:t>FORMALISERA PROJEKTPLAN</a:t>
            </a:r>
            <a:endParaRPr>
              <a:latin typeface="Calibri"/>
              <a:ea typeface="Calibri"/>
              <a:cs typeface="Calibri"/>
              <a:sym typeface="Calibri"/>
            </a:endParaRPr>
          </a:p>
          <a:p>
            <a:pPr marL="457200" marR="0" lvl="0" indent="0" algn="l" rtl="0">
              <a:spcBef>
                <a:spcPts val="0"/>
              </a:spcBef>
              <a:spcAft>
                <a:spcPts val="0"/>
              </a:spcAft>
              <a:buNone/>
            </a:pPr>
            <a:endParaRPr/>
          </a:p>
        </p:txBody>
      </p:sp>
      <p:sp>
        <p:nvSpPr>
          <p:cNvPr id="232" name="Google Shape;232;p6"/>
          <p:cNvSpPr txBox="1"/>
          <p:nvPr/>
        </p:nvSpPr>
        <p:spPr>
          <a:xfrm>
            <a:off x="9061410" y="3674190"/>
            <a:ext cx="3019800" cy="31092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Char char="•"/>
            </a:pPr>
            <a:r>
              <a:rPr lang="en-GB">
                <a:solidFill>
                  <a:schemeClr val="dk1"/>
                </a:solidFill>
                <a:latin typeface="Calibri"/>
                <a:ea typeface="Calibri"/>
                <a:cs typeface="Calibri"/>
                <a:sym typeface="Calibri"/>
              </a:rPr>
              <a:t>ÖVERENSKOMMA DETALJERADE PLANER</a:t>
            </a:r>
            <a:endParaRPr>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Char char="•"/>
            </a:pPr>
            <a:r>
              <a:rPr lang="en-GB">
                <a:solidFill>
                  <a:schemeClr val="dk1"/>
                </a:solidFill>
                <a:latin typeface="Calibri"/>
                <a:ea typeface="Calibri"/>
                <a:cs typeface="Calibri"/>
                <a:sym typeface="Calibri"/>
              </a:rPr>
              <a:t>AUKTORISERA ARBETE</a:t>
            </a:r>
            <a:endParaRPr>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Char char="•"/>
            </a:pPr>
            <a:r>
              <a:rPr lang="en-GB">
                <a:solidFill>
                  <a:schemeClr val="dk1"/>
                </a:solidFill>
                <a:latin typeface="Calibri"/>
                <a:ea typeface="Calibri"/>
                <a:cs typeface="Calibri"/>
                <a:sym typeface="Calibri"/>
              </a:rPr>
              <a:t>SAMORDNA ARBETE</a:t>
            </a:r>
            <a:endParaRPr>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Char char="•"/>
            </a:pPr>
            <a:endParaRPr>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Char char="•"/>
            </a:pPr>
            <a:r>
              <a:rPr lang="en-GB">
                <a:solidFill>
                  <a:schemeClr val="dk1"/>
                </a:solidFill>
                <a:latin typeface="Calibri"/>
                <a:ea typeface="Calibri"/>
                <a:cs typeface="Calibri"/>
                <a:sym typeface="Calibri"/>
              </a:rPr>
              <a:t>UTVÄRDERING AV SLUTLIGA REDOVISNINGAR OCH PROGNOSER</a:t>
            </a:r>
            <a:endParaRPr>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Char char="•"/>
            </a:pPr>
            <a:r>
              <a:rPr lang="en-GB">
                <a:solidFill>
                  <a:schemeClr val="dk1"/>
                </a:solidFill>
                <a:latin typeface="Calibri"/>
                <a:ea typeface="Calibri"/>
                <a:cs typeface="Calibri"/>
                <a:sym typeface="Calibri"/>
              </a:rPr>
              <a:t>ANALYSERA FRAMSTEG</a:t>
            </a:r>
            <a:endParaRPr>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Char char="•"/>
            </a:pPr>
            <a:r>
              <a:rPr lang="en-GB">
                <a:solidFill>
                  <a:schemeClr val="dk1"/>
                </a:solidFill>
                <a:latin typeface="Calibri"/>
                <a:ea typeface="Calibri"/>
                <a:cs typeface="Calibri"/>
                <a:sym typeface="Calibri"/>
              </a:rPr>
              <a:t>INITIERA KORRIGERANDE ÅTGÄRDER</a:t>
            </a:r>
            <a:endParaRPr>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Char char="•"/>
            </a:pPr>
            <a:r>
              <a:rPr lang="en-GB">
                <a:solidFill>
                  <a:schemeClr val="dk1"/>
                </a:solidFill>
                <a:latin typeface="Calibri"/>
                <a:ea typeface="Calibri"/>
                <a:cs typeface="Calibri"/>
                <a:sym typeface="Calibri"/>
              </a:rPr>
              <a:t>DRIFT- OCH LEDNINGSRAPPORTERING</a:t>
            </a:r>
            <a:endParaRPr>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Char char="•"/>
            </a:pPr>
            <a:r>
              <a:rPr lang="en-GB">
                <a:solidFill>
                  <a:schemeClr val="dk1"/>
                </a:solidFill>
                <a:latin typeface="Calibri"/>
                <a:ea typeface="Calibri"/>
                <a:cs typeface="Calibri"/>
                <a:sym typeface="Calibri"/>
              </a:rPr>
              <a:t>UPPDATERA ARBETSPLANER</a:t>
            </a:r>
            <a:endParaRPr>
              <a:solidFill>
                <a:schemeClr val="dk1"/>
              </a:solidFill>
              <a:latin typeface="Calibri"/>
              <a:ea typeface="Calibri"/>
              <a:cs typeface="Calibri"/>
              <a:sym typeface="Calibri"/>
            </a:endParaRPr>
          </a:p>
          <a:p>
            <a:pPr marL="457200" marR="0" lvl="0" indent="0" algn="l" rtl="0">
              <a:spcBef>
                <a:spcPts val="0"/>
              </a:spcBef>
              <a:spcAft>
                <a:spcPts val="0"/>
              </a:spcAft>
              <a:buNone/>
            </a:pPr>
            <a:endParaRPr>
              <a:solidFill>
                <a:schemeClr val="dk1"/>
              </a:solidFill>
              <a:latin typeface="Calibri"/>
              <a:ea typeface="Calibri"/>
              <a:cs typeface="Calibri"/>
              <a:sym typeface="Calibri"/>
            </a:endParaRPr>
          </a:p>
        </p:txBody>
      </p:sp>
      <p:sp>
        <p:nvSpPr>
          <p:cNvPr id="233" name="Google Shape;233;p6"/>
          <p:cNvSpPr txBox="1"/>
          <p:nvPr/>
        </p:nvSpPr>
        <p:spPr>
          <a:xfrm>
            <a:off x="982750" y="3827020"/>
            <a:ext cx="2401500" cy="9543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Calibri"/>
              <a:buChar char="•"/>
            </a:pPr>
            <a:r>
              <a:rPr lang="en-GB">
                <a:latin typeface="Calibri"/>
                <a:ea typeface="Calibri"/>
                <a:cs typeface="Calibri"/>
                <a:sym typeface="Calibri"/>
              </a:rPr>
              <a:t>AVSLUTA PROJEKTET</a:t>
            </a:r>
            <a:endParaRPr>
              <a:latin typeface="Calibri"/>
              <a:ea typeface="Calibri"/>
              <a:cs typeface="Calibri"/>
              <a:sym typeface="Calibri"/>
            </a:endParaRPr>
          </a:p>
          <a:p>
            <a:pPr marL="285750" marR="0" lvl="0" indent="-285750" algn="l" rtl="0">
              <a:spcBef>
                <a:spcPts val="0"/>
              </a:spcBef>
              <a:spcAft>
                <a:spcPts val="0"/>
              </a:spcAft>
              <a:buClr>
                <a:schemeClr val="dk1"/>
              </a:buClr>
              <a:buSzPts val="1400"/>
              <a:buFont typeface="Calibri"/>
              <a:buChar char="•"/>
            </a:pPr>
            <a:r>
              <a:rPr lang="en-GB">
                <a:latin typeface="Calibri"/>
                <a:ea typeface="Calibri"/>
                <a:cs typeface="Calibri"/>
                <a:sym typeface="Calibri"/>
              </a:rPr>
              <a:t>GRANSKNING AV PROJEKTRESULTAT</a:t>
            </a:r>
            <a:endParaRPr>
              <a:latin typeface="Calibri"/>
              <a:ea typeface="Calibri"/>
              <a:cs typeface="Calibri"/>
              <a:sym typeface="Calibri"/>
            </a:endParaRPr>
          </a:p>
          <a:p>
            <a:pPr marL="457200" marR="0" lvl="0" indent="0" algn="l" rtl="0">
              <a:spcBef>
                <a:spcPts val="0"/>
              </a:spcBef>
              <a:spcAft>
                <a:spcPts val="0"/>
              </a:spcAft>
              <a:buNone/>
            </a:pPr>
            <a:endParaRPr/>
          </a:p>
        </p:txBody>
      </p:sp>
      <p:sp>
        <p:nvSpPr>
          <p:cNvPr id="234" name="Google Shape;234;p6"/>
          <p:cNvSpPr txBox="1"/>
          <p:nvPr/>
        </p:nvSpPr>
        <p:spPr>
          <a:xfrm>
            <a:off x="1145897" y="307187"/>
            <a:ext cx="489471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chemeClr val="dk1"/>
                </a:solidFill>
                <a:latin typeface="Calibri"/>
                <a:ea typeface="Calibri"/>
                <a:cs typeface="Calibri"/>
                <a:sym typeface="Calibri"/>
              </a:rPr>
              <a:t>Så, var startar vi?</a:t>
            </a:r>
            <a:endParaRPr/>
          </a:p>
        </p:txBody>
      </p:sp>
      <p:sp>
        <p:nvSpPr>
          <p:cNvPr id="235" name="Google Shape;235;p6"/>
          <p:cNvSpPr/>
          <p:nvPr/>
        </p:nvSpPr>
        <p:spPr>
          <a:xfrm>
            <a:off x="3962499" y="268358"/>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7" descr="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85313" y="2116507"/>
            <a:ext cx="2006687" cy="1910903"/>
          </a:xfrm>
          <a:prstGeom prst="rect">
            <a:avLst/>
          </a:prstGeom>
          <a:noFill/>
          <a:ln>
            <a:noFill/>
          </a:ln>
        </p:spPr>
      </p:pic>
      <p:sp>
        <p:nvSpPr>
          <p:cNvPr id="242" name="Google Shape;242;p7"/>
          <p:cNvSpPr txBox="1"/>
          <p:nvPr/>
        </p:nvSpPr>
        <p:spPr>
          <a:xfrm>
            <a:off x="1080654" y="403761"/>
            <a:ext cx="59259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chemeClr val="dk1"/>
                </a:solidFill>
                <a:latin typeface="Calibri"/>
                <a:ea typeface="Calibri"/>
                <a:cs typeface="Calibri"/>
                <a:sym typeface="Calibri"/>
              </a:rPr>
              <a:t>Ledning</a:t>
            </a:r>
            <a:endParaRPr/>
          </a:p>
        </p:txBody>
      </p:sp>
      <p:graphicFrame>
        <p:nvGraphicFramePr>
          <p:cNvPr id="243" name="Google Shape;243;p7"/>
          <p:cNvGraphicFramePr/>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4" imgW="724395" imgH="782112" progId="">
                  <p:embed/>
                </p:oleObj>
              </mc:Choice>
              <mc:Fallback>
                <p:oleObj r:id="rId4" imgW="724395" imgH="782112" progId="">
                  <p:embed/>
                  <p:pic>
                    <p:nvPicPr>
                      <p:cNvPr id="243" name="Google Shape;243;p7"/>
                      <p:cNvPicPr preferRelativeResize="0"/>
                      <p:nvPr/>
                    </p:nvPicPr>
                    <p:blipFill rotWithShape="1">
                      <a:blip r:embed="rId5">
                        <a:alphaModFix/>
                      </a:blip>
                      <a:srcRect/>
                      <a:stretch/>
                    </p:blipFill>
                    <p:spPr>
                      <a:xfrm>
                        <a:off x="-3683" y="0"/>
                        <a:ext cx="724395" cy="782112"/>
                      </a:xfrm>
                      <a:prstGeom prst="rect">
                        <a:avLst/>
                      </a:prstGeom>
                      <a:noFill/>
                      <a:ln>
                        <a:noFill/>
                      </a:ln>
                    </p:spPr>
                  </p:pic>
                </p:oleObj>
              </mc:Fallback>
            </mc:AlternateContent>
          </a:graphicData>
        </a:graphic>
      </p:graphicFrame>
      <p:sp>
        <p:nvSpPr>
          <p:cNvPr id="244" name="Google Shape;244;p7"/>
          <p:cNvSpPr txBox="1"/>
          <p:nvPr/>
        </p:nvSpPr>
        <p:spPr>
          <a:xfrm>
            <a:off x="613559" y="1006712"/>
            <a:ext cx="11178600" cy="10989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GB" sz="1800">
                <a:latin typeface="Calibri"/>
                <a:ea typeface="Calibri"/>
                <a:cs typeface="Calibri"/>
                <a:sym typeface="Calibri"/>
              </a:rPr>
              <a:t>Med </a:t>
            </a:r>
            <a:r>
              <a:rPr lang="en-GB" sz="1800" b="1">
                <a:latin typeface="Calibri"/>
                <a:ea typeface="Calibri"/>
                <a:cs typeface="Calibri"/>
                <a:sym typeface="Calibri"/>
              </a:rPr>
              <a:t>ledning </a:t>
            </a:r>
            <a:r>
              <a:rPr lang="en-GB" sz="1800">
                <a:latin typeface="Calibri"/>
                <a:ea typeface="Calibri"/>
                <a:cs typeface="Calibri"/>
                <a:sym typeface="Calibri"/>
              </a:rPr>
              <a:t>avses kontroll och planering av detaljer (Bauer, 1998). Genom omdömesgill användning av tillgängliga medel fattas de faktiska besluten och åtgärder vidtas för att uppnå målen (Storey 1960).</a:t>
            </a:r>
            <a:endParaRPr sz="1800">
              <a:latin typeface="Calibri"/>
              <a:ea typeface="Calibri"/>
              <a:cs typeface="Calibri"/>
              <a:sym typeface="Calibri"/>
            </a:endParaRPr>
          </a:p>
          <a:p>
            <a:pPr marL="0" marR="0" lvl="0" indent="0" algn="l" rtl="0">
              <a:lnSpc>
                <a:spcPct val="107000"/>
              </a:lnSpc>
              <a:spcBef>
                <a:spcPts val="1200"/>
              </a:spcBef>
              <a:spcAft>
                <a:spcPts val="0"/>
              </a:spcAft>
              <a:buNone/>
            </a:pPr>
            <a:endParaRPr/>
          </a:p>
        </p:txBody>
      </p:sp>
      <p:sp>
        <p:nvSpPr>
          <p:cNvPr id="245" name="Google Shape;245;p7"/>
          <p:cNvSpPr txBox="1"/>
          <p:nvPr/>
        </p:nvSpPr>
        <p:spPr>
          <a:xfrm>
            <a:off x="613559" y="1800368"/>
            <a:ext cx="10881900" cy="22164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b="1">
                <a:solidFill>
                  <a:schemeClr val="dk1"/>
                </a:solidFill>
                <a:latin typeface="Calibri"/>
                <a:ea typeface="Calibri"/>
                <a:cs typeface="Calibri"/>
                <a:sym typeface="Calibri"/>
              </a:rPr>
              <a:t>Projektledning: t</a:t>
            </a:r>
            <a:r>
              <a:rPr lang="en-GB" sz="1800">
                <a:solidFill>
                  <a:schemeClr val="dk1"/>
                </a:solidFill>
                <a:latin typeface="Calibri"/>
                <a:ea typeface="Calibri"/>
                <a:cs typeface="Calibri"/>
                <a:sym typeface="Calibri"/>
              </a:rPr>
              <a:t>illämpning av kunskaper, färdigheter, tekniker och instrument för att uppfylla projektkraven</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285750" marR="0" lvl="0" indent="-311150" algn="just" rtl="0">
              <a:spcBef>
                <a:spcPts val="0"/>
              </a:spcBef>
              <a:spcAft>
                <a:spcPts val="0"/>
              </a:spcAft>
              <a:buClr>
                <a:schemeClr val="dk1"/>
              </a:buClr>
              <a:buSzPts val="2200"/>
              <a:buFont typeface="Calibri"/>
              <a:buChar char="•"/>
            </a:pPr>
            <a:r>
              <a:rPr lang="en-GB" sz="1800">
                <a:latin typeface="Calibri"/>
                <a:ea typeface="Calibri"/>
                <a:cs typeface="Calibri"/>
                <a:sym typeface="Calibri"/>
              </a:rPr>
              <a:t>Lyft fram kritiska situationer och ge alternativ i rätt tid</a:t>
            </a:r>
            <a:endParaRPr sz="1800">
              <a:latin typeface="Calibri"/>
              <a:ea typeface="Calibri"/>
              <a:cs typeface="Calibri"/>
              <a:sym typeface="Calibri"/>
            </a:endParaRPr>
          </a:p>
          <a:p>
            <a:pPr marL="285750" marR="0" lvl="0" indent="-311150" algn="just" rtl="0">
              <a:spcBef>
                <a:spcPts val="0"/>
              </a:spcBef>
              <a:spcAft>
                <a:spcPts val="0"/>
              </a:spcAft>
              <a:buClr>
                <a:schemeClr val="dk1"/>
              </a:buClr>
              <a:buSzPts val="2200"/>
              <a:buFont typeface="Calibri"/>
              <a:buChar char="•"/>
            </a:pPr>
            <a:r>
              <a:rPr lang="en-GB" sz="1800">
                <a:latin typeface="Calibri"/>
                <a:ea typeface="Calibri"/>
                <a:cs typeface="Calibri"/>
                <a:sym typeface="Calibri"/>
              </a:rPr>
              <a:t>Ge alla berörda parter egenmakt när det gäller specifika mål</a:t>
            </a:r>
            <a:endParaRPr sz="1800">
              <a:latin typeface="Calibri"/>
              <a:ea typeface="Calibri"/>
              <a:cs typeface="Calibri"/>
              <a:sym typeface="Calibri"/>
            </a:endParaRPr>
          </a:p>
          <a:p>
            <a:pPr marL="285750" marR="0" lvl="0" indent="-311150" algn="just" rtl="0">
              <a:spcBef>
                <a:spcPts val="0"/>
              </a:spcBef>
              <a:spcAft>
                <a:spcPts val="0"/>
              </a:spcAft>
              <a:buClr>
                <a:schemeClr val="dk1"/>
              </a:buClr>
              <a:buSzPts val="2200"/>
              <a:buFont typeface="Calibri"/>
              <a:buChar char="•"/>
            </a:pPr>
            <a:r>
              <a:rPr lang="en-GB" sz="1800">
                <a:latin typeface="Calibri"/>
                <a:ea typeface="Calibri"/>
                <a:cs typeface="Calibri"/>
                <a:sym typeface="Calibri"/>
              </a:rPr>
              <a:t>Ge en realistisk bild av projektet under dess livscykel</a:t>
            </a:r>
            <a:endParaRPr sz="1800">
              <a:latin typeface="Calibri"/>
              <a:ea typeface="Calibri"/>
              <a:cs typeface="Calibri"/>
              <a:sym typeface="Calibri"/>
            </a:endParaRPr>
          </a:p>
          <a:p>
            <a:pPr marL="285750" marR="0" lvl="0" indent="-311150" algn="just" rtl="0">
              <a:spcBef>
                <a:spcPts val="0"/>
              </a:spcBef>
              <a:spcAft>
                <a:spcPts val="0"/>
              </a:spcAft>
              <a:buClr>
                <a:schemeClr val="dk1"/>
              </a:buClr>
              <a:buSzPts val="2200"/>
              <a:buFont typeface="Calibri"/>
              <a:buChar char="•"/>
            </a:pPr>
            <a:r>
              <a:rPr lang="en-GB" sz="1800">
                <a:latin typeface="Calibri"/>
                <a:ea typeface="Calibri"/>
                <a:cs typeface="Calibri"/>
                <a:sym typeface="Calibri"/>
              </a:rPr>
              <a:t>Rita en framtida utvecklingsprognos för projektet</a:t>
            </a:r>
            <a:endParaRPr sz="1800">
              <a:latin typeface="Calibri"/>
              <a:ea typeface="Calibri"/>
              <a:cs typeface="Calibri"/>
              <a:sym typeface="Calibri"/>
            </a:endParaRPr>
          </a:p>
          <a:p>
            <a:pPr marL="457200" marR="0" lvl="0" indent="0" algn="just" rtl="0">
              <a:spcBef>
                <a:spcPts val="0"/>
              </a:spcBef>
              <a:spcAft>
                <a:spcPts val="0"/>
              </a:spcAft>
              <a:buNone/>
            </a:pPr>
            <a:endParaRPr/>
          </a:p>
        </p:txBody>
      </p:sp>
      <p:sp>
        <p:nvSpPr>
          <p:cNvPr id="246" name="Google Shape;246;p7"/>
          <p:cNvSpPr txBox="1"/>
          <p:nvPr/>
        </p:nvSpPr>
        <p:spPr>
          <a:xfrm>
            <a:off x="597725" y="3635974"/>
            <a:ext cx="9698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Processen att hantera ett projekt från början till slut genom att fördela, använda och övervaka (begränsade) resurser för att uppfylla (projekt) krav inom en fördefinierad tidsram. </a:t>
            </a: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Det är därför nödvändigt att:</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47" name="Google Shape;247;p7"/>
          <p:cNvSpPr/>
          <p:nvPr/>
        </p:nvSpPr>
        <p:spPr>
          <a:xfrm>
            <a:off x="1080650" y="4924974"/>
            <a:ext cx="2268300" cy="1548900"/>
          </a:xfrm>
          <a:prstGeom prst="rect">
            <a:avLst/>
          </a:prstGeom>
          <a:solidFill>
            <a:srgbClr val="A8D184"/>
          </a:solidFill>
          <a:ln w="12700" cap="flat" cmpd="sng">
            <a:solidFill>
              <a:srgbClr val="A8D18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Verifiera och lösa befintliga resursbegränsningar och eventuella konflikter som kan uppstå</a:t>
            </a:r>
            <a:endParaRPr/>
          </a:p>
        </p:txBody>
      </p:sp>
      <p:sp>
        <p:nvSpPr>
          <p:cNvPr id="248" name="Google Shape;248;p7"/>
          <p:cNvSpPr/>
          <p:nvPr/>
        </p:nvSpPr>
        <p:spPr>
          <a:xfrm>
            <a:off x="4369843" y="4924982"/>
            <a:ext cx="3452313" cy="1436914"/>
          </a:xfrm>
          <a:prstGeom prst="rect">
            <a:avLst/>
          </a:prstGeom>
          <a:solidFill>
            <a:srgbClr val="A8D184"/>
          </a:solidFill>
          <a:ln w="12700" cap="flat" cmpd="sng">
            <a:solidFill>
              <a:srgbClr val="A8D18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Anpassa organisationens strategiska inriktning där detta påverkar uppnåendet av projektmålen</a:t>
            </a:r>
            <a:endParaRPr/>
          </a:p>
        </p:txBody>
      </p:sp>
      <p:sp>
        <p:nvSpPr>
          <p:cNvPr id="249" name="Google Shape;249;p7"/>
          <p:cNvSpPr/>
          <p:nvPr/>
        </p:nvSpPr>
        <p:spPr>
          <a:xfrm>
            <a:off x="8811491" y="4924982"/>
            <a:ext cx="2268187" cy="1436914"/>
          </a:xfrm>
          <a:prstGeom prst="rect">
            <a:avLst/>
          </a:prstGeom>
          <a:solidFill>
            <a:srgbClr val="A8D184"/>
          </a:solidFill>
          <a:ln w="12700" cap="flat" cmpd="sng">
            <a:solidFill>
              <a:srgbClr val="A8D18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Definiera delad styrning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8"/>
          <p:cNvSpPr txBox="1"/>
          <p:nvPr/>
        </p:nvSpPr>
        <p:spPr>
          <a:xfrm>
            <a:off x="716477" y="973781"/>
            <a:ext cx="10758900" cy="23088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b="1">
                <a:solidFill>
                  <a:schemeClr val="dk1"/>
                </a:solidFill>
                <a:latin typeface="Calibri"/>
                <a:ea typeface="Calibri"/>
                <a:cs typeface="Calibri"/>
                <a:sym typeface="Calibri"/>
              </a:rPr>
              <a:t>En chefs främsta utmaning är att lösa problem kreativt. </a:t>
            </a:r>
            <a:r>
              <a:rPr lang="en-GB" sz="1800">
                <a:solidFill>
                  <a:schemeClr val="dk1"/>
                </a:solidFill>
                <a:latin typeface="Calibri"/>
                <a:ea typeface="Calibri"/>
                <a:cs typeface="Calibri"/>
                <a:sym typeface="Calibri"/>
              </a:rPr>
              <a:t>Samtidigt som man drar från en mängd olika akademiska discipliner och för att hjälpa chefer att svara på utmaningen med kreativ problemlösning har ledningsprinciper länge kategoriserats i de fyra huvudfunktionerna</a:t>
            </a:r>
            <a:r>
              <a:rPr lang="en-GB" sz="1800" b="1">
                <a:solidFill>
                  <a:schemeClr val="dk1"/>
                </a:solidFill>
                <a:latin typeface="Calibri"/>
                <a:ea typeface="Calibri"/>
                <a:cs typeface="Calibri"/>
                <a:sym typeface="Calibri"/>
              </a:rPr>
              <a:t> planering, organisering, ledning och kontroll (P-O-L-K-ramverket). </a:t>
            </a:r>
            <a:endParaRPr sz="1800" b="1">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GB" sz="1800">
                <a:solidFill>
                  <a:schemeClr val="dk1"/>
                </a:solidFill>
                <a:latin typeface="Calibri"/>
                <a:ea typeface="Calibri"/>
                <a:cs typeface="Calibri"/>
                <a:sym typeface="Calibri"/>
              </a:rPr>
              <a:t>Principerna för hantering kan kokas ner till fyra kritiska funktioner. Dessa funktioner planerar, organiserar, leder och kontrollerar. Detta P-O-L-K-ramverk ger användbar vägledning om hur det ideala jobbet för en chef ska se ut.</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255" name="Google Shape;255;p8"/>
          <p:cNvGraphicFramePr/>
          <p:nvPr>
            <p:extLst>
              <p:ext uri="{D42A27DB-BD31-4B8C-83A1-F6EECF244321}">
                <p14:modId xmlns:p14="http://schemas.microsoft.com/office/powerpoint/2010/main" val="4141406323"/>
              </p:ext>
            </p:extLst>
          </p:nvPr>
        </p:nvGraphicFramePr>
        <p:xfrm>
          <a:off x="1380183" y="3836103"/>
          <a:ext cx="9431600" cy="2461800"/>
        </p:xfrm>
        <a:graphic>
          <a:graphicData uri="http://schemas.openxmlformats.org/drawingml/2006/table">
            <a:tbl>
              <a:tblPr firstRow="1" bandRow="1">
                <a:noFill/>
                <a:tableStyleId>{E2DF6775-280F-4739-A631-D75E80F046C8}</a:tableStyleId>
              </a:tblPr>
              <a:tblGrid>
                <a:gridCol w="2357900">
                  <a:extLst>
                    <a:ext uri="{9D8B030D-6E8A-4147-A177-3AD203B41FA5}">
                      <a16:colId xmlns:a16="http://schemas.microsoft.com/office/drawing/2014/main" val="20000"/>
                    </a:ext>
                  </a:extLst>
                </a:gridCol>
                <a:gridCol w="2357900">
                  <a:extLst>
                    <a:ext uri="{9D8B030D-6E8A-4147-A177-3AD203B41FA5}">
                      <a16:colId xmlns:a16="http://schemas.microsoft.com/office/drawing/2014/main" val="20001"/>
                    </a:ext>
                  </a:extLst>
                </a:gridCol>
                <a:gridCol w="2357900">
                  <a:extLst>
                    <a:ext uri="{9D8B030D-6E8A-4147-A177-3AD203B41FA5}">
                      <a16:colId xmlns:a16="http://schemas.microsoft.com/office/drawing/2014/main" val="20002"/>
                    </a:ext>
                  </a:extLst>
                </a:gridCol>
                <a:gridCol w="2357900">
                  <a:extLst>
                    <a:ext uri="{9D8B030D-6E8A-4147-A177-3AD203B41FA5}">
                      <a16:colId xmlns:a16="http://schemas.microsoft.com/office/drawing/2014/main" val="20003"/>
                    </a:ext>
                  </a:extLst>
                </a:gridCol>
              </a:tblGrid>
              <a:tr h="737000">
                <a:tc>
                  <a:txBody>
                    <a:bodyPr/>
                    <a:lstStyle/>
                    <a:p>
                      <a:pPr marL="0" marR="0" lvl="0" indent="0" algn="l" rtl="0">
                        <a:spcBef>
                          <a:spcPts val="0"/>
                        </a:spcBef>
                        <a:spcAft>
                          <a:spcPts val="0"/>
                        </a:spcAft>
                        <a:buClr>
                          <a:schemeClr val="dk1"/>
                        </a:buClr>
                        <a:buSzPts val="1800"/>
                        <a:buFont typeface="Arial"/>
                        <a:buNone/>
                      </a:pPr>
                      <a:r>
                        <a:rPr lang="en-GB" sz="1800" u="none" strike="noStrike" cap="none" dirty="0" err="1"/>
                        <a:t>Planering</a:t>
                      </a:r>
                      <a:endParaRPr dirty="0"/>
                    </a:p>
                  </a:txBody>
                  <a:tcPr marL="91450" marR="91450" marT="45725" marB="45725"/>
                </a:tc>
                <a:tc>
                  <a:txBody>
                    <a:bodyPr/>
                    <a:lstStyle/>
                    <a:p>
                      <a:pPr marL="0" marR="0" lvl="0" indent="0" algn="l" rtl="0">
                        <a:spcBef>
                          <a:spcPts val="0"/>
                        </a:spcBef>
                        <a:spcAft>
                          <a:spcPts val="0"/>
                        </a:spcAft>
                        <a:buClr>
                          <a:schemeClr val="dk1"/>
                        </a:buClr>
                        <a:buSzPts val="1800"/>
                        <a:buFont typeface="Arial"/>
                        <a:buNone/>
                      </a:pPr>
                      <a:r>
                        <a:rPr lang="en-GB" sz="1800" u="none" strike="noStrike" cap="none" dirty="0" err="1"/>
                        <a:t>Organisering</a:t>
                      </a:r>
                      <a:endParaRPr dirty="0"/>
                    </a:p>
                  </a:txBody>
                  <a:tcPr marL="91450" marR="91450" marT="45725" marB="45725"/>
                </a:tc>
                <a:tc>
                  <a:txBody>
                    <a:bodyPr/>
                    <a:lstStyle/>
                    <a:p>
                      <a:pPr marL="0" marR="0" lvl="0" indent="0" algn="l" rtl="0">
                        <a:spcBef>
                          <a:spcPts val="0"/>
                        </a:spcBef>
                        <a:spcAft>
                          <a:spcPts val="0"/>
                        </a:spcAft>
                        <a:buClr>
                          <a:schemeClr val="dk1"/>
                        </a:buClr>
                        <a:buSzPts val="1800"/>
                        <a:buFont typeface="Arial"/>
                        <a:buNone/>
                      </a:pPr>
                      <a:r>
                        <a:rPr lang="en-GB" sz="1800" u="none" strike="noStrike" cap="none" dirty="0" err="1"/>
                        <a:t>Ledande</a:t>
                      </a:r>
                      <a:endParaRPr dirty="0"/>
                    </a:p>
                  </a:txBody>
                  <a:tcPr marL="91450" marR="91450" marT="45725" marB="45725"/>
                </a:tc>
                <a:tc>
                  <a:txBody>
                    <a:bodyPr/>
                    <a:lstStyle/>
                    <a:p>
                      <a:pPr marL="0" marR="0" lvl="0" indent="0" algn="l" rtl="0">
                        <a:spcBef>
                          <a:spcPts val="0"/>
                        </a:spcBef>
                        <a:spcAft>
                          <a:spcPts val="0"/>
                        </a:spcAft>
                        <a:buClr>
                          <a:schemeClr val="dk1"/>
                        </a:buClr>
                        <a:buSzPts val="1800"/>
                        <a:buFont typeface="Arial"/>
                        <a:buNone/>
                      </a:pPr>
                      <a:r>
                        <a:rPr lang="en-GB" sz="1800" u="none" strike="noStrike" cap="none" dirty="0" err="1"/>
                        <a:t>Kontroll</a:t>
                      </a:r>
                      <a:endParaRPr dirty="0"/>
                    </a:p>
                  </a:txBody>
                  <a:tcPr marL="91450" marR="91450" marT="45725" marB="45725"/>
                </a:tc>
                <a:extLst>
                  <a:ext uri="{0D108BD9-81ED-4DB2-BD59-A6C34878D82A}">
                    <a16:rowId xmlns:a16="http://schemas.microsoft.com/office/drawing/2014/main" val="10000"/>
                  </a:ext>
                </a:extLst>
              </a:tr>
              <a:tr h="1724800">
                <a:tc>
                  <a:txBody>
                    <a:bodyPr/>
                    <a:lstStyle/>
                    <a:p>
                      <a:pPr marL="0" marR="0" lvl="0" indent="0" algn="l" rtl="0">
                        <a:spcBef>
                          <a:spcPts val="0"/>
                        </a:spcBef>
                        <a:spcAft>
                          <a:spcPts val="0"/>
                        </a:spcAft>
                        <a:buClr>
                          <a:schemeClr val="dk1"/>
                        </a:buClr>
                        <a:buSzPts val="1800"/>
                        <a:buFont typeface="Arial"/>
                        <a:buNone/>
                      </a:pPr>
                      <a:r>
                        <a:rPr lang="en-GB" sz="1800" u="none" strike="noStrike" cap="none" dirty="0"/>
                        <a:t>Vision &amp; mission</a:t>
                      </a:r>
                      <a:endParaRPr dirty="0"/>
                    </a:p>
                    <a:p>
                      <a:pPr marL="0" marR="0" lvl="0" indent="0" algn="l" rtl="0">
                        <a:spcBef>
                          <a:spcPts val="0"/>
                        </a:spcBef>
                        <a:spcAft>
                          <a:spcPts val="0"/>
                        </a:spcAft>
                        <a:buClr>
                          <a:schemeClr val="dk1"/>
                        </a:buClr>
                        <a:buSzPts val="1800"/>
                        <a:buFont typeface="Arial"/>
                        <a:buNone/>
                      </a:pPr>
                      <a:r>
                        <a:rPr lang="en-GB" sz="1800" u="none" strike="noStrike" cap="none" dirty="0"/>
                        <a:t>Strategi</a:t>
                      </a:r>
                      <a:endParaRPr dirty="0"/>
                    </a:p>
                    <a:p>
                      <a:pPr marL="0" marR="0" lvl="0" indent="0" algn="l" rtl="0">
                        <a:spcBef>
                          <a:spcPts val="0"/>
                        </a:spcBef>
                        <a:spcAft>
                          <a:spcPts val="0"/>
                        </a:spcAft>
                        <a:buClr>
                          <a:schemeClr val="dk1"/>
                        </a:buClr>
                        <a:buSzPts val="1800"/>
                        <a:buFont typeface="Arial"/>
                        <a:buNone/>
                      </a:pPr>
                      <a:r>
                        <a:rPr lang="en-GB" sz="1800" u="none" strike="noStrike" cap="none" dirty="0" err="1"/>
                        <a:t>Målsättningar</a:t>
                      </a:r>
                      <a:endParaRPr dirty="0"/>
                    </a:p>
                  </a:txBody>
                  <a:tcPr marL="91450" marR="91450" marT="45725" marB="45725"/>
                </a:tc>
                <a:tc>
                  <a:txBody>
                    <a:bodyPr/>
                    <a:lstStyle/>
                    <a:p>
                      <a:pPr marL="0" marR="0" lvl="0" indent="0" algn="l" rtl="0">
                        <a:spcBef>
                          <a:spcPts val="0"/>
                        </a:spcBef>
                        <a:spcAft>
                          <a:spcPts val="0"/>
                        </a:spcAft>
                        <a:buClr>
                          <a:schemeClr val="dk1"/>
                        </a:buClr>
                        <a:buSzPts val="1800"/>
                        <a:buFont typeface="Arial"/>
                        <a:buNone/>
                      </a:pPr>
                      <a:r>
                        <a:rPr lang="en-GB" sz="1800" u="none" strike="noStrike" cap="none" dirty="0"/>
                        <a:t>Skapa organisation</a:t>
                      </a:r>
                      <a:endParaRPr dirty="0"/>
                    </a:p>
                    <a:p>
                      <a:pPr marL="0" marR="0" lvl="0" indent="0" algn="l" rtl="0">
                        <a:spcBef>
                          <a:spcPts val="0"/>
                        </a:spcBef>
                        <a:spcAft>
                          <a:spcPts val="0"/>
                        </a:spcAft>
                        <a:buClr>
                          <a:schemeClr val="dk1"/>
                        </a:buClr>
                        <a:buSzPts val="1800"/>
                        <a:buFont typeface="Arial"/>
                        <a:buNone/>
                      </a:pPr>
                      <a:r>
                        <a:rPr lang="en-GB" sz="1800" u="none" strike="noStrike" cap="none" dirty="0"/>
                        <a:t>Kultur</a:t>
                      </a:r>
                      <a:endParaRPr dirty="0"/>
                    </a:p>
                    <a:p>
                      <a:pPr marL="0" marR="0" lvl="0" indent="0" algn="l" rtl="0">
                        <a:spcBef>
                          <a:spcPts val="0"/>
                        </a:spcBef>
                        <a:spcAft>
                          <a:spcPts val="0"/>
                        </a:spcAft>
                        <a:buClr>
                          <a:schemeClr val="dk1"/>
                        </a:buClr>
                        <a:buSzPts val="1800"/>
                        <a:buFont typeface="Arial"/>
                        <a:buNone/>
                      </a:pPr>
                      <a:r>
                        <a:rPr lang="en-GB" sz="1800" u="none" strike="noStrike" cap="none" dirty="0" err="1"/>
                        <a:t>Sociala</a:t>
                      </a:r>
                      <a:r>
                        <a:rPr lang="en-GB" sz="1800" u="none" strike="noStrike" cap="none" dirty="0"/>
                        <a:t> </a:t>
                      </a:r>
                      <a:r>
                        <a:rPr lang="en-GB" sz="1800" u="none" strike="noStrike" cap="none" dirty="0" err="1"/>
                        <a:t>nätverk</a:t>
                      </a:r>
                      <a:endParaRPr dirty="0"/>
                    </a:p>
                  </a:txBody>
                  <a:tcPr marL="91450" marR="91450" marT="45725" marB="45725"/>
                </a:tc>
                <a:tc>
                  <a:txBody>
                    <a:bodyPr/>
                    <a:lstStyle/>
                    <a:p>
                      <a:pPr marL="0" marR="0" lvl="0" indent="0" algn="l" rtl="0">
                        <a:spcBef>
                          <a:spcPts val="0"/>
                        </a:spcBef>
                        <a:spcAft>
                          <a:spcPts val="0"/>
                        </a:spcAft>
                        <a:buClr>
                          <a:schemeClr val="dk1"/>
                        </a:buClr>
                        <a:buSzPts val="1800"/>
                        <a:buFont typeface="Arial"/>
                        <a:buNone/>
                      </a:pPr>
                      <a:r>
                        <a:rPr lang="en-GB" sz="1800" u="none" strike="noStrike" cap="none" dirty="0" err="1"/>
                        <a:t>Ledarskap</a:t>
                      </a:r>
                      <a:endParaRPr dirty="0"/>
                    </a:p>
                    <a:p>
                      <a:pPr marL="0" marR="0" lvl="0" indent="0" algn="l" rtl="0">
                        <a:spcBef>
                          <a:spcPts val="0"/>
                        </a:spcBef>
                        <a:spcAft>
                          <a:spcPts val="0"/>
                        </a:spcAft>
                        <a:buClr>
                          <a:schemeClr val="dk1"/>
                        </a:buClr>
                        <a:buSzPts val="1800"/>
                        <a:buFont typeface="Arial"/>
                        <a:buNone/>
                      </a:pPr>
                      <a:r>
                        <a:rPr lang="en-GB" sz="1800" u="none" strike="noStrike" cap="none" dirty="0" err="1"/>
                        <a:t>Beslutsfattande</a:t>
                      </a:r>
                      <a:endParaRPr dirty="0"/>
                    </a:p>
                    <a:p>
                      <a:pPr marL="0" marR="0" lvl="0" indent="0" algn="l" rtl="0">
                        <a:spcBef>
                          <a:spcPts val="0"/>
                        </a:spcBef>
                        <a:spcAft>
                          <a:spcPts val="0"/>
                        </a:spcAft>
                        <a:buClr>
                          <a:schemeClr val="dk1"/>
                        </a:buClr>
                        <a:buSzPts val="1800"/>
                        <a:buFont typeface="Arial"/>
                        <a:buNone/>
                      </a:pPr>
                      <a:r>
                        <a:rPr lang="en-GB" sz="1800" u="none" strike="noStrike" cap="none" dirty="0" err="1"/>
                        <a:t>Kommunikation</a:t>
                      </a:r>
                      <a:endParaRPr dirty="0"/>
                    </a:p>
                    <a:p>
                      <a:pPr marL="0" marR="0" lvl="0" indent="0" algn="l" rtl="0">
                        <a:spcBef>
                          <a:spcPts val="0"/>
                        </a:spcBef>
                        <a:spcAft>
                          <a:spcPts val="0"/>
                        </a:spcAft>
                        <a:buClr>
                          <a:schemeClr val="dk1"/>
                        </a:buClr>
                        <a:buSzPts val="1800"/>
                        <a:buFont typeface="Arial"/>
                        <a:buNone/>
                      </a:pPr>
                      <a:r>
                        <a:rPr lang="en-GB" sz="1800" u="none" strike="noStrike" cap="none" dirty="0" err="1"/>
                        <a:t>Grupper</a:t>
                      </a:r>
                      <a:r>
                        <a:rPr lang="en-GB" sz="1800" u="none" strike="noStrike" cap="none" dirty="0"/>
                        <a:t>/team</a:t>
                      </a:r>
                      <a:endParaRPr dirty="0"/>
                    </a:p>
                    <a:p>
                      <a:pPr marL="0" marR="0" lvl="0" indent="0" algn="l" rtl="0">
                        <a:spcBef>
                          <a:spcPts val="0"/>
                        </a:spcBef>
                        <a:spcAft>
                          <a:spcPts val="0"/>
                        </a:spcAft>
                        <a:buClr>
                          <a:schemeClr val="dk1"/>
                        </a:buClr>
                        <a:buSzPts val="1800"/>
                        <a:buFont typeface="Arial"/>
                        <a:buNone/>
                      </a:pPr>
                      <a:r>
                        <a:rPr lang="en-GB" sz="1800" u="none" strike="noStrike" cap="none" dirty="0"/>
                        <a:t>Motivation</a:t>
                      </a:r>
                      <a:endParaRPr dirty="0"/>
                    </a:p>
                  </a:txBody>
                  <a:tcPr marL="91450" marR="91450" marT="45725" marB="45725"/>
                </a:tc>
                <a:tc>
                  <a:txBody>
                    <a:bodyPr/>
                    <a:lstStyle/>
                    <a:p>
                      <a:pPr marL="0" marR="0" lvl="0" indent="0" algn="l" rtl="0">
                        <a:spcBef>
                          <a:spcPts val="0"/>
                        </a:spcBef>
                        <a:spcAft>
                          <a:spcPts val="0"/>
                        </a:spcAft>
                        <a:buClr>
                          <a:schemeClr val="dk1"/>
                        </a:buClr>
                        <a:buSzPts val="1800"/>
                        <a:buFont typeface="Arial"/>
                        <a:buNone/>
                      </a:pPr>
                      <a:r>
                        <a:rPr lang="en-GB" sz="1800" u="none" strike="noStrike" cap="none" dirty="0"/>
                        <a:t>System/processer</a:t>
                      </a:r>
                      <a:endParaRPr dirty="0"/>
                    </a:p>
                    <a:p>
                      <a:pPr marL="0" marR="0" lvl="0" indent="0" algn="l" rtl="0">
                        <a:spcBef>
                          <a:spcPts val="0"/>
                        </a:spcBef>
                        <a:spcAft>
                          <a:spcPts val="0"/>
                        </a:spcAft>
                        <a:buClr>
                          <a:schemeClr val="dk1"/>
                        </a:buClr>
                        <a:buSzPts val="1800"/>
                        <a:buFont typeface="Arial"/>
                        <a:buNone/>
                      </a:pPr>
                      <a:r>
                        <a:rPr lang="en-GB" sz="1800" u="none" strike="noStrike" cap="none" dirty="0" err="1"/>
                        <a:t>Strategiska</a:t>
                      </a:r>
                      <a:r>
                        <a:rPr lang="en-GB" sz="1800" u="none" strike="noStrike" cap="none" dirty="0"/>
                        <a:t> </a:t>
                      </a:r>
                      <a:r>
                        <a:rPr lang="en-GB" sz="1800" u="none" strike="noStrike" cap="none" dirty="0" err="1"/>
                        <a:t>resurser</a:t>
                      </a:r>
                      <a:endParaRPr dirty="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256" name="Google Shape;256;p8"/>
          <p:cNvGraphicFramePr/>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724395" imgH="782112" progId="">
                  <p:embed/>
                </p:oleObj>
              </mc:Choice>
              <mc:Fallback>
                <p:oleObj r:id="rId3" imgW="724395" imgH="782112" progId="">
                  <p:embed/>
                  <p:pic>
                    <p:nvPicPr>
                      <p:cNvPr id="256" name="Google Shape;256;p8"/>
                      <p:cNvPicPr preferRelativeResize="0"/>
                      <p:nvPr/>
                    </p:nvPicPr>
                    <p:blipFill rotWithShape="1">
                      <a:blip r:embed="rId4">
                        <a:alphaModFix/>
                      </a:blip>
                      <a:srcRect/>
                      <a:stretch/>
                    </p:blipFill>
                    <p:spPr>
                      <a:xfrm>
                        <a:off x="-3683" y="0"/>
                        <a:ext cx="724395" cy="782112"/>
                      </a:xfrm>
                      <a:prstGeom prst="rect">
                        <a:avLst/>
                      </a:prstGeom>
                      <a:noFill/>
                      <a:ln>
                        <a:noFill/>
                      </a:ln>
                    </p:spPr>
                  </p:pic>
                </p:oleObj>
              </mc:Fallback>
            </mc:AlternateContent>
          </a:graphicData>
        </a:graphic>
      </p:graphicFrame>
      <p:sp>
        <p:nvSpPr>
          <p:cNvPr id="257" name="Google Shape;257;p8"/>
          <p:cNvSpPr txBox="1"/>
          <p:nvPr/>
        </p:nvSpPr>
        <p:spPr>
          <a:xfrm>
            <a:off x="1380183" y="447059"/>
            <a:ext cx="592578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chemeClr val="dk1"/>
                </a:solidFill>
                <a:latin typeface="Calibri"/>
                <a:ea typeface="Calibri"/>
                <a:cs typeface="Calibri"/>
                <a:sym typeface="Calibri"/>
              </a:rPr>
              <a:t>P-O-L-K ramverket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9"/>
          <p:cNvSpPr txBox="1"/>
          <p:nvPr/>
        </p:nvSpPr>
        <p:spPr>
          <a:xfrm>
            <a:off x="589342" y="922767"/>
            <a:ext cx="10685123" cy="92328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sv-SE" sz="1800" dirty="0">
                <a:solidFill>
                  <a:schemeClr val="dk1"/>
                </a:solidFill>
                <a:latin typeface="Calibri"/>
                <a:ea typeface="Calibri"/>
                <a:cs typeface="Calibri"/>
                <a:sym typeface="Calibri"/>
              </a:rPr>
              <a:t> Planering är ledningens funktion som innebär att man </a:t>
            </a:r>
            <a:r>
              <a:rPr lang="sv-SE" sz="1800" b="1" dirty="0">
                <a:solidFill>
                  <a:schemeClr val="dk1"/>
                </a:solidFill>
                <a:latin typeface="Calibri"/>
                <a:ea typeface="Calibri"/>
                <a:cs typeface="Calibri"/>
                <a:sym typeface="Calibri"/>
              </a:rPr>
              <a:t>sätter mål och bestämmer en handlingsplan för att uppnå dessa mål. </a:t>
            </a:r>
            <a:r>
              <a:rPr lang="sv-SE" sz="1800" dirty="0">
                <a:solidFill>
                  <a:schemeClr val="dk1"/>
                </a:solidFill>
                <a:latin typeface="Calibri"/>
                <a:ea typeface="Calibri"/>
                <a:cs typeface="Calibri"/>
                <a:sym typeface="Calibri"/>
              </a:rPr>
              <a:t>Planering kräver att chefer är medvetna om miljöförhållanden som deras organisation står inför och för att omarbeta framtida förhållanden. Det kräver också att cheferna är bra beslutsfattare.</a:t>
            </a:r>
            <a:endParaRPr dirty="0"/>
          </a:p>
        </p:txBody>
      </p:sp>
      <p:sp>
        <p:nvSpPr>
          <p:cNvPr id="263" name="Google Shape;263;p9"/>
          <p:cNvSpPr txBox="1"/>
          <p:nvPr/>
        </p:nvSpPr>
        <p:spPr>
          <a:xfrm>
            <a:off x="589343" y="2074666"/>
            <a:ext cx="10685124" cy="12002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sv-SE" sz="1800" dirty="0">
                <a:latin typeface="Calibri" panose="020F0502020204030204" pitchFamily="34" charset="0"/>
                <a:cs typeface="Calibri" panose="020F0502020204030204" pitchFamily="34" charset="0"/>
              </a:rPr>
              <a:t>Det är en process som består av </a:t>
            </a:r>
            <a:r>
              <a:rPr lang="sv-SE" sz="1800" b="1" dirty="0">
                <a:latin typeface="Calibri" panose="020F0502020204030204" pitchFamily="34" charset="0"/>
                <a:cs typeface="Calibri" panose="020F0502020204030204" pitchFamily="34" charset="0"/>
              </a:rPr>
              <a:t>flera steg</a:t>
            </a:r>
            <a:r>
              <a:rPr lang="sv-SE" sz="1800" dirty="0">
                <a:latin typeface="Calibri" panose="020F0502020204030204" pitchFamily="34" charset="0"/>
                <a:cs typeface="Calibri" panose="020F0502020204030204" pitchFamily="34" charset="0"/>
              </a:rPr>
              <a:t>. Processen börjar med</a:t>
            </a:r>
            <a:r>
              <a:rPr lang="sv-SE" sz="1800" b="1" dirty="0">
                <a:latin typeface="Calibri" panose="020F0502020204030204" pitchFamily="34" charset="0"/>
                <a:cs typeface="Calibri" panose="020F0502020204030204" pitchFamily="34" charset="0"/>
              </a:rPr>
              <a:t> miljöskanning </a:t>
            </a:r>
            <a:r>
              <a:rPr lang="sv-SE" sz="1800" dirty="0">
                <a:latin typeface="Calibri" panose="020F0502020204030204" pitchFamily="34" charset="0"/>
                <a:cs typeface="Calibri" panose="020F0502020204030204" pitchFamily="34" charset="0"/>
              </a:rPr>
              <a:t>vilket helt enkelt innebär att planerare måste vara medvetna om de kritiska händelser som deras organisation står inför när det gäller ekonomiska förhållanden, deras konkurrenter och deras kunder. Planerare måste sedan försöka förutse framtida förhållanden. Dessa prognoser ligger till grund för planeringen.</a:t>
            </a:r>
            <a:endParaRPr sz="1800" dirty="0">
              <a:latin typeface="Calibri" panose="020F0502020204030204" pitchFamily="34" charset="0"/>
              <a:cs typeface="Calibri" panose="020F0502020204030204" pitchFamily="34" charset="0"/>
            </a:endParaRPr>
          </a:p>
        </p:txBody>
      </p:sp>
      <p:sp>
        <p:nvSpPr>
          <p:cNvPr id="264" name="Google Shape;264;p9"/>
          <p:cNvSpPr txBox="1"/>
          <p:nvPr/>
        </p:nvSpPr>
        <p:spPr>
          <a:xfrm>
            <a:off x="589342" y="3283901"/>
            <a:ext cx="10685124" cy="3568885"/>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sv-FI" sz="1800" dirty="0">
                <a:effectLst/>
                <a:latin typeface="Calibri" panose="020F0502020204030204" pitchFamily="34" charset="0"/>
                <a:ea typeface="Calibri" panose="020F0502020204030204" pitchFamily="34" charset="0"/>
              </a:rPr>
              <a:t>Planering anses vara en </a:t>
            </a:r>
            <a:r>
              <a:rPr lang="sv-FI" sz="1800" b="1" dirty="0">
                <a:effectLst/>
                <a:latin typeface="Calibri" panose="020F0502020204030204" pitchFamily="34" charset="0"/>
                <a:ea typeface="Calibri" panose="020F0502020204030204" pitchFamily="34" charset="0"/>
              </a:rPr>
              <a:t>grundläggande funktion av förvaltningen</a:t>
            </a:r>
            <a:r>
              <a:rPr lang="sv-FI" sz="1800" dirty="0">
                <a:effectLst/>
                <a:latin typeface="Calibri" panose="020F0502020204030204" pitchFamily="34" charset="0"/>
                <a:ea typeface="Calibri" panose="020F0502020204030204" pitchFamily="34" charset="0"/>
              </a:rPr>
              <a:t>. Det är nödvändigt att en plan är nödvändig för alla andra ledningsfunktioner, vare sig det är att organisera, leda, bemanna eller kontrollera:</a:t>
            </a:r>
          </a:p>
          <a:p>
            <a:pPr marL="342900" lvl="0" indent="-342900">
              <a:lnSpc>
                <a:spcPct val="107000"/>
              </a:lnSpc>
              <a:spcAft>
                <a:spcPts val="800"/>
              </a:spcAft>
              <a:buFont typeface="+mj-lt"/>
              <a:buAutoNum type="arabicPeriod"/>
            </a:pPr>
            <a:r>
              <a:rPr lang="sv-FI" sz="1800" dirty="0">
                <a:solidFill>
                  <a:srgbClr val="000000"/>
                </a:solidFill>
                <a:effectLst/>
                <a:latin typeface="Noto Sans Symbols"/>
                <a:ea typeface="Noto Sans Symbols"/>
                <a:cs typeface="Noto Sans Symbols"/>
              </a:rPr>
              <a:t>Planering dikterar </a:t>
            </a:r>
            <a:r>
              <a:rPr lang="sv-FI" sz="1800" b="1" dirty="0">
                <a:solidFill>
                  <a:srgbClr val="000000"/>
                </a:solidFill>
                <a:effectLst/>
                <a:latin typeface="Noto Sans Symbols"/>
                <a:ea typeface="Noto Sans Symbols"/>
                <a:cs typeface="Noto Sans Symbols"/>
              </a:rPr>
              <a:t>hur man effektivt organiserar ett företag</a:t>
            </a:r>
            <a:r>
              <a:rPr lang="sv-FI" sz="1800" dirty="0">
                <a:solidFill>
                  <a:srgbClr val="000000"/>
                </a:solidFill>
                <a:effectLst/>
                <a:latin typeface="Noto Sans Symbols"/>
                <a:ea typeface="Noto Sans Symbols"/>
                <a:cs typeface="Noto Sans Symbols"/>
              </a:rPr>
              <a:t>. Det omfattar att bestämma nödvändiga framtida aktiviteter, tilldela dem till rätt personal, delegera auktoritet, tillhandahålla verktyg och råmaterial etcetera.</a:t>
            </a:r>
            <a:endParaRPr lang="sv-FI" sz="1800" dirty="0">
              <a:effectLst/>
              <a:latin typeface="Noto Sans Symbols"/>
              <a:ea typeface="Noto Sans Symbols"/>
              <a:cs typeface="Noto Sans Symbols"/>
            </a:endParaRPr>
          </a:p>
          <a:p>
            <a:pPr marL="342900" lvl="0" indent="-342900">
              <a:lnSpc>
                <a:spcPct val="107000"/>
              </a:lnSpc>
              <a:spcAft>
                <a:spcPts val="800"/>
              </a:spcAft>
              <a:buFont typeface="+mj-lt"/>
              <a:buAutoNum type="arabicPeriod"/>
            </a:pPr>
            <a:r>
              <a:rPr lang="sv-FI" sz="1800" dirty="0">
                <a:solidFill>
                  <a:srgbClr val="000000"/>
                </a:solidFill>
                <a:effectLst/>
                <a:latin typeface="Noto Sans Symbols"/>
                <a:ea typeface="Noto Sans Symbols"/>
                <a:cs typeface="Noto Sans Symbols"/>
              </a:rPr>
              <a:t>Att ha </a:t>
            </a:r>
            <a:r>
              <a:rPr lang="sv-FI" sz="1800" b="1" dirty="0">
                <a:solidFill>
                  <a:srgbClr val="000000"/>
                </a:solidFill>
                <a:effectLst/>
                <a:latin typeface="Noto Sans Symbols"/>
                <a:ea typeface="Noto Sans Symbols"/>
                <a:cs typeface="Noto Sans Symbols"/>
              </a:rPr>
              <a:t>en handlingsplan underlättar styrning </a:t>
            </a:r>
            <a:r>
              <a:rPr lang="sv-FI" sz="1800" dirty="0">
                <a:solidFill>
                  <a:srgbClr val="000000"/>
                </a:solidFill>
                <a:effectLst/>
                <a:latin typeface="Noto Sans Symbols"/>
                <a:ea typeface="Noto Sans Symbols"/>
                <a:cs typeface="Noto Sans Symbols"/>
              </a:rPr>
              <a:t>eftersom den ger instruktioner, vägledning och motivation grundad i en varumärkesstrategi.</a:t>
            </a:r>
            <a:endParaRPr lang="sv-FI" sz="1800" dirty="0">
              <a:effectLst/>
              <a:latin typeface="Noto Sans Symbols"/>
              <a:ea typeface="Noto Sans Symbols"/>
              <a:cs typeface="Noto Sans Symbols"/>
            </a:endParaRPr>
          </a:p>
          <a:p>
            <a:pPr marL="342900" lvl="0" indent="-342900">
              <a:lnSpc>
                <a:spcPct val="107000"/>
              </a:lnSpc>
              <a:spcAft>
                <a:spcPts val="800"/>
              </a:spcAft>
              <a:buFont typeface="+mj-lt"/>
              <a:buAutoNum type="arabicPeriod"/>
            </a:pPr>
            <a:r>
              <a:rPr lang="sv-FI" sz="1800" dirty="0">
                <a:solidFill>
                  <a:srgbClr val="000000"/>
                </a:solidFill>
                <a:effectLst/>
                <a:latin typeface="Noto Sans Symbols"/>
                <a:ea typeface="Noto Sans Symbols"/>
                <a:cs typeface="Noto Sans Symbols"/>
              </a:rPr>
              <a:t>Planering </a:t>
            </a:r>
            <a:r>
              <a:rPr lang="sv-FI" sz="1800" b="1" dirty="0">
                <a:latin typeface="Noto Sans Symbols"/>
                <a:ea typeface="Noto Sans Symbols"/>
                <a:cs typeface="Noto Sans Symbols"/>
              </a:rPr>
              <a:t>påvisa</a:t>
            </a:r>
            <a:r>
              <a:rPr lang="sv-FI" sz="1800" b="1" dirty="0">
                <a:solidFill>
                  <a:srgbClr val="000000"/>
                </a:solidFill>
                <a:effectLst/>
                <a:latin typeface="Noto Sans Symbols"/>
                <a:ea typeface="Noto Sans Symbols"/>
                <a:cs typeface="Noto Sans Symbols"/>
              </a:rPr>
              <a:t>r bemanningen</a:t>
            </a:r>
            <a:r>
              <a:rPr lang="sv-FI" sz="1800" dirty="0">
                <a:solidFill>
                  <a:srgbClr val="000000"/>
                </a:solidFill>
                <a:effectLst/>
                <a:latin typeface="Noto Sans Symbols"/>
                <a:ea typeface="Noto Sans Symbols"/>
                <a:cs typeface="Noto Sans Symbols"/>
              </a:rPr>
              <a:t>, eftersom den visar vilken arbetskraft ett företag kommer att behöva.</a:t>
            </a:r>
            <a:endParaRPr lang="sv-FI" sz="1800" dirty="0">
              <a:effectLst/>
              <a:latin typeface="Noto Sans Symbols"/>
              <a:ea typeface="Noto Sans Symbols"/>
              <a:cs typeface="Noto Sans Symbols"/>
            </a:endParaRPr>
          </a:p>
          <a:p>
            <a:pPr marL="342900" lvl="0" indent="-342900">
              <a:lnSpc>
                <a:spcPct val="107000"/>
              </a:lnSpc>
              <a:spcAft>
                <a:spcPts val="800"/>
              </a:spcAft>
              <a:buFont typeface="+mj-lt"/>
              <a:buAutoNum type="arabicPeriod"/>
            </a:pPr>
            <a:r>
              <a:rPr lang="sv-FI" sz="1800" b="1" dirty="0">
                <a:solidFill>
                  <a:srgbClr val="000000"/>
                </a:solidFill>
                <a:effectLst/>
                <a:latin typeface="Noto Sans Symbols"/>
                <a:ea typeface="Noto Sans Symbols"/>
                <a:cs typeface="Noto Sans Symbols"/>
              </a:rPr>
              <a:t>Fastställande av standarder och mätning </a:t>
            </a:r>
            <a:r>
              <a:rPr lang="sv-FI" sz="1800" dirty="0">
                <a:solidFill>
                  <a:srgbClr val="000000"/>
                </a:solidFill>
                <a:effectLst/>
                <a:latin typeface="Noto Sans Symbols"/>
                <a:ea typeface="Noto Sans Symbols"/>
                <a:cs typeface="Noto Sans Symbols"/>
              </a:rPr>
              <a:t>av faktisk prestationskontroll görs mot de förväntningar som planeringen ställer.</a:t>
            </a:r>
            <a:endParaRPr lang="sv-FI" sz="1800" dirty="0">
              <a:effectLst/>
              <a:latin typeface="Noto Sans Symbols"/>
              <a:ea typeface="Noto Sans Symbols"/>
              <a:cs typeface="Noto Sans Symbols"/>
            </a:endParaRPr>
          </a:p>
        </p:txBody>
      </p:sp>
      <p:graphicFrame>
        <p:nvGraphicFramePr>
          <p:cNvPr id="265" name="Google Shape;265;p9"/>
          <p:cNvGraphicFramePr/>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724395" imgH="782112" progId="">
                  <p:embed/>
                </p:oleObj>
              </mc:Choice>
              <mc:Fallback>
                <p:oleObj r:id="rId3" imgW="724395" imgH="782112" progId="">
                  <p:embed/>
                  <p:pic>
                    <p:nvPicPr>
                      <p:cNvPr id="265" name="Google Shape;265;p9"/>
                      <p:cNvPicPr preferRelativeResize="0"/>
                      <p:nvPr/>
                    </p:nvPicPr>
                    <p:blipFill rotWithShape="1">
                      <a:blip r:embed="rId4">
                        <a:alphaModFix/>
                      </a:blip>
                      <a:srcRect/>
                      <a:stretch/>
                    </p:blipFill>
                    <p:spPr>
                      <a:xfrm>
                        <a:off x="-3683" y="0"/>
                        <a:ext cx="724395" cy="782112"/>
                      </a:xfrm>
                      <a:prstGeom prst="rect">
                        <a:avLst/>
                      </a:prstGeom>
                      <a:noFill/>
                      <a:ln>
                        <a:noFill/>
                      </a:ln>
                    </p:spPr>
                  </p:pic>
                </p:oleObj>
              </mc:Fallback>
            </mc:AlternateContent>
          </a:graphicData>
        </a:graphic>
      </p:graphicFrame>
      <p:sp>
        <p:nvSpPr>
          <p:cNvPr id="266" name="Google Shape;266;p9"/>
          <p:cNvSpPr txBox="1"/>
          <p:nvPr/>
        </p:nvSpPr>
        <p:spPr>
          <a:xfrm>
            <a:off x="1380183" y="447059"/>
            <a:ext cx="592578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dirty="0">
                <a:solidFill>
                  <a:schemeClr val="dk1"/>
                </a:solidFill>
                <a:latin typeface="Calibri"/>
                <a:ea typeface="Calibri"/>
                <a:cs typeface="Calibri"/>
                <a:sym typeface="Calibri"/>
              </a:rPr>
              <a:t>ENHET 2: a) </a:t>
            </a:r>
            <a:r>
              <a:rPr lang="en-GB" sz="2200" b="1" dirty="0" err="1">
                <a:solidFill>
                  <a:schemeClr val="dk1"/>
                </a:solidFill>
                <a:latin typeface="Calibri"/>
                <a:ea typeface="Calibri"/>
                <a:cs typeface="Calibri"/>
                <a:sym typeface="Calibri"/>
              </a:rPr>
              <a:t>Planering</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6244</Words>
  <Application>Microsoft Office PowerPoint</Application>
  <PresentationFormat>Panorámica</PresentationFormat>
  <Paragraphs>529</Paragraphs>
  <Slides>44</Slides>
  <Notes>44</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0</vt:i4>
      </vt:variant>
      <vt:variant>
        <vt:lpstr>Títulos de diapositiva</vt:lpstr>
      </vt:variant>
      <vt:variant>
        <vt:i4>44</vt:i4>
      </vt:variant>
    </vt:vector>
  </HeadingPairs>
  <TitlesOfParts>
    <vt:vector size="49" baseType="lpstr">
      <vt:lpstr>Arial</vt:lpstr>
      <vt:lpstr>Calibri</vt:lpstr>
      <vt:lpstr>Noto Sans Symbols</vt:lpstr>
      <vt:lpstr>Symbol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gloria ridolfi</dc:creator>
  <cp:lastModifiedBy>Miriam Internet Web Solutions</cp:lastModifiedBy>
  <cp:revision>7</cp:revision>
  <dcterms:created xsi:type="dcterms:W3CDTF">2022-10-24T07:30:01Z</dcterms:created>
  <dcterms:modified xsi:type="dcterms:W3CDTF">2023-05-04T15:07:32Z</dcterms:modified>
</cp:coreProperties>
</file>