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06E149-0DD4-4F8C-98E2-AAD53714238E}">
  <a:tblStyle styleId="{2D06E149-0DD4-4F8C-98E2-AAD53714238E}"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3403204-D0FC-4DA7-964C-31956F503D01}"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E7741DE-DE39-453E-BEEB-B13B74EEA2A4}"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b="off" i="off"/>
      <a:tcStyle>
        <a:tcBdr/>
        <a:fill>
          <a:solidFill>
            <a:srgbClr val="E0E0E0"/>
          </a:solidFill>
        </a:fill>
      </a:tcStyle>
    </a:band1H>
    <a:band2H>
      <a:tcTxStyle b="off" i="off"/>
      <a:tcStyle>
        <a:tcBdr/>
      </a:tcStyle>
    </a:band2H>
    <a:band1V>
      <a:tcTxStyle b="off" i="off"/>
      <a:tcStyle>
        <a:tcBdr/>
        <a:fill>
          <a:solidFill>
            <a:srgbClr val="E0E0E0"/>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b="off" i="off"/>
      <a:tcStyle>
        <a:tcBdr/>
      </a:tcStyle>
    </a:seCell>
    <a:swCell>
      <a:tcTxStyle b="off" i="off"/>
      <a:tcStyle>
        <a:tcBdr/>
      </a:tcStyle>
    </a:swCell>
    <a:firstRow>
      <a:tcTxStyle b="on" i="off"/>
      <a:tcStyle>
        <a:tcBdr/>
        <a:fill>
          <a:solidFill>
            <a:srgbClr val="F0F0F0"/>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15"/>
        <p:cNvGrpSpPr/>
        <p:nvPr/>
      </p:nvGrpSpPr>
      <p:grpSpPr>
        <a:xfrm>
          <a:off x="0" y="0"/>
          <a:ext cx="0" cy="0"/>
          <a:chOff x="0" y="0"/>
          <a:chExt cx="0" cy="0"/>
        </a:xfrm>
      </p:grpSpPr>
      <p:sp>
        <p:nvSpPr>
          <p:cNvPr id="16" name="Google Shape;16;p2"/>
          <p:cNvSpPr/>
          <p:nvPr/>
        </p:nvSpPr>
        <p:spPr>
          <a:xfrm>
            <a:off x="0" y="3429000"/>
            <a:ext cx="12192000" cy="3429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7" name="Google Shape;17;p2"/>
          <p:cNvSpPr/>
          <p:nvPr/>
        </p:nvSpPr>
        <p:spPr>
          <a:xfrm>
            <a:off x="2821478" y="1124744"/>
            <a:ext cx="6528725" cy="46085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8" name="Google Shape;18;p2"/>
          <p:cNvSpPr/>
          <p:nvPr/>
        </p:nvSpPr>
        <p:spPr>
          <a:xfrm>
            <a:off x="2821478" y="0"/>
            <a:ext cx="6528725" cy="26064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 name="Google Shape;19;p2"/>
          <p:cNvSpPr/>
          <p:nvPr/>
        </p:nvSpPr>
        <p:spPr>
          <a:xfrm>
            <a:off x="2821478" y="6597352"/>
            <a:ext cx="6528725" cy="26064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 name="Google Shape;20;p2"/>
          <p:cNvSpPr txBox="1">
            <a:spLocks noGrp="1"/>
          </p:cNvSpPr>
          <p:nvPr>
            <p:ph type="body" idx="1"/>
          </p:nvPr>
        </p:nvSpPr>
        <p:spPr>
          <a:xfrm>
            <a:off x="2821478" y="4066024"/>
            <a:ext cx="6528725"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4800"/>
              <a:buNone/>
              <a:defRPr sz="48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2821478" y="4834109"/>
            <a:ext cx="6528725"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867"/>
              <a:buNone/>
              <a:defRPr sz="1867"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2">
            <a:alphaModFix/>
          </a:blip>
          <a:srcRect/>
          <a:stretch/>
        </p:blipFill>
        <p:spPr>
          <a:xfrm>
            <a:off x="3421619" y="1194915"/>
            <a:ext cx="4904740" cy="24519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a:spLocks noGrp="1"/>
          </p:cNvSpPr>
          <p:nvPr>
            <p:ph type="pic" idx="2"/>
          </p:nvPr>
        </p:nvSpPr>
        <p:spPr>
          <a:xfrm>
            <a:off x="5183188" y="987425"/>
            <a:ext cx="6172200" cy="4873625"/>
          </a:xfrm>
          <a:prstGeom prst="rect">
            <a:avLst/>
          </a:prstGeom>
          <a:noFill/>
          <a:ln>
            <a:noFill/>
          </a:ln>
        </p:spPr>
      </p:sp>
      <p:sp>
        <p:nvSpPr>
          <p:cNvPr id="91" name="Google Shape;91;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3"/>
        <p:cNvGrpSpPr/>
        <p:nvPr/>
      </p:nvGrpSpPr>
      <p:grpSpPr>
        <a:xfrm>
          <a:off x="0" y="0"/>
          <a:ext cx="0" cy="0"/>
          <a:chOff x="0" y="0"/>
          <a:chExt cx="0" cy="0"/>
        </a:xfrm>
      </p:grpSpPr>
      <p:sp>
        <p:nvSpPr>
          <p:cNvPr id="24" name="Google Shape;24;p3"/>
          <p:cNvSpPr/>
          <p:nvPr/>
        </p:nvSpPr>
        <p:spPr>
          <a:xfrm>
            <a:off x="-3472" y="0"/>
            <a:ext cx="2112235" cy="6858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25" name="Google Shape;25;p3"/>
          <p:cNvPicPr preferRelativeResize="0"/>
          <p:nvPr/>
        </p:nvPicPr>
        <p:blipFill rotWithShape="1">
          <a:blip r:embed="rId2">
            <a:alphaModFix/>
          </a:blip>
          <a:srcRect/>
          <a:stretch/>
        </p:blipFill>
        <p:spPr>
          <a:xfrm>
            <a:off x="9572751" y="4305301"/>
            <a:ext cx="2578100" cy="2552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p:nvPr/>
        </p:nvSpPr>
        <p:spPr>
          <a:xfrm>
            <a:off x="0" y="6618000"/>
            <a:ext cx="12192000" cy="24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3" name="Google Shape;33;p5"/>
          <p:cNvSpPr/>
          <p:nvPr/>
        </p:nvSpPr>
        <p:spPr>
          <a:xfrm>
            <a:off x="0" y="0"/>
            <a:ext cx="12192000" cy="96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0" y="4762990"/>
            <a:ext cx="12192000" cy="76808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197" y="5531075"/>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
          <p:cNvPicPr preferRelativeResize="0"/>
          <p:nvPr/>
        </p:nvPicPr>
        <p:blipFill rotWithShape="1">
          <a:blip r:embed="rId2">
            <a:alphaModFix/>
          </a:blip>
          <a:srcRect/>
          <a:stretch/>
        </p:blipFill>
        <p:spPr>
          <a:xfrm>
            <a:off x="3023659" y="740701"/>
            <a:ext cx="5905500" cy="340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schooleducationgateway.eu/en/pub/resources/tutorials/entrepreneurship-empowering-y.htm" TargetMode="External"/><Relationship Id="rId13" Type="http://schemas.openxmlformats.org/officeDocument/2006/relationships/hyperlink" Target="https://www.youtube.com/watch?v=tGdsOXZpyWE" TargetMode="External"/><Relationship Id="rId3" Type="http://schemas.openxmlformats.org/officeDocument/2006/relationships/image" Target="../media/image18.png"/><Relationship Id="rId7" Type="http://schemas.openxmlformats.org/officeDocument/2006/relationships/hyperlink" Target="https://www.apa.org/pi/aids/resources/education/self-efficacy" TargetMode="External"/><Relationship Id="rId12" Type="http://schemas.openxmlformats.org/officeDocument/2006/relationships/hyperlink" Target="https://hbr.org/2018/01/what-self-awareness-really-is-and-how-to-cultivate-i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keyconet.eun.org/initiative-and-entrepreneurship" TargetMode="External"/><Relationship Id="rId11" Type="http://schemas.openxmlformats.org/officeDocument/2006/relationships/hyperlink" Target="https://www.fi.uu.nl/publicaties/literatuur/2018_eu_key_competences.pdf" TargetMode="External"/><Relationship Id="rId5" Type="http://schemas.openxmlformats.org/officeDocument/2006/relationships/hyperlink" Target="https://esignals.fi/research/en/2021/02/24/the-impact-of-self-efficacy-on-entrepreneurship-performance" TargetMode="External"/><Relationship Id="rId15" Type="http://schemas.openxmlformats.org/officeDocument/2006/relationships/hyperlink" Target="https://www.youtube.com/watch?v=4lTbWQ8zD3w" TargetMode="External"/><Relationship Id="rId10" Type="http://schemas.openxmlformats.org/officeDocument/2006/relationships/hyperlink" Target="https://publications.jrc.ec.europa.eu/repository/handle/JRC120911" TargetMode="External"/><Relationship Id="rId4" Type="http://schemas.openxmlformats.org/officeDocument/2006/relationships/image" Target="../media/image19.jpg"/><Relationship Id="rId9" Type="http://schemas.openxmlformats.org/officeDocument/2006/relationships/hyperlink" Target="https://online.hbs.edu/blog/post/characteristics-of-successful-entrepreneurs" TargetMode="External"/><Relationship Id="rId14" Type="http://schemas.openxmlformats.org/officeDocument/2006/relationships/hyperlink" Target="https://www.youtube.com/watch?v=agwsjYg9hJ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publications.jrc.ec.europa.eu/repository/handle/JRC120911" TargetMode="External"/><Relationship Id="rId4" Type="http://schemas.openxmlformats.org/officeDocument/2006/relationships/hyperlink" Target="https://publications.jrc.ec.europa.eu/repository/handle/JRC10912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p:nvPr/>
        </p:nvSpPr>
        <p:spPr>
          <a:xfrm>
            <a:off x="3192016" y="3585970"/>
            <a:ext cx="5807968" cy="14401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endParaRPr sz="4800" b="0" i="0" u="none" strike="noStrike" cap="none">
              <a:solidFill>
                <a:schemeClr val="dk1"/>
              </a:solidFill>
              <a:latin typeface="Calibri"/>
              <a:ea typeface="Calibri"/>
              <a:cs typeface="Calibri"/>
              <a:sym typeface="Calibri"/>
            </a:endParaRPr>
          </a:p>
        </p:txBody>
      </p:sp>
      <p:sp>
        <p:nvSpPr>
          <p:cNvPr id="112" name="Google Shape;112;p18"/>
          <p:cNvSpPr txBox="1"/>
          <p:nvPr/>
        </p:nvSpPr>
        <p:spPr>
          <a:xfrm>
            <a:off x="3181955" y="5096171"/>
            <a:ext cx="5807771" cy="65175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Arial"/>
              <a:buNone/>
            </a:pPr>
            <a:r>
              <a:rPr lang="en-GB" sz="1867" b="1">
                <a:solidFill>
                  <a:schemeClr val="dk1"/>
                </a:solidFill>
                <a:latin typeface="Calibri"/>
                <a:ea typeface="Calibri"/>
                <a:cs typeface="Calibri"/>
                <a:sym typeface="Calibri"/>
              </a:rPr>
              <a:t>Av</a:t>
            </a:r>
            <a:r>
              <a:rPr lang="en-GB" sz="1867" b="1" i="0" u="none" strike="noStrike" cap="none">
                <a:solidFill>
                  <a:schemeClr val="dk1"/>
                </a:solidFill>
                <a:latin typeface="Calibri"/>
                <a:ea typeface="Calibri"/>
                <a:cs typeface="Calibri"/>
                <a:sym typeface="Calibri"/>
              </a:rPr>
              <a:t>: EPIC</a:t>
            </a:r>
            <a:endParaRPr sz="1867" b="0" i="0" u="none" strike="noStrike" cap="none">
              <a:solidFill>
                <a:schemeClr val="dk1"/>
              </a:solidFill>
              <a:latin typeface="Calibri"/>
              <a:ea typeface="Calibri"/>
              <a:cs typeface="Calibri"/>
              <a:sym typeface="Calibri"/>
            </a:endParaRPr>
          </a:p>
        </p:txBody>
      </p:sp>
      <p:pic>
        <p:nvPicPr>
          <p:cNvPr id="113" name="Google Shape;113;p18"/>
          <p:cNvPicPr preferRelativeResize="0"/>
          <p:nvPr/>
        </p:nvPicPr>
        <p:blipFill rotWithShape="1">
          <a:blip r:embed="rId3">
            <a:alphaModFix/>
          </a:blip>
          <a:srcRect/>
          <a:stretch/>
        </p:blipFill>
        <p:spPr>
          <a:xfrm>
            <a:off x="2173843" y="5961041"/>
            <a:ext cx="2016224" cy="422993"/>
          </a:xfrm>
          <a:prstGeom prst="rect">
            <a:avLst/>
          </a:prstGeom>
          <a:noFill/>
          <a:ln>
            <a:noFill/>
          </a:ln>
        </p:spPr>
      </p:pic>
      <p:sp>
        <p:nvSpPr>
          <p:cNvPr id="114" name="Google Shape;114;p18"/>
          <p:cNvSpPr txBox="1"/>
          <p:nvPr/>
        </p:nvSpPr>
        <p:spPr>
          <a:xfrm>
            <a:off x="4079775" y="5747926"/>
            <a:ext cx="6240695" cy="836773"/>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067"/>
              <a:buFont typeface="Arial"/>
              <a:buNone/>
            </a:pPr>
            <a:r>
              <a:rPr lang="en-GB" sz="1067"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67" b="0" i="0" u="none" strike="noStrike" cap="none">
              <a:solidFill>
                <a:schemeClr val="dk1"/>
              </a:solidFill>
              <a:latin typeface="Calibri"/>
              <a:ea typeface="Calibri"/>
              <a:cs typeface="Calibri"/>
              <a:sym typeface="Calibri"/>
            </a:endParaRPr>
          </a:p>
        </p:txBody>
      </p:sp>
      <p:sp>
        <p:nvSpPr>
          <p:cNvPr id="115" name="Google Shape;115;p18"/>
          <p:cNvSpPr txBox="1"/>
          <p:nvPr/>
        </p:nvSpPr>
        <p:spPr>
          <a:xfrm>
            <a:off x="2596958" y="3797733"/>
            <a:ext cx="66783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Självmedvetenhet, självverkan och kritiskt tänkande</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p:nvPr/>
        </p:nvSpPr>
        <p:spPr>
          <a:xfrm>
            <a:off x="6719299" y="3527003"/>
            <a:ext cx="5245500" cy="2308800"/>
          </a:xfrm>
          <a:prstGeom prst="rect">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Det betyder att förstå hur andra människor ser på oss, när det gäller samma faktorer som anges ovan. Vår forskning visar att människor som vet hur andra ser på dem är skickligare på att visa empati och ta andras perspektiv. För ledare som ser sig själva som sina anställda gör, tenderar deras anställda att ha en bättre relation med dem, känna sig mer nöjda med dem och se dem som mer effektiva i allmänhet.</a:t>
            </a:r>
            <a:endParaRPr sz="1400" b="0" i="0" u="none" strike="noStrike" cap="none">
              <a:solidFill>
                <a:srgbClr val="000000"/>
              </a:solidFill>
              <a:latin typeface="Arial"/>
              <a:ea typeface="Arial"/>
              <a:cs typeface="Arial"/>
              <a:sym typeface="Arial"/>
            </a:endParaRPr>
          </a:p>
        </p:txBody>
      </p:sp>
      <p:sp>
        <p:nvSpPr>
          <p:cNvPr id="236" name="Google Shape;236;p27"/>
          <p:cNvSpPr txBox="1"/>
          <p:nvPr/>
        </p:nvSpPr>
        <p:spPr>
          <a:xfrm>
            <a:off x="4099387" y="375411"/>
            <a:ext cx="452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a:solidFill>
                  <a:schemeClr val="dk1"/>
                </a:solidFill>
                <a:latin typeface="Calibri"/>
                <a:ea typeface="Calibri"/>
                <a:cs typeface="Calibri"/>
                <a:sym typeface="Calibri"/>
              </a:rPr>
              <a:t>Det finns </a:t>
            </a:r>
            <a:r>
              <a:rPr lang="en-GB" sz="2000" b="1">
                <a:solidFill>
                  <a:schemeClr val="dk1"/>
                </a:solidFill>
                <a:latin typeface="Calibri"/>
                <a:ea typeface="Calibri"/>
                <a:cs typeface="Calibri"/>
                <a:sym typeface="Calibri"/>
              </a:rPr>
              <a:t>två typer</a:t>
            </a:r>
            <a:r>
              <a:rPr lang="en-GB" sz="2000">
                <a:solidFill>
                  <a:schemeClr val="dk1"/>
                </a:solidFill>
                <a:latin typeface="Calibri"/>
                <a:ea typeface="Calibri"/>
                <a:cs typeface="Calibri"/>
                <a:sym typeface="Calibri"/>
              </a:rPr>
              <a:t> av självmedvetenhet</a:t>
            </a:r>
            <a:r>
              <a:rPr lang="en-GB"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37" name="Google Shape;237;p27"/>
          <p:cNvSpPr/>
          <p:nvPr/>
        </p:nvSpPr>
        <p:spPr>
          <a:xfrm>
            <a:off x="4535668" y="895521"/>
            <a:ext cx="3648069" cy="2025104"/>
          </a:xfrm>
          <a:prstGeom prst="trapezoid">
            <a:avLst>
              <a:gd name="adj" fmla="val 72234"/>
            </a:avLst>
          </a:prstGeom>
          <a:gradFill>
            <a:gsLst>
              <a:gs pos="0">
                <a:srgbClr val="A0B8E1"/>
              </a:gs>
              <a:gs pos="50000">
                <a:srgbClr val="B3C6E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8" name="Google Shape;238;p27"/>
          <p:cNvSpPr txBox="1"/>
          <p:nvPr/>
        </p:nvSpPr>
        <p:spPr>
          <a:xfrm>
            <a:off x="838985" y="3541289"/>
            <a:ext cx="4470881" cy="2868937"/>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dirty="0">
                <a:solidFill>
                  <a:schemeClr val="dk1"/>
                </a:solidFill>
                <a:latin typeface="Calibri"/>
                <a:ea typeface="Calibri"/>
                <a:cs typeface="Calibri"/>
                <a:sym typeface="Calibri"/>
              </a:rPr>
              <a:t>Den </a:t>
            </a:r>
            <a:r>
              <a:rPr lang="en-GB" sz="1800" dirty="0" err="1">
                <a:solidFill>
                  <a:schemeClr val="dk1"/>
                </a:solidFill>
                <a:latin typeface="Calibri"/>
                <a:ea typeface="Calibri"/>
                <a:cs typeface="Calibri"/>
                <a:sym typeface="Calibri"/>
              </a:rPr>
              <a:t>första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representerar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hur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tydligt</a:t>
            </a:r>
            <a:r>
              <a:rPr lang="en-GB" sz="1800" dirty="0">
                <a:solidFill>
                  <a:schemeClr val="dk1"/>
                </a:solidFill>
                <a:latin typeface="Calibri"/>
                <a:ea typeface="Calibri"/>
                <a:cs typeface="Calibri"/>
                <a:sym typeface="Calibri"/>
              </a:rPr>
              <a:t> vi ser </a:t>
            </a:r>
            <a:r>
              <a:rPr lang="en-GB" sz="1800" dirty="0" err="1">
                <a:solidFill>
                  <a:schemeClr val="dk1"/>
                </a:solidFill>
                <a:latin typeface="Calibri"/>
                <a:ea typeface="Calibri"/>
                <a:cs typeface="Calibri"/>
                <a:sym typeface="Calibri"/>
              </a:rPr>
              <a:t>våra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egna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värderingar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passioner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ambitioner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passar</a:t>
            </a:r>
            <a:r>
              <a:rPr lang="en-GB" sz="1800" dirty="0">
                <a:solidFill>
                  <a:schemeClr val="dk1"/>
                </a:solidFill>
                <a:latin typeface="Calibri"/>
                <a:ea typeface="Calibri"/>
                <a:cs typeface="Calibri"/>
                <a:sym typeface="Calibri"/>
              </a:rPr>
              <a:t> med </a:t>
            </a:r>
            <a:r>
              <a:rPr lang="en-GB" sz="1800" dirty="0" err="1">
                <a:solidFill>
                  <a:schemeClr val="dk1"/>
                </a:solidFill>
                <a:latin typeface="Calibri"/>
                <a:ea typeface="Calibri"/>
                <a:cs typeface="Calibri"/>
                <a:sym typeface="Calibri"/>
              </a:rPr>
              <a:t>vår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miljö</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reaktioner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inklusive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tankar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känslor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beteenden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styrkor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och</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svagheter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och</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påverkan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på</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andra</a:t>
            </a:r>
            <a:r>
              <a:rPr lang="en-GB" sz="1800" dirty="0">
                <a:solidFill>
                  <a:schemeClr val="dk1"/>
                </a:solidFill>
                <a:latin typeface="Calibri"/>
                <a:ea typeface="Calibri"/>
                <a:cs typeface="Calibri"/>
                <a:sym typeface="Calibri"/>
              </a:rPr>
              <a:t>. Vi </a:t>
            </a:r>
            <a:r>
              <a:rPr lang="en-GB" sz="1800" dirty="0" err="1">
                <a:solidFill>
                  <a:schemeClr val="dk1"/>
                </a:solidFill>
                <a:latin typeface="Calibri"/>
                <a:ea typeface="Calibri"/>
                <a:cs typeface="Calibri"/>
                <a:sym typeface="Calibri"/>
              </a:rPr>
              <a:t>har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funnit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att</a:t>
            </a:r>
            <a:r>
              <a:rPr lang="en-GB" sz="1800" dirty="0">
                <a:solidFill>
                  <a:schemeClr val="dk1"/>
                </a:solidFill>
                <a:latin typeface="Calibri"/>
                <a:ea typeface="Calibri"/>
                <a:cs typeface="Calibri"/>
                <a:sym typeface="Calibri"/>
              </a:rPr>
              <a:t> intern </a:t>
            </a:r>
            <a:r>
              <a:rPr lang="en-GB" sz="1800" dirty="0" err="1">
                <a:solidFill>
                  <a:schemeClr val="dk1"/>
                </a:solidFill>
                <a:latin typeface="Calibri"/>
                <a:ea typeface="Calibri"/>
                <a:cs typeface="Calibri"/>
                <a:sym typeface="Calibri"/>
              </a:rPr>
              <a:t>självmedvetenhet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är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förknippad</a:t>
            </a:r>
            <a:r>
              <a:rPr lang="en-GB" sz="1800" dirty="0">
                <a:solidFill>
                  <a:schemeClr val="dk1"/>
                </a:solidFill>
                <a:latin typeface="Calibri"/>
                <a:ea typeface="Calibri"/>
                <a:cs typeface="Calibri"/>
                <a:sym typeface="Calibri"/>
              </a:rPr>
              <a:t> med </a:t>
            </a:r>
            <a:r>
              <a:rPr lang="en-GB" sz="1800" dirty="0" err="1">
                <a:solidFill>
                  <a:schemeClr val="dk1"/>
                </a:solidFill>
                <a:latin typeface="Calibri"/>
                <a:ea typeface="Calibri"/>
                <a:cs typeface="Calibri"/>
                <a:sym typeface="Calibri"/>
              </a:rPr>
              <a:t>högre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arbets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och</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relationstillfredsställelse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personlig</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och</a:t>
            </a:r>
            <a:r>
              <a:rPr lang="en-GB" sz="1800" dirty="0">
                <a:solidFill>
                  <a:schemeClr val="dk1"/>
                </a:solidFill>
                <a:latin typeface="Calibri"/>
                <a:ea typeface="Calibri"/>
                <a:cs typeface="Calibri"/>
                <a:sym typeface="Calibri"/>
              </a:rPr>
              <a:t> social </a:t>
            </a:r>
            <a:r>
              <a:rPr lang="en-GB" sz="1800" dirty="0" err="1">
                <a:solidFill>
                  <a:schemeClr val="dk1"/>
                </a:solidFill>
                <a:latin typeface="Calibri"/>
                <a:ea typeface="Calibri"/>
                <a:cs typeface="Calibri"/>
                <a:sym typeface="Calibri"/>
              </a:rPr>
              <a:t>kontroll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och</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lycka</a:t>
            </a:r>
            <a:r>
              <a:rPr lang="en-GB" sz="1800" dirty="0">
                <a:solidFill>
                  <a:schemeClr val="dk1"/>
                </a:solidFill>
                <a:latin typeface="Calibri"/>
                <a:ea typeface="Calibri"/>
                <a:cs typeface="Calibri"/>
                <a:sym typeface="Calibri"/>
              </a:rPr>
              <a:t>. Det </a:t>
            </a:r>
            <a:r>
              <a:rPr lang="en-GB" sz="1800" dirty="0" err="1">
                <a:solidFill>
                  <a:schemeClr val="dk1"/>
                </a:solidFill>
                <a:latin typeface="Calibri"/>
                <a:ea typeface="Calibri"/>
                <a:cs typeface="Calibri"/>
                <a:sym typeface="Calibri"/>
              </a:rPr>
              <a:t>är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negativt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relaterat</a:t>
            </a:r>
            <a:r>
              <a:rPr lang="en-GB" sz="1800" dirty="0">
                <a:solidFill>
                  <a:schemeClr val="dk1"/>
                </a:solidFill>
                <a:latin typeface="Calibri"/>
                <a:ea typeface="Calibri"/>
                <a:cs typeface="Calibri"/>
                <a:sym typeface="Calibri"/>
              </a:rPr>
              <a:t> till </a:t>
            </a:r>
            <a:r>
              <a:rPr lang="en-GB" sz="1800" dirty="0" err="1">
                <a:solidFill>
                  <a:schemeClr val="dk1"/>
                </a:solidFill>
                <a:latin typeface="Calibri"/>
                <a:ea typeface="Calibri"/>
                <a:cs typeface="Calibri"/>
                <a:sym typeface="Calibri"/>
              </a:rPr>
              <a:t>ångest</a:t>
            </a:r>
            <a:r>
              <a:rPr lang="en-GB" sz="1800" dirty="0">
                <a:solidFill>
                  <a:schemeClr val="dk1"/>
                </a:solidFill>
                <a:latin typeface="Calibri"/>
                <a:ea typeface="Calibri"/>
                <a:cs typeface="Calibri"/>
                <a:sym typeface="Calibri"/>
              </a:rPr>
              <a:t>, stress </a:t>
            </a:r>
            <a:r>
              <a:rPr lang="en-GB" sz="1800" dirty="0" err="1">
                <a:solidFill>
                  <a:schemeClr val="dk1"/>
                </a:solidFill>
                <a:latin typeface="Calibri"/>
                <a:ea typeface="Calibri"/>
                <a:cs typeface="Calibri"/>
                <a:sym typeface="Calibri"/>
              </a:rPr>
              <a:t>och</a:t>
            </a:r>
            <a:r>
              <a:rPr lang="en-GB" sz="1800" dirty="0">
                <a:solidFill>
                  <a:schemeClr val="dk1"/>
                </a:solidFill>
                <a:latin typeface="Calibri"/>
                <a:ea typeface="Calibri"/>
                <a:cs typeface="Calibri"/>
                <a:sym typeface="Calibri"/>
              </a:rPr>
              <a:t> depression.</a:t>
            </a:r>
            <a:endParaRPr sz="1400" b="0" i="0" u="none" strike="noStrike" cap="none" dirty="0">
              <a:solidFill>
                <a:srgbClr val="000000"/>
              </a:solidFill>
              <a:latin typeface="Arial"/>
              <a:ea typeface="Arial"/>
              <a:cs typeface="Arial"/>
              <a:sym typeface="Arial"/>
            </a:endParaRPr>
          </a:p>
        </p:txBody>
      </p:sp>
      <p:sp>
        <p:nvSpPr>
          <p:cNvPr id="239" name="Google Shape;239;p27"/>
          <p:cNvSpPr/>
          <p:nvPr/>
        </p:nvSpPr>
        <p:spPr>
          <a:xfrm>
            <a:off x="549183" y="2978590"/>
            <a:ext cx="4941268" cy="480000"/>
          </a:xfrm>
          <a:prstGeom prst="rect">
            <a:avLst/>
          </a:prstGeom>
          <a:solidFill>
            <a:srgbClr val="F39E5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Intern</a:t>
            </a:r>
            <a:r>
              <a:rPr lang="en-GB" sz="2400">
                <a:solidFill>
                  <a:schemeClr val="lt1"/>
                </a:solidFill>
                <a:latin typeface="Calibri"/>
                <a:ea typeface="Calibri"/>
                <a:cs typeface="Calibri"/>
                <a:sym typeface="Calibri"/>
              </a:rPr>
              <a:t> </a:t>
            </a:r>
            <a:r>
              <a:rPr lang="en-GB" sz="2400" b="0" i="0" u="none" strike="noStrike" cap="none">
                <a:solidFill>
                  <a:schemeClr val="lt1"/>
                </a:solidFill>
                <a:latin typeface="Calibri"/>
                <a:ea typeface="Calibri"/>
                <a:cs typeface="Calibri"/>
                <a:sym typeface="Calibri"/>
              </a:rPr>
              <a:t>självmedvetenhet</a:t>
            </a:r>
            <a:endParaRPr sz="1400" b="0" i="0" u="none" strike="noStrike" cap="none">
              <a:solidFill>
                <a:srgbClr val="000000"/>
              </a:solidFill>
              <a:latin typeface="Arial"/>
              <a:ea typeface="Arial"/>
              <a:cs typeface="Arial"/>
              <a:sym typeface="Arial"/>
            </a:endParaRPr>
          </a:p>
        </p:txBody>
      </p:sp>
      <p:sp>
        <p:nvSpPr>
          <p:cNvPr id="240" name="Google Shape;240;p27"/>
          <p:cNvSpPr/>
          <p:nvPr/>
        </p:nvSpPr>
        <p:spPr>
          <a:xfrm>
            <a:off x="6701551" y="2951560"/>
            <a:ext cx="5339190" cy="480000"/>
          </a:xfrm>
          <a:prstGeom prst="rect">
            <a:avLst/>
          </a:prstGeom>
          <a:solidFill>
            <a:srgbClr val="86BD70"/>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Exter</a:t>
            </a:r>
            <a:r>
              <a:rPr lang="en-GB" sz="2400">
                <a:solidFill>
                  <a:schemeClr val="lt1"/>
                </a:solidFill>
                <a:latin typeface="Calibri"/>
                <a:ea typeface="Calibri"/>
                <a:cs typeface="Calibri"/>
                <a:sym typeface="Calibri"/>
              </a:rPr>
              <a:t>n</a:t>
            </a:r>
            <a:r>
              <a:rPr lang="en-GB" sz="2400" b="0" i="0" u="none" strike="noStrike" cap="none">
                <a:solidFill>
                  <a:schemeClr val="lt1"/>
                </a:solidFill>
                <a:latin typeface="Calibri"/>
                <a:ea typeface="Calibri"/>
                <a:cs typeface="Calibri"/>
                <a:sym typeface="Calibri"/>
              </a:rPr>
              <a:t> s</a:t>
            </a:r>
            <a:r>
              <a:rPr lang="en-GB" sz="2400">
                <a:solidFill>
                  <a:schemeClr val="lt1"/>
                </a:solidFill>
                <a:latin typeface="Calibri"/>
                <a:ea typeface="Calibri"/>
                <a:cs typeface="Calibri"/>
                <a:sym typeface="Calibri"/>
              </a:rPr>
              <a:t>jälvmedvetenhet</a:t>
            </a:r>
            <a:endParaRPr sz="1400" b="0" i="0" u="none" strike="noStrike" cap="none">
              <a:solidFill>
                <a:srgbClr val="000000"/>
              </a:solidFill>
              <a:latin typeface="Arial"/>
              <a:ea typeface="Arial"/>
              <a:cs typeface="Arial"/>
              <a:sym typeface="Arial"/>
            </a:endParaRPr>
          </a:p>
        </p:txBody>
      </p:sp>
      <p:pic>
        <p:nvPicPr>
          <p:cNvPr id="241" name="Google Shape;241;p27"/>
          <p:cNvPicPr preferRelativeResize="0"/>
          <p:nvPr/>
        </p:nvPicPr>
        <p:blipFill rotWithShape="1">
          <a:blip r:embed="rId3">
            <a:alphaModFix/>
          </a:blip>
          <a:srcRect/>
          <a:stretch/>
        </p:blipFill>
        <p:spPr>
          <a:xfrm>
            <a:off x="0" y="0"/>
            <a:ext cx="534286" cy="529345"/>
          </a:xfrm>
          <a:prstGeom prst="rect">
            <a:avLst/>
          </a:prstGeom>
          <a:noFill/>
          <a:ln>
            <a:noFill/>
          </a:ln>
        </p:spPr>
      </p:pic>
      <p:pic>
        <p:nvPicPr>
          <p:cNvPr id="242" name="Google Shape;242;p27" descr="Icon&#10;&#10;Description automatically generated"/>
          <p:cNvPicPr preferRelativeResize="0"/>
          <p:nvPr/>
        </p:nvPicPr>
        <p:blipFill rotWithShape="1">
          <a:blip r:embed="rId4">
            <a:alphaModFix/>
          </a:blip>
          <a:srcRect/>
          <a:stretch/>
        </p:blipFill>
        <p:spPr>
          <a:xfrm>
            <a:off x="8620016" y="686287"/>
            <a:ext cx="2359552" cy="2249805"/>
          </a:xfrm>
          <a:prstGeom prst="rect">
            <a:avLst/>
          </a:prstGeom>
          <a:noFill/>
          <a:ln>
            <a:noFill/>
          </a:ln>
        </p:spPr>
      </p:pic>
      <p:pic>
        <p:nvPicPr>
          <p:cNvPr id="243" name="Google Shape;243;p27"/>
          <p:cNvPicPr preferRelativeResize="0"/>
          <p:nvPr/>
        </p:nvPicPr>
        <p:blipFill rotWithShape="1">
          <a:blip r:embed="rId5">
            <a:alphaModFix/>
          </a:blip>
          <a:srcRect t="-2541" r="61260"/>
          <a:stretch/>
        </p:blipFill>
        <p:spPr>
          <a:xfrm>
            <a:off x="1" y="4006921"/>
            <a:ext cx="697102" cy="1654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8"/>
          <p:cNvPicPr preferRelativeResize="0"/>
          <p:nvPr/>
        </p:nvPicPr>
        <p:blipFill rotWithShape="1">
          <a:blip r:embed="rId3">
            <a:alphaModFix/>
          </a:blip>
          <a:srcRect l="21668" t="4805"/>
          <a:stretch/>
        </p:blipFill>
        <p:spPr>
          <a:xfrm>
            <a:off x="9863192" y="195763"/>
            <a:ext cx="2041547" cy="1016343"/>
          </a:xfrm>
          <a:prstGeom prst="rect">
            <a:avLst/>
          </a:prstGeom>
          <a:noFill/>
          <a:ln>
            <a:noFill/>
          </a:ln>
        </p:spPr>
      </p:pic>
      <p:sp>
        <p:nvSpPr>
          <p:cNvPr id="249" name="Google Shape;249;p28"/>
          <p:cNvSpPr txBox="1"/>
          <p:nvPr/>
        </p:nvSpPr>
        <p:spPr>
          <a:xfrm>
            <a:off x="4224857" y="493582"/>
            <a:ext cx="39225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alibri"/>
                <a:ea typeface="Calibri"/>
                <a:cs typeface="Calibri"/>
                <a:sym typeface="Calibri"/>
              </a:rPr>
              <a:t>Självmedvetenhetens fyra arketyper</a:t>
            </a:r>
            <a:endParaRPr sz="1400" b="0" i="0" u="none" strike="noStrike" cap="none">
              <a:solidFill>
                <a:srgbClr val="000000"/>
              </a:solidFill>
              <a:latin typeface="Arial"/>
              <a:ea typeface="Arial"/>
              <a:cs typeface="Arial"/>
              <a:sym typeface="Arial"/>
            </a:endParaRPr>
          </a:p>
        </p:txBody>
      </p:sp>
      <p:sp>
        <p:nvSpPr>
          <p:cNvPr id="250" name="Google Shape;250;p28"/>
          <p:cNvSpPr txBox="1"/>
          <p:nvPr/>
        </p:nvSpPr>
        <p:spPr>
          <a:xfrm>
            <a:off x="731126" y="1191004"/>
            <a:ext cx="11173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Denna fyrfältstabell kartlägger intern självmedvetenhet (hur väl du känner dig själv) mot extern självmedvetenhet (hur väl du förstår hur andra ser dig).</a:t>
            </a:r>
            <a:endParaRPr sz="1400" b="0" i="0" u="none" strike="noStrike" cap="none">
              <a:solidFill>
                <a:srgbClr val="000000"/>
              </a:solidFill>
              <a:latin typeface="Arial"/>
              <a:ea typeface="Arial"/>
              <a:cs typeface="Arial"/>
              <a:sym typeface="Arial"/>
            </a:endParaRPr>
          </a:p>
        </p:txBody>
      </p:sp>
      <p:graphicFrame>
        <p:nvGraphicFramePr>
          <p:cNvPr id="251" name="Google Shape;251;p28"/>
          <p:cNvGraphicFramePr/>
          <p:nvPr/>
        </p:nvGraphicFramePr>
        <p:xfrm>
          <a:off x="1848179" y="2095929"/>
          <a:ext cx="9297200" cy="3661550"/>
        </p:xfrm>
        <a:graphic>
          <a:graphicData uri="http://schemas.openxmlformats.org/drawingml/2006/table">
            <a:tbl>
              <a:tblPr firstRow="1" bandRow="1">
                <a:noFill/>
                <a:tableStyleId>{CE7741DE-DE39-453E-BEEB-B13B74EEA2A4}</a:tableStyleId>
              </a:tblPr>
              <a:tblGrid>
                <a:gridCol w="4648600">
                  <a:extLst>
                    <a:ext uri="{9D8B030D-6E8A-4147-A177-3AD203B41FA5}">
                      <a16:colId xmlns:a16="http://schemas.microsoft.com/office/drawing/2014/main" val="20000"/>
                    </a:ext>
                  </a:extLst>
                </a:gridCol>
                <a:gridCol w="4648600">
                  <a:extLst>
                    <a:ext uri="{9D8B030D-6E8A-4147-A177-3AD203B41FA5}">
                      <a16:colId xmlns:a16="http://schemas.microsoft.com/office/drawing/2014/main" val="20001"/>
                    </a:ext>
                  </a:extLst>
                </a:gridCol>
              </a:tblGrid>
              <a:tr h="1830775">
                <a:tc>
                  <a:txBody>
                    <a:bodyPr/>
                    <a:lstStyle/>
                    <a:p>
                      <a:pPr marL="0" marR="0" lvl="0" indent="0" algn="ctr" rtl="0">
                        <a:lnSpc>
                          <a:spcPct val="100000"/>
                        </a:lnSpc>
                        <a:spcBef>
                          <a:spcPts val="0"/>
                        </a:spcBef>
                        <a:spcAft>
                          <a:spcPts val="0"/>
                        </a:spcAft>
                        <a:buClr>
                          <a:srgbClr val="000000"/>
                        </a:buClr>
                        <a:buSzPts val="1700"/>
                        <a:buFont typeface="Arial"/>
                        <a:buNone/>
                      </a:pPr>
                      <a:r>
                        <a:rPr lang="en-GB" sz="1700" b="1" u="none" strike="noStrike" cap="none"/>
                        <a:t>Intros</a:t>
                      </a:r>
                      <a:r>
                        <a:rPr lang="en-GB" sz="1700"/>
                        <a:t>pektiva</a:t>
                      </a:r>
                      <a:r>
                        <a:rPr lang="en-GB" sz="1700" b="1" u="none" strike="noStrike" cap="none"/>
                        <a:t> </a:t>
                      </a:r>
                      <a:endParaRPr sz="1400" u="none" strike="noStrike" cap="none"/>
                    </a:p>
                    <a:p>
                      <a:pPr marL="0" marR="0" lvl="0" indent="0" algn="ctr" rtl="0">
                        <a:lnSpc>
                          <a:spcPct val="100000"/>
                        </a:lnSpc>
                        <a:spcBef>
                          <a:spcPts val="0"/>
                        </a:spcBef>
                        <a:spcAft>
                          <a:spcPts val="0"/>
                        </a:spcAft>
                        <a:buClr>
                          <a:srgbClr val="000000"/>
                        </a:buClr>
                        <a:buSzPts val="1500"/>
                        <a:buFont typeface="Arial"/>
                        <a:buNone/>
                      </a:pPr>
                      <a:endParaRPr sz="1500" b="1" u="none" strike="noStrike" cap="none"/>
                    </a:p>
                    <a:p>
                      <a:pPr marL="0" marR="0" lvl="0" indent="0" algn="ctr" rtl="0">
                        <a:lnSpc>
                          <a:spcPct val="100000"/>
                        </a:lnSpc>
                        <a:spcBef>
                          <a:spcPts val="0"/>
                        </a:spcBef>
                        <a:spcAft>
                          <a:spcPts val="0"/>
                        </a:spcAft>
                        <a:buClr>
                          <a:srgbClr val="000000"/>
                        </a:buClr>
                        <a:buSzPts val="1500"/>
                        <a:buFont typeface="Arial"/>
                        <a:buNone/>
                      </a:pPr>
                      <a:r>
                        <a:rPr lang="en-GB" sz="1500" b="0"/>
                        <a:t>De är tydliga med vem de är, men </a:t>
                      </a:r>
                      <a:r>
                        <a:rPr lang="en-GB" sz="1500"/>
                        <a:t>utmanar inte sina egna åsikter eller söker efter blinda fläckar genom att få feedback från andra. </a:t>
                      </a:r>
                      <a:r>
                        <a:rPr lang="en-GB" sz="1500" b="0"/>
                        <a:t>Detta kan skada deras förhållande och begränsa deras framgång.</a:t>
                      </a:r>
                      <a:endParaRPr sz="1400" u="none" strike="noStrike" cap="none"/>
                    </a:p>
                  </a:txBody>
                  <a:tcPr marL="88275" marR="88275" marT="44150" marB="44150" anchor="ct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a:t>Medvetna</a:t>
                      </a:r>
                      <a:r>
                        <a:rPr lang="en-GB" sz="1700" b="1" u="none" strike="noStrike" cap="none"/>
                        <a:t> </a:t>
                      </a:r>
                      <a:endParaRPr sz="1400" u="none" strike="noStrike" cap="none"/>
                    </a:p>
                    <a:p>
                      <a:pPr marL="0" marR="0" lvl="0" indent="0" algn="ctr" rtl="0">
                        <a:lnSpc>
                          <a:spcPct val="100000"/>
                        </a:lnSpc>
                        <a:spcBef>
                          <a:spcPts val="0"/>
                        </a:spcBef>
                        <a:spcAft>
                          <a:spcPts val="0"/>
                        </a:spcAft>
                        <a:buClr>
                          <a:srgbClr val="000000"/>
                        </a:buClr>
                        <a:buSzPts val="1500"/>
                        <a:buFont typeface="Arial"/>
                        <a:buNone/>
                      </a:pPr>
                      <a:endParaRPr sz="1500" b="1" u="none" strike="noStrike" cap="none"/>
                    </a:p>
                    <a:p>
                      <a:pPr marL="0" marR="0" lvl="0" indent="0" algn="ctr" rtl="0">
                        <a:lnSpc>
                          <a:spcPct val="100000"/>
                        </a:lnSpc>
                        <a:spcBef>
                          <a:spcPts val="0"/>
                        </a:spcBef>
                        <a:spcAft>
                          <a:spcPts val="0"/>
                        </a:spcAft>
                        <a:buClr>
                          <a:srgbClr val="000000"/>
                        </a:buClr>
                        <a:buSzPts val="1500"/>
                        <a:buFont typeface="Arial"/>
                        <a:buNone/>
                      </a:pPr>
                      <a:r>
                        <a:rPr lang="en-GB" sz="1500"/>
                        <a:t>De vet vilka de är, vad de vill åstadkomma och söker upp och värdesätter andras åsikter. </a:t>
                      </a:r>
                      <a:r>
                        <a:rPr lang="en-GB" sz="1500" b="0"/>
                        <a:t>Det är här ledare börjar fullt ut inse de verkliga fördelarna med självmedvetenhet.</a:t>
                      </a:r>
                      <a:endParaRPr sz="1400" b="0" u="none" strike="noStrike" cap="none"/>
                    </a:p>
                  </a:txBody>
                  <a:tcPr marL="88275" marR="88275" marT="44150" marB="44150" anchor="ctr"/>
                </a:tc>
                <a:extLst>
                  <a:ext uri="{0D108BD9-81ED-4DB2-BD59-A6C34878D82A}">
                    <a16:rowId xmlns:a16="http://schemas.microsoft.com/office/drawing/2014/main" val="10000"/>
                  </a:ext>
                </a:extLst>
              </a:tr>
              <a:tr h="1830775">
                <a:tc>
                  <a:txBody>
                    <a:bodyPr/>
                    <a:lstStyle/>
                    <a:p>
                      <a:pPr marL="0" marR="0" lvl="0" indent="0" algn="ctr" rtl="0">
                        <a:lnSpc>
                          <a:spcPct val="100000"/>
                        </a:lnSpc>
                        <a:spcBef>
                          <a:spcPts val="0"/>
                        </a:spcBef>
                        <a:spcAft>
                          <a:spcPts val="0"/>
                        </a:spcAft>
                        <a:buClr>
                          <a:srgbClr val="000000"/>
                        </a:buClr>
                        <a:buSzPts val="1700"/>
                        <a:buFont typeface="Arial"/>
                        <a:buNone/>
                      </a:pPr>
                      <a:r>
                        <a:rPr lang="en-GB" sz="1700" b="1" u="none" strike="noStrike" cap="none"/>
                        <a:t>S</a:t>
                      </a:r>
                      <a:r>
                        <a:rPr lang="en-GB" sz="1700" b="1"/>
                        <a:t>ökare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endParaRPr sz="1500" b="1" u="none" strike="noStrike" cap="none"/>
                    </a:p>
                    <a:p>
                      <a:pPr marL="0" marR="0" lvl="0" indent="0" algn="ctr" rtl="0">
                        <a:lnSpc>
                          <a:spcPct val="100000"/>
                        </a:lnSpc>
                        <a:spcBef>
                          <a:spcPts val="0"/>
                        </a:spcBef>
                        <a:spcAft>
                          <a:spcPts val="0"/>
                        </a:spcAft>
                        <a:buClr>
                          <a:srgbClr val="000000"/>
                        </a:buClr>
                        <a:buSzPts val="1500"/>
                        <a:buFont typeface="Arial"/>
                        <a:buNone/>
                      </a:pPr>
                      <a:r>
                        <a:rPr lang="en-GB" sz="1500" b="1"/>
                        <a:t>De vet ännu inte vilka de är, vad de står för eller hur deras team ser på dem. </a:t>
                      </a:r>
                      <a:r>
                        <a:rPr lang="en-GB" sz="1500"/>
                        <a:t>Som ett resultat kan de känna sig fast eller frustrerade över sin prestation och relation.</a:t>
                      </a:r>
                      <a:endParaRPr sz="1500" u="none" strike="noStrike" cap="none"/>
                    </a:p>
                  </a:txBody>
                  <a:tcPr marL="88275" marR="88275" marT="44150" marB="44150" anchor="ct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b="1"/>
                        <a:t>“</a:t>
                      </a:r>
                      <a:r>
                        <a:rPr lang="en-GB" sz="1700" b="1" u="none" strike="noStrike" cap="none"/>
                        <a:t>Pleasers</a:t>
                      </a:r>
                      <a:r>
                        <a:rPr lang="en-GB" sz="1700" b="1"/>
                        <a:t>”</a:t>
                      </a:r>
                      <a:r>
                        <a:rPr lang="en-GB" sz="1700" b="1" u="none" strike="noStrike" cap="none"/>
                        <a:t> </a:t>
                      </a:r>
                      <a:endParaRPr sz="1400" u="none" strike="noStrike" cap="none"/>
                    </a:p>
                    <a:p>
                      <a:pPr marL="0" marR="0" lvl="0" indent="0" algn="ctr" rtl="0">
                        <a:lnSpc>
                          <a:spcPct val="100000"/>
                        </a:lnSpc>
                        <a:spcBef>
                          <a:spcPts val="0"/>
                        </a:spcBef>
                        <a:spcAft>
                          <a:spcPts val="0"/>
                        </a:spcAft>
                        <a:buClr>
                          <a:srgbClr val="000000"/>
                        </a:buClr>
                        <a:buSzPts val="1500"/>
                        <a:buFont typeface="Arial"/>
                        <a:buNone/>
                      </a:pPr>
                      <a:endParaRPr sz="1500" b="1" u="none" strike="noStrike" cap="none"/>
                    </a:p>
                    <a:p>
                      <a:pPr marL="0" marR="0" lvl="0" indent="0" algn="ctr" rtl="0">
                        <a:lnSpc>
                          <a:spcPct val="100000"/>
                        </a:lnSpc>
                        <a:spcBef>
                          <a:spcPts val="0"/>
                        </a:spcBef>
                        <a:spcAft>
                          <a:spcPts val="0"/>
                        </a:spcAft>
                        <a:buClr>
                          <a:srgbClr val="000000"/>
                        </a:buClr>
                        <a:buSzPts val="1500"/>
                        <a:buFont typeface="Arial"/>
                        <a:buNone/>
                      </a:pPr>
                      <a:r>
                        <a:rPr lang="en-GB" sz="1500" b="1"/>
                        <a:t>De kan vara så fokuserade på att se ut på ett visst sätt för andra att de kan förbise vad som är viktigt för dem. </a:t>
                      </a:r>
                      <a:r>
                        <a:rPr lang="en-GB" sz="1500"/>
                        <a:t>Med tiden tenderar de att göra val som inte betjänar deras egen framgång och uppfyllande av uppsatta mål.</a:t>
                      </a:r>
                      <a:endParaRPr sz="1400" u="none" strike="noStrike" cap="none"/>
                    </a:p>
                  </a:txBody>
                  <a:tcPr marL="88275" marR="88275" marT="44150" marB="44150" anchor="ctr"/>
                </a:tc>
                <a:extLst>
                  <a:ext uri="{0D108BD9-81ED-4DB2-BD59-A6C34878D82A}">
                    <a16:rowId xmlns:a16="http://schemas.microsoft.com/office/drawing/2014/main" val="10001"/>
                  </a:ext>
                </a:extLst>
              </a:tr>
            </a:tbl>
          </a:graphicData>
        </a:graphic>
      </p:graphicFrame>
      <p:sp>
        <p:nvSpPr>
          <p:cNvPr id="252" name="Google Shape;252;p28"/>
          <p:cNvSpPr txBox="1"/>
          <p:nvPr/>
        </p:nvSpPr>
        <p:spPr>
          <a:xfrm>
            <a:off x="5176827" y="6023360"/>
            <a:ext cx="228221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EXTERN</a:t>
            </a:r>
            <a:r>
              <a:rPr lang="en-GB" sz="1200" b="1">
                <a:solidFill>
                  <a:schemeClr val="dk1"/>
                </a:solidFill>
                <a:latin typeface="Calibri"/>
                <a:ea typeface="Calibri"/>
                <a:cs typeface="Calibri"/>
                <a:sym typeface="Calibri"/>
              </a:rPr>
              <a:t> SJÄLVMEDVETENHET</a:t>
            </a:r>
            <a:endParaRPr sz="1400" b="0" i="0" u="none" strike="noStrike" cap="none">
              <a:solidFill>
                <a:srgbClr val="000000"/>
              </a:solidFill>
              <a:latin typeface="Arial"/>
              <a:ea typeface="Arial"/>
              <a:cs typeface="Arial"/>
              <a:sym typeface="Arial"/>
            </a:endParaRPr>
          </a:p>
        </p:txBody>
      </p:sp>
      <p:sp>
        <p:nvSpPr>
          <p:cNvPr id="253" name="Google Shape;253;p28"/>
          <p:cNvSpPr txBox="1"/>
          <p:nvPr/>
        </p:nvSpPr>
        <p:spPr>
          <a:xfrm rot="-5400000">
            <a:off x="470189" y="3822694"/>
            <a:ext cx="1983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INTERN</a:t>
            </a:r>
            <a:r>
              <a:rPr lang="en-GB" sz="1200" b="1">
                <a:solidFill>
                  <a:schemeClr val="dk1"/>
                </a:solidFill>
                <a:latin typeface="Calibri"/>
                <a:ea typeface="Calibri"/>
                <a:cs typeface="Calibri"/>
                <a:sym typeface="Calibri"/>
              </a:rPr>
              <a:t> </a:t>
            </a:r>
            <a:r>
              <a:rPr lang="en-GB" sz="1200" b="1" i="0" u="none" strike="noStrike" cap="none">
                <a:solidFill>
                  <a:schemeClr val="dk1"/>
                </a:solidFill>
                <a:latin typeface="Calibri"/>
                <a:ea typeface="Calibri"/>
                <a:cs typeface="Calibri"/>
                <a:sym typeface="Calibri"/>
              </a:rPr>
              <a:t> S</a:t>
            </a:r>
            <a:r>
              <a:rPr lang="en-GB" sz="1200" b="1">
                <a:solidFill>
                  <a:schemeClr val="dk1"/>
                </a:solidFill>
                <a:latin typeface="Calibri"/>
                <a:ea typeface="Calibri"/>
                <a:cs typeface="Calibri"/>
                <a:sym typeface="Calibri"/>
              </a:rPr>
              <a:t>JÄLVMEDVETENHET</a:t>
            </a:r>
            <a:endParaRPr sz="1400" b="0" i="0" u="none" strike="noStrike" cap="none">
              <a:solidFill>
                <a:srgbClr val="000000"/>
              </a:solidFill>
              <a:latin typeface="Arial"/>
              <a:ea typeface="Arial"/>
              <a:cs typeface="Arial"/>
              <a:sym typeface="Arial"/>
            </a:endParaRPr>
          </a:p>
        </p:txBody>
      </p:sp>
      <p:cxnSp>
        <p:nvCxnSpPr>
          <p:cNvPr id="254" name="Google Shape;254;p28"/>
          <p:cNvCxnSpPr/>
          <p:nvPr/>
        </p:nvCxnSpPr>
        <p:spPr>
          <a:xfrm rot="10800000">
            <a:off x="1952090" y="6133203"/>
            <a:ext cx="3051424" cy="0"/>
          </a:xfrm>
          <a:prstGeom prst="straightConnector1">
            <a:avLst/>
          </a:prstGeom>
          <a:noFill/>
          <a:ln w="9525" cap="flat" cmpd="sng">
            <a:solidFill>
              <a:schemeClr val="dk1"/>
            </a:solidFill>
            <a:prstDash val="solid"/>
            <a:miter lim="800000"/>
            <a:headEnd type="none" w="sm" len="sm"/>
            <a:tailEnd type="triangle" w="med" len="med"/>
          </a:ln>
        </p:spPr>
      </p:cxnSp>
      <p:cxnSp>
        <p:nvCxnSpPr>
          <p:cNvPr id="255" name="Google Shape;255;p28"/>
          <p:cNvCxnSpPr/>
          <p:nvPr/>
        </p:nvCxnSpPr>
        <p:spPr>
          <a:xfrm>
            <a:off x="7294653" y="6154064"/>
            <a:ext cx="3534309" cy="0"/>
          </a:xfrm>
          <a:prstGeom prst="straightConnector1">
            <a:avLst/>
          </a:prstGeom>
          <a:noFill/>
          <a:ln w="9525" cap="flat" cmpd="sng">
            <a:solidFill>
              <a:schemeClr val="dk1"/>
            </a:solidFill>
            <a:prstDash val="solid"/>
            <a:miter lim="800000"/>
            <a:headEnd type="none" w="sm" len="sm"/>
            <a:tailEnd type="triangle" w="med" len="med"/>
          </a:ln>
        </p:spPr>
      </p:cxnSp>
      <p:cxnSp>
        <p:nvCxnSpPr>
          <p:cNvPr id="256" name="Google Shape;256;p28"/>
          <p:cNvCxnSpPr/>
          <p:nvPr/>
        </p:nvCxnSpPr>
        <p:spPr>
          <a:xfrm rot="10800000">
            <a:off x="1369789" y="2178121"/>
            <a:ext cx="0" cy="883578"/>
          </a:xfrm>
          <a:prstGeom prst="straightConnector1">
            <a:avLst/>
          </a:prstGeom>
          <a:noFill/>
          <a:ln w="9525" cap="flat" cmpd="sng">
            <a:solidFill>
              <a:schemeClr val="dk1"/>
            </a:solidFill>
            <a:prstDash val="solid"/>
            <a:miter lim="800000"/>
            <a:headEnd type="none" w="sm" len="sm"/>
            <a:tailEnd type="triangle" w="med" len="med"/>
          </a:ln>
        </p:spPr>
      </p:cxnSp>
      <p:cxnSp>
        <p:nvCxnSpPr>
          <p:cNvPr id="257" name="Google Shape;257;p28"/>
          <p:cNvCxnSpPr>
            <a:stCxn id="253" idx="1"/>
          </p:cNvCxnSpPr>
          <p:nvPr/>
        </p:nvCxnSpPr>
        <p:spPr>
          <a:xfrm>
            <a:off x="1462139" y="5045494"/>
            <a:ext cx="0" cy="711900"/>
          </a:xfrm>
          <a:prstGeom prst="straightConnector1">
            <a:avLst/>
          </a:prstGeom>
          <a:noFill/>
          <a:ln w="9525" cap="flat" cmpd="sng">
            <a:solidFill>
              <a:schemeClr val="dk1"/>
            </a:solidFill>
            <a:prstDash val="solid"/>
            <a:miter lim="800000"/>
            <a:headEnd type="none" w="sm" len="sm"/>
            <a:tailEnd type="triangle" w="med" len="med"/>
          </a:ln>
        </p:spPr>
      </p:cxnSp>
      <p:sp>
        <p:nvSpPr>
          <p:cNvPr id="258" name="Google Shape;258;p28"/>
          <p:cNvSpPr txBox="1"/>
          <p:nvPr/>
        </p:nvSpPr>
        <p:spPr>
          <a:xfrm>
            <a:off x="2038162" y="6084267"/>
            <a:ext cx="6881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L</a:t>
            </a:r>
            <a:r>
              <a:rPr lang="en-GB" sz="1200">
                <a:solidFill>
                  <a:schemeClr val="dk1"/>
                </a:solidFill>
                <a:latin typeface="Calibri"/>
                <a:ea typeface="Calibri"/>
                <a:cs typeface="Calibri"/>
                <a:sym typeface="Calibri"/>
              </a:rPr>
              <a:t>ÅG</a:t>
            </a: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59" name="Google Shape;259;p28"/>
          <p:cNvSpPr txBox="1"/>
          <p:nvPr/>
        </p:nvSpPr>
        <p:spPr>
          <a:xfrm>
            <a:off x="10253609" y="6176600"/>
            <a:ext cx="5753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H</a:t>
            </a:r>
            <a:r>
              <a:rPr lang="en-GB" sz="1200">
                <a:solidFill>
                  <a:schemeClr val="dk1"/>
                </a:solidFill>
                <a:latin typeface="Calibri"/>
                <a:ea typeface="Calibri"/>
                <a:cs typeface="Calibri"/>
                <a:sym typeface="Calibri"/>
              </a:rPr>
              <a:t>ÖG</a:t>
            </a:r>
            <a:endParaRPr sz="1400" b="0" i="0" u="none" strike="noStrike" cap="none">
              <a:solidFill>
                <a:srgbClr val="000000"/>
              </a:solidFill>
              <a:latin typeface="Arial"/>
              <a:ea typeface="Arial"/>
              <a:cs typeface="Arial"/>
              <a:sym typeface="Arial"/>
            </a:endParaRPr>
          </a:p>
        </p:txBody>
      </p:sp>
      <p:sp>
        <p:nvSpPr>
          <p:cNvPr id="260" name="Google Shape;260;p28"/>
          <p:cNvSpPr txBox="1"/>
          <p:nvPr/>
        </p:nvSpPr>
        <p:spPr>
          <a:xfrm rot="-5400000">
            <a:off x="786501" y="5102963"/>
            <a:ext cx="6881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L</a:t>
            </a:r>
            <a:r>
              <a:rPr lang="en-GB" sz="1100">
                <a:solidFill>
                  <a:schemeClr val="dk1"/>
                </a:solidFill>
                <a:latin typeface="Calibri"/>
                <a:ea typeface="Calibri"/>
                <a:cs typeface="Calibri"/>
                <a:sym typeface="Calibri"/>
              </a:rPr>
              <a:t>ÅG</a:t>
            </a: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1" name="Google Shape;261;p28"/>
          <p:cNvSpPr txBox="1"/>
          <p:nvPr/>
        </p:nvSpPr>
        <p:spPr>
          <a:xfrm rot="-5400000">
            <a:off x="807385" y="2318712"/>
            <a:ext cx="74009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H</a:t>
            </a:r>
            <a:r>
              <a:rPr lang="en-GB" sz="1100">
                <a:solidFill>
                  <a:schemeClr val="dk1"/>
                </a:solidFill>
                <a:latin typeface="Calibri"/>
                <a:ea typeface="Calibri"/>
                <a:cs typeface="Calibri"/>
                <a:sym typeface="Calibri"/>
              </a:rPr>
              <a:t>ÖG</a:t>
            </a:r>
            <a:endParaRPr sz="1400" b="0" i="0" u="none" strike="noStrike" cap="none">
              <a:solidFill>
                <a:srgbClr val="000000"/>
              </a:solidFill>
              <a:latin typeface="Arial"/>
              <a:ea typeface="Arial"/>
              <a:cs typeface="Arial"/>
              <a:sym typeface="Arial"/>
            </a:endParaRPr>
          </a:p>
        </p:txBody>
      </p:sp>
      <p:pic>
        <p:nvPicPr>
          <p:cNvPr id="262" name="Google Shape;262;p28"/>
          <p:cNvPicPr preferRelativeResize="0"/>
          <p:nvPr/>
        </p:nvPicPr>
        <p:blipFill rotWithShape="1">
          <a:blip r:embed="rId4">
            <a:alphaModFix/>
          </a:blip>
          <a:srcRect/>
          <a:stretch/>
        </p:blipFill>
        <p:spPr>
          <a:xfrm>
            <a:off x="0" y="-35763"/>
            <a:ext cx="534286" cy="5293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p:nvPr/>
        </p:nvSpPr>
        <p:spPr>
          <a:xfrm>
            <a:off x="4323283" y="383564"/>
            <a:ext cx="35454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Några fördelar med självmedvetenhet</a:t>
            </a:r>
            <a:r>
              <a:rPr lang="en-GB"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29"/>
          <p:cNvSpPr txBox="1"/>
          <p:nvPr/>
        </p:nvSpPr>
        <p:spPr>
          <a:xfrm>
            <a:off x="1328787" y="14239"/>
            <a:ext cx="953441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a:t>
            </a:r>
            <a:r>
              <a:rPr lang="en-GB" sz="1800" b="1" i="0" u="none" strike="noStrike" cap="none" dirty="0" err="1">
                <a:solidFill>
                  <a:schemeClr val="dk1"/>
                </a:solidFill>
                <a:latin typeface="Calibri"/>
                <a:ea typeface="Calibri"/>
                <a:cs typeface="Calibri"/>
                <a:sym typeface="Calibri"/>
              </a:rPr>
              <a:t>K</a:t>
            </a:r>
            <a:r>
              <a:rPr lang="en-GB" sz="1800" b="1" dirty="0" err="1">
                <a:solidFill>
                  <a:schemeClr val="dk1"/>
                </a:solidFill>
                <a:latin typeface="Calibri"/>
                <a:ea typeface="Calibri"/>
                <a:cs typeface="Calibri"/>
                <a:sym typeface="Calibri"/>
              </a:rPr>
              <a:t>änna</a:t>
            </a:r>
            <a:r>
              <a:rPr lang="en-GB" sz="1800" b="1" dirty="0">
                <a:solidFill>
                  <a:schemeClr val="dk1"/>
                </a:solidFill>
                <a:latin typeface="Calibri"/>
                <a:ea typeface="Calibri"/>
                <a:cs typeface="Calibri"/>
                <a:sym typeface="Calibri"/>
              </a:rPr>
              <a:t> dig </a:t>
            </a:r>
            <a:r>
              <a:rPr lang="en-GB" sz="1800" b="1" dirty="0" err="1">
                <a:solidFill>
                  <a:schemeClr val="dk1"/>
                </a:solidFill>
                <a:latin typeface="Calibri"/>
                <a:ea typeface="Calibri"/>
                <a:cs typeface="Calibri"/>
                <a:sym typeface="Calibri"/>
              </a:rPr>
              <a:t>själv</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är</a:t>
            </a:r>
            <a:r>
              <a:rPr lang="en-GB" sz="1800" b="1" i="0" u="none" strike="noStrike" cap="none" dirty="0">
                <a:solidFill>
                  <a:schemeClr val="dk1"/>
                </a:solidFill>
                <a:latin typeface="Calibri"/>
                <a:ea typeface="Calibri"/>
                <a:cs typeface="Calibri"/>
                <a:sym typeface="Calibri"/>
              </a:rPr>
              <a:t> </a:t>
            </a:r>
            <a:r>
              <a:rPr lang="en-GB" sz="1800" b="1" i="0" u="none" strike="noStrike" cap="none" dirty="0" err="1">
                <a:solidFill>
                  <a:schemeClr val="dk1"/>
                </a:solidFill>
                <a:latin typeface="Calibri"/>
                <a:ea typeface="Calibri"/>
                <a:cs typeface="Calibri"/>
                <a:sym typeface="Calibri"/>
              </a:rPr>
              <a:t>be</a:t>
            </a:r>
            <a:r>
              <a:rPr lang="en-GB" sz="1800" b="1" dirty="0" err="1">
                <a:solidFill>
                  <a:schemeClr val="dk1"/>
                </a:solidFill>
                <a:latin typeface="Calibri"/>
                <a:ea typeface="Calibri"/>
                <a:cs typeface="Calibri"/>
                <a:sym typeface="Calibri"/>
              </a:rPr>
              <a:t>gynnelsen</a:t>
            </a:r>
            <a:r>
              <a:rPr lang="en-GB" sz="1800" b="1" i="0" u="none" strike="noStrike" cap="none" dirty="0">
                <a:solidFill>
                  <a:schemeClr val="dk1"/>
                </a:solidFill>
                <a:latin typeface="Calibri"/>
                <a:ea typeface="Calibri"/>
                <a:cs typeface="Calibri"/>
                <a:sym typeface="Calibri"/>
              </a:rPr>
              <a:t> till </a:t>
            </a:r>
            <a:r>
              <a:rPr lang="en-GB" sz="1800" b="1" dirty="0" err="1">
                <a:solidFill>
                  <a:schemeClr val="dk1"/>
                </a:solidFill>
                <a:latin typeface="Calibri"/>
                <a:ea typeface="Calibri"/>
                <a:cs typeface="Calibri"/>
                <a:sym typeface="Calibri"/>
              </a:rPr>
              <a:t>v</a:t>
            </a:r>
            <a:r>
              <a:rPr lang="en-GB" sz="1800" b="1" i="0" u="none" strike="noStrike" cap="none" dirty="0" err="1">
                <a:solidFill>
                  <a:schemeClr val="dk1"/>
                </a:solidFill>
                <a:latin typeface="Calibri"/>
                <a:ea typeface="Calibri"/>
                <a:cs typeface="Calibri"/>
                <a:sym typeface="Calibri"/>
              </a:rPr>
              <a:t>isdom</a:t>
            </a:r>
            <a:r>
              <a:rPr lang="en-GB" sz="1800" b="0" i="0" u="none" strike="noStrike" cap="none" dirty="0">
                <a:solidFill>
                  <a:schemeClr val="dk1"/>
                </a:solidFill>
                <a:latin typeface="Calibri"/>
                <a:ea typeface="Calibri"/>
                <a:cs typeface="Calibri"/>
                <a:sym typeface="Calibri"/>
              </a:rPr>
              <a:t>” Aristoteles </a:t>
            </a:r>
            <a:endParaRPr sz="1400" b="0" i="0" u="none" strike="noStrike" cap="none" dirty="0">
              <a:solidFill>
                <a:srgbClr val="000000"/>
              </a:solidFill>
              <a:latin typeface="Arial"/>
              <a:ea typeface="Arial"/>
              <a:cs typeface="Arial"/>
              <a:sym typeface="Arial"/>
            </a:endParaRPr>
          </a:p>
        </p:txBody>
      </p:sp>
      <p:graphicFrame>
        <p:nvGraphicFramePr>
          <p:cNvPr id="269" name="Google Shape;269;p29"/>
          <p:cNvGraphicFramePr/>
          <p:nvPr/>
        </p:nvGraphicFramePr>
        <p:xfrm>
          <a:off x="505996" y="830679"/>
          <a:ext cx="11385500" cy="5151170"/>
        </p:xfrm>
        <a:graphic>
          <a:graphicData uri="http://schemas.openxmlformats.org/drawingml/2006/table">
            <a:tbl>
              <a:tblPr firstRow="1" bandRow="1">
                <a:noFill/>
                <a:tableStyleId>{2D06E149-0DD4-4F8C-98E2-AAD53714238E}</a:tableStyleId>
              </a:tblPr>
              <a:tblGrid>
                <a:gridCol w="3922175">
                  <a:extLst>
                    <a:ext uri="{9D8B030D-6E8A-4147-A177-3AD203B41FA5}">
                      <a16:colId xmlns:a16="http://schemas.microsoft.com/office/drawing/2014/main" val="20000"/>
                    </a:ext>
                  </a:extLst>
                </a:gridCol>
                <a:gridCol w="7463325">
                  <a:extLst>
                    <a:ext uri="{9D8B030D-6E8A-4147-A177-3AD203B41FA5}">
                      <a16:colId xmlns:a16="http://schemas.microsoft.com/office/drawing/2014/main" val="20001"/>
                    </a:ext>
                  </a:extLst>
                </a:gridCol>
              </a:tblGrid>
              <a:tr h="356950">
                <a:tc>
                  <a:txBody>
                    <a:bodyPr/>
                    <a:lstStyle/>
                    <a:p>
                      <a:pPr marL="0" marR="0" lvl="0" indent="0" algn="l" rtl="0">
                        <a:lnSpc>
                          <a:spcPct val="100000"/>
                        </a:lnSpc>
                        <a:spcBef>
                          <a:spcPts val="0"/>
                        </a:spcBef>
                        <a:spcAft>
                          <a:spcPts val="0"/>
                        </a:spcAft>
                        <a:buClr>
                          <a:srgbClr val="000000"/>
                        </a:buClr>
                        <a:buSzPts val="1600"/>
                        <a:buFont typeface="Arial"/>
                        <a:buNone/>
                      </a:pPr>
                      <a:r>
                        <a:rPr lang="en-GB" sz="1600" b="1"/>
                        <a:t>Skapar</a:t>
                      </a:r>
                      <a:r>
                        <a:rPr lang="en-GB" sz="1600" b="1" u="none" strike="noStrike" cap="none"/>
                        <a:t> emp</a:t>
                      </a:r>
                      <a:r>
                        <a:rPr lang="en-GB" sz="1600" b="1"/>
                        <a:t>ati</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p>
                      <a:pPr marL="0" marR="0" lvl="0" indent="0" algn="just" rtl="0">
                        <a:lnSpc>
                          <a:spcPct val="100000"/>
                        </a:lnSpc>
                        <a:spcBef>
                          <a:spcPts val="0"/>
                        </a:spcBef>
                        <a:spcAft>
                          <a:spcPts val="0"/>
                        </a:spcAft>
                        <a:buClr>
                          <a:srgbClr val="000000"/>
                        </a:buClr>
                        <a:buSzPts val="1400"/>
                        <a:buFont typeface="Arial"/>
                        <a:buNone/>
                      </a:pPr>
                      <a:r>
                        <a:rPr lang="en-GB"/>
                        <a:t>Självmedvetenhet är en sak som verkligen kan hjälpa dig att bli mer empatisk mot andra. Du kan få en bättre förståelse för den andra personens synvinkel. Det hjälper också till att stärka dina relationer. När du är medveten om saker omkring dig och om dig kommer du att kunna förstå dig själv och andra bättre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18250">
                <a:tc>
                  <a:txBody>
                    <a:bodyPr/>
                    <a:lstStyle/>
                    <a:p>
                      <a:pPr marL="0" marR="0" lvl="0" indent="0" algn="l" rtl="0">
                        <a:lnSpc>
                          <a:spcPct val="100000"/>
                        </a:lnSpc>
                        <a:spcBef>
                          <a:spcPts val="0"/>
                        </a:spcBef>
                        <a:spcAft>
                          <a:spcPts val="0"/>
                        </a:spcAft>
                        <a:buClr>
                          <a:srgbClr val="000000"/>
                        </a:buClr>
                        <a:buSzPts val="1600"/>
                        <a:buFont typeface="Arial"/>
                        <a:buNone/>
                      </a:pPr>
                      <a:r>
                        <a:rPr lang="en-GB" sz="1600" b="1"/>
                        <a:t>Skapar</a:t>
                      </a:r>
                      <a:r>
                        <a:rPr lang="en-GB" sz="1600" b="1" u="none" strike="noStrike" cap="none"/>
                        <a:t> </a:t>
                      </a:r>
                      <a:r>
                        <a:rPr lang="en-GB" sz="1600" b="1"/>
                        <a:t>kritiskt tänkande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p>
                      <a:pPr marL="0" marR="0" lvl="0" indent="0" algn="just" rtl="0">
                        <a:lnSpc>
                          <a:spcPct val="100000"/>
                        </a:lnSpc>
                        <a:spcBef>
                          <a:spcPts val="0"/>
                        </a:spcBef>
                        <a:spcAft>
                          <a:spcPts val="0"/>
                        </a:spcAft>
                        <a:buClr>
                          <a:srgbClr val="000000"/>
                        </a:buClr>
                        <a:buSzPts val="1400"/>
                        <a:buFont typeface="Arial"/>
                        <a:buNone/>
                      </a:pPr>
                      <a:r>
                        <a:rPr lang="en-GB"/>
                        <a:t>I processen med självmedvetenhet tenderar du att analysera, introspektera och utvärdera oftare. Detta gör att du ser saker mer kritiskt, snarare än att bara fungera på dina känslor. Därför kan självmedvetenhet hjälpa dig att utveckla kritiskt tänkande. Kritiskt tänkande kan tillämpas på andra arenor också än bara på dig själv.</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41550">
                <a:tc>
                  <a:txBody>
                    <a:bodyPr/>
                    <a:lstStyle/>
                    <a:p>
                      <a:pPr marL="0" marR="0" lvl="0" indent="0" algn="l" rtl="0">
                        <a:lnSpc>
                          <a:spcPct val="100000"/>
                        </a:lnSpc>
                        <a:spcBef>
                          <a:spcPts val="0"/>
                        </a:spcBef>
                        <a:spcAft>
                          <a:spcPts val="0"/>
                        </a:spcAft>
                        <a:buClr>
                          <a:srgbClr val="000000"/>
                        </a:buClr>
                        <a:buSzPts val="1600"/>
                        <a:buFont typeface="Arial"/>
                        <a:buNone/>
                      </a:pPr>
                      <a:r>
                        <a:rPr lang="en-GB" sz="1600" b="1"/>
                        <a:t>Förbättrar beslutsfattandet</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p>
                      <a:pPr marL="0" marR="0" lvl="0" indent="0" algn="just" rtl="0">
                        <a:lnSpc>
                          <a:spcPct val="100000"/>
                        </a:lnSpc>
                        <a:spcBef>
                          <a:spcPts val="0"/>
                        </a:spcBef>
                        <a:spcAft>
                          <a:spcPts val="0"/>
                        </a:spcAft>
                        <a:buClr>
                          <a:srgbClr val="000000"/>
                        </a:buClr>
                        <a:buSzPts val="1400"/>
                        <a:buFont typeface="Arial"/>
                        <a:buNone/>
                      </a:pPr>
                      <a:r>
                        <a:rPr lang="en-GB" sz="1400" u="none" strike="noStrike" cap="none"/>
                        <a:t>Att vara självmedveten hjälper dig att få en djupare förståelse för dig själv. Du kan skilja mellan vad som är bra för och vad som är dåligt. Denna medvetenhet hjälper dig att analysera situationer på ett systematiskt sätt. Du väger lätt fördelarna och nackdelarna. Och detta hjälper till att förbättra dina beslutsförmågor.</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4250">
                <a:tc>
                  <a:txBody>
                    <a:bodyPr/>
                    <a:lstStyle/>
                    <a:p>
                      <a:pPr marL="0" marR="0" lvl="0" indent="0" algn="l" rtl="0">
                        <a:lnSpc>
                          <a:spcPct val="100000"/>
                        </a:lnSpc>
                        <a:spcBef>
                          <a:spcPts val="0"/>
                        </a:spcBef>
                        <a:spcAft>
                          <a:spcPts val="0"/>
                        </a:spcAft>
                        <a:buClr>
                          <a:srgbClr val="000000"/>
                        </a:buClr>
                        <a:buSzPts val="1600"/>
                        <a:buFont typeface="Arial"/>
                        <a:buNone/>
                      </a:pPr>
                      <a:endParaRPr sz="1600" b="1" u="none" strike="noStrike" cap="none"/>
                    </a:p>
                    <a:p>
                      <a:pPr marL="0" marR="0" lvl="0" indent="0" algn="l" rtl="0">
                        <a:lnSpc>
                          <a:spcPct val="100000"/>
                        </a:lnSpc>
                        <a:spcBef>
                          <a:spcPts val="0"/>
                        </a:spcBef>
                        <a:spcAft>
                          <a:spcPts val="0"/>
                        </a:spcAft>
                        <a:buClr>
                          <a:srgbClr val="000000"/>
                        </a:buClr>
                        <a:buSzPts val="1600"/>
                        <a:buFont typeface="Arial"/>
                        <a:buNone/>
                      </a:pPr>
                      <a:r>
                        <a:rPr lang="en-GB" sz="1600" b="1"/>
                        <a:t>Stödjer kreativitet</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p>
                      <a:pPr marL="0" marR="0" lvl="0" indent="0" algn="just" rtl="0">
                        <a:lnSpc>
                          <a:spcPct val="100000"/>
                        </a:lnSpc>
                        <a:spcBef>
                          <a:spcPts val="0"/>
                        </a:spcBef>
                        <a:spcAft>
                          <a:spcPts val="0"/>
                        </a:spcAft>
                        <a:buClr>
                          <a:srgbClr val="000000"/>
                        </a:buClr>
                        <a:buSzPts val="1400"/>
                        <a:buFont typeface="Arial"/>
                        <a:buNone/>
                      </a:pPr>
                      <a:r>
                        <a:rPr lang="en-GB"/>
                        <a:t>Att ha en kreativ syn kan gynna dig i mer än bara en domän. Om du är självmedveten kan du snabbt komma med kreativa lösningar på ett problem. Att vara självmedveten gör dig observant nog att tänka utanför boxen.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B</a:t>
                      </a:r>
                      <a:r>
                        <a:rPr lang="en-GB" sz="1600" b="1"/>
                        <a:t>ygger ledaregenskaper</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p>
                      <a:pPr marL="0" marR="0" lvl="0" indent="0" algn="just" rtl="0">
                        <a:lnSpc>
                          <a:spcPct val="100000"/>
                        </a:lnSpc>
                        <a:spcBef>
                          <a:spcPts val="0"/>
                        </a:spcBef>
                        <a:spcAft>
                          <a:spcPts val="0"/>
                        </a:spcAft>
                        <a:buClr>
                          <a:srgbClr val="000000"/>
                        </a:buClr>
                        <a:buSzPts val="1400"/>
                        <a:buFont typeface="Arial"/>
                        <a:buNone/>
                      </a:pPr>
                      <a:r>
                        <a:rPr lang="en-GB"/>
                        <a:t>Det är väldigt tydligt att om du är självmedveten kommer du att vara ganska välsorterad i huvudet. En ledare ska veta hur man leder, och självinsikt ger dig den kunskapen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70" name="Google Shape;270;p29"/>
          <p:cNvSpPr/>
          <p:nvPr/>
        </p:nvSpPr>
        <p:spPr>
          <a:xfrm>
            <a:off x="2907587" y="1334334"/>
            <a:ext cx="1222624" cy="226032"/>
          </a:xfrm>
          <a:prstGeom prst="rightArrow">
            <a:avLst>
              <a:gd name="adj1" fmla="val 50000"/>
              <a:gd name="adj2" fmla="val 50000"/>
            </a:avLst>
          </a:prstGeom>
          <a:solidFill>
            <a:srgbClr val="87B5BA"/>
          </a:solidFill>
          <a:ln w="12700" cap="flat" cmpd="sng">
            <a:solidFill>
              <a:srgbClr val="87B5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29"/>
          <p:cNvSpPr/>
          <p:nvPr/>
        </p:nvSpPr>
        <p:spPr>
          <a:xfrm>
            <a:off x="2907587" y="2527597"/>
            <a:ext cx="1222624" cy="226032"/>
          </a:xfrm>
          <a:prstGeom prst="right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29"/>
          <p:cNvSpPr/>
          <p:nvPr/>
        </p:nvSpPr>
        <p:spPr>
          <a:xfrm>
            <a:off x="2907587" y="3645440"/>
            <a:ext cx="1222624" cy="226032"/>
          </a:xfrm>
          <a:prstGeom prst="rightArrow">
            <a:avLst>
              <a:gd name="adj1" fmla="val 50000"/>
              <a:gd name="adj2"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29"/>
          <p:cNvSpPr/>
          <p:nvPr/>
        </p:nvSpPr>
        <p:spPr>
          <a:xfrm>
            <a:off x="2907587" y="4650267"/>
            <a:ext cx="1222624" cy="226032"/>
          </a:xfrm>
          <a:prstGeom prst="rightArrow">
            <a:avLst>
              <a:gd name="adj1" fmla="val 50000"/>
              <a:gd name="adj2" fmla="val 50000"/>
            </a:avLst>
          </a:prstGeom>
          <a:solidFill>
            <a:srgbClr val="87B5BA"/>
          </a:solidFill>
          <a:ln w="12700" cap="flat" cmpd="sng">
            <a:solidFill>
              <a:srgbClr val="87B5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29"/>
          <p:cNvSpPr/>
          <p:nvPr/>
        </p:nvSpPr>
        <p:spPr>
          <a:xfrm>
            <a:off x="2907587" y="5570594"/>
            <a:ext cx="1222624" cy="226032"/>
          </a:xfrm>
          <a:prstGeom prst="right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p29"/>
          <p:cNvPicPr preferRelativeResize="0"/>
          <p:nvPr/>
        </p:nvPicPr>
        <p:blipFill rotWithShape="1">
          <a:blip r:embed="rId3">
            <a:alphaModFix/>
          </a:blip>
          <a:srcRect/>
          <a:stretch/>
        </p:blipFill>
        <p:spPr>
          <a:xfrm>
            <a:off x="4254" y="1272024"/>
            <a:ext cx="501742" cy="497102"/>
          </a:xfrm>
          <a:prstGeom prst="rect">
            <a:avLst/>
          </a:prstGeom>
          <a:noFill/>
          <a:ln>
            <a:noFill/>
          </a:ln>
        </p:spPr>
      </p:pic>
      <p:pic>
        <p:nvPicPr>
          <p:cNvPr id="276" name="Google Shape;276;p29"/>
          <p:cNvPicPr preferRelativeResize="0"/>
          <p:nvPr/>
        </p:nvPicPr>
        <p:blipFill rotWithShape="1">
          <a:blip r:embed="rId3">
            <a:alphaModFix/>
          </a:blip>
          <a:srcRect/>
          <a:stretch/>
        </p:blipFill>
        <p:spPr>
          <a:xfrm>
            <a:off x="23957" y="2337100"/>
            <a:ext cx="501742" cy="497102"/>
          </a:xfrm>
          <a:prstGeom prst="rect">
            <a:avLst/>
          </a:prstGeom>
          <a:noFill/>
          <a:ln>
            <a:noFill/>
          </a:ln>
        </p:spPr>
      </p:pic>
      <p:pic>
        <p:nvPicPr>
          <p:cNvPr id="277" name="Google Shape;277;p29"/>
          <p:cNvPicPr preferRelativeResize="0"/>
          <p:nvPr/>
        </p:nvPicPr>
        <p:blipFill rotWithShape="1">
          <a:blip r:embed="rId3">
            <a:alphaModFix/>
          </a:blip>
          <a:srcRect/>
          <a:stretch/>
        </p:blipFill>
        <p:spPr>
          <a:xfrm>
            <a:off x="49652" y="3455753"/>
            <a:ext cx="501742" cy="497102"/>
          </a:xfrm>
          <a:prstGeom prst="rect">
            <a:avLst/>
          </a:prstGeom>
          <a:noFill/>
          <a:ln>
            <a:noFill/>
          </a:ln>
        </p:spPr>
      </p:pic>
      <p:pic>
        <p:nvPicPr>
          <p:cNvPr id="278" name="Google Shape;278;p29"/>
          <p:cNvPicPr preferRelativeResize="0"/>
          <p:nvPr/>
        </p:nvPicPr>
        <p:blipFill rotWithShape="1">
          <a:blip r:embed="rId3">
            <a:alphaModFix/>
          </a:blip>
          <a:srcRect/>
          <a:stretch/>
        </p:blipFill>
        <p:spPr>
          <a:xfrm>
            <a:off x="49652" y="4453594"/>
            <a:ext cx="501742" cy="497102"/>
          </a:xfrm>
          <a:prstGeom prst="rect">
            <a:avLst/>
          </a:prstGeom>
          <a:noFill/>
          <a:ln>
            <a:noFill/>
          </a:ln>
        </p:spPr>
      </p:pic>
      <p:pic>
        <p:nvPicPr>
          <p:cNvPr id="279" name="Google Shape;279;p29"/>
          <p:cNvPicPr preferRelativeResize="0"/>
          <p:nvPr/>
        </p:nvPicPr>
        <p:blipFill rotWithShape="1">
          <a:blip r:embed="rId3">
            <a:alphaModFix/>
          </a:blip>
          <a:srcRect/>
          <a:stretch/>
        </p:blipFill>
        <p:spPr>
          <a:xfrm>
            <a:off x="23957" y="5338160"/>
            <a:ext cx="501742" cy="497102"/>
          </a:xfrm>
          <a:prstGeom prst="rect">
            <a:avLst/>
          </a:prstGeom>
          <a:noFill/>
          <a:ln>
            <a:noFill/>
          </a:ln>
        </p:spPr>
      </p:pic>
      <p:pic>
        <p:nvPicPr>
          <p:cNvPr id="280" name="Google Shape;280;p29" descr="A picture containing LEGO, toy&#10;&#10;Description automatically generated"/>
          <p:cNvPicPr preferRelativeResize="0"/>
          <p:nvPr/>
        </p:nvPicPr>
        <p:blipFill rotWithShape="1">
          <a:blip r:embed="rId4">
            <a:alphaModFix/>
          </a:blip>
          <a:srcRect/>
          <a:stretch/>
        </p:blipFill>
        <p:spPr>
          <a:xfrm>
            <a:off x="1024550" y="81389"/>
            <a:ext cx="1134656" cy="11346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Questar</a:t>
            </a:r>
            <a:endParaRPr sz="3733"/>
          </a:p>
        </p:txBody>
      </p:sp>
      <p:sp>
        <p:nvSpPr>
          <p:cNvPr id="286" name="Google Shape;286;p30"/>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1800"/>
              <a:buNone/>
            </a:pPr>
            <a:r>
              <a:rPr lang="en-GB" sz="2067"/>
              <a:t>Utifrån det du har studerat i denna del, kan du lösa övningarna i följande bilder?</a:t>
            </a:r>
            <a:endParaRPr sz="2067"/>
          </a:p>
        </p:txBody>
      </p:sp>
      <p:grpSp>
        <p:nvGrpSpPr>
          <p:cNvPr id="287" name="Google Shape;287;p30"/>
          <p:cNvGrpSpPr/>
          <p:nvPr/>
        </p:nvGrpSpPr>
        <p:grpSpPr>
          <a:xfrm>
            <a:off x="2345140" y="1866295"/>
            <a:ext cx="7523429" cy="3635451"/>
            <a:chOff x="1521716" y="1275606"/>
            <a:chExt cx="5642572" cy="2726588"/>
          </a:xfrm>
        </p:grpSpPr>
        <p:grpSp>
          <p:nvGrpSpPr>
            <p:cNvPr id="288" name="Google Shape;288;p30"/>
            <p:cNvGrpSpPr/>
            <p:nvPr/>
          </p:nvGrpSpPr>
          <p:grpSpPr>
            <a:xfrm>
              <a:off x="1521716" y="1596158"/>
              <a:ext cx="3168352" cy="2406036"/>
              <a:chOff x="1521716" y="1596158"/>
              <a:chExt cx="3168352" cy="2406036"/>
            </a:xfrm>
          </p:grpSpPr>
          <p:grpSp>
            <p:nvGrpSpPr>
              <p:cNvPr id="289" name="Google Shape;289;p30"/>
              <p:cNvGrpSpPr/>
              <p:nvPr/>
            </p:nvGrpSpPr>
            <p:grpSpPr>
              <a:xfrm>
                <a:off x="1521716" y="1596158"/>
                <a:ext cx="3168352" cy="2406036"/>
                <a:chOff x="1691680" y="-1532706"/>
                <a:chExt cx="7101775" cy="5393065"/>
              </a:xfrm>
            </p:grpSpPr>
            <p:sp>
              <p:nvSpPr>
                <p:cNvPr id="290" name="Google Shape;290;p3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91" name="Google Shape;291;p3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sp>
            <p:nvSpPr>
              <p:cNvPr id="292" name="Google Shape;292;p30"/>
              <p:cNvSpPr/>
              <p:nvPr/>
            </p:nvSpPr>
            <p:spPr>
              <a:xfrm>
                <a:off x="2263185" y="2337627"/>
                <a:ext cx="701581" cy="701581"/>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nvGrpSpPr>
            <p:cNvPr id="293" name="Google Shape;293;p30"/>
            <p:cNvGrpSpPr/>
            <p:nvPr/>
          </p:nvGrpSpPr>
          <p:grpSpPr>
            <a:xfrm>
              <a:off x="3995936" y="1275606"/>
              <a:ext cx="3168352" cy="2406036"/>
              <a:chOff x="3851920" y="1401130"/>
              <a:chExt cx="3168352" cy="2406036"/>
            </a:xfrm>
          </p:grpSpPr>
          <p:grpSp>
            <p:nvGrpSpPr>
              <p:cNvPr id="294" name="Google Shape;294;p30"/>
              <p:cNvGrpSpPr/>
              <p:nvPr/>
            </p:nvGrpSpPr>
            <p:grpSpPr>
              <a:xfrm rot="10800000">
                <a:off x="3851920" y="1401130"/>
                <a:ext cx="3168352" cy="2406036"/>
                <a:chOff x="1691680" y="-1532706"/>
                <a:chExt cx="7101775" cy="5393065"/>
              </a:xfrm>
            </p:grpSpPr>
            <p:sp>
              <p:nvSpPr>
                <p:cNvPr id="295" name="Google Shape;295;p3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96" name="Google Shape;296;p3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sp>
            <p:nvSpPr>
              <p:cNvPr id="297" name="Google Shape;297;p30"/>
              <p:cNvSpPr/>
              <p:nvPr/>
            </p:nvSpPr>
            <p:spPr>
              <a:xfrm>
                <a:off x="5577220" y="2364114"/>
                <a:ext cx="701581" cy="701581"/>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sp>
        <p:nvSpPr>
          <p:cNvPr id="298" name="Google Shape;298;p30"/>
          <p:cNvSpPr/>
          <p:nvPr/>
        </p:nvSpPr>
        <p:spPr>
          <a:xfrm>
            <a:off x="5429580" y="3100163"/>
            <a:ext cx="1354549" cy="1167715"/>
          </a:xfrm>
          <a:prstGeom prst="triangle">
            <a:avLst>
              <a:gd name="adj" fmla="val 50000"/>
            </a:avLst>
          </a:prstGeom>
          <a:solidFill>
            <a:srgbClr val="F39E5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99" name="Google Shape;299;p30"/>
          <p:cNvSpPr/>
          <p:nvPr/>
        </p:nvSpPr>
        <p:spPr>
          <a:xfrm>
            <a:off x="5885635" y="3628221"/>
            <a:ext cx="442440" cy="44311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0" name="Google Shape;300;p30"/>
          <p:cNvSpPr txBox="1"/>
          <p:nvPr/>
        </p:nvSpPr>
        <p:spPr>
          <a:xfrm>
            <a:off x="6192011" y="1469298"/>
            <a:ext cx="5760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3F3F3F"/>
                </a:solidFill>
                <a:latin typeface="Calibri"/>
                <a:ea typeface="Calibri"/>
                <a:cs typeface="Calibri"/>
                <a:sym typeface="Calibri"/>
              </a:rPr>
              <a:t>Du kommer att behöva fatta beslut om komplicerade situationer där du ska använda den kunskap du har förvärvat.</a:t>
            </a:r>
            <a:endParaRPr sz="1600" b="0" i="0" u="none" strike="noStrike" cap="none">
              <a:solidFill>
                <a:srgbClr val="3F3F3F"/>
              </a:solidFill>
              <a:latin typeface="Calibri"/>
              <a:ea typeface="Calibri"/>
              <a:cs typeface="Calibri"/>
              <a:sym typeface="Calibri"/>
            </a:endParaRPr>
          </a:p>
        </p:txBody>
      </p:sp>
      <p:sp>
        <p:nvSpPr>
          <p:cNvPr id="301" name="Google Shape;301;p30"/>
          <p:cNvSpPr txBox="1"/>
          <p:nvPr/>
        </p:nvSpPr>
        <p:spPr>
          <a:xfrm>
            <a:off x="509775" y="5309725"/>
            <a:ext cx="5376000" cy="585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a:solidFill>
                  <a:srgbClr val="3F3F3F"/>
                </a:solidFill>
                <a:latin typeface="Calibri"/>
                <a:ea typeface="Calibri"/>
                <a:cs typeface="Calibri"/>
                <a:sym typeface="Calibri"/>
              </a:rPr>
              <a:t>Du måste öppna ditt sinne och tänka som om du verkligen var i den situationen, med hjälp av ditt bästa verktyg - din hjärna</a:t>
            </a:r>
            <a:r>
              <a:rPr lang="en-GB" sz="1600" b="0" i="0" u="none" strike="noStrike" cap="none">
                <a:solidFill>
                  <a:srgbClr val="3F3F3F"/>
                </a:solidFill>
                <a:latin typeface="Calibri"/>
                <a:ea typeface="Calibri"/>
                <a:cs typeface="Calibri"/>
                <a:sym typeface="Calibri"/>
              </a:rPr>
              <a:t>.</a:t>
            </a:r>
            <a:endParaRPr sz="1600" b="0" i="0" u="none" strike="noStrike" cap="none">
              <a:solidFill>
                <a:srgbClr val="3F3F3F"/>
              </a:solidFill>
              <a:latin typeface="Calibri"/>
              <a:ea typeface="Calibri"/>
              <a:cs typeface="Calibri"/>
              <a:sym typeface="Calibri"/>
            </a:endParaRPr>
          </a:p>
        </p:txBody>
      </p:sp>
      <p:sp>
        <p:nvSpPr>
          <p:cNvPr id="302" name="Google Shape;302;p30"/>
          <p:cNvSpPr txBox="1"/>
          <p:nvPr/>
        </p:nvSpPr>
        <p:spPr>
          <a:xfrm>
            <a:off x="2859791" y="4766492"/>
            <a:ext cx="3115955"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1">
                <a:solidFill>
                  <a:schemeClr val="lt1"/>
                </a:solidFill>
                <a:latin typeface="Calibri"/>
                <a:ea typeface="Calibri"/>
                <a:cs typeface="Calibri"/>
                <a:sym typeface="Calibri"/>
              </a:rPr>
              <a:t>Utvidga ditt tänkande</a:t>
            </a:r>
            <a:endParaRPr sz="1600" b="1" i="0" u="none" strike="noStrike" cap="none">
              <a:solidFill>
                <a:schemeClr val="lt1"/>
              </a:solidFill>
              <a:latin typeface="Calibri"/>
              <a:ea typeface="Calibri"/>
              <a:cs typeface="Calibri"/>
              <a:sym typeface="Calibri"/>
            </a:endParaRPr>
          </a:p>
        </p:txBody>
      </p:sp>
      <p:sp>
        <p:nvSpPr>
          <p:cNvPr id="303" name="Google Shape;303;p30"/>
          <p:cNvSpPr txBox="1"/>
          <p:nvPr/>
        </p:nvSpPr>
        <p:spPr>
          <a:xfrm>
            <a:off x="6226593" y="2232214"/>
            <a:ext cx="311595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Ta</a:t>
            </a:r>
            <a:r>
              <a:rPr lang="en-GB" sz="1600" b="1">
                <a:solidFill>
                  <a:schemeClr val="lt1"/>
                </a:solidFill>
                <a:latin typeface="Calibri"/>
                <a:ea typeface="Calibri"/>
                <a:cs typeface="Calibri"/>
                <a:sym typeface="Calibri"/>
              </a:rPr>
              <a:t> beslut</a:t>
            </a:r>
            <a:endParaRPr sz="1600" b="1" i="0" u="none" strike="noStrike" cap="none">
              <a:solidFill>
                <a:schemeClr val="lt1"/>
              </a:solidFill>
              <a:latin typeface="Calibri"/>
              <a:ea typeface="Calibri"/>
              <a:cs typeface="Calibri"/>
              <a:sym typeface="Calibri"/>
            </a:endParaRPr>
          </a:p>
        </p:txBody>
      </p:sp>
      <p:pic>
        <p:nvPicPr>
          <p:cNvPr id="304" name="Google Shape;304;p30"/>
          <p:cNvPicPr preferRelativeResize="0"/>
          <p:nvPr/>
        </p:nvPicPr>
        <p:blipFill rotWithShape="1">
          <a:blip r:embed="rId3">
            <a:alphaModFix/>
          </a:blip>
          <a:srcRect/>
          <a:stretch/>
        </p:blipFill>
        <p:spPr>
          <a:xfrm>
            <a:off x="0" y="-35763"/>
            <a:ext cx="534286" cy="529345"/>
          </a:xfrm>
          <a:prstGeom prst="rect">
            <a:avLst/>
          </a:prstGeom>
          <a:noFill/>
          <a:ln>
            <a:noFill/>
          </a:ln>
        </p:spPr>
      </p:pic>
      <p:pic>
        <p:nvPicPr>
          <p:cNvPr id="305" name="Google Shape;305;p30" descr="Graphical user interface&#10;&#10;Description automatically generated with medium confidence"/>
          <p:cNvPicPr preferRelativeResize="0"/>
          <p:nvPr/>
        </p:nvPicPr>
        <p:blipFill rotWithShape="1">
          <a:blip r:embed="rId4">
            <a:alphaModFix/>
          </a:blip>
          <a:srcRect/>
          <a:stretch/>
        </p:blipFill>
        <p:spPr>
          <a:xfrm>
            <a:off x="10152440" y="4766492"/>
            <a:ext cx="1800211" cy="153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1: Försök att vara din mentala tränare</a:t>
            </a:r>
            <a:endParaRPr sz="3733"/>
          </a:p>
        </p:txBody>
      </p:sp>
      <p:sp>
        <p:nvSpPr>
          <p:cNvPr id="311" name="Google Shape;311;p31"/>
          <p:cNvSpPr/>
          <p:nvPr/>
        </p:nvSpPr>
        <p:spPr>
          <a:xfrm>
            <a:off x="1110337" y="2173324"/>
            <a:ext cx="9893285" cy="379596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lnSpc>
                <a:spcPct val="150000"/>
              </a:lnSpc>
              <a:spcBef>
                <a:spcPts val="1333"/>
              </a:spcBef>
              <a:spcAft>
                <a:spcPts val="0"/>
              </a:spcAft>
              <a:buClr>
                <a:srgbClr val="000000"/>
              </a:buClr>
              <a:buSzPts val="1600"/>
              <a:buFont typeface="Arial"/>
              <a:buNone/>
            </a:pPr>
            <a:r>
              <a:rPr lang="en-GB" sz="1600">
                <a:solidFill>
                  <a:srgbClr val="3F3F3F"/>
                </a:solidFill>
                <a:latin typeface="Calibri"/>
                <a:ea typeface="Calibri"/>
                <a:cs typeface="Calibri"/>
                <a:sym typeface="Calibri"/>
              </a:rPr>
              <a:t>Känner du ofta att du inte är förberedd för en familje- eller arbetssituation? Känner du alltid att du inte klarar av omständigheterna? Är du alltid osäker, tror du inte på dina mänskliga och professionella förmågor och tror att du inte är tillräckligt bra, till skillnad från de omkring dig? Dessa psykiska manifestationer kan alla spåras tillbaka till en låg känsla av självverkan som leder till att du har låg självkänsla och inte tror på den potential du har. En alltför låg nivå av självverkan kan få mycket negativa konsekvenser för vårt personliga liv och arbetsliv: att övertyga sig själv, i varje situation, att man inte klarar kommer oundvikligen att leda till ett misslyckande som redan tillkännagavs i början. Av dessa skäl är det viktigt att vi har en balanserad känsla av självverkan under hela våra liv, vilket leder oss att vara optimistiska om våra förmågor och möta utmaningar med övertygelsen om att vi kan göra det.</a:t>
            </a:r>
            <a:endParaRPr sz="1600" b="0" i="0" u="none" strike="noStrike" cap="none">
              <a:solidFill>
                <a:srgbClr val="3F3F3F"/>
              </a:solidFill>
              <a:latin typeface="Calibri"/>
              <a:ea typeface="Calibri"/>
              <a:cs typeface="Calibri"/>
              <a:sym typeface="Calibri"/>
            </a:endParaRPr>
          </a:p>
        </p:txBody>
      </p:sp>
      <p:sp>
        <p:nvSpPr>
          <p:cNvPr id="312" name="Google Shape;312;p31"/>
          <p:cNvSpPr/>
          <p:nvPr/>
        </p:nvSpPr>
        <p:spPr>
          <a:xfrm>
            <a:off x="833391" y="1180721"/>
            <a:ext cx="462076" cy="5900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13" name="Google Shape;313;p31"/>
          <p:cNvSpPr txBox="1">
            <a:spLocks noGrp="1"/>
          </p:cNvSpPr>
          <p:nvPr>
            <p:ph type="body" idx="2"/>
          </p:nvPr>
        </p:nvSpPr>
        <p:spPr>
          <a:xfrm>
            <a:off x="1343471" y="1364492"/>
            <a:ext cx="6288700" cy="377065"/>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3F3F3F"/>
              </a:buClr>
              <a:buSzPts val="2400"/>
              <a:buNone/>
            </a:pPr>
            <a:r>
              <a:rPr lang="en-GB" sz="2400" b="1"/>
              <a:t>Inledning: Vad handlar det här om?</a:t>
            </a:r>
            <a:endParaRPr sz="2400" b="1"/>
          </a:p>
        </p:txBody>
      </p:sp>
      <p:pic>
        <p:nvPicPr>
          <p:cNvPr id="314" name="Google Shape;314;p31" descr="A picture containing text, snow, outdoor, skiing&#10;&#10;Description automatically generated"/>
          <p:cNvPicPr preferRelativeResize="0"/>
          <p:nvPr/>
        </p:nvPicPr>
        <p:blipFill rotWithShape="1">
          <a:blip r:embed="rId3">
            <a:alphaModFix/>
          </a:blip>
          <a:srcRect l="17120" t="2379" r="9657" b="11080"/>
          <a:stretch/>
        </p:blipFill>
        <p:spPr>
          <a:xfrm>
            <a:off x="10693641" y="253525"/>
            <a:ext cx="1088135" cy="13583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txBox="1">
            <a:spLocks noGrp="1"/>
          </p:cNvSpPr>
          <p:nvPr>
            <p:ph type="body" idx="1"/>
          </p:nvPr>
        </p:nvSpPr>
        <p:spPr>
          <a:xfrm>
            <a:off x="0" y="164638"/>
            <a:ext cx="12192000" cy="768000"/>
          </a:xfrm>
          <a:prstGeom prst="rect">
            <a:avLst/>
          </a:prstGeom>
          <a:noFill/>
          <a:ln>
            <a:noFill/>
          </a:ln>
        </p:spPr>
        <p:txBody>
          <a:bodyPr spcFirstLastPara="1" wrap="square" lIns="91425" tIns="45700" rIns="91425" bIns="45700" anchor="ctr" anchorCtr="0">
            <a:normAutofit fontScale="62500" lnSpcReduction="20000"/>
          </a:bodyPr>
          <a:lstStyle/>
          <a:p>
            <a:pPr marL="0" lvl="0" indent="0" algn="ctr" rtl="0">
              <a:lnSpc>
                <a:spcPct val="90000"/>
              </a:lnSpc>
              <a:spcBef>
                <a:spcPts val="0"/>
              </a:spcBef>
              <a:spcAft>
                <a:spcPts val="0"/>
              </a:spcAft>
              <a:buClr>
                <a:srgbClr val="3F3F3F"/>
              </a:buClr>
              <a:buSzPct val="100000"/>
              <a:buNone/>
            </a:pPr>
            <a:endParaRPr sz="3733"/>
          </a:p>
          <a:p>
            <a:pPr marL="0" lvl="0" indent="0" algn="ctr" rtl="0">
              <a:lnSpc>
                <a:spcPct val="90000"/>
              </a:lnSpc>
              <a:spcBef>
                <a:spcPts val="0"/>
              </a:spcBef>
              <a:spcAft>
                <a:spcPts val="0"/>
              </a:spcAft>
              <a:buClr>
                <a:srgbClr val="3F3F3F"/>
              </a:buClr>
              <a:buSzPct val="63873"/>
              <a:buNone/>
            </a:pPr>
            <a:r>
              <a:rPr lang="en-GB" sz="5844"/>
              <a:t>Quest 1: Försök att vara din mentala tränare</a:t>
            </a:r>
            <a:endParaRPr sz="5844"/>
          </a:p>
        </p:txBody>
      </p:sp>
      <p:sp>
        <p:nvSpPr>
          <p:cNvPr id="320" name="Google Shape;320;p32"/>
          <p:cNvSpPr/>
          <p:nvPr/>
        </p:nvSpPr>
        <p:spPr>
          <a:xfrm>
            <a:off x="2386430" y="2089794"/>
            <a:ext cx="7419140" cy="30617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GB" sz="1800">
                <a:solidFill>
                  <a:srgbClr val="3F3F3F"/>
                </a:solidFill>
                <a:latin typeface="Calibri"/>
                <a:ea typeface="Calibri"/>
                <a:cs typeface="Calibri"/>
                <a:sym typeface="Calibri"/>
              </a:rPr>
              <a:t>På sidorna som följer kommer jag att leda dig genom en snabb övning som du kan genomföra när som helst på dygnet, varje dag, för att öka din känsla av själveffektivitet. För att lära oss att tro mer på oss själva och våra attityder kan vi använda denna instruktion som vårt dagliga mantra.</a:t>
            </a:r>
            <a:endParaRPr sz="1800" b="0" i="0" u="none" strike="noStrike" cap="none">
              <a:solidFill>
                <a:srgbClr val="3F3F3F"/>
              </a:solidFill>
              <a:latin typeface="Calibri"/>
              <a:ea typeface="Calibri"/>
              <a:cs typeface="Calibri"/>
              <a:sym typeface="Calibri"/>
            </a:endParaRPr>
          </a:p>
        </p:txBody>
      </p:sp>
      <p:sp>
        <p:nvSpPr>
          <p:cNvPr id="321" name="Google Shape;321;p32"/>
          <p:cNvSpPr/>
          <p:nvPr/>
        </p:nvSpPr>
        <p:spPr>
          <a:xfrm>
            <a:off x="1007435" y="1325109"/>
            <a:ext cx="462076" cy="455827"/>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22" name="Google Shape;322;p32"/>
          <p:cNvSpPr txBox="1"/>
          <p:nvPr/>
        </p:nvSpPr>
        <p:spPr>
          <a:xfrm>
            <a:off x="1469512" y="1366620"/>
            <a:ext cx="4338457" cy="3770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2400"/>
              <a:buFont typeface="Arial"/>
              <a:buNone/>
            </a:pPr>
            <a:r>
              <a:rPr lang="en-GB" sz="2400" b="1">
                <a:solidFill>
                  <a:srgbClr val="3F3F3F"/>
                </a:solidFill>
                <a:latin typeface="Calibri"/>
                <a:ea typeface="Calibri"/>
                <a:cs typeface="Calibri"/>
                <a:sym typeface="Calibri"/>
              </a:rPr>
              <a:t>Uppgift: Vad är aktiviteten</a:t>
            </a:r>
            <a:r>
              <a:rPr lang="en-GB" sz="2400" b="1" i="0" u="none" strike="noStrike" cap="none">
                <a:solidFill>
                  <a:srgbClr val="3F3F3F"/>
                </a:solidFill>
                <a:latin typeface="Calibri"/>
                <a:ea typeface="Calibri"/>
                <a:cs typeface="Calibri"/>
                <a:sym typeface="Calibri"/>
              </a:rPr>
              <a:t>?</a:t>
            </a:r>
            <a:endParaRPr sz="2400" b="1" i="0" u="none" strike="noStrike" cap="none">
              <a:solidFill>
                <a:srgbClr val="3F3F3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1: Försök att vara din mentala tränare</a:t>
            </a:r>
            <a:endParaRPr sz="3733"/>
          </a:p>
        </p:txBody>
      </p:sp>
      <p:sp>
        <p:nvSpPr>
          <p:cNvPr id="328" name="Google Shape;328;p33"/>
          <p:cNvSpPr/>
          <p:nvPr/>
        </p:nvSpPr>
        <p:spPr>
          <a:xfrm>
            <a:off x="752933" y="1005800"/>
            <a:ext cx="446524" cy="4502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29" name="Google Shape;329;p33"/>
          <p:cNvSpPr/>
          <p:nvPr/>
        </p:nvSpPr>
        <p:spPr>
          <a:xfrm>
            <a:off x="635394" y="1760842"/>
            <a:ext cx="10921213" cy="409135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lnSpc>
                <a:spcPct val="150000"/>
              </a:lnSpc>
              <a:spcBef>
                <a:spcPts val="1333"/>
              </a:spcBef>
              <a:spcAft>
                <a:spcPts val="0"/>
              </a:spcAft>
              <a:buClr>
                <a:srgbClr val="000000"/>
              </a:buClr>
              <a:buSzPts val="1800"/>
              <a:buFont typeface="Arial"/>
              <a:buNone/>
            </a:pPr>
            <a:r>
              <a:rPr lang="en-GB" sz="1800">
                <a:solidFill>
                  <a:srgbClr val="3F3F3F"/>
                </a:solidFill>
                <a:latin typeface="Calibri"/>
                <a:ea typeface="Calibri"/>
                <a:cs typeface="Calibri"/>
                <a:sym typeface="Calibri"/>
              </a:rPr>
              <a:t>-	Beskriv en (obehaglig) situation som vi var tvungna att möta under den sista perioden av våra liv. </a:t>
            </a:r>
            <a:endParaRPr sz="1800">
              <a:solidFill>
                <a:srgbClr val="3F3F3F"/>
              </a:solidFill>
              <a:latin typeface="Calibri"/>
              <a:ea typeface="Calibri"/>
              <a:cs typeface="Calibri"/>
              <a:sym typeface="Calibri"/>
            </a:endParaRPr>
          </a:p>
          <a:p>
            <a:pPr marL="0" marR="0" lvl="0" indent="0" algn="just" rtl="0">
              <a:lnSpc>
                <a:spcPct val="150000"/>
              </a:lnSpc>
              <a:spcBef>
                <a:spcPts val="1333"/>
              </a:spcBef>
              <a:spcAft>
                <a:spcPts val="0"/>
              </a:spcAft>
              <a:buClr>
                <a:srgbClr val="000000"/>
              </a:buClr>
              <a:buSzPts val="1800"/>
              <a:buFont typeface="Arial"/>
              <a:buNone/>
            </a:pPr>
            <a:r>
              <a:rPr lang="en-GB" sz="1800">
                <a:solidFill>
                  <a:srgbClr val="3F3F3F"/>
                </a:solidFill>
                <a:latin typeface="Calibri"/>
                <a:ea typeface="Calibri"/>
                <a:cs typeface="Calibri"/>
                <a:sym typeface="Calibri"/>
              </a:rPr>
              <a:t>-	Beskriv inledningsvis vad som var målet vi satte upp.</a:t>
            </a:r>
            <a:endParaRPr sz="1800">
              <a:solidFill>
                <a:srgbClr val="3F3F3F"/>
              </a:solidFill>
              <a:latin typeface="Calibri"/>
              <a:ea typeface="Calibri"/>
              <a:cs typeface="Calibri"/>
              <a:sym typeface="Calibri"/>
            </a:endParaRPr>
          </a:p>
          <a:p>
            <a:pPr marL="0" marR="0" lvl="0" indent="0" algn="just" rtl="0">
              <a:lnSpc>
                <a:spcPct val="150000"/>
              </a:lnSpc>
              <a:spcBef>
                <a:spcPts val="1333"/>
              </a:spcBef>
              <a:spcAft>
                <a:spcPts val="0"/>
              </a:spcAft>
              <a:buClr>
                <a:srgbClr val="000000"/>
              </a:buClr>
              <a:buSzPts val="1800"/>
              <a:buFont typeface="Arial"/>
              <a:buNone/>
            </a:pPr>
            <a:r>
              <a:rPr lang="en-GB" sz="1800">
                <a:solidFill>
                  <a:srgbClr val="3F3F3F"/>
                </a:solidFill>
                <a:latin typeface="Calibri"/>
                <a:ea typeface="Calibri"/>
                <a:cs typeface="Calibri"/>
                <a:sym typeface="Calibri"/>
              </a:rPr>
              <a:t>-	Prata om beteendet vi följde för att komma ur den ursprungliga situationen och fokusera på våra handlingar som ledde oss till lösningen av problemet.</a:t>
            </a:r>
            <a:endParaRPr sz="1800">
              <a:solidFill>
                <a:srgbClr val="3F3F3F"/>
              </a:solidFill>
              <a:latin typeface="Calibri"/>
              <a:ea typeface="Calibri"/>
              <a:cs typeface="Calibri"/>
              <a:sym typeface="Calibri"/>
            </a:endParaRPr>
          </a:p>
          <a:p>
            <a:pPr marL="0" marR="0" lvl="0" indent="0" algn="just" rtl="0">
              <a:lnSpc>
                <a:spcPct val="150000"/>
              </a:lnSpc>
              <a:spcBef>
                <a:spcPts val="1333"/>
              </a:spcBef>
              <a:spcAft>
                <a:spcPts val="0"/>
              </a:spcAft>
              <a:buClr>
                <a:srgbClr val="000000"/>
              </a:buClr>
              <a:buSzPts val="1800"/>
              <a:buFont typeface="Arial"/>
              <a:buNone/>
            </a:pPr>
            <a:r>
              <a:rPr lang="en-GB" sz="1800">
                <a:solidFill>
                  <a:srgbClr val="3F3F3F"/>
                </a:solidFill>
                <a:latin typeface="Calibri"/>
                <a:ea typeface="Calibri"/>
                <a:cs typeface="Calibri"/>
                <a:sym typeface="Calibri"/>
              </a:rPr>
              <a:t>Genom att följa dessa enkla punkter fokuserar du uppmärksamhet på din förmåga att komma ur en obehaglig situation genom att genomföra åtgärder som utlöses av vår känsla av kontroll och hantering av svårigheter</a:t>
            </a:r>
            <a:endParaRPr sz="1800">
              <a:solidFill>
                <a:srgbClr val="3F3F3F"/>
              </a:solidFill>
              <a:latin typeface="Calibri"/>
              <a:ea typeface="Calibri"/>
              <a:cs typeface="Calibri"/>
              <a:sym typeface="Calibri"/>
            </a:endParaRPr>
          </a:p>
          <a:p>
            <a:pPr marL="0" marR="0" lvl="0" indent="0" algn="just" rtl="0">
              <a:lnSpc>
                <a:spcPct val="150000"/>
              </a:lnSpc>
              <a:spcBef>
                <a:spcPts val="1333"/>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sp>
        <p:nvSpPr>
          <p:cNvPr id="330" name="Google Shape;330;p33"/>
          <p:cNvSpPr txBox="1">
            <a:spLocks noGrp="1"/>
          </p:cNvSpPr>
          <p:nvPr>
            <p:ph type="body" idx="2"/>
          </p:nvPr>
        </p:nvSpPr>
        <p:spPr>
          <a:xfrm>
            <a:off x="1199456" y="1074722"/>
            <a:ext cx="6048672" cy="377065"/>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3F3F3F"/>
              </a:buClr>
              <a:buSzPts val="2400"/>
              <a:buNone/>
            </a:pPr>
            <a:r>
              <a:rPr lang="en-GB" sz="2400" b="1"/>
              <a:t>Process: Vad ska jag göra?</a:t>
            </a:r>
            <a:endParaRPr sz="2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1: Försök att vara din mentala tränare</a:t>
            </a:r>
            <a:endParaRPr sz="3733"/>
          </a:p>
        </p:txBody>
      </p:sp>
      <p:sp>
        <p:nvSpPr>
          <p:cNvPr id="336" name="Google Shape;336;p34"/>
          <p:cNvSpPr/>
          <p:nvPr/>
        </p:nvSpPr>
        <p:spPr>
          <a:xfrm rot="-5400000" flipH="1">
            <a:off x="808643" y="1131517"/>
            <a:ext cx="559571" cy="5460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37" name="Google Shape;337;p34"/>
          <p:cNvSpPr/>
          <p:nvPr/>
        </p:nvSpPr>
        <p:spPr>
          <a:xfrm>
            <a:off x="564471" y="2058842"/>
            <a:ext cx="4712379" cy="38276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3F3F3F"/>
                </a:solidFill>
                <a:latin typeface="Calibri"/>
                <a:ea typeface="Calibri"/>
                <a:cs typeface="Calibri"/>
                <a:sym typeface="Calibri"/>
              </a:rPr>
              <a:t>Ko</a:t>
            </a:r>
            <a:r>
              <a:rPr lang="en-GB" sz="1800" b="1" i="0" u="none" strike="noStrike" cap="none">
                <a:solidFill>
                  <a:srgbClr val="3F3F3F"/>
                </a:solidFill>
                <a:latin typeface="Calibri"/>
                <a:ea typeface="Calibri"/>
                <a:cs typeface="Calibri"/>
                <a:sym typeface="Calibri"/>
              </a:rPr>
              <a:t>mpeten</a:t>
            </a:r>
            <a:r>
              <a:rPr lang="en-GB" sz="1800" b="1">
                <a:solidFill>
                  <a:srgbClr val="3F3F3F"/>
                </a:solidFill>
                <a:latin typeface="Calibri"/>
                <a:ea typeface="Calibri"/>
                <a:cs typeface="Calibri"/>
                <a:sym typeface="Calibri"/>
              </a:rPr>
              <a:t>s</a:t>
            </a:r>
            <a:r>
              <a:rPr lang="en-GB" sz="1800" b="1" i="0" u="none" strike="noStrike" cap="none">
                <a:solidFill>
                  <a:srgbClr val="3F3F3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Calibri"/>
                <a:ea typeface="Calibri"/>
                <a:cs typeface="Calibri"/>
                <a:sym typeface="Calibri"/>
              </a:rPr>
              <a:t>LifeComp </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1333"/>
              </a:spcBef>
              <a:spcAft>
                <a:spcPts val="0"/>
              </a:spcAft>
              <a:buSzPts val="1800"/>
              <a:buFont typeface="Calibri"/>
              <a:buChar char="∙"/>
            </a:pPr>
            <a:r>
              <a:rPr lang="en-GB" sz="1800" b="1">
                <a:latin typeface="Calibri"/>
                <a:ea typeface="Calibri"/>
                <a:cs typeface="Calibri"/>
                <a:sym typeface="Calibri"/>
              </a:rPr>
              <a:t>Självreglering:</a:t>
            </a:r>
            <a:r>
              <a:rPr lang="en-GB" sz="1800">
                <a:latin typeface="Calibri"/>
                <a:ea typeface="Calibri"/>
                <a:cs typeface="Calibri"/>
                <a:sym typeface="Calibri"/>
              </a:rPr>
              <a:t> medvetenhet och hantering av känslor, tankar och beteenden.</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GB" sz="1800" b="1">
                <a:latin typeface="Calibri"/>
                <a:ea typeface="Calibri"/>
                <a:cs typeface="Calibri"/>
                <a:sym typeface="Calibri"/>
              </a:rPr>
              <a:t>Flexibilitet</a:t>
            </a:r>
            <a:r>
              <a:rPr lang="en-GB" sz="1800">
                <a:latin typeface="Calibri"/>
                <a:ea typeface="Calibri"/>
                <a:cs typeface="Calibri"/>
                <a:sym typeface="Calibri"/>
              </a:rPr>
              <a:t>: förmåga att hantera omställning och osäkerhet och möta utmaningar.</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GB" sz="1800" b="1">
                <a:latin typeface="Calibri"/>
                <a:ea typeface="Calibri"/>
                <a:cs typeface="Calibri"/>
                <a:sym typeface="Calibri"/>
              </a:rPr>
              <a:t>Välbefinnande:</a:t>
            </a:r>
            <a:r>
              <a:rPr lang="en-GB" sz="1800">
                <a:latin typeface="Calibri"/>
                <a:ea typeface="Calibri"/>
                <a:cs typeface="Calibri"/>
                <a:sym typeface="Calibri"/>
              </a:rPr>
              <a:t> strävan efter livstillfredsställelse, vård av fysisk, mental och social hälsa och antagande av en hållbar livsstil.</a:t>
            </a:r>
            <a:endParaRPr sz="1800">
              <a:latin typeface="Calibri"/>
              <a:ea typeface="Calibri"/>
              <a:cs typeface="Calibri"/>
              <a:sym typeface="Calibri"/>
            </a:endParaRPr>
          </a:p>
          <a:p>
            <a:pPr marL="457189" marR="0" lvl="0" indent="-431789" algn="l" rtl="0">
              <a:lnSpc>
                <a:spcPct val="100000"/>
              </a:lnSpc>
              <a:spcBef>
                <a:spcPts val="1333"/>
              </a:spcBef>
              <a:spcAft>
                <a:spcPts val="0"/>
              </a:spcAft>
              <a:buSzPts val="1400"/>
              <a:buChar char="∙"/>
            </a:pPr>
            <a:endParaRPr/>
          </a:p>
          <a:p>
            <a:pPr marL="457189" marR="0" lvl="0" indent="-342889" algn="l" rtl="0">
              <a:lnSpc>
                <a:spcPct val="100000"/>
              </a:lnSpc>
              <a:spcBef>
                <a:spcPts val="1333"/>
              </a:spcBef>
              <a:spcAft>
                <a:spcPts val="0"/>
              </a:spcAft>
              <a:buClr>
                <a:schemeClr val="dk1"/>
              </a:buClr>
              <a:buSzPts val="1800"/>
              <a:buFont typeface="Noto Sans Symbols"/>
              <a:buNone/>
            </a:pPr>
            <a:endParaRPr sz="1800" b="0" i="0" u="none" strike="noStrike" cap="none">
              <a:solidFill>
                <a:srgbClr val="3F3F3F"/>
              </a:solidFill>
              <a:latin typeface="Calibri"/>
              <a:ea typeface="Calibri"/>
              <a:cs typeface="Calibri"/>
              <a:sym typeface="Calibri"/>
            </a:endParaRPr>
          </a:p>
        </p:txBody>
      </p:sp>
      <p:sp>
        <p:nvSpPr>
          <p:cNvPr id="338" name="Google Shape;338;p34"/>
          <p:cNvSpPr txBox="1"/>
          <p:nvPr/>
        </p:nvSpPr>
        <p:spPr>
          <a:xfrm>
            <a:off x="1295468" y="1307250"/>
            <a:ext cx="5954345" cy="3770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2400"/>
              <a:buFont typeface="Arial"/>
              <a:buNone/>
            </a:pPr>
            <a:r>
              <a:rPr lang="en-GB" sz="2400" b="1" i="0" u="none" strike="noStrike" cap="none">
                <a:solidFill>
                  <a:srgbClr val="3F3F3F"/>
                </a:solidFill>
                <a:latin typeface="Calibri"/>
                <a:ea typeface="Calibri"/>
                <a:cs typeface="Calibri"/>
                <a:sym typeface="Calibri"/>
              </a:rPr>
              <a:t>L</a:t>
            </a:r>
            <a:r>
              <a:rPr lang="en-GB" sz="2400" b="1">
                <a:solidFill>
                  <a:srgbClr val="3F3F3F"/>
                </a:solidFill>
                <a:latin typeface="Calibri"/>
                <a:ea typeface="Calibri"/>
                <a:cs typeface="Calibri"/>
                <a:sym typeface="Calibri"/>
              </a:rPr>
              <a:t>ärandemål: Vad ska jag lära mig</a:t>
            </a:r>
            <a:r>
              <a:rPr lang="en-GB" sz="2400" b="1" i="0" u="none" strike="noStrike" cap="none">
                <a:solidFill>
                  <a:srgbClr val="3F3F3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39" name="Google Shape;339;p34"/>
          <p:cNvSpPr/>
          <p:nvPr/>
        </p:nvSpPr>
        <p:spPr>
          <a:xfrm>
            <a:off x="6096000" y="2058842"/>
            <a:ext cx="5073535" cy="38276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3F3F3F"/>
                </a:solidFill>
                <a:latin typeface="Calibri"/>
                <a:ea typeface="Calibri"/>
                <a:cs typeface="Calibri"/>
                <a:sym typeface="Calibri"/>
              </a:rPr>
              <a:t>K</a:t>
            </a:r>
            <a:r>
              <a:rPr lang="en-GB" sz="1800" b="1" i="0" u="none" strike="noStrike" cap="none">
                <a:solidFill>
                  <a:srgbClr val="3F3F3F"/>
                </a:solidFill>
                <a:latin typeface="Calibri"/>
                <a:ea typeface="Calibri"/>
                <a:cs typeface="Calibri"/>
                <a:sym typeface="Calibri"/>
              </a:rPr>
              <a:t>ompeten</a:t>
            </a:r>
            <a:r>
              <a:rPr lang="en-GB" sz="1800" b="1">
                <a:solidFill>
                  <a:srgbClr val="3F3F3F"/>
                </a:solidFill>
                <a:latin typeface="Calibri"/>
                <a:ea typeface="Calibri"/>
                <a:cs typeface="Calibri"/>
                <a:sym typeface="Calibri"/>
              </a:rPr>
              <a: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Calibri"/>
                <a:ea typeface="Calibri"/>
                <a:cs typeface="Calibri"/>
                <a:sym typeface="Calibri"/>
              </a:rPr>
              <a:t>EntreComp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457188" marR="0" lvl="0" indent="-457188" algn="l" rtl="0">
              <a:lnSpc>
                <a:spcPct val="100000"/>
              </a:lnSpc>
              <a:spcBef>
                <a:spcPts val="0"/>
              </a:spcBef>
              <a:spcAft>
                <a:spcPts val="0"/>
              </a:spcAft>
              <a:buClr>
                <a:srgbClr val="3F3F3F"/>
              </a:buClr>
              <a:buSzPts val="1800"/>
              <a:buFont typeface="Noto Sans Symbols"/>
              <a:buChar char="∙"/>
            </a:pPr>
            <a:r>
              <a:rPr lang="en-GB" sz="1800" b="1">
                <a:solidFill>
                  <a:srgbClr val="3F3F3F"/>
                </a:solidFill>
                <a:latin typeface="Calibri"/>
                <a:ea typeface="Calibri"/>
                <a:cs typeface="Calibri"/>
                <a:sym typeface="Calibri"/>
              </a:rPr>
              <a:t>Självmedvetenhet och självverkan: </a:t>
            </a:r>
            <a:r>
              <a:rPr lang="en-GB" sz="1800">
                <a:solidFill>
                  <a:srgbClr val="3F3F3F"/>
                </a:solidFill>
                <a:latin typeface="Calibri"/>
                <a:ea typeface="Calibri"/>
                <a:cs typeface="Calibri"/>
                <a:sym typeface="Calibri"/>
              </a:rPr>
              <a:t>tro på dig själv och fortsätt utvecklas.</a:t>
            </a:r>
            <a:endParaRPr sz="1400" i="0" u="none" strike="noStrike" cap="none">
              <a:solidFill>
                <a:srgbClr val="000000"/>
              </a:solidFill>
            </a:endParaRPr>
          </a:p>
          <a:p>
            <a:pPr marL="457189" marR="0" lvl="0" indent="-457189" algn="l" rtl="0">
              <a:lnSpc>
                <a:spcPct val="100000"/>
              </a:lnSpc>
              <a:spcBef>
                <a:spcPts val="1333"/>
              </a:spcBef>
              <a:spcAft>
                <a:spcPts val="0"/>
              </a:spcAft>
              <a:buClr>
                <a:srgbClr val="3F3F3F"/>
              </a:buClr>
              <a:buSzPts val="1800"/>
              <a:buFont typeface="Noto Sans Symbols"/>
              <a:buChar char="∙"/>
            </a:pPr>
            <a:r>
              <a:rPr lang="en-GB" sz="1800" b="1" i="0" u="none" strike="noStrike" cap="none">
                <a:solidFill>
                  <a:srgbClr val="3F3F3F"/>
                </a:solidFill>
                <a:latin typeface="Calibri"/>
                <a:ea typeface="Calibri"/>
                <a:cs typeface="Calibri"/>
                <a:sym typeface="Calibri"/>
              </a:rPr>
              <a:t>Motivation och uthållighet: håll dig fokuserad och ge inte upp.</a:t>
            </a:r>
            <a:endParaRPr sz="1400" b="1" i="0" u="none" strike="noStrike" cap="none">
              <a:solidFill>
                <a:srgbClr val="000000"/>
              </a:solidFill>
            </a:endParaRPr>
          </a:p>
          <a:p>
            <a:pPr marL="0" marR="0" lvl="0" indent="0" algn="l" rtl="0">
              <a:lnSpc>
                <a:spcPct val="100000"/>
              </a:lnSpc>
              <a:spcBef>
                <a:spcPts val="1333"/>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1: Försök att vara din mentala tränare</a:t>
            </a:r>
            <a:endParaRPr sz="3733"/>
          </a:p>
        </p:txBody>
      </p:sp>
      <p:sp>
        <p:nvSpPr>
          <p:cNvPr id="345" name="Google Shape;345;p35"/>
          <p:cNvSpPr/>
          <p:nvPr/>
        </p:nvSpPr>
        <p:spPr>
          <a:xfrm>
            <a:off x="789328" y="1988840"/>
            <a:ext cx="10639208" cy="32472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lnSpc>
                <a:spcPct val="150000"/>
              </a:lnSpc>
              <a:spcBef>
                <a:spcPts val="1333"/>
              </a:spcBef>
              <a:spcAft>
                <a:spcPts val="0"/>
              </a:spcAft>
              <a:buClr>
                <a:srgbClr val="000000"/>
              </a:buClr>
              <a:buSzPts val="1600"/>
              <a:buFont typeface="Arial"/>
              <a:buNone/>
            </a:pPr>
            <a:r>
              <a:rPr lang="en-GB" sz="1800">
                <a:solidFill>
                  <a:srgbClr val="3F3F3F"/>
                </a:solidFill>
                <a:latin typeface="Calibri"/>
                <a:ea typeface="Calibri"/>
                <a:cs typeface="Calibri"/>
                <a:sym typeface="Calibri"/>
              </a:rPr>
              <a:t>Tyckte du att det var svårt att utföra den här övningen? Oroa dig inte, det här är träning! Varje livserfarenhet påverkar direkt vår känsla av effektivitet. När vi hanterar dem genom att framgångsrikt uppnå våra mål ökar vi automatiskt vårt förtroende för våra förmågor. Det som är intressant är att även när vi misslyckas kan vi förbättra vår känsla av självverkan. Det som kan göra misslyckande till en viktig möjlighet till tillväxt är förmågan att värdera det faktum att vi försökte ändå, att identifiera de saker som inte fungerade och att förbättra de personliga egenskaper som skulle leda oss mot framgång. Det viktiga är att stanna upp och tänka efter!</a:t>
            </a:r>
            <a:endParaRPr sz="1800" b="0" i="0" u="none" strike="noStrike" cap="none">
              <a:solidFill>
                <a:srgbClr val="3F3F3F"/>
              </a:solidFill>
              <a:latin typeface="Calibri"/>
              <a:ea typeface="Calibri"/>
              <a:cs typeface="Calibri"/>
              <a:sym typeface="Calibri"/>
            </a:endParaRPr>
          </a:p>
        </p:txBody>
      </p:sp>
      <p:sp>
        <p:nvSpPr>
          <p:cNvPr id="346" name="Google Shape;346;p35"/>
          <p:cNvSpPr txBox="1">
            <a:spLocks noGrp="1"/>
          </p:cNvSpPr>
          <p:nvPr>
            <p:ph type="body" idx="2"/>
          </p:nvPr>
        </p:nvSpPr>
        <p:spPr>
          <a:xfrm>
            <a:off x="1199456" y="1154085"/>
            <a:ext cx="6816757" cy="377065"/>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3F3F3F"/>
              </a:buClr>
              <a:buSzPts val="2400"/>
              <a:buNone/>
            </a:pPr>
            <a:r>
              <a:rPr lang="en-GB" sz="2400" b="1"/>
              <a:t>Slutsatser: Vad tar jag med mig?</a:t>
            </a:r>
            <a:endParaRPr sz="2400" b="1"/>
          </a:p>
        </p:txBody>
      </p:sp>
      <p:sp>
        <p:nvSpPr>
          <p:cNvPr id="347" name="Google Shape;347;p35"/>
          <p:cNvSpPr/>
          <p:nvPr/>
        </p:nvSpPr>
        <p:spPr>
          <a:xfrm>
            <a:off x="744784" y="1028733"/>
            <a:ext cx="454673" cy="502416"/>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6"/>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2: En personlig SWOT-analys</a:t>
            </a:r>
            <a:endParaRPr/>
          </a:p>
        </p:txBody>
      </p:sp>
      <p:sp>
        <p:nvSpPr>
          <p:cNvPr id="353" name="Google Shape;353;p36"/>
          <p:cNvSpPr/>
          <p:nvPr/>
        </p:nvSpPr>
        <p:spPr>
          <a:xfrm>
            <a:off x="1110337" y="2173324"/>
            <a:ext cx="9893285" cy="379596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lnSpc>
                <a:spcPct val="150000"/>
              </a:lnSpc>
              <a:spcBef>
                <a:spcPts val="0"/>
              </a:spcBef>
              <a:spcAft>
                <a:spcPts val="0"/>
              </a:spcAft>
              <a:buClr>
                <a:srgbClr val="000000"/>
              </a:buClr>
              <a:buSzPts val="1600"/>
              <a:buFont typeface="Arial"/>
              <a:buNone/>
            </a:pPr>
            <a:r>
              <a:rPr lang="en-GB" sz="1800">
                <a:solidFill>
                  <a:srgbClr val="3F3F3F"/>
                </a:solidFill>
                <a:latin typeface="Calibri"/>
                <a:ea typeface="Calibri"/>
                <a:cs typeface="Calibri"/>
                <a:sym typeface="Calibri"/>
              </a:rPr>
              <a:t>SWOT-analys är en användbar teknik för att identifiera personliga styrkor och svagheter och för att analysera de möjligheter och hot som följer av dem. Människor som känner till sin personlighet är mest benägna att lyckas i livet om de använder sina talanger i sin fulla utsträckning. På samma sätt kommer de att drabbas av färre problem om de vet vad deras svagheter är och om de hanterar dessa svagheter så att de inte spelar någon roll i det arbete de gör.</a:t>
            </a:r>
            <a:endParaRPr sz="1800" b="0" i="0" u="none" strike="noStrike" cap="none">
              <a:solidFill>
                <a:srgbClr val="3F3F3F"/>
              </a:solidFill>
              <a:latin typeface="Calibri"/>
              <a:ea typeface="Calibri"/>
              <a:cs typeface="Calibri"/>
              <a:sym typeface="Calibri"/>
            </a:endParaRPr>
          </a:p>
        </p:txBody>
      </p:sp>
      <p:sp>
        <p:nvSpPr>
          <p:cNvPr id="354" name="Google Shape;354;p36"/>
          <p:cNvSpPr/>
          <p:nvPr/>
        </p:nvSpPr>
        <p:spPr>
          <a:xfrm>
            <a:off x="833391" y="1180721"/>
            <a:ext cx="462076" cy="5900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5" name="Google Shape;355;p36"/>
          <p:cNvSpPr txBox="1">
            <a:spLocks noGrp="1"/>
          </p:cNvSpPr>
          <p:nvPr>
            <p:ph type="body" idx="2"/>
          </p:nvPr>
        </p:nvSpPr>
        <p:spPr>
          <a:xfrm>
            <a:off x="1343471" y="1364492"/>
            <a:ext cx="6288700" cy="377065"/>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3F3F3F"/>
              </a:buClr>
              <a:buSzPts val="2400"/>
              <a:buNone/>
            </a:pPr>
            <a:r>
              <a:rPr lang="en-GB" sz="2400" b="1"/>
              <a:t>Inledning: Vad handlar det här om?</a:t>
            </a:r>
            <a:endParaRPr sz="2400" b="1"/>
          </a:p>
        </p:txBody>
      </p:sp>
      <p:pic>
        <p:nvPicPr>
          <p:cNvPr id="356" name="Google Shape;356;p36" descr="A picture containing text, snow, outdoor, skiing&#10;&#10;Description automatically generated"/>
          <p:cNvPicPr preferRelativeResize="0"/>
          <p:nvPr/>
        </p:nvPicPr>
        <p:blipFill rotWithShape="1">
          <a:blip r:embed="rId3">
            <a:alphaModFix/>
          </a:blip>
          <a:srcRect l="17120" t="2379" r="9657" b="11080"/>
          <a:stretch/>
        </p:blipFill>
        <p:spPr>
          <a:xfrm>
            <a:off x="10693641" y="253525"/>
            <a:ext cx="1088135" cy="13583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2255573" y="452670"/>
            <a:ext cx="8784299" cy="7680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800"/>
              <a:buFont typeface="Calibri"/>
              <a:buNone/>
            </a:pPr>
            <a:r>
              <a:rPr lang="en-GB" sz="4800" b="0" i="0" u="none" strike="noStrike" cap="none" dirty="0" err="1">
                <a:solidFill>
                  <a:schemeClr val="dk1"/>
                </a:solidFill>
                <a:latin typeface="Calibri"/>
                <a:ea typeface="Calibri"/>
                <a:cs typeface="Calibri"/>
                <a:sym typeface="Calibri"/>
              </a:rPr>
              <a:t>Innehåll</a:t>
            </a:r>
            <a:endParaRPr sz="4800" b="0" i="0" u="none" strike="noStrike" cap="none" dirty="0">
              <a:solidFill>
                <a:schemeClr val="dk1"/>
              </a:solidFill>
              <a:latin typeface="Calibri"/>
              <a:ea typeface="Calibri"/>
              <a:cs typeface="Calibri"/>
              <a:sym typeface="Calibri"/>
            </a:endParaRPr>
          </a:p>
        </p:txBody>
      </p:sp>
      <p:grpSp>
        <p:nvGrpSpPr>
          <p:cNvPr id="121" name="Google Shape;121;p19"/>
          <p:cNvGrpSpPr/>
          <p:nvPr/>
        </p:nvGrpSpPr>
        <p:grpSpPr>
          <a:xfrm>
            <a:off x="3023659" y="1700808"/>
            <a:ext cx="7008779" cy="960000"/>
            <a:chOff x="3131840" y="1491630"/>
            <a:chExt cx="5256584" cy="576064"/>
          </a:xfrm>
        </p:grpSpPr>
        <p:sp>
          <p:nvSpPr>
            <p:cNvPr id="122" name="Google Shape;122;p19"/>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3" name="Google Shape;123;p19"/>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124" name="Google Shape;124;p19"/>
          <p:cNvGrpSpPr/>
          <p:nvPr/>
        </p:nvGrpSpPr>
        <p:grpSpPr>
          <a:xfrm>
            <a:off x="3015985" y="2884940"/>
            <a:ext cx="7008779" cy="960000"/>
            <a:chOff x="3131840" y="1491630"/>
            <a:chExt cx="5256584" cy="576064"/>
          </a:xfrm>
        </p:grpSpPr>
        <p:sp>
          <p:nvSpPr>
            <p:cNvPr id="125" name="Google Shape;125;p19"/>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6" name="Google Shape;126;p19"/>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127" name="Google Shape;127;p19"/>
          <p:cNvGrpSpPr/>
          <p:nvPr/>
        </p:nvGrpSpPr>
        <p:grpSpPr>
          <a:xfrm>
            <a:off x="3002668" y="4068965"/>
            <a:ext cx="7008779" cy="960000"/>
            <a:chOff x="3131840" y="1491630"/>
            <a:chExt cx="5256584" cy="576064"/>
          </a:xfrm>
        </p:grpSpPr>
        <p:sp>
          <p:nvSpPr>
            <p:cNvPr id="128" name="Google Shape;128;p19"/>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9" name="Google Shape;129;p19"/>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130" name="Google Shape;130;p19"/>
          <p:cNvSpPr txBox="1"/>
          <p:nvPr/>
        </p:nvSpPr>
        <p:spPr>
          <a:xfrm>
            <a:off x="3023659" y="1700808"/>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GB" sz="2667" b="1" i="0" u="none" strike="noStrike" cap="none">
                <a:solidFill>
                  <a:schemeClr val="lt1"/>
                </a:solidFill>
                <a:latin typeface="Calibri"/>
                <a:ea typeface="Calibri"/>
                <a:cs typeface="Calibri"/>
                <a:sym typeface="Calibri"/>
              </a:rPr>
              <a:t>01</a:t>
            </a:r>
            <a:endParaRPr sz="2667" b="1" i="0" u="none" strike="noStrike" cap="none">
              <a:solidFill>
                <a:schemeClr val="lt1"/>
              </a:solidFill>
              <a:latin typeface="Calibri"/>
              <a:ea typeface="Calibri"/>
              <a:cs typeface="Calibri"/>
              <a:sym typeface="Calibri"/>
            </a:endParaRPr>
          </a:p>
        </p:txBody>
      </p:sp>
      <p:sp>
        <p:nvSpPr>
          <p:cNvPr id="131" name="Google Shape;131;p19"/>
          <p:cNvSpPr txBox="1"/>
          <p:nvPr/>
        </p:nvSpPr>
        <p:spPr>
          <a:xfrm>
            <a:off x="3008312" y="2884940"/>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GB" sz="2667" b="1" i="0" u="none" strike="noStrike" cap="none">
                <a:solidFill>
                  <a:schemeClr val="lt1"/>
                </a:solidFill>
                <a:latin typeface="Calibri"/>
                <a:ea typeface="Calibri"/>
                <a:cs typeface="Calibri"/>
                <a:sym typeface="Calibri"/>
              </a:rPr>
              <a:t>02</a:t>
            </a:r>
            <a:endParaRPr sz="2667" b="1" i="0" u="none" strike="noStrike" cap="none">
              <a:solidFill>
                <a:schemeClr val="lt1"/>
              </a:solidFill>
              <a:latin typeface="Calibri"/>
              <a:ea typeface="Calibri"/>
              <a:cs typeface="Calibri"/>
              <a:sym typeface="Calibri"/>
            </a:endParaRPr>
          </a:p>
        </p:txBody>
      </p:sp>
      <p:sp>
        <p:nvSpPr>
          <p:cNvPr id="132" name="Google Shape;132;p19"/>
          <p:cNvSpPr txBox="1"/>
          <p:nvPr/>
        </p:nvSpPr>
        <p:spPr>
          <a:xfrm>
            <a:off x="2987322" y="4068965"/>
            <a:ext cx="710885"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GB" sz="2667" b="1" i="0" u="none" strike="noStrike" cap="none">
                <a:solidFill>
                  <a:schemeClr val="lt1"/>
                </a:solidFill>
                <a:latin typeface="Calibri"/>
                <a:ea typeface="Calibri"/>
                <a:cs typeface="Calibri"/>
                <a:sym typeface="Calibri"/>
              </a:rPr>
              <a:t>03</a:t>
            </a:r>
            <a:endParaRPr sz="2667" b="1" i="0" u="none" strike="noStrike" cap="none">
              <a:solidFill>
                <a:schemeClr val="lt1"/>
              </a:solidFill>
              <a:latin typeface="Calibri"/>
              <a:ea typeface="Calibri"/>
              <a:cs typeface="Calibri"/>
              <a:sym typeface="Calibri"/>
            </a:endParaRPr>
          </a:p>
        </p:txBody>
      </p:sp>
      <p:grpSp>
        <p:nvGrpSpPr>
          <p:cNvPr id="133" name="Google Shape;133;p19"/>
          <p:cNvGrpSpPr/>
          <p:nvPr/>
        </p:nvGrpSpPr>
        <p:grpSpPr>
          <a:xfrm>
            <a:off x="3983659" y="1808330"/>
            <a:ext cx="5856800" cy="697766"/>
            <a:chOff x="3851840" y="1356248"/>
            <a:chExt cx="4392600" cy="523325"/>
          </a:xfrm>
        </p:grpSpPr>
        <p:sp>
          <p:nvSpPr>
            <p:cNvPr id="134" name="Google Shape;134;p19"/>
            <p:cNvSpPr txBox="1"/>
            <p:nvPr/>
          </p:nvSpPr>
          <p:spPr>
            <a:xfrm>
              <a:off x="3851840" y="1356248"/>
              <a:ext cx="4392600" cy="2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GB" sz="1867" b="1">
                  <a:solidFill>
                    <a:srgbClr val="3F3F3F"/>
                  </a:solidFill>
                  <a:latin typeface="Calibri"/>
                  <a:ea typeface="Calibri"/>
                  <a:cs typeface="Calibri"/>
                  <a:sym typeface="Calibri"/>
                </a:rPr>
                <a:t>Vem är en </a:t>
              </a:r>
              <a:r>
                <a:rPr lang="en-GB" sz="1867" b="1" i="0" u="none" strike="noStrike" cap="none">
                  <a:solidFill>
                    <a:srgbClr val="3F3F3F"/>
                  </a:solidFill>
                  <a:latin typeface="Calibri"/>
                  <a:ea typeface="Calibri"/>
                  <a:cs typeface="Calibri"/>
                  <a:sym typeface="Calibri"/>
                </a:rPr>
                <a:t>entrepren</a:t>
              </a:r>
              <a:r>
                <a:rPr lang="en-GB" sz="1867" b="1">
                  <a:solidFill>
                    <a:srgbClr val="3F3F3F"/>
                  </a:solidFill>
                  <a:latin typeface="Calibri"/>
                  <a:ea typeface="Calibri"/>
                  <a:cs typeface="Calibri"/>
                  <a:sym typeface="Calibri"/>
                </a:rPr>
                <a:t>ö</a:t>
              </a:r>
              <a:r>
                <a:rPr lang="en-GB" sz="1867" b="1" i="0" u="none" strike="noStrike" cap="none">
                  <a:solidFill>
                    <a:srgbClr val="3F3F3F"/>
                  </a:solidFill>
                  <a:latin typeface="Calibri"/>
                  <a:ea typeface="Calibri"/>
                  <a:cs typeface="Calibri"/>
                  <a:sym typeface="Calibri"/>
                </a:rPr>
                <a:t>r?</a:t>
              </a:r>
              <a:endParaRPr sz="1867" b="1" i="0" u="none" strike="noStrike" cap="none">
                <a:solidFill>
                  <a:srgbClr val="3F3F3F"/>
                </a:solidFill>
                <a:latin typeface="Calibri"/>
                <a:ea typeface="Calibri"/>
                <a:cs typeface="Calibri"/>
                <a:sym typeface="Calibri"/>
              </a:endParaRPr>
            </a:p>
          </p:txBody>
        </p:sp>
        <p:sp>
          <p:nvSpPr>
            <p:cNvPr id="135" name="Google Shape;135;p19"/>
            <p:cNvSpPr txBox="1"/>
            <p:nvPr/>
          </p:nvSpPr>
          <p:spPr>
            <a:xfrm>
              <a:off x="3851840" y="1625473"/>
              <a:ext cx="4392600" cy="2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Definition, f</a:t>
              </a:r>
              <a:r>
                <a:rPr lang="en-GB" sz="1600">
                  <a:solidFill>
                    <a:srgbClr val="3F3F3F"/>
                  </a:solidFill>
                  <a:latin typeface="Calibri"/>
                  <a:ea typeface="Calibri"/>
                  <a:cs typeface="Calibri"/>
                  <a:sym typeface="Calibri"/>
                </a:rPr>
                <a:t>unktioner</a:t>
              </a:r>
              <a:r>
                <a:rPr lang="en-GB" sz="1600" b="0" i="0" u="none" strike="noStrike" cap="none">
                  <a:solidFill>
                    <a:srgbClr val="3F3F3F"/>
                  </a:solidFill>
                  <a:latin typeface="Calibri"/>
                  <a:ea typeface="Calibri"/>
                  <a:cs typeface="Calibri"/>
                  <a:sym typeface="Calibri"/>
                </a:rPr>
                <a:t>, initiativ</a:t>
              </a:r>
              <a:r>
                <a:rPr lang="en-GB" sz="1600">
                  <a:solidFill>
                    <a:srgbClr val="3F3F3F"/>
                  </a:solidFill>
                  <a:latin typeface="Calibri"/>
                  <a:ea typeface="Calibri"/>
                  <a:cs typeface="Calibri"/>
                  <a:sym typeface="Calibri"/>
                </a:rPr>
                <a:t>förmåga och</a:t>
              </a:r>
              <a:r>
                <a:rPr lang="en-GB" sz="1600" b="0" i="0" u="none" strike="noStrike" cap="none">
                  <a:solidFill>
                    <a:srgbClr val="3F3F3F"/>
                  </a:solidFill>
                  <a:latin typeface="Calibri"/>
                  <a:ea typeface="Calibri"/>
                  <a:cs typeface="Calibri"/>
                  <a:sym typeface="Calibri"/>
                </a:rPr>
                <a:t> entrepren</a:t>
              </a:r>
              <a:r>
                <a:rPr lang="en-GB" sz="1600">
                  <a:solidFill>
                    <a:srgbClr val="3F3F3F"/>
                  </a:solidFill>
                  <a:latin typeface="Calibri"/>
                  <a:ea typeface="Calibri"/>
                  <a:cs typeface="Calibri"/>
                  <a:sym typeface="Calibri"/>
                </a:rPr>
                <a:t>örs</a:t>
              </a:r>
              <a:r>
                <a:rPr lang="en-GB" sz="1600" b="0" i="0" u="none" strike="noStrike" cap="none">
                  <a:solidFill>
                    <a:srgbClr val="3F3F3F"/>
                  </a:solidFill>
                  <a:latin typeface="Calibri"/>
                  <a:ea typeface="Calibri"/>
                  <a:cs typeface="Calibri"/>
                  <a:sym typeface="Calibri"/>
                </a:rPr>
                <a:t>attit</a:t>
              </a:r>
              <a:r>
                <a:rPr lang="en-GB" sz="1600">
                  <a:solidFill>
                    <a:srgbClr val="3F3F3F"/>
                  </a:solidFill>
                  <a:latin typeface="Calibri"/>
                  <a:ea typeface="Calibri"/>
                  <a:cs typeface="Calibri"/>
                  <a:sym typeface="Calibri"/>
                </a:rPr>
                <a:t>yd</a:t>
              </a:r>
              <a:endParaRPr sz="1600" b="0" i="0" u="none" strike="noStrike" cap="none">
                <a:solidFill>
                  <a:srgbClr val="3F3F3F"/>
                </a:solidFill>
                <a:latin typeface="Calibri"/>
                <a:ea typeface="Calibri"/>
                <a:cs typeface="Calibri"/>
                <a:sym typeface="Calibri"/>
              </a:endParaRPr>
            </a:p>
          </p:txBody>
        </p:sp>
      </p:grpSp>
      <p:grpSp>
        <p:nvGrpSpPr>
          <p:cNvPr id="136" name="Google Shape;136;p19"/>
          <p:cNvGrpSpPr/>
          <p:nvPr/>
        </p:nvGrpSpPr>
        <p:grpSpPr>
          <a:xfrm>
            <a:off x="3962668" y="2993200"/>
            <a:ext cx="5856800" cy="697766"/>
            <a:chOff x="3851840" y="1356248"/>
            <a:chExt cx="4392600" cy="523326"/>
          </a:xfrm>
        </p:grpSpPr>
        <p:sp>
          <p:nvSpPr>
            <p:cNvPr id="137" name="Google Shape;137;p19"/>
            <p:cNvSpPr txBox="1"/>
            <p:nvPr/>
          </p:nvSpPr>
          <p:spPr>
            <a:xfrm>
              <a:off x="3851840" y="1356248"/>
              <a:ext cx="4392600" cy="2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GB" sz="1867" b="1" i="0" u="none" strike="noStrike" cap="none">
                  <a:solidFill>
                    <a:srgbClr val="3F3F3F"/>
                  </a:solidFill>
                  <a:latin typeface="Calibri"/>
                  <a:ea typeface="Calibri"/>
                  <a:cs typeface="Calibri"/>
                  <a:sym typeface="Calibri"/>
                </a:rPr>
                <a:t>S</a:t>
              </a:r>
              <a:r>
                <a:rPr lang="en-GB" sz="1867" b="1">
                  <a:solidFill>
                    <a:srgbClr val="3F3F3F"/>
                  </a:solidFill>
                  <a:latin typeface="Calibri"/>
                  <a:ea typeface="Calibri"/>
                  <a:cs typeface="Calibri"/>
                  <a:sym typeface="Calibri"/>
                </a:rPr>
                <a:t>jälvverkan</a:t>
              </a:r>
              <a:endParaRPr sz="1867" b="1" i="0" u="none" strike="noStrike" cap="none">
                <a:solidFill>
                  <a:srgbClr val="3F3F3F"/>
                </a:solidFill>
                <a:latin typeface="Calibri"/>
                <a:ea typeface="Calibri"/>
                <a:cs typeface="Calibri"/>
                <a:sym typeface="Calibri"/>
              </a:endParaRPr>
            </a:p>
          </p:txBody>
        </p:sp>
        <p:sp>
          <p:nvSpPr>
            <p:cNvPr id="138" name="Google Shape;138;p19"/>
            <p:cNvSpPr txBox="1"/>
            <p:nvPr/>
          </p:nvSpPr>
          <p:spPr>
            <a:xfrm>
              <a:off x="3851840" y="1625474"/>
              <a:ext cx="4392600" cy="2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3F3F3F"/>
                  </a:solidFill>
                  <a:latin typeface="Calibri"/>
                  <a:ea typeface="Calibri"/>
                  <a:cs typeface="Calibri"/>
                  <a:sym typeface="Calibri"/>
                </a:rPr>
                <a:t>Vad är det och varför är det viktigt?</a:t>
              </a:r>
              <a:endParaRPr sz="1600" b="0" i="0" u="none" strike="noStrike" cap="none">
                <a:solidFill>
                  <a:srgbClr val="3F3F3F"/>
                </a:solidFill>
                <a:latin typeface="Calibri"/>
                <a:ea typeface="Calibri"/>
                <a:cs typeface="Calibri"/>
                <a:sym typeface="Calibri"/>
              </a:endParaRPr>
            </a:p>
          </p:txBody>
        </p:sp>
      </p:grpSp>
      <p:grpSp>
        <p:nvGrpSpPr>
          <p:cNvPr id="139" name="Google Shape;139;p19"/>
          <p:cNvGrpSpPr/>
          <p:nvPr/>
        </p:nvGrpSpPr>
        <p:grpSpPr>
          <a:xfrm>
            <a:off x="3978015" y="4193037"/>
            <a:ext cx="5856800" cy="697766"/>
            <a:chOff x="3851840" y="1356248"/>
            <a:chExt cx="4392600" cy="523325"/>
          </a:xfrm>
        </p:grpSpPr>
        <p:sp>
          <p:nvSpPr>
            <p:cNvPr id="140" name="Google Shape;140;p19"/>
            <p:cNvSpPr txBox="1"/>
            <p:nvPr/>
          </p:nvSpPr>
          <p:spPr>
            <a:xfrm>
              <a:off x="3851840" y="1356248"/>
              <a:ext cx="4392600" cy="2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GB" sz="1867" b="1" i="0" u="none" strike="noStrike" cap="none">
                  <a:solidFill>
                    <a:srgbClr val="3F3F3F"/>
                  </a:solidFill>
                  <a:latin typeface="Calibri"/>
                  <a:ea typeface="Calibri"/>
                  <a:cs typeface="Calibri"/>
                  <a:sym typeface="Calibri"/>
                </a:rPr>
                <a:t>S</a:t>
              </a:r>
              <a:r>
                <a:rPr lang="en-GB" sz="1867" b="1">
                  <a:solidFill>
                    <a:srgbClr val="3F3F3F"/>
                  </a:solidFill>
                  <a:latin typeface="Calibri"/>
                  <a:ea typeface="Calibri"/>
                  <a:cs typeface="Calibri"/>
                  <a:sym typeface="Calibri"/>
                </a:rPr>
                <a:t>jälvmedvetenhet</a:t>
              </a:r>
              <a:endParaRPr sz="1867" b="1" i="0" u="none" strike="noStrike" cap="none">
                <a:solidFill>
                  <a:srgbClr val="3F3F3F"/>
                </a:solidFill>
                <a:latin typeface="Calibri"/>
                <a:ea typeface="Calibri"/>
                <a:cs typeface="Calibri"/>
                <a:sym typeface="Calibri"/>
              </a:endParaRPr>
            </a:p>
          </p:txBody>
        </p:sp>
        <p:sp>
          <p:nvSpPr>
            <p:cNvPr id="141" name="Google Shape;141;p19"/>
            <p:cNvSpPr txBox="1"/>
            <p:nvPr/>
          </p:nvSpPr>
          <p:spPr>
            <a:xfrm>
              <a:off x="3851840" y="1625473"/>
              <a:ext cx="4392600" cy="2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3F3F3F"/>
                  </a:solidFill>
                  <a:latin typeface="Calibri"/>
                  <a:ea typeface="Calibri"/>
                  <a:cs typeface="Calibri"/>
                  <a:sym typeface="Calibri"/>
                </a:rPr>
                <a:t>Vad är det och varför är det viktigt?</a:t>
              </a:r>
              <a:endParaRPr sz="1600" b="0" i="0" u="none" strike="noStrike" cap="none">
                <a:solidFill>
                  <a:srgbClr val="3F3F3F"/>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2: En personlig SWOT-analys</a:t>
            </a:r>
            <a:endParaRPr sz="3733"/>
          </a:p>
        </p:txBody>
      </p:sp>
      <p:sp>
        <p:nvSpPr>
          <p:cNvPr id="362" name="Google Shape;362;p37"/>
          <p:cNvSpPr/>
          <p:nvPr/>
        </p:nvSpPr>
        <p:spPr>
          <a:xfrm>
            <a:off x="2386430" y="2089794"/>
            <a:ext cx="7419140" cy="30617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GB" sz="1800">
                <a:solidFill>
                  <a:srgbClr val="3F3F3F"/>
                </a:solidFill>
                <a:latin typeface="Calibri"/>
                <a:ea typeface="Calibri"/>
                <a:cs typeface="Calibri"/>
                <a:sym typeface="Calibri"/>
              </a:rPr>
              <a:t>SWOT är särskilt effektivt eftersom det med viss eftertanke kan hjälpa dig att hitta chanser som du kanske inte hade upptäckt annars. Genom att vara medveten om dina brister kan du dessutom kontrollera och bli av med risker som annars skulle hindra din förmåga att avancera.</a:t>
            </a:r>
            <a:endParaRPr sz="1800" b="0" i="0" u="none" strike="noStrike" cap="none">
              <a:solidFill>
                <a:srgbClr val="3F3F3F"/>
              </a:solidFill>
              <a:latin typeface="Calibri"/>
              <a:ea typeface="Calibri"/>
              <a:cs typeface="Calibri"/>
              <a:sym typeface="Calibri"/>
            </a:endParaRPr>
          </a:p>
        </p:txBody>
      </p:sp>
      <p:sp>
        <p:nvSpPr>
          <p:cNvPr id="363" name="Google Shape;363;p37"/>
          <p:cNvSpPr/>
          <p:nvPr/>
        </p:nvSpPr>
        <p:spPr>
          <a:xfrm>
            <a:off x="1007435" y="1325109"/>
            <a:ext cx="462076" cy="455827"/>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64" name="Google Shape;364;p37"/>
          <p:cNvSpPr txBox="1"/>
          <p:nvPr/>
        </p:nvSpPr>
        <p:spPr>
          <a:xfrm>
            <a:off x="1469512" y="1366620"/>
            <a:ext cx="4338457" cy="3770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2400"/>
              <a:buFont typeface="Arial"/>
              <a:buNone/>
            </a:pPr>
            <a:r>
              <a:rPr lang="en-GB" sz="2400" b="1">
                <a:solidFill>
                  <a:srgbClr val="3F3F3F"/>
                </a:solidFill>
                <a:latin typeface="Calibri"/>
                <a:ea typeface="Calibri"/>
                <a:cs typeface="Calibri"/>
                <a:sym typeface="Calibri"/>
              </a:rPr>
              <a:t>Uppgift: Vad är aktiviteten</a:t>
            </a:r>
            <a:r>
              <a:rPr lang="en-GB" sz="2400" b="1" i="0" u="none" strike="noStrike" cap="none">
                <a:solidFill>
                  <a:srgbClr val="3F3F3F"/>
                </a:solidFill>
                <a:latin typeface="Calibri"/>
                <a:ea typeface="Calibri"/>
                <a:cs typeface="Calibri"/>
                <a:sym typeface="Calibri"/>
              </a:rPr>
              <a:t>?</a:t>
            </a:r>
            <a:endParaRPr sz="2400" b="1" i="0" u="none" strike="noStrike" cap="none">
              <a:solidFill>
                <a:srgbClr val="3F3F3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8"/>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2: En personlig SWOT-analys</a:t>
            </a:r>
            <a:endParaRPr sz="3733"/>
          </a:p>
        </p:txBody>
      </p:sp>
      <p:sp>
        <p:nvSpPr>
          <p:cNvPr id="370" name="Google Shape;370;p38"/>
          <p:cNvSpPr/>
          <p:nvPr/>
        </p:nvSpPr>
        <p:spPr>
          <a:xfrm>
            <a:off x="752933" y="1005800"/>
            <a:ext cx="446524" cy="4502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71" name="Google Shape;371;p38"/>
          <p:cNvSpPr/>
          <p:nvPr/>
        </p:nvSpPr>
        <p:spPr>
          <a:xfrm>
            <a:off x="635394" y="1760842"/>
            <a:ext cx="10921213" cy="472215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lvl="0" indent="0" algn="l" rtl="0">
              <a:lnSpc>
                <a:spcPct val="150000"/>
              </a:lnSpc>
              <a:spcBef>
                <a:spcPts val="1200"/>
              </a:spcBef>
              <a:spcAft>
                <a:spcPts val="0"/>
              </a:spcAft>
              <a:buNone/>
            </a:pPr>
            <a:r>
              <a:rPr lang="en-GB" sz="1100"/>
              <a:t>Först och främst måste du skriva ut ett kalkylblad uppdelat i fyra kolumner: styrkor, svagheter, möjligheter och hot. Du ska skriva ner svar på följande frågor:</a:t>
            </a:r>
            <a:endParaRPr sz="1100"/>
          </a:p>
          <a:p>
            <a:pPr marL="457200" lvl="0" indent="-228600" algn="l" rtl="0">
              <a:lnSpc>
                <a:spcPct val="150000"/>
              </a:lnSpc>
              <a:spcBef>
                <a:spcPts val="1000"/>
              </a:spcBef>
              <a:spcAft>
                <a:spcPts val="0"/>
              </a:spcAft>
              <a:buNone/>
            </a:pPr>
            <a:r>
              <a:rPr lang="en-GB" sz="1100"/>
              <a:t>-</a:t>
            </a:r>
            <a:r>
              <a:rPr lang="en-GB" sz="700">
                <a:latin typeface="Times New Roman"/>
                <a:ea typeface="Times New Roman"/>
                <a:cs typeface="Times New Roman"/>
                <a:sym typeface="Times New Roman"/>
              </a:rPr>
              <a:t>        </a:t>
            </a:r>
            <a:r>
              <a:rPr lang="en-GB" sz="1100"/>
              <a:t>För styrkor: vilka fördelar har du som andra inte har (till exempel färdigheter, certifieringar, utbildning eller kontakter)? Vad gör du bättre än någon annan? Vilka personliga resurser kan du komma åt? Vad ser andra människor som dina styrkor? Vilken av dina prestationer är du mest stolt över?</a:t>
            </a:r>
            <a:endParaRPr sz="1100"/>
          </a:p>
          <a:p>
            <a:pPr marL="0" lvl="0" indent="0" algn="l" rtl="0">
              <a:lnSpc>
                <a:spcPct val="150000"/>
              </a:lnSpc>
              <a:spcBef>
                <a:spcPts val="1200"/>
              </a:spcBef>
              <a:spcAft>
                <a:spcPts val="0"/>
              </a:spcAft>
              <a:buNone/>
            </a:pPr>
            <a:r>
              <a:rPr lang="en-GB" sz="1100"/>
              <a:t>Att vara medveten och använda dina styrkor kan göra dig lyckligare och mer nöjd på jobbet.</a:t>
            </a:r>
            <a:endParaRPr sz="1100"/>
          </a:p>
          <a:p>
            <a:pPr marL="457200" lvl="0" indent="-228600" algn="l" rtl="0">
              <a:lnSpc>
                <a:spcPct val="150000"/>
              </a:lnSpc>
              <a:spcBef>
                <a:spcPts val="1000"/>
              </a:spcBef>
              <a:spcAft>
                <a:spcPts val="0"/>
              </a:spcAft>
              <a:buNone/>
            </a:pPr>
            <a:r>
              <a:rPr lang="en-GB" sz="1100"/>
              <a:t>-</a:t>
            </a:r>
            <a:r>
              <a:rPr lang="en-GB" sz="700">
                <a:latin typeface="Times New Roman"/>
                <a:ea typeface="Times New Roman"/>
                <a:cs typeface="Times New Roman"/>
                <a:sym typeface="Times New Roman"/>
              </a:rPr>
              <a:t>        </a:t>
            </a:r>
            <a:r>
              <a:rPr lang="en-GB" sz="1100"/>
              <a:t>För svagheter: vilka uppgifter undviker du vanligtvis eftersom du inte känner dig säker på att utföra dem? Vad kommer människorna omkring dig att se som dina svagheter? Har du fullt förtroende för den utbildning du har fått? Var är du mest utsatt för? Vilka är dina dåliga arbetsvanor, som att du ofta är sen, är oorganiserad, lätt irriterad eller har problem med att hantera stress?</a:t>
            </a:r>
            <a:endParaRPr sz="1100"/>
          </a:p>
          <a:p>
            <a:pPr marL="457200" lvl="0" indent="-228600" algn="l" rtl="0">
              <a:lnSpc>
                <a:spcPct val="150000"/>
              </a:lnSpc>
              <a:spcBef>
                <a:spcPts val="0"/>
              </a:spcBef>
              <a:spcAft>
                <a:spcPts val="0"/>
              </a:spcAft>
              <a:buNone/>
            </a:pPr>
            <a:r>
              <a:rPr lang="en-GB" sz="1100"/>
              <a:t>-</a:t>
            </a:r>
            <a:r>
              <a:rPr lang="en-GB" sz="700">
                <a:latin typeface="Times New Roman"/>
                <a:ea typeface="Times New Roman"/>
                <a:cs typeface="Times New Roman"/>
                <a:sym typeface="Times New Roman"/>
              </a:rPr>
              <a:t>        </a:t>
            </a:r>
            <a:r>
              <a:rPr lang="en-GB" sz="1100"/>
              <a:t>För möjligheter: vilken ny teknik kan hjälpa dig? Eller kan man få hjälp av andra människor? Har du ett nätverk av strategiska kontakter som hjälper dig, eller ger goda råd? Vilka trender ser du i ditt företag och hur kan du dra nytta av dem?</a:t>
            </a:r>
            <a:endParaRPr sz="1100"/>
          </a:p>
          <a:p>
            <a:pPr marL="457200" lvl="0" indent="-228600" algn="l" rtl="0">
              <a:lnSpc>
                <a:spcPct val="150000"/>
              </a:lnSpc>
              <a:spcBef>
                <a:spcPts val="0"/>
              </a:spcBef>
              <a:spcAft>
                <a:spcPts val="0"/>
              </a:spcAft>
              <a:buNone/>
            </a:pPr>
            <a:r>
              <a:rPr lang="en-GB" sz="1100"/>
              <a:t>-</a:t>
            </a:r>
            <a:r>
              <a:rPr lang="en-GB" sz="700">
                <a:latin typeface="Times New Roman"/>
                <a:ea typeface="Times New Roman"/>
                <a:cs typeface="Times New Roman"/>
                <a:sym typeface="Times New Roman"/>
              </a:rPr>
              <a:t>        </a:t>
            </a:r>
            <a:r>
              <a:rPr lang="en-GB" sz="1100"/>
              <a:t>För hot: vilka hinder möter du för närvarande på jobbet? Förändras ditt jobb eller hotar förändrad teknik din position? Kan någon av dina svagheter leda till hot?</a:t>
            </a:r>
            <a:endParaRPr sz="1100"/>
          </a:p>
          <a:p>
            <a:pPr marL="0" marR="0" lvl="0" indent="0" algn="l" rtl="0">
              <a:lnSpc>
                <a:spcPct val="150000"/>
              </a:lnSpc>
              <a:spcBef>
                <a:spcPts val="1333"/>
              </a:spcBef>
              <a:spcAft>
                <a:spcPts val="0"/>
              </a:spcAft>
              <a:buClr>
                <a:srgbClr val="000000"/>
              </a:buClr>
              <a:buSzPts val="1200"/>
              <a:buFont typeface="Arial"/>
              <a:buNone/>
            </a:pPr>
            <a:endParaRPr/>
          </a:p>
        </p:txBody>
      </p:sp>
      <p:sp>
        <p:nvSpPr>
          <p:cNvPr id="372" name="Google Shape;372;p38"/>
          <p:cNvSpPr txBox="1">
            <a:spLocks noGrp="1"/>
          </p:cNvSpPr>
          <p:nvPr>
            <p:ph type="body" idx="2"/>
          </p:nvPr>
        </p:nvSpPr>
        <p:spPr>
          <a:xfrm>
            <a:off x="1199456" y="1074722"/>
            <a:ext cx="6048672" cy="377065"/>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3F3F3F"/>
              </a:buClr>
              <a:buSzPts val="2400"/>
              <a:buNone/>
            </a:pPr>
            <a:r>
              <a:rPr lang="en-GB" sz="2400" b="1"/>
              <a:t>Process: Vad ska jag göra?</a:t>
            </a:r>
            <a:endParaRPr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2: En personlig SWOT-analys</a:t>
            </a:r>
            <a:endParaRPr/>
          </a:p>
        </p:txBody>
      </p:sp>
      <p:sp>
        <p:nvSpPr>
          <p:cNvPr id="378" name="Google Shape;378;p39"/>
          <p:cNvSpPr/>
          <p:nvPr/>
        </p:nvSpPr>
        <p:spPr>
          <a:xfrm rot="-5400000" flipH="1">
            <a:off x="808643" y="1131517"/>
            <a:ext cx="559571" cy="5460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79" name="Google Shape;379;p39"/>
          <p:cNvSpPr/>
          <p:nvPr/>
        </p:nvSpPr>
        <p:spPr>
          <a:xfrm>
            <a:off x="564471" y="2058842"/>
            <a:ext cx="4712379" cy="38276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3F3F3F"/>
                </a:solidFill>
                <a:latin typeface="Calibri"/>
                <a:ea typeface="Calibri"/>
                <a:cs typeface="Calibri"/>
                <a:sym typeface="Calibri"/>
              </a:rPr>
              <a:t>K</a:t>
            </a:r>
            <a:r>
              <a:rPr lang="en-GB" sz="1800" b="1" i="0" u="none" strike="noStrike" cap="none">
                <a:solidFill>
                  <a:srgbClr val="3F3F3F"/>
                </a:solidFill>
                <a:latin typeface="Calibri"/>
                <a:ea typeface="Calibri"/>
                <a:cs typeface="Calibri"/>
                <a:sym typeface="Calibri"/>
              </a:rPr>
              <a:t>ompeten</a:t>
            </a:r>
            <a:r>
              <a:rPr lang="en-GB" sz="1800" b="1">
                <a:solidFill>
                  <a:srgbClr val="3F3F3F"/>
                </a:solidFill>
                <a:latin typeface="Calibri"/>
                <a:ea typeface="Calibri"/>
                <a:cs typeface="Calibri"/>
                <a:sym typeface="Calibri"/>
              </a:rPr>
              <a:t>s</a:t>
            </a:r>
            <a:r>
              <a:rPr lang="en-GB" sz="1800" b="1" i="0" u="none" strike="noStrike" cap="none">
                <a:solidFill>
                  <a:srgbClr val="3F3F3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Calibri"/>
                <a:ea typeface="Calibri"/>
                <a:cs typeface="Calibri"/>
                <a:sym typeface="Calibri"/>
              </a:rPr>
              <a:t>LifeComp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457189" marR="0" lvl="0" indent="-457189" algn="l" rtl="0">
              <a:lnSpc>
                <a:spcPct val="100000"/>
              </a:lnSpc>
              <a:spcBef>
                <a:spcPts val="0"/>
              </a:spcBef>
              <a:spcAft>
                <a:spcPts val="0"/>
              </a:spcAft>
              <a:buClr>
                <a:srgbClr val="3F3F3F"/>
              </a:buClr>
              <a:buSzPts val="1800"/>
              <a:buFont typeface="Noto Sans Symbols"/>
              <a:buChar char="∙"/>
            </a:pPr>
            <a:r>
              <a:rPr lang="en-GB" sz="1800" b="1" i="0" u="none" strike="noStrike" cap="none">
                <a:solidFill>
                  <a:srgbClr val="3F3F3F"/>
                </a:solidFill>
                <a:latin typeface="Calibri"/>
                <a:ea typeface="Calibri"/>
                <a:cs typeface="Calibri"/>
                <a:sym typeface="Calibri"/>
              </a:rPr>
              <a:t>Självreglering: </a:t>
            </a:r>
            <a:r>
              <a:rPr lang="en-GB" sz="1800" i="0" u="none" strike="noStrike" cap="none">
                <a:solidFill>
                  <a:srgbClr val="3F3F3F"/>
                </a:solidFill>
                <a:latin typeface="Calibri"/>
                <a:ea typeface="Calibri"/>
                <a:cs typeface="Calibri"/>
                <a:sym typeface="Calibri"/>
              </a:rPr>
              <a:t>medvetenhet och hantering av känslor, tankar och beteenden</a:t>
            </a:r>
            <a:endParaRPr sz="1400" i="0" u="none" strike="noStrike" cap="none">
              <a:solidFill>
                <a:srgbClr val="000000"/>
              </a:solidFill>
            </a:endParaRPr>
          </a:p>
          <a:p>
            <a:pPr marL="457189" marR="0" lvl="0" indent="-457189" algn="l" rtl="0">
              <a:lnSpc>
                <a:spcPct val="100000"/>
              </a:lnSpc>
              <a:spcBef>
                <a:spcPts val="1333"/>
              </a:spcBef>
              <a:spcAft>
                <a:spcPts val="0"/>
              </a:spcAft>
              <a:buClr>
                <a:srgbClr val="3F3F3F"/>
              </a:buClr>
              <a:buSzPts val="1800"/>
              <a:buFont typeface="Noto Sans Symbols"/>
              <a:buChar char="∙"/>
            </a:pPr>
            <a:r>
              <a:rPr lang="en-GB" sz="1800" b="1" i="0" u="none" strike="noStrike" cap="none">
                <a:solidFill>
                  <a:srgbClr val="3F3F3F"/>
                </a:solidFill>
                <a:latin typeface="Calibri"/>
                <a:ea typeface="Calibri"/>
                <a:cs typeface="Calibri"/>
                <a:sym typeface="Calibri"/>
              </a:rPr>
              <a:t>Flexibil</a:t>
            </a:r>
            <a:r>
              <a:rPr lang="en-GB" sz="1800" b="1">
                <a:solidFill>
                  <a:srgbClr val="3F3F3F"/>
                </a:solidFill>
                <a:latin typeface="Calibri"/>
                <a:ea typeface="Calibri"/>
                <a:cs typeface="Calibri"/>
                <a:sym typeface="Calibri"/>
              </a:rPr>
              <a:t>itet</a:t>
            </a:r>
            <a:r>
              <a:rPr lang="en-GB" sz="1800" b="1" i="0" u="none" strike="noStrike" cap="none">
                <a:solidFill>
                  <a:srgbClr val="3F3F3F"/>
                </a:solidFill>
                <a:latin typeface="Calibri"/>
                <a:ea typeface="Calibri"/>
                <a:cs typeface="Calibri"/>
                <a:sym typeface="Calibri"/>
              </a:rPr>
              <a:t>: </a:t>
            </a:r>
            <a:r>
              <a:rPr lang="en-GB" sz="1800" b="0" i="0" u="none" strike="noStrike" cap="none">
                <a:solidFill>
                  <a:srgbClr val="3F3F3F"/>
                </a:solidFill>
                <a:latin typeface="Calibri"/>
                <a:ea typeface="Calibri"/>
                <a:cs typeface="Calibri"/>
                <a:sym typeface="Calibri"/>
              </a:rPr>
              <a:t>förmåga att hantera omställning och osäkerhet och möta utmaningar.</a:t>
            </a:r>
            <a:endParaRPr sz="1400" b="0" i="0" u="none" strike="noStrike" cap="none">
              <a:solidFill>
                <a:srgbClr val="000000"/>
              </a:solidFill>
              <a:latin typeface="Arial"/>
              <a:ea typeface="Arial"/>
              <a:cs typeface="Arial"/>
              <a:sym typeface="Arial"/>
            </a:endParaRPr>
          </a:p>
          <a:p>
            <a:pPr marL="457189" marR="0" lvl="0" indent="-457189" algn="l" rtl="0">
              <a:lnSpc>
                <a:spcPct val="100000"/>
              </a:lnSpc>
              <a:spcBef>
                <a:spcPts val="1333"/>
              </a:spcBef>
              <a:spcAft>
                <a:spcPts val="0"/>
              </a:spcAft>
              <a:buClr>
                <a:srgbClr val="3F3F3F"/>
              </a:buClr>
              <a:buSzPts val="1800"/>
              <a:buFont typeface="Noto Sans Symbols"/>
              <a:buChar char="∙"/>
            </a:pPr>
            <a:r>
              <a:rPr lang="en-GB" sz="1800" b="1">
                <a:solidFill>
                  <a:srgbClr val="3F3F3F"/>
                </a:solidFill>
                <a:latin typeface="Calibri"/>
                <a:ea typeface="Calibri"/>
                <a:cs typeface="Calibri"/>
                <a:sym typeface="Calibri"/>
              </a:rPr>
              <a:t>Välbefinnande</a:t>
            </a:r>
            <a:r>
              <a:rPr lang="en-GB" sz="1800" b="1" i="0" u="none" strike="noStrike" cap="none">
                <a:solidFill>
                  <a:srgbClr val="3F3F3F"/>
                </a:solidFill>
                <a:latin typeface="Calibri"/>
                <a:ea typeface="Calibri"/>
                <a:cs typeface="Calibri"/>
                <a:sym typeface="Calibri"/>
              </a:rPr>
              <a:t>: </a:t>
            </a:r>
            <a:r>
              <a:rPr lang="en-GB" sz="1800">
                <a:solidFill>
                  <a:srgbClr val="3F3F3F"/>
                </a:solidFill>
                <a:latin typeface="Calibri"/>
                <a:ea typeface="Calibri"/>
                <a:cs typeface="Calibri"/>
                <a:sym typeface="Calibri"/>
              </a:rPr>
              <a:t>strävan efter livstillfredsställelse, vård av fysisk, mental och social hälsa och antagande av en hållbar livsstil.</a:t>
            </a:r>
            <a:endParaRPr sz="1800" b="0" i="0" u="none" strike="noStrike" cap="none">
              <a:solidFill>
                <a:srgbClr val="3F3F3F"/>
              </a:solidFill>
              <a:latin typeface="Calibri"/>
              <a:ea typeface="Calibri"/>
              <a:cs typeface="Calibri"/>
              <a:sym typeface="Calibri"/>
            </a:endParaRPr>
          </a:p>
        </p:txBody>
      </p:sp>
      <p:sp>
        <p:nvSpPr>
          <p:cNvPr id="380" name="Google Shape;380;p39"/>
          <p:cNvSpPr txBox="1"/>
          <p:nvPr/>
        </p:nvSpPr>
        <p:spPr>
          <a:xfrm>
            <a:off x="1295468" y="1307250"/>
            <a:ext cx="5954345" cy="3770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2400"/>
              <a:buFont typeface="Arial"/>
              <a:buNone/>
            </a:pPr>
            <a:r>
              <a:rPr lang="en-GB" sz="2400" b="1" i="0" u="none" strike="noStrike" cap="none">
                <a:solidFill>
                  <a:srgbClr val="3F3F3F"/>
                </a:solidFill>
                <a:latin typeface="Calibri"/>
                <a:ea typeface="Calibri"/>
                <a:cs typeface="Calibri"/>
                <a:sym typeface="Calibri"/>
              </a:rPr>
              <a:t>L</a:t>
            </a:r>
            <a:r>
              <a:rPr lang="en-GB" sz="2400" b="1">
                <a:solidFill>
                  <a:srgbClr val="3F3F3F"/>
                </a:solidFill>
                <a:latin typeface="Calibri"/>
                <a:ea typeface="Calibri"/>
                <a:cs typeface="Calibri"/>
                <a:sym typeface="Calibri"/>
              </a:rPr>
              <a:t>ärandemål: Vad ska jag lära mig</a:t>
            </a:r>
            <a:r>
              <a:rPr lang="en-GB" sz="2400" b="1" i="0" u="none" strike="noStrike" cap="none">
                <a:solidFill>
                  <a:srgbClr val="3F3F3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81" name="Google Shape;381;p39"/>
          <p:cNvSpPr/>
          <p:nvPr/>
        </p:nvSpPr>
        <p:spPr>
          <a:xfrm>
            <a:off x="6096000" y="2058842"/>
            <a:ext cx="5073535" cy="382760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3F3F3F"/>
                </a:solidFill>
                <a:latin typeface="Calibri"/>
                <a:ea typeface="Calibri"/>
                <a:cs typeface="Calibri"/>
                <a:sym typeface="Calibri"/>
              </a:rPr>
              <a:t>K</a:t>
            </a:r>
            <a:r>
              <a:rPr lang="en-GB" sz="1800" b="1" i="0" u="none" strike="noStrike" cap="none">
                <a:solidFill>
                  <a:srgbClr val="3F3F3F"/>
                </a:solidFill>
                <a:latin typeface="Calibri"/>
                <a:ea typeface="Calibri"/>
                <a:cs typeface="Calibri"/>
                <a:sym typeface="Calibri"/>
              </a:rPr>
              <a:t>ompeten</a:t>
            </a:r>
            <a:r>
              <a:rPr lang="en-GB" sz="1800" b="1">
                <a:solidFill>
                  <a:srgbClr val="3F3F3F"/>
                </a:solidFill>
                <a:latin typeface="Calibri"/>
                <a:ea typeface="Calibri"/>
                <a:cs typeface="Calibri"/>
                <a:sym typeface="Calibri"/>
              </a:rPr>
              <a: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Calibri"/>
                <a:ea typeface="Calibri"/>
                <a:cs typeface="Calibri"/>
                <a:sym typeface="Calibri"/>
              </a:rPr>
              <a:t>EntreComp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Calibri"/>
              <a:ea typeface="Calibri"/>
              <a:cs typeface="Calibri"/>
              <a:sym typeface="Calibri"/>
            </a:endParaRPr>
          </a:p>
          <a:p>
            <a:pPr marL="457188" marR="0" lvl="0" indent="-457188" algn="l" rtl="0">
              <a:lnSpc>
                <a:spcPct val="100000"/>
              </a:lnSpc>
              <a:spcBef>
                <a:spcPts val="0"/>
              </a:spcBef>
              <a:spcAft>
                <a:spcPts val="0"/>
              </a:spcAft>
              <a:buClr>
                <a:srgbClr val="3F3F3F"/>
              </a:buClr>
              <a:buSzPts val="1800"/>
              <a:buFont typeface="Noto Sans Symbols"/>
              <a:buChar char="∙"/>
            </a:pPr>
            <a:r>
              <a:rPr lang="en-GB" sz="1800" b="1">
                <a:solidFill>
                  <a:srgbClr val="3F3F3F"/>
                </a:solidFill>
                <a:latin typeface="Calibri"/>
                <a:ea typeface="Calibri"/>
                <a:cs typeface="Calibri"/>
                <a:sym typeface="Calibri"/>
              </a:rPr>
              <a:t>Självmedvetenhet och självverkan: </a:t>
            </a:r>
            <a:r>
              <a:rPr lang="en-GB" sz="1800">
                <a:solidFill>
                  <a:srgbClr val="3F3F3F"/>
                </a:solidFill>
                <a:latin typeface="Calibri"/>
                <a:ea typeface="Calibri"/>
                <a:cs typeface="Calibri"/>
                <a:sym typeface="Calibri"/>
              </a:rPr>
              <a:t>tro på dig själv och fortsätt utvecklas.</a:t>
            </a:r>
            <a:endParaRPr sz="1400" i="0" u="none" strike="noStrike" cap="none">
              <a:solidFill>
                <a:srgbClr val="000000"/>
              </a:solidFill>
            </a:endParaRPr>
          </a:p>
          <a:p>
            <a:pPr marL="457189" marR="0" lvl="0" indent="-457189" algn="l" rtl="0">
              <a:lnSpc>
                <a:spcPct val="100000"/>
              </a:lnSpc>
              <a:spcBef>
                <a:spcPts val="1333"/>
              </a:spcBef>
              <a:spcAft>
                <a:spcPts val="0"/>
              </a:spcAft>
              <a:buClr>
                <a:srgbClr val="3F3F3F"/>
              </a:buClr>
              <a:buSzPts val="1800"/>
              <a:buFont typeface="Noto Sans Symbols"/>
              <a:buChar char="∙"/>
            </a:pPr>
            <a:r>
              <a:rPr lang="en-GB" sz="1800" b="1" i="0" u="none" strike="noStrike" cap="none">
                <a:solidFill>
                  <a:srgbClr val="3F3F3F"/>
                </a:solidFill>
                <a:latin typeface="Calibri"/>
                <a:ea typeface="Calibri"/>
                <a:cs typeface="Calibri"/>
                <a:sym typeface="Calibri"/>
              </a:rPr>
              <a:t>Motivation och uthållighet: </a:t>
            </a:r>
            <a:r>
              <a:rPr lang="en-GB" sz="1800" i="0" u="none" strike="noStrike" cap="none">
                <a:solidFill>
                  <a:srgbClr val="3F3F3F"/>
                </a:solidFill>
                <a:latin typeface="Calibri"/>
                <a:ea typeface="Calibri"/>
                <a:cs typeface="Calibri"/>
                <a:sym typeface="Calibri"/>
              </a:rPr>
              <a:t>håll dig fokuserad och ge inte upp..</a:t>
            </a:r>
            <a:endParaRPr sz="1400" i="0" u="none" strike="noStrike" cap="none">
              <a:solidFill>
                <a:srgbClr val="000000"/>
              </a:solidFill>
            </a:endParaRPr>
          </a:p>
          <a:p>
            <a:pPr marL="0" marR="0" lvl="0" indent="0" algn="l" rtl="0">
              <a:lnSpc>
                <a:spcPct val="100000"/>
              </a:lnSpc>
              <a:spcBef>
                <a:spcPts val="1333"/>
              </a:spcBef>
              <a:spcAft>
                <a:spcPts val="0"/>
              </a:spcAft>
              <a:buClr>
                <a:srgbClr val="000000"/>
              </a:buClr>
              <a:buSzPts val="1800"/>
              <a:buFont typeface="Arial"/>
              <a:buNone/>
            </a:pPr>
            <a:endParaRPr sz="1800" i="0" u="none" strike="noStrike" cap="none">
              <a:solidFill>
                <a:srgbClr val="3F3F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Quest 2: En personlig SWOT-analys</a:t>
            </a:r>
            <a:endParaRPr/>
          </a:p>
        </p:txBody>
      </p:sp>
      <p:sp>
        <p:nvSpPr>
          <p:cNvPr id="387" name="Google Shape;387;p40"/>
          <p:cNvSpPr/>
          <p:nvPr/>
        </p:nvSpPr>
        <p:spPr>
          <a:xfrm>
            <a:off x="789328" y="1988840"/>
            <a:ext cx="10639208" cy="32472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121900" tIns="60950" rIns="121900" bIns="60950" anchor="ctr" anchorCtr="0">
            <a:noAutofit/>
          </a:bodyPr>
          <a:lstStyle/>
          <a:p>
            <a:pPr marL="0" marR="0" lvl="0" indent="0" algn="just" rtl="0">
              <a:lnSpc>
                <a:spcPct val="150000"/>
              </a:lnSpc>
              <a:spcBef>
                <a:spcPts val="0"/>
              </a:spcBef>
              <a:spcAft>
                <a:spcPts val="0"/>
              </a:spcAft>
              <a:buClr>
                <a:srgbClr val="000000"/>
              </a:buClr>
              <a:buSzPts val="1600"/>
              <a:buFont typeface="Arial"/>
              <a:buNone/>
            </a:pPr>
            <a:r>
              <a:rPr lang="en-GB" sz="1600">
                <a:solidFill>
                  <a:srgbClr val="3F3F3F"/>
                </a:solidFill>
                <a:latin typeface="Calibri"/>
                <a:ea typeface="Calibri"/>
                <a:cs typeface="Calibri"/>
                <a:sym typeface="Calibri"/>
              </a:rPr>
              <a:t>Ett ramverk för att analysera styrkor och svagheter sa</a:t>
            </a:r>
            <a:r>
              <a:rPr lang="en-GB" sz="1800">
                <a:solidFill>
                  <a:srgbClr val="3F3F3F"/>
                </a:solidFill>
                <a:latin typeface="Calibri"/>
                <a:ea typeface="Calibri"/>
                <a:cs typeface="Calibri"/>
                <a:sym typeface="Calibri"/>
              </a:rPr>
              <a:t>mt möjligheter och hot kallas SWOT-matrisen. Det gör att du kan maximera de möjligheter du har till d</a:t>
            </a:r>
            <a:r>
              <a:rPr lang="en-GB" sz="1600">
                <a:solidFill>
                  <a:srgbClr val="3F3F3F"/>
                </a:solidFill>
                <a:latin typeface="Calibri"/>
                <a:ea typeface="Calibri"/>
                <a:cs typeface="Calibri"/>
                <a:sym typeface="Calibri"/>
              </a:rPr>
              <a:t>itt förfogande, koncentrera dig på dina styrkor och minimera dina begränsningar. Dessutom är det ganska fördelaktigt för att växa och förbättra självmedvetenheten.</a:t>
            </a:r>
            <a:endParaRPr sz="1600" b="0" i="0" u="none" strike="noStrike" cap="none">
              <a:solidFill>
                <a:srgbClr val="3F3F3F"/>
              </a:solidFill>
              <a:latin typeface="Calibri"/>
              <a:ea typeface="Calibri"/>
              <a:cs typeface="Calibri"/>
              <a:sym typeface="Calibri"/>
            </a:endParaRPr>
          </a:p>
        </p:txBody>
      </p:sp>
      <p:sp>
        <p:nvSpPr>
          <p:cNvPr id="388" name="Google Shape;388;p40"/>
          <p:cNvSpPr txBox="1">
            <a:spLocks noGrp="1"/>
          </p:cNvSpPr>
          <p:nvPr>
            <p:ph type="body" idx="2"/>
          </p:nvPr>
        </p:nvSpPr>
        <p:spPr>
          <a:xfrm>
            <a:off x="1199456" y="1154085"/>
            <a:ext cx="681675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ts val="2400"/>
              <a:buNone/>
            </a:pPr>
            <a:r>
              <a:rPr lang="en-GB" sz="2400" b="1" dirty="0" err="1"/>
              <a:t>Slutsatser</a:t>
            </a:r>
            <a:r>
              <a:rPr lang="en-GB" sz="2400" b="1" dirty="0"/>
              <a:t>: </a:t>
            </a:r>
            <a:r>
              <a:rPr lang="en-GB" sz="2400" b="1" dirty="0" err="1"/>
              <a:t>Vad</a:t>
            </a:r>
            <a:r>
              <a:rPr lang="en-GB" sz="2400" b="1" dirty="0"/>
              <a:t> tar jag med </a:t>
            </a:r>
            <a:r>
              <a:rPr lang="en-GB" sz="2400" b="1" dirty="0" err="1"/>
              <a:t>mig</a:t>
            </a:r>
            <a:r>
              <a:rPr lang="en-GB" sz="2400" b="1" dirty="0"/>
              <a:t>?</a:t>
            </a:r>
            <a:endParaRPr sz="2400" b="1" dirty="0"/>
          </a:p>
        </p:txBody>
      </p:sp>
      <p:sp>
        <p:nvSpPr>
          <p:cNvPr id="389" name="Google Shape;389;p40"/>
          <p:cNvSpPr/>
          <p:nvPr/>
        </p:nvSpPr>
        <p:spPr>
          <a:xfrm>
            <a:off x="744784" y="1028733"/>
            <a:ext cx="454673" cy="502416"/>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Självbedömning</a:t>
            </a:r>
            <a:endParaRPr/>
          </a:p>
        </p:txBody>
      </p:sp>
      <p:sp>
        <p:nvSpPr>
          <p:cNvPr id="395" name="Google Shape;395;p41"/>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ts val="2400"/>
              <a:buNone/>
            </a:pPr>
            <a:r>
              <a:rPr lang="en-GB" sz="2400" b="1" dirty="0" err="1"/>
              <a:t>Flervalsfrågor</a:t>
            </a:r>
            <a:r>
              <a:rPr lang="en-GB" sz="2400" b="1" dirty="0"/>
              <a:t>: </a:t>
            </a:r>
            <a:r>
              <a:rPr lang="en-GB" sz="2400" dirty="0" err="1"/>
              <a:t>stärk</a:t>
            </a:r>
            <a:r>
              <a:rPr lang="en-GB" sz="2400" dirty="0"/>
              <a:t> din </a:t>
            </a:r>
            <a:r>
              <a:rPr lang="en-GB" sz="2400" dirty="0" err="1"/>
              <a:t>inlärning</a:t>
            </a:r>
            <a:endParaRPr sz="2400" dirty="0"/>
          </a:p>
        </p:txBody>
      </p:sp>
      <p:sp>
        <p:nvSpPr>
          <p:cNvPr id="396" name="Google Shape;396;p41"/>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97" name="Google Shape;397;p41"/>
          <p:cNvSpPr txBox="1"/>
          <p:nvPr/>
        </p:nvSpPr>
        <p:spPr>
          <a:xfrm>
            <a:off x="335385" y="2352048"/>
            <a:ext cx="3744300" cy="3154200"/>
          </a:xfrm>
          <a:prstGeom prst="rect">
            <a:avLst/>
          </a:prstGeom>
          <a:solidFill>
            <a:srgbClr val="FBE4D4"/>
          </a:solid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Fråga 1: Vilket av dessa ord skulle du inte associera med ordet entreprenör?</a:t>
            </a:r>
            <a:endParaRPr sz="1800" b="1">
              <a:solidFill>
                <a:schemeClr val="dk1"/>
              </a:solidFill>
              <a:latin typeface="Calibri"/>
              <a:ea typeface="Calibri"/>
              <a:cs typeface="Calibri"/>
              <a:sym typeface="Calibri"/>
            </a:endParaRPr>
          </a:p>
          <a:p>
            <a:pPr marL="457200" lvl="0" indent="-22860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a)     Nyfikenhet</a:t>
            </a:r>
            <a:endParaRPr sz="1800">
              <a:solidFill>
                <a:schemeClr val="dk1"/>
              </a:solidFill>
              <a:latin typeface="Calibri"/>
              <a:ea typeface="Calibri"/>
              <a:cs typeface="Calibri"/>
              <a:sym typeface="Calibri"/>
            </a:endParaRPr>
          </a:p>
          <a:p>
            <a:pPr marL="457200" lvl="0" indent="-22860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b)     Bekvämhet</a:t>
            </a:r>
            <a:endParaRPr sz="1800">
              <a:solidFill>
                <a:schemeClr val="dk1"/>
              </a:solidFill>
              <a:latin typeface="Calibri"/>
              <a:ea typeface="Calibri"/>
              <a:cs typeface="Calibri"/>
              <a:sym typeface="Calibri"/>
            </a:endParaRPr>
          </a:p>
          <a:p>
            <a:pPr marL="457200" lvl="0" indent="-228600" algn="l" rtl="0">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c)     Risk</a:t>
            </a:r>
            <a:endParaRPr sz="1800">
              <a:solidFill>
                <a:schemeClr val="dk1"/>
              </a:solidFill>
              <a:latin typeface="Calibri"/>
              <a:ea typeface="Calibri"/>
              <a:cs typeface="Calibri"/>
              <a:sym typeface="Calibri"/>
            </a:endParaRPr>
          </a:p>
          <a:p>
            <a:pPr marL="457200" lvl="0" indent="-228600" algn="l" rtl="0">
              <a:lnSpc>
                <a:spcPct val="115000"/>
              </a:lnSpc>
              <a:spcBef>
                <a:spcPts val="1200"/>
              </a:spcBef>
              <a:spcAft>
                <a:spcPts val="1200"/>
              </a:spcAft>
              <a:buClr>
                <a:schemeClr val="dk1"/>
              </a:buClr>
              <a:buSzPts val="1100"/>
              <a:buFont typeface="Arial"/>
              <a:buNone/>
            </a:pPr>
            <a:r>
              <a:rPr lang="en-GB" sz="1800">
                <a:solidFill>
                  <a:schemeClr val="dk1"/>
                </a:solidFill>
                <a:latin typeface="Calibri"/>
                <a:ea typeface="Calibri"/>
                <a:cs typeface="Calibri"/>
                <a:sym typeface="Calibri"/>
              </a:rPr>
              <a:t>d)     Motivation</a:t>
            </a:r>
            <a:endParaRPr sz="1800">
              <a:solidFill>
                <a:schemeClr val="dk1"/>
              </a:solidFill>
              <a:latin typeface="Calibri"/>
              <a:ea typeface="Calibri"/>
              <a:cs typeface="Calibri"/>
              <a:sym typeface="Calibri"/>
            </a:endParaRPr>
          </a:p>
        </p:txBody>
      </p:sp>
      <p:sp>
        <p:nvSpPr>
          <p:cNvPr id="398" name="Google Shape;398;p41"/>
          <p:cNvSpPr txBox="1"/>
          <p:nvPr/>
        </p:nvSpPr>
        <p:spPr>
          <a:xfrm>
            <a:off x="4223792"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373"/>
              </a:spcBef>
              <a:spcAft>
                <a:spcPts val="0"/>
              </a:spcAft>
              <a:buNone/>
            </a:pPr>
            <a:r>
              <a:rPr lang="en-GB" sz="1867" b="1">
                <a:solidFill>
                  <a:srgbClr val="3F3F3F"/>
                </a:solidFill>
                <a:latin typeface="Calibri"/>
                <a:ea typeface="Calibri"/>
                <a:cs typeface="Calibri"/>
                <a:sym typeface="Calibri"/>
              </a:rPr>
              <a:t>Fråga 2: Vem uppfann termen entreprenör?</a:t>
            </a:r>
            <a:endParaRPr sz="1867" b="1">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 </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a)	Bundera</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b)	Ducker</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c)	Say</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d)	Eurich</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None/>
            </a:pPr>
            <a:endParaRPr sz="1867" b="1">
              <a:solidFill>
                <a:srgbClr val="3F3F3F"/>
              </a:solidFill>
              <a:latin typeface="Calibri"/>
              <a:ea typeface="Calibri"/>
              <a:cs typeface="Calibri"/>
              <a:sym typeface="Calibri"/>
            </a:endParaRPr>
          </a:p>
        </p:txBody>
      </p:sp>
      <p:sp>
        <p:nvSpPr>
          <p:cNvPr id="399" name="Google Shape;399;p41"/>
          <p:cNvSpPr txBox="1"/>
          <p:nvPr/>
        </p:nvSpPr>
        <p:spPr>
          <a:xfrm>
            <a:off x="8112224"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373"/>
              </a:spcBef>
              <a:spcAft>
                <a:spcPts val="0"/>
              </a:spcAft>
              <a:buClr>
                <a:srgbClr val="3F3F3F"/>
              </a:buClr>
              <a:buSzPts val="1867"/>
              <a:buFont typeface="Arial"/>
              <a:buNone/>
            </a:pPr>
            <a:r>
              <a:rPr lang="en-GB" sz="1867" b="1">
                <a:solidFill>
                  <a:srgbClr val="3F3F3F"/>
                </a:solidFill>
                <a:latin typeface="Calibri"/>
                <a:ea typeface="Calibri"/>
                <a:cs typeface="Calibri"/>
                <a:sym typeface="Calibri"/>
              </a:rPr>
              <a:t>Fråga 3: Finns det skillnader i prestation och välbefinnande mellan personer med låg självkännedom och personer med hög självmedvetenhet?</a:t>
            </a:r>
            <a:endParaRPr sz="1867" b="1">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endParaRPr sz="1867" b="1">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r>
              <a:rPr lang="en-GB" sz="1867">
                <a:solidFill>
                  <a:srgbClr val="3F3F3F"/>
                </a:solidFill>
                <a:latin typeface="Calibri"/>
                <a:ea typeface="Calibri"/>
                <a:cs typeface="Calibri"/>
                <a:sym typeface="Calibri"/>
              </a:rPr>
              <a:t>a)	Ja </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r>
              <a:rPr lang="en-GB" sz="1867">
                <a:solidFill>
                  <a:srgbClr val="3F3F3F"/>
                </a:solidFill>
                <a:latin typeface="Calibri"/>
                <a:ea typeface="Calibri"/>
                <a:cs typeface="Calibri"/>
                <a:sym typeface="Calibri"/>
              </a:rPr>
              <a:t>b)	Nej</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endParaRPr sz="1867" b="0" i="0" u="none" strike="noStrike" cap="none">
              <a:solidFill>
                <a:srgbClr val="3F3F3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Självbedömning</a:t>
            </a:r>
            <a:endParaRPr/>
          </a:p>
        </p:txBody>
      </p:sp>
      <p:sp>
        <p:nvSpPr>
          <p:cNvPr id="405" name="Google Shape;405;p42"/>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rgbClr val="3F3F3F"/>
              </a:buClr>
              <a:buSzPts val="2400"/>
              <a:buNone/>
            </a:pPr>
            <a:r>
              <a:rPr lang="en-GB" sz="2400" b="1" dirty="0" err="1"/>
              <a:t>Flervalsfrågor</a:t>
            </a:r>
            <a:r>
              <a:rPr lang="en-GB" sz="2400" b="1" dirty="0"/>
              <a:t>: </a:t>
            </a:r>
            <a:r>
              <a:rPr lang="en-GB" sz="2400" dirty="0" err="1"/>
              <a:t>stärk</a:t>
            </a:r>
            <a:r>
              <a:rPr lang="en-GB" sz="2400" dirty="0"/>
              <a:t> din </a:t>
            </a:r>
            <a:r>
              <a:rPr lang="en-GB" sz="2400" dirty="0" err="1"/>
              <a:t>inlärning</a:t>
            </a:r>
            <a:endParaRPr sz="2400" dirty="0"/>
          </a:p>
        </p:txBody>
      </p:sp>
      <p:sp>
        <p:nvSpPr>
          <p:cNvPr id="406" name="Google Shape;406;p42"/>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07" name="Google Shape;407;p42"/>
          <p:cNvSpPr txBox="1"/>
          <p:nvPr/>
        </p:nvSpPr>
        <p:spPr>
          <a:xfrm>
            <a:off x="2159564" y="2361859"/>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373"/>
              </a:spcBef>
              <a:spcAft>
                <a:spcPts val="0"/>
              </a:spcAft>
              <a:buClr>
                <a:srgbClr val="3F3F3F"/>
              </a:buClr>
              <a:buSzPts val="1867"/>
              <a:buFont typeface="Arial"/>
              <a:buNone/>
            </a:pPr>
            <a:r>
              <a:rPr lang="en-GB" sz="1867" b="1">
                <a:solidFill>
                  <a:srgbClr val="3F3F3F"/>
                </a:solidFill>
                <a:latin typeface="Calibri"/>
                <a:ea typeface="Calibri"/>
                <a:cs typeface="Calibri"/>
                <a:sym typeface="Calibri"/>
              </a:rPr>
              <a:t>Fråga 4: Vad är utmärkande för självverkan?</a:t>
            </a:r>
            <a:endParaRPr sz="1867" b="1">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endParaRPr sz="1867" b="1">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r>
              <a:rPr lang="en-GB" sz="1867">
                <a:solidFill>
                  <a:srgbClr val="3F3F3F"/>
                </a:solidFill>
                <a:latin typeface="Calibri"/>
                <a:ea typeface="Calibri"/>
                <a:cs typeface="Calibri"/>
                <a:sym typeface="Calibri"/>
              </a:rPr>
              <a:t>a)	Hög/låg</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r>
              <a:rPr lang="en-GB" sz="1867">
                <a:solidFill>
                  <a:srgbClr val="3F3F3F"/>
                </a:solidFill>
                <a:latin typeface="Calibri"/>
                <a:ea typeface="Calibri"/>
                <a:cs typeface="Calibri"/>
                <a:sym typeface="Calibri"/>
              </a:rPr>
              <a:t>b)	Stark/svag</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r>
              <a:rPr lang="en-GB" sz="1867">
                <a:solidFill>
                  <a:srgbClr val="3F3F3F"/>
                </a:solidFill>
                <a:latin typeface="Calibri"/>
                <a:ea typeface="Calibri"/>
                <a:cs typeface="Calibri"/>
                <a:sym typeface="Calibri"/>
              </a:rPr>
              <a:t>c)	Externt/internt</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r>
              <a:rPr lang="en-GB" sz="1867">
                <a:solidFill>
                  <a:srgbClr val="3F3F3F"/>
                </a:solidFill>
                <a:latin typeface="Calibri"/>
                <a:ea typeface="Calibri"/>
                <a:cs typeface="Calibri"/>
                <a:sym typeface="Calibri"/>
              </a:rPr>
              <a:t>d)	Rätt/fel</a:t>
            </a:r>
            <a:endParaRPr sz="1867">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endParaRPr sz="1867" b="1">
              <a:solidFill>
                <a:srgbClr val="3F3F3F"/>
              </a:solidFill>
              <a:latin typeface="Calibri"/>
              <a:ea typeface="Calibri"/>
              <a:cs typeface="Calibri"/>
              <a:sym typeface="Calibri"/>
            </a:endParaRPr>
          </a:p>
        </p:txBody>
      </p:sp>
      <p:sp>
        <p:nvSpPr>
          <p:cNvPr id="408" name="Google Shape;408;p42"/>
          <p:cNvSpPr txBox="1"/>
          <p:nvPr/>
        </p:nvSpPr>
        <p:spPr>
          <a:xfrm>
            <a:off x="6288021"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457200" marR="0" lvl="0" indent="0" algn="l" rtl="0">
              <a:lnSpc>
                <a:spcPct val="100000"/>
              </a:lnSpc>
              <a:spcBef>
                <a:spcPts val="373"/>
              </a:spcBef>
              <a:spcAft>
                <a:spcPts val="0"/>
              </a:spcAft>
              <a:buNone/>
            </a:pPr>
            <a:r>
              <a:rPr lang="en-GB" sz="1867" b="1">
                <a:solidFill>
                  <a:srgbClr val="3F3F3F"/>
                </a:solidFill>
                <a:latin typeface="Calibri"/>
                <a:ea typeface="Calibri"/>
                <a:cs typeface="Calibri"/>
                <a:sym typeface="Calibri"/>
              </a:rPr>
              <a:t>Fråga 5: Enligt dig, vad är den viktigaste egenskapen hos en entreprenör?</a:t>
            </a:r>
            <a:endParaRPr sz="1867" b="1">
              <a:solidFill>
                <a:srgbClr val="3F3F3F"/>
              </a:solidFill>
              <a:latin typeface="Calibri"/>
              <a:ea typeface="Calibri"/>
              <a:cs typeface="Calibri"/>
              <a:sym typeface="Calibri"/>
            </a:endParaRPr>
          </a:p>
          <a:p>
            <a:pPr marL="457200" marR="0" lvl="0" indent="0" algn="l" rtl="0">
              <a:lnSpc>
                <a:spcPct val="100000"/>
              </a:lnSpc>
              <a:spcBef>
                <a:spcPts val="373"/>
              </a:spcBef>
              <a:spcAft>
                <a:spcPts val="0"/>
              </a:spcAft>
              <a:buNone/>
            </a:pPr>
            <a:endParaRPr sz="1867" b="1">
              <a:solidFill>
                <a:srgbClr val="3F3F3F"/>
              </a:solidFill>
              <a:latin typeface="Calibri"/>
              <a:ea typeface="Calibri"/>
              <a:cs typeface="Calibri"/>
              <a:sym typeface="Calibri"/>
            </a:endParaRPr>
          </a:p>
          <a:p>
            <a:pPr marL="45720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a)	lättja</a:t>
            </a:r>
            <a:endParaRPr sz="1867">
              <a:solidFill>
                <a:srgbClr val="3F3F3F"/>
              </a:solidFill>
              <a:latin typeface="Calibri"/>
              <a:ea typeface="Calibri"/>
              <a:cs typeface="Calibri"/>
              <a:sym typeface="Calibri"/>
            </a:endParaRPr>
          </a:p>
          <a:p>
            <a:pPr marL="45720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b)	talang</a:t>
            </a:r>
            <a:endParaRPr sz="1867">
              <a:solidFill>
                <a:srgbClr val="3F3F3F"/>
              </a:solidFill>
              <a:latin typeface="Calibri"/>
              <a:ea typeface="Calibri"/>
              <a:cs typeface="Calibri"/>
              <a:sym typeface="Calibri"/>
            </a:endParaRPr>
          </a:p>
          <a:p>
            <a:pPr marL="45720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c)	rädd för risk</a:t>
            </a:r>
            <a:endParaRPr sz="1867">
              <a:solidFill>
                <a:srgbClr val="3F3F3F"/>
              </a:solidFill>
              <a:latin typeface="Calibri"/>
              <a:ea typeface="Calibri"/>
              <a:cs typeface="Calibri"/>
              <a:sym typeface="Calibri"/>
            </a:endParaRPr>
          </a:p>
          <a:p>
            <a:pPr marL="457200" marR="0" lvl="0" indent="0" algn="l" rtl="0">
              <a:lnSpc>
                <a:spcPct val="100000"/>
              </a:lnSpc>
              <a:spcBef>
                <a:spcPts val="373"/>
              </a:spcBef>
              <a:spcAft>
                <a:spcPts val="0"/>
              </a:spcAft>
              <a:buNone/>
            </a:pPr>
            <a:r>
              <a:rPr lang="en-GB" sz="1867">
                <a:solidFill>
                  <a:srgbClr val="3F3F3F"/>
                </a:solidFill>
                <a:latin typeface="Calibri"/>
                <a:ea typeface="Calibri"/>
                <a:cs typeface="Calibri"/>
                <a:sym typeface="Calibri"/>
              </a:rPr>
              <a:t>d)	inget av de tidigare svaren är korrekt</a:t>
            </a:r>
            <a:endParaRPr sz="1867">
              <a:solidFill>
                <a:srgbClr val="3F3F3F"/>
              </a:solidFill>
              <a:latin typeface="Calibri"/>
              <a:ea typeface="Calibri"/>
              <a:cs typeface="Calibri"/>
              <a:sym typeface="Calibri"/>
            </a:endParaRPr>
          </a:p>
          <a:p>
            <a:pPr marL="457200" marR="0" lvl="0" indent="0" algn="l" rtl="0">
              <a:lnSpc>
                <a:spcPct val="100000"/>
              </a:lnSpc>
              <a:spcBef>
                <a:spcPts val="373"/>
              </a:spcBef>
              <a:spcAft>
                <a:spcPts val="0"/>
              </a:spcAft>
              <a:buNone/>
            </a:pPr>
            <a:endParaRPr sz="1867" b="1">
              <a:solidFill>
                <a:srgbClr val="3F3F3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Självbedömning</a:t>
            </a:r>
            <a:endParaRPr/>
          </a:p>
        </p:txBody>
      </p:sp>
      <p:sp>
        <p:nvSpPr>
          <p:cNvPr id="414" name="Google Shape;414;p43"/>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3F3F3F"/>
              </a:buClr>
              <a:buSzPts val="2400"/>
              <a:buNone/>
            </a:pPr>
            <a:r>
              <a:rPr lang="en-GB" sz="2400" b="1"/>
              <a:t>Flervalsfrågor: </a:t>
            </a:r>
            <a:r>
              <a:rPr lang="en-GB" sz="2400"/>
              <a:t>facit</a:t>
            </a:r>
            <a:endParaRPr sz="2400"/>
          </a:p>
        </p:txBody>
      </p:sp>
      <p:sp>
        <p:nvSpPr>
          <p:cNvPr id="415" name="Google Shape;415;p43"/>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16" name="Google Shape;416;p43"/>
          <p:cNvSpPr txBox="1"/>
          <p:nvPr/>
        </p:nvSpPr>
        <p:spPr>
          <a:xfrm>
            <a:off x="335360"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867"/>
              <a:buFont typeface="Arial"/>
              <a:buNone/>
            </a:pPr>
            <a:r>
              <a:rPr lang="en-GB" sz="1867" b="1">
                <a:solidFill>
                  <a:srgbClr val="3F3F3F"/>
                </a:solidFill>
                <a:latin typeface="Calibri"/>
                <a:ea typeface="Calibri"/>
                <a:cs typeface="Calibri"/>
                <a:sym typeface="Calibri"/>
              </a:rPr>
              <a:t>Fråga</a:t>
            </a:r>
            <a:r>
              <a:rPr lang="en-GB" sz="1867" b="1" i="0" u="none" strike="noStrike" cap="none">
                <a:solidFill>
                  <a:srgbClr val="3F3F3F"/>
                </a:solidFill>
                <a:latin typeface="Calibri"/>
                <a:ea typeface="Calibri"/>
                <a:cs typeface="Calibri"/>
                <a:sym typeface="Calibri"/>
              </a:rPr>
              <a:t> 1: </a:t>
            </a:r>
            <a:r>
              <a:rPr lang="en-GB" sz="1867" b="1">
                <a:solidFill>
                  <a:srgbClr val="3F3F3F"/>
                </a:solidFill>
                <a:latin typeface="Calibri"/>
                <a:ea typeface="Calibri"/>
                <a:cs typeface="Calibri"/>
                <a:sym typeface="Calibri"/>
              </a:rPr>
              <a:t>b</a:t>
            </a:r>
            <a:endParaRPr sz="1867" b="1" i="0" u="none" strike="noStrike" cap="none">
              <a:solidFill>
                <a:srgbClr val="3F3F3F"/>
              </a:solidFill>
              <a:latin typeface="Calibri"/>
              <a:ea typeface="Calibri"/>
              <a:cs typeface="Calibri"/>
              <a:sym typeface="Calibri"/>
            </a:endParaRPr>
          </a:p>
        </p:txBody>
      </p:sp>
      <p:sp>
        <p:nvSpPr>
          <p:cNvPr id="417" name="Google Shape;417;p43"/>
          <p:cNvSpPr txBox="1"/>
          <p:nvPr/>
        </p:nvSpPr>
        <p:spPr>
          <a:xfrm>
            <a:off x="4223792"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867"/>
              <a:buFont typeface="Arial"/>
              <a:buNone/>
            </a:pPr>
            <a:r>
              <a:rPr lang="en-GB" sz="1867" b="1">
                <a:solidFill>
                  <a:srgbClr val="3F3F3F"/>
                </a:solidFill>
                <a:latin typeface="Calibri"/>
                <a:ea typeface="Calibri"/>
                <a:cs typeface="Calibri"/>
                <a:sym typeface="Calibri"/>
              </a:rPr>
              <a:t>Fråga</a:t>
            </a:r>
            <a:r>
              <a:rPr lang="en-GB" sz="1867" b="1" i="0" u="none" strike="noStrike" cap="none">
                <a:solidFill>
                  <a:srgbClr val="3F3F3F"/>
                </a:solidFill>
                <a:latin typeface="Calibri"/>
                <a:ea typeface="Calibri"/>
                <a:cs typeface="Calibri"/>
                <a:sym typeface="Calibri"/>
              </a:rPr>
              <a:t> 2: </a:t>
            </a:r>
            <a:r>
              <a:rPr lang="en-GB" sz="1867" b="1">
                <a:solidFill>
                  <a:srgbClr val="3F3F3F"/>
                </a:solidFill>
                <a:latin typeface="Calibri"/>
                <a:ea typeface="Calibri"/>
                <a:cs typeface="Calibri"/>
                <a:sym typeface="Calibri"/>
              </a:rPr>
              <a:t>c</a:t>
            </a:r>
            <a:endParaRPr sz="1400" b="1" i="0" u="none" strike="noStrike" cap="none">
              <a:solidFill>
                <a:srgbClr val="000000"/>
              </a:solidFill>
            </a:endParaRPr>
          </a:p>
        </p:txBody>
      </p:sp>
      <p:sp>
        <p:nvSpPr>
          <p:cNvPr id="418" name="Google Shape;418;p43"/>
          <p:cNvSpPr txBox="1"/>
          <p:nvPr/>
        </p:nvSpPr>
        <p:spPr>
          <a:xfrm>
            <a:off x="8112224"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867"/>
              <a:buFont typeface="Arial"/>
              <a:buNone/>
            </a:pPr>
            <a:r>
              <a:rPr lang="en-GB" sz="1867" b="1">
                <a:solidFill>
                  <a:srgbClr val="3F3F3F"/>
                </a:solidFill>
                <a:latin typeface="Calibri"/>
                <a:ea typeface="Calibri"/>
                <a:cs typeface="Calibri"/>
                <a:sym typeface="Calibri"/>
              </a:rPr>
              <a:t>Fråga</a:t>
            </a:r>
            <a:r>
              <a:rPr lang="en-GB" sz="1867" b="1" i="0" u="none" strike="noStrike" cap="none">
                <a:solidFill>
                  <a:srgbClr val="3F3F3F"/>
                </a:solidFill>
                <a:latin typeface="Calibri"/>
                <a:ea typeface="Calibri"/>
                <a:cs typeface="Calibri"/>
                <a:sym typeface="Calibri"/>
              </a:rPr>
              <a:t> 3: </a:t>
            </a:r>
            <a:r>
              <a:rPr lang="en-GB" sz="1867" b="1">
                <a:solidFill>
                  <a:srgbClr val="3F3F3F"/>
                </a:solidFill>
                <a:latin typeface="Calibri"/>
                <a:ea typeface="Calibri"/>
                <a:cs typeface="Calibri"/>
                <a:sym typeface="Calibri"/>
              </a:rPr>
              <a:t>ja</a:t>
            </a:r>
            <a:endParaRPr sz="1867" b="1" i="0" u="none" strike="noStrike" cap="none">
              <a:solidFill>
                <a:srgbClr val="3F3F3F"/>
              </a:solidFill>
              <a:latin typeface="Calibri"/>
              <a:ea typeface="Calibri"/>
              <a:cs typeface="Calibri"/>
              <a:sym typeface="Calibri"/>
            </a:endParaRPr>
          </a:p>
          <a:p>
            <a:pPr marL="0" marR="0" lvl="0" indent="0" algn="l" rtl="0">
              <a:lnSpc>
                <a:spcPct val="100000"/>
              </a:lnSpc>
              <a:spcBef>
                <a:spcPts val="373"/>
              </a:spcBef>
              <a:spcAft>
                <a:spcPts val="0"/>
              </a:spcAft>
              <a:buClr>
                <a:srgbClr val="3F3F3F"/>
              </a:buClr>
              <a:buSzPts val="1867"/>
              <a:buFont typeface="Arial"/>
              <a:buNone/>
            </a:pPr>
            <a:endParaRPr sz="1867" b="0" i="0" u="none" strike="noStrike" cap="none">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733"/>
              <a:buNone/>
            </a:pPr>
            <a:r>
              <a:rPr lang="en-GB" sz="3733"/>
              <a:t>Självbedömning</a:t>
            </a:r>
            <a:endParaRPr/>
          </a:p>
        </p:txBody>
      </p:sp>
      <p:sp>
        <p:nvSpPr>
          <p:cNvPr id="424" name="Google Shape;424;p44"/>
          <p:cNvSpPr txBox="1">
            <a:spLocks noGrp="1"/>
          </p:cNvSpPr>
          <p:nvPr>
            <p:ph type="body" idx="2"/>
          </p:nvPr>
        </p:nvSpPr>
        <p:spPr>
          <a:xfrm>
            <a:off x="1199456" y="1561217"/>
            <a:ext cx="8160907" cy="377065"/>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3F3F3F"/>
              </a:buClr>
              <a:buSzPts val="2400"/>
              <a:buNone/>
            </a:pPr>
            <a:r>
              <a:rPr lang="en-GB" sz="2400" b="1"/>
              <a:t>Flervalsfrågor: </a:t>
            </a:r>
            <a:r>
              <a:rPr lang="en-GB" sz="2400"/>
              <a:t>facit</a:t>
            </a:r>
            <a:endParaRPr sz="2400"/>
          </a:p>
        </p:txBody>
      </p:sp>
      <p:sp>
        <p:nvSpPr>
          <p:cNvPr id="425" name="Google Shape;425;p44"/>
          <p:cNvSpPr/>
          <p:nvPr/>
        </p:nvSpPr>
        <p:spPr>
          <a:xfrm>
            <a:off x="744784" y="1349117"/>
            <a:ext cx="454673" cy="589164"/>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26" name="Google Shape;426;p44"/>
          <p:cNvSpPr txBox="1"/>
          <p:nvPr/>
        </p:nvSpPr>
        <p:spPr>
          <a:xfrm>
            <a:off x="2159564" y="2361859"/>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867"/>
              <a:buFont typeface="Arial"/>
              <a:buNone/>
            </a:pPr>
            <a:r>
              <a:rPr lang="en-GB" sz="1867" b="1">
                <a:solidFill>
                  <a:srgbClr val="3F3F3F"/>
                </a:solidFill>
                <a:latin typeface="Calibri"/>
                <a:ea typeface="Calibri"/>
                <a:cs typeface="Calibri"/>
                <a:sym typeface="Calibri"/>
              </a:rPr>
              <a:t>Fråga 4: 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73"/>
              </a:spcBef>
              <a:spcAft>
                <a:spcPts val="0"/>
              </a:spcAft>
              <a:buClr>
                <a:srgbClr val="3F3F3F"/>
              </a:buClr>
              <a:buSzPts val="1867"/>
              <a:buFont typeface="Arial"/>
              <a:buNone/>
            </a:pPr>
            <a:r>
              <a:rPr lang="en-GB" sz="1867" b="0" i="0" u="none" strike="noStrike" cap="none">
                <a:solidFill>
                  <a:srgbClr val="3F3F3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27" name="Google Shape;427;p44"/>
          <p:cNvSpPr txBox="1"/>
          <p:nvPr/>
        </p:nvSpPr>
        <p:spPr>
          <a:xfrm>
            <a:off x="6288021" y="2354673"/>
            <a:ext cx="3744416" cy="3154211"/>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867"/>
              <a:buFont typeface="Arial"/>
              <a:buNone/>
            </a:pPr>
            <a:r>
              <a:rPr lang="en-GB" sz="1867" b="1">
                <a:solidFill>
                  <a:srgbClr val="3F3F3F"/>
                </a:solidFill>
                <a:latin typeface="Calibri"/>
                <a:ea typeface="Calibri"/>
                <a:cs typeface="Calibri"/>
                <a:sym typeface="Calibri"/>
              </a:rPr>
              <a:t>Fråga 5: 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5"/>
          <p:cNvSpPr txBox="1">
            <a:spLocks noGrp="1"/>
          </p:cNvSpPr>
          <p:nvPr>
            <p:ph type="body" idx="1"/>
          </p:nvPr>
        </p:nvSpPr>
        <p:spPr>
          <a:xfrm>
            <a:off x="0" y="594671"/>
            <a:ext cx="12192000" cy="7680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4267"/>
              <a:buNone/>
            </a:pPr>
            <a:r>
              <a:rPr lang="en-GB" sz="4267"/>
              <a:t>Sammanfattning</a:t>
            </a:r>
            <a:endParaRPr sz="4267"/>
          </a:p>
        </p:txBody>
      </p:sp>
      <p:grpSp>
        <p:nvGrpSpPr>
          <p:cNvPr id="433" name="Google Shape;433;p45"/>
          <p:cNvGrpSpPr/>
          <p:nvPr/>
        </p:nvGrpSpPr>
        <p:grpSpPr>
          <a:xfrm>
            <a:off x="4778523" y="2337135"/>
            <a:ext cx="1200000" cy="1200000"/>
            <a:chOff x="3563888" y="1923678"/>
            <a:chExt cx="900000" cy="900000"/>
          </a:xfrm>
        </p:grpSpPr>
        <p:sp>
          <p:nvSpPr>
            <p:cNvPr id="434" name="Google Shape;434;p45"/>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35" name="Google Shape;435;p4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436" name="Google Shape;436;p45"/>
          <p:cNvGrpSpPr/>
          <p:nvPr/>
        </p:nvGrpSpPr>
        <p:grpSpPr>
          <a:xfrm rot="5400000">
            <a:off x="6126243" y="2001135"/>
            <a:ext cx="1536000" cy="1536000"/>
            <a:chOff x="3563888" y="1923678"/>
            <a:chExt cx="900000" cy="900000"/>
          </a:xfrm>
        </p:grpSpPr>
        <p:sp>
          <p:nvSpPr>
            <p:cNvPr id="437" name="Google Shape;437;p45"/>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38" name="Google Shape;438;p4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439" name="Google Shape;439;p45"/>
          <p:cNvGrpSpPr/>
          <p:nvPr/>
        </p:nvGrpSpPr>
        <p:grpSpPr>
          <a:xfrm rot="10800000">
            <a:off x="6126243" y="3686853"/>
            <a:ext cx="960000" cy="960000"/>
            <a:chOff x="3563888" y="1923678"/>
            <a:chExt cx="900000" cy="900000"/>
          </a:xfrm>
        </p:grpSpPr>
        <p:sp>
          <p:nvSpPr>
            <p:cNvPr id="440" name="Google Shape;440;p45"/>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41" name="Google Shape;441;p4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442" name="Google Shape;442;p45"/>
          <p:cNvGrpSpPr/>
          <p:nvPr/>
        </p:nvGrpSpPr>
        <p:grpSpPr>
          <a:xfrm rot="-5400000">
            <a:off x="4634479" y="3686855"/>
            <a:ext cx="1344044" cy="1344044"/>
            <a:chOff x="3563888" y="1923678"/>
            <a:chExt cx="900000" cy="900000"/>
          </a:xfrm>
        </p:grpSpPr>
        <p:sp>
          <p:nvSpPr>
            <p:cNvPr id="443" name="Google Shape;443;p45"/>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44" name="Google Shape;444;p4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445" name="Google Shape;445;p45"/>
          <p:cNvSpPr txBox="1"/>
          <p:nvPr/>
        </p:nvSpPr>
        <p:spPr>
          <a:xfrm>
            <a:off x="5324127" y="2895155"/>
            <a:ext cx="537183" cy="502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67"/>
              <a:buFont typeface="Arial"/>
              <a:buNone/>
            </a:pPr>
            <a:r>
              <a:rPr lang="en-GB" sz="2667" b="1" i="0" u="none" strike="noStrike" cap="none">
                <a:solidFill>
                  <a:srgbClr val="87B5BA"/>
                </a:solidFill>
                <a:latin typeface="Calibri"/>
                <a:ea typeface="Calibri"/>
                <a:cs typeface="Calibri"/>
                <a:sym typeface="Calibri"/>
              </a:rPr>
              <a:t>A</a:t>
            </a:r>
            <a:endParaRPr sz="2667" b="1" i="0" u="none" strike="noStrike" cap="none">
              <a:solidFill>
                <a:srgbClr val="87B5BA"/>
              </a:solidFill>
              <a:latin typeface="Calibri"/>
              <a:ea typeface="Calibri"/>
              <a:cs typeface="Calibri"/>
              <a:sym typeface="Calibri"/>
            </a:endParaRPr>
          </a:p>
        </p:txBody>
      </p:sp>
      <p:sp>
        <p:nvSpPr>
          <p:cNvPr id="446" name="Google Shape;446;p45"/>
          <p:cNvSpPr txBox="1"/>
          <p:nvPr/>
        </p:nvSpPr>
        <p:spPr>
          <a:xfrm>
            <a:off x="6268397" y="2842216"/>
            <a:ext cx="537183" cy="502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67"/>
              <a:buFont typeface="Arial"/>
              <a:buNone/>
            </a:pPr>
            <a:r>
              <a:rPr lang="en-GB" sz="2667" b="1" i="0" u="none" strike="noStrike" cap="none">
                <a:solidFill>
                  <a:srgbClr val="86BD70"/>
                </a:solidFill>
                <a:latin typeface="Calibri"/>
                <a:ea typeface="Calibri"/>
                <a:cs typeface="Calibri"/>
                <a:sym typeface="Calibri"/>
              </a:rPr>
              <a:t>B</a:t>
            </a:r>
            <a:endParaRPr sz="2667" b="1" i="0" u="none" strike="noStrike" cap="none">
              <a:solidFill>
                <a:srgbClr val="86BD70"/>
              </a:solidFill>
              <a:latin typeface="Calibri"/>
              <a:ea typeface="Calibri"/>
              <a:cs typeface="Calibri"/>
              <a:sym typeface="Calibri"/>
            </a:endParaRPr>
          </a:p>
        </p:txBody>
      </p:sp>
      <p:sp>
        <p:nvSpPr>
          <p:cNvPr id="447" name="Google Shape;447;p45"/>
          <p:cNvSpPr txBox="1"/>
          <p:nvPr/>
        </p:nvSpPr>
        <p:spPr>
          <a:xfrm>
            <a:off x="5324127" y="3812495"/>
            <a:ext cx="537183" cy="502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67"/>
              <a:buFont typeface="Arial"/>
              <a:buNone/>
            </a:pPr>
            <a:r>
              <a:rPr lang="en-GB" sz="2667" b="1" i="0" u="none" strike="noStrike" cap="none">
                <a:solidFill>
                  <a:srgbClr val="87B5BA"/>
                </a:solidFill>
                <a:latin typeface="Calibri"/>
                <a:ea typeface="Calibri"/>
                <a:cs typeface="Calibri"/>
                <a:sym typeface="Calibri"/>
              </a:rPr>
              <a:t>C</a:t>
            </a:r>
            <a:endParaRPr sz="2667" b="1" i="0" u="none" strike="noStrike" cap="none">
              <a:solidFill>
                <a:srgbClr val="87B5BA"/>
              </a:solidFill>
              <a:latin typeface="Calibri"/>
              <a:ea typeface="Calibri"/>
              <a:cs typeface="Calibri"/>
              <a:sym typeface="Calibri"/>
            </a:endParaRPr>
          </a:p>
        </p:txBody>
      </p:sp>
      <p:sp>
        <p:nvSpPr>
          <p:cNvPr id="448" name="Google Shape;448;p45"/>
          <p:cNvSpPr txBox="1"/>
          <p:nvPr/>
        </p:nvSpPr>
        <p:spPr>
          <a:xfrm>
            <a:off x="6141774" y="3708132"/>
            <a:ext cx="537183" cy="502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67"/>
              <a:buFont typeface="Arial"/>
              <a:buNone/>
            </a:pPr>
            <a:r>
              <a:rPr lang="en-GB" sz="2667" b="1" i="0" u="none" strike="noStrike" cap="none">
                <a:solidFill>
                  <a:srgbClr val="F39E5A"/>
                </a:solidFill>
                <a:latin typeface="Calibri"/>
                <a:ea typeface="Calibri"/>
                <a:cs typeface="Calibri"/>
                <a:sym typeface="Calibri"/>
              </a:rPr>
              <a:t>D</a:t>
            </a:r>
            <a:endParaRPr sz="2667" b="1" i="0" u="none" strike="noStrike" cap="none">
              <a:solidFill>
                <a:srgbClr val="F39E5A"/>
              </a:solidFill>
              <a:latin typeface="Calibri"/>
              <a:ea typeface="Calibri"/>
              <a:cs typeface="Calibri"/>
              <a:sym typeface="Calibri"/>
            </a:endParaRPr>
          </a:p>
        </p:txBody>
      </p:sp>
      <p:sp>
        <p:nvSpPr>
          <p:cNvPr id="449" name="Google Shape;449;p45"/>
          <p:cNvSpPr/>
          <p:nvPr/>
        </p:nvSpPr>
        <p:spPr>
          <a:xfrm>
            <a:off x="4931619" y="2484797"/>
            <a:ext cx="430207" cy="40271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50" name="Google Shape;450;p45"/>
          <p:cNvSpPr/>
          <p:nvPr/>
        </p:nvSpPr>
        <p:spPr>
          <a:xfrm rot="2700000">
            <a:off x="4899737" y="4326010"/>
            <a:ext cx="325931" cy="58433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51" name="Google Shape;451;p45"/>
          <p:cNvSpPr/>
          <p:nvPr/>
        </p:nvSpPr>
        <p:spPr>
          <a:xfrm>
            <a:off x="6935319" y="2242822"/>
            <a:ext cx="521955" cy="52631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52" name="Google Shape;452;p45"/>
          <p:cNvSpPr/>
          <p:nvPr/>
        </p:nvSpPr>
        <p:spPr>
          <a:xfrm>
            <a:off x="6553213" y="4207718"/>
            <a:ext cx="393571" cy="302316"/>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453" name="Google Shape;453;p45"/>
          <p:cNvGrpSpPr/>
          <p:nvPr/>
        </p:nvGrpSpPr>
        <p:grpSpPr>
          <a:xfrm>
            <a:off x="498837" y="1764350"/>
            <a:ext cx="4347430" cy="634460"/>
            <a:chOff x="558104" y="3357932"/>
            <a:chExt cx="2644500" cy="475845"/>
          </a:xfrm>
        </p:grpSpPr>
        <p:sp>
          <p:nvSpPr>
            <p:cNvPr id="454" name="Google Shape;454;p45"/>
            <p:cNvSpPr txBox="1"/>
            <p:nvPr/>
          </p:nvSpPr>
          <p:spPr>
            <a:xfrm>
              <a:off x="803640" y="3579862"/>
              <a:ext cx="2059657" cy="25391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   </a:t>
              </a:r>
              <a:endParaRPr sz="1600" b="0" i="0" u="none" strike="noStrike" cap="none">
                <a:solidFill>
                  <a:srgbClr val="3F3F3F"/>
                </a:solidFill>
                <a:latin typeface="Calibri"/>
                <a:ea typeface="Calibri"/>
                <a:cs typeface="Calibri"/>
                <a:sym typeface="Calibri"/>
              </a:endParaRPr>
            </a:p>
          </p:txBody>
        </p:sp>
        <p:sp>
          <p:nvSpPr>
            <p:cNvPr id="455" name="Google Shape;455;p45"/>
            <p:cNvSpPr txBox="1"/>
            <p:nvPr/>
          </p:nvSpPr>
          <p:spPr>
            <a:xfrm>
              <a:off x="558104" y="3357932"/>
              <a:ext cx="2644500" cy="2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1">
                  <a:solidFill>
                    <a:srgbClr val="3F3F3F"/>
                  </a:solidFill>
                  <a:latin typeface="Calibri"/>
                  <a:ea typeface="Calibri"/>
                  <a:cs typeface="Calibri"/>
                  <a:sym typeface="Calibri"/>
                </a:rPr>
                <a:t>Känsla för initiativ och entreprenörskap</a:t>
              </a:r>
              <a:endParaRPr sz="1600" b="1" i="0" u="none" strike="noStrike" cap="none">
                <a:solidFill>
                  <a:srgbClr val="3F3F3F"/>
                </a:solidFill>
                <a:latin typeface="Calibri"/>
                <a:ea typeface="Calibri"/>
                <a:cs typeface="Calibri"/>
                <a:sym typeface="Calibri"/>
              </a:endParaRPr>
            </a:p>
          </p:txBody>
        </p:sp>
      </p:grpSp>
      <p:grpSp>
        <p:nvGrpSpPr>
          <p:cNvPr id="456" name="Google Shape;456;p45"/>
          <p:cNvGrpSpPr/>
          <p:nvPr/>
        </p:nvGrpSpPr>
        <p:grpSpPr>
          <a:xfrm>
            <a:off x="771863" y="4124450"/>
            <a:ext cx="3838851" cy="996455"/>
            <a:chOff x="803640" y="3086436"/>
            <a:chExt cx="2335136" cy="747341"/>
          </a:xfrm>
        </p:grpSpPr>
        <p:sp>
          <p:nvSpPr>
            <p:cNvPr id="457" name="Google Shape;457;p45"/>
            <p:cNvSpPr txBox="1"/>
            <p:nvPr/>
          </p:nvSpPr>
          <p:spPr>
            <a:xfrm>
              <a:off x="803640" y="3579862"/>
              <a:ext cx="2059657" cy="25391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libri"/>
                <a:ea typeface="Calibri"/>
                <a:cs typeface="Calibri"/>
                <a:sym typeface="Calibri"/>
              </a:endParaRPr>
            </a:p>
          </p:txBody>
        </p:sp>
        <p:sp>
          <p:nvSpPr>
            <p:cNvPr id="458" name="Google Shape;458;p45"/>
            <p:cNvSpPr txBox="1"/>
            <p:nvPr/>
          </p:nvSpPr>
          <p:spPr>
            <a:xfrm>
              <a:off x="1079119" y="3086436"/>
              <a:ext cx="2059657" cy="25391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Motivation</a:t>
              </a:r>
              <a:endParaRPr sz="1600" b="1" i="0" u="none" strike="noStrike" cap="none">
                <a:solidFill>
                  <a:srgbClr val="3F3F3F"/>
                </a:solidFill>
                <a:latin typeface="Calibri"/>
                <a:ea typeface="Calibri"/>
                <a:cs typeface="Calibri"/>
                <a:sym typeface="Calibri"/>
              </a:endParaRPr>
            </a:p>
          </p:txBody>
        </p:sp>
      </p:grpSp>
      <p:grpSp>
        <p:nvGrpSpPr>
          <p:cNvPr id="459" name="Google Shape;459;p45"/>
          <p:cNvGrpSpPr/>
          <p:nvPr/>
        </p:nvGrpSpPr>
        <p:grpSpPr>
          <a:xfrm>
            <a:off x="8112264" y="2084739"/>
            <a:ext cx="3386311" cy="627754"/>
            <a:chOff x="803640" y="3362835"/>
            <a:chExt cx="2059800" cy="470827"/>
          </a:xfrm>
        </p:grpSpPr>
        <p:sp>
          <p:nvSpPr>
            <p:cNvPr id="460" name="Google Shape;460;p45"/>
            <p:cNvSpPr txBox="1"/>
            <p:nvPr/>
          </p:nvSpPr>
          <p:spPr>
            <a:xfrm>
              <a:off x="803640" y="3579862"/>
              <a:ext cx="20598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libri"/>
                <a:ea typeface="Calibri"/>
                <a:cs typeface="Calibri"/>
                <a:sym typeface="Calibri"/>
              </a:endParaRPr>
            </a:p>
          </p:txBody>
        </p:sp>
        <p:sp>
          <p:nvSpPr>
            <p:cNvPr id="461" name="Google Shape;461;p45"/>
            <p:cNvSpPr txBox="1"/>
            <p:nvPr/>
          </p:nvSpPr>
          <p:spPr>
            <a:xfrm>
              <a:off x="803640" y="3362835"/>
              <a:ext cx="2059800" cy="2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S</a:t>
              </a:r>
              <a:r>
                <a:rPr lang="en-GB" sz="1600" b="1">
                  <a:solidFill>
                    <a:srgbClr val="3F3F3F"/>
                  </a:solidFill>
                  <a:latin typeface="Calibri"/>
                  <a:ea typeface="Calibri"/>
                  <a:cs typeface="Calibri"/>
                  <a:sym typeface="Calibri"/>
                </a:rPr>
                <a:t>jälvverkan</a:t>
              </a:r>
              <a:endParaRPr sz="1600" b="1" i="0" u="none" strike="noStrike" cap="none">
                <a:solidFill>
                  <a:srgbClr val="3F3F3F"/>
                </a:solidFill>
                <a:latin typeface="Calibri"/>
                <a:ea typeface="Calibri"/>
                <a:cs typeface="Calibri"/>
                <a:sym typeface="Calibri"/>
              </a:endParaRPr>
            </a:p>
          </p:txBody>
        </p:sp>
      </p:grpSp>
      <p:grpSp>
        <p:nvGrpSpPr>
          <p:cNvPr id="462" name="Google Shape;462;p45"/>
          <p:cNvGrpSpPr/>
          <p:nvPr/>
        </p:nvGrpSpPr>
        <p:grpSpPr>
          <a:xfrm>
            <a:off x="7513214" y="4291295"/>
            <a:ext cx="3386212" cy="627923"/>
            <a:chOff x="803640" y="3362835"/>
            <a:chExt cx="2059800" cy="470942"/>
          </a:xfrm>
        </p:grpSpPr>
        <p:sp>
          <p:nvSpPr>
            <p:cNvPr id="463" name="Google Shape;463;p45"/>
            <p:cNvSpPr txBox="1"/>
            <p:nvPr/>
          </p:nvSpPr>
          <p:spPr>
            <a:xfrm>
              <a:off x="803640" y="3579862"/>
              <a:ext cx="2059657" cy="253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   </a:t>
              </a:r>
              <a:endParaRPr sz="1600" b="0" i="0" u="none" strike="noStrike" cap="none">
                <a:solidFill>
                  <a:srgbClr val="3F3F3F"/>
                </a:solidFill>
                <a:latin typeface="Calibri"/>
                <a:ea typeface="Calibri"/>
                <a:cs typeface="Calibri"/>
                <a:sym typeface="Calibri"/>
              </a:endParaRPr>
            </a:p>
          </p:txBody>
        </p:sp>
        <p:sp>
          <p:nvSpPr>
            <p:cNvPr id="464" name="Google Shape;464;p45"/>
            <p:cNvSpPr txBox="1"/>
            <p:nvPr/>
          </p:nvSpPr>
          <p:spPr>
            <a:xfrm>
              <a:off x="803640" y="3362835"/>
              <a:ext cx="2059800" cy="2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S</a:t>
              </a:r>
              <a:r>
                <a:rPr lang="en-GB" sz="1600" b="1">
                  <a:solidFill>
                    <a:srgbClr val="3F3F3F"/>
                  </a:solidFill>
                  <a:latin typeface="Calibri"/>
                  <a:ea typeface="Calibri"/>
                  <a:cs typeface="Calibri"/>
                  <a:sym typeface="Calibri"/>
                </a:rPr>
                <a:t>jälvmedvetenhet</a:t>
              </a:r>
              <a:endParaRPr sz="1600" b="1" i="0" u="none" strike="noStrike" cap="none">
                <a:solidFill>
                  <a:srgbClr val="3F3F3F"/>
                </a:solidFill>
                <a:latin typeface="Calibri"/>
                <a:ea typeface="Calibri"/>
                <a:cs typeface="Calibri"/>
                <a:sym typeface="Calibri"/>
              </a:endParaRPr>
            </a:p>
          </p:txBody>
        </p:sp>
      </p:grpSp>
      <p:sp>
        <p:nvSpPr>
          <p:cNvPr id="465" name="Google Shape;465;p45"/>
          <p:cNvSpPr txBox="1"/>
          <p:nvPr/>
        </p:nvSpPr>
        <p:spPr>
          <a:xfrm>
            <a:off x="948243" y="2115474"/>
            <a:ext cx="35694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Initiativförmåga och entreprenörskap avser en individs förmåga att omsätta idéer till handling. Det inkluderar kreativitet, innovation och risktagande, samt förmågan att planera och leda projekt för att nå målen.</a:t>
            </a:r>
            <a:endParaRPr sz="1400" b="0" i="0" u="none" strike="noStrike" cap="none">
              <a:solidFill>
                <a:srgbClr val="000000"/>
              </a:solidFill>
              <a:latin typeface="Arial"/>
              <a:ea typeface="Arial"/>
              <a:cs typeface="Arial"/>
              <a:sym typeface="Arial"/>
            </a:endParaRPr>
          </a:p>
        </p:txBody>
      </p:sp>
      <p:sp>
        <p:nvSpPr>
          <p:cNvPr id="466" name="Google Shape;466;p45"/>
          <p:cNvSpPr txBox="1"/>
          <p:nvPr/>
        </p:nvSpPr>
        <p:spPr>
          <a:xfrm>
            <a:off x="8098378" y="2372881"/>
            <a:ext cx="3897900" cy="107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Självverkan hänvisar till en individs tro på hans eller hennes förmåga att utföra beteenden som är nödvändiga för att producera specifika prestationer.</a:t>
            </a:r>
            <a:endParaRPr sz="1400" b="0" i="0" u="none" strike="noStrike" cap="none">
              <a:solidFill>
                <a:srgbClr val="000000"/>
              </a:solidFill>
              <a:latin typeface="Arial"/>
              <a:ea typeface="Arial"/>
              <a:cs typeface="Arial"/>
              <a:sym typeface="Arial"/>
            </a:endParaRPr>
          </a:p>
        </p:txBody>
      </p:sp>
      <p:sp>
        <p:nvSpPr>
          <p:cNvPr id="467" name="Google Shape;467;p45"/>
          <p:cNvSpPr txBox="1"/>
          <p:nvPr/>
        </p:nvSpPr>
        <p:spPr>
          <a:xfrm>
            <a:off x="7513214" y="4580664"/>
            <a:ext cx="42543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Självmedvetenhet (eller självkännedom) är din förmåga att uppfatta och förstå de saker som gör dig till den du är som individ, inklusive din personlighet, handlingar, värderingar, övertygelser, känslor och tankar. I huvudsak är det ett psykologiskt tillstånd där jaget blir fokus för uppmärksamheten.</a:t>
            </a:r>
            <a:endParaRPr sz="1400" b="0" i="0" u="none" strike="noStrike" cap="none">
              <a:solidFill>
                <a:srgbClr val="000000"/>
              </a:solidFill>
              <a:latin typeface="Arial"/>
              <a:ea typeface="Arial"/>
              <a:cs typeface="Arial"/>
              <a:sym typeface="Arial"/>
            </a:endParaRPr>
          </a:p>
        </p:txBody>
      </p:sp>
      <p:sp>
        <p:nvSpPr>
          <p:cNvPr id="468" name="Google Shape;468;p45"/>
          <p:cNvSpPr txBox="1"/>
          <p:nvPr/>
        </p:nvSpPr>
        <p:spPr>
          <a:xfrm>
            <a:off x="96466" y="4408473"/>
            <a:ext cx="45141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"Motivation" är processen att inspirera människor för att intensifiera deras önskan och vilja att utföra sina uppgifter effektivt och för att samarbeta för att uppnå de gemensamma målen för ett företag. Med andra ord betyder det att förmå, anstifta, sporra eller uppmana någon till en viss handling för att få de resultat som förväntas av honom.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6"/>
          <p:cNvSpPr/>
          <p:nvPr/>
        </p:nvSpPr>
        <p:spPr>
          <a:xfrm>
            <a:off x="287355" y="308371"/>
            <a:ext cx="11617291" cy="6384992"/>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74" name="Google Shape;474;p46"/>
          <p:cNvSpPr/>
          <p:nvPr/>
        </p:nvSpPr>
        <p:spPr>
          <a:xfrm>
            <a:off x="8961910" y="0"/>
            <a:ext cx="2688299" cy="6858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75" name="Google Shape;475;p46"/>
          <p:cNvSpPr txBox="1"/>
          <p:nvPr/>
        </p:nvSpPr>
        <p:spPr>
          <a:xfrm>
            <a:off x="9101476" y="2776901"/>
            <a:ext cx="2409165" cy="7239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733"/>
              <a:buFont typeface="Arial"/>
              <a:buNone/>
            </a:pPr>
            <a:r>
              <a:rPr lang="en-GB" sz="3733" b="1" i="0" u="none" strike="noStrike" cap="none" dirty="0" err="1">
                <a:solidFill>
                  <a:schemeClr val="lt1"/>
                </a:solidFill>
                <a:latin typeface="Calibri"/>
                <a:ea typeface="Calibri"/>
                <a:cs typeface="Calibri"/>
                <a:sym typeface="Calibri"/>
              </a:rPr>
              <a:t>Källor</a:t>
            </a:r>
            <a:endParaRPr sz="2400" b="0" i="0" u="none" strike="noStrike" cap="none" dirty="0">
              <a:solidFill>
                <a:schemeClr val="lt1"/>
              </a:solidFill>
              <a:latin typeface="Calibri"/>
              <a:ea typeface="Calibri"/>
              <a:cs typeface="Calibri"/>
              <a:sym typeface="Calibri"/>
            </a:endParaRPr>
          </a:p>
        </p:txBody>
      </p:sp>
      <p:pic>
        <p:nvPicPr>
          <p:cNvPr id="476" name="Google Shape;476;p46"/>
          <p:cNvPicPr preferRelativeResize="0"/>
          <p:nvPr/>
        </p:nvPicPr>
        <p:blipFill rotWithShape="1">
          <a:blip r:embed="rId3">
            <a:alphaModFix/>
          </a:blip>
          <a:srcRect/>
          <a:stretch/>
        </p:blipFill>
        <p:spPr>
          <a:xfrm>
            <a:off x="7023277" y="501251"/>
            <a:ext cx="1684196" cy="890427"/>
          </a:xfrm>
          <a:prstGeom prst="rect">
            <a:avLst/>
          </a:prstGeom>
          <a:noFill/>
          <a:ln>
            <a:noFill/>
          </a:ln>
        </p:spPr>
      </p:pic>
      <p:pic>
        <p:nvPicPr>
          <p:cNvPr id="477" name="Google Shape;477;p46" descr="A person sitting at a desk with a computer and a computer&#10;&#10;Description automatically generated with low confidence"/>
          <p:cNvPicPr preferRelativeResize="0"/>
          <p:nvPr/>
        </p:nvPicPr>
        <p:blipFill rotWithShape="1">
          <a:blip r:embed="rId4">
            <a:alphaModFix/>
          </a:blip>
          <a:srcRect/>
          <a:stretch/>
        </p:blipFill>
        <p:spPr>
          <a:xfrm>
            <a:off x="365588" y="5075287"/>
            <a:ext cx="1474342" cy="1474342"/>
          </a:xfrm>
          <a:prstGeom prst="rect">
            <a:avLst/>
          </a:prstGeom>
          <a:noFill/>
          <a:ln>
            <a:noFill/>
          </a:ln>
        </p:spPr>
      </p:pic>
      <p:sp>
        <p:nvSpPr>
          <p:cNvPr id="478" name="Google Shape;478;p46"/>
          <p:cNvSpPr txBox="1"/>
          <p:nvPr/>
        </p:nvSpPr>
        <p:spPr>
          <a:xfrm>
            <a:off x="634668" y="841999"/>
            <a:ext cx="6986427" cy="418576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https://esignals.fi/research/en/2021/02/24/the-impact-of-self-efficacy-on-entrepreneurship-performance</a:t>
            </a:r>
            <a:endParaRPr sz="1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http://keyconet.eun.org/initiative-and-entrepreneurship</a:t>
            </a:r>
            <a:endParaRPr sz="1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https://www.apa.org/pi/aids/resources/education/self-efficacy</a:t>
            </a:r>
            <a:endParaRPr sz="1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https://www.schooleducationgateway.eu/en/pub/resources/tutorials/entrepreneurship-empowering-y.htm</a:t>
            </a:r>
            <a:endParaRPr sz="1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https://online.hbs.edu/blog/post/characteristics-of-successful-entrepreneurs</a:t>
            </a:r>
            <a:endParaRPr sz="1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https://publications.jrc.ec.europa.eu/repository/handle/JRC120911</a:t>
            </a:r>
            <a:endParaRPr sz="1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https://www.fi.uu.nl/publicaties/literatuur/2018_eu_key_competences.pdf</a:t>
            </a:r>
            <a:endParaRPr sz="1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400"/>
              <a:buFont typeface="Arial"/>
              <a:buChar char="•"/>
            </a:pPr>
            <a:r>
              <a:rPr lang="en-GB" sz="1400" b="0" i="0" u="sng" strike="noStrike" cap="none">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https://hbr.org/2018/01/what-self-awareness-really-is-and-how-to-cultivate-it</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Calibri"/>
                <a:ea typeface="Calibri"/>
                <a:cs typeface="Calibri"/>
                <a:sym typeface="Calibri"/>
              </a:rPr>
              <a:t>Veronika Agustini Srimulyani and Yustinus Budi Hermanto, </a:t>
            </a:r>
            <a:r>
              <a:rPr lang="en-GB" sz="1400" b="0" i="1" u="none" strike="noStrike" cap="none">
                <a:solidFill>
                  <a:schemeClr val="dk1"/>
                </a:solidFill>
                <a:latin typeface="Calibri"/>
                <a:ea typeface="Calibri"/>
                <a:cs typeface="Calibri"/>
                <a:sym typeface="Calibri"/>
              </a:rPr>
              <a:t>Impact of Entrepreneurial Self-Efficacy and Entrepreneurial Motivation on Micro and Small Business Success for Food and Beverage Sector in East Java, Indonesia, </a:t>
            </a:r>
            <a:r>
              <a:rPr lang="en-GB" sz="1400" b="0" i="0" u="none" strike="noStrike" cap="none">
                <a:solidFill>
                  <a:schemeClr val="dk1"/>
                </a:solidFill>
                <a:latin typeface="Calibri"/>
                <a:ea typeface="Calibri"/>
                <a:cs typeface="Calibri"/>
                <a:sym typeface="Calibri"/>
              </a:rPr>
              <a:t>Economies, 2022</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Calibri"/>
                <a:ea typeface="Calibri"/>
                <a:cs typeface="Calibri"/>
                <a:sym typeface="Calibri"/>
              </a:rPr>
              <a:t>Bundera A., Self-efficacy mechanism in human agency”, American Psychologist, 1982</a:t>
            </a:r>
            <a:endParaRPr sz="1400" b="0" i="0" u="none" strike="noStrike" cap="none">
              <a:solidFill>
                <a:srgbClr val="000000"/>
              </a:solidFill>
              <a:latin typeface="Arial"/>
              <a:ea typeface="Arial"/>
              <a:cs typeface="Arial"/>
              <a:sym typeface="Arial"/>
            </a:endParaRPr>
          </a:p>
        </p:txBody>
      </p:sp>
      <p:sp>
        <p:nvSpPr>
          <p:cNvPr id="479" name="Google Shape;479;p46"/>
          <p:cNvSpPr txBox="1"/>
          <p:nvPr/>
        </p:nvSpPr>
        <p:spPr>
          <a:xfrm>
            <a:off x="2147300" y="5415836"/>
            <a:ext cx="5845995"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GB" sz="1800" b="0" i="0" u="sng" strike="noStrike" cap="none">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https://www.youtube.com/watch?v=tGdsOXZpyWE</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sng" strike="noStrike" cap="none">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https://www.youtube.com/watch?v=agwsjYg9hJ8</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https://www.youtube.com/watch?v=4lTbWQ8zD3w</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p:nvPr/>
        </p:nvSpPr>
        <p:spPr>
          <a:xfrm>
            <a:off x="287355" y="308371"/>
            <a:ext cx="11617291" cy="6384992"/>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7" name="Google Shape;147;p20"/>
          <p:cNvSpPr/>
          <p:nvPr/>
        </p:nvSpPr>
        <p:spPr>
          <a:xfrm>
            <a:off x="9018521" y="0"/>
            <a:ext cx="2688299" cy="6858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8" name="Google Shape;148;p20"/>
          <p:cNvSpPr txBox="1"/>
          <p:nvPr/>
        </p:nvSpPr>
        <p:spPr>
          <a:xfrm>
            <a:off x="8919609" y="2237406"/>
            <a:ext cx="2886122" cy="19205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400"/>
              <a:buFont typeface="Arial"/>
              <a:buNone/>
            </a:pPr>
            <a:r>
              <a:rPr lang="en-GB" sz="3400" b="1">
                <a:solidFill>
                  <a:schemeClr val="lt1"/>
                </a:solidFill>
                <a:latin typeface="Calibri"/>
                <a:ea typeface="Calibri"/>
                <a:cs typeface="Calibri"/>
                <a:sym typeface="Calibri"/>
              </a:rPr>
              <a:t>Vem</a:t>
            </a:r>
            <a:r>
              <a:rPr lang="en-GB" sz="3400" b="1" i="0" u="none" strike="noStrike" cap="none">
                <a:solidFill>
                  <a:schemeClr val="lt1"/>
                </a:solidFill>
                <a:latin typeface="Calibri"/>
                <a:ea typeface="Calibri"/>
                <a:cs typeface="Calibri"/>
                <a:sym typeface="Calibri"/>
              </a:rPr>
              <a:t> </a:t>
            </a:r>
            <a:r>
              <a:rPr lang="en-GB" sz="3400" b="1">
                <a:solidFill>
                  <a:schemeClr val="lt1"/>
                </a:solidFill>
                <a:latin typeface="Calibri"/>
                <a:ea typeface="Calibri"/>
                <a:cs typeface="Calibri"/>
                <a:sym typeface="Calibri"/>
              </a:rPr>
              <a:t>är</a:t>
            </a:r>
            <a:r>
              <a:rPr lang="en-GB" sz="3400" b="1" i="0" u="none" strike="noStrike" cap="none">
                <a:solidFill>
                  <a:schemeClr val="lt1"/>
                </a:solidFill>
                <a:latin typeface="Calibri"/>
                <a:ea typeface="Calibri"/>
                <a:cs typeface="Calibri"/>
                <a:sym typeface="Calibri"/>
              </a:rPr>
              <a:t> </a:t>
            </a:r>
            <a:r>
              <a:rPr lang="en-GB" sz="3400" b="1">
                <a:solidFill>
                  <a:schemeClr val="lt1"/>
                </a:solidFill>
                <a:latin typeface="Calibri"/>
                <a:ea typeface="Calibri"/>
                <a:cs typeface="Calibri"/>
                <a:sym typeface="Calibri"/>
              </a:rPr>
              <a:t>e</a:t>
            </a:r>
            <a:r>
              <a:rPr lang="en-GB" sz="3400" b="1" i="0" u="none" strike="noStrike" cap="none">
                <a:solidFill>
                  <a:schemeClr val="lt1"/>
                </a:solidFill>
                <a:latin typeface="Calibri"/>
                <a:ea typeface="Calibri"/>
                <a:cs typeface="Calibri"/>
                <a:sym typeface="Calibri"/>
              </a:rPr>
              <a:t>n entrepren</a:t>
            </a:r>
            <a:r>
              <a:rPr lang="en-GB" sz="3400" b="1">
                <a:solidFill>
                  <a:schemeClr val="lt1"/>
                </a:solidFill>
                <a:latin typeface="Calibri"/>
                <a:ea typeface="Calibri"/>
                <a:cs typeface="Calibri"/>
                <a:sym typeface="Calibri"/>
              </a:rPr>
              <a:t>ö</a:t>
            </a:r>
            <a:r>
              <a:rPr lang="en-GB" sz="3400" b="1" i="0" u="none" strike="noStrike" cap="none">
                <a:solidFill>
                  <a:schemeClr val="lt1"/>
                </a:solidFill>
                <a:latin typeface="Calibri"/>
                <a:ea typeface="Calibri"/>
                <a:cs typeface="Calibri"/>
                <a:sym typeface="Calibri"/>
              </a:rPr>
              <a:t>r?</a:t>
            </a:r>
            <a:endParaRPr sz="3400" b="0" i="0" u="none" strike="noStrike" cap="none">
              <a:solidFill>
                <a:schemeClr val="lt1"/>
              </a:solidFill>
              <a:latin typeface="Calibri"/>
              <a:ea typeface="Calibri"/>
              <a:cs typeface="Calibri"/>
              <a:sym typeface="Calibri"/>
            </a:endParaRPr>
          </a:p>
        </p:txBody>
      </p:sp>
      <p:sp>
        <p:nvSpPr>
          <p:cNvPr id="149" name="Google Shape;149;p20"/>
          <p:cNvSpPr txBox="1"/>
          <p:nvPr/>
        </p:nvSpPr>
        <p:spPr>
          <a:xfrm>
            <a:off x="1500526" y="562503"/>
            <a:ext cx="5110800" cy="1200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3F3F3F"/>
                </a:solidFill>
                <a:latin typeface="Calibri"/>
                <a:ea typeface="Calibri"/>
                <a:cs typeface="Calibri"/>
                <a:sym typeface="Calibri"/>
              </a:rPr>
              <a:t>Ordet entreprenör kommer ursprungligen från kombinationen av två latinska ord entre, att simma ut och prendes, att förstå eller fånga.</a:t>
            </a:r>
            <a:endParaRPr sz="1800">
              <a:solidFill>
                <a:srgbClr val="3F3F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pic>
        <p:nvPicPr>
          <p:cNvPr id="150" name="Google Shape;150;p20" descr="Graphical user interface&#10;&#10;Description automatically generated with medium confidence"/>
          <p:cNvPicPr preferRelativeResize="0"/>
          <p:nvPr/>
        </p:nvPicPr>
        <p:blipFill rotWithShape="1">
          <a:blip r:embed="rId3">
            <a:alphaModFix/>
          </a:blip>
          <a:srcRect/>
          <a:stretch/>
        </p:blipFill>
        <p:spPr>
          <a:xfrm>
            <a:off x="6611437" y="375219"/>
            <a:ext cx="1800211" cy="1539180"/>
          </a:xfrm>
          <a:prstGeom prst="rect">
            <a:avLst/>
          </a:prstGeom>
          <a:noFill/>
          <a:ln>
            <a:noFill/>
          </a:ln>
        </p:spPr>
      </p:pic>
      <p:sp>
        <p:nvSpPr>
          <p:cNvPr id="151" name="Google Shape;151;p20"/>
          <p:cNvSpPr txBox="1"/>
          <p:nvPr/>
        </p:nvSpPr>
        <p:spPr>
          <a:xfrm>
            <a:off x="634317" y="2237406"/>
            <a:ext cx="8235000" cy="1477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libri"/>
                <a:ea typeface="Calibri"/>
                <a:cs typeface="Calibri"/>
                <a:sym typeface="Calibri"/>
              </a:rPr>
              <a:t>Omkring 1800 kombinerade en fransk ekonom </a:t>
            </a:r>
            <a:r>
              <a:rPr lang="en-GB" sz="1800" b="1" i="0" u="none" strike="noStrike" cap="none">
                <a:solidFill>
                  <a:srgbClr val="3F3F3F"/>
                </a:solidFill>
                <a:latin typeface="Calibri"/>
                <a:ea typeface="Calibri"/>
                <a:cs typeface="Calibri"/>
                <a:sym typeface="Calibri"/>
              </a:rPr>
              <a:t>Jean-Baptiste Say</a:t>
            </a:r>
            <a:r>
              <a:rPr lang="en-GB" sz="1800" b="0" i="0" u="none" strike="noStrike" cap="none">
                <a:solidFill>
                  <a:srgbClr val="3F3F3F"/>
                </a:solidFill>
                <a:latin typeface="Calibri"/>
                <a:ea typeface="Calibri"/>
                <a:cs typeface="Calibri"/>
                <a:sym typeface="Calibri"/>
              </a:rPr>
              <a:t> de två orden för att popularisera termen entreprenör och han sa: </a:t>
            </a:r>
            <a:r>
              <a:rPr lang="en-GB" sz="1800" b="1" i="0" u="none" strike="noStrike" cap="none">
                <a:solidFill>
                  <a:srgbClr val="3F3F3F"/>
                </a:solidFill>
                <a:latin typeface="Calibri"/>
                <a:ea typeface="Calibri"/>
                <a:cs typeface="Calibri"/>
                <a:sym typeface="Calibri"/>
              </a:rPr>
              <a:t>"Entreprenören flyttar ekonomiska resurser från ett område med lägre och till ett område med högre produktivitet och större avkastning.</a:t>
            </a:r>
            <a:r>
              <a:rPr lang="en-GB" sz="1800" b="0" i="0" u="none" strike="noStrike" cap="none">
                <a:solidFill>
                  <a:srgbClr val="3F3F3F"/>
                </a:solidFill>
                <a:latin typeface="Calibri"/>
                <a:ea typeface="Calibri"/>
                <a:cs typeface="Calibri"/>
                <a:sym typeface="Calibri"/>
              </a:rPr>
              <a:t>  "I Say's sinne var entreprenören något av en </a:t>
            </a:r>
            <a:r>
              <a:rPr lang="en-GB" sz="1800">
                <a:solidFill>
                  <a:srgbClr val="3F3F3F"/>
                </a:solidFill>
                <a:latin typeface="Calibri"/>
                <a:ea typeface="Calibri"/>
                <a:cs typeface="Calibri"/>
                <a:sym typeface="Calibri"/>
              </a:rPr>
              <a:t>“</a:t>
            </a:r>
            <a:r>
              <a:rPr lang="en-GB" sz="1800" b="0" i="0" u="none" strike="noStrike" cap="none">
                <a:solidFill>
                  <a:srgbClr val="3F3F3F"/>
                </a:solidFill>
                <a:latin typeface="Calibri"/>
                <a:ea typeface="Calibri"/>
                <a:cs typeface="Calibri"/>
                <a:sym typeface="Calibri"/>
              </a:rPr>
              <a:t>resurshacker</a:t>
            </a:r>
            <a:r>
              <a:rPr lang="en-GB" sz="1800">
                <a:solidFill>
                  <a:srgbClr val="3F3F3F"/>
                </a:solidFill>
                <a:latin typeface="Calibri"/>
                <a:ea typeface="Calibri"/>
                <a:cs typeface="Calibri"/>
                <a:sym typeface="Calibri"/>
              </a:rPr>
              <a:t>”</a:t>
            </a:r>
            <a:r>
              <a:rPr lang="en-GB" sz="1800" b="0" i="0" u="none" strike="noStrike" cap="none">
                <a:solidFill>
                  <a:srgbClr val="3F3F3F"/>
                </a:solidFill>
                <a:latin typeface="Calibri"/>
                <a:ea typeface="Calibri"/>
                <a:cs typeface="Calibri"/>
                <a:sym typeface="Calibri"/>
              </a:rPr>
              <a:t> som kunde använda knappa resurser för att skapa innovativa produkter.</a:t>
            </a:r>
            <a:endParaRPr sz="1800" b="0" i="0" u="none" strike="noStrike" cap="none">
              <a:solidFill>
                <a:schemeClr val="dk1"/>
              </a:solidFill>
              <a:latin typeface="Calibri"/>
              <a:ea typeface="Calibri"/>
              <a:cs typeface="Calibri"/>
              <a:sym typeface="Calibri"/>
            </a:endParaRPr>
          </a:p>
        </p:txBody>
      </p:sp>
      <p:sp>
        <p:nvSpPr>
          <p:cNvPr id="152" name="Google Shape;152;p20"/>
          <p:cNvSpPr txBox="1"/>
          <p:nvPr/>
        </p:nvSpPr>
        <p:spPr>
          <a:xfrm>
            <a:off x="635853" y="3914922"/>
            <a:ext cx="8085900" cy="2524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libri"/>
                <a:ea typeface="Calibri"/>
                <a:cs typeface="Calibri"/>
                <a:sym typeface="Calibri"/>
              </a:rPr>
              <a:t>Enligt Richard Callington är </a:t>
            </a:r>
            <a:r>
              <a:rPr lang="en-GB" sz="1800" b="1" i="0" u="none" strike="noStrike" cap="none">
                <a:solidFill>
                  <a:srgbClr val="3F3F3F"/>
                </a:solidFill>
                <a:latin typeface="Calibri"/>
                <a:ea typeface="Calibri"/>
                <a:cs typeface="Calibri"/>
                <a:sym typeface="Calibri"/>
              </a:rPr>
              <a:t>en entreprenör någon som utövar affärsbedömning inför osäkerheten om framtiden.</a:t>
            </a:r>
            <a:r>
              <a:rPr lang="en-GB" sz="1800" b="0" i="0" u="none" strike="noStrike" cap="none">
                <a:solidFill>
                  <a:srgbClr val="3F3F3F"/>
                </a:solidFill>
                <a:latin typeface="Calibri"/>
                <a:ea typeface="Calibri"/>
                <a:cs typeface="Calibri"/>
                <a:sym typeface="Calibri"/>
              </a:rPr>
              <a:t> Peter Drucker beskriver entreprenörerna som en </a:t>
            </a:r>
            <a:r>
              <a:rPr lang="en-GB" sz="1800" b="1" i="0" u="none" strike="noStrike" cap="none">
                <a:solidFill>
                  <a:srgbClr val="3F3F3F"/>
                </a:solidFill>
                <a:latin typeface="Calibri"/>
                <a:ea typeface="Calibri"/>
                <a:cs typeface="Calibri"/>
                <a:sym typeface="Calibri"/>
              </a:rPr>
              <a:t>innovatör, som är villig att ta en kalkylerad risk för att starta ett nytt företag som jagar större vinst än vanligt.</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libri"/>
                <a:ea typeface="Calibri"/>
                <a:cs typeface="Calibri"/>
                <a:sym typeface="Calibri"/>
              </a:rPr>
              <a:t>I dessa definitioner kan vi tydligt känna igen några av entreprenörens egenskaper som </a:t>
            </a:r>
            <a:r>
              <a:rPr lang="en-GB" sz="1800" b="1" i="0" u="none" strike="noStrike" cap="none">
                <a:solidFill>
                  <a:srgbClr val="3F3F3F"/>
                </a:solidFill>
                <a:latin typeface="Calibri"/>
                <a:ea typeface="Calibri"/>
                <a:cs typeface="Calibri"/>
                <a:sym typeface="Calibri"/>
              </a:rPr>
              <a:t>känsla av risk, innovation, kreativitet, nyfikenhet... </a:t>
            </a:r>
            <a:endParaRPr sz="1800" b="1"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libri"/>
                <a:ea typeface="Calibri"/>
                <a:cs typeface="Calibri"/>
                <a:sym typeface="Calibri"/>
              </a:rPr>
              <a:t>Låt oss ta en närmare titt!</a:t>
            </a:r>
            <a:endParaRPr sz="18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20"/>
          <p:cNvPicPr preferRelativeResize="0"/>
          <p:nvPr/>
        </p:nvPicPr>
        <p:blipFill rotWithShape="1">
          <a:blip r:embed="rId4">
            <a:alphaModFix/>
          </a:blip>
          <a:srcRect/>
          <a:stretch/>
        </p:blipFill>
        <p:spPr>
          <a:xfrm>
            <a:off x="0" y="0"/>
            <a:ext cx="481611" cy="47686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7"/>
          <p:cNvSpPr txBox="1">
            <a:spLocks noGrp="1"/>
          </p:cNvSpPr>
          <p:nvPr>
            <p:ph type="body" idx="1"/>
          </p:nvPr>
        </p:nvSpPr>
        <p:spPr>
          <a:xfrm>
            <a:off x="-197" y="4005065"/>
            <a:ext cx="12192000" cy="7680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4800"/>
              <a:buNone/>
            </a:pPr>
            <a:r>
              <a:rPr lang="en-GB"/>
              <a:t>Tack!</a:t>
            </a:r>
            <a:endParaRPr/>
          </a:p>
        </p:txBody>
      </p:sp>
      <p:sp>
        <p:nvSpPr>
          <p:cNvPr id="485" name="Google Shape;485;p47"/>
          <p:cNvSpPr txBox="1">
            <a:spLocks noGrp="1"/>
          </p:cNvSpPr>
          <p:nvPr>
            <p:ph type="body" idx="2"/>
          </p:nvPr>
        </p:nvSpPr>
        <p:spPr>
          <a:xfrm>
            <a:off x="-197" y="5157192"/>
            <a:ext cx="12192000" cy="384043"/>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3F3F3F"/>
              </a:buClr>
              <a:buSzPct val="100000"/>
              <a:buNone/>
            </a:pPr>
            <a:r>
              <a:rPr lang="en-GB" sz="2400" dirty="0" err="1"/>
              <a:t>Fortsätt</a:t>
            </a:r>
            <a:r>
              <a:rPr lang="en-GB" sz="2400" dirty="0"/>
              <a:t> din </a:t>
            </a:r>
            <a:r>
              <a:rPr lang="en-GB" sz="2400" dirty="0" err="1"/>
              <a:t>utbildning</a:t>
            </a:r>
            <a:r>
              <a:rPr lang="en-GB" sz="2400" dirty="0"/>
              <a:t> </a:t>
            </a:r>
            <a:r>
              <a:rPr lang="en-GB" sz="2400" dirty="0" err="1"/>
              <a:t>på</a:t>
            </a:r>
            <a:r>
              <a:rPr lang="en-GB" sz="2400" dirty="0"/>
              <a:t> </a:t>
            </a:r>
            <a:r>
              <a:rPr lang="en-GB" sz="2400" u="sng" dirty="0">
                <a:solidFill>
                  <a:schemeClr val="hlink"/>
                </a:solidFill>
                <a:hlinkClick r:id="rId3"/>
              </a:rPr>
              <a:t>www.projectspecial.eu</a:t>
            </a:r>
            <a:r>
              <a:rPr lang="en-GB" sz="2400" dirty="0"/>
              <a:t>! </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descr="Graphical user interface&#10;&#10;Description automatically generated with medium confidence"/>
          <p:cNvPicPr preferRelativeResize="0"/>
          <p:nvPr/>
        </p:nvPicPr>
        <p:blipFill rotWithShape="1">
          <a:blip r:embed="rId3">
            <a:alphaModFix/>
          </a:blip>
          <a:srcRect t="9025" r="2956" b="13260"/>
          <a:stretch/>
        </p:blipFill>
        <p:spPr>
          <a:xfrm>
            <a:off x="4234344" y="2023001"/>
            <a:ext cx="2890625" cy="1730791"/>
          </a:xfrm>
          <a:prstGeom prst="rect">
            <a:avLst/>
          </a:prstGeom>
          <a:noFill/>
          <a:ln>
            <a:noFill/>
          </a:ln>
        </p:spPr>
      </p:pic>
      <p:sp>
        <p:nvSpPr>
          <p:cNvPr id="159" name="Google Shape;159;p21"/>
          <p:cNvSpPr/>
          <p:nvPr/>
        </p:nvSpPr>
        <p:spPr>
          <a:xfrm>
            <a:off x="11236774" y="4110800"/>
            <a:ext cx="268500" cy="226857"/>
          </a:xfrm>
          <a:prstGeom prst="ellipse">
            <a:avLst/>
          </a:prstGeom>
          <a:solidFill>
            <a:srgbClr val="F39E5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0" name="Google Shape;160;p21"/>
          <p:cNvSpPr/>
          <p:nvPr/>
        </p:nvSpPr>
        <p:spPr>
          <a:xfrm>
            <a:off x="10042013" y="382999"/>
            <a:ext cx="357542" cy="338556"/>
          </a:xfrm>
          <a:prstGeom prst="ellipse">
            <a:avLst/>
          </a:prstGeom>
          <a:solidFill>
            <a:srgbClr val="86BD70"/>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1" name="Google Shape;161;p21"/>
          <p:cNvSpPr/>
          <p:nvPr/>
        </p:nvSpPr>
        <p:spPr>
          <a:xfrm>
            <a:off x="7013150" y="5861297"/>
            <a:ext cx="363731" cy="338553"/>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2" name="Google Shape;162;p21"/>
          <p:cNvSpPr/>
          <p:nvPr/>
        </p:nvSpPr>
        <p:spPr>
          <a:xfrm rot="2700000">
            <a:off x="7562352" y="5537270"/>
            <a:ext cx="145925" cy="585033"/>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3" name="Google Shape;163;p21"/>
          <p:cNvSpPr/>
          <p:nvPr/>
        </p:nvSpPr>
        <p:spPr>
          <a:xfrm flipH="1">
            <a:off x="1522588" y="2803717"/>
            <a:ext cx="221275" cy="212078"/>
          </a:xfrm>
          <a:prstGeom prst="ellipse">
            <a:avLst/>
          </a:prstGeom>
          <a:solidFill>
            <a:srgbClr val="F39E5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4" name="Google Shape;164;p21"/>
          <p:cNvSpPr/>
          <p:nvPr/>
        </p:nvSpPr>
        <p:spPr>
          <a:xfrm flipH="1">
            <a:off x="334779" y="6084302"/>
            <a:ext cx="231096" cy="231096"/>
          </a:xfrm>
          <a:prstGeom prst="ellipse">
            <a:avLst/>
          </a:prstGeom>
          <a:solidFill>
            <a:srgbClr val="86BD70"/>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5" name="Google Shape;165;p21"/>
          <p:cNvSpPr/>
          <p:nvPr/>
        </p:nvSpPr>
        <p:spPr>
          <a:xfrm rot="-2700000" flipH="1">
            <a:off x="5076637" y="5568781"/>
            <a:ext cx="145925" cy="585033"/>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6" name="Google Shape;166;p21"/>
          <p:cNvSpPr txBox="1"/>
          <p:nvPr/>
        </p:nvSpPr>
        <p:spPr>
          <a:xfrm>
            <a:off x="1217479" y="1656786"/>
            <a:ext cx="2568979" cy="33855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libri"/>
              <a:ea typeface="Calibri"/>
              <a:cs typeface="Calibri"/>
              <a:sym typeface="Calibri"/>
            </a:endParaRPr>
          </a:p>
        </p:txBody>
      </p:sp>
      <p:grpSp>
        <p:nvGrpSpPr>
          <p:cNvPr id="167" name="Google Shape;167;p21"/>
          <p:cNvGrpSpPr/>
          <p:nvPr/>
        </p:nvGrpSpPr>
        <p:grpSpPr>
          <a:xfrm>
            <a:off x="565875" y="2510232"/>
            <a:ext cx="2830423" cy="642701"/>
            <a:chOff x="803640" y="3362835"/>
            <a:chExt cx="2269267" cy="482026"/>
          </a:xfrm>
        </p:grpSpPr>
        <p:sp>
          <p:nvSpPr>
            <p:cNvPr id="168" name="Google Shape;168;p21"/>
            <p:cNvSpPr txBox="1"/>
            <p:nvPr/>
          </p:nvSpPr>
          <p:spPr>
            <a:xfrm>
              <a:off x="803640" y="3590945"/>
              <a:ext cx="2269267"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 </a:t>
              </a:r>
              <a:endParaRPr sz="1600" b="0" i="0" u="none" strike="noStrike" cap="none">
                <a:solidFill>
                  <a:srgbClr val="3F3F3F"/>
                </a:solidFill>
                <a:latin typeface="Calibri"/>
                <a:ea typeface="Calibri"/>
                <a:cs typeface="Calibri"/>
                <a:sym typeface="Calibri"/>
              </a:endParaRPr>
            </a:p>
          </p:txBody>
        </p:sp>
        <p:sp>
          <p:nvSpPr>
            <p:cNvPr id="169" name="Google Shape;169;p21"/>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3F3F3F"/>
                </a:solidFill>
                <a:latin typeface="Calibri"/>
                <a:ea typeface="Calibri"/>
                <a:cs typeface="Calibri"/>
                <a:sym typeface="Calibri"/>
              </a:endParaRPr>
            </a:p>
          </p:txBody>
        </p:sp>
      </p:grpSp>
      <p:grpSp>
        <p:nvGrpSpPr>
          <p:cNvPr id="170" name="Google Shape;170;p21"/>
          <p:cNvGrpSpPr/>
          <p:nvPr/>
        </p:nvGrpSpPr>
        <p:grpSpPr>
          <a:xfrm>
            <a:off x="8547870" y="4034966"/>
            <a:ext cx="5057708" cy="788524"/>
            <a:chOff x="803640" y="3242385"/>
            <a:chExt cx="4054973" cy="591393"/>
          </a:xfrm>
        </p:grpSpPr>
        <p:sp>
          <p:nvSpPr>
            <p:cNvPr id="171" name="Google Shape;171;p21"/>
            <p:cNvSpPr txBox="1"/>
            <p:nvPr/>
          </p:nvSpPr>
          <p:spPr>
            <a:xfrm>
              <a:off x="803640" y="3579862"/>
              <a:ext cx="205965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libri"/>
                <a:ea typeface="Calibri"/>
                <a:cs typeface="Calibri"/>
                <a:sym typeface="Calibri"/>
              </a:endParaRPr>
            </a:p>
          </p:txBody>
        </p:sp>
        <p:sp>
          <p:nvSpPr>
            <p:cNvPr id="172" name="Google Shape;172;p21"/>
            <p:cNvSpPr txBox="1"/>
            <p:nvPr/>
          </p:nvSpPr>
          <p:spPr>
            <a:xfrm>
              <a:off x="2798956" y="3242385"/>
              <a:ext cx="2059657" cy="253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3F3F3F"/>
                </a:solidFill>
                <a:latin typeface="Calibri"/>
                <a:ea typeface="Calibri"/>
                <a:cs typeface="Calibri"/>
                <a:sym typeface="Calibri"/>
              </a:endParaRPr>
            </a:p>
          </p:txBody>
        </p:sp>
      </p:grpSp>
      <p:grpSp>
        <p:nvGrpSpPr>
          <p:cNvPr id="173" name="Google Shape;173;p21"/>
          <p:cNvGrpSpPr/>
          <p:nvPr/>
        </p:nvGrpSpPr>
        <p:grpSpPr>
          <a:xfrm>
            <a:off x="10220784" y="5151180"/>
            <a:ext cx="2568980" cy="627924"/>
            <a:chOff x="803640" y="3362835"/>
            <a:chExt cx="2059657" cy="470943"/>
          </a:xfrm>
        </p:grpSpPr>
        <p:sp>
          <p:nvSpPr>
            <p:cNvPr id="174" name="Google Shape;174;p21"/>
            <p:cNvSpPr txBox="1"/>
            <p:nvPr/>
          </p:nvSpPr>
          <p:spPr>
            <a:xfrm>
              <a:off x="803640" y="3579862"/>
              <a:ext cx="205965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libri"/>
                <a:ea typeface="Calibri"/>
                <a:cs typeface="Calibri"/>
                <a:sym typeface="Calibri"/>
              </a:endParaRPr>
            </a:p>
          </p:txBody>
        </p:sp>
        <p:sp>
          <p:nvSpPr>
            <p:cNvPr id="175" name="Google Shape;175;p21"/>
            <p:cNvSpPr txBox="1"/>
            <p:nvPr/>
          </p:nvSpPr>
          <p:spPr>
            <a:xfrm>
              <a:off x="803640" y="3362835"/>
              <a:ext cx="2059657" cy="253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 </a:t>
              </a:r>
              <a:endParaRPr sz="1600" b="1" i="0" u="none" strike="noStrike" cap="none">
                <a:solidFill>
                  <a:srgbClr val="3F3F3F"/>
                </a:solidFill>
                <a:latin typeface="Calibri"/>
                <a:ea typeface="Calibri"/>
                <a:cs typeface="Calibri"/>
                <a:sym typeface="Calibri"/>
              </a:endParaRPr>
            </a:p>
          </p:txBody>
        </p:sp>
      </p:grpSp>
      <p:graphicFrame>
        <p:nvGraphicFramePr>
          <p:cNvPr id="176" name="Google Shape;176;p21"/>
          <p:cNvGraphicFramePr/>
          <p:nvPr/>
        </p:nvGraphicFramePr>
        <p:xfrm>
          <a:off x="554606" y="968562"/>
          <a:ext cx="11202225" cy="6208875"/>
        </p:xfrm>
        <a:graphic>
          <a:graphicData uri="http://schemas.openxmlformats.org/drawingml/2006/table">
            <a:tbl>
              <a:tblPr firstRow="1" bandRow="1">
                <a:noFill/>
                <a:tableStyleId>{2D06E149-0DD4-4F8C-98E2-AAD53714238E}</a:tableStyleId>
              </a:tblPr>
              <a:tblGrid>
                <a:gridCol w="1436225">
                  <a:extLst>
                    <a:ext uri="{9D8B030D-6E8A-4147-A177-3AD203B41FA5}">
                      <a16:colId xmlns:a16="http://schemas.microsoft.com/office/drawing/2014/main" val="20000"/>
                    </a:ext>
                  </a:extLst>
                </a:gridCol>
                <a:gridCol w="2141800">
                  <a:extLst>
                    <a:ext uri="{9D8B030D-6E8A-4147-A177-3AD203B41FA5}">
                      <a16:colId xmlns:a16="http://schemas.microsoft.com/office/drawing/2014/main" val="20001"/>
                    </a:ext>
                  </a:extLst>
                </a:gridCol>
                <a:gridCol w="4281900">
                  <a:extLst>
                    <a:ext uri="{9D8B030D-6E8A-4147-A177-3AD203B41FA5}">
                      <a16:colId xmlns:a16="http://schemas.microsoft.com/office/drawing/2014/main" val="20002"/>
                    </a:ext>
                  </a:extLst>
                </a:gridCol>
                <a:gridCol w="3342300">
                  <a:extLst>
                    <a:ext uri="{9D8B030D-6E8A-4147-A177-3AD203B41FA5}">
                      <a16:colId xmlns:a16="http://schemas.microsoft.com/office/drawing/2014/main" val="20003"/>
                    </a:ext>
                  </a:extLst>
                </a:gridCol>
              </a:tblGrid>
              <a:tr h="838875">
                <a:tc>
                  <a:txBody>
                    <a:bodyPr/>
                    <a:lstStyle/>
                    <a:p>
                      <a:pPr marL="0" marR="0" lvl="0" indent="0" algn="just" rtl="0">
                        <a:lnSpc>
                          <a:spcPct val="100000"/>
                        </a:lnSpc>
                        <a:spcBef>
                          <a:spcPts val="0"/>
                        </a:spcBef>
                        <a:spcAft>
                          <a:spcPts val="0"/>
                        </a:spcAft>
                        <a:buClr>
                          <a:srgbClr val="000000"/>
                        </a:buClr>
                        <a:buSzPts val="1300"/>
                        <a:buFont typeface="Arial"/>
                        <a:buNone/>
                      </a:pPr>
                      <a:r>
                        <a:rPr lang="en-GB" sz="1300" b="1"/>
                        <a:t>Nyfikenhet</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En entreprenörs förmåga att förbli nyfiken gör att de kontinuerligt kan söka nya möjligheter.</a:t>
                      </a:r>
                      <a:endParaRPr sz="1100"/>
                    </a:p>
                    <a:p>
                      <a:pPr marL="0" marR="0" lvl="0" indent="0" algn="just" rtl="0">
                        <a:lnSpc>
                          <a:spcPct val="100000"/>
                        </a:lnSpc>
                        <a:spcBef>
                          <a:spcPts val="0"/>
                        </a:spcBef>
                        <a:spcAft>
                          <a:spcPts val="0"/>
                        </a:spcAft>
                        <a:buClr>
                          <a:srgbClr val="000000"/>
                        </a:buClr>
                        <a:buSzPts val="1100"/>
                        <a:buFont typeface="Arial"/>
                        <a:buNone/>
                      </a:pPr>
                      <a:endParaRPr sz="110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300"/>
                        <a:buFont typeface="Arial"/>
                        <a:buNone/>
                      </a:pPr>
                      <a:r>
                        <a:rPr lang="en-GB" sz="1300" b="1" u="none" strike="noStrike" cap="none"/>
                        <a:t>   Team</a:t>
                      </a:r>
                      <a:r>
                        <a:rPr lang="en-GB" sz="1300" b="1"/>
                        <a:t>b</a:t>
                      </a:r>
                      <a:r>
                        <a:rPr lang="en-GB" sz="1300" b="1" u="none" strike="noStrike" cap="none"/>
                        <a:t>uilding </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En stor entreprenör är medveten om sina styrkor och svagheter. I stället för att låta brister hålla dem tillbaka bygger de team som kompletterar deras förmågor.</a:t>
                      </a:r>
                      <a:endParaRPr sz="1400" u="none" strike="noStrike" cap="none"/>
                    </a:p>
                    <a:p>
                      <a:pPr marL="0" marR="0" lvl="0" indent="0" algn="just" rtl="0">
                        <a:lnSpc>
                          <a:spcPct val="100000"/>
                        </a:lnSpc>
                        <a:spcBef>
                          <a:spcPts val="0"/>
                        </a:spcBef>
                        <a:spcAft>
                          <a:spcPts val="0"/>
                        </a:spcAft>
                        <a:buClr>
                          <a:srgbClr val="000000"/>
                        </a:buClr>
                        <a:buSzPts val="1100"/>
                        <a:buFont typeface="Arial"/>
                        <a:buNone/>
                      </a:pPr>
                      <a:endParaRPr sz="11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213275">
                <a:tc>
                  <a:txBody>
                    <a:bodyPr/>
                    <a:lstStyle/>
                    <a:p>
                      <a:pPr marL="0" marR="0" lvl="0" indent="0" algn="just" rtl="0">
                        <a:lnSpc>
                          <a:spcPct val="100000"/>
                        </a:lnSpc>
                        <a:spcBef>
                          <a:spcPts val="0"/>
                        </a:spcBef>
                        <a:spcAft>
                          <a:spcPts val="0"/>
                        </a:spcAft>
                        <a:buClr>
                          <a:srgbClr val="000000"/>
                        </a:buClr>
                        <a:buSzPts val="1300"/>
                        <a:buFont typeface="Arial"/>
                        <a:buNone/>
                      </a:pPr>
                      <a:r>
                        <a:rPr lang="en-GB" sz="1300" b="1" u="none" strike="noStrike" cap="none"/>
                        <a:t>Stru</a:t>
                      </a:r>
                      <a:r>
                        <a:rPr lang="en-GB" sz="1300" b="1"/>
                        <a:t>kturerat experiment</a:t>
                      </a:r>
                      <a:endParaRPr sz="1400" u="none" strike="noStrike" cap="none"/>
                    </a:p>
                    <a:p>
                      <a:pPr marL="0" marR="0" lvl="0" indent="0" algn="just" rtl="0">
                        <a:lnSpc>
                          <a:spcPct val="100000"/>
                        </a:lnSpc>
                        <a:spcBef>
                          <a:spcPts val="0"/>
                        </a:spcBef>
                        <a:spcAft>
                          <a:spcPts val="0"/>
                        </a:spcAft>
                        <a:buClr>
                          <a:srgbClr val="000000"/>
                        </a:buClr>
                        <a:buSzPts val="1300"/>
                        <a:buFont typeface="Arial"/>
                        <a:buNone/>
                      </a:pPr>
                      <a:endParaRPr sz="1300" b="1"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Entreprenörer kräver en förståelse för strukturerade experiment. Med varje ny möjlighet måste en entreprenör köra tester för att avgöra om det är värt att fortsätta.</a:t>
                      </a:r>
                      <a:endParaRPr sz="1100"/>
                    </a:p>
                    <a:p>
                      <a:pPr marL="0" marR="0" lvl="0" indent="0" algn="just" rtl="0">
                        <a:lnSpc>
                          <a:spcPct val="100000"/>
                        </a:lnSpc>
                        <a:spcBef>
                          <a:spcPts val="0"/>
                        </a:spcBef>
                        <a:spcAft>
                          <a:spcPts val="0"/>
                        </a:spcAft>
                        <a:buClr>
                          <a:srgbClr val="000000"/>
                        </a:buClr>
                        <a:buSzPts val="1100"/>
                        <a:buFont typeface="Arial"/>
                        <a:buNone/>
                      </a:pPr>
                      <a:endParaRPr sz="110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300"/>
                        <a:buFont typeface="Arial"/>
                        <a:buNone/>
                      </a:pPr>
                      <a:r>
                        <a:rPr lang="en-GB" sz="1300" b="1" u="none" strike="noStrike" cap="none"/>
                        <a:t>Risk</a:t>
                      </a:r>
                      <a:r>
                        <a:rPr lang="en-GB" sz="1300" b="1"/>
                        <a:t>t</a:t>
                      </a:r>
                      <a:r>
                        <a:rPr lang="en-GB" sz="1300" b="1" u="none" strike="noStrike" cap="none"/>
                        <a:t>oleran</a:t>
                      </a:r>
                      <a:r>
                        <a:rPr lang="en-GB" sz="1300" b="1"/>
                        <a:t>s</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Entreprenörskap är ofta förknippat med risk. Även om det är sant att lanseringen av ett företag kräver att en entreprenör tar risker, måste de också vidta åtgärder för att minimera det. Framgångsrika entreprenörer är bekväma med att möta en viss risknivå för att skörda frukterna av sina ansträngningar; deras risktolerans är dock nära relaterad till deras ansträngningar att mildra den.</a:t>
                      </a:r>
                      <a:endParaRPr sz="1100"/>
                    </a:p>
                    <a:p>
                      <a:pPr marL="0" marR="0" lvl="0" indent="0" algn="just" rtl="0">
                        <a:lnSpc>
                          <a:spcPct val="100000"/>
                        </a:lnSpc>
                        <a:spcBef>
                          <a:spcPts val="0"/>
                        </a:spcBef>
                        <a:spcAft>
                          <a:spcPts val="0"/>
                        </a:spcAft>
                        <a:buClr>
                          <a:srgbClr val="000000"/>
                        </a:buClr>
                        <a:buSzPts val="1100"/>
                        <a:buFont typeface="Arial"/>
                        <a:buNone/>
                      </a:pPr>
                      <a:endParaRPr sz="110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205600">
                <a:tc>
                  <a:txBody>
                    <a:bodyPr/>
                    <a:lstStyle/>
                    <a:p>
                      <a:pPr marL="0" marR="0" lvl="0" indent="0" algn="just" rtl="0">
                        <a:lnSpc>
                          <a:spcPct val="100000"/>
                        </a:lnSpc>
                        <a:spcBef>
                          <a:spcPts val="0"/>
                        </a:spcBef>
                        <a:spcAft>
                          <a:spcPts val="0"/>
                        </a:spcAft>
                        <a:buClr>
                          <a:srgbClr val="000000"/>
                        </a:buClr>
                        <a:buSzPts val="1300"/>
                        <a:buFont typeface="Arial"/>
                        <a:buNone/>
                      </a:pPr>
                      <a:r>
                        <a:rPr lang="en-GB" sz="1300" b="1" u="none" strike="noStrike" cap="none"/>
                        <a:t>A</a:t>
                      </a:r>
                      <a:r>
                        <a:rPr lang="en-GB" sz="1300" b="1"/>
                        <a:t>npassningsförmåga</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Framgångsrika företagsledare måste vara anpassningsbara eftersom de bör bedöma situationer och förbli flexibla för att säkerställa att deras verksamhet fortsätter att gå framåt, oavsett oväntade förändringar.</a:t>
                      </a:r>
                      <a:endParaRPr sz="1100"/>
                    </a:p>
                    <a:p>
                      <a:pPr marL="0" marR="0" lvl="0" indent="0" algn="just" rtl="0">
                        <a:lnSpc>
                          <a:spcPct val="100000"/>
                        </a:lnSpc>
                        <a:spcBef>
                          <a:spcPts val="0"/>
                        </a:spcBef>
                        <a:spcAft>
                          <a:spcPts val="0"/>
                        </a:spcAft>
                        <a:buClr>
                          <a:srgbClr val="000000"/>
                        </a:buClr>
                        <a:buSzPts val="1100"/>
                        <a:buFont typeface="Arial"/>
                        <a:buNone/>
                      </a:pPr>
                      <a:endParaRPr sz="110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300"/>
                        <a:buFont typeface="Arial"/>
                        <a:buNone/>
                      </a:pPr>
                      <a:r>
                        <a:rPr lang="en-GB" sz="1300" b="1"/>
                        <a:t>Bekväm med </a:t>
                      </a:r>
                      <a:endParaRPr sz="1300" b="1"/>
                    </a:p>
                    <a:p>
                      <a:pPr marL="0" marR="0" lvl="0" indent="0" algn="r" rtl="0">
                        <a:lnSpc>
                          <a:spcPct val="100000"/>
                        </a:lnSpc>
                        <a:spcBef>
                          <a:spcPts val="0"/>
                        </a:spcBef>
                        <a:spcAft>
                          <a:spcPts val="0"/>
                        </a:spcAft>
                        <a:buClr>
                          <a:srgbClr val="000000"/>
                        </a:buClr>
                        <a:buSzPts val="1300"/>
                        <a:buFont typeface="Arial"/>
                        <a:buNone/>
                      </a:pPr>
                      <a:r>
                        <a:rPr lang="en-GB" sz="1300" b="1"/>
                        <a:t>misslyckande</a:t>
                      </a:r>
                      <a:endParaRPr sz="1400" u="none" strike="noStrike" cap="none"/>
                    </a:p>
                    <a:p>
                      <a:pPr marL="0" marR="0" lvl="0" indent="0" algn="r" rtl="0">
                        <a:lnSpc>
                          <a:spcPct val="100000"/>
                        </a:lnSpc>
                        <a:spcBef>
                          <a:spcPts val="0"/>
                        </a:spcBef>
                        <a:spcAft>
                          <a:spcPts val="0"/>
                        </a:spcAft>
                        <a:buClr>
                          <a:srgbClr val="000000"/>
                        </a:buClr>
                        <a:buSzPts val="1300"/>
                        <a:buFont typeface="Arial"/>
                        <a:buNone/>
                      </a:pPr>
                      <a:endParaRPr sz="1300" b="1"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Framgångsrika entreprenörer måste förbereda sig för och vara bekväma med misslyckande. I stället för att låta rädslan hålla dem tillbaka, tillåter de möjligheten till framgång att driva dem framåt.</a:t>
                      </a:r>
                      <a:endParaRPr sz="1100"/>
                    </a:p>
                    <a:p>
                      <a:pPr marL="0" marR="0" lvl="0" indent="0" algn="just" rtl="0">
                        <a:lnSpc>
                          <a:spcPct val="100000"/>
                        </a:lnSpc>
                        <a:spcBef>
                          <a:spcPts val="0"/>
                        </a:spcBef>
                        <a:spcAft>
                          <a:spcPts val="0"/>
                        </a:spcAft>
                        <a:buClr>
                          <a:srgbClr val="000000"/>
                        </a:buClr>
                        <a:buSzPts val="1100"/>
                        <a:buFont typeface="Arial"/>
                        <a:buNone/>
                      </a:pPr>
                      <a:endParaRPr sz="110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880025">
                <a:tc>
                  <a:txBody>
                    <a:bodyPr/>
                    <a:lstStyle/>
                    <a:p>
                      <a:pPr marL="0" marR="0" lvl="0" indent="0" algn="just" rtl="0">
                        <a:lnSpc>
                          <a:spcPct val="100000"/>
                        </a:lnSpc>
                        <a:spcBef>
                          <a:spcPts val="0"/>
                        </a:spcBef>
                        <a:spcAft>
                          <a:spcPts val="0"/>
                        </a:spcAft>
                        <a:buClr>
                          <a:srgbClr val="000000"/>
                        </a:buClr>
                        <a:buSzPts val="1300"/>
                        <a:buFont typeface="Arial"/>
                        <a:buNone/>
                      </a:pPr>
                      <a:r>
                        <a:rPr lang="en-GB" sz="1300" b="1"/>
                        <a:t>Beslutsamhet</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För att lyckas måste en entreprenör fatta svåra beslut och stå för dem.</a:t>
                      </a:r>
                      <a:r>
                        <a:rPr lang="en-GB" sz="1100" u="none" strike="noStrike" cap="none"/>
                        <a:t>. </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300"/>
                        <a:buFont typeface="Arial"/>
                        <a:buNone/>
                      </a:pPr>
                      <a:r>
                        <a:rPr lang="en-GB" sz="1300" b="1"/>
                        <a:t>Uthållighet</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u="none" strike="noStrike" cap="none"/>
                        <a:t>Även om många framgångsrika entreprenörer är bekväma med möjligheten att misslyckas, betyder det inte att de ger upp lätt. Snarare ser de misslyckande som en möjlighet att lära sig och växa.</a:t>
                      </a:r>
                      <a:endParaRPr sz="1100" u="none" strike="noStrike" cap="none"/>
                    </a:p>
                    <a:p>
                      <a:pPr marL="0" marR="0" lvl="0" indent="0" algn="just" rtl="0">
                        <a:lnSpc>
                          <a:spcPct val="100000"/>
                        </a:lnSpc>
                        <a:spcBef>
                          <a:spcPts val="0"/>
                        </a:spcBef>
                        <a:spcAft>
                          <a:spcPts val="0"/>
                        </a:spcAft>
                        <a:buClr>
                          <a:srgbClr val="000000"/>
                        </a:buClr>
                        <a:buSzPts val="1100"/>
                        <a:buFont typeface="Arial"/>
                        <a:buNone/>
                      </a:pPr>
                      <a:endParaRPr sz="110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55875">
                <a:tc>
                  <a:txBody>
                    <a:bodyPr/>
                    <a:lstStyle/>
                    <a:p>
                      <a:pPr marL="0" marR="0" lvl="0" indent="0" algn="just" rtl="0">
                        <a:lnSpc>
                          <a:spcPct val="100000"/>
                        </a:lnSpc>
                        <a:spcBef>
                          <a:spcPts val="0"/>
                        </a:spcBef>
                        <a:spcAft>
                          <a:spcPts val="0"/>
                        </a:spcAft>
                        <a:buClr>
                          <a:srgbClr val="000000"/>
                        </a:buClr>
                        <a:buSzPts val="1300"/>
                        <a:buFont typeface="Arial"/>
                        <a:buNone/>
                      </a:pPr>
                      <a:r>
                        <a:rPr lang="en-GB" sz="1300" b="1" u="none" strike="noStrike" cap="none"/>
                        <a:t>L</a:t>
                      </a:r>
                      <a:r>
                        <a:rPr lang="en-GB" sz="1300" b="1"/>
                        <a:t>ångsiktigt fokus</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Även om de tidiga stadierna av att starta ett företag är avgörande för dess framgång, slutar processen inte när verksamheten är i drift.</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300"/>
                        <a:buFont typeface="Arial"/>
                        <a:buNone/>
                      </a:pPr>
                      <a:r>
                        <a:rPr lang="en-GB" sz="1300" b="1" u="none" strike="noStrike" cap="none"/>
                        <a:t>Innovation</a:t>
                      </a:r>
                      <a:endParaRPr sz="1400" u="none" strike="noStrike" cap="none"/>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en-GB" sz="1100"/>
                        <a:t>Innovation är en egenskap som vissa, men inte alla, entreprenörer har. Lyckligtvis är det en typ av strategiskt tankesätt som kan odlas. Genom att utveckla dina strategiska tänkande färdigheter kan du vara väl rustad för att upptäcka innovativa möjligheter och positionera ditt företag för framgång.</a:t>
                      </a:r>
                      <a:endParaRPr sz="1100"/>
                    </a:p>
                    <a:p>
                      <a:pPr marL="0" marR="0" lvl="0" indent="0" algn="just" rtl="0">
                        <a:lnSpc>
                          <a:spcPct val="100000"/>
                        </a:lnSpc>
                        <a:spcBef>
                          <a:spcPts val="0"/>
                        </a:spcBef>
                        <a:spcAft>
                          <a:spcPts val="0"/>
                        </a:spcAft>
                        <a:buClr>
                          <a:srgbClr val="000000"/>
                        </a:buClr>
                        <a:buSzPts val="1100"/>
                        <a:buFont typeface="Arial"/>
                        <a:buNone/>
                      </a:pPr>
                      <a:endParaRPr sz="1100"/>
                    </a:p>
                  </a:txBody>
                  <a:tcPr marL="85200" marR="85200" marT="42600" marB="42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77" name="Google Shape;177;p21"/>
          <p:cNvPicPr preferRelativeResize="0"/>
          <p:nvPr/>
        </p:nvPicPr>
        <p:blipFill rotWithShape="1">
          <a:blip r:embed="rId4">
            <a:alphaModFix/>
          </a:blip>
          <a:srcRect/>
          <a:stretch/>
        </p:blipFill>
        <p:spPr>
          <a:xfrm>
            <a:off x="11741167" y="6381133"/>
            <a:ext cx="481611" cy="476867"/>
          </a:xfrm>
          <a:prstGeom prst="rect">
            <a:avLst/>
          </a:prstGeom>
          <a:noFill/>
          <a:ln>
            <a:noFill/>
          </a:ln>
        </p:spPr>
      </p:pic>
      <p:sp>
        <p:nvSpPr>
          <p:cNvPr id="178" name="Google Shape;178;p21"/>
          <p:cNvSpPr txBox="1"/>
          <p:nvPr/>
        </p:nvSpPr>
        <p:spPr>
          <a:xfrm>
            <a:off x="1034053" y="193002"/>
            <a:ext cx="987638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Ten features of successful entrepreneurs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p:nvPr/>
        </p:nvSpPr>
        <p:spPr>
          <a:xfrm>
            <a:off x="287355" y="308371"/>
            <a:ext cx="11617291" cy="6384992"/>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84" name="Google Shape;184;p22"/>
          <p:cNvPicPr preferRelativeResize="0"/>
          <p:nvPr/>
        </p:nvPicPr>
        <p:blipFill rotWithShape="1">
          <a:blip r:embed="rId3">
            <a:alphaModFix/>
          </a:blip>
          <a:srcRect/>
          <a:stretch/>
        </p:blipFill>
        <p:spPr>
          <a:xfrm>
            <a:off x="10715543" y="4561072"/>
            <a:ext cx="1069128" cy="1992938"/>
          </a:xfrm>
          <a:prstGeom prst="rect">
            <a:avLst/>
          </a:prstGeom>
          <a:noFill/>
          <a:ln>
            <a:noFill/>
          </a:ln>
        </p:spPr>
      </p:pic>
      <p:sp>
        <p:nvSpPr>
          <p:cNvPr id="185" name="Google Shape;185;p22"/>
          <p:cNvSpPr txBox="1"/>
          <p:nvPr/>
        </p:nvSpPr>
        <p:spPr>
          <a:xfrm>
            <a:off x="616988" y="1300459"/>
            <a:ext cx="10958100" cy="363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Vi kan säga att entreprenörskap är en aktivitet med en inneboende och mycket hög riskkoefficient.  Risktagandet är bland de få element som skiljer entreprenör från chefer.</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En sådan risk är relaterad till den övergripande osäkerheten om entreprenörsinitiativets framgång och lönsamhet.  </a:t>
            </a:r>
            <a:r>
              <a:rPr lang="en-GB" sz="1800" b="1">
                <a:latin typeface="Calibri"/>
                <a:ea typeface="Calibri"/>
                <a:cs typeface="Calibri"/>
                <a:sym typeface="Calibri"/>
              </a:rPr>
              <a:t>Den entreprenöriella utmaningen består i att möta sådan osäkerhet med mod, metod och kritiskt tänkande för att mildra risken och möta de förväntade resultaten.</a:t>
            </a:r>
            <a:endParaRPr sz="18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Det entreprenöriella tankesättet ser i utmaningar stora affärsmöjligheter som väntar på att utnyttjas. I misslyckandet hittar entreprenörer läranderesultat som hjälper dem att omforma sin innovationsväg och återställa sin konkurrenskraft.</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Därför måste vi fokusera på </a:t>
            </a:r>
            <a:r>
              <a:rPr lang="en-GB" sz="1800" b="1">
                <a:latin typeface="Calibri"/>
                <a:ea typeface="Calibri"/>
                <a:cs typeface="Calibri"/>
                <a:sym typeface="Calibri"/>
              </a:rPr>
              <a:t>initiativförmåga </a:t>
            </a:r>
            <a:r>
              <a:rPr lang="en-GB" sz="1800">
                <a:latin typeface="Calibri"/>
                <a:ea typeface="Calibri"/>
                <a:cs typeface="Calibri"/>
                <a:sym typeface="Calibri"/>
              </a:rPr>
              <a:t>och på ett entreprenöriellt </a:t>
            </a:r>
            <a:r>
              <a:rPr lang="en-GB" sz="1800" b="1">
                <a:latin typeface="Calibri"/>
                <a:ea typeface="Calibri"/>
                <a:cs typeface="Calibri"/>
                <a:sym typeface="Calibri"/>
              </a:rPr>
              <a:t>tänkesätt. </a:t>
            </a:r>
            <a:endParaRPr sz="18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a:p>
        </p:txBody>
      </p:sp>
      <p:pic>
        <p:nvPicPr>
          <p:cNvPr id="186" name="Google Shape;186;p22"/>
          <p:cNvPicPr preferRelativeResize="0"/>
          <p:nvPr/>
        </p:nvPicPr>
        <p:blipFill rotWithShape="1">
          <a:blip r:embed="rId4">
            <a:alphaModFix/>
          </a:blip>
          <a:srcRect/>
          <a:stretch/>
        </p:blipFill>
        <p:spPr>
          <a:xfrm>
            <a:off x="77695" y="69937"/>
            <a:ext cx="481611" cy="4768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3" descr="A picture containing text&#10;&#10;Description automatically generated"/>
          <p:cNvPicPr preferRelativeResize="0"/>
          <p:nvPr/>
        </p:nvPicPr>
        <p:blipFill rotWithShape="1">
          <a:blip r:embed="rId3">
            <a:alphaModFix/>
          </a:blip>
          <a:srcRect/>
          <a:stretch/>
        </p:blipFill>
        <p:spPr>
          <a:xfrm>
            <a:off x="7726166" y="3893905"/>
            <a:ext cx="4289034" cy="2624405"/>
          </a:xfrm>
          <a:prstGeom prst="rect">
            <a:avLst/>
          </a:prstGeom>
          <a:noFill/>
          <a:ln>
            <a:noFill/>
          </a:ln>
        </p:spPr>
      </p:pic>
      <p:sp>
        <p:nvSpPr>
          <p:cNvPr id="192" name="Google Shape;192;p23"/>
          <p:cNvSpPr txBox="1"/>
          <p:nvPr/>
        </p:nvSpPr>
        <p:spPr>
          <a:xfrm>
            <a:off x="249382" y="858825"/>
            <a:ext cx="11693100" cy="544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En känsla av initiativförmåga och entreprenörskap </a:t>
            </a:r>
            <a:r>
              <a:rPr lang="en-GB" sz="1800" b="1">
                <a:solidFill>
                  <a:schemeClr val="dk1"/>
                </a:solidFill>
                <a:latin typeface="Calibri"/>
                <a:ea typeface="Calibri"/>
                <a:cs typeface="Calibri"/>
                <a:sym typeface="Calibri"/>
              </a:rPr>
              <a:t>är förmågan att omvandla idéer till handling genom kreativitet, innovation och risktagande, samt förmågan att planera och hantera projekt.</a:t>
            </a:r>
            <a:r>
              <a:rPr lang="en-GB" sz="1800">
                <a:solidFill>
                  <a:schemeClr val="dk1"/>
                </a:solidFill>
                <a:latin typeface="Calibri"/>
                <a:ea typeface="Calibri"/>
                <a:cs typeface="Calibri"/>
                <a:sym typeface="Calibri"/>
              </a:rPr>
              <a:t> Initiativförmåga och entreprenörskap avser en individs förmåga att omvandla idéer till handling.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Detta stöder individer, inte bara i deras vardag hemma och i samhället, utan också på arbetsplatsen att vara medvetna om sammanhanget för deras arbete och kunna ta vara på möjligheter och är en grund för mer specifika färdigheter och kunskaper som behövs av dem som etablerar eller bidrar till social eller kommersiell verksamhet. Detta bör inbegripa medvetenhet om etiska värden och främja goda styrelseformer.</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En entreprenörsattityd kännetecknas av initiativförmåga, proaktivitet, självständighet och innovation i det personliga och sociala livet, lika mycket som på jobbet. Det inkluderar också motivation och beslutsamhet att uppfylla mål, vare sig personliga mål eller mål som hålls gemensamma med andra, inklusive på jobbet.</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chemeClr val="dk1"/>
                </a:solidFill>
                <a:latin typeface="Calibri"/>
                <a:ea typeface="Calibri"/>
                <a:cs typeface="Calibri"/>
                <a:sym typeface="Calibri"/>
              </a:rPr>
              <a:t>Vi föreslår att du kollar in detta ramverk som tillhandahålls av EU-kommissionen: </a:t>
            </a:r>
            <a:r>
              <a:rPr lang="en-GB"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https://publications.jrc.ec.europa.eu/repository/handle/JRC109128</a:t>
            </a:r>
            <a:r>
              <a:rPr lang="en-GB" sz="1800" b="0" i="0" u="none" strike="noStrike" cap="none">
                <a:solidFill>
                  <a:schemeClr val="dk1"/>
                </a:solidFill>
                <a:latin typeface="Calibri"/>
                <a:ea typeface="Calibri"/>
                <a:cs typeface="Calibri"/>
                <a:sym typeface="Calibri"/>
              </a:rPr>
              <a:t> </a:t>
            </a:r>
            <a:r>
              <a:rPr lang="en-GB"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https://publications.jrc.ec.europa.eu/repository/handle/JRC120911</a:t>
            </a:r>
            <a:endParaRPr sz="1800" b="0" i="0" u="none" strike="noStrike" cap="none">
              <a:solidFill>
                <a:schemeClr val="dk1"/>
              </a:solidFill>
              <a:latin typeface="Calibri"/>
              <a:ea typeface="Calibri"/>
              <a:cs typeface="Calibri"/>
              <a:sym typeface="Calibri"/>
            </a:endParaRPr>
          </a:p>
        </p:txBody>
      </p:sp>
      <p:pic>
        <p:nvPicPr>
          <p:cNvPr id="193" name="Google Shape;193;p23"/>
          <p:cNvPicPr preferRelativeResize="0"/>
          <p:nvPr/>
        </p:nvPicPr>
        <p:blipFill rotWithShape="1">
          <a:blip r:embed="rId6">
            <a:alphaModFix/>
          </a:blip>
          <a:srcRect/>
          <a:stretch/>
        </p:blipFill>
        <p:spPr>
          <a:xfrm>
            <a:off x="77695" y="69937"/>
            <a:ext cx="481611" cy="4768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4" descr="Graphical user interface&#10;&#10;Description automatically generated with medium confidence"/>
          <p:cNvPicPr preferRelativeResize="0"/>
          <p:nvPr/>
        </p:nvPicPr>
        <p:blipFill rotWithShape="1">
          <a:blip r:embed="rId3">
            <a:alphaModFix/>
          </a:blip>
          <a:srcRect/>
          <a:stretch/>
        </p:blipFill>
        <p:spPr>
          <a:xfrm>
            <a:off x="6971033" y="395767"/>
            <a:ext cx="1800211" cy="1539180"/>
          </a:xfrm>
          <a:prstGeom prst="rect">
            <a:avLst/>
          </a:prstGeom>
          <a:noFill/>
          <a:ln>
            <a:noFill/>
          </a:ln>
        </p:spPr>
      </p:pic>
      <p:sp>
        <p:nvSpPr>
          <p:cNvPr id="199" name="Google Shape;199;p24"/>
          <p:cNvSpPr/>
          <p:nvPr/>
        </p:nvSpPr>
        <p:spPr>
          <a:xfrm>
            <a:off x="287355" y="308371"/>
            <a:ext cx="11617291" cy="6384992"/>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0" name="Google Shape;200;p24"/>
          <p:cNvSpPr/>
          <p:nvPr/>
        </p:nvSpPr>
        <p:spPr>
          <a:xfrm>
            <a:off x="8869033" y="0"/>
            <a:ext cx="2688299" cy="6858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1" name="Google Shape;201;p24"/>
          <p:cNvSpPr txBox="1"/>
          <p:nvPr/>
        </p:nvSpPr>
        <p:spPr>
          <a:xfrm>
            <a:off x="9013048" y="2920922"/>
            <a:ext cx="2400267" cy="6668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en-GB" sz="3200" b="1" i="0" u="none" strike="noStrike" cap="none">
                <a:solidFill>
                  <a:schemeClr val="lt1"/>
                </a:solidFill>
                <a:latin typeface="Calibri"/>
                <a:ea typeface="Calibri"/>
                <a:cs typeface="Calibri"/>
                <a:sym typeface="Calibri"/>
              </a:rPr>
              <a:t>S</a:t>
            </a:r>
            <a:r>
              <a:rPr lang="en-GB" sz="3200" b="1">
                <a:solidFill>
                  <a:schemeClr val="lt1"/>
                </a:solidFill>
                <a:latin typeface="Calibri"/>
                <a:ea typeface="Calibri"/>
                <a:cs typeface="Calibri"/>
                <a:sym typeface="Calibri"/>
              </a:rPr>
              <a:t>jälvverkan</a:t>
            </a:r>
            <a:endParaRPr sz="1400" b="0" i="0" u="none" strike="noStrike" cap="none">
              <a:solidFill>
                <a:srgbClr val="000000"/>
              </a:solidFill>
              <a:latin typeface="Arial"/>
              <a:ea typeface="Arial"/>
              <a:cs typeface="Arial"/>
              <a:sym typeface="Arial"/>
            </a:endParaRPr>
          </a:p>
        </p:txBody>
      </p:sp>
      <p:sp>
        <p:nvSpPr>
          <p:cNvPr id="202" name="Google Shape;202;p24"/>
          <p:cNvSpPr txBox="1"/>
          <p:nvPr/>
        </p:nvSpPr>
        <p:spPr>
          <a:xfrm>
            <a:off x="1037688" y="611723"/>
            <a:ext cx="6102900" cy="1354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a:p>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Ursprungligen föreslagen av psykologen Albert Bandura, hänvisar begreppet självverkan till: "hur väl man kan genomföra handlingssätt som krävs för att hantera potentiella situationer".</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a:p>
        </p:txBody>
      </p:sp>
      <p:sp>
        <p:nvSpPr>
          <p:cNvPr id="203" name="Google Shape;203;p24"/>
          <p:cNvSpPr txBox="1"/>
          <p:nvPr/>
        </p:nvSpPr>
        <p:spPr>
          <a:xfrm>
            <a:off x="753994" y="2150903"/>
            <a:ext cx="7648500" cy="42483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800"/>
              <a:buFont typeface="Noto Sans Symbols"/>
              <a:buChar char="✔"/>
            </a:pPr>
            <a:r>
              <a:rPr lang="en-GB" sz="1800" b="1">
                <a:solidFill>
                  <a:schemeClr val="dk1"/>
                </a:solidFill>
                <a:latin typeface="Calibri"/>
                <a:ea typeface="Calibri"/>
                <a:cs typeface="Calibri"/>
                <a:sym typeface="Calibri"/>
              </a:rPr>
              <a:t>Det påverkar mänskligt beteende i alla aspekter av det sociala livet</a:t>
            </a:r>
            <a:r>
              <a:rPr lang="en-GB" sz="1800">
                <a:solidFill>
                  <a:schemeClr val="dk1"/>
                </a:solidFill>
                <a:latin typeface="Calibri"/>
                <a:ea typeface="Calibri"/>
                <a:cs typeface="Calibri"/>
                <a:sym typeface="Calibri"/>
              </a:rPr>
              <a:t> (arbete, sentimentalt, förhållande, etc ...). Genom att representera det övergripande systemet av övertygelser som en person har som ett sätt att stimulera förändringar i sitt liv, kommer uppfattningen om någons egen självverkan sannolikt att vara den mest påverkande variabeln för att påverka dess val och de utmaningar hon / han är redo att möta.</a:t>
            </a:r>
            <a:endParaRPr sz="180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Noto Sans Symbols"/>
              <a:buChar char="✔"/>
            </a:pPr>
            <a:endParaRPr sz="180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Det är mycket relevant för etablerade entreprenörer (och särskilt för blivande företagare) eftersom </a:t>
            </a:r>
            <a:r>
              <a:rPr lang="en-GB" sz="1800" b="1">
                <a:solidFill>
                  <a:schemeClr val="dk1"/>
                </a:solidFill>
                <a:latin typeface="Calibri"/>
                <a:ea typeface="Calibri"/>
                <a:cs typeface="Calibri"/>
                <a:sym typeface="Calibri"/>
              </a:rPr>
              <a:t>det vårdar deras förmåga att vara effektiva inom sina operativa affärsmiljöer.</a:t>
            </a:r>
            <a:endParaRPr sz="1800" b="1">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Noto Sans Symbols"/>
              <a:buChar char="✔"/>
            </a:pPr>
            <a:endParaRPr sz="180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Ett hälsosamt själveffektivitetstänkande ger en </a:t>
            </a:r>
            <a:r>
              <a:rPr lang="en-GB" sz="1800" b="1">
                <a:solidFill>
                  <a:schemeClr val="dk1"/>
                </a:solidFill>
                <a:latin typeface="Calibri"/>
                <a:ea typeface="Calibri"/>
                <a:cs typeface="Calibri"/>
                <a:sym typeface="Calibri"/>
              </a:rPr>
              <a:t>boost-effekt</a:t>
            </a:r>
            <a:r>
              <a:rPr lang="en-GB" sz="1800">
                <a:solidFill>
                  <a:schemeClr val="dk1"/>
                </a:solidFill>
                <a:latin typeface="Calibri"/>
                <a:ea typeface="Calibri"/>
                <a:cs typeface="Calibri"/>
                <a:sym typeface="Calibri"/>
              </a:rPr>
              <a:t> till en entreprenörs kompetens att agera med självförtroende, effektivitet och motivation.</a:t>
            </a:r>
            <a:endParaRPr sz="180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alibri"/>
              <a:buChar char="✔"/>
            </a:pPr>
            <a:endParaRPr sz="1800">
              <a:solidFill>
                <a:schemeClr val="dk1"/>
              </a:solidFill>
              <a:latin typeface="Calibri"/>
              <a:ea typeface="Calibri"/>
              <a:cs typeface="Calibri"/>
              <a:sym typeface="Calibri"/>
            </a:endParaRPr>
          </a:p>
        </p:txBody>
      </p:sp>
      <p:pic>
        <p:nvPicPr>
          <p:cNvPr id="204" name="Google Shape;204;p24"/>
          <p:cNvPicPr preferRelativeResize="0"/>
          <p:nvPr/>
        </p:nvPicPr>
        <p:blipFill rotWithShape="1">
          <a:blip r:embed="rId4">
            <a:alphaModFix/>
          </a:blip>
          <a:srcRect/>
          <a:stretch/>
        </p:blipFill>
        <p:spPr>
          <a:xfrm>
            <a:off x="46548" y="69937"/>
            <a:ext cx="481611" cy="476867"/>
          </a:xfrm>
          <a:prstGeom prst="rect">
            <a:avLst/>
          </a:prstGeom>
          <a:noFill/>
          <a:ln>
            <a:noFill/>
          </a:ln>
        </p:spPr>
      </p:pic>
      <p:sp>
        <p:nvSpPr>
          <p:cNvPr id="205" name="Google Shape;205;p24"/>
          <p:cNvSpPr/>
          <p:nvPr/>
        </p:nvSpPr>
        <p:spPr>
          <a:xfrm>
            <a:off x="753995" y="2150903"/>
            <a:ext cx="283695" cy="288015"/>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6" name="Google Shape;206;p24"/>
          <p:cNvSpPr/>
          <p:nvPr/>
        </p:nvSpPr>
        <p:spPr>
          <a:xfrm>
            <a:off x="776532" y="4064017"/>
            <a:ext cx="283695" cy="288015"/>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7" name="Google Shape;207;p24"/>
          <p:cNvSpPr/>
          <p:nvPr/>
        </p:nvSpPr>
        <p:spPr>
          <a:xfrm>
            <a:off x="753993" y="5210889"/>
            <a:ext cx="283695" cy="288015"/>
          </a:xfrm>
          <a:prstGeom prst="ellipse">
            <a:avLst/>
          </a:prstGeom>
          <a:solidFill>
            <a:srgbClr val="87B5B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8" name="Google Shape;208;p24"/>
          <p:cNvSpPr txBox="1"/>
          <p:nvPr/>
        </p:nvSpPr>
        <p:spPr>
          <a:xfrm>
            <a:off x="1199509" y="6220035"/>
            <a:ext cx="609771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5" descr="Graphical user interface&#10;&#10;Description automatically generated"/>
          <p:cNvPicPr preferRelativeResize="0"/>
          <p:nvPr/>
        </p:nvPicPr>
        <p:blipFill rotWithShape="1">
          <a:blip r:embed="rId3">
            <a:alphaModFix/>
          </a:blip>
          <a:srcRect l="6974" t="8496" r="8135"/>
          <a:stretch/>
        </p:blipFill>
        <p:spPr>
          <a:xfrm>
            <a:off x="2239766" y="5349347"/>
            <a:ext cx="1556721" cy="1185115"/>
          </a:xfrm>
          <a:prstGeom prst="rect">
            <a:avLst/>
          </a:prstGeom>
          <a:noFill/>
          <a:ln>
            <a:noFill/>
          </a:ln>
        </p:spPr>
      </p:pic>
      <p:sp>
        <p:nvSpPr>
          <p:cNvPr id="214" name="Google Shape;214;p25"/>
          <p:cNvSpPr txBox="1"/>
          <p:nvPr/>
        </p:nvSpPr>
        <p:spPr>
          <a:xfrm>
            <a:off x="523984" y="465151"/>
            <a:ext cx="111681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a:solidFill>
                  <a:schemeClr val="dk1"/>
                </a:solidFill>
                <a:latin typeface="Calibri"/>
                <a:ea typeface="Calibri"/>
                <a:cs typeface="Calibri"/>
                <a:sym typeface="Calibri"/>
              </a:rPr>
              <a:t>Entreprenöriell självverkan</a:t>
            </a:r>
            <a:r>
              <a:rPr lang="en-GB" sz="1800">
                <a:solidFill>
                  <a:schemeClr val="dk1"/>
                </a:solidFill>
                <a:latin typeface="Calibri"/>
                <a:ea typeface="Calibri"/>
                <a:cs typeface="Calibri"/>
                <a:sym typeface="Calibri"/>
              </a:rPr>
              <a:t> används för att definiera en individs förtroende för sina förmågor och har en avgörande roll för att forma entreprenöriella avsikter. I detta avseende kan det antas att nivån på entreprenöriell självverkan korrelerar med entreprenöriella avsikter.</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Studierna i litteraturen indikerar att </a:t>
            </a:r>
            <a:r>
              <a:rPr lang="en-GB" sz="1800" b="1">
                <a:solidFill>
                  <a:schemeClr val="dk1"/>
                </a:solidFill>
                <a:latin typeface="Calibri"/>
                <a:ea typeface="Calibri"/>
                <a:cs typeface="Calibri"/>
                <a:sym typeface="Calibri"/>
              </a:rPr>
              <a:t>det finns en stark koppling mellan entreprenöriell självförmåga och resultatet av ett företag som startats av en entreprenör.</a:t>
            </a:r>
            <a:r>
              <a:rPr lang="en-GB" sz="1800">
                <a:solidFill>
                  <a:schemeClr val="dk1"/>
                </a:solidFill>
                <a:latin typeface="Calibri"/>
                <a:ea typeface="Calibri"/>
                <a:cs typeface="Calibri"/>
                <a:sym typeface="Calibri"/>
              </a:rPr>
              <a:t> Det är allmänt erkänt att entreprenöriell själveffektivitet, som hänvisar till en individs tro på sin förmåga att utföra uppgifter och roller som syftar till entreprenörsresultat, spelar en avgörande roll för att avgöra om individer bedriver entreprenörskarriär och engagerar sig i entreprenörsbeteende.</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p:txBody>
      </p:sp>
      <p:graphicFrame>
        <p:nvGraphicFramePr>
          <p:cNvPr id="215" name="Google Shape;215;p25"/>
          <p:cNvGraphicFramePr/>
          <p:nvPr/>
        </p:nvGraphicFramePr>
        <p:xfrm>
          <a:off x="905201" y="3327473"/>
          <a:ext cx="10762825" cy="4860850"/>
        </p:xfrm>
        <a:graphic>
          <a:graphicData uri="http://schemas.openxmlformats.org/drawingml/2006/table">
            <a:tbl>
              <a:tblPr firstRow="1" bandRow="1">
                <a:noFill/>
                <a:tableStyleId>{C3403204-D0FC-4DA7-964C-31956F503D01}</a:tableStyleId>
              </a:tblPr>
              <a:tblGrid>
                <a:gridCol w="5481900">
                  <a:extLst>
                    <a:ext uri="{9D8B030D-6E8A-4147-A177-3AD203B41FA5}">
                      <a16:colId xmlns:a16="http://schemas.microsoft.com/office/drawing/2014/main" val="20000"/>
                    </a:ext>
                  </a:extLst>
                </a:gridCol>
                <a:gridCol w="5280925">
                  <a:extLst>
                    <a:ext uri="{9D8B030D-6E8A-4147-A177-3AD203B41FA5}">
                      <a16:colId xmlns:a16="http://schemas.microsoft.com/office/drawing/2014/main" val="20001"/>
                    </a:ext>
                  </a:extLst>
                </a:gridCol>
              </a:tblGrid>
              <a:tr h="327600">
                <a:tc>
                  <a:txBody>
                    <a:bodyPr/>
                    <a:lstStyle/>
                    <a:p>
                      <a:pPr marL="0" marR="0" lvl="0" indent="0" algn="l" rtl="0">
                        <a:lnSpc>
                          <a:spcPct val="100000"/>
                        </a:lnSpc>
                        <a:spcBef>
                          <a:spcPts val="0"/>
                        </a:spcBef>
                        <a:spcAft>
                          <a:spcPts val="0"/>
                        </a:spcAft>
                        <a:buClr>
                          <a:srgbClr val="000000"/>
                        </a:buClr>
                        <a:buSzPts val="1800"/>
                        <a:buFont typeface="Arial"/>
                        <a:buNone/>
                      </a:pPr>
                      <a:r>
                        <a:rPr lang="en-GB" sz="1800" b="1"/>
                        <a:t>Personer med en stark självverkan: </a:t>
                      </a:r>
                      <a:endParaRPr sz="1800" b="1"/>
                    </a:p>
                    <a:p>
                      <a:pPr marL="0" marR="0" lvl="0" indent="0" algn="l" rtl="0">
                        <a:lnSpc>
                          <a:spcPct val="100000"/>
                        </a:lnSpc>
                        <a:spcBef>
                          <a:spcPts val="0"/>
                        </a:spcBef>
                        <a:spcAft>
                          <a:spcPts val="0"/>
                        </a:spcAft>
                        <a:buClr>
                          <a:srgbClr val="000000"/>
                        </a:buClr>
                        <a:buSzPts val="1800"/>
                        <a:buFont typeface="Arial"/>
                        <a:buNone/>
                      </a:pPr>
                      <a:r>
                        <a:rPr lang="en-GB" sz="1800" b="1"/>
                        <a:t>●</a:t>
                      </a:r>
                      <a:r>
                        <a:rPr lang="en-GB" sz="1800"/>
                        <a:t>	Utvecklar ett djupare intresse för de aktiviteter som de deltar i.</a:t>
                      </a:r>
                      <a:endParaRPr sz="1800"/>
                    </a:p>
                    <a:p>
                      <a:pPr marL="0" marR="0" lvl="0" indent="0" algn="l" rtl="0">
                        <a:lnSpc>
                          <a:spcPct val="100000"/>
                        </a:lnSpc>
                        <a:spcBef>
                          <a:spcPts val="0"/>
                        </a:spcBef>
                        <a:spcAft>
                          <a:spcPts val="0"/>
                        </a:spcAft>
                        <a:buClr>
                          <a:srgbClr val="000000"/>
                        </a:buClr>
                        <a:buSzPts val="1800"/>
                        <a:buFont typeface="Arial"/>
                        <a:buNone/>
                      </a:pPr>
                      <a:r>
                        <a:rPr lang="en-GB" sz="1800"/>
                        <a:t>●	Skapar en starkare känsla av engagemang för deras intressen och aktiviteter</a:t>
                      </a:r>
                      <a:endParaRPr sz="1800"/>
                    </a:p>
                    <a:p>
                      <a:pPr marL="0" marR="0" lvl="0" indent="0" algn="l" rtl="0">
                        <a:lnSpc>
                          <a:spcPct val="100000"/>
                        </a:lnSpc>
                        <a:spcBef>
                          <a:spcPts val="0"/>
                        </a:spcBef>
                        <a:spcAft>
                          <a:spcPts val="0"/>
                        </a:spcAft>
                        <a:buClr>
                          <a:srgbClr val="000000"/>
                        </a:buClr>
                        <a:buSzPts val="1800"/>
                        <a:buFont typeface="Arial"/>
                        <a:buNone/>
                      </a:pPr>
                      <a:r>
                        <a:rPr lang="en-GB" sz="1800"/>
                        <a:t>●	Återhämtar sig snabbt från motgångar och besvikelser</a:t>
                      </a:r>
                      <a:endParaRPr sz="1800"/>
                    </a:p>
                    <a:p>
                      <a:pPr marL="0" marR="0" lvl="0" indent="0" algn="l" rtl="0">
                        <a:lnSpc>
                          <a:spcPct val="100000"/>
                        </a:lnSpc>
                        <a:spcBef>
                          <a:spcPts val="0"/>
                        </a:spcBef>
                        <a:spcAft>
                          <a:spcPts val="0"/>
                        </a:spcAft>
                        <a:buClr>
                          <a:srgbClr val="000000"/>
                        </a:buClr>
                        <a:buSzPts val="1800"/>
                        <a:buFont typeface="Arial"/>
                        <a:buNone/>
                      </a:pPr>
                      <a:r>
                        <a:rPr lang="en-GB" sz="1800"/>
                        <a:t>●	Ser utmanande problem som uppgifter som ska övervinnas</a:t>
                      </a:r>
                      <a:endParaRPr sz="1800"/>
                    </a:p>
                    <a:p>
                      <a:pPr marL="0" marR="0" lvl="0" indent="0" algn="l" rtl="0">
                        <a:lnSpc>
                          <a:spcPct val="100000"/>
                        </a:lnSpc>
                        <a:spcBef>
                          <a:spcPts val="0"/>
                        </a:spcBef>
                        <a:spcAft>
                          <a:spcPts val="0"/>
                        </a:spcAft>
                        <a:buClr>
                          <a:srgbClr val="000000"/>
                        </a:buClr>
                        <a:buSzPts val="1800"/>
                        <a:buFont typeface="Arial"/>
                        <a:buNone/>
                      </a:pPr>
                      <a:endParaRPr sz="1800" b="1"/>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Pe</a:t>
                      </a:r>
                      <a:r>
                        <a:rPr lang="en-GB" sz="1800" b="1"/>
                        <a:t>rsoner med svag självverkan:</a:t>
                      </a:r>
                      <a:endParaRPr sz="1800" b="1" u="none" strike="noStrike" cap="none"/>
                    </a:p>
                    <a:p>
                      <a:pPr marL="0" marR="0" lvl="0" indent="0" algn="l" rtl="0">
                        <a:lnSpc>
                          <a:spcPct val="100000"/>
                        </a:lnSpc>
                        <a:spcBef>
                          <a:spcPts val="0"/>
                        </a:spcBef>
                        <a:spcAft>
                          <a:spcPts val="0"/>
                        </a:spcAft>
                        <a:buClr>
                          <a:srgbClr val="000000"/>
                        </a:buClr>
                        <a:buSzPts val="1800"/>
                        <a:buFont typeface="Arial"/>
                        <a:buNone/>
                      </a:pPr>
                      <a:r>
                        <a:rPr lang="en-GB" sz="1800" b="1"/>
                        <a:t>●</a:t>
                      </a:r>
                      <a:r>
                        <a:rPr lang="en-GB" sz="1800"/>
                        <a:t>	Undviker utmanande uppgifter</a:t>
                      </a:r>
                      <a:endParaRPr sz="1800"/>
                    </a:p>
                    <a:p>
                      <a:pPr marL="0" marR="0" lvl="0" indent="0" algn="l" rtl="0">
                        <a:lnSpc>
                          <a:spcPct val="100000"/>
                        </a:lnSpc>
                        <a:spcBef>
                          <a:spcPts val="0"/>
                        </a:spcBef>
                        <a:spcAft>
                          <a:spcPts val="0"/>
                        </a:spcAft>
                        <a:buClr>
                          <a:srgbClr val="000000"/>
                        </a:buClr>
                        <a:buSzPts val="1800"/>
                        <a:buFont typeface="Arial"/>
                        <a:buNone/>
                      </a:pPr>
                      <a:r>
                        <a:rPr lang="en-GB" sz="1800"/>
                        <a:t>●	Tror att svåra uppgifter och situationer ligger utanför deras förmåga</a:t>
                      </a:r>
                      <a:endParaRPr sz="1800"/>
                    </a:p>
                    <a:p>
                      <a:pPr marL="0" marR="0" lvl="0" indent="0" algn="l" rtl="0">
                        <a:lnSpc>
                          <a:spcPct val="100000"/>
                        </a:lnSpc>
                        <a:spcBef>
                          <a:spcPts val="0"/>
                        </a:spcBef>
                        <a:spcAft>
                          <a:spcPts val="0"/>
                        </a:spcAft>
                        <a:buClr>
                          <a:srgbClr val="000000"/>
                        </a:buClr>
                        <a:buSzPts val="1800"/>
                        <a:buFont typeface="Arial"/>
                        <a:buNone/>
                      </a:pPr>
                      <a:r>
                        <a:rPr lang="en-GB" sz="1800"/>
                        <a:t>●	Fokuserar på personliga misslyckanden och negativa resultat</a:t>
                      </a:r>
                      <a:endParaRPr sz="1800"/>
                    </a:p>
                    <a:p>
                      <a:pPr marL="0" marR="0" lvl="0" indent="0" algn="l" rtl="0">
                        <a:lnSpc>
                          <a:spcPct val="100000"/>
                        </a:lnSpc>
                        <a:spcBef>
                          <a:spcPts val="0"/>
                        </a:spcBef>
                        <a:spcAft>
                          <a:spcPts val="0"/>
                        </a:spcAft>
                        <a:buClr>
                          <a:srgbClr val="000000"/>
                        </a:buClr>
                        <a:buSzPts val="1800"/>
                        <a:buFont typeface="Arial"/>
                        <a:buNone/>
                      </a:pPr>
                      <a:r>
                        <a:rPr lang="en-GB" sz="1800"/>
                        <a:t>●	Tappar snabbt förtroendet för personliga förmågor</a:t>
                      </a:r>
                      <a:endParaRPr sz="1800"/>
                    </a:p>
                    <a:p>
                      <a:pPr marL="0" marR="0" lvl="0" indent="0" algn="l" rtl="0">
                        <a:lnSpc>
                          <a:spcPct val="100000"/>
                        </a:lnSpc>
                        <a:spcBef>
                          <a:spcPts val="0"/>
                        </a:spcBef>
                        <a:spcAft>
                          <a:spcPts val="0"/>
                        </a:spcAft>
                        <a:buClr>
                          <a:srgbClr val="000000"/>
                        </a:buClr>
                        <a:buSzPts val="1800"/>
                        <a:buFont typeface="Arial"/>
                        <a:buNone/>
                      </a:pPr>
                      <a:endParaRPr sz="1800" b="1"/>
                    </a:p>
                    <a:p>
                      <a:pPr marL="0" marR="0" lvl="0" indent="0" algn="l" rtl="0">
                        <a:lnSpc>
                          <a:spcPct val="100000"/>
                        </a:lnSpc>
                        <a:spcBef>
                          <a:spcPts val="0"/>
                        </a:spcBef>
                        <a:spcAft>
                          <a:spcPts val="0"/>
                        </a:spcAft>
                        <a:buClr>
                          <a:srgbClr val="000000"/>
                        </a:buClr>
                        <a:buSzPts val="1800"/>
                        <a:buFont typeface="Arial"/>
                        <a:buNone/>
                      </a:pPr>
                      <a:endParaRPr sz="1800" b="1"/>
                    </a:p>
                  </a:txBody>
                  <a:tcPr marL="91450" marR="91450" marT="45725" marB="45725"/>
                </a:tc>
                <a:extLst>
                  <a:ext uri="{0D108BD9-81ED-4DB2-BD59-A6C34878D82A}">
                    <a16:rowId xmlns:a16="http://schemas.microsoft.com/office/drawing/2014/main" val="10000"/>
                  </a:ext>
                </a:extLst>
              </a:tr>
              <a:tr h="202620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pic>
        <p:nvPicPr>
          <p:cNvPr id="216" name="Google Shape;216;p25"/>
          <p:cNvPicPr preferRelativeResize="0"/>
          <p:nvPr/>
        </p:nvPicPr>
        <p:blipFill rotWithShape="1">
          <a:blip r:embed="rId4">
            <a:alphaModFix/>
          </a:blip>
          <a:srcRect/>
          <a:stretch/>
        </p:blipFill>
        <p:spPr>
          <a:xfrm>
            <a:off x="77695" y="69937"/>
            <a:ext cx="481611" cy="476867"/>
          </a:xfrm>
          <a:prstGeom prst="rect">
            <a:avLst/>
          </a:prstGeom>
          <a:noFill/>
          <a:ln>
            <a:noFill/>
          </a:ln>
        </p:spPr>
      </p:pic>
      <p:pic>
        <p:nvPicPr>
          <p:cNvPr id="217" name="Google Shape;217;p25" descr="Icon&#10;&#10;Description automatically generated"/>
          <p:cNvPicPr preferRelativeResize="0"/>
          <p:nvPr/>
        </p:nvPicPr>
        <p:blipFill rotWithShape="1">
          <a:blip r:embed="rId5">
            <a:alphaModFix/>
          </a:blip>
          <a:srcRect/>
          <a:stretch/>
        </p:blipFill>
        <p:spPr>
          <a:xfrm>
            <a:off x="12690954" y="4257980"/>
            <a:ext cx="1525055" cy="1454122"/>
          </a:xfrm>
          <a:prstGeom prst="rect">
            <a:avLst/>
          </a:prstGeom>
          <a:noFill/>
          <a:ln>
            <a:noFill/>
          </a:ln>
        </p:spPr>
      </p:pic>
      <p:pic>
        <p:nvPicPr>
          <p:cNvPr id="218" name="Google Shape;218;p25" descr="A picture containing icon&#10;&#10;Description automatically generated"/>
          <p:cNvPicPr preferRelativeResize="0"/>
          <p:nvPr/>
        </p:nvPicPr>
        <p:blipFill rotWithShape="1">
          <a:blip r:embed="rId6">
            <a:alphaModFix/>
          </a:blip>
          <a:srcRect/>
          <a:stretch/>
        </p:blipFill>
        <p:spPr>
          <a:xfrm>
            <a:off x="12690954" y="1223913"/>
            <a:ext cx="1163471" cy="991656"/>
          </a:xfrm>
          <a:prstGeom prst="rect">
            <a:avLst/>
          </a:prstGeom>
          <a:noFill/>
          <a:ln>
            <a:noFill/>
          </a:ln>
        </p:spPr>
      </p:pic>
      <p:pic>
        <p:nvPicPr>
          <p:cNvPr id="219" name="Google Shape;219;p25"/>
          <p:cNvPicPr preferRelativeResize="0"/>
          <p:nvPr/>
        </p:nvPicPr>
        <p:blipFill rotWithShape="1">
          <a:blip r:embed="rId7">
            <a:alphaModFix/>
          </a:blip>
          <a:srcRect/>
          <a:stretch/>
        </p:blipFill>
        <p:spPr>
          <a:xfrm>
            <a:off x="8095133" y="5293005"/>
            <a:ext cx="1274898" cy="10995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6" descr="Graphical user interface&#10;&#10;Description automatically generated with medium confidence"/>
          <p:cNvPicPr preferRelativeResize="0"/>
          <p:nvPr/>
        </p:nvPicPr>
        <p:blipFill rotWithShape="1">
          <a:blip r:embed="rId3">
            <a:alphaModFix/>
          </a:blip>
          <a:srcRect/>
          <a:stretch/>
        </p:blipFill>
        <p:spPr>
          <a:xfrm>
            <a:off x="6950519" y="418577"/>
            <a:ext cx="1800211" cy="1539180"/>
          </a:xfrm>
          <a:prstGeom prst="rect">
            <a:avLst/>
          </a:prstGeom>
          <a:noFill/>
          <a:ln>
            <a:noFill/>
          </a:ln>
        </p:spPr>
      </p:pic>
      <p:sp>
        <p:nvSpPr>
          <p:cNvPr id="225" name="Google Shape;225;p26"/>
          <p:cNvSpPr/>
          <p:nvPr/>
        </p:nvSpPr>
        <p:spPr>
          <a:xfrm>
            <a:off x="287355" y="308371"/>
            <a:ext cx="11617291" cy="6384992"/>
          </a:xfrm>
          <a:prstGeom prst="frame">
            <a:avLst>
              <a:gd name="adj1" fmla="val 89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6" name="Google Shape;226;p26"/>
          <p:cNvSpPr/>
          <p:nvPr/>
        </p:nvSpPr>
        <p:spPr>
          <a:xfrm>
            <a:off x="8874506" y="0"/>
            <a:ext cx="2688299"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27" name="Google Shape;227;p26"/>
          <p:cNvSpPr txBox="1"/>
          <p:nvPr/>
        </p:nvSpPr>
        <p:spPr>
          <a:xfrm>
            <a:off x="8519467" y="2980493"/>
            <a:ext cx="3043338" cy="19205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en-GB" sz="3200" b="1">
                <a:solidFill>
                  <a:schemeClr val="lt1"/>
                </a:solidFill>
                <a:latin typeface="Calibri"/>
                <a:ea typeface="Calibri"/>
                <a:cs typeface="Calibri"/>
                <a:sym typeface="Calibri"/>
              </a:rPr>
              <a:t>     </a:t>
            </a:r>
            <a:r>
              <a:rPr lang="en-GB" sz="3200" b="1" i="0" u="none" strike="noStrike" cap="none">
                <a:solidFill>
                  <a:schemeClr val="lt1"/>
                </a:solidFill>
                <a:latin typeface="Calibri"/>
                <a:ea typeface="Calibri"/>
                <a:cs typeface="Calibri"/>
                <a:sym typeface="Calibri"/>
              </a:rPr>
              <a:t>S</a:t>
            </a:r>
            <a:r>
              <a:rPr lang="en-GB" sz="3200" b="1">
                <a:solidFill>
                  <a:schemeClr val="lt1"/>
                </a:solidFill>
                <a:latin typeface="Calibri"/>
                <a:ea typeface="Calibri"/>
                <a:cs typeface="Calibri"/>
                <a:sym typeface="Calibri"/>
              </a:rPr>
              <a:t>jälv-</a:t>
            </a:r>
            <a:endParaRPr sz="3200" b="1">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3200"/>
              <a:buFont typeface="Arial"/>
              <a:buNone/>
            </a:pPr>
            <a:r>
              <a:rPr lang="en-GB" sz="3200" b="1">
                <a:solidFill>
                  <a:schemeClr val="lt1"/>
                </a:solidFill>
                <a:latin typeface="Calibri"/>
                <a:ea typeface="Calibri"/>
                <a:cs typeface="Calibri"/>
                <a:sym typeface="Calibri"/>
              </a:rPr>
              <a:t>medvetenhet</a:t>
            </a:r>
            <a:endParaRPr sz="3200" b="0" i="0" u="none" strike="noStrike" cap="none">
              <a:solidFill>
                <a:schemeClr val="lt1"/>
              </a:solidFill>
              <a:latin typeface="Calibri"/>
              <a:ea typeface="Calibri"/>
              <a:cs typeface="Calibri"/>
              <a:sym typeface="Calibri"/>
            </a:endParaRPr>
          </a:p>
        </p:txBody>
      </p:sp>
      <p:sp>
        <p:nvSpPr>
          <p:cNvPr id="228" name="Google Shape;228;p26"/>
          <p:cNvSpPr txBox="1"/>
          <p:nvPr/>
        </p:nvSpPr>
        <p:spPr>
          <a:xfrm>
            <a:off x="689539" y="1540108"/>
            <a:ext cx="7659000" cy="452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Forskning tyder på att </a:t>
            </a:r>
            <a:r>
              <a:rPr lang="en-GB" sz="1800" b="1">
                <a:solidFill>
                  <a:schemeClr val="dk1"/>
                </a:solidFill>
                <a:latin typeface="Calibri"/>
                <a:ea typeface="Calibri"/>
                <a:cs typeface="Calibri"/>
                <a:sym typeface="Calibri"/>
              </a:rPr>
              <a:t>vi ser oss själva tydligt, vi är mer självsäkra och mer kreativa. Vi fattar sundare beslut, bygger starkare relationer och kommunicerar mer effektivt. </a:t>
            </a:r>
            <a:r>
              <a:rPr lang="en-GB" sz="1800">
                <a:solidFill>
                  <a:schemeClr val="dk1"/>
                </a:solidFill>
                <a:latin typeface="Calibri"/>
                <a:ea typeface="Calibri"/>
                <a:cs typeface="Calibri"/>
                <a:sym typeface="Calibri"/>
              </a:rPr>
              <a:t>Vi är mindre benägna att ljuga, fuska och stjäla. Vi är bättre arbetare som får mer befordran. Och vi är effektivare ledare med nöjdare medarbetare och mer lönsamma företag.</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En viktig teori inom området säger att </a:t>
            </a:r>
            <a:r>
              <a:rPr lang="en-GB" sz="1800" b="1">
                <a:solidFill>
                  <a:schemeClr val="dk1"/>
                </a:solidFill>
                <a:latin typeface="Calibri"/>
                <a:ea typeface="Calibri"/>
                <a:cs typeface="Calibri"/>
                <a:sym typeface="Calibri"/>
              </a:rPr>
              <a:t>självmedvetenhet är ett sinnestillstånd som gör det möjligt för människor att jämföra och bedöma sina nuvarande standarder med sina interna (och personliga) förväntningar.</a:t>
            </a:r>
            <a:endParaRPr sz="18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Självmedvetna entreprenörer uppför sig med </a:t>
            </a:r>
            <a:r>
              <a:rPr lang="en-GB" sz="1800" b="1">
                <a:solidFill>
                  <a:schemeClr val="dk1"/>
                </a:solidFill>
                <a:latin typeface="Calibri"/>
                <a:ea typeface="Calibri"/>
                <a:cs typeface="Calibri"/>
                <a:sym typeface="Calibri"/>
              </a:rPr>
              <a:t>tillförlitlighet, ledarskap och känslomässig intelligens.</a:t>
            </a:r>
            <a:r>
              <a:rPr lang="en-GB" sz="1800">
                <a:solidFill>
                  <a:schemeClr val="dk1"/>
                </a:solidFill>
                <a:latin typeface="Calibri"/>
                <a:ea typeface="Calibri"/>
                <a:cs typeface="Calibri"/>
                <a:sym typeface="Calibri"/>
              </a:rPr>
              <a:t> De tillåter den mest etiska, hållbara och innovativa arbetsmiljön, som utnyttjar en djup förståelse för deras moraliska plikter, var och ens förmågor och intima identiteter.</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p:txBody>
      </p:sp>
      <p:sp>
        <p:nvSpPr>
          <p:cNvPr id="229" name="Google Shape;229;p26"/>
          <p:cNvSpPr txBox="1"/>
          <p:nvPr/>
        </p:nvSpPr>
        <p:spPr>
          <a:xfrm>
            <a:off x="904126" y="738651"/>
            <a:ext cx="62877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Självmedvetenhet verkar ha blivit det senaste inneordet och det av goda skäl.</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3887</Words>
  <Application>Microsoft Office PowerPoint</Application>
  <PresentationFormat>Bredbild</PresentationFormat>
  <Paragraphs>279</Paragraphs>
  <Slides>30</Slides>
  <Notes>30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30</vt:i4>
      </vt:variant>
    </vt:vector>
  </HeadingPairs>
  <TitlesOfParts>
    <vt:vector size="35" baseType="lpstr">
      <vt:lpstr>Arial</vt:lpstr>
      <vt:lpstr>Calibri</vt:lpstr>
      <vt:lpstr>Noto Sans Symbols</vt:lpstr>
      <vt:lpstr>Times New Roman</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dc:creator>
  <cp:lastModifiedBy>Anne Levlin</cp:lastModifiedBy>
  <cp:revision>4</cp:revision>
  <dcterms:modified xsi:type="dcterms:W3CDTF">2023-05-03T15:54:39Z</dcterms:modified>
</cp:coreProperties>
</file>