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7" r:id="rId3"/>
  </p:sldMasterIdLst>
  <p:notesMasterIdLst>
    <p:notesMasterId r:id="rId4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Noto Sans Symbols" panose="020B0502040504020204" pitchFamily="34" charset="0"/>
      <p:regular r:id="rId45"/>
    </p:embeddedFont>
    <p:embeddedFont>
      <p:font typeface="Public Sans"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gcUoNgHRV/cbrZMAEz/6Vg0p4S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562" y="86"/>
      </p:cViewPr>
      <p:guideLst>
        <p:guide orient="horz" pos="139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customschemas.google.com/relationships/presentationmetadata" Target="meta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 name="Google Shape;25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6" name="Google Shape;28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5" name="Google Shape;29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3" name="Google Shape;30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1" name="Google Shape;31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9" name="Google Shape;31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2" name="Google Shape;34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0" name="Google Shape;35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8" name="Google Shape;35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6" name="Google Shape;36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4" name="Google Shape;38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2" name="Google Shape;39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0" name="Google Shape;40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8" name="Google Shape;40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8" name="Google Shape;41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6" name="Google Shape;42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6" name="Google Shape;43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5" name="Google Shape;44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4" name="Google Shape;46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1" name="Google Shape;50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4.bin"/><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3.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8"/>
        <p:cNvGrpSpPr/>
        <p:nvPr/>
      </p:nvGrpSpPr>
      <p:grpSpPr>
        <a:xfrm>
          <a:off x="0" y="0"/>
          <a:ext cx="0" cy="0"/>
          <a:chOff x="0" y="0"/>
          <a:chExt cx="0" cy="0"/>
        </a:xfrm>
      </p:grpSpPr>
      <p:sp>
        <p:nvSpPr>
          <p:cNvPr id="9" name="Google Shape;9;p38"/>
          <p:cNvSpPr/>
          <p:nvPr/>
        </p:nvSpPr>
        <p:spPr>
          <a:xfrm>
            <a:off x="0" y="2571750"/>
            <a:ext cx="9144000" cy="257175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 name="Google Shape;10;p38"/>
          <p:cNvSpPr/>
          <p:nvPr/>
        </p:nvSpPr>
        <p:spPr>
          <a:xfrm>
            <a:off x="2116108" y="843558"/>
            <a:ext cx="4896544" cy="34563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38"/>
          <p:cNvSpPr/>
          <p:nvPr/>
        </p:nvSpPr>
        <p:spPr>
          <a:xfrm>
            <a:off x="2116108" y="0"/>
            <a:ext cx="4896544" cy="195486"/>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 name="Google Shape;12;p38"/>
          <p:cNvSpPr/>
          <p:nvPr/>
        </p:nvSpPr>
        <p:spPr>
          <a:xfrm>
            <a:off x="2116108" y="4948014"/>
            <a:ext cx="4896544" cy="195486"/>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 name="Google Shape;13;p38"/>
          <p:cNvSpPr txBox="1">
            <a:spLocks noGrp="1"/>
          </p:cNvSpPr>
          <p:nvPr>
            <p:ph type="body" idx="1"/>
          </p:nvPr>
        </p:nvSpPr>
        <p:spPr>
          <a:xfrm>
            <a:off x="2116108" y="3049518"/>
            <a:ext cx="4896544"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Google Shape;14;p38"/>
          <p:cNvSpPr txBox="1">
            <a:spLocks noGrp="1"/>
          </p:cNvSpPr>
          <p:nvPr>
            <p:ph type="body" idx="2"/>
          </p:nvPr>
        </p:nvSpPr>
        <p:spPr>
          <a:xfrm>
            <a:off x="2116108" y="3625582"/>
            <a:ext cx="4896544"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5" name="Google Shape;15;p3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566214" y="896186"/>
            <a:ext cx="3678555" cy="18389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65"/>
        <p:cNvGrpSpPr/>
        <p:nvPr/>
      </p:nvGrpSpPr>
      <p:grpSpPr>
        <a:xfrm>
          <a:off x="0" y="0"/>
          <a:ext cx="0" cy="0"/>
          <a:chOff x="0" y="0"/>
          <a:chExt cx="0" cy="0"/>
        </a:xfrm>
      </p:grpSpPr>
      <p:sp>
        <p:nvSpPr>
          <p:cNvPr id="66" name="Google Shape;66;p51"/>
          <p:cNvSpPr>
            <a:spLocks noGrp="1"/>
          </p:cNvSpPr>
          <p:nvPr>
            <p:ph type="pic" idx="2"/>
          </p:nvPr>
        </p:nvSpPr>
        <p:spPr>
          <a:xfrm>
            <a:off x="0" y="-1"/>
            <a:ext cx="3059832" cy="5143501"/>
          </a:xfrm>
          <a:prstGeom prst="rect">
            <a:avLst/>
          </a:prstGeom>
          <a:solidFill>
            <a:srgbClr val="F2F2F2"/>
          </a:solidFill>
          <a:ln>
            <a:noFill/>
          </a:ln>
        </p:spPr>
      </p:sp>
      <p:sp>
        <p:nvSpPr>
          <p:cNvPr id="67" name="Google Shape;67;p51"/>
          <p:cNvSpPr/>
          <p:nvPr/>
        </p:nvSpPr>
        <p:spPr>
          <a:xfrm>
            <a:off x="4860032" y="0"/>
            <a:ext cx="36000"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 name="Google Shape;68;p51"/>
          <p:cNvSpPr/>
          <p:nvPr/>
        </p:nvSpPr>
        <p:spPr>
          <a:xfrm>
            <a:off x="4896032" y="1311750"/>
            <a:ext cx="180000" cy="252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bg>
      <p:bgPr>
        <a:solidFill>
          <a:srgbClr val="87B5BA"/>
        </a:solidFill>
        <a:effectLst/>
      </p:bgPr>
    </p:bg>
    <p:spTree>
      <p:nvGrpSpPr>
        <p:cNvPr id="1" name="Shape 69"/>
        <p:cNvGrpSpPr/>
        <p:nvPr/>
      </p:nvGrpSpPr>
      <p:grpSpPr>
        <a:xfrm>
          <a:off x="0" y="0"/>
          <a:ext cx="0" cy="0"/>
          <a:chOff x="0" y="0"/>
          <a:chExt cx="0" cy="0"/>
        </a:xfrm>
      </p:grpSpPr>
      <p:sp>
        <p:nvSpPr>
          <p:cNvPr id="70" name="Google Shape;70;p52"/>
          <p:cNvSpPr>
            <a:spLocks noGrp="1"/>
          </p:cNvSpPr>
          <p:nvPr>
            <p:ph type="pic" idx="2"/>
          </p:nvPr>
        </p:nvSpPr>
        <p:spPr>
          <a:xfrm>
            <a:off x="0" y="-1"/>
            <a:ext cx="9144000" cy="3076575"/>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spTree>
      <p:nvGrpSpPr>
        <p:cNvPr id="1" name="Shape 71"/>
        <p:cNvGrpSpPr/>
        <p:nvPr/>
      </p:nvGrpSpPr>
      <p:grpSpPr>
        <a:xfrm>
          <a:off x="0" y="0"/>
          <a:ext cx="0" cy="0"/>
          <a:chOff x="0" y="0"/>
          <a:chExt cx="0" cy="0"/>
        </a:xfrm>
      </p:grpSpPr>
      <p:sp>
        <p:nvSpPr>
          <p:cNvPr id="72" name="Google Shape;72;p53"/>
          <p:cNvSpPr txBox="1">
            <a:spLocks noGrp="1"/>
          </p:cNvSpPr>
          <p:nvPr>
            <p:ph type="body" idx="1"/>
          </p:nvPr>
        </p:nvSpPr>
        <p:spPr>
          <a:xfrm>
            <a:off x="3131840" y="181632"/>
            <a:ext cx="6012160" cy="5760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53"/>
          <p:cNvSpPr txBox="1">
            <a:spLocks noGrp="1"/>
          </p:cNvSpPr>
          <p:nvPr>
            <p:ph type="body" idx="2"/>
          </p:nvPr>
        </p:nvSpPr>
        <p:spPr>
          <a:xfrm>
            <a:off x="3131840" y="757696"/>
            <a:ext cx="6012160" cy="28803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53"/>
          <p:cNvSpPr>
            <a:spLocks noGrp="1"/>
          </p:cNvSpPr>
          <p:nvPr>
            <p:ph type="pic" idx="3"/>
          </p:nvPr>
        </p:nvSpPr>
        <p:spPr>
          <a:xfrm>
            <a:off x="0" y="-1"/>
            <a:ext cx="3059832" cy="5143501"/>
          </a:xfrm>
          <a:prstGeom prst="rect">
            <a:avLst/>
          </a:prstGeom>
          <a:solidFill>
            <a:srgbClr val="F2F2F2"/>
          </a:solidFill>
          <a:ln>
            <a:noFill/>
          </a:ln>
        </p:spPr>
      </p:sp>
      <p:sp>
        <p:nvSpPr>
          <p:cNvPr id="75" name="Google Shape;75;p53"/>
          <p:cNvSpPr>
            <a:spLocks noGrp="1"/>
          </p:cNvSpPr>
          <p:nvPr>
            <p:ph type="pic" idx="4"/>
          </p:nvPr>
        </p:nvSpPr>
        <p:spPr>
          <a:xfrm>
            <a:off x="3146470" y="1131590"/>
            <a:ext cx="3059832" cy="4011910"/>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Images and Contents Layout">
  <p:cSld name="3_Images and Contents Layout">
    <p:spTree>
      <p:nvGrpSpPr>
        <p:cNvPr id="1" name="Shape 76"/>
        <p:cNvGrpSpPr/>
        <p:nvPr/>
      </p:nvGrpSpPr>
      <p:grpSpPr>
        <a:xfrm>
          <a:off x="0" y="0"/>
          <a:ext cx="0" cy="0"/>
          <a:chOff x="0" y="0"/>
          <a:chExt cx="0" cy="0"/>
        </a:xfrm>
      </p:grpSpPr>
      <p:sp>
        <p:nvSpPr>
          <p:cNvPr id="77" name="Google Shape;77;p54"/>
          <p:cNvSpPr/>
          <p:nvPr/>
        </p:nvSpPr>
        <p:spPr>
          <a:xfrm>
            <a:off x="0" y="411510"/>
            <a:ext cx="6444208" cy="432048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 name="Google Shape;78;p54"/>
          <p:cNvSpPr>
            <a:spLocks noGrp="1"/>
          </p:cNvSpPr>
          <p:nvPr>
            <p:ph type="pic" idx="2"/>
          </p:nvPr>
        </p:nvSpPr>
        <p:spPr>
          <a:xfrm>
            <a:off x="135622" y="195487"/>
            <a:ext cx="1944216" cy="4752526"/>
          </a:xfrm>
          <a:prstGeom prst="rect">
            <a:avLst/>
          </a:prstGeom>
          <a:solidFill>
            <a:srgbClr val="F2F2F2"/>
          </a:solidFill>
          <a:ln>
            <a:noFill/>
          </a:ln>
        </p:spPr>
      </p:sp>
      <p:sp>
        <p:nvSpPr>
          <p:cNvPr id="79" name="Google Shape;79;p54"/>
          <p:cNvSpPr>
            <a:spLocks noGrp="1"/>
          </p:cNvSpPr>
          <p:nvPr>
            <p:ph type="pic" idx="3"/>
          </p:nvPr>
        </p:nvSpPr>
        <p:spPr>
          <a:xfrm>
            <a:off x="2223854" y="195487"/>
            <a:ext cx="1944216" cy="4752526"/>
          </a:xfrm>
          <a:prstGeom prst="rect">
            <a:avLst/>
          </a:prstGeom>
          <a:solidFill>
            <a:srgbClr val="F2F2F2"/>
          </a:solidFill>
          <a:ln>
            <a:noFill/>
          </a:ln>
        </p:spPr>
      </p:sp>
      <p:sp>
        <p:nvSpPr>
          <p:cNvPr id="80" name="Google Shape;80;p54"/>
          <p:cNvSpPr>
            <a:spLocks noGrp="1"/>
          </p:cNvSpPr>
          <p:nvPr>
            <p:ph type="pic" idx="4"/>
          </p:nvPr>
        </p:nvSpPr>
        <p:spPr>
          <a:xfrm>
            <a:off x="4312086" y="195487"/>
            <a:ext cx="1944216" cy="475252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bg>
      <p:bgPr>
        <a:solidFill>
          <a:srgbClr val="87B5BA"/>
        </a:solidFill>
        <a:effectLst/>
      </p:bgPr>
    </p:bg>
    <p:spTree>
      <p:nvGrpSpPr>
        <p:cNvPr id="1" name="Shape 81"/>
        <p:cNvGrpSpPr/>
        <p:nvPr/>
      </p:nvGrpSpPr>
      <p:grpSpPr>
        <a:xfrm>
          <a:off x="0" y="0"/>
          <a:ext cx="0" cy="0"/>
          <a:chOff x="0" y="0"/>
          <a:chExt cx="0" cy="0"/>
        </a:xfrm>
      </p:grpSpPr>
      <p:sp>
        <p:nvSpPr>
          <p:cNvPr id="82" name="Google Shape;82;p55"/>
          <p:cNvSpPr>
            <a:spLocks noGrp="1"/>
          </p:cNvSpPr>
          <p:nvPr>
            <p:ph type="pic" idx="2"/>
          </p:nvPr>
        </p:nvSpPr>
        <p:spPr>
          <a:xfrm>
            <a:off x="6444208" y="267494"/>
            <a:ext cx="2160000" cy="2160000"/>
          </a:xfrm>
          <a:prstGeom prst="rect">
            <a:avLst/>
          </a:prstGeom>
          <a:solidFill>
            <a:srgbClr val="F2F2F2"/>
          </a:solidFill>
          <a:ln>
            <a:noFill/>
          </a:ln>
        </p:spPr>
      </p:sp>
      <p:sp>
        <p:nvSpPr>
          <p:cNvPr id="83" name="Google Shape;83;p55"/>
          <p:cNvSpPr>
            <a:spLocks noGrp="1"/>
          </p:cNvSpPr>
          <p:nvPr>
            <p:ph type="pic" idx="3"/>
          </p:nvPr>
        </p:nvSpPr>
        <p:spPr>
          <a:xfrm>
            <a:off x="6444208" y="2715766"/>
            <a:ext cx="2160000" cy="2160000"/>
          </a:xfrm>
          <a:prstGeom prst="rect">
            <a:avLst/>
          </a:prstGeom>
          <a:solidFill>
            <a:srgbClr val="F2F2F2"/>
          </a:solidFill>
          <a:ln>
            <a:noFill/>
          </a:ln>
        </p:spPr>
      </p:sp>
      <p:sp>
        <p:nvSpPr>
          <p:cNvPr id="84" name="Google Shape;84;p55"/>
          <p:cNvSpPr>
            <a:spLocks noGrp="1"/>
          </p:cNvSpPr>
          <p:nvPr>
            <p:ph type="pic" idx="4"/>
          </p:nvPr>
        </p:nvSpPr>
        <p:spPr>
          <a:xfrm>
            <a:off x="3986213" y="267494"/>
            <a:ext cx="2160000" cy="2160000"/>
          </a:xfrm>
          <a:prstGeom prst="rect">
            <a:avLst/>
          </a:prstGeom>
          <a:solidFill>
            <a:srgbClr val="F2F2F2"/>
          </a:solidFill>
          <a:ln>
            <a:noFill/>
          </a:ln>
        </p:spPr>
      </p:sp>
      <p:sp>
        <p:nvSpPr>
          <p:cNvPr id="85" name="Google Shape;85;p55"/>
          <p:cNvSpPr>
            <a:spLocks noGrp="1"/>
          </p:cNvSpPr>
          <p:nvPr>
            <p:ph type="pic" idx="5"/>
          </p:nvPr>
        </p:nvSpPr>
        <p:spPr>
          <a:xfrm>
            <a:off x="3986213" y="2715766"/>
            <a:ext cx="2160000" cy="2160000"/>
          </a:xfrm>
          <a:prstGeom prst="rect">
            <a:avLst/>
          </a:prstGeom>
          <a:solidFill>
            <a:srgbClr val="F2F2F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Images and Contents Layout">
  <p:cSld name="8_Images and Contents Layout">
    <p:spTree>
      <p:nvGrpSpPr>
        <p:cNvPr id="1" name="Shape 86"/>
        <p:cNvGrpSpPr/>
        <p:nvPr/>
      </p:nvGrpSpPr>
      <p:grpSpPr>
        <a:xfrm>
          <a:off x="0" y="0"/>
          <a:ext cx="0" cy="0"/>
          <a:chOff x="0" y="0"/>
          <a:chExt cx="0" cy="0"/>
        </a:xfrm>
      </p:grpSpPr>
      <p:sp>
        <p:nvSpPr>
          <p:cNvPr id="87" name="Google Shape;87;p56"/>
          <p:cNvSpPr txBox="1">
            <a:spLocks noGrp="1"/>
          </p:cNvSpPr>
          <p:nvPr>
            <p:ph type="body" idx="1"/>
          </p:nvPr>
        </p:nvSpPr>
        <p:spPr>
          <a:xfrm>
            <a:off x="395536" y="3291830"/>
            <a:ext cx="8748464" cy="5760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56"/>
          <p:cNvSpPr txBox="1">
            <a:spLocks noGrp="1"/>
          </p:cNvSpPr>
          <p:nvPr>
            <p:ph type="body" idx="2"/>
          </p:nvPr>
        </p:nvSpPr>
        <p:spPr>
          <a:xfrm>
            <a:off x="395536" y="3867894"/>
            <a:ext cx="8748464" cy="28803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56"/>
          <p:cNvSpPr/>
          <p:nvPr/>
        </p:nvSpPr>
        <p:spPr>
          <a:xfrm>
            <a:off x="0" y="4963500"/>
            <a:ext cx="9144000"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56"/>
          <p:cNvSpPr/>
          <p:nvPr/>
        </p:nvSpPr>
        <p:spPr>
          <a:xfrm>
            <a:off x="0" y="0"/>
            <a:ext cx="9144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56"/>
          <p:cNvSpPr>
            <a:spLocks noGrp="1"/>
          </p:cNvSpPr>
          <p:nvPr>
            <p:ph type="pic" idx="3"/>
          </p:nvPr>
        </p:nvSpPr>
        <p:spPr>
          <a:xfrm>
            <a:off x="467544" y="339502"/>
            <a:ext cx="3312128" cy="2808072"/>
          </a:xfrm>
          <a:prstGeom prst="rect">
            <a:avLst/>
          </a:prstGeom>
          <a:solidFill>
            <a:srgbClr val="F2F2F2"/>
          </a:solidFill>
          <a:ln>
            <a:noFill/>
          </a:ln>
        </p:spPr>
      </p:sp>
      <p:sp>
        <p:nvSpPr>
          <p:cNvPr id="92" name="Google Shape;92;p56"/>
          <p:cNvSpPr>
            <a:spLocks noGrp="1"/>
          </p:cNvSpPr>
          <p:nvPr>
            <p:ph type="pic" idx="4"/>
          </p:nvPr>
        </p:nvSpPr>
        <p:spPr>
          <a:xfrm>
            <a:off x="3995936" y="339502"/>
            <a:ext cx="4680520" cy="1332000"/>
          </a:xfrm>
          <a:prstGeom prst="rect">
            <a:avLst/>
          </a:prstGeom>
          <a:solidFill>
            <a:srgbClr val="F2F2F2"/>
          </a:solidFill>
          <a:ln>
            <a:noFill/>
          </a:ln>
        </p:spPr>
      </p:sp>
      <p:sp>
        <p:nvSpPr>
          <p:cNvPr id="93" name="Google Shape;93;p56"/>
          <p:cNvSpPr>
            <a:spLocks noGrp="1"/>
          </p:cNvSpPr>
          <p:nvPr>
            <p:ph type="pic" idx="5"/>
          </p:nvPr>
        </p:nvSpPr>
        <p:spPr>
          <a:xfrm>
            <a:off x="3995936" y="1815574"/>
            <a:ext cx="1440000" cy="1332000"/>
          </a:xfrm>
          <a:prstGeom prst="rect">
            <a:avLst/>
          </a:prstGeom>
          <a:solidFill>
            <a:srgbClr val="F2F2F2"/>
          </a:solidFill>
          <a:ln>
            <a:noFill/>
          </a:ln>
        </p:spPr>
      </p:sp>
      <p:sp>
        <p:nvSpPr>
          <p:cNvPr id="94" name="Google Shape;94;p56"/>
          <p:cNvSpPr>
            <a:spLocks noGrp="1"/>
          </p:cNvSpPr>
          <p:nvPr>
            <p:ph type="pic" idx="6"/>
          </p:nvPr>
        </p:nvSpPr>
        <p:spPr>
          <a:xfrm>
            <a:off x="5616196" y="1815574"/>
            <a:ext cx="1440000" cy="1332000"/>
          </a:xfrm>
          <a:prstGeom prst="rect">
            <a:avLst/>
          </a:prstGeom>
          <a:solidFill>
            <a:srgbClr val="F2F2F2"/>
          </a:solidFill>
          <a:ln>
            <a:noFill/>
          </a:ln>
        </p:spPr>
      </p:sp>
      <p:sp>
        <p:nvSpPr>
          <p:cNvPr id="95" name="Google Shape;95;p56"/>
          <p:cNvSpPr>
            <a:spLocks noGrp="1"/>
          </p:cNvSpPr>
          <p:nvPr>
            <p:ph type="pic" idx="7"/>
          </p:nvPr>
        </p:nvSpPr>
        <p:spPr>
          <a:xfrm>
            <a:off x="7236456" y="1815574"/>
            <a:ext cx="1440000" cy="1332000"/>
          </a:xfrm>
          <a:prstGeom prst="rect">
            <a:avLst/>
          </a:prstGeom>
          <a:solidFill>
            <a:srgbClr val="F2F2F2"/>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6"/>
        <p:cNvGrpSpPr/>
        <p:nvPr/>
      </p:nvGrpSpPr>
      <p:grpSpPr>
        <a:xfrm>
          <a:off x="0" y="0"/>
          <a:ext cx="0" cy="0"/>
          <a:chOff x="0" y="0"/>
          <a:chExt cx="0" cy="0"/>
        </a:xfrm>
      </p:grpSpPr>
      <p:sp>
        <p:nvSpPr>
          <p:cNvPr id="97" name="Google Shape;97;p57"/>
          <p:cNvSpPr txBox="1">
            <a:spLocks noGrp="1"/>
          </p:cNvSpPr>
          <p:nvPr>
            <p:ph type="body" idx="1"/>
          </p:nvPr>
        </p:nvSpPr>
        <p:spPr>
          <a:xfrm>
            <a:off x="242646" y="92609"/>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98"/>
        <p:cNvGrpSpPr/>
        <p:nvPr/>
      </p:nvGrpSpPr>
      <p:grpSpPr>
        <a:xfrm>
          <a:off x="0" y="0"/>
          <a:ext cx="0" cy="0"/>
          <a:chOff x="0" y="0"/>
          <a:chExt cx="0" cy="0"/>
        </a:xfrm>
      </p:grpSpPr>
      <p:sp>
        <p:nvSpPr>
          <p:cNvPr id="99" name="Google Shape;99;p5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Google Shape;100;p58"/>
          <p:cNvSpPr/>
          <p:nvPr/>
        </p:nvSpPr>
        <p:spPr>
          <a:xfrm>
            <a:off x="354008" y="1131589"/>
            <a:ext cx="2849840" cy="3649171"/>
          </a:xfrm>
          <a:prstGeom prst="roundRect">
            <a:avLst>
              <a:gd name="adj" fmla="val 3968"/>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1" name="Google Shape;101;p58"/>
          <p:cNvSpPr/>
          <p:nvPr/>
        </p:nvSpPr>
        <p:spPr>
          <a:xfrm>
            <a:off x="531932" y="1347500"/>
            <a:ext cx="108520" cy="3240473"/>
          </a:xfrm>
          <a:prstGeom prst="roundRect">
            <a:avLst>
              <a:gd name="adj" fmla="val 50000"/>
            </a:avLst>
          </a:prstGeom>
          <a:solidFill>
            <a:schemeClr val="lt1">
              <a:alpha val="4039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2" name="Google Shape;102;p58"/>
          <p:cNvSpPr/>
          <p:nvPr/>
        </p:nvSpPr>
        <p:spPr>
          <a:xfrm rot="5400000">
            <a:off x="2592642" y="1238201"/>
            <a:ext cx="502331" cy="502331"/>
          </a:xfrm>
          <a:prstGeom prst="halfFrame">
            <a:avLst>
              <a:gd name="adj1" fmla="val 23728"/>
              <a:gd name="adj2" fmla="val 24642"/>
            </a:avLst>
          </a:prstGeom>
          <a:solidFill>
            <a:schemeClr val="lt1">
              <a:alpha val="2235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06"/>
        <p:cNvGrpSpPr/>
        <p:nvPr/>
      </p:nvGrpSpPr>
      <p:grpSpPr>
        <a:xfrm>
          <a:off x="0" y="0"/>
          <a:ext cx="0" cy="0"/>
          <a:chOff x="0" y="0"/>
          <a:chExt cx="0" cy="0"/>
        </a:xfrm>
      </p:grpSpPr>
      <p:sp>
        <p:nvSpPr>
          <p:cNvPr id="107" name="Google Shape;107;p43"/>
          <p:cNvSpPr txBox="1">
            <a:spLocks noGrp="1"/>
          </p:cNvSpPr>
          <p:nvPr>
            <p:ph type="body" idx="1"/>
          </p:nvPr>
        </p:nvSpPr>
        <p:spPr>
          <a:xfrm>
            <a:off x="0" y="3572242"/>
            <a:ext cx="9144000" cy="5760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Google Shape;108;p43"/>
          <p:cNvSpPr txBox="1">
            <a:spLocks noGrp="1"/>
          </p:cNvSpPr>
          <p:nvPr>
            <p:ph type="body" idx="2"/>
          </p:nvPr>
        </p:nvSpPr>
        <p:spPr>
          <a:xfrm>
            <a:off x="-148" y="414830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aphicFrame>
        <p:nvGraphicFramePr>
          <p:cNvPr id="109" name="Google Shape;109;p43"/>
          <p:cNvGraphicFramePr/>
          <p:nvPr/>
        </p:nvGraphicFramePr>
        <p:xfrm>
          <a:off x="2267744" y="555526"/>
          <a:ext cx="4429125" cy="2552700"/>
        </p:xfrm>
        <a:graphic>
          <a:graphicData uri="http://schemas.openxmlformats.org/presentationml/2006/ole">
            <mc:AlternateContent xmlns:mc="http://schemas.openxmlformats.org/markup-compatibility/2006">
              <mc:Choice xmlns:v="urn:schemas-microsoft-com:vml" Requires="v">
                <p:oleObj r:id="rId2" imgW="4429125" imgH="2552700" progId="">
                  <p:embed/>
                </p:oleObj>
              </mc:Choice>
              <mc:Fallback>
                <p:oleObj r:id="rId2" imgW="4429125" imgH="2552700" progId="">
                  <p:embed/>
                  <p:pic>
                    <p:nvPicPr>
                      <p:cNvPr id="109" name="Google Shape;109;p43"/>
                      <p:cNvPicPr preferRelativeResize="0"/>
                      <p:nvPr/>
                    </p:nvPicPr>
                    <p:blipFill rotWithShape="1">
                      <a:blip r:embed="rId3">
                        <a:alphaModFix/>
                      </a:blip>
                      <a:srcRect/>
                      <a:stretch/>
                    </p:blipFill>
                    <p:spPr>
                      <a:xfrm>
                        <a:off x="2267744" y="555526"/>
                        <a:ext cx="4429125" cy="2552700"/>
                      </a:xfrm>
                      <a:prstGeom prst="rect">
                        <a:avLst/>
                      </a:prstGeom>
                      <a:noFill/>
                      <a:ln>
                        <a:noFill/>
                      </a:ln>
                    </p:spPr>
                  </p:pic>
                </p:oleObj>
              </mc:Fallback>
            </mc:AlternateContent>
          </a:graphicData>
        </a:graphic>
      </p:graphicFrame>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110"/>
        <p:cNvGrpSpPr/>
        <p:nvPr/>
      </p:nvGrpSpPr>
      <p:grpSpPr>
        <a:xfrm>
          <a:off x="0" y="0"/>
          <a:ext cx="0" cy="0"/>
          <a:chOff x="0" y="0"/>
          <a:chExt cx="0" cy="0"/>
        </a:xfrm>
      </p:grpSpPr>
      <p:pic>
        <p:nvPicPr>
          <p:cNvPr id="111" name="Google Shape;111;p4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9512" y="0"/>
            <a:ext cx="4320480" cy="4280401"/>
          </a:xfrm>
          <a:prstGeom prst="rect">
            <a:avLst/>
          </a:prstGeom>
          <a:noFill/>
          <a:ln>
            <a:noFill/>
          </a:ln>
        </p:spPr>
      </p:pic>
      <p:sp>
        <p:nvSpPr>
          <p:cNvPr id="112" name="Google Shape;112;p44"/>
          <p:cNvSpPr txBox="1">
            <a:spLocks noGrp="1"/>
          </p:cNvSpPr>
          <p:nvPr>
            <p:ph type="body" idx="1"/>
          </p:nvPr>
        </p:nvSpPr>
        <p:spPr>
          <a:xfrm>
            <a:off x="4788024" y="1794902"/>
            <a:ext cx="4355976" cy="108012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3" name="Google Shape;113;p44"/>
          <p:cNvSpPr txBox="1">
            <a:spLocks noGrp="1"/>
          </p:cNvSpPr>
          <p:nvPr>
            <p:ph type="body" idx="2"/>
          </p:nvPr>
        </p:nvSpPr>
        <p:spPr>
          <a:xfrm>
            <a:off x="4788024" y="2947030"/>
            <a:ext cx="4355828" cy="48881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4" name="Google Shape;114;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16216" y="167272"/>
            <a:ext cx="2160240" cy="10512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Layout">
  <p:cSld name="Agenda Layout">
    <p:spTree>
      <p:nvGrpSpPr>
        <p:cNvPr id="1" name="Shape 19"/>
        <p:cNvGrpSpPr/>
        <p:nvPr/>
      </p:nvGrpSpPr>
      <p:grpSpPr>
        <a:xfrm>
          <a:off x="0" y="0"/>
          <a:ext cx="0" cy="0"/>
          <a:chOff x="0" y="0"/>
          <a:chExt cx="0" cy="0"/>
        </a:xfrm>
      </p:grpSpPr>
      <p:sp>
        <p:nvSpPr>
          <p:cNvPr id="20" name="Google Shape;20;p40"/>
          <p:cNvSpPr/>
          <p:nvPr/>
        </p:nvSpPr>
        <p:spPr>
          <a:xfrm>
            <a:off x="-2604" y="0"/>
            <a:ext cx="1584176"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aphicFrame>
        <p:nvGraphicFramePr>
          <p:cNvPr id="21" name="Google Shape;21;p40"/>
          <p:cNvGraphicFramePr/>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75" imgH="1914525" progId="">
                  <p:embed/>
                </p:oleObj>
              </mc:Choice>
              <mc:Fallback>
                <p:oleObj r:id="rId2" imgW="1933575" imgH="1914525" progId="">
                  <p:embed/>
                  <p:pic>
                    <p:nvPicPr>
                      <p:cNvPr id="21" name="Google Shape;21;p40"/>
                      <p:cNvPicPr preferRelativeResize="0"/>
                      <p:nvPr/>
                    </p:nvPicPr>
                    <p:blipFill rotWithShape="1">
                      <a:blip r:embed="rId3">
                        <a:alphaModFix/>
                      </a:blip>
                      <a:srcRect/>
                      <a:stretch/>
                    </p:blipFill>
                    <p:spPr>
                      <a:xfrm>
                        <a:off x="7179563" y="3228975"/>
                        <a:ext cx="1933575" cy="1914525"/>
                      </a:xfrm>
                      <a:prstGeom prst="rect">
                        <a:avLst/>
                      </a:prstGeom>
                      <a:noFill/>
                      <a:ln>
                        <a:noFill/>
                      </a:ln>
                    </p:spPr>
                  </p:pic>
                </p:oleObj>
              </mc:Fallback>
            </mc:AlternateContent>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22"/>
        <p:cNvGrpSpPr/>
        <p:nvPr/>
      </p:nvGrpSpPr>
      <p:grpSpPr>
        <a:xfrm>
          <a:off x="0" y="0"/>
          <a:ext cx="0" cy="0"/>
          <a:chOff x="0" y="0"/>
          <a:chExt cx="0" cy="0"/>
        </a:xfrm>
      </p:grpSpPr>
      <p:sp>
        <p:nvSpPr>
          <p:cNvPr id="23" name="Google Shape;23;p4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41"/>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41"/>
          <p:cNvSpPr/>
          <p:nvPr/>
        </p:nvSpPr>
        <p:spPr>
          <a:xfrm>
            <a:off x="0" y="4963500"/>
            <a:ext cx="9144000"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 name="Google Shape;26;p41"/>
          <p:cNvSpPr/>
          <p:nvPr/>
        </p:nvSpPr>
        <p:spPr>
          <a:xfrm>
            <a:off x="0" y="0"/>
            <a:ext cx="9144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Agenda Layout">
  <p:cSld name="1_Agenda Layout">
    <p:spTree>
      <p:nvGrpSpPr>
        <p:cNvPr id="1" name="Shape 27"/>
        <p:cNvGrpSpPr/>
        <p:nvPr/>
      </p:nvGrpSpPr>
      <p:grpSpPr>
        <a:xfrm>
          <a:off x="0" y="0"/>
          <a:ext cx="0" cy="0"/>
          <a:chOff x="0" y="0"/>
          <a:chExt cx="0" cy="0"/>
        </a:xfrm>
      </p:grpSpPr>
      <p:sp>
        <p:nvSpPr>
          <p:cNvPr id="28" name="Google Shape;28;p45"/>
          <p:cNvSpPr/>
          <p:nvPr/>
        </p:nvSpPr>
        <p:spPr>
          <a:xfrm>
            <a:off x="-2604" y="0"/>
            <a:ext cx="1584176"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aphicFrame>
        <p:nvGraphicFramePr>
          <p:cNvPr id="29" name="Google Shape;29;p45"/>
          <p:cNvGraphicFramePr/>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75" imgH="1914525" progId="">
                  <p:embed/>
                </p:oleObj>
              </mc:Choice>
              <mc:Fallback>
                <p:oleObj r:id="rId2" imgW="1933575" imgH="1914525" progId="">
                  <p:embed/>
                  <p:pic>
                    <p:nvPicPr>
                      <p:cNvPr id="29" name="Google Shape;29;p45"/>
                      <p:cNvPicPr preferRelativeResize="0"/>
                      <p:nvPr/>
                    </p:nvPicPr>
                    <p:blipFill rotWithShape="1">
                      <a:blip r:embed="rId3">
                        <a:alphaModFix/>
                      </a:blip>
                      <a:srcRect/>
                      <a:stretch/>
                    </p:blipFill>
                    <p:spPr>
                      <a:xfrm>
                        <a:off x="7179563" y="3228975"/>
                        <a:ext cx="1933575" cy="1914525"/>
                      </a:xfrm>
                      <a:prstGeom prst="rect">
                        <a:avLst/>
                      </a:prstGeom>
                      <a:noFill/>
                      <a:ln>
                        <a:noFill/>
                      </a:ln>
                    </p:spPr>
                  </p:pic>
                </p:oleObj>
              </mc:Fallback>
            </mc:AlternateContent>
          </a:graphicData>
        </a:graphic>
      </p:graphicFrame>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Basic Layout">
  <p:cSld name="3_Basic Layout">
    <p:spTree>
      <p:nvGrpSpPr>
        <p:cNvPr id="1" name="Shape 30"/>
        <p:cNvGrpSpPr/>
        <p:nvPr/>
      </p:nvGrpSpPr>
      <p:grpSpPr>
        <a:xfrm>
          <a:off x="0" y="0"/>
          <a:ext cx="0" cy="0"/>
          <a:chOff x="0" y="0"/>
          <a:chExt cx="0" cy="0"/>
        </a:xfrm>
      </p:grpSpPr>
      <p:sp>
        <p:nvSpPr>
          <p:cNvPr id="31" name="Google Shape;31;p46"/>
          <p:cNvSpPr/>
          <p:nvPr/>
        </p:nvSpPr>
        <p:spPr>
          <a:xfrm>
            <a:off x="0" y="3399842"/>
            <a:ext cx="9144000" cy="1743658"/>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 name="Google Shape;32;p4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Google Shape;33;p46"/>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46"/>
          <p:cNvSpPr/>
          <p:nvPr/>
        </p:nvSpPr>
        <p:spPr>
          <a:xfrm>
            <a:off x="4043561" y="2859782"/>
            <a:ext cx="1080120" cy="1080120"/>
          </a:xfrm>
          <a:prstGeom prst="ellipse">
            <a:avLst/>
          </a:prstGeom>
          <a:solidFill>
            <a:schemeClr val="lt1"/>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aphicFrame>
        <p:nvGraphicFramePr>
          <p:cNvPr id="35" name="Google Shape;35;p46"/>
          <p:cNvGraphicFramePr/>
          <p:nvPr/>
        </p:nvGraphicFramePr>
        <p:xfrm>
          <a:off x="4218748" y="3077490"/>
          <a:ext cx="706503" cy="699542"/>
        </p:xfrm>
        <a:graphic>
          <a:graphicData uri="http://schemas.openxmlformats.org/presentationml/2006/ole">
            <mc:AlternateContent xmlns:mc="http://schemas.openxmlformats.org/markup-compatibility/2006">
              <mc:Choice xmlns:v="urn:schemas-microsoft-com:vml" Requires="v">
                <p:oleObj r:id="rId2" imgW="706503" imgH="699542" progId="">
                  <p:embed/>
                </p:oleObj>
              </mc:Choice>
              <mc:Fallback>
                <p:oleObj r:id="rId2" imgW="706503" imgH="699542" progId="">
                  <p:embed/>
                  <p:pic>
                    <p:nvPicPr>
                      <p:cNvPr id="35" name="Google Shape;35;p46"/>
                      <p:cNvPicPr preferRelativeResize="0"/>
                      <p:nvPr/>
                    </p:nvPicPr>
                    <p:blipFill rotWithShape="1">
                      <a:blip r:embed="rId3">
                        <a:alphaModFix/>
                      </a:blip>
                      <a:srcRect/>
                      <a:stretch/>
                    </p:blipFill>
                    <p:spPr>
                      <a:xfrm>
                        <a:off x="4218748" y="3077490"/>
                        <a:ext cx="706503" cy="699542"/>
                      </a:xfrm>
                      <a:prstGeom prst="rect">
                        <a:avLst/>
                      </a:prstGeom>
                      <a:noFill/>
                      <a:ln>
                        <a:noFill/>
                      </a:ln>
                    </p:spPr>
                  </p:pic>
                </p:oleObj>
              </mc:Fallback>
            </mc:AlternateContent>
          </a:graphicData>
        </a:graphic>
      </p:graphicFrame>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36"/>
        <p:cNvGrpSpPr/>
        <p:nvPr/>
      </p:nvGrpSpPr>
      <p:grpSpPr>
        <a:xfrm>
          <a:off x="0" y="0"/>
          <a:ext cx="0" cy="0"/>
          <a:chOff x="0" y="0"/>
          <a:chExt cx="0" cy="0"/>
        </a:xfrm>
      </p:grpSpPr>
      <p:sp>
        <p:nvSpPr>
          <p:cNvPr id="37" name="Google Shape;37;p4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7"/>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bg>
      <p:bgPr>
        <a:solidFill>
          <a:schemeClr val="lt1"/>
        </a:solidFill>
        <a:effectLst/>
      </p:bgPr>
    </p:bg>
    <p:spTree>
      <p:nvGrpSpPr>
        <p:cNvPr id="1" name="Shape 39"/>
        <p:cNvGrpSpPr/>
        <p:nvPr/>
      </p:nvGrpSpPr>
      <p:grpSpPr>
        <a:xfrm>
          <a:off x="0" y="0"/>
          <a:ext cx="0" cy="0"/>
          <a:chOff x="0" y="0"/>
          <a:chExt cx="0" cy="0"/>
        </a:xfrm>
      </p:grpSpPr>
      <p:sp>
        <p:nvSpPr>
          <p:cNvPr id="40" name="Google Shape;40;p48"/>
          <p:cNvSpPr/>
          <p:nvPr/>
        </p:nvSpPr>
        <p:spPr>
          <a:xfrm>
            <a:off x="143508" y="92609"/>
            <a:ext cx="8856984" cy="4958283"/>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 name="Google Shape;41;p48"/>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48"/>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48"/>
          <p:cNvSpPr>
            <a:spLocks noGrp="1"/>
          </p:cNvSpPr>
          <p:nvPr>
            <p:ph type="pic" idx="3"/>
          </p:nvPr>
        </p:nvSpPr>
        <p:spPr>
          <a:xfrm>
            <a:off x="0" y="1347774"/>
            <a:ext cx="2160240" cy="1872048"/>
          </a:xfrm>
          <a:prstGeom prst="rect">
            <a:avLst/>
          </a:prstGeom>
          <a:solidFill>
            <a:srgbClr val="F2F2F2"/>
          </a:solidFill>
          <a:ln>
            <a:noFill/>
          </a:ln>
        </p:spPr>
      </p:sp>
      <p:sp>
        <p:nvSpPr>
          <p:cNvPr id="44" name="Google Shape;44;p48"/>
          <p:cNvSpPr>
            <a:spLocks noGrp="1"/>
          </p:cNvSpPr>
          <p:nvPr>
            <p:ph type="pic" idx="4"/>
          </p:nvPr>
        </p:nvSpPr>
        <p:spPr>
          <a:xfrm>
            <a:off x="2327920" y="1347774"/>
            <a:ext cx="2160240" cy="1872048"/>
          </a:xfrm>
          <a:prstGeom prst="rect">
            <a:avLst/>
          </a:prstGeom>
          <a:solidFill>
            <a:srgbClr val="F2F2F2"/>
          </a:solidFill>
          <a:ln>
            <a:noFill/>
          </a:ln>
        </p:spPr>
      </p:sp>
      <p:sp>
        <p:nvSpPr>
          <p:cNvPr id="45" name="Google Shape;45;p48"/>
          <p:cNvSpPr>
            <a:spLocks noGrp="1"/>
          </p:cNvSpPr>
          <p:nvPr>
            <p:ph type="pic" idx="5"/>
          </p:nvPr>
        </p:nvSpPr>
        <p:spPr>
          <a:xfrm>
            <a:off x="4655840" y="1347774"/>
            <a:ext cx="2160240" cy="1872048"/>
          </a:xfrm>
          <a:prstGeom prst="rect">
            <a:avLst/>
          </a:prstGeom>
          <a:solidFill>
            <a:srgbClr val="F2F2F2"/>
          </a:solidFill>
          <a:ln>
            <a:noFill/>
          </a:ln>
        </p:spPr>
      </p:sp>
      <p:sp>
        <p:nvSpPr>
          <p:cNvPr id="46" name="Google Shape;46;p48"/>
          <p:cNvSpPr>
            <a:spLocks noGrp="1"/>
          </p:cNvSpPr>
          <p:nvPr>
            <p:ph type="pic" idx="6"/>
          </p:nvPr>
        </p:nvSpPr>
        <p:spPr>
          <a:xfrm>
            <a:off x="6983760" y="1347774"/>
            <a:ext cx="2160240" cy="1872048"/>
          </a:xfrm>
          <a:prstGeom prst="rect">
            <a:avLst/>
          </a:prstGeom>
          <a:solidFill>
            <a:srgbClr val="F2F2F2"/>
          </a:solidFill>
          <a:ln>
            <a:noFill/>
          </a:ln>
        </p:spPr>
      </p:sp>
      <p:sp>
        <p:nvSpPr>
          <p:cNvPr id="47" name="Google Shape;47;p48"/>
          <p:cNvSpPr/>
          <p:nvPr/>
        </p:nvSpPr>
        <p:spPr>
          <a:xfrm>
            <a:off x="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 name="Google Shape;48;p48"/>
          <p:cNvSpPr/>
          <p:nvPr/>
        </p:nvSpPr>
        <p:spPr>
          <a:xfrm>
            <a:off x="2328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 name="Google Shape;49;p48"/>
          <p:cNvSpPr/>
          <p:nvPr/>
        </p:nvSpPr>
        <p:spPr>
          <a:xfrm>
            <a:off x="4656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 name="Google Shape;50;p48"/>
          <p:cNvSpPr/>
          <p:nvPr/>
        </p:nvSpPr>
        <p:spPr>
          <a:xfrm>
            <a:off x="6984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51"/>
        <p:cNvGrpSpPr/>
        <p:nvPr/>
      </p:nvGrpSpPr>
      <p:grpSpPr>
        <a:xfrm>
          <a:off x="0" y="0"/>
          <a:ext cx="0" cy="0"/>
          <a:chOff x="0" y="0"/>
          <a:chExt cx="0" cy="0"/>
        </a:xfrm>
      </p:grpSpPr>
      <p:sp>
        <p:nvSpPr>
          <p:cNvPr id="52" name="Google Shape;52;p49"/>
          <p:cNvSpPr/>
          <p:nvPr/>
        </p:nvSpPr>
        <p:spPr>
          <a:xfrm>
            <a:off x="0" y="2932113"/>
            <a:ext cx="9144000" cy="2211387"/>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49"/>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Google Shape;54;p49"/>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5" name="Google Shape;55;p49" descr="D:\Fullppt\005-PNG이미지\노트북.png"/>
          <p:cNvPicPr preferRelativeResize="0"/>
          <p:nvPr/>
        </p:nvPicPr>
        <p:blipFill rotWithShape="1">
          <a:blip r:embed="rId2">
            <a:alphaModFix/>
          </a:blip>
          <a:srcRect/>
          <a:stretch/>
        </p:blipFill>
        <p:spPr>
          <a:xfrm>
            <a:off x="2555776" y="1131590"/>
            <a:ext cx="7230270" cy="3677432"/>
          </a:xfrm>
          <a:prstGeom prst="rect">
            <a:avLst/>
          </a:prstGeom>
          <a:noFill/>
          <a:ln>
            <a:noFill/>
          </a:ln>
        </p:spPr>
      </p:pic>
      <p:sp>
        <p:nvSpPr>
          <p:cNvPr id="56" name="Google Shape;56;p49"/>
          <p:cNvSpPr>
            <a:spLocks noGrp="1"/>
          </p:cNvSpPr>
          <p:nvPr>
            <p:ph type="pic" idx="3"/>
          </p:nvPr>
        </p:nvSpPr>
        <p:spPr>
          <a:xfrm>
            <a:off x="4513480" y="1626257"/>
            <a:ext cx="3465217" cy="2562605"/>
          </a:xfrm>
          <a:prstGeom prst="rect">
            <a:avLst/>
          </a:prstGeom>
          <a:solidFill>
            <a:srgbClr val="F2F2F2"/>
          </a:solidFill>
          <a:ln>
            <a:noFill/>
          </a:ln>
        </p:spPr>
      </p:sp>
      <p:sp>
        <p:nvSpPr>
          <p:cNvPr id="57" name="Google Shape;57;p49"/>
          <p:cNvSpPr/>
          <p:nvPr/>
        </p:nvSpPr>
        <p:spPr>
          <a:xfrm>
            <a:off x="467544" y="3363838"/>
            <a:ext cx="3024336" cy="100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58"/>
        <p:cNvGrpSpPr/>
        <p:nvPr/>
      </p:nvGrpSpPr>
      <p:grpSpPr>
        <a:xfrm>
          <a:off x="0" y="0"/>
          <a:ext cx="0" cy="0"/>
          <a:chOff x="0" y="0"/>
          <a:chExt cx="0" cy="0"/>
        </a:xfrm>
      </p:grpSpPr>
      <p:sp>
        <p:nvSpPr>
          <p:cNvPr id="59" name="Google Shape;59;p50"/>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50"/>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50"/>
          <p:cNvSpPr/>
          <p:nvPr/>
        </p:nvSpPr>
        <p:spPr>
          <a:xfrm>
            <a:off x="0" y="1759754"/>
            <a:ext cx="9144000" cy="2211387"/>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2" name="Google Shape;62;p50" descr="D:\Fullppt\PNG이미지\핸드폰2.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023208" y="1042230"/>
            <a:ext cx="2869272" cy="3474631"/>
          </a:xfrm>
          <a:prstGeom prst="rect">
            <a:avLst/>
          </a:prstGeom>
          <a:noFill/>
          <a:ln>
            <a:noFill/>
          </a:ln>
        </p:spPr>
      </p:pic>
      <p:sp>
        <p:nvSpPr>
          <p:cNvPr id="63" name="Google Shape;63;p50"/>
          <p:cNvSpPr>
            <a:spLocks noGrp="1"/>
          </p:cNvSpPr>
          <p:nvPr>
            <p:ph type="pic" idx="3"/>
          </p:nvPr>
        </p:nvSpPr>
        <p:spPr>
          <a:xfrm>
            <a:off x="7380312" y="1175233"/>
            <a:ext cx="1008112" cy="2556104"/>
          </a:xfrm>
          <a:prstGeom prst="rect">
            <a:avLst/>
          </a:prstGeom>
          <a:solidFill>
            <a:srgbClr val="F2F2F2"/>
          </a:solidFill>
          <a:ln>
            <a:noFill/>
          </a:ln>
        </p:spPr>
      </p:sp>
      <p:sp>
        <p:nvSpPr>
          <p:cNvPr id="64" name="Google Shape;64;p50"/>
          <p:cNvSpPr>
            <a:spLocks noGrp="1"/>
          </p:cNvSpPr>
          <p:nvPr>
            <p:ph type="pic" idx="4"/>
          </p:nvPr>
        </p:nvSpPr>
        <p:spPr>
          <a:xfrm>
            <a:off x="5643269" y="1261134"/>
            <a:ext cx="1654766" cy="2556104"/>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63084" y="4561748"/>
            <a:ext cx="1803136" cy="378658"/>
          </a:xfrm>
          <a:prstGeom prst="rect">
            <a:avLst/>
          </a:prstGeom>
          <a:noFill/>
          <a:ln>
            <a:noFill/>
          </a:ln>
        </p:spPr>
      </p:pic>
      <p:sp>
        <p:nvSpPr>
          <p:cNvPr id="7" name="Google Shape;7;p37"/>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GB" sz="700" b="0" i="0" u="none" strike="noStrike" cap="non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GB" sz="700" b="0" i="0" u="none" strike="noStrike" cap="none">
                <a:solidFill>
                  <a:srgbClr val="000000"/>
                </a:solidFill>
                <a:latin typeface="Public Sans"/>
                <a:ea typeface="Public Sans"/>
                <a:cs typeface="Public Sans"/>
                <a:sym typeface="Public Sans"/>
              </a:rPr>
              <a:t>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pic>
        <p:nvPicPr>
          <p:cNvPr id="17" name="Google Shape;17;p39"/>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1963084" y="4561748"/>
            <a:ext cx="1803136" cy="378658"/>
          </a:xfrm>
          <a:prstGeom prst="rect">
            <a:avLst/>
          </a:prstGeom>
          <a:noFill/>
          <a:ln>
            <a:noFill/>
          </a:ln>
        </p:spPr>
      </p:pic>
      <p:sp>
        <p:nvSpPr>
          <p:cNvPr id="18" name="Google Shape;18;p39"/>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GB" sz="700" b="0" i="0" u="none" strike="noStrike" cap="non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GB" sz="700" b="0" i="0" u="none" strike="noStrike" cap="none">
                <a:solidFill>
                  <a:srgbClr val="000000"/>
                </a:solidFill>
                <a:latin typeface="Public Sans"/>
                <a:ea typeface="Public Sans"/>
                <a:cs typeface="Public Sans"/>
                <a:sym typeface="Public Sans"/>
              </a:rPr>
              <a:t>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pic>
        <p:nvPicPr>
          <p:cNvPr id="104" name="Google Shape;104;p4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63084" y="4561748"/>
            <a:ext cx="1803136" cy="378658"/>
          </a:xfrm>
          <a:prstGeom prst="rect">
            <a:avLst/>
          </a:prstGeom>
          <a:noFill/>
          <a:ln>
            <a:noFill/>
          </a:ln>
        </p:spPr>
      </p:pic>
      <p:sp>
        <p:nvSpPr>
          <p:cNvPr id="105" name="Google Shape;105;p42"/>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GB" sz="700" b="0" i="0" u="none" strike="noStrike" cap="non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GB" sz="700" b="0" i="0" u="none" strike="noStrike" cap="none">
                <a:solidFill>
                  <a:srgbClr val="000000"/>
                </a:solidFill>
                <a:latin typeface="Public Sans"/>
                <a:ea typeface="Public Sans"/>
                <a:cs typeface="Public Sans"/>
                <a:sym typeface="Public Sans"/>
              </a:rPr>
              <a:t>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nva.com/"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projectspecial.eu/" TargetMode="External"/><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p:nvPr/>
        </p:nvSpPr>
        <p:spPr>
          <a:xfrm>
            <a:off x="2394012" y="2689477"/>
            <a:ext cx="4355976" cy="108012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a:solidFill>
                  <a:schemeClr val="dk1"/>
                </a:solidFill>
              </a:rPr>
              <a:t>Hantering av sociala medier</a:t>
            </a:r>
            <a:endParaRPr sz="2800" b="0" i="0" u="none" strike="noStrike" cap="none">
              <a:solidFill>
                <a:schemeClr val="dk1"/>
              </a:solidFill>
              <a:latin typeface="Arial"/>
              <a:ea typeface="Arial"/>
              <a:cs typeface="Arial"/>
              <a:sym typeface="Arial"/>
            </a:endParaRPr>
          </a:p>
        </p:txBody>
      </p:sp>
      <p:sp>
        <p:nvSpPr>
          <p:cNvPr id="120" name="Google Shape;120;p1"/>
          <p:cNvSpPr txBox="1"/>
          <p:nvPr/>
        </p:nvSpPr>
        <p:spPr>
          <a:xfrm>
            <a:off x="2386466" y="3822128"/>
            <a:ext cx="4355828" cy="4888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GB" b="1">
                <a:solidFill>
                  <a:schemeClr val="dk1"/>
                </a:solidFill>
              </a:rPr>
              <a:t>Av</a:t>
            </a:r>
            <a:r>
              <a:rPr lang="en-GB" sz="1400" b="1" i="0" u="none" strike="noStrike" cap="none">
                <a:solidFill>
                  <a:schemeClr val="dk1"/>
                </a:solidFill>
                <a:latin typeface="Arial"/>
                <a:ea typeface="Arial"/>
                <a:cs typeface="Arial"/>
                <a:sym typeface="Arial"/>
              </a:rPr>
              <a:t>: Internet Web Solutions</a:t>
            </a:r>
            <a:endParaRPr sz="1400" b="0" i="0" u="none" strike="noStrike" cap="none">
              <a:solidFill>
                <a:schemeClr val="dk1"/>
              </a:solidFill>
              <a:latin typeface="Arial"/>
              <a:ea typeface="Arial"/>
              <a:cs typeface="Arial"/>
              <a:sym typeface="Arial"/>
            </a:endParaRPr>
          </a:p>
        </p:txBody>
      </p:sp>
      <p:pic>
        <p:nvPicPr>
          <p:cNvPr id="121" name="Google Shape;121;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30382" y="4470780"/>
            <a:ext cx="1512168" cy="317245"/>
          </a:xfrm>
          <a:prstGeom prst="rect">
            <a:avLst/>
          </a:prstGeom>
          <a:noFill/>
          <a:ln>
            <a:noFill/>
          </a:ln>
        </p:spPr>
      </p:pic>
      <p:sp>
        <p:nvSpPr>
          <p:cNvPr id="122" name="Google Shape;122;p1"/>
          <p:cNvSpPr txBox="1"/>
          <p:nvPr/>
        </p:nvSpPr>
        <p:spPr>
          <a:xfrm>
            <a:off x="3059831" y="4310944"/>
            <a:ext cx="4680521" cy="62758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800"/>
              <a:buFont typeface="Arial"/>
              <a:buNone/>
            </a:pPr>
            <a:r>
              <a:rPr lang="en-GB" sz="800" b="0" i="0" u="none" strike="noStrike" cap="none">
                <a:solidFill>
                  <a:schemeClr val="dk1"/>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endParaRPr lang="sv-SE" sz="2800" dirty="0"/>
          </a:p>
          <a:p>
            <a:pPr marL="0" lvl="0" indent="0" algn="ctr" rtl="0">
              <a:lnSpc>
                <a:spcPct val="100000"/>
              </a:lnSpc>
              <a:spcBef>
                <a:spcPts val="0"/>
              </a:spcBef>
              <a:spcAft>
                <a:spcPts val="0"/>
              </a:spcAft>
              <a:buClr>
                <a:srgbClr val="3F3F3F"/>
              </a:buClr>
              <a:buSzPts val="2800"/>
              <a:buNone/>
            </a:pPr>
            <a:r>
              <a:rPr lang="sv-SE" sz="2800" dirty="0"/>
              <a:t>Användning av sociala medier på 2000-talet</a:t>
            </a:r>
          </a:p>
          <a:p>
            <a:pPr marL="0" lvl="0" indent="0" algn="ctr" rtl="0">
              <a:lnSpc>
                <a:spcPct val="100000"/>
              </a:lnSpc>
              <a:spcBef>
                <a:spcPts val="0"/>
              </a:spcBef>
              <a:spcAft>
                <a:spcPts val="0"/>
              </a:spcAft>
              <a:buClr>
                <a:srgbClr val="3F3F3F"/>
              </a:buClr>
              <a:buSzPts val="2800"/>
              <a:buNone/>
            </a:pPr>
            <a:endParaRPr sz="2800" dirty="0"/>
          </a:p>
        </p:txBody>
      </p:sp>
      <p:sp>
        <p:nvSpPr>
          <p:cNvPr id="238" name="Google Shape;238;p10"/>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GB" sz="1800" dirty="0" err="1"/>
              <a:t>Sociala</a:t>
            </a:r>
            <a:r>
              <a:rPr lang="en-GB" sz="1800" dirty="0"/>
              <a:t> </a:t>
            </a:r>
            <a:r>
              <a:rPr lang="en-GB" sz="1800" dirty="0" err="1"/>
              <a:t>medier</a:t>
            </a:r>
            <a:r>
              <a:rPr lang="en-GB" sz="1800" dirty="0"/>
              <a:t> </a:t>
            </a:r>
            <a:r>
              <a:rPr lang="en-GB" sz="1800" dirty="0" err="1"/>
              <a:t>som</a:t>
            </a:r>
            <a:r>
              <a:rPr lang="en-GB" sz="1800" dirty="0"/>
              <a:t> </a:t>
            </a:r>
            <a:r>
              <a:rPr lang="en-GB" sz="1800" dirty="0" err="1"/>
              <a:t>jobb</a:t>
            </a:r>
            <a:r>
              <a:rPr lang="en-GB" sz="1800" dirty="0"/>
              <a:t>: influencers</a:t>
            </a:r>
            <a:endParaRPr sz="1800" dirty="0"/>
          </a:p>
        </p:txBody>
      </p:sp>
      <p:sp>
        <p:nvSpPr>
          <p:cNvPr id="239" name="Google Shape;239;p10"/>
          <p:cNvSpPr/>
          <p:nvPr/>
        </p:nvSpPr>
        <p:spPr>
          <a:xfrm>
            <a:off x="632098" y="1524781"/>
            <a:ext cx="4248472" cy="2585283"/>
          </a:xfrm>
          <a:custGeom>
            <a:avLst/>
            <a:gdLst/>
            <a:ahLst/>
            <a:cxnLst/>
            <a:rect l="l" t="t" r="r" b="b"/>
            <a:pathLst>
              <a:path w="4248472" h="2555508" extrusionOk="0">
                <a:moveTo>
                  <a:pt x="0" y="0"/>
                </a:moveTo>
                <a:cubicBezTo>
                  <a:pt x="189097" y="9294"/>
                  <a:pt x="274574" y="-11172"/>
                  <a:pt x="479470" y="0"/>
                </a:cubicBezTo>
                <a:cubicBezTo>
                  <a:pt x="684366" y="11172"/>
                  <a:pt x="927046" y="18539"/>
                  <a:pt x="1128880" y="0"/>
                </a:cubicBezTo>
                <a:cubicBezTo>
                  <a:pt x="1330714" y="-18539"/>
                  <a:pt x="1369307" y="-7958"/>
                  <a:pt x="1608350" y="0"/>
                </a:cubicBezTo>
                <a:cubicBezTo>
                  <a:pt x="1847393" y="7958"/>
                  <a:pt x="1927221" y="-27267"/>
                  <a:pt x="2172790" y="0"/>
                </a:cubicBezTo>
                <a:cubicBezTo>
                  <a:pt x="2418359" y="27267"/>
                  <a:pt x="2587799" y="-13540"/>
                  <a:pt x="2694745" y="0"/>
                </a:cubicBezTo>
                <a:cubicBezTo>
                  <a:pt x="2801692" y="13540"/>
                  <a:pt x="3083309" y="-10373"/>
                  <a:pt x="3259185" y="0"/>
                </a:cubicBezTo>
                <a:cubicBezTo>
                  <a:pt x="3435061" y="10373"/>
                  <a:pt x="3934796" y="-26974"/>
                  <a:pt x="4248472" y="0"/>
                </a:cubicBezTo>
                <a:cubicBezTo>
                  <a:pt x="4259064" y="139618"/>
                  <a:pt x="4220405" y="429016"/>
                  <a:pt x="4248472" y="562212"/>
                </a:cubicBezTo>
                <a:cubicBezTo>
                  <a:pt x="4276539" y="695408"/>
                  <a:pt x="4262422" y="953925"/>
                  <a:pt x="4248472" y="1124424"/>
                </a:cubicBezTo>
                <a:cubicBezTo>
                  <a:pt x="4234522" y="1294923"/>
                  <a:pt x="4280079" y="1521013"/>
                  <a:pt x="4248472" y="1788856"/>
                </a:cubicBezTo>
                <a:cubicBezTo>
                  <a:pt x="4216865" y="2056699"/>
                  <a:pt x="4257831" y="2209818"/>
                  <a:pt x="4248472" y="2555508"/>
                </a:cubicBezTo>
                <a:cubicBezTo>
                  <a:pt x="3954666" y="2582638"/>
                  <a:pt x="3881627" y="2545047"/>
                  <a:pt x="3556578" y="2555508"/>
                </a:cubicBezTo>
                <a:cubicBezTo>
                  <a:pt x="3231529" y="2565969"/>
                  <a:pt x="3219165" y="2562379"/>
                  <a:pt x="2992138" y="2555508"/>
                </a:cubicBezTo>
                <a:cubicBezTo>
                  <a:pt x="2765111" y="2548637"/>
                  <a:pt x="2611873" y="2534474"/>
                  <a:pt x="2300244" y="2555508"/>
                </a:cubicBezTo>
                <a:cubicBezTo>
                  <a:pt x="1988615" y="2576542"/>
                  <a:pt x="1891312" y="2567714"/>
                  <a:pt x="1608350" y="2555508"/>
                </a:cubicBezTo>
                <a:cubicBezTo>
                  <a:pt x="1325388" y="2543302"/>
                  <a:pt x="1236286" y="2550857"/>
                  <a:pt x="958941" y="2555508"/>
                </a:cubicBezTo>
                <a:cubicBezTo>
                  <a:pt x="681596" y="2560159"/>
                  <a:pt x="311414" y="2570976"/>
                  <a:pt x="0" y="2555508"/>
                </a:cubicBezTo>
                <a:cubicBezTo>
                  <a:pt x="14435" y="2436747"/>
                  <a:pt x="16701" y="2175825"/>
                  <a:pt x="0" y="1967741"/>
                </a:cubicBezTo>
                <a:cubicBezTo>
                  <a:pt x="-16701" y="1759657"/>
                  <a:pt x="12589" y="1455681"/>
                  <a:pt x="0" y="1277754"/>
                </a:cubicBezTo>
                <a:cubicBezTo>
                  <a:pt x="-12589" y="1099827"/>
                  <a:pt x="-234" y="916622"/>
                  <a:pt x="0" y="715542"/>
                </a:cubicBezTo>
                <a:cubicBezTo>
                  <a:pt x="234" y="514462"/>
                  <a:pt x="19341" y="186843"/>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ctr" anchorCtr="0">
            <a:spAutoFit/>
          </a:bodyPr>
          <a:lstStyle/>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Du vet förmodligen redan vad en </a:t>
            </a:r>
            <a:r>
              <a:rPr lang="sv-SE" sz="1200" b="0" i="0" u="none" strike="noStrike" cap="none" dirty="0" err="1">
                <a:solidFill>
                  <a:srgbClr val="3F3F3F"/>
                </a:solidFill>
                <a:latin typeface="Arial"/>
                <a:ea typeface="Arial"/>
                <a:cs typeface="Arial"/>
                <a:sym typeface="Arial"/>
              </a:rPr>
              <a:t>influencer</a:t>
            </a:r>
            <a:r>
              <a:rPr lang="sv-SE" sz="1200" b="0" i="0" u="none" strike="noStrike" cap="none" dirty="0">
                <a:solidFill>
                  <a:srgbClr val="3F3F3F"/>
                </a:solidFill>
                <a:latin typeface="Arial"/>
                <a:ea typeface="Arial"/>
                <a:cs typeface="Arial"/>
                <a:sym typeface="Arial"/>
              </a:rPr>
              <a:t> är, men vi kommer att ge dig en formell definition: en </a:t>
            </a:r>
            <a:r>
              <a:rPr lang="sv-SE" sz="1200" b="1" i="0" u="none" strike="noStrike" cap="none" dirty="0">
                <a:solidFill>
                  <a:srgbClr val="3F3F3F"/>
                </a:solidFill>
                <a:latin typeface="Arial"/>
                <a:ea typeface="Arial"/>
                <a:cs typeface="Arial"/>
                <a:sym typeface="Arial"/>
              </a:rPr>
              <a:t>"</a:t>
            </a:r>
            <a:r>
              <a:rPr lang="sv-SE" sz="1200" b="1" i="0" u="none" strike="noStrike" cap="none" dirty="0" err="1">
                <a:solidFill>
                  <a:srgbClr val="3F3F3F"/>
                </a:solidFill>
                <a:latin typeface="Arial"/>
                <a:ea typeface="Arial"/>
                <a:cs typeface="Arial"/>
                <a:sym typeface="Arial"/>
              </a:rPr>
              <a:t>influencer</a:t>
            </a:r>
            <a:r>
              <a:rPr lang="sv-SE" sz="1200" b="1" i="0" u="none" strike="noStrike" cap="none" dirty="0">
                <a:solidFill>
                  <a:srgbClr val="3F3F3F"/>
                </a:solidFill>
                <a:latin typeface="Arial"/>
                <a:ea typeface="Arial"/>
                <a:cs typeface="Arial"/>
                <a:sym typeface="Arial"/>
              </a:rPr>
              <a:t>" </a:t>
            </a:r>
            <a:r>
              <a:rPr lang="sv-SE" sz="1200" b="0" i="0" u="none" strike="noStrike" cap="none" dirty="0">
                <a:solidFill>
                  <a:srgbClr val="3F3F3F"/>
                </a:solidFill>
                <a:latin typeface="Arial"/>
                <a:ea typeface="Arial"/>
                <a:cs typeface="Arial"/>
                <a:sym typeface="Arial"/>
              </a:rPr>
              <a:t>eller opinionsledare är en person som har gjort sociala medier till sitt jobb på grund av sin livsstil, övertygelse eller värderingar och som har ett </a:t>
            </a:r>
            <a:r>
              <a:rPr lang="sv-SE" sz="1200" b="1" i="0" u="none" strike="noStrike" cap="none" dirty="0">
                <a:solidFill>
                  <a:srgbClr val="3F3F3F"/>
                </a:solidFill>
                <a:latin typeface="Arial"/>
                <a:ea typeface="Arial"/>
                <a:cs typeface="Arial"/>
                <a:sym typeface="Arial"/>
              </a:rPr>
              <a:t>stort antal följare eller prenumeranter.</a:t>
            </a:r>
            <a:r>
              <a:rPr lang="sv-SE" sz="1200" b="0" i="0" u="none" strike="noStrike" cap="none" dirty="0">
                <a:solidFill>
                  <a:srgbClr val="3F3F3F"/>
                </a:solidFill>
                <a:latin typeface="Arial"/>
                <a:ea typeface="Arial"/>
                <a:cs typeface="Arial"/>
                <a:sym typeface="Arial"/>
              </a:rPr>
              <a:t> Detta är ett av de </a:t>
            </a:r>
            <a:r>
              <a:rPr lang="sv-SE" sz="1200" b="1" i="0" u="none" strike="noStrike" cap="none" dirty="0">
                <a:solidFill>
                  <a:srgbClr val="3F3F3F"/>
                </a:solidFill>
                <a:latin typeface="Arial"/>
                <a:ea typeface="Arial"/>
                <a:cs typeface="Arial"/>
                <a:sym typeface="Arial"/>
              </a:rPr>
              <a:t>nya yrkena </a:t>
            </a:r>
            <a:r>
              <a:rPr lang="sv-SE" sz="1200" b="0" i="0" u="none" strike="noStrike" cap="none" dirty="0">
                <a:solidFill>
                  <a:srgbClr val="3F3F3F"/>
                </a:solidFill>
                <a:latin typeface="Arial"/>
                <a:ea typeface="Arial"/>
                <a:cs typeface="Arial"/>
                <a:sym typeface="Arial"/>
              </a:rPr>
              <a:t>som inte fanns förrän för 20 år sedan, och som går med i andra som "</a:t>
            </a:r>
            <a:r>
              <a:rPr lang="sv-SE" sz="1200" b="0" i="0" u="none" strike="noStrike" cap="none" dirty="0" err="1">
                <a:solidFill>
                  <a:srgbClr val="3F3F3F"/>
                </a:solidFill>
                <a:latin typeface="Arial"/>
                <a:ea typeface="Arial"/>
                <a:cs typeface="Arial"/>
                <a:sym typeface="Arial"/>
              </a:rPr>
              <a:t>youtuber</a:t>
            </a:r>
            <a:r>
              <a:rPr lang="sv-SE" sz="1200" b="0" i="0" u="none" strike="noStrike" cap="none" dirty="0">
                <a:solidFill>
                  <a:srgbClr val="3F3F3F"/>
                </a:solidFill>
                <a:latin typeface="Arial"/>
                <a:ea typeface="Arial"/>
                <a:cs typeface="Arial"/>
                <a:sym typeface="Arial"/>
              </a:rPr>
              <a:t>" eller "streamer", även om dessa vanligtvis också betraktas som påverkare.</a:t>
            </a:r>
            <a:endParaRPr sz="1200" b="0" i="0" u="none" strike="noStrike" cap="none" dirty="0">
              <a:solidFill>
                <a:srgbClr val="3F3F3F"/>
              </a:solidFill>
              <a:latin typeface="Calibri"/>
              <a:ea typeface="Calibri"/>
              <a:cs typeface="Calibri"/>
              <a:sym typeface="Calibri"/>
            </a:endParaRPr>
          </a:p>
        </p:txBody>
      </p:sp>
      <p:pic>
        <p:nvPicPr>
          <p:cNvPr id="240" name="Google Shape;240;p10" descr="Una caricatura de una persona&#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92080" y="1207511"/>
            <a:ext cx="3219822" cy="32198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endParaRPr lang="en-GB" sz="2800" dirty="0"/>
          </a:p>
          <a:p>
            <a:pPr marL="0" lvl="0" indent="0" algn="ctr" rtl="0">
              <a:lnSpc>
                <a:spcPct val="100000"/>
              </a:lnSpc>
              <a:spcBef>
                <a:spcPts val="0"/>
              </a:spcBef>
              <a:spcAft>
                <a:spcPts val="0"/>
              </a:spcAft>
              <a:buClr>
                <a:srgbClr val="3F3F3F"/>
              </a:buClr>
              <a:buSzPts val="2800"/>
              <a:buNone/>
            </a:pPr>
            <a:r>
              <a:rPr lang="sv-SE" sz="2800" dirty="0"/>
              <a:t>Användning av sociala medier på 2000-talet</a:t>
            </a:r>
          </a:p>
          <a:p>
            <a:pPr marL="0" lvl="0" indent="0" algn="ctr" rtl="0">
              <a:lnSpc>
                <a:spcPct val="100000"/>
              </a:lnSpc>
              <a:spcBef>
                <a:spcPts val="0"/>
              </a:spcBef>
              <a:spcAft>
                <a:spcPts val="0"/>
              </a:spcAft>
              <a:buClr>
                <a:srgbClr val="3F3F3F"/>
              </a:buClr>
              <a:buSzPts val="2800"/>
              <a:buNone/>
            </a:pPr>
            <a:endParaRPr sz="2800" dirty="0"/>
          </a:p>
        </p:txBody>
      </p:sp>
      <p:sp>
        <p:nvSpPr>
          <p:cNvPr id="246" name="Google Shape;246;p11"/>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GB" sz="1800" dirty="0" err="1"/>
              <a:t>Sociala</a:t>
            </a:r>
            <a:r>
              <a:rPr lang="en-GB" sz="1800" dirty="0"/>
              <a:t> </a:t>
            </a:r>
            <a:r>
              <a:rPr lang="en-GB" sz="1800" dirty="0" err="1"/>
              <a:t>medier</a:t>
            </a:r>
            <a:r>
              <a:rPr lang="en-GB" sz="1800" dirty="0"/>
              <a:t> </a:t>
            </a:r>
            <a:r>
              <a:rPr lang="en-GB" sz="1800" dirty="0" err="1"/>
              <a:t>som</a:t>
            </a:r>
            <a:r>
              <a:rPr lang="en-GB" sz="1800" dirty="0"/>
              <a:t> </a:t>
            </a:r>
            <a:r>
              <a:rPr lang="en-GB" sz="1800" dirty="0" err="1"/>
              <a:t>jobb</a:t>
            </a:r>
            <a:r>
              <a:rPr lang="en-GB" sz="1800" dirty="0"/>
              <a:t>: influencers</a:t>
            </a:r>
            <a:endParaRPr sz="1800" dirty="0"/>
          </a:p>
        </p:txBody>
      </p:sp>
      <p:sp>
        <p:nvSpPr>
          <p:cNvPr id="247" name="Google Shape;247;p11"/>
          <p:cNvSpPr/>
          <p:nvPr/>
        </p:nvSpPr>
        <p:spPr>
          <a:xfrm>
            <a:off x="4211960" y="1688216"/>
            <a:ext cx="4176464" cy="2031285"/>
          </a:xfrm>
          <a:custGeom>
            <a:avLst/>
            <a:gdLst/>
            <a:ahLst/>
            <a:cxnLst/>
            <a:rect l="l" t="t" r="r" b="b"/>
            <a:pathLst>
              <a:path w="4176464" h="1575752" extrusionOk="0">
                <a:moveTo>
                  <a:pt x="0" y="0"/>
                </a:moveTo>
                <a:cubicBezTo>
                  <a:pt x="260786" y="-13733"/>
                  <a:pt x="384082" y="-16603"/>
                  <a:pt x="570783" y="0"/>
                </a:cubicBezTo>
                <a:cubicBezTo>
                  <a:pt x="757484" y="16603"/>
                  <a:pt x="945489" y="32876"/>
                  <a:pt x="1308625" y="0"/>
                </a:cubicBezTo>
                <a:cubicBezTo>
                  <a:pt x="1671761" y="-32876"/>
                  <a:pt x="1682313" y="-20532"/>
                  <a:pt x="1879409" y="0"/>
                </a:cubicBezTo>
                <a:cubicBezTo>
                  <a:pt x="2076505" y="20532"/>
                  <a:pt x="2332351" y="29287"/>
                  <a:pt x="2533721" y="0"/>
                </a:cubicBezTo>
                <a:cubicBezTo>
                  <a:pt x="2735091" y="-29287"/>
                  <a:pt x="2901990" y="23838"/>
                  <a:pt x="3146270" y="0"/>
                </a:cubicBezTo>
                <a:cubicBezTo>
                  <a:pt x="3390550" y="-23838"/>
                  <a:pt x="3896593" y="24678"/>
                  <a:pt x="4176464" y="0"/>
                </a:cubicBezTo>
                <a:cubicBezTo>
                  <a:pt x="4188498" y="123586"/>
                  <a:pt x="4177194" y="356819"/>
                  <a:pt x="4176464" y="493736"/>
                </a:cubicBezTo>
                <a:cubicBezTo>
                  <a:pt x="4175734" y="630653"/>
                  <a:pt x="4176229" y="854079"/>
                  <a:pt x="4176464" y="987471"/>
                </a:cubicBezTo>
                <a:cubicBezTo>
                  <a:pt x="4176699" y="1120864"/>
                  <a:pt x="4178470" y="1327247"/>
                  <a:pt x="4176464" y="1575752"/>
                </a:cubicBezTo>
                <a:cubicBezTo>
                  <a:pt x="3807712" y="1579246"/>
                  <a:pt x="3770036" y="1603268"/>
                  <a:pt x="3438622" y="1575752"/>
                </a:cubicBezTo>
                <a:cubicBezTo>
                  <a:pt x="3107208" y="1548236"/>
                  <a:pt x="3127234" y="1593726"/>
                  <a:pt x="2826074" y="1575752"/>
                </a:cubicBezTo>
                <a:cubicBezTo>
                  <a:pt x="2524914" y="1557778"/>
                  <a:pt x="2336482" y="1558731"/>
                  <a:pt x="2088232" y="1575752"/>
                </a:cubicBezTo>
                <a:cubicBezTo>
                  <a:pt x="1839982" y="1592773"/>
                  <a:pt x="1566255" y="1585090"/>
                  <a:pt x="1433919" y="1575752"/>
                </a:cubicBezTo>
                <a:cubicBezTo>
                  <a:pt x="1301583" y="1566414"/>
                  <a:pt x="857259" y="1554565"/>
                  <a:pt x="654313" y="1575752"/>
                </a:cubicBezTo>
                <a:cubicBezTo>
                  <a:pt x="451367" y="1596939"/>
                  <a:pt x="283455" y="1547934"/>
                  <a:pt x="0" y="1575752"/>
                </a:cubicBezTo>
                <a:cubicBezTo>
                  <a:pt x="10081" y="1354862"/>
                  <a:pt x="5014" y="1228416"/>
                  <a:pt x="0" y="1034744"/>
                </a:cubicBezTo>
                <a:cubicBezTo>
                  <a:pt x="-5014" y="841072"/>
                  <a:pt x="-12372" y="760865"/>
                  <a:pt x="0" y="541008"/>
                </a:cubicBezTo>
                <a:cubicBezTo>
                  <a:pt x="12372" y="321151"/>
                  <a:pt x="-20209" y="161289"/>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ctr" anchorCtr="0">
            <a:spAutoFit/>
          </a:bodyPr>
          <a:lstStyle/>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Detta är </a:t>
            </a:r>
            <a:r>
              <a:rPr lang="sv-SE" sz="1200" b="1" i="0" u="none" strike="noStrike" cap="none" dirty="0">
                <a:solidFill>
                  <a:srgbClr val="3F3F3F"/>
                </a:solidFill>
                <a:latin typeface="Arial"/>
                <a:ea typeface="Arial"/>
                <a:cs typeface="Arial"/>
                <a:sym typeface="Arial"/>
              </a:rPr>
              <a:t>dock inte ett så lätt och underbart yrke </a:t>
            </a:r>
            <a:r>
              <a:rPr lang="sv-SE" sz="1200" b="0" i="0" u="none" strike="noStrike" cap="none" dirty="0">
                <a:solidFill>
                  <a:srgbClr val="3F3F3F"/>
                </a:solidFill>
                <a:latin typeface="Arial"/>
                <a:ea typeface="Arial"/>
                <a:cs typeface="Arial"/>
                <a:sym typeface="Arial"/>
              </a:rPr>
              <a:t>som det kan tyckas - inte alla kan försörja sig på det, och det är också mentalt utmattande när du avslöjar hela ditt dagliga liv och lämnar din integritet bakom. </a:t>
            </a:r>
          </a:p>
          <a:p>
            <a:pPr marL="0" marR="0" lvl="0" indent="0" algn="just" rtl="0">
              <a:lnSpc>
                <a:spcPct val="150000"/>
              </a:lnSpc>
              <a:spcBef>
                <a:spcPts val="0"/>
              </a:spcBef>
              <a:spcAft>
                <a:spcPts val="0"/>
              </a:spcAft>
              <a:buClr>
                <a:srgbClr val="000000"/>
              </a:buClr>
              <a:buSzPts val="1200"/>
              <a:buFont typeface="Arial"/>
              <a:buNone/>
            </a:pPr>
            <a:endParaRPr lang="sv-SE" sz="1200" b="0" i="0" u="none" strike="noStrike" cap="none" dirty="0">
              <a:solidFill>
                <a:srgbClr val="3F3F3F"/>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Du kan följa eller känna till några av följande exempel:</a:t>
            </a: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dirty="0">
              <a:solidFill>
                <a:srgbClr val="3F3F3F"/>
              </a:solidFill>
              <a:latin typeface="Calibri"/>
              <a:ea typeface="Calibri"/>
              <a:cs typeface="Calibri"/>
              <a:sym typeface="Calibri"/>
            </a:endParaRPr>
          </a:p>
        </p:txBody>
      </p:sp>
      <p:pic>
        <p:nvPicPr>
          <p:cNvPr id="248" name="Google Shape;248;p11" descr="Interfaz de usuario gráfica, Aplicación&#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3568" y="1152128"/>
            <a:ext cx="3291830" cy="329183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2"/>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endParaRPr lang="sv-SE" sz="2800" dirty="0"/>
          </a:p>
          <a:p>
            <a:pPr marL="0" lvl="0" indent="0" algn="ctr" rtl="0">
              <a:lnSpc>
                <a:spcPct val="100000"/>
              </a:lnSpc>
              <a:spcBef>
                <a:spcPts val="0"/>
              </a:spcBef>
              <a:spcAft>
                <a:spcPts val="0"/>
              </a:spcAft>
              <a:buClr>
                <a:srgbClr val="3F3F3F"/>
              </a:buClr>
              <a:buSzPts val="2800"/>
              <a:buNone/>
            </a:pPr>
            <a:r>
              <a:rPr lang="sv-SE" sz="2800" dirty="0"/>
              <a:t>Användning av sociala medier på 2000-talet</a:t>
            </a:r>
          </a:p>
          <a:p>
            <a:pPr marL="0" lvl="0" indent="0" algn="ctr" rtl="0">
              <a:lnSpc>
                <a:spcPct val="100000"/>
              </a:lnSpc>
              <a:spcBef>
                <a:spcPts val="0"/>
              </a:spcBef>
              <a:spcAft>
                <a:spcPts val="0"/>
              </a:spcAft>
              <a:buClr>
                <a:srgbClr val="3F3F3F"/>
              </a:buClr>
              <a:buSzPts val="2800"/>
              <a:buNone/>
            </a:pPr>
            <a:endParaRPr sz="2800" dirty="0"/>
          </a:p>
        </p:txBody>
      </p:sp>
      <p:sp>
        <p:nvSpPr>
          <p:cNvPr id="254" name="Google Shape;254;p12"/>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GB" sz="1800" dirty="0" err="1"/>
              <a:t>Sociala</a:t>
            </a:r>
            <a:r>
              <a:rPr lang="en-GB" sz="1800" dirty="0"/>
              <a:t> </a:t>
            </a:r>
            <a:r>
              <a:rPr lang="en-GB" sz="1800" dirty="0" err="1"/>
              <a:t>medier</a:t>
            </a:r>
            <a:r>
              <a:rPr lang="en-GB" sz="1800" dirty="0"/>
              <a:t> </a:t>
            </a:r>
            <a:r>
              <a:rPr lang="en-GB" sz="1800" dirty="0" err="1"/>
              <a:t>som</a:t>
            </a:r>
            <a:r>
              <a:rPr lang="en-GB" sz="1800" dirty="0"/>
              <a:t> </a:t>
            </a:r>
            <a:r>
              <a:rPr lang="en-GB" sz="1800" dirty="0" err="1"/>
              <a:t>jobb</a:t>
            </a:r>
            <a:r>
              <a:rPr lang="en-GB" sz="1800" dirty="0"/>
              <a:t>: influencers</a:t>
            </a:r>
            <a:endParaRPr sz="1800" dirty="0"/>
          </a:p>
        </p:txBody>
      </p:sp>
      <p:sp>
        <p:nvSpPr>
          <p:cNvPr id="255" name="Google Shape;255;p12"/>
          <p:cNvSpPr/>
          <p:nvPr/>
        </p:nvSpPr>
        <p:spPr>
          <a:xfrm>
            <a:off x="533455" y="1834602"/>
            <a:ext cx="4248472" cy="2031285"/>
          </a:xfrm>
          <a:custGeom>
            <a:avLst/>
            <a:gdLst/>
            <a:ahLst/>
            <a:cxnLst/>
            <a:rect l="l" t="t" r="r" b="b"/>
            <a:pathLst>
              <a:path w="4248472" h="1997150" extrusionOk="0">
                <a:moveTo>
                  <a:pt x="0" y="0"/>
                </a:moveTo>
                <a:cubicBezTo>
                  <a:pt x="189097" y="9294"/>
                  <a:pt x="274574" y="-11172"/>
                  <a:pt x="479470" y="0"/>
                </a:cubicBezTo>
                <a:cubicBezTo>
                  <a:pt x="684366" y="11172"/>
                  <a:pt x="927046" y="18539"/>
                  <a:pt x="1128880" y="0"/>
                </a:cubicBezTo>
                <a:cubicBezTo>
                  <a:pt x="1330714" y="-18539"/>
                  <a:pt x="1369307" y="-7958"/>
                  <a:pt x="1608350" y="0"/>
                </a:cubicBezTo>
                <a:cubicBezTo>
                  <a:pt x="1847393" y="7958"/>
                  <a:pt x="1927221" y="-27267"/>
                  <a:pt x="2172790" y="0"/>
                </a:cubicBezTo>
                <a:cubicBezTo>
                  <a:pt x="2418359" y="27267"/>
                  <a:pt x="2587799" y="-13540"/>
                  <a:pt x="2694745" y="0"/>
                </a:cubicBezTo>
                <a:cubicBezTo>
                  <a:pt x="2801692" y="13540"/>
                  <a:pt x="3083309" y="-10373"/>
                  <a:pt x="3259185" y="0"/>
                </a:cubicBezTo>
                <a:cubicBezTo>
                  <a:pt x="3435061" y="10373"/>
                  <a:pt x="3934796" y="-26974"/>
                  <a:pt x="4248472" y="0"/>
                </a:cubicBezTo>
                <a:cubicBezTo>
                  <a:pt x="4235118" y="125035"/>
                  <a:pt x="4231434" y="417411"/>
                  <a:pt x="4248472" y="605802"/>
                </a:cubicBezTo>
                <a:cubicBezTo>
                  <a:pt x="4265510" y="794193"/>
                  <a:pt x="4277528" y="986376"/>
                  <a:pt x="4248472" y="1211604"/>
                </a:cubicBezTo>
                <a:cubicBezTo>
                  <a:pt x="4219416" y="1436832"/>
                  <a:pt x="4236520" y="1632289"/>
                  <a:pt x="4248472" y="1997150"/>
                </a:cubicBezTo>
                <a:cubicBezTo>
                  <a:pt x="4086828" y="1990434"/>
                  <a:pt x="3923972" y="2006289"/>
                  <a:pt x="3641547" y="1997150"/>
                </a:cubicBezTo>
                <a:cubicBezTo>
                  <a:pt x="3359123" y="1988011"/>
                  <a:pt x="3228453" y="1984306"/>
                  <a:pt x="2992138" y="1997150"/>
                </a:cubicBezTo>
                <a:cubicBezTo>
                  <a:pt x="2755823" y="2009994"/>
                  <a:pt x="2654725" y="2004021"/>
                  <a:pt x="2427698" y="1997150"/>
                </a:cubicBezTo>
                <a:cubicBezTo>
                  <a:pt x="2200671" y="1990279"/>
                  <a:pt x="2047433" y="1976116"/>
                  <a:pt x="1735804" y="1997150"/>
                </a:cubicBezTo>
                <a:cubicBezTo>
                  <a:pt x="1424175" y="2018184"/>
                  <a:pt x="1326872" y="2009356"/>
                  <a:pt x="1043910" y="1997150"/>
                </a:cubicBezTo>
                <a:cubicBezTo>
                  <a:pt x="760948" y="1984944"/>
                  <a:pt x="311906" y="2000873"/>
                  <a:pt x="0" y="1997150"/>
                </a:cubicBezTo>
                <a:cubicBezTo>
                  <a:pt x="14672" y="1691017"/>
                  <a:pt x="17953" y="1656758"/>
                  <a:pt x="0" y="1351405"/>
                </a:cubicBezTo>
                <a:cubicBezTo>
                  <a:pt x="-17953" y="1046053"/>
                  <a:pt x="-14219" y="877680"/>
                  <a:pt x="0" y="725631"/>
                </a:cubicBezTo>
                <a:cubicBezTo>
                  <a:pt x="14219" y="573582"/>
                  <a:pt x="-31569" y="298241"/>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ctr" anchorCtr="0">
            <a:spAutoFit/>
          </a:bodyPr>
          <a:lstStyle/>
          <a:p>
            <a:pPr lvl="0" algn="just">
              <a:lnSpc>
                <a:spcPct val="150000"/>
              </a:lnSpc>
              <a:buSzPts val="1200"/>
            </a:pPr>
            <a:r>
              <a:rPr lang="en-GB" sz="1200" i="0" u="none" strike="noStrike" cap="none" dirty="0">
                <a:solidFill>
                  <a:srgbClr val="3F3F3F"/>
                </a:solidFill>
                <a:latin typeface="Arial"/>
                <a:ea typeface="Arial"/>
                <a:cs typeface="Arial"/>
                <a:sym typeface="Arial"/>
              </a:rPr>
              <a:t>PewDi</a:t>
            </a:r>
            <a:r>
              <a:rPr lang="en-GB" sz="1200" dirty="0">
                <a:solidFill>
                  <a:srgbClr val="3F3F3F"/>
                </a:solidFill>
              </a:rPr>
              <a:t>ePie.  </a:t>
            </a:r>
            <a:r>
              <a:rPr lang="sv-SE" sz="1200" i="0" u="none" strike="noStrike" cap="none" dirty="0">
                <a:solidFill>
                  <a:srgbClr val="3F3F3F"/>
                </a:solidFill>
                <a:latin typeface="Arial"/>
                <a:ea typeface="Arial"/>
                <a:cs typeface="Arial"/>
                <a:sym typeface="Arial"/>
              </a:rPr>
              <a:t>Denna svenska </a:t>
            </a:r>
            <a:r>
              <a:rPr lang="sv-SE" sz="1200" i="0" u="none" strike="noStrike" cap="none" dirty="0" err="1">
                <a:solidFill>
                  <a:srgbClr val="3F3F3F"/>
                </a:solidFill>
                <a:latin typeface="Arial"/>
                <a:ea typeface="Arial"/>
                <a:cs typeface="Arial"/>
                <a:sym typeface="Arial"/>
              </a:rPr>
              <a:t>youtuber</a:t>
            </a:r>
            <a:r>
              <a:rPr lang="sv-SE" sz="1200" i="0" u="none" strike="noStrike" cap="none" dirty="0">
                <a:solidFill>
                  <a:srgbClr val="3F3F3F"/>
                </a:solidFill>
                <a:latin typeface="Arial"/>
                <a:ea typeface="Arial"/>
                <a:cs typeface="Arial"/>
                <a:sym typeface="Arial"/>
              </a:rPr>
              <a:t> har varit aktiv sedan 2010 och har redan mer än 110 miljoner prenumeranter, vilket gör honom till en av de äldsta </a:t>
            </a:r>
            <a:r>
              <a:rPr lang="sv-SE" sz="1200" i="0" u="none" strike="noStrike" cap="none" dirty="0" err="1">
                <a:solidFill>
                  <a:srgbClr val="3F3F3F"/>
                </a:solidFill>
                <a:latin typeface="Arial"/>
                <a:ea typeface="Arial"/>
                <a:cs typeface="Arial"/>
                <a:sym typeface="Arial"/>
              </a:rPr>
              <a:t>youtubers</a:t>
            </a:r>
            <a:r>
              <a:rPr lang="sv-SE" sz="1200" i="0" u="none" strike="noStrike" cap="none" dirty="0">
                <a:solidFill>
                  <a:srgbClr val="3F3F3F"/>
                </a:solidFill>
                <a:latin typeface="Arial"/>
                <a:ea typeface="Arial"/>
                <a:cs typeface="Arial"/>
                <a:sym typeface="Arial"/>
              </a:rPr>
              <a:t> på YouTube-plattformen, och också en av de mest kända. Han är främst dedikerad till skapandet av underhållningsvideor och videospel. År 2016 listades han av </a:t>
            </a:r>
            <a:r>
              <a:rPr lang="sv-SE" sz="1200" i="0" u="none" strike="noStrike" cap="none" dirty="0" err="1">
                <a:solidFill>
                  <a:srgbClr val="3F3F3F"/>
                </a:solidFill>
                <a:latin typeface="Arial"/>
                <a:ea typeface="Arial"/>
                <a:cs typeface="Arial"/>
                <a:sym typeface="Arial"/>
              </a:rPr>
              <a:t>Time</a:t>
            </a:r>
            <a:r>
              <a:rPr lang="sv-SE" sz="1200" i="0" u="none" strike="noStrike" cap="none" dirty="0">
                <a:solidFill>
                  <a:srgbClr val="3F3F3F"/>
                </a:solidFill>
                <a:latin typeface="Arial"/>
                <a:ea typeface="Arial"/>
                <a:cs typeface="Arial"/>
                <a:sym typeface="Arial"/>
              </a:rPr>
              <a:t> </a:t>
            </a:r>
            <a:r>
              <a:rPr lang="sv-SE" sz="1200" i="0" u="none" strike="noStrike" cap="none" dirty="0" err="1">
                <a:solidFill>
                  <a:srgbClr val="3F3F3F"/>
                </a:solidFill>
                <a:latin typeface="Arial"/>
                <a:ea typeface="Arial"/>
                <a:cs typeface="Arial"/>
                <a:sym typeface="Arial"/>
              </a:rPr>
              <a:t>magazine</a:t>
            </a:r>
            <a:r>
              <a:rPr lang="sv-SE" sz="1200" i="0" u="none" strike="noStrike" cap="none" dirty="0">
                <a:solidFill>
                  <a:srgbClr val="3F3F3F"/>
                </a:solidFill>
                <a:latin typeface="Arial"/>
                <a:ea typeface="Arial"/>
                <a:cs typeface="Arial"/>
                <a:sym typeface="Arial"/>
              </a:rPr>
              <a:t> som en av de 100 mest inflytelserika personerna i världen.</a:t>
            </a:r>
            <a:r>
              <a:rPr lang="en-GB" sz="1200" b="0" i="0" u="none" strike="noStrike" cap="none" dirty="0">
                <a:solidFill>
                  <a:srgbClr val="3F3F3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256" name="Google Shape;256;p12"/>
          <p:cNvSpPr/>
          <p:nvPr/>
        </p:nvSpPr>
        <p:spPr>
          <a:xfrm>
            <a:off x="539552" y="1139885"/>
            <a:ext cx="2304256" cy="415458"/>
          </a:xfrm>
          <a:custGeom>
            <a:avLst/>
            <a:gdLst/>
            <a:ahLst/>
            <a:cxnLst/>
            <a:rect l="l" t="t" r="r" b="b"/>
            <a:pathLst>
              <a:path w="2304256" h="375552" extrusionOk="0">
                <a:moveTo>
                  <a:pt x="0" y="0"/>
                </a:moveTo>
                <a:cubicBezTo>
                  <a:pt x="165726" y="-1594"/>
                  <a:pt x="337740" y="19696"/>
                  <a:pt x="506936" y="0"/>
                </a:cubicBezTo>
                <a:cubicBezTo>
                  <a:pt x="676132" y="-19696"/>
                  <a:pt x="830584" y="-27396"/>
                  <a:pt x="1106043" y="0"/>
                </a:cubicBezTo>
                <a:cubicBezTo>
                  <a:pt x="1381502" y="27396"/>
                  <a:pt x="1446398" y="16903"/>
                  <a:pt x="1612979" y="0"/>
                </a:cubicBezTo>
                <a:cubicBezTo>
                  <a:pt x="1779560" y="-16903"/>
                  <a:pt x="1974894" y="30853"/>
                  <a:pt x="2304256" y="0"/>
                </a:cubicBezTo>
                <a:cubicBezTo>
                  <a:pt x="2302996" y="160740"/>
                  <a:pt x="2319811" y="260431"/>
                  <a:pt x="2304256" y="375552"/>
                </a:cubicBezTo>
                <a:cubicBezTo>
                  <a:pt x="2144965" y="394903"/>
                  <a:pt x="1874308" y="392660"/>
                  <a:pt x="1682107" y="375552"/>
                </a:cubicBezTo>
                <a:cubicBezTo>
                  <a:pt x="1489906" y="358444"/>
                  <a:pt x="1337902" y="387897"/>
                  <a:pt x="1083000" y="375552"/>
                </a:cubicBezTo>
                <a:cubicBezTo>
                  <a:pt x="828098" y="363207"/>
                  <a:pt x="722502" y="375964"/>
                  <a:pt x="553021" y="375552"/>
                </a:cubicBezTo>
                <a:cubicBezTo>
                  <a:pt x="383540" y="375140"/>
                  <a:pt x="134112" y="380512"/>
                  <a:pt x="0" y="375552"/>
                </a:cubicBezTo>
                <a:cubicBezTo>
                  <a:pt x="6459" y="297727"/>
                  <a:pt x="12155" y="155244"/>
                  <a:pt x="0" y="0"/>
                </a:cubicBezTo>
                <a:close/>
              </a:path>
            </a:pathLst>
          </a:custGeom>
          <a:noFill/>
          <a:ln>
            <a:noFill/>
          </a:ln>
        </p:spPr>
        <p:txBody>
          <a:bodyPr spcFirstLastPara="1" wrap="square" lIns="91425" tIns="45700" rIns="91425" bIns="45700" anchor="ctr" anchorCtr="0">
            <a:spAutoFit/>
          </a:bodyPr>
          <a:lstStyle/>
          <a:p>
            <a:pPr marL="0" marR="0" lvl="0" indent="0" algn="ctr" rtl="0">
              <a:lnSpc>
                <a:spcPct val="150000"/>
              </a:lnSpc>
              <a:spcBef>
                <a:spcPts val="0"/>
              </a:spcBef>
              <a:spcAft>
                <a:spcPts val="0"/>
              </a:spcAft>
              <a:buClr>
                <a:srgbClr val="000000"/>
              </a:buClr>
              <a:buSzPts val="1400"/>
              <a:buFont typeface="Arial"/>
              <a:buNone/>
            </a:pPr>
            <a:r>
              <a:rPr lang="en-GB" sz="1400" b="1" i="0" u="none" strike="noStrike" cap="none" dirty="0" err="1">
                <a:solidFill>
                  <a:srgbClr val="3F3F3F"/>
                </a:solidFill>
                <a:latin typeface="Arial"/>
                <a:ea typeface="Arial"/>
                <a:cs typeface="Arial"/>
                <a:sym typeface="Arial"/>
              </a:rPr>
              <a:t>Exempel</a:t>
            </a:r>
            <a:r>
              <a:rPr lang="en-GB" sz="1400" b="1" i="0" u="none" strike="noStrike" cap="none" dirty="0">
                <a:solidFill>
                  <a:srgbClr val="3F3F3F"/>
                </a:solidFill>
                <a:latin typeface="Arial"/>
                <a:ea typeface="Arial"/>
                <a:cs typeface="Arial"/>
                <a:sym typeface="Arial"/>
              </a:rPr>
              <a:t> </a:t>
            </a:r>
            <a:r>
              <a:rPr lang="en-GB" sz="1400" b="1" i="0" u="none" strike="noStrike" cap="none" dirty="0" err="1">
                <a:solidFill>
                  <a:srgbClr val="3F3F3F"/>
                </a:solidFill>
                <a:latin typeface="Arial"/>
                <a:ea typeface="Arial"/>
                <a:cs typeface="Arial"/>
                <a:sym typeface="Arial"/>
              </a:rPr>
              <a:t>på</a:t>
            </a:r>
            <a:r>
              <a:rPr lang="en-GB" sz="1400" b="1" i="0" u="none" strike="noStrike" cap="none" dirty="0">
                <a:solidFill>
                  <a:srgbClr val="3F3F3F"/>
                </a:solidFill>
                <a:latin typeface="Arial"/>
                <a:ea typeface="Arial"/>
                <a:cs typeface="Arial"/>
                <a:sym typeface="Arial"/>
              </a:rPr>
              <a:t> influencers:</a:t>
            </a:r>
            <a:endParaRPr sz="1400" b="0" i="0" u="none" strike="noStrike" cap="none" dirty="0">
              <a:solidFill>
                <a:srgbClr val="000000"/>
              </a:solidFill>
              <a:latin typeface="Arial"/>
              <a:ea typeface="Arial"/>
              <a:cs typeface="Arial"/>
              <a:sym typeface="Arial"/>
            </a:endParaRPr>
          </a:p>
        </p:txBody>
      </p:sp>
      <p:pic>
        <p:nvPicPr>
          <p:cNvPr id="257" name="Google Shape;257;p12" descr="Un hombre con un micrófono&#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24128" y="1451124"/>
            <a:ext cx="2361688" cy="279824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sv-SE" sz="2800"/>
              <a:t>Användning av sociala medier på 2000-talet</a:t>
            </a:r>
            <a:endParaRPr lang="sv-SE" sz="2800" dirty="0"/>
          </a:p>
        </p:txBody>
      </p:sp>
      <p:sp>
        <p:nvSpPr>
          <p:cNvPr id="263" name="Google Shape;263;p1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GB" sz="1800" dirty="0" err="1"/>
              <a:t>Sociala</a:t>
            </a:r>
            <a:r>
              <a:rPr lang="en-GB" sz="1800" dirty="0"/>
              <a:t> </a:t>
            </a:r>
            <a:r>
              <a:rPr lang="en-GB" sz="1800" dirty="0" err="1"/>
              <a:t>medier</a:t>
            </a:r>
            <a:r>
              <a:rPr lang="en-GB" sz="1800" dirty="0"/>
              <a:t> </a:t>
            </a:r>
            <a:r>
              <a:rPr lang="en-GB" sz="1800" dirty="0" err="1"/>
              <a:t>som</a:t>
            </a:r>
            <a:r>
              <a:rPr lang="en-GB" sz="1800" dirty="0"/>
              <a:t> </a:t>
            </a:r>
            <a:r>
              <a:rPr lang="en-GB" sz="1800" dirty="0" err="1"/>
              <a:t>jobb</a:t>
            </a:r>
            <a:r>
              <a:rPr lang="en-GB" sz="1800" dirty="0"/>
              <a:t>: influencers</a:t>
            </a:r>
            <a:endParaRPr sz="1800" dirty="0"/>
          </a:p>
        </p:txBody>
      </p:sp>
      <p:sp>
        <p:nvSpPr>
          <p:cNvPr id="264" name="Google Shape;264;p13"/>
          <p:cNvSpPr/>
          <p:nvPr/>
        </p:nvSpPr>
        <p:spPr>
          <a:xfrm>
            <a:off x="539552" y="1862341"/>
            <a:ext cx="4248472" cy="1754286"/>
          </a:xfrm>
          <a:custGeom>
            <a:avLst/>
            <a:gdLst/>
            <a:ahLst/>
            <a:cxnLst/>
            <a:rect l="l" t="t" r="r" b="b"/>
            <a:pathLst>
              <a:path w="4248472" h="1720151" extrusionOk="0">
                <a:moveTo>
                  <a:pt x="0" y="0"/>
                </a:moveTo>
                <a:cubicBezTo>
                  <a:pt x="189097" y="9294"/>
                  <a:pt x="274574" y="-11172"/>
                  <a:pt x="479470" y="0"/>
                </a:cubicBezTo>
                <a:cubicBezTo>
                  <a:pt x="684366" y="11172"/>
                  <a:pt x="927046" y="18539"/>
                  <a:pt x="1128880" y="0"/>
                </a:cubicBezTo>
                <a:cubicBezTo>
                  <a:pt x="1330714" y="-18539"/>
                  <a:pt x="1369307" y="-7958"/>
                  <a:pt x="1608350" y="0"/>
                </a:cubicBezTo>
                <a:cubicBezTo>
                  <a:pt x="1847393" y="7958"/>
                  <a:pt x="1927221" y="-27267"/>
                  <a:pt x="2172790" y="0"/>
                </a:cubicBezTo>
                <a:cubicBezTo>
                  <a:pt x="2418359" y="27267"/>
                  <a:pt x="2587799" y="-13540"/>
                  <a:pt x="2694745" y="0"/>
                </a:cubicBezTo>
                <a:cubicBezTo>
                  <a:pt x="2801692" y="13540"/>
                  <a:pt x="3083309" y="-10373"/>
                  <a:pt x="3259185" y="0"/>
                </a:cubicBezTo>
                <a:cubicBezTo>
                  <a:pt x="3435061" y="10373"/>
                  <a:pt x="3934796" y="-26974"/>
                  <a:pt x="4248472" y="0"/>
                </a:cubicBezTo>
                <a:cubicBezTo>
                  <a:pt x="4229759" y="213901"/>
                  <a:pt x="4255558" y="371783"/>
                  <a:pt x="4248472" y="521779"/>
                </a:cubicBezTo>
                <a:cubicBezTo>
                  <a:pt x="4241386" y="671775"/>
                  <a:pt x="4231936" y="791543"/>
                  <a:pt x="4248472" y="1043558"/>
                </a:cubicBezTo>
                <a:cubicBezTo>
                  <a:pt x="4265008" y="1295573"/>
                  <a:pt x="4240896" y="1520472"/>
                  <a:pt x="4248472" y="1720151"/>
                </a:cubicBezTo>
                <a:cubicBezTo>
                  <a:pt x="4086828" y="1713435"/>
                  <a:pt x="3923972" y="1729290"/>
                  <a:pt x="3641547" y="1720151"/>
                </a:cubicBezTo>
                <a:cubicBezTo>
                  <a:pt x="3359123" y="1711012"/>
                  <a:pt x="3228453" y="1707307"/>
                  <a:pt x="2992138" y="1720151"/>
                </a:cubicBezTo>
                <a:cubicBezTo>
                  <a:pt x="2755823" y="1732995"/>
                  <a:pt x="2654725" y="1727022"/>
                  <a:pt x="2427698" y="1720151"/>
                </a:cubicBezTo>
                <a:cubicBezTo>
                  <a:pt x="2200671" y="1713280"/>
                  <a:pt x="2047433" y="1699117"/>
                  <a:pt x="1735804" y="1720151"/>
                </a:cubicBezTo>
                <a:cubicBezTo>
                  <a:pt x="1424175" y="1741185"/>
                  <a:pt x="1326872" y="1732357"/>
                  <a:pt x="1043910" y="1720151"/>
                </a:cubicBezTo>
                <a:cubicBezTo>
                  <a:pt x="760948" y="1707945"/>
                  <a:pt x="311906" y="1723874"/>
                  <a:pt x="0" y="1720151"/>
                </a:cubicBezTo>
                <a:cubicBezTo>
                  <a:pt x="3391" y="1569795"/>
                  <a:pt x="-6610" y="1378913"/>
                  <a:pt x="0" y="1163969"/>
                </a:cubicBezTo>
                <a:cubicBezTo>
                  <a:pt x="6610" y="949025"/>
                  <a:pt x="-6912" y="825104"/>
                  <a:pt x="0" y="624988"/>
                </a:cubicBezTo>
                <a:cubicBezTo>
                  <a:pt x="6912" y="424872"/>
                  <a:pt x="11669" y="152978"/>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ctr" anchorCtr="0">
            <a:spAutoFit/>
          </a:bodyPr>
          <a:lstStyle/>
          <a:p>
            <a:pPr marL="0" marR="0" lvl="0" indent="0" algn="just" rtl="0">
              <a:lnSpc>
                <a:spcPct val="150000"/>
              </a:lnSpc>
              <a:spcBef>
                <a:spcPts val="0"/>
              </a:spcBef>
              <a:spcAft>
                <a:spcPts val="0"/>
              </a:spcAft>
              <a:buClr>
                <a:srgbClr val="000000"/>
              </a:buClr>
              <a:buSzPts val="1200"/>
              <a:buFont typeface="Arial"/>
              <a:buNone/>
            </a:pPr>
            <a:r>
              <a:rPr lang="sv-SE" sz="1200" b="1" i="0" u="none" strike="noStrike" cap="none" dirty="0" err="1">
                <a:solidFill>
                  <a:srgbClr val="3F3F3F"/>
                </a:solidFill>
                <a:latin typeface="Arial"/>
                <a:ea typeface="Arial"/>
                <a:cs typeface="Arial"/>
                <a:sym typeface="Arial"/>
              </a:rPr>
              <a:t>Chiara</a:t>
            </a:r>
            <a:r>
              <a:rPr lang="sv-SE" sz="1200" b="1" i="0" u="none" strike="noStrike" cap="none" dirty="0">
                <a:solidFill>
                  <a:srgbClr val="3F3F3F"/>
                </a:solidFill>
                <a:latin typeface="Arial"/>
                <a:ea typeface="Arial"/>
                <a:cs typeface="Arial"/>
                <a:sym typeface="Arial"/>
              </a:rPr>
              <a:t> </a:t>
            </a:r>
            <a:r>
              <a:rPr lang="sv-SE" sz="1200" b="1" i="0" u="none" strike="noStrike" cap="none" dirty="0" err="1">
                <a:solidFill>
                  <a:srgbClr val="3F3F3F"/>
                </a:solidFill>
                <a:latin typeface="Arial"/>
                <a:ea typeface="Arial"/>
                <a:cs typeface="Arial"/>
                <a:sym typeface="Arial"/>
              </a:rPr>
              <a:t>Ferragni</a:t>
            </a:r>
            <a:r>
              <a:rPr lang="sv-SE" sz="1200" b="1" i="0" u="none" strike="noStrike" cap="none" dirty="0">
                <a:solidFill>
                  <a:srgbClr val="3F3F3F"/>
                </a:solidFill>
                <a:latin typeface="Arial"/>
                <a:ea typeface="Arial"/>
                <a:cs typeface="Arial"/>
                <a:sym typeface="Arial"/>
              </a:rPr>
              <a:t>. </a:t>
            </a:r>
            <a:r>
              <a:rPr lang="sv-SE" sz="1200" b="0" i="0" u="none" strike="noStrike" cap="none" dirty="0">
                <a:solidFill>
                  <a:srgbClr val="3F3F3F"/>
                </a:solidFill>
                <a:latin typeface="Arial"/>
                <a:ea typeface="Arial"/>
                <a:cs typeface="Arial"/>
                <a:sym typeface="Arial"/>
              </a:rPr>
              <a:t>Italiensk </a:t>
            </a:r>
            <a:r>
              <a:rPr lang="sv-SE" sz="1200" b="0" i="0" u="none" strike="noStrike" cap="none" dirty="0" err="1">
                <a:solidFill>
                  <a:srgbClr val="3F3F3F"/>
                </a:solidFill>
                <a:latin typeface="Arial"/>
                <a:ea typeface="Arial"/>
                <a:cs typeface="Arial"/>
                <a:sym typeface="Arial"/>
              </a:rPr>
              <a:t>influencer</a:t>
            </a:r>
            <a:r>
              <a:rPr lang="sv-SE" sz="1200" b="0" i="0" u="none" strike="noStrike" cap="none" dirty="0">
                <a:solidFill>
                  <a:srgbClr val="3F3F3F"/>
                </a:solidFill>
                <a:latin typeface="Arial"/>
                <a:ea typeface="Arial"/>
                <a:cs typeface="Arial"/>
                <a:sym typeface="Arial"/>
              </a:rPr>
              <a:t> och entreprenör som ägnar sitt innehåll åt mode och livsstil, hon är också känd över hela världen, har nästan 28 miljoner följare på </a:t>
            </a:r>
            <a:r>
              <a:rPr lang="sv-SE" sz="1200" b="0" i="0" u="none" strike="noStrike" cap="none" dirty="0" err="1">
                <a:solidFill>
                  <a:srgbClr val="3F3F3F"/>
                </a:solidFill>
                <a:latin typeface="Arial"/>
                <a:ea typeface="Arial"/>
                <a:cs typeface="Arial"/>
                <a:sym typeface="Arial"/>
              </a:rPr>
              <a:t>Instagram</a:t>
            </a:r>
            <a:r>
              <a:rPr lang="sv-SE" sz="1200" b="0" i="0" u="none" strike="noStrike" cap="none" dirty="0">
                <a:solidFill>
                  <a:srgbClr val="3F3F3F"/>
                </a:solidFill>
                <a:latin typeface="Arial"/>
                <a:ea typeface="Arial"/>
                <a:cs typeface="Arial"/>
                <a:sym typeface="Arial"/>
              </a:rPr>
              <a:t> och hennes blogg "The Blonde Salad", aktiv sedan 2009, registrerar tusentals och tusentals besök varje dag.</a:t>
            </a:r>
            <a:endParaRPr sz="1200" b="0" i="0" u="none" strike="noStrike" cap="none" dirty="0">
              <a:solidFill>
                <a:srgbClr val="3F3F3F"/>
              </a:solidFill>
              <a:latin typeface="Arial"/>
              <a:ea typeface="Arial"/>
              <a:cs typeface="Arial"/>
              <a:sym typeface="Arial"/>
            </a:endParaRPr>
          </a:p>
        </p:txBody>
      </p:sp>
      <p:sp>
        <p:nvSpPr>
          <p:cNvPr id="265" name="Google Shape;265;p13"/>
          <p:cNvSpPr/>
          <p:nvPr/>
        </p:nvSpPr>
        <p:spPr>
          <a:xfrm>
            <a:off x="539552" y="1139885"/>
            <a:ext cx="2304256" cy="415458"/>
          </a:xfrm>
          <a:custGeom>
            <a:avLst/>
            <a:gdLst/>
            <a:ahLst/>
            <a:cxnLst/>
            <a:rect l="l" t="t" r="r" b="b"/>
            <a:pathLst>
              <a:path w="2304256" h="375552" extrusionOk="0">
                <a:moveTo>
                  <a:pt x="0" y="0"/>
                </a:moveTo>
                <a:cubicBezTo>
                  <a:pt x="165726" y="-1594"/>
                  <a:pt x="337740" y="19696"/>
                  <a:pt x="506936" y="0"/>
                </a:cubicBezTo>
                <a:cubicBezTo>
                  <a:pt x="676132" y="-19696"/>
                  <a:pt x="830584" y="-27396"/>
                  <a:pt x="1106043" y="0"/>
                </a:cubicBezTo>
                <a:cubicBezTo>
                  <a:pt x="1381502" y="27396"/>
                  <a:pt x="1446398" y="16903"/>
                  <a:pt x="1612979" y="0"/>
                </a:cubicBezTo>
                <a:cubicBezTo>
                  <a:pt x="1779560" y="-16903"/>
                  <a:pt x="1974894" y="30853"/>
                  <a:pt x="2304256" y="0"/>
                </a:cubicBezTo>
                <a:cubicBezTo>
                  <a:pt x="2302996" y="160740"/>
                  <a:pt x="2319811" y="260431"/>
                  <a:pt x="2304256" y="375552"/>
                </a:cubicBezTo>
                <a:cubicBezTo>
                  <a:pt x="2144965" y="394903"/>
                  <a:pt x="1874308" y="392660"/>
                  <a:pt x="1682107" y="375552"/>
                </a:cubicBezTo>
                <a:cubicBezTo>
                  <a:pt x="1489906" y="358444"/>
                  <a:pt x="1337902" y="387897"/>
                  <a:pt x="1083000" y="375552"/>
                </a:cubicBezTo>
                <a:cubicBezTo>
                  <a:pt x="828098" y="363207"/>
                  <a:pt x="722502" y="375964"/>
                  <a:pt x="553021" y="375552"/>
                </a:cubicBezTo>
                <a:cubicBezTo>
                  <a:pt x="383540" y="375140"/>
                  <a:pt x="134112" y="380512"/>
                  <a:pt x="0" y="375552"/>
                </a:cubicBezTo>
                <a:cubicBezTo>
                  <a:pt x="6459" y="297727"/>
                  <a:pt x="12155" y="155244"/>
                  <a:pt x="0" y="0"/>
                </a:cubicBezTo>
                <a:close/>
              </a:path>
            </a:pathLst>
          </a:custGeom>
          <a:noFill/>
          <a:ln>
            <a:noFill/>
          </a:ln>
        </p:spPr>
        <p:txBody>
          <a:bodyPr spcFirstLastPara="1" wrap="square" lIns="91425" tIns="45700" rIns="91425" bIns="45700" anchor="ctr" anchorCtr="0">
            <a:spAutoFit/>
          </a:bodyPr>
          <a:lstStyle/>
          <a:p>
            <a:pPr marL="0" marR="0" lvl="0" indent="0" algn="ctr" rtl="0">
              <a:lnSpc>
                <a:spcPct val="150000"/>
              </a:lnSpc>
              <a:spcBef>
                <a:spcPts val="0"/>
              </a:spcBef>
              <a:spcAft>
                <a:spcPts val="0"/>
              </a:spcAft>
              <a:buClr>
                <a:srgbClr val="000000"/>
              </a:buClr>
              <a:buSzPts val="1400"/>
              <a:buFont typeface="Arial"/>
              <a:buNone/>
            </a:pPr>
            <a:r>
              <a:rPr lang="en-GB" sz="1400" b="1" i="0" u="none" strike="noStrike" cap="none" dirty="0" err="1">
                <a:solidFill>
                  <a:srgbClr val="3F3F3F"/>
                </a:solidFill>
                <a:latin typeface="Arial"/>
                <a:ea typeface="Arial"/>
                <a:cs typeface="Arial"/>
                <a:sym typeface="Arial"/>
              </a:rPr>
              <a:t>Exempel</a:t>
            </a:r>
            <a:r>
              <a:rPr lang="en-GB" sz="1400" b="1" i="0" u="none" strike="noStrike" cap="none" dirty="0">
                <a:solidFill>
                  <a:srgbClr val="3F3F3F"/>
                </a:solidFill>
                <a:latin typeface="Arial"/>
                <a:ea typeface="Arial"/>
                <a:cs typeface="Arial"/>
                <a:sym typeface="Arial"/>
              </a:rPr>
              <a:t> </a:t>
            </a:r>
            <a:r>
              <a:rPr lang="en-GB" sz="1400" b="1" i="0" u="none" strike="noStrike" cap="none" dirty="0" err="1">
                <a:solidFill>
                  <a:srgbClr val="3F3F3F"/>
                </a:solidFill>
                <a:latin typeface="Arial"/>
                <a:ea typeface="Arial"/>
                <a:cs typeface="Arial"/>
                <a:sym typeface="Arial"/>
              </a:rPr>
              <a:t>på</a:t>
            </a:r>
            <a:r>
              <a:rPr lang="en-GB" sz="1400" b="1" i="0" u="none" strike="noStrike" cap="none" dirty="0">
                <a:solidFill>
                  <a:srgbClr val="3F3F3F"/>
                </a:solidFill>
                <a:latin typeface="Arial"/>
                <a:ea typeface="Arial"/>
                <a:cs typeface="Arial"/>
                <a:sym typeface="Arial"/>
              </a:rPr>
              <a:t> influencers:</a:t>
            </a:r>
            <a:endParaRPr sz="1400" b="0" i="0" u="none" strike="noStrike" cap="none" dirty="0">
              <a:solidFill>
                <a:srgbClr val="000000"/>
              </a:solidFill>
              <a:latin typeface="Arial"/>
              <a:ea typeface="Arial"/>
              <a:cs typeface="Arial"/>
              <a:sym typeface="Arial"/>
            </a:endParaRPr>
          </a:p>
        </p:txBody>
      </p:sp>
      <p:pic>
        <p:nvPicPr>
          <p:cNvPr id="266" name="Google Shape;266;p13" descr="Mujer parada en la calle&#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68144" y="1262917"/>
            <a:ext cx="1968754" cy="295313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sv-SE" sz="2800" dirty="0"/>
              <a:t>Den dolda sidan av sociala medier</a:t>
            </a:r>
            <a:endParaRPr sz="2800" dirty="0"/>
          </a:p>
        </p:txBody>
      </p:sp>
      <p:sp>
        <p:nvSpPr>
          <p:cNvPr id="272" name="Google Shape;272;p14"/>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GB" sz="1800" dirty="0" err="1"/>
              <a:t>Riskerna</a:t>
            </a:r>
            <a:endParaRPr sz="1800" dirty="0"/>
          </a:p>
        </p:txBody>
      </p:sp>
      <p:sp>
        <p:nvSpPr>
          <p:cNvPr id="273" name="Google Shape;273;p14"/>
          <p:cNvSpPr/>
          <p:nvPr/>
        </p:nvSpPr>
        <p:spPr>
          <a:xfrm>
            <a:off x="3851920" y="1316949"/>
            <a:ext cx="4968552" cy="2862282"/>
          </a:xfrm>
          <a:custGeom>
            <a:avLst/>
            <a:gdLst/>
            <a:ahLst/>
            <a:cxnLst/>
            <a:rect l="l" t="t" r="r" b="b"/>
            <a:pathLst>
              <a:path w="4968552" h="2811988" extrusionOk="0">
                <a:moveTo>
                  <a:pt x="0" y="0"/>
                </a:moveTo>
                <a:cubicBezTo>
                  <a:pt x="218451" y="-6651"/>
                  <a:pt x="302639" y="-8017"/>
                  <a:pt x="472012" y="0"/>
                </a:cubicBezTo>
                <a:cubicBezTo>
                  <a:pt x="641385" y="8017"/>
                  <a:pt x="954716" y="-26063"/>
                  <a:pt x="1142767" y="0"/>
                </a:cubicBezTo>
                <a:cubicBezTo>
                  <a:pt x="1330819" y="26063"/>
                  <a:pt x="1515496" y="-14029"/>
                  <a:pt x="1614779" y="0"/>
                </a:cubicBezTo>
                <a:cubicBezTo>
                  <a:pt x="1714062" y="14029"/>
                  <a:pt x="1943205" y="18955"/>
                  <a:pt x="2186163" y="0"/>
                </a:cubicBezTo>
                <a:cubicBezTo>
                  <a:pt x="2429121" y="-18955"/>
                  <a:pt x="2554495" y="8361"/>
                  <a:pt x="2707861" y="0"/>
                </a:cubicBezTo>
                <a:cubicBezTo>
                  <a:pt x="2861227" y="-8361"/>
                  <a:pt x="3132360" y="-19283"/>
                  <a:pt x="3279244" y="0"/>
                </a:cubicBezTo>
                <a:cubicBezTo>
                  <a:pt x="3426128" y="19283"/>
                  <a:pt x="3666705" y="10287"/>
                  <a:pt x="3800942" y="0"/>
                </a:cubicBezTo>
                <a:cubicBezTo>
                  <a:pt x="3935179" y="-10287"/>
                  <a:pt x="4127135" y="-2665"/>
                  <a:pt x="4272955" y="0"/>
                </a:cubicBezTo>
                <a:cubicBezTo>
                  <a:pt x="4418775" y="2665"/>
                  <a:pt x="4728626" y="9687"/>
                  <a:pt x="4968552" y="0"/>
                </a:cubicBezTo>
                <a:cubicBezTo>
                  <a:pt x="4984416" y="308077"/>
                  <a:pt x="4974532" y="383624"/>
                  <a:pt x="4968552" y="618637"/>
                </a:cubicBezTo>
                <a:cubicBezTo>
                  <a:pt x="4962572" y="853650"/>
                  <a:pt x="4970497" y="907238"/>
                  <a:pt x="4968552" y="1181035"/>
                </a:cubicBezTo>
                <a:cubicBezTo>
                  <a:pt x="4966607" y="1454832"/>
                  <a:pt x="4993817" y="1667203"/>
                  <a:pt x="4968552" y="1799672"/>
                </a:cubicBezTo>
                <a:cubicBezTo>
                  <a:pt x="4943287" y="1932141"/>
                  <a:pt x="4925331" y="2579404"/>
                  <a:pt x="4968552" y="2811988"/>
                </a:cubicBezTo>
                <a:cubicBezTo>
                  <a:pt x="4721679" y="2801232"/>
                  <a:pt x="4545548" y="2826058"/>
                  <a:pt x="4347483" y="2811988"/>
                </a:cubicBezTo>
                <a:cubicBezTo>
                  <a:pt x="4149418" y="2797918"/>
                  <a:pt x="3980472" y="2803960"/>
                  <a:pt x="3627043" y="2811988"/>
                </a:cubicBezTo>
                <a:cubicBezTo>
                  <a:pt x="3273614" y="2820016"/>
                  <a:pt x="3244078" y="2808576"/>
                  <a:pt x="2956288" y="2811988"/>
                </a:cubicBezTo>
                <a:cubicBezTo>
                  <a:pt x="2668499" y="2815400"/>
                  <a:pt x="2520499" y="2801484"/>
                  <a:pt x="2384905" y="2811988"/>
                </a:cubicBezTo>
                <a:cubicBezTo>
                  <a:pt x="2249311" y="2822492"/>
                  <a:pt x="2065075" y="2837073"/>
                  <a:pt x="1863207" y="2811988"/>
                </a:cubicBezTo>
                <a:cubicBezTo>
                  <a:pt x="1661339" y="2786903"/>
                  <a:pt x="1490563" y="2806548"/>
                  <a:pt x="1291824" y="2811988"/>
                </a:cubicBezTo>
                <a:cubicBezTo>
                  <a:pt x="1093085" y="2817428"/>
                  <a:pt x="874162" y="2811220"/>
                  <a:pt x="670755" y="2811988"/>
                </a:cubicBezTo>
                <a:cubicBezTo>
                  <a:pt x="467348" y="2812756"/>
                  <a:pt x="266414" y="2823979"/>
                  <a:pt x="0" y="2811988"/>
                </a:cubicBezTo>
                <a:cubicBezTo>
                  <a:pt x="-20111" y="2597987"/>
                  <a:pt x="-207" y="2435652"/>
                  <a:pt x="0" y="2221471"/>
                </a:cubicBezTo>
                <a:cubicBezTo>
                  <a:pt x="207" y="2007290"/>
                  <a:pt x="-3411" y="1813966"/>
                  <a:pt x="0" y="1659073"/>
                </a:cubicBezTo>
                <a:cubicBezTo>
                  <a:pt x="3411" y="1504180"/>
                  <a:pt x="11148" y="1275525"/>
                  <a:pt x="0" y="1040436"/>
                </a:cubicBezTo>
                <a:cubicBezTo>
                  <a:pt x="-11148" y="805347"/>
                  <a:pt x="-25902" y="712905"/>
                  <a:pt x="0" y="506158"/>
                </a:cubicBezTo>
                <a:cubicBezTo>
                  <a:pt x="25902" y="299411"/>
                  <a:pt x="6970" y="247181"/>
                  <a:pt x="0" y="0"/>
                </a:cubicBezTo>
                <a:close/>
              </a:path>
            </a:pathLst>
          </a:custGeom>
          <a:noFill/>
          <a:ln w="12700" cap="flat" cmpd="sng">
            <a:solidFill>
              <a:srgbClr val="86BD70"/>
            </a:solidFill>
            <a:prstDash val="solid"/>
            <a:round/>
            <a:headEnd type="none" w="sm" len="sm"/>
            <a:tailEnd type="none" w="sm" len="sm"/>
          </a:ln>
        </p:spPr>
        <p:txBody>
          <a:bodyPr spcFirstLastPara="1" wrap="square" lIns="91425" tIns="45700" rIns="91425" bIns="45700" anchor="ctr" anchorCtr="0">
            <a:spAutoFit/>
          </a:bodyPr>
          <a:lstStyle/>
          <a:p>
            <a:pPr marL="342900" marR="0" lvl="0" indent="-342900" algn="just" rtl="0">
              <a:lnSpc>
                <a:spcPct val="150000"/>
              </a:lnSpc>
              <a:spcBef>
                <a:spcPts val="0"/>
              </a:spcBef>
              <a:spcAft>
                <a:spcPts val="0"/>
              </a:spcAft>
              <a:buClr>
                <a:srgbClr val="3F3F3F"/>
              </a:buClr>
              <a:buSzPts val="1200"/>
              <a:buFont typeface="Noto Sans Symbols"/>
              <a:buChar char="∙"/>
            </a:pPr>
            <a:r>
              <a:rPr lang="sv-SE" sz="1200" b="1" i="0" u="none" strike="noStrike" cap="none" dirty="0">
                <a:solidFill>
                  <a:srgbClr val="3F3F3F"/>
                </a:solidFill>
                <a:latin typeface="Arial"/>
                <a:ea typeface="Arial"/>
                <a:cs typeface="Arial"/>
                <a:sym typeface="Arial"/>
              </a:rPr>
              <a:t>Förlust av integritet. </a:t>
            </a:r>
            <a:r>
              <a:rPr lang="sv-SE" sz="1200" b="0" i="0" u="none" strike="noStrike" cap="none" dirty="0">
                <a:solidFill>
                  <a:srgbClr val="3F3F3F"/>
                </a:solidFill>
                <a:latin typeface="Arial"/>
                <a:ea typeface="Arial"/>
                <a:cs typeface="Arial"/>
                <a:sym typeface="Arial"/>
              </a:rPr>
              <a:t>Kom ihåg att allt du laddar upp till Internet kommer att spelas in för alltid någonstans, så tänk på vikten av din integritet.</a:t>
            </a:r>
          </a:p>
          <a:p>
            <a:pPr marL="342900" marR="0" lvl="0" indent="-342900" algn="just" rtl="0">
              <a:lnSpc>
                <a:spcPct val="150000"/>
              </a:lnSpc>
              <a:spcBef>
                <a:spcPts val="0"/>
              </a:spcBef>
              <a:spcAft>
                <a:spcPts val="0"/>
              </a:spcAft>
              <a:buClr>
                <a:srgbClr val="3F3F3F"/>
              </a:buClr>
              <a:buSzPts val="1200"/>
              <a:buFont typeface="Noto Sans Symbols"/>
              <a:buChar char="∙"/>
            </a:pPr>
            <a:r>
              <a:rPr lang="sv-SE" sz="1200" b="1" i="0" u="none" strike="noStrike" cap="none" dirty="0">
                <a:solidFill>
                  <a:srgbClr val="3F3F3F"/>
                </a:solidFill>
                <a:latin typeface="Arial"/>
                <a:ea typeface="Arial"/>
                <a:cs typeface="Arial"/>
                <a:sym typeface="Arial"/>
              </a:rPr>
              <a:t>Beroende av sociala medier</a:t>
            </a:r>
            <a:r>
              <a:rPr lang="sv-SE" sz="1200" b="0" i="0" u="none" strike="noStrike" cap="none" dirty="0">
                <a:solidFill>
                  <a:srgbClr val="3F3F3F"/>
                </a:solidFill>
                <a:latin typeface="Arial"/>
                <a:ea typeface="Arial"/>
                <a:cs typeface="Arial"/>
                <a:sym typeface="Arial"/>
              </a:rPr>
              <a:t>. Det är viktigt att sätta gränser när du använder sociala medier, eftersom det kan leda till ett allvarligt beroende som alienerar dig från människorna omkring dig fysiskt.</a:t>
            </a:r>
          </a:p>
          <a:p>
            <a:pPr marL="342900" marR="0" lvl="0" indent="-342900" algn="just" rtl="0">
              <a:lnSpc>
                <a:spcPct val="150000"/>
              </a:lnSpc>
              <a:spcBef>
                <a:spcPts val="0"/>
              </a:spcBef>
              <a:spcAft>
                <a:spcPts val="0"/>
              </a:spcAft>
              <a:buClr>
                <a:srgbClr val="3F3F3F"/>
              </a:buClr>
              <a:buSzPts val="1200"/>
              <a:buFont typeface="Noto Sans Symbols"/>
              <a:buChar char="∙"/>
            </a:pPr>
            <a:r>
              <a:rPr lang="sv-SE" sz="1200" b="1" i="0" u="none" strike="noStrike" cap="none" dirty="0">
                <a:solidFill>
                  <a:srgbClr val="3F3F3F"/>
                </a:solidFill>
                <a:latin typeface="Arial"/>
                <a:ea typeface="Arial"/>
                <a:cs typeface="Arial"/>
                <a:sym typeface="Arial"/>
              </a:rPr>
              <a:t>Nätmobbning. </a:t>
            </a:r>
            <a:r>
              <a:rPr lang="sv-SE" sz="1200" b="0" i="0" u="none" strike="noStrike" cap="none" dirty="0">
                <a:solidFill>
                  <a:srgbClr val="3F3F3F"/>
                </a:solidFill>
                <a:latin typeface="Arial"/>
                <a:ea typeface="Arial"/>
                <a:cs typeface="Arial"/>
                <a:sym typeface="Arial"/>
              </a:rPr>
              <a:t>När du bevittnar någon som mobbar någon annan online (och i verkliga livet) bör du rapportera det till myndigheterna så att de kan vidta lämpliga åtgärder.</a:t>
            </a:r>
          </a:p>
          <a:p>
            <a:pPr marR="0" lvl="0" algn="just" rtl="0">
              <a:lnSpc>
                <a:spcPct val="150000"/>
              </a:lnSpc>
              <a:spcBef>
                <a:spcPts val="0"/>
              </a:spcBef>
              <a:spcAft>
                <a:spcPts val="0"/>
              </a:spcAft>
              <a:buClr>
                <a:srgbClr val="3F3F3F"/>
              </a:buClr>
              <a:buSzPts val="1200"/>
            </a:pPr>
            <a:endParaRPr sz="1200" b="0" i="0" u="none" strike="noStrike" cap="none" dirty="0">
              <a:solidFill>
                <a:srgbClr val="3F3F3F"/>
              </a:solidFill>
              <a:latin typeface="Calibri"/>
              <a:ea typeface="Calibri"/>
              <a:cs typeface="Calibri"/>
              <a:sym typeface="Calibri"/>
            </a:endParaRPr>
          </a:p>
        </p:txBody>
      </p:sp>
      <p:sp>
        <p:nvSpPr>
          <p:cNvPr id="274" name="Google Shape;274;p14"/>
          <p:cNvSpPr txBox="1"/>
          <p:nvPr/>
        </p:nvSpPr>
        <p:spPr>
          <a:xfrm>
            <a:off x="467544" y="1140341"/>
            <a:ext cx="3233030"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Även om sociala nätverk kan ge många bra saker, bör det inte glömmas att de har en dold sida där det finns många risker och faror, till exempel:</a:t>
            </a:r>
            <a:r>
              <a:rPr lang="en-GB" sz="1200" b="0" i="0" u="none" strike="noStrike" cap="none" dirty="0">
                <a:solidFill>
                  <a:srgbClr val="3F3F3F"/>
                </a:solidFill>
                <a:latin typeface="Arial"/>
                <a:ea typeface="Arial"/>
                <a:cs typeface="Arial"/>
                <a:sym typeface="Arial"/>
              </a:rPr>
              <a:t>:</a:t>
            </a:r>
            <a:endParaRPr sz="1200" b="0" i="0" u="none" strike="noStrike" cap="none" dirty="0">
              <a:solidFill>
                <a:srgbClr val="3F3F3F"/>
              </a:solidFill>
              <a:latin typeface="Calibri"/>
              <a:ea typeface="Calibri"/>
              <a:cs typeface="Calibri"/>
              <a:sym typeface="Calibri"/>
            </a:endParaRPr>
          </a:p>
        </p:txBody>
      </p:sp>
      <p:pic>
        <p:nvPicPr>
          <p:cNvPr id="275" name="Google Shape;275;p14" descr="Icon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78704" y="2302983"/>
            <a:ext cx="1610710" cy="2071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sv-SE" sz="2800" dirty="0"/>
              <a:t>Den dolda sidan av sociala medier</a:t>
            </a:r>
            <a:endParaRPr sz="2800" dirty="0"/>
          </a:p>
        </p:txBody>
      </p:sp>
      <p:sp>
        <p:nvSpPr>
          <p:cNvPr id="281" name="Google Shape;281;p15"/>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GB" sz="1800" dirty="0" err="1"/>
              <a:t>Riskerna</a:t>
            </a:r>
            <a:endParaRPr sz="1800" dirty="0"/>
          </a:p>
        </p:txBody>
      </p:sp>
      <p:sp>
        <p:nvSpPr>
          <p:cNvPr id="282" name="Google Shape;282;p15"/>
          <p:cNvSpPr/>
          <p:nvPr/>
        </p:nvSpPr>
        <p:spPr>
          <a:xfrm>
            <a:off x="467544" y="1394474"/>
            <a:ext cx="5184576" cy="2585283"/>
          </a:xfrm>
          <a:custGeom>
            <a:avLst/>
            <a:gdLst/>
            <a:ahLst/>
            <a:cxnLst/>
            <a:rect l="l" t="t" r="r" b="b"/>
            <a:pathLst>
              <a:path w="5184576" h="2534989" extrusionOk="0">
                <a:moveTo>
                  <a:pt x="0" y="0"/>
                </a:moveTo>
                <a:cubicBezTo>
                  <a:pt x="231220" y="-9225"/>
                  <a:pt x="290002" y="-10641"/>
                  <a:pt x="492535" y="0"/>
                </a:cubicBezTo>
                <a:cubicBezTo>
                  <a:pt x="695068" y="10641"/>
                  <a:pt x="945427" y="3930"/>
                  <a:pt x="1192452" y="0"/>
                </a:cubicBezTo>
                <a:cubicBezTo>
                  <a:pt x="1439477" y="-3930"/>
                  <a:pt x="1559890" y="14120"/>
                  <a:pt x="1684987" y="0"/>
                </a:cubicBezTo>
                <a:cubicBezTo>
                  <a:pt x="1810085" y="-14120"/>
                  <a:pt x="2043318" y="2784"/>
                  <a:pt x="2281213" y="0"/>
                </a:cubicBezTo>
                <a:cubicBezTo>
                  <a:pt x="2519108" y="-2784"/>
                  <a:pt x="2686607" y="14865"/>
                  <a:pt x="2825594" y="0"/>
                </a:cubicBezTo>
                <a:cubicBezTo>
                  <a:pt x="2964581" y="-14865"/>
                  <a:pt x="3277241" y="-20544"/>
                  <a:pt x="3421820" y="0"/>
                </a:cubicBezTo>
                <a:cubicBezTo>
                  <a:pt x="3566399" y="20544"/>
                  <a:pt x="3725011" y="10504"/>
                  <a:pt x="3966201" y="0"/>
                </a:cubicBezTo>
                <a:cubicBezTo>
                  <a:pt x="4207391" y="-10504"/>
                  <a:pt x="4291542" y="-5609"/>
                  <a:pt x="4458735" y="0"/>
                </a:cubicBezTo>
                <a:cubicBezTo>
                  <a:pt x="4625928" y="5609"/>
                  <a:pt x="5009808" y="28674"/>
                  <a:pt x="5184576" y="0"/>
                </a:cubicBezTo>
                <a:cubicBezTo>
                  <a:pt x="5212008" y="275072"/>
                  <a:pt x="5200325" y="378297"/>
                  <a:pt x="5184576" y="684447"/>
                </a:cubicBezTo>
                <a:cubicBezTo>
                  <a:pt x="5168827" y="990597"/>
                  <a:pt x="5169103" y="1044499"/>
                  <a:pt x="5184576" y="1318194"/>
                </a:cubicBezTo>
                <a:cubicBezTo>
                  <a:pt x="5200049" y="1591889"/>
                  <a:pt x="5127981" y="2187995"/>
                  <a:pt x="5184576" y="2534989"/>
                </a:cubicBezTo>
                <a:cubicBezTo>
                  <a:pt x="4820554" y="2508405"/>
                  <a:pt x="4693149" y="2525698"/>
                  <a:pt x="4432812" y="2534989"/>
                </a:cubicBezTo>
                <a:cubicBezTo>
                  <a:pt x="4172475" y="2544280"/>
                  <a:pt x="3870317" y="2532035"/>
                  <a:pt x="3681049" y="2534989"/>
                </a:cubicBezTo>
                <a:cubicBezTo>
                  <a:pt x="3491781" y="2537943"/>
                  <a:pt x="3196933" y="2543194"/>
                  <a:pt x="2929285" y="2534989"/>
                </a:cubicBezTo>
                <a:cubicBezTo>
                  <a:pt x="2661637" y="2526784"/>
                  <a:pt x="2542203" y="2543050"/>
                  <a:pt x="2229368" y="2534989"/>
                </a:cubicBezTo>
                <a:cubicBezTo>
                  <a:pt x="1916533" y="2526928"/>
                  <a:pt x="1899469" y="2544412"/>
                  <a:pt x="1633141" y="2534989"/>
                </a:cubicBezTo>
                <a:cubicBezTo>
                  <a:pt x="1366813" y="2525566"/>
                  <a:pt x="1243504" y="2551503"/>
                  <a:pt x="1088761" y="2534989"/>
                </a:cubicBezTo>
                <a:cubicBezTo>
                  <a:pt x="934018" y="2518475"/>
                  <a:pt x="268157" y="2560509"/>
                  <a:pt x="0" y="2534989"/>
                </a:cubicBezTo>
                <a:cubicBezTo>
                  <a:pt x="-11288" y="2304641"/>
                  <a:pt x="-2732" y="2104609"/>
                  <a:pt x="0" y="1901242"/>
                </a:cubicBezTo>
                <a:cubicBezTo>
                  <a:pt x="2732" y="1697875"/>
                  <a:pt x="-30747" y="1537563"/>
                  <a:pt x="0" y="1242145"/>
                </a:cubicBezTo>
                <a:cubicBezTo>
                  <a:pt x="30747" y="946727"/>
                  <a:pt x="-194" y="770515"/>
                  <a:pt x="0" y="583047"/>
                </a:cubicBezTo>
                <a:cubicBezTo>
                  <a:pt x="194" y="395579"/>
                  <a:pt x="-20751" y="152811"/>
                  <a:pt x="0" y="0"/>
                </a:cubicBezTo>
                <a:close/>
              </a:path>
            </a:pathLst>
          </a:custGeom>
          <a:noFill/>
          <a:ln w="12700" cap="flat" cmpd="sng">
            <a:solidFill>
              <a:srgbClr val="86BD70"/>
            </a:solidFill>
            <a:prstDash val="solid"/>
            <a:round/>
            <a:headEnd type="none" w="sm" len="sm"/>
            <a:tailEnd type="none" w="sm" len="sm"/>
          </a:ln>
        </p:spPr>
        <p:txBody>
          <a:bodyPr spcFirstLastPara="1" wrap="square" lIns="91425" tIns="45700" rIns="91425" bIns="45700" anchor="ctr" anchorCtr="0">
            <a:spAutoFit/>
          </a:bodyPr>
          <a:lstStyle/>
          <a:p>
            <a:pPr marL="342900" marR="0" lvl="0" indent="-342900" algn="just" rtl="0">
              <a:lnSpc>
                <a:spcPct val="150000"/>
              </a:lnSpc>
              <a:spcBef>
                <a:spcPts val="0"/>
              </a:spcBef>
              <a:spcAft>
                <a:spcPts val="0"/>
              </a:spcAft>
              <a:buClr>
                <a:srgbClr val="3F3F3F"/>
              </a:buClr>
              <a:buSzPts val="1200"/>
              <a:buFont typeface="Noto Sans Symbols"/>
              <a:buChar char="∙"/>
            </a:pPr>
            <a:r>
              <a:rPr lang="sv-SE" sz="1200" b="1" i="0" u="none" strike="noStrike" cap="none" dirty="0">
                <a:solidFill>
                  <a:srgbClr val="3F3F3F"/>
                </a:solidFill>
                <a:latin typeface="Arial"/>
                <a:ea typeface="Arial"/>
                <a:cs typeface="Arial"/>
                <a:sym typeface="Arial"/>
              </a:rPr>
              <a:t>Utpressning av något slag</a:t>
            </a:r>
            <a:r>
              <a:rPr lang="sv-SE" sz="1200" b="0" i="0" u="none" strike="noStrike" cap="none" dirty="0">
                <a:solidFill>
                  <a:srgbClr val="3F3F3F"/>
                </a:solidFill>
                <a:latin typeface="Arial"/>
                <a:ea typeface="Arial"/>
                <a:cs typeface="Arial"/>
                <a:sym typeface="Arial"/>
              </a:rPr>
              <a:t>. Var försiktig med vad du lägger upp på sociala medier för att undvika att bli utpressad. Om detta händer dig, rapportera det till myndigheterna.</a:t>
            </a:r>
          </a:p>
          <a:p>
            <a:pPr marL="342900" marR="0" lvl="0" indent="-342900" algn="just" rtl="0">
              <a:lnSpc>
                <a:spcPct val="150000"/>
              </a:lnSpc>
              <a:spcBef>
                <a:spcPts val="0"/>
              </a:spcBef>
              <a:spcAft>
                <a:spcPts val="0"/>
              </a:spcAft>
              <a:buClr>
                <a:srgbClr val="3F3F3F"/>
              </a:buClr>
              <a:buSzPts val="1200"/>
              <a:buFont typeface="Noto Sans Symbols"/>
              <a:buChar char="∙"/>
            </a:pPr>
            <a:r>
              <a:rPr lang="sv-SE" sz="1200" b="1" i="0" u="none" strike="noStrike" cap="none" dirty="0">
                <a:solidFill>
                  <a:srgbClr val="3F3F3F"/>
                </a:solidFill>
                <a:latin typeface="Arial"/>
                <a:ea typeface="Arial"/>
                <a:cs typeface="Arial"/>
                <a:sym typeface="Arial"/>
              </a:rPr>
              <a:t>Falska nyheter</a:t>
            </a:r>
            <a:r>
              <a:rPr lang="sv-SE" sz="1200" b="0" i="0" u="none" strike="noStrike" cap="none" dirty="0">
                <a:solidFill>
                  <a:srgbClr val="3F3F3F"/>
                </a:solidFill>
                <a:latin typeface="Arial"/>
                <a:ea typeface="Arial"/>
                <a:cs typeface="Arial"/>
                <a:sym typeface="Arial"/>
              </a:rPr>
              <a:t>. Låt dig inte påverkas av opålitliga medierapporter, försök alltid att kontrollera informationen.</a:t>
            </a:r>
          </a:p>
          <a:p>
            <a:pPr marL="342900" marR="0" lvl="0" indent="-342900" algn="just" rtl="0">
              <a:lnSpc>
                <a:spcPct val="150000"/>
              </a:lnSpc>
              <a:spcBef>
                <a:spcPts val="0"/>
              </a:spcBef>
              <a:spcAft>
                <a:spcPts val="0"/>
              </a:spcAft>
              <a:buClr>
                <a:srgbClr val="3F3F3F"/>
              </a:buClr>
              <a:buSzPts val="1200"/>
              <a:buFont typeface="Noto Sans Symbols"/>
              <a:buChar char="∙"/>
            </a:pPr>
            <a:r>
              <a:rPr lang="sv-SE" sz="1200" b="1" i="0" u="none" strike="noStrike" cap="none" dirty="0">
                <a:solidFill>
                  <a:srgbClr val="3F3F3F"/>
                </a:solidFill>
                <a:latin typeface="Arial"/>
                <a:ea typeface="Arial"/>
                <a:cs typeface="Arial"/>
                <a:sym typeface="Arial"/>
              </a:rPr>
              <a:t>Förvrängning av verkligheten</a:t>
            </a:r>
            <a:r>
              <a:rPr lang="sv-SE" sz="1200" b="0" i="0" u="none" strike="noStrike" cap="none" dirty="0">
                <a:solidFill>
                  <a:srgbClr val="3F3F3F"/>
                </a:solidFill>
                <a:latin typeface="Arial"/>
                <a:ea typeface="Arial"/>
                <a:cs typeface="Arial"/>
                <a:sym typeface="Arial"/>
              </a:rPr>
              <a:t>. Ibland ger sociala nätverk en falsk bild av konstant lycka som är orealistisk och kan leda till störningar som snedvrider den verklighet du uppfattar</a:t>
            </a:r>
          </a:p>
          <a:p>
            <a:pPr marR="0" lvl="0" algn="just" rtl="0">
              <a:lnSpc>
                <a:spcPct val="150000"/>
              </a:lnSpc>
              <a:spcBef>
                <a:spcPts val="0"/>
              </a:spcBef>
              <a:spcAft>
                <a:spcPts val="0"/>
              </a:spcAft>
              <a:buClr>
                <a:srgbClr val="3F3F3F"/>
              </a:buClr>
              <a:buSzPts val="1200"/>
            </a:pPr>
            <a:endParaRPr sz="1200" b="0" i="0" u="none" strike="noStrike" cap="none" dirty="0">
              <a:solidFill>
                <a:srgbClr val="3F3F3F"/>
              </a:solidFill>
              <a:latin typeface="Calibri"/>
              <a:ea typeface="Calibri"/>
              <a:cs typeface="Calibri"/>
              <a:sym typeface="Calibri"/>
            </a:endParaRPr>
          </a:p>
        </p:txBody>
      </p:sp>
      <p:pic>
        <p:nvPicPr>
          <p:cNvPr id="283" name="Google Shape;283;p15" descr="Icono&#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00192" y="1218434"/>
            <a:ext cx="2103984" cy="270663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sv-SE" sz="2800" dirty="0"/>
              <a:t>Den dolda sidan av sociala medier</a:t>
            </a:r>
            <a:endParaRPr sz="2800" dirty="0"/>
          </a:p>
        </p:txBody>
      </p:sp>
      <p:sp>
        <p:nvSpPr>
          <p:cNvPr id="289" name="Google Shape;289;p16"/>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GB" sz="1800" dirty="0" err="1"/>
              <a:t>Brott</a:t>
            </a:r>
            <a:r>
              <a:rPr lang="en-GB" sz="1800" dirty="0"/>
              <a:t> </a:t>
            </a:r>
            <a:r>
              <a:rPr lang="en-GB" sz="1800" dirty="0" err="1"/>
              <a:t>på</a:t>
            </a:r>
            <a:r>
              <a:rPr lang="en-GB" sz="1800" dirty="0"/>
              <a:t> </a:t>
            </a:r>
            <a:r>
              <a:rPr lang="en-GB" sz="1800" dirty="0" err="1"/>
              <a:t>sociala</a:t>
            </a:r>
            <a:r>
              <a:rPr lang="en-GB" sz="1800" dirty="0"/>
              <a:t> </a:t>
            </a:r>
            <a:r>
              <a:rPr lang="en-GB" sz="1800" dirty="0" err="1"/>
              <a:t>medier</a:t>
            </a:r>
            <a:endParaRPr sz="1800" dirty="0"/>
          </a:p>
        </p:txBody>
      </p:sp>
      <p:sp>
        <p:nvSpPr>
          <p:cNvPr id="290" name="Google Shape;290;p16"/>
          <p:cNvSpPr/>
          <p:nvPr/>
        </p:nvSpPr>
        <p:spPr>
          <a:xfrm>
            <a:off x="5364088" y="1402555"/>
            <a:ext cx="3219822" cy="2862282"/>
          </a:xfrm>
          <a:custGeom>
            <a:avLst/>
            <a:gdLst/>
            <a:ahLst/>
            <a:cxnLst/>
            <a:rect l="l" t="t" r="r" b="b"/>
            <a:pathLst>
              <a:path w="3219822" h="2555508" extrusionOk="0">
                <a:moveTo>
                  <a:pt x="0" y="0"/>
                </a:moveTo>
                <a:cubicBezTo>
                  <a:pt x="167953" y="-13143"/>
                  <a:pt x="361316" y="-3037"/>
                  <a:pt x="547370" y="0"/>
                </a:cubicBezTo>
                <a:cubicBezTo>
                  <a:pt x="733424" y="3037"/>
                  <a:pt x="972096" y="12766"/>
                  <a:pt x="1223532" y="0"/>
                </a:cubicBezTo>
                <a:cubicBezTo>
                  <a:pt x="1474968" y="-12766"/>
                  <a:pt x="1545741" y="-14186"/>
                  <a:pt x="1770902" y="0"/>
                </a:cubicBezTo>
                <a:cubicBezTo>
                  <a:pt x="1996063" y="14186"/>
                  <a:pt x="2247518" y="-5256"/>
                  <a:pt x="2382668" y="0"/>
                </a:cubicBezTo>
                <a:cubicBezTo>
                  <a:pt x="2517818" y="5256"/>
                  <a:pt x="2923373" y="36014"/>
                  <a:pt x="3219822" y="0"/>
                </a:cubicBezTo>
                <a:cubicBezTo>
                  <a:pt x="3233522" y="292498"/>
                  <a:pt x="3238489" y="467263"/>
                  <a:pt x="3219822" y="613322"/>
                </a:cubicBezTo>
                <a:cubicBezTo>
                  <a:pt x="3201155" y="759381"/>
                  <a:pt x="3186124" y="1012275"/>
                  <a:pt x="3219822" y="1303309"/>
                </a:cubicBezTo>
                <a:cubicBezTo>
                  <a:pt x="3253520" y="1594343"/>
                  <a:pt x="3228505" y="1669738"/>
                  <a:pt x="3219822" y="1891076"/>
                </a:cubicBezTo>
                <a:cubicBezTo>
                  <a:pt x="3211139" y="2112414"/>
                  <a:pt x="3243831" y="2364751"/>
                  <a:pt x="3219822" y="2555508"/>
                </a:cubicBezTo>
                <a:cubicBezTo>
                  <a:pt x="2935554" y="2566052"/>
                  <a:pt x="2720387" y="2541296"/>
                  <a:pt x="2543659" y="2555508"/>
                </a:cubicBezTo>
                <a:cubicBezTo>
                  <a:pt x="2366931" y="2569720"/>
                  <a:pt x="2117812" y="2539111"/>
                  <a:pt x="1964091" y="2555508"/>
                </a:cubicBezTo>
                <a:cubicBezTo>
                  <a:pt x="1810370" y="2571905"/>
                  <a:pt x="1447993" y="2571866"/>
                  <a:pt x="1287929" y="2555508"/>
                </a:cubicBezTo>
                <a:cubicBezTo>
                  <a:pt x="1127865" y="2539150"/>
                  <a:pt x="973381" y="2566765"/>
                  <a:pt x="676163" y="2555508"/>
                </a:cubicBezTo>
                <a:cubicBezTo>
                  <a:pt x="378945" y="2544251"/>
                  <a:pt x="181940" y="2582105"/>
                  <a:pt x="0" y="2555508"/>
                </a:cubicBezTo>
                <a:cubicBezTo>
                  <a:pt x="-10512" y="2324095"/>
                  <a:pt x="21020" y="2038379"/>
                  <a:pt x="0" y="1865521"/>
                </a:cubicBezTo>
                <a:cubicBezTo>
                  <a:pt x="-21020" y="1692663"/>
                  <a:pt x="2134" y="1405950"/>
                  <a:pt x="0" y="1252199"/>
                </a:cubicBezTo>
                <a:cubicBezTo>
                  <a:pt x="-2134" y="1098448"/>
                  <a:pt x="-9527" y="949403"/>
                  <a:pt x="0" y="664432"/>
                </a:cubicBezTo>
                <a:cubicBezTo>
                  <a:pt x="9527" y="379461"/>
                  <a:pt x="7764" y="234830"/>
                  <a:pt x="0" y="0"/>
                </a:cubicBezTo>
                <a:close/>
              </a:path>
            </a:pathLst>
          </a:custGeom>
          <a:noFill/>
          <a:ln w="12700" cap="flat" cmpd="sng">
            <a:solidFill>
              <a:srgbClr val="86BD70"/>
            </a:solidFill>
            <a:prstDash val="solid"/>
            <a:round/>
            <a:headEnd type="none" w="sm" len="sm"/>
            <a:tailEnd type="none" w="sm" len="sm"/>
          </a:ln>
        </p:spPr>
        <p:txBody>
          <a:bodyPr spcFirstLastPara="1" wrap="square" lIns="91425" tIns="45700" rIns="91425" bIns="45700" anchor="ctr" anchorCtr="0">
            <a:spAutoFit/>
          </a:bodyPr>
          <a:lstStyle/>
          <a:p>
            <a:pPr marL="342900" marR="0" lvl="0" indent="-342900" algn="just" rtl="0">
              <a:lnSpc>
                <a:spcPct val="150000"/>
              </a:lnSpc>
              <a:spcBef>
                <a:spcPts val="0"/>
              </a:spcBef>
              <a:spcAft>
                <a:spcPts val="0"/>
              </a:spcAft>
              <a:buClr>
                <a:srgbClr val="3F3F3F"/>
              </a:buClr>
              <a:buSzPts val="1200"/>
              <a:buFont typeface="Noto Sans Symbols"/>
              <a:buChar char="∙"/>
            </a:pPr>
            <a:r>
              <a:rPr lang="sv-SE" sz="1200" b="1" i="0" u="none" strike="noStrike" cap="none" dirty="0">
                <a:solidFill>
                  <a:srgbClr val="3F3F3F"/>
                </a:solidFill>
                <a:latin typeface="Arial"/>
                <a:ea typeface="Arial"/>
                <a:cs typeface="Arial"/>
                <a:sym typeface="Arial"/>
              </a:rPr>
              <a:t>Nätfiske eller identitetsstöld. </a:t>
            </a:r>
            <a:r>
              <a:rPr lang="sv-SE" sz="1200" b="0" i="0" u="none" strike="noStrike" cap="none" dirty="0">
                <a:solidFill>
                  <a:srgbClr val="3F3F3F"/>
                </a:solidFill>
                <a:latin typeface="Arial"/>
                <a:ea typeface="Arial"/>
                <a:cs typeface="Arial"/>
                <a:sym typeface="Arial"/>
              </a:rPr>
              <a:t>När du tillhandahåller personlig information på sociala nätverk kan andra använda den för att utge sig för att vara du eller någon annan för att få privat information om andra personer. Till exempel finns det människor som använder denna teknik för att få sexuella fotografier för att pressa pengar från den personen.</a:t>
            </a:r>
            <a:endParaRPr sz="1200" b="0" i="0" u="none" strike="noStrike" cap="none" dirty="0">
              <a:solidFill>
                <a:srgbClr val="3F3F3F"/>
              </a:solidFill>
              <a:latin typeface="Calibri"/>
              <a:ea typeface="Calibri"/>
              <a:cs typeface="Calibri"/>
              <a:sym typeface="Calibri"/>
            </a:endParaRPr>
          </a:p>
        </p:txBody>
      </p:sp>
      <p:sp>
        <p:nvSpPr>
          <p:cNvPr id="291" name="Google Shape;291;p16"/>
          <p:cNvSpPr txBox="1"/>
          <p:nvPr/>
        </p:nvSpPr>
        <p:spPr>
          <a:xfrm>
            <a:off x="432048" y="1374268"/>
            <a:ext cx="4572000" cy="92328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dirty="0">
                <a:solidFill>
                  <a:schemeClr val="dk1"/>
                </a:solidFill>
                <a:latin typeface="Arial"/>
                <a:ea typeface="Arial"/>
                <a:cs typeface="Arial"/>
                <a:sym typeface="Arial"/>
              </a:rPr>
              <a:t>Eftersom det finns många faror finns det också brott på sociala nätverk som varje land täcker i sin lagstiftning, men som i allmänhet kan sammanfattas enligt följande:</a:t>
            </a:r>
            <a:endParaRPr sz="1200" b="0" i="0" u="none" strike="noStrike" cap="none" dirty="0">
              <a:solidFill>
                <a:schemeClr val="dk1"/>
              </a:solidFill>
              <a:latin typeface="Calibri"/>
              <a:ea typeface="Calibri"/>
              <a:cs typeface="Calibri"/>
              <a:sym typeface="Calibri"/>
            </a:endParaRPr>
          </a:p>
        </p:txBody>
      </p:sp>
      <p:pic>
        <p:nvPicPr>
          <p:cNvPr id="292" name="Google Shape;292;p16" descr="Imagen que contiene señal&#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99592" y="2589012"/>
            <a:ext cx="3528392" cy="152988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sv-SE" sz="2800" dirty="0"/>
              <a:t>Den dolda sidan av sociala medier</a:t>
            </a:r>
            <a:endParaRPr sz="2800" dirty="0"/>
          </a:p>
        </p:txBody>
      </p:sp>
      <p:sp>
        <p:nvSpPr>
          <p:cNvPr id="298" name="Google Shape;298;p17"/>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GB" sz="1800" dirty="0" err="1"/>
              <a:t>Brott</a:t>
            </a:r>
            <a:r>
              <a:rPr lang="en-GB" sz="1800" dirty="0"/>
              <a:t> </a:t>
            </a:r>
            <a:r>
              <a:rPr lang="en-GB" sz="1800" dirty="0" err="1"/>
              <a:t>på</a:t>
            </a:r>
            <a:r>
              <a:rPr lang="en-GB" sz="1800" dirty="0"/>
              <a:t> </a:t>
            </a:r>
            <a:r>
              <a:rPr lang="en-GB" sz="1800" dirty="0" err="1"/>
              <a:t>sociala</a:t>
            </a:r>
            <a:r>
              <a:rPr lang="en-GB" sz="1800" dirty="0"/>
              <a:t> </a:t>
            </a:r>
            <a:r>
              <a:rPr lang="en-GB" sz="1800" dirty="0" err="1"/>
              <a:t>medier</a:t>
            </a:r>
            <a:endParaRPr sz="1800" dirty="0"/>
          </a:p>
        </p:txBody>
      </p:sp>
      <p:sp>
        <p:nvSpPr>
          <p:cNvPr id="299" name="Google Shape;299;p17"/>
          <p:cNvSpPr/>
          <p:nvPr/>
        </p:nvSpPr>
        <p:spPr>
          <a:xfrm>
            <a:off x="539552" y="1634477"/>
            <a:ext cx="5020022" cy="2308284"/>
          </a:xfrm>
          <a:custGeom>
            <a:avLst/>
            <a:gdLst/>
            <a:ahLst/>
            <a:cxnLst/>
            <a:rect l="l" t="t" r="r" b="b"/>
            <a:pathLst>
              <a:path w="5020022" h="2683748" extrusionOk="0">
                <a:moveTo>
                  <a:pt x="0" y="0"/>
                </a:moveTo>
                <a:cubicBezTo>
                  <a:pt x="219923" y="-16660"/>
                  <a:pt x="333089" y="22277"/>
                  <a:pt x="476902" y="0"/>
                </a:cubicBezTo>
                <a:cubicBezTo>
                  <a:pt x="620715" y="-22277"/>
                  <a:pt x="858137" y="2331"/>
                  <a:pt x="1154605" y="0"/>
                </a:cubicBezTo>
                <a:cubicBezTo>
                  <a:pt x="1451073" y="-2331"/>
                  <a:pt x="1468415" y="-9987"/>
                  <a:pt x="1631507" y="0"/>
                </a:cubicBezTo>
                <a:cubicBezTo>
                  <a:pt x="1794599" y="9987"/>
                  <a:pt x="1937872" y="16824"/>
                  <a:pt x="2208810" y="0"/>
                </a:cubicBezTo>
                <a:cubicBezTo>
                  <a:pt x="2479748" y="-16824"/>
                  <a:pt x="2518848" y="4899"/>
                  <a:pt x="2735912" y="0"/>
                </a:cubicBezTo>
                <a:cubicBezTo>
                  <a:pt x="2952976" y="-4899"/>
                  <a:pt x="3187325" y="1815"/>
                  <a:pt x="3313215" y="0"/>
                </a:cubicBezTo>
                <a:cubicBezTo>
                  <a:pt x="3439105" y="-1815"/>
                  <a:pt x="3734139" y="-498"/>
                  <a:pt x="3840317" y="0"/>
                </a:cubicBezTo>
                <a:cubicBezTo>
                  <a:pt x="3946495" y="498"/>
                  <a:pt x="4091001" y="-2081"/>
                  <a:pt x="4317219" y="0"/>
                </a:cubicBezTo>
                <a:cubicBezTo>
                  <a:pt x="4543437" y="2081"/>
                  <a:pt x="4805633" y="-8449"/>
                  <a:pt x="5020022" y="0"/>
                </a:cubicBezTo>
                <a:cubicBezTo>
                  <a:pt x="5016487" y="202098"/>
                  <a:pt x="5004989" y="495798"/>
                  <a:pt x="5020022" y="724612"/>
                </a:cubicBezTo>
                <a:cubicBezTo>
                  <a:pt x="5035055" y="953426"/>
                  <a:pt x="5018715" y="1179179"/>
                  <a:pt x="5020022" y="1395549"/>
                </a:cubicBezTo>
                <a:cubicBezTo>
                  <a:pt x="5021329" y="1611919"/>
                  <a:pt x="4997524" y="2232070"/>
                  <a:pt x="5020022" y="2683748"/>
                </a:cubicBezTo>
                <a:cubicBezTo>
                  <a:pt x="4852505" y="2701971"/>
                  <a:pt x="4545111" y="2709118"/>
                  <a:pt x="4292119" y="2683748"/>
                </a:cubicBezTo>
                <a:cubicBezTo>
                  <a:pt x="4039127" y="2658378"/>
                  <a:pt x="3849172" y="2664081"/>
                  <a:pt x="3564216" y="2683748"/>
                </a:cubicBezTo>
                <a:cubicBezTo>
                  <a:pt x="3279260" y="2703415"/>
                  <a:pt x="3028662" y="2701005"/>
                  <a:pt x="2836312" y="2683748"/>
                </a:cubicBezTo>
                <a:cubicBezTo>
                  <a:pt x="2643962" y="2666491"/>
                  <a:pt x="2329771" y="2683809"/>
                  <a:pt x="2158609" y="2683748"/>
                </a:cubicBezTo>
                <a:cubicBezTo>
                  <a:pt x="1987447" y="2683687"/>
                  <a:pt x="1776456" y="2655594"/>
                  <a:pt x="1581307" y="2683748"/>
                </a:cubicBezTo>
                <a:cubicBezTo>
                  <a:pt x="1386158" y="2711902"/>
                  <a:pt x="1173489" y="2689595"/>
                  <a:pt x="1054205" y="2683748"/>
                </a:cubicBezTo>
                <a:cubicBezTo>
                  <a:pt x="934921" y="2677901"/>
                  <a:pt x="323597" y="2655116"/>
                  <a:pt x="0" y="2683748"/>
                </a:cubicBezTo>
                <a:cubicBezTo>
                  <a:pt x="7064" y="2540658"/>
                  <a:pt x="10719" y="2165974"/>
                  <a:pt x="0" y="2012811"/>
                </a:cubicBezTo>
                <a:cubicBezTo>
                  <a:pt x="-10719" y="1859648"/>
                  <a:pt x="-16140" y="1464181"/>
                  <a:pt x="0" y="1315037"/>
                </a:cubicBezTo>
                <a:cubicBezTo>
                  <a:pt x="16140" y="1165893"/>
                  <a:pt x="157" y="780083"/>
                  <a:pt x="0" y="617262"/>
                </a:cubicBezTo>
                <a:cubicBezTo>
                  <a:pt x="-157" y="454442"/>
                  <a:pt x="-23320" y="148887"/>
                  <a:pt x="0" y="0"/>
                </a:cubicBezTo>
                <a:close/>
              </a:path>
            </a:pathLst>
          </a:custGeom>
          <a:noFill/>
          <a:ln w="12700" cap="flat" cmpd="sng">
            <a:solidFill>
              <a:srgbClr val="86BD70"/>
            </a:solidFill>
            <a:prstDash val="solid"/>
            <a:round/>
            <a:headEnd type="none" w="sm" len="sm"/>
            <a:tailEnd type="none" w="sm" len="sm"/>
          </a:ln>
        </p:spPr>
        <p:txBody>
          <a:bodyPr spcFirstLastPara="1" wrap="square" lIns="91425" tIns="45700" rIns="91425" bIns="45700" anchor="ctr" anchorCtr="0">
            <a:spAutoFit/>
          </a:bodyPr>
          <a:lstStyle/>
          <a:p>
            <a:pPr marL="342900" marR="0" lvl="0" indent="-342900" algn="just" rtl="0">
              <a:lnSpc>
                <a:spcPct val="150000"/>
              </a:lnSpc>
              <a:spcBef>
                <a:spcPts val="0"/>
              </a:spcBef>
              <a:spcAft>
                <a:spcPts val="0"/>
              </a:spcAft>
              <a:buClr>
                <a:srgbClr val="3F3F3F"/>
              </a:buClr>
              <a:buSzPts val="1200"/>
              <a:buFont typeface="Noto Sans Symbols"/>
              <a:buChar char="∙"/>
            </a:pPr>
            <a:r>
              <a:rPr lang="sv-SE" sz="1200" b="1" i="0" u="none" strike="noStrike" cap="none" dirty="0">
                <a:solidFill>
                  <a:srgbClr val="3F3F3F"/>
                </a:solidFill>
                <a:latin typeface="Arial"/>
                <a:ea typeface="Arial"/>
                <a:cs typeface="Arial"/>
                <a:sym typeface="Arial"/>
              </a:rPr>
              <a:t>Trakasserier och nätmobbning. </a:t>
            </a:r>
            <a:r>
              <a:rPr lang="sv-SE" sz="1200" b="0" i="0" u="none" strike="noStrike" cap="none" dirty="0">
                <a:solidFill>
                  <a:srgbClr val="3F3F3F"/>
                </a:solidFill>
                <a:latin typeface="Arial"/>
                <a:ea typeface="Arial"/>
                <a:cs typeface="Arial"/>
                <a:sym typeface="Arial"/>
              </a:rPr>
              <a:t>Det är ett brott som sker oftare än det borde, genom hård kritik, hot, kränkande kommentarer och fortsatta trakasserier. Tänk alltid på att bakom skärmen kan det finnas en person som lider av den här typen av kommentarer.</a:t>
            </a:r>
          </a:p>
          <a:p>
            <a:pPr marL="342900" marR="0" lvl="0" indent="-342900" algn="just" rtl="0">
              <a:lnSpc>
                <a:spcPct val="150000"/>
              </a:lnSpc>
              <a:spcBef>
                <a:spcPts val="0"/>
              </a:spcBef>
              <a:spcAft>
                <a:spcPts val="0"/>
              </a:spcAft>
              <a:buClr>
                <a:srgbClr val="3F3F3F"/>
              </a:buClr>
              <a:buSzPts val="1200"/>
              <a:buFont typeface="Noto Sans Symbols"/>
              <a:buChar char="∙"/>
            </a:pPr>
            <a:r>
              <a:rPr lang="sv-SE" sz="1200" b="1" i="0" u="none" strike="noStrike" cap="none" dirty="0">
                <a:solidFill>
                  <a:srgbClr val="3F3F3F"/>
                </a:solidFill>
                <a:latin typeface="Arial"/>
                <a:ea typeface="Arial"/>
                <a:cs typeface="Arial"/>
                <a:sym typeface="Arial"/>
              </a:rPr>
              <a:t>Förtal. </a:t>
            </a:r>
            <a:r>
              <a:rPr lang="sv-SE" sz="1200" b="0" i="0" u="none" strike="noStrike" cap="none" dirty="0">
                <a:solidFill>
                  <a:srgbClr val="3F3F3F"/>
                </a:solidFill>
                <a:latin typeface="Arial"/>
                <a:ea typeface="Arial"/>
                <a:cs typeface="Arial"/>
                <a:sym typeface="Arial"/>
              </a:rPr>
              <a:t>Brottet gäller ärekränkning av en person eller ett företag. Yttrandefriheten måste anses ha en gräns, eftersom den inte kan användas som en ursäkt för att attackera andra utan konsekvenser.</a:t>
            </a:r>
          </a:p>
        </p:txBody>
      </p:sp>
      <p:pic>
        <p:nvPicPr>
          <p:cNvPr id="300" name="Google Shape;300;p17" descr="Forma, Icon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40814" y="1538748"/>
            <a:ext cx="2668615" cy="249974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18" descr="Interfaz de usuario gráfica, Aplicación, Icon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65950" y="1052886"/>
            <a:ext cx="2347119" cy="3037728"/>
          </a:xfrm>
          <a:prstGeom prst="rect">
            <a:avLst/>
          </a:prstGeom>
          <a:noFill/>
          <a:ln>
            <a:noFill/>
          </a:ln>
        </p:spPr>
      </p:pic>
      <p:sp>
        <p:nvSpPr>
          <p:cNvPr id="306" name="Google Shape;306;p1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sv-SE" sz="2800" dirty="0"/>
              <a:t>Den dolda sidan av sociala medier</a:t>
            </a:r>
            <a:endParaRPr sz="2800" dirty="0"/>
          </a:p>
        </p:txBody>
      </p:sp>
      <p:sp>
        <p:nvSpPr>
          <p:cNvPr id="307" name="Google Shape;307;p18"/>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GB" sz="1800" dirty="0" err="1"/>
              <a:t>Rekommendationer</a:t>
            </a:r>
            <a:endParaRPr sz="1800" dirty="0"/>
          </a:p>
        </p:txBody>
      </p:sp>
      <p:sp>
        <p:nvSpPr>
          <p:cNvPr id="308" name="Google Shape;308;p18"/>
          <p:cNvSpPr/>
          <p:nvPr/>
        </p:nvSpPr>
        <p:spPr>
          <a:xfrm>
            <a:off x="611560" y="1326176"/>
            <a:ext cx="5112568" cy="2862282"/>
          </a:xfrm>
          <a:custGeom>
            <a:avLst/>
            <a:gdLst/>
            <a:ahLst/>
            <a:cxnLst/>
            <a:rect l="l" t="t" r="r" b="b"/>
            <a:pathLst>
              <a:path w="5112568" h="2663230" extrusionOk="0">
                <a:moveTo>
                  <a:pt x="0" y="0"/>
                </a:moveTo>
                <a:cubicBezTo>
                  <a:pt x="126369" y="-2928"/>
                  <a:pt x="273650" y="14807"/>
                  <a:pt x="485694" y="0"/>
                </a:cubicBezTo>
                <a:cubicBezTo>
                  <a:pt x="697738" y="-14807"/>
                  <a:pt x="839715" y="24242"/>
                  <a:pt x="1175891" y="0"/>
                </a:cubicBezTo>
                <a:cubicBezTo>
                  <a:pt x="1512067" y="-24242"/>
                  <a:pt x="1532748" y="-6242"/>
                  <a:pt x="1661585" y="0"/>
                </a:cubicBezTo>
                <a:cubicBezTo>
                  <a:pt x="1790422" y="6242"/>
                  <a:pt x="2107799" y="2904"/>
                  <a:pt x="2249530" y="0"/>
                </a:cubicBezTo>
                <a:cubicBezTo>
                  <a:pt x="2391261" y="-2904"/>
                  <a:pt x="2676580" y="-926"/>
                  <a:pt x="2786350" y="0"/>
                </a:cubicBezTo>
                <a:cubicBezTo>
                  <a:pt x="2896120" y="926"/>
                  <a:pt x="3094795" y="-17640"/>
                  <a:pt x="3374295" y="0"/>
                </a:cubicBezTo>
                <a:cubicBezTo>
                  <a:pt x="3653796" y="17640"/>
                  <a:pt x="3748670" y="19496"/>
                  <a:pt x="3911115" y="0"/>
                </a:cubicBezTo>
                <a:cubicBezTo>
                  <a:pt x="4073560" y="-19496"/>
                  <a:pt x="4218841" y="13742"/>
                  <a:pt x="4396808" y="0"/>
                </a:cubicBezTo>
                <a:cubicBezTo>
                  <a:pt x="4574775" y="-13742"/>
                  <a:pt x="4836516" y="34508"/>
                  <a:pt x="5112568" y="0"/>
                </a:cubicBezTo>
                <a:cubicBezTo>
                  <a:pt x="5106856" y="320704"/>
                  <a:pt x="5081995" y="414989"/>
                  <a:pt x="5112568" y="719072"/>
                </a:cubicBezTo>
                <a:cubicBezTo>
                  <a:pt x="5143141" y="1023155"/>
                  <a:pt x="5102894" y="1186562"/>
                  <a:pt x="5112568" y="1384880"/>
                </a:cubicBezTo>
                <a:cubicBezTo>
                  <a:pt x="5122242" y="1583198"/>
                  <a:pt x="5140719" y="2032145"/>
                  <a:pt x="5112568" y="2663230"/>
                </a:cubicBezTo>
                <a:cubicBezTo>
                  <a:pt x="4952112" y="2678097"/>
                  <a:pt x="4654386" y="2686783"/>
                  <a:pt x="4371246" y="2663230"/>
                </a:cubicBezTo>
                <a:cubicBezTo>
                  <a:pt x="4088106" y="2639677"/>
                  <a:pt x="3828053" y="2699555"/>
                  <a:pt x="3629923" y="2663230"/>
                </a:cubicBezTo>
                <a:cubicBezTo>
                  <a:pt x="3431793" y="2626905"/>
                  <a:pt x="3172009" y="2667451"/>
                  <a:pt x="2888601" y="2663230"/>
                </a:cubicBezTo>
                <a:cubicBezTo>
                  <a:pt x="2605193" y="2659009"/>
                  <a:pt x="2535371" y="2645977"/>
                  <a:pt x="2198404" y="2663230"/>
                </a:cubicBezTo>
                <a:cubicBezTo>
                  <a:pt x="1861437" y="2680483"/>
                  <a:pt x="1819383" y="2658223"/>
                  <a:pt x="1610459" y="2663230"/>
                </a:cubicBezTo>
                <a:cubicBezTo>
                  <a:pt x="1401535" y="2668237"/>
                  <a:pt x="1284430" y="2644854"/>
                  <a:pt x="1073639" y="2663230"/>
                </a:cubicBezTo>
                <a:cubicBezTo>
                  <a:pt x="862848" y="2681606"/>
                  <a:pt x="337712" y="2681831"/>
                  <a:pt x="0" y="2663230"/>
                </a:cubicBezTo>
                <a:cubicBezTo>
                  <a:pt x="-32679" y="2435456"/>
                  <a:pt x="-19388" y="2264478"/>
                  <a:pt x="0" y="1997423"/>
                </a:cubicBezTo>
                <a:cubicBezTo>
                  <a:pt x="19388" y="1730368"/>
                  <a:pt x="-26067" y="1609654"/>
                  <a:pt x="0" y="1304983"/>
                </a:cubicBezTo>
                <a:cubicBezTo>
                  <a:pt x="26067" y="1000312"/>
                  <a:pt x="8675" y="923306"/>
                  <a:pt x="0" y="612543"/>
                </a:cubicBezTo>
                <a:cubicBezTo>
                  <a:pt x="-8675" y="301780"/>
                  <a:pt x="-26107" y="244104"/>
                  <a:pt x="0" y="0"/>
                </a:cubicBezTo>
                <a:close/>
              </a:path>
            </a:pathLst>
          </a:custGeom>
          <a:noFill/>
          <a:ln w="12700" cap="flat" cmpd="sng">
            <a:solidFill>
              <a:srgbClr val="86BD70"/>
            </a:solidFill>
            <a:prstDash val="solid"/>
            <a:round/>
            <a:headEnd type="none" w="sm" len="sm"/>
            <a:tailEnd type="none" w="sm" len="sm"/>
          </a:ln>
        </p:spPr>
        <p:txBody>
          <a:bodyPr spcFirstLastPara="1" wrap="square" lIns="91425" tIns="45700" rIns="91425" bIns="45700" anchor="ctr" anchorCtr="0">
            <a:spAutoFit/>
          </a:bodyPr>
          <a:lstStyle/>
          <a:p>
            <a:pPr marL="342900" marR="0" lvl="0" indent="-342900" algn="just" rtl="0">
              <a:lnSpc>
                <a:spcPct val="150000"/>
              </a:lnSpc>
              <a:spcBef>
                <a:spcPts val="0"/>
              </a:spcBef>
              <a:spcAft>
                <a:spcPts val="0"/>
              </a:spcAft>
              <a:buClr>
                <a:srgbClr val="3F3F3F"/>
              </a:buClr>
              <a:buSzPts val="1200"/>
              <a:buFont typeface="Noto Sans Symbols"/>
              <a:buChar char="∙"/>
            </a:pPr>
            <a:r>
              <a:rPr lang="sv-SE" sz="1200" b="0" i="0" u="none" strike="noStrike" cap="none" dirty="0">
                <a:solidFill>
                  <a:srgbClr val="3F3F3F"/>
                </a:solidFill>
                <a:latin typeface="Arial"/>
                <a:ea typeface="Arial"/>
                <a:cs typeface="Arial"/>
                <a:sym typeface="Arial"/>
              </a:rPr>
              <a:t>Var försiktig med </a:t>
            </a:r>
            <a:r>
              <a:rPr lang="sv-SE" sz="1200" b="1" i="0" u="none" strike="noStrike" cap="none" dirty="0">
                <a:solidFill>
                  <a:srgbClr val="3F3F3F"/>
                </a:solidFill>
                <a:latin typeface="Arial"/>
                <a:ea typeface="Arial"/>
                <a:cs typeface="Arial"/>
                <a:sym typeface="Arial"/>
              </a:rPr>
              <a:t>främlingar</a:t>
            </a:r>
            <a:r>
              <a:rPr lang="sv-SE" sz="1200" b="0" i="0" u="none" strike="noStrike" cap="none" dirty="0">
                <a:solidFill>
                  <a:srgbClr val="3F3F3F"/>
                </a:solidFill>
                <a:latin typeface="Arial"/>
                <a:ea typeface="Arial"/>
                <a:cs typeface="Arial"/>
                <a:sym typeface="Arial"/>
              </a:rPr>
              <a:t>.</a:t>
            </a:r>
          </a:p>
          <a:p>
            <a:pPr marL="342900" marR="0" lvl="0" indent="-342900" algn="just" rtl="0">
              <a:lnSpc>
                <a:spcPct val="150000"/>
              </a:lnSpc>
              <a:spcBef>
                <a:spcPts val="0"/>
              </a:spcBef>
              <a:spcAft>
                <a:spcPts val="0"/>
              </a:spcAft>
              <a:buClr>
                <a:srgbClr val="3F3F3F"/>
              </a:buClr>
              <a:buSzPts val="1200"/>
              <a:buFont typeface="Noto Sans Symbols"/>
              <a:buChar char="∙"/>
            </a:pPr>
            <a:r>
              <a:rPr lang="sv-SE" sz="1200" b="0" i="0" u="none" strike="noStrike" cap="none" dirty="0">
                <a:solidFill>
                  <a:srgbClr val="3F3F3F"/>
                </a:solidFill>
                <a:latin typeface="Arial"/>
                <a:ea typeface="Arial"/>
                <a:cs typeface="Arial"/>
                <a:sym typeface="Arial"/>
              </a:rPr>
              <a:t>Lämna inte ut </a:t>
            </a:r>
            <a:r>
              <a:rPr lang="sv-SE" sz="1200" b="1" i="0" u="none" strike="noStrike" cap="none" dirty="0">
                <a:solidFill>
                  <a:srgbClr val="3F3F3F"/>
                </a:solidFill>
                <a:latin typeface="Arial"/>
                <a:ea typeface="Arial"/>
                <a:cs typeface="Arial"/>
                <a:sym typeface="Arial"/>
              </a:rPr>
              <a:t>personlig information </a:t>
            </a:r>
            <a:r>
              <a:rPr lang="sv-SE" sz="1200" b="0" i="0" u="none" strike="noStrike" cap="none" dirty="0">
                <a:solidFill>
                  <a:srgbClr val="3F3F3F"/>
                </a:solidFill>
                <a:latin typeface="Arial"/>
                <a:ea typeface="Arial"/>
                <a:cs typeface="Arial"/>
                <a:sym typeface="Arial"/>
              </a:rPr>
              <a:t>som din adress eller telefonnummer.</a:t>
            </a:r>
          </a:p>
          <a:p>
            <a:pPr marL="342900" marR="0" lvl="0" indent="-342900" algn="just" rtl="0">
              <a:lnSpc>
                <a:spcPct val="150000"/>
              </a:lnSpc>
              <a:spcBef>
                <a:spcPts val="0"/>
              </a:spcBef>
              <a:spcAft>
                <a:spcPts val="0"/>
              </a:spcAft>
              <a:buClr>
                <a:srgbClr val="3F3F3F"/>
              </a:buClr>
              <a:buSzPts val="1200"/>
              <a:buFont typeface="Noto Sans Symbols"/>
              <a:buChar char="∙"/>
            </a:pPr>
            <a:r>
              <a:rPr lang="sv-SE" sz="1200" b="0" i="0" u="none" strike="noStrike" cap="none" dirty="0">
                <a:solidFill>
                  <a:srgbClr val="3F3F3F"/>
                </a:solidFill>
                <a:latin typeface="Arial"/>
                <a:ea typeface="Arial"/>
                <a:cs typeface="Arial"/>
                <a:sym typeface="Arial"/>
              </a:rPr>
              <a:t>Så långt det är möjligt bör du se till att dina konton endast är synliga för personer du känner genom att ändra </a:t>
            </a:r>
            <a:r>
              <a:rPr lang="sv-SE" sz="1200" b="1" i="0" u="none" strike="noStrike" cap="none" dirty="0">
                <a:solidFill>
                  <a:srgbClr val="3F3F3F"/>
                </a:solidFill>
                <a:latin typeface="Arial"/>
                <a:ea typeface="Arial"/>
                <a:cs typeface="Arial"/>
                <a:sym typeface="Arial"/>
              </a:rPr>
              <a:t>dina sekretessinställningar.</a:t>
            </a:r>
          </a:p>
          <a:p>
            <a:pPr marL="342900" marR="0" lvl="0" indent="-342900" algn="just" rtl="0">
              <a:lnSpc>
                <a:spcPct val="150000"/>
              </a:lnSpc>
              <a:spcBef>
                <a:spcPts val="0"/>
              </a:spcBef>
              <a:spcAft>
                <a:spcPts val="0"/>
              </a:spcAft>
              <a:buClr>
                <a:srgbClr val="3F3F3F"/>
              </a:buClr>
              <a:buSzPts val="1200"/>
              <a:buFont typeface="Noto Sans Symbols"/>
              <a:buChar char="∙"/>
            </a:pPr>
            <a:r>
              <a:rPr lang="sv-SE" sz="1200" b="0" i="0" u="none" strike="noStrike" cap="none" dirty="0">
                <a:solidFill>
                  <a:srgbClr val="3F3F3F"/>
                </a:solidFill>
                <a:latin typeface="Arial"/>
                <a:ea typeface="Arial"/>
                <a:cs typeface="Arial"/>
                <a:sym typeface="Arial"/>
              </a:rPr>
              <a:t>Kontrollera </a:t>
            </a:r>
            <a:r>
              <a:rPr lang="sv-SE" sz="1200" b="1" i="0" u="none" strike="noStrike" cap="none" dirty="0">
                <a:solidFill>
                  <a:srgbClr val="3F3F3F"/>
                </a:solidFill>
                <a:latin typeface="Arial"/>
                <a:ea typeface="Arial"/>
                <a:cs typeface="Arial"/>
                <a:sym typeface="Arial"/>
              </a:rPr>
              <a:t>reglerna</a:t>
            </a:r>
            <a:r>
              <a:rPr lang="sv-SE" sz="1200" b="0" i="0" u="none" strike="noStrike" cap="none" dirty="0">
                <a:solidFill>
                  <a:srgbClr val="3F3F3F"/>
                </a:solidFill>
                <a:latin typeface="Arial"/>
                <a:ea typeface="Arial"/>
                <a:cs typeface="Arial"/>
                <a:sym typeface="Arial"/>
              </a:rPr>
              <a:t> för varje socialt nätverk. Ofta bryts regler på grund av okunnighet, till exempel med lägsta ålder för registrering. Känn dina</a:t>
            </a:r>
            <a:r>
              <a:rPr lang="sv-SE" sz="1200" b="1" i="0" u="none" strike="noStrike" cap="none" dirty="0">
                <a:solidFill>
                  <a:srgbClr val="3F3F3F"/>
                </a:solidFill>
                <a:latin typeface="Arial"/>
                <a:ea typeface="Arial"/>
                <a:cs typeface="Arial"/>
                <a:sym typeface="Arial"/>
              </a:rPr>
              <a:t> rättigheter </a:t>
            </a:r>
            <a:r>
              <a:rPr lang="sv-SE" sz="1200" b="0" i="0" u="none" strike="noStrike" cap="none" dirty="0">
                <a:solidFill>
                  <a:srgbClr val="3F3F3F"/>
                </a:solidFill>
                <a:latin typeface="Arial"/>
                <a:ea typeface="Arial"/>
                <a:cs typeface="Arial"/>
                <a:sym typeface="Arial"/>
              </a:rPr>
              <a:t>och </a:t>
            </a:r>
            <a:r>
              <a:rPr lang="sv-SE" sz="1200" b="1" i="0" u="none" strike="noStrike" cap="none" dirty="0">
                <a:solidFill>
                  <a:srgbClr val="3F3F3F"/>
                </a:solidFill>
                <a:latin typeface="Arial"/>
                <a:ea typeface="Arial"/>
                <a:cs typeface="Arial"/>
                <a:sym typeface="Arial"/>
              </a:rPr>
              <a:t>skyldigheter.</a:t>
            </a:r>
          </a:p>
          <a:p>
            <a:pPr marR="0" lvl="0" algn="just" rtl="0">
              <a:lnSpc>
                <a:spcPct val="150000"/>
              </a:lnSpc>
              <a:spcBef>
                <a:spcPts val="0"/>
              </a:spcBef>
              <a:spcAft>
                <a:spcPts val="0"/>
              </a:spcAft>
              <a:buClr>
                <a:srgbClr val="3F3F3F"/>
              </a:buClr>
              <a:buSzPts val="1200"/>
            </a:pPr>
            <a:endParaRPr sz="1200" b="0" i="0" u="none" strike="noStrike" cap="none" dirty="0">
              <a:solidFill>
                <a:srgbClr val="3F3F3F"/>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sv-SE" sz="2800" dirty="0"/>
              <a:t>Den dolda sidan av sociala medier</a:t>
            </a:r>
            <a:endParaRPr sz="2800" dirty="0"/>
          </a:p>
        </p:txBody>
      </p:sp>
      <p:sp>
        <p:nvSpPr>
          <p:cNvPr id="314" name="Google Shape;314;p1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GB" sz="1800" dirty="0" err="1"/>
              <a:t>Rekommendationer</a:t>
            </a:r>
            <a:endParaRPr sz="1800" dirty="0"/>
          </a:p>
        </p:txBody>
      </p:sp>
      <p:sp>
        <p:nvSpPr>
          <p:cNvPr id="315" name="Google Shape;315;p19"/>
          <p:cNvSpPr/>
          <p:nvPr/>
        </p:nvSpPr>
        <p:spPr>
          <a:xfrm>
            <a:off x="4529463" y="1602800"/>
            <a:ext cx="4032448" cy="2308284"/>
          </a:xfrm>
          <a:custGeom>
            <a:avLst/>
            <a:gdLst/>
            <a:ahLst/>
            <a:cxnLst/>
            <a:rect l="l" t="t" r="r" b="b"/>
            <a:pathLst>
              <a:path w="4032448" h="2530629" extrusionOk="0">
                <a:moveTo>
                  <a:pt x="0" y="0"/>
                </a:moveTo>
                <a:cubicBezTo>
                  <a:pt x="219844" y="278"/>
                  <a:pt x="307376" y="907"/>
                  <a:pt x="551101" y="0"/>
                </a:cubicBezTo>
                <a:cubicBezTo>
                  <a:pt x="794826" y="-907"/>
                  <a:pt x="1096600" y="-10950"/>
                  <a:pt x="1263500" y="0"/>
                </a:cubicBezTo>
                <a:cubicBezTo>
                  <a:pt x="1430400" y="10950"/>
                  <a:pt x="1631683" y="-2750"/>
                  <a:pt x="1814602" y="0"/>
                </a:cubicBezTo>
                <a:cubicBezTo>
                  <a:pt x="1997521" y="2750"/>
                  <a:pt x="2173469" y="-10821"/>
                  <a:pt x="2446352" y="0"/>
                </a:cubicBezTo>
                <a:cubicBezTo>
                  <a:pt x="2719235" y="10821"/>
                  <a:pt x="2784946" y="1912"/>
                  <a:pt x="3037777" y="0"/>
                </a:cubicBezTo>
                <a:cubicBezTo>
                  <a:pt x="3290609" y="-1912"/>
                  <a:pt x="3758717" y="-2004"/>
                  <a:pt x="4032448" y="0"/>
                </a:cubicBezTo>
                <a:cubicBezTo>
                  <a:pt x="4035361" y="205896"/>
                  <a:pt x="4054201" y="453475"/>
                  <a:pt x="4032448" y="582045"/>
                </a:cubicBezTo>
                <a:cubicBezTo>
                  <a:pt x="4010695" y="710615"/>
                  <a:pt x="4052210" y="939156"/>
                  <a:pt x="4032448" y="1164089"/>
                </a:cubicBezTo>
                <a:cubicBezTo>
                  <a:pt x="4012686" y="1389022"/>
                  <a:pt x="4041572" y="1453235"/>
                  <a:pt x="4032448" y="1720828"/>
                </a:cubicBezTo>
                <a:cubicBezTo>
                  <a:pt x="4023324" y="1988421"/>
                  <a:pt x="4052190" y="2285839"/>
                  <a:pt x="4032448" y="2530629"/>
                </a:cubicBezTo>
                <a:cubicBezTo>
                  <a:pt x="3867109" y="2551146"/>
                  <a:pt x="3692621" y="2550885"/>
                  <a:pt x="3360373" y="2530629"/>
                </a:cubicBezTo>
                <a:cubicBezTo>
                  <a:pt x="3028125" y="2510373"/>
                  <a:pt x="2868152" y="2542382"/>
                  <a:pt x="2647974" y="2530629"/>
                </a:cubicBezTo>
                <a:cubicBezTo>
                  <a:pt x="2427796" y="2518876"/>
                  <a:pt x="2184568" y="2544868"/>
                  <a:pt x="2016224" y="2530629"/>
                </a:cubicBezTo>
                <a:cubicBezTo>
                  <a:pt x="1847880" y="2516391"/>
                  <a:pt x="1551162" y="2539494"/>
                  <a:pt x="1263500" y="2530629"/>
                </a:cubicBezTo>
                <a:cubicBezTo>
                  <a:pt x="975838" y="2521764"/>
                  <a:pt x="595984" y="2467742"/>
                  <a:pt x="0" y="2530629"/>
                </a:cubicBezTo>
                <a:cubicBezTo>
                  <a:pt x="-25285" y="2292641"/>
                  <a:pt x="-12951" y="2086626"/>
                  <a:pt x="0" y="1872665"/>
                </a:cubicBezTo>
                <a:cubicBezTo>
                  <a:pt x="12951" y="1658704"/>
                  <a:pt x="5392" y="1498856"/>
                  <a:pt x="0" y="1290621"/>
                </a:cubicBezTo>
                <a:cubicBezTo>
                  <a:pt x="-5392" y="1082386"/>
                  <a:pt x="16322" y="959662"/>
                  <a:pt x="0" y="708576"/>
                </a:cubicBezTo>
                <a:cubicBezTo>
                  <a:pt x="-16322" y="457491"/>
                  <a:pt x="-11340" y="324858"/>
                  <a:pt x="0" y="0"/>
                </a:cubicBezTo>
                <a:close/>
              </a:path>
            </a:pathLst>
          </a:custGeom>
          <a:noFill/>
          <a:ln w="12700" cap="flat" cmpd="sng">
            <a:solidFill>
              <a:srgbClr val="86BD70"/>
            </a:solidFill>
            <a:prstDash val="solid"/>
            <a:round/>
            <a:headEnd type="none" w="sm" len="sm"/>
            <a:tailEnd type="none" w="sm" len="sm"/>
          </a:ln>
        </p:spPr>
        <p:txBody>
          <a:bodyPr spcFirstLastPara="1" wrap="square" lIns="91425" tIns="45700" rIns="91425" bIns="45700" anchor="ctr" anchorCtr="0">
            <a:spAutoFit/>
          </a:bodyPr>
          <a:lstStyle/>
          <a:p>
            <a:pPr marL="342900" marR="0" lvl="0" indent="-342900" algn="just" rtl="0">
              <a:lnSpc>
                <a:spcPct val="150000"/>
              </a:lnSpc>
              <a:spcBef>
                <a:spcPts val="0"/>
              </a:spcBef>
              <a:spcAft>
                <a:spcPts val="0"/>
              </a:spcAft>
              <a:buClr>
                <a:srgbClr val="3F3F3F"/>
              </a:buClr>
              <a:buSzPts val="1200"/>
              <a:buFont typeface="Noto Sans Symbols"/>
              <a:buChar char="∙"/>
            </a:pPr>
            <a:r>
              <a:rPr lang="sv-SE" sz="1200" b="0" i="0" u="none" strike="noStrike" cap="none" dirty="0">
                <a:solidFill>
                  <a:srgbClr val="3F3F3F"/>
                </a:solidFill>
                <a:latin typeface="Arial"/>
                <a:ea typeface="Arial"/>
                <a:cs typeface="Arial"/>
                <a:sym typeface="Arial"/>
              </a:rPr>
              <a:t>Lägg inte upp </a:t>
            </a:r>
            <a:r>
              <a:rPr lang="sv-SE" sz="1200" b="1" i="0" u="none" strike="noStrike" cap="none" dirty="0">
                <a:solidFill>
                  <a:srgbClr val="3F3F3F"/>
                </a:solidFill>
                <a:latin typeface="Arial"/>
                <a:ea typeface="Arial"/>
                <a:cs typeface="Arial"/>
                <a:sym typeface="Arial"/>
              </a:rPr>
              <a:t>intima eller privata foton eller foton </a:t>
            </a:r>
            <a:r>
              <a:rPr lang="sv-SE" sz="1200" b="0" i="0" u="none" strike="noStrike" cap="none" dirty="0">
                <a:solidFill>
                  <a:srgbClr val="3F3F3F"/>
                </a:solidFill>
                <a:latin typeface="Arial"/>
                <a:ea typeface="Arial"/>
                <a:cs typeface="Arial"/>
                <a:sym typeface="Arial"/>
              </a:rPr>
              <a:t>av andra människor utan deras</a:t>
            </a:r>
            <a:r>
              <a:rPr lang="sv-SE" sz="1200" b="1" i="0" u="none" strike="noStrike" cap="none" dirty="0">
                <a:solidFill>
                  <a:srgbClr val="3F3F3F"/>
                </a:solidFill>
                <a:latin typeface="Arial"/>
                <a:ea typeface="Arial"/>
                <a:cs typeface="Arial"/>
                <a:sym typeface="Arial"/>
              </a:rPr>
              <a:t> samtycke</a:t>
            </a:r>
            <a:r>
              <a:rPr lang="sv-SE" sz="1200" b="0" i="0" u="none" strike="noStrike" cap="none" dirty="0">
                <a:solidFill>
                  <a:srgbClr val="3F3F3F"/>
                </a:solidFill>
                <a:latin typeface="Arial"/>
                <a:ea typeface="Arial"/>
                <a:cs typeface="Arial"/>
                <a:sym typeface="Arial"/>
              </a:rPr>
              <a:t>.</a:t>
            </a:r>
          </a:p>
          <a:p>
            <a:pPr marL="342900" marR="0" lvl="0" indent="-342900" algn="just" rtl="0">
              <a:lnSpc>
                <a:spcPct val="150000"/>
              </a:lnSpc>
              <a:spcBef>
                <a:spcPts val="0"/>
              </a:spcBef>
              <a:spcAft>
                <a:spcPts val="0"/>
              </a:spcAft>
              <a:buClr>
                <a:srgbClr val="3F3F3F"/>
              </a:buClr>
              <a:buSzPts val="1200"/>
              <a:buFont typeface="Noto Sans Symbols"/>
              <a:buChar char="∙"/>
            </a:pPr>
            <a:r>
              <a:rPr lang="sv-SE" sz="1200" b="0" i="0" u="none" strike="noStrike" cap="none" dirty="0">
                <a:solidFill>
                  <a:srgbClr val="3F3F3F"/>
                </a:solidFill>
                <a:latin typeface="Arial"/>
                <a:ea typeface="Arial"/>
                <a:cs typeface="Arial"/>
                <a:sym typeface="Arial"/>
              </a:rPr>
              <a:t>Ta reda på vilka</a:t>
            </a:r>
            <a:r>
              <a:rPr lang="sv-SE" sz="1200" b="1" i="0" u="none" strike="noStrike" cap="none" dirty="0">
                <a:solidFill>
                  <a:srgbClr val="3F3F3F"/>
                </a:solidFill>
                <a:latin typeface="Arial"/>
                <a:ea typeface="Arial"/>
                <a:cs typeface="Arial"/>
                <a:sym typeface="Arial"/>
              </a:rPr>
              <a:t> myndigheter </a:t>
            </a:r>
            <a:r>
              <a:rPr lang="sv-SE" sz="1200" b="0" i="0" u="none" strike="noStrike" cap="none" dirty="0">
                <a:solidFill>
                  <a:srgbClr val="3F3F3F"/>
                </a:solidFill>
                <a:latin typeface="Arial"/>
                <a:ea typeface="Arial"/>
                <a:cs typeface="Arial"/>
                <a:sym typeface="Arial"/>
              </a:rPr>
              <a:t>du ska kontakta om du blir vittne till ett brott på sociala medier. </a:t>
            </a:r>
          </a:p>
          <a:p>
            <a:pPr marL="342900" marR="0" lvl="0" indent="-342900" algn="just" rtl="0">
              <a:lnSpc>
                <a:spcPct val="150000"/>
              </a:lnSpc>
              <a:spcBef>
                <a:spcPts val="0"/>
              </a:spcBef>
              <a:spcAft>
                <a:spcPts val="0"/>
              </a:spcAft>
              <a:buClr>
                <a:srgbClr val="3F3F3F"/>
              </a:buClr>
              <a:buSzPts val="1200"/>
              <a:buFont typeface="Noto Sans Symbols"/>
              <a:buChar char="∙"/>
            </a:pPr>
            <a:r>
              <a:rPr lang="sv-SE" sz="1200" b="0" i="0" u="none" strike="noStrike" cap="none" dirty="0">
                <a:solidFill>
                  <a:srgbClr val="3F3F3F"/>
                </a:solidFill>
                <a:latin typeface="Arial"/>
                <a:ea typeface="Arial"/>
                <a:cs typeface="Arial"/>
                <a:sym typeface="Arial"/>
              </a:rPr>
              <a:t>Rapportera eventuella </a:t>
            </a:r>
            <a:r>
              <a:rPr lang="sv-SE" sz="1200" b="1" i="0" u="none" strike="noStrike" cap="none" dirty="0">
                <a:solidFill>
                  <a:srgbClr val="3F3F3F"/>
                </a:solidFill>
                <a:latin typeface="Arial"/>
                <a:ea typeface="Arial"/>
                <a:cs typeface="Arial"/>
                <a:sym typeface="Arial"/>
              </a:rPr>
              <a:t>kränkande handlingar eller möjliga brott</a:t>
            </a:r>
            <a:r>
              <a:rPr lang="sv-SE" sz="1200" b="0" i="0" u="none" strike="noStrike" cap="none" dirty="0">
                <a:solidFill>
                  <a:srgbClr val="3F3F3F"/>
                </a:solidFill>
                <a:latin typeface="Arial"/>
                <a:ea typeface="Arial"/>
                <a:cs typeface="Arial"/>
                <a:sym typeface="Arial"/>
              </a:rPr>
              <a:t>.  Sociala nätverk har också möjlighet att </a:t>
            </a:r>
            <a:r>
              <a:rPr lang="sv-SE" sz="1200" b="1" i="0" u="none" strike="noStrike" cap="none" dirty="0">
                <a:solidFill>
                  <a:srgbClr val="3F3F3F"/>
                </a:solidFill>
                <a:latin typeface="Arial"/>
                <a:ea typeface="Arial"/>
                <a:cs typeface="Arial"/>
                <a:sym typeface="Arial"/>
              </a:rPr>
              <a:t>blockera</a:t>
            </a:r>
            <a:r>
              <a:rPr lang="sv-SE" sz="1200" b="0" i="0" u="none" strike="noStrike" cap="none" dirty="0">
                <a:solidFill>
                  <a:srgbClr val="3F3F3F"/>
                </a:solidFill>
                <a:latin typeface="Arial"/>
                <a:ea typeface="Arial"/>
                <a:cs typeface="Arial"/>
                <a:sym typeface="Arial"/>
              </a:rPr>
              <a:t> konton om du känner att du trakasseras eller attackeras.</a:t>
            </a:r>
          </a:p>
        </p:txBody>
      </p:sp>
      <p:pic>
        <p:nvPicPr>
          <p:cNvPr id="316" name="Google Shape;316;p19" descr="Una caricatura de una persona&#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7544" y="1678063"/>
            <a:ext cx="3619834" cy="21577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p:nvPr/>
        </p:nvSpPr>
        <p:spPr>
          <a:xfrm>
            <a:off x="1691680" y="339502"/>
            <a:ext cx="6588224" cy="57606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0" i="0" u="none" strike="noStrike" cap="none">
                <a:solidFill>
                  <a:schemeClr val="dk1"/>
                </a:solidFill>
                <a:latin typeface="Arial"/>
                <a:ea typeface="Arial"/>
                <a:cs typeface="Arial"/>
                <a:sym typeface="Arial"/>
              </a:rPr>
              <a:t>In</a:t>
            </a:r>
            <a:r>
              <a:rPr lang="en-GB" sz="3600">
                <a:solidFill>
                  <a:schemeClr val="dk1"/>
                </a:solidFill>
              </a:rPr>
              <a:t>nehåll</a:t>
            </a:r>
            <a:endParaRPr sz="3600" b="0" i="0" u="none" strike="noStrike" cap="none">
              <a:solidFill>
                <a:schemeClr val="dk1"/>
              </a:solidFill>
              <a:latin typeface="Arial"/>
              <a:ea typeface="Arial"/>
              <a:cs typeface="Arial"/>
              <a:sym typeface="Arial"/>
            </a:endParaRPr>
          </a:p>
        </p:txBody>
      </p:sp>
      <p:grpSp>
        <p:nvGrpSpPr>
          <p:cNvPr id="128" name="Google Shape;128;p2"/>
          <p:cNvGrpSpPr/>
          <p:nvPr/>
        </p:nvGrpSpPr>
        <p:grpSpPr>
          <a:xfrm>
            <a:off x="1974037" y="1275606"/>
            <a:ext cx="5256584" cy="736499"/>
            <a:chOff x="3131840" y="1491630"/>
            <a:chExt cx="5256584" cy="576064"/>
          </a:xfrm>
        </p:grpSpPr>
        <p:sp>
          <p:nvSpPr>
            <p:cNvPr id="129" name="Google Shape;129;p2"/>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0" name="Google Shape;130;p2"/>
            <p:cNvSpPr/>
            <p:nvPr/>
          </p:nvSpPr>
          <p:spPr>
            <a:xfrm rot="5400000">
              <a:off x="3203840" y="1419630"/>
              <a:ext cx="576000" cy="720000"/>
            </a:xfrm>
            <a:prstGeom prst="rtTriangle">
              <a:avLst/>
            </a:prstGeom>
            <a:solidFill>
              <a:srgbClr val="87B5B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31" name="Google Shape;131;p2"/>
          <p:cNvGrpSpPr/>
          <p:nvPr/>
        </p:nvGrpSpPr>
        <p:grpSpPr>
          <a:xfrm>
            <a:off x="1968282" y="2163706"/>
            <a:ext cx="5256584" cy="720000"/>
            <a:chOff x="3131840" y="1491630"/>
            <a:chExt cx="5256584" cy="576064"/>
          </a:xfrm>
        </p:grpSpPr>
        <p:sp>
          <p:nvSpPr>
            <p:cNvPr id="132" name="Google Shape;132;p2"/>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3" name="Google Shape;133;p2"/>
            <p:cNvSpPr/>
            <p:nvPr/>
          </p:nvSpPr>
          <p:spPr>
            <a:xfrm rot="5400000">
              <a:off x="3203840" y="1419630"/>
              <a:ext cx="576000" cy="720000"/>
            </a:xfrm>
            <a:prstGeom prst="rtTriangle">
              <a:avLst/>
            </a:prstGeom>
            <a:solidFill>
              <a:srgbClr val="86BD7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34" name="Google Shape;134;p2"/>
          <p:cNvGrpSpPr/>
          <p:nvPr/>
        </p:nvGrpSpPr>
        <p:grpSpPr>
          <a:xfrm>
            <a:off x="1958294" y="3051725"/>
            <a:ext cx="5256584" cy="720000"/>
            <a:chOff x="3131840" y="1491630"/>
            <a:chExt cx="5256584" cy="576064"/>
          </a:xfrm>
        </p:grpSpPr>
        <p:sp>
          <p:nvSpPr>
            <p:cNvPr id="135" name="Google Shape;135;p2"/>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6" name="Google Shape;136;p2"/>
            <p:cNvSpPr/>
            <p:nvPr/>
          </p:nvSpPr>
          <p:spPr>
            <a:xfrm rot="5400000">
              <a:off x="3203840" y="1419630"/>
              <a:ext cx="576000" cy="720000"/>
            </a:xfrm>
            <a:prstGeom prst="rtTriangle">
              <a:avLst/>
            </a:prstGeom>
            <a:solidFill>
              <a:srgbClr val="F39E5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37" name="Google Shape;137;p2"/>
          <p:cNvSpPr txBox="1"/>
          <p:nvPr/>
        </p:nvSpPr>
        <p:spPr>
          <a:xfrm>
            <a:off x="1974037" y="1275607"/>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01</a:t>
            </a:r>
            <a:endParaRPr sz="2000" b="1" i="0" u="none" strike="noStrike" cap="none">
              <a:solidFill>
                <a:schemeClr val="lt1"/>
              </a:solidFill>
              <a:latin typeface="Arial"/>
              <a:ea typeface="Arial"/>
              <a:cs typeface="Arial"/>
              <a:sym typeface="Arial"/>
            </a:endParaRPr>
          </a:p>
        </p:txBody>
      </p:sp>
      <p:sp>
        <p:nvSpPr>
          <p:cNvPr id="138" name="Google Shape;138;p2"/>
          <p:cNvSpPr txBox="1"/>
          <p:nvPr/>
        </p:nvSpPr>
        <p:spPr>
          <a:xfrm>
            <a:off x="1962527" y="2163706"/>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02</a:t>
            </a:r>
            <a:endParaRPr sz="2000" b="1" i="0" u="none" strike="noStrike" cap="none">
              <a:solidFill>
                <a:schemeClr val="lt1"/>
              </a:solidFill>
              <a:latin typeface="Arial"/>
              <a:ea typeface="Arial"/>
              <a:cs typeface="Arial"/>
              <a:sym typeface="Arial"/>
            </a:endParaRPr>
          </a:p>
        </p:txBody>
      </p:sp>
      <p:sp>
        <p:nvSpPr>
          <p:cNvPr id="139" name="Google Shape;139;p2"/>
          <p:cNvSpPr txBox="1"/>
          <p:nvPr/>
        </p:nvSpPr>
        <p:spPr>
          <a:xfrm>
            <a:off x="1946784" y="3051725"/>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03</a:t>
            </a:r>
            <a:endParaRPr sz="2000" b="1" i="0" u="none" strike="noStrike" cap="none">
              <a:solidFill>
                <a:schemeClr val="lt1"/>
              </a:solidFill>
              <a:latin typeface="Arial"/>
              <a:ea typeface="Arial"/>
              <a:cs typeface="Arial"/>
              <a:sym typeface="Arial"/>
            </a:endParaRPr>
          </a:p>
        </p:txBody>
      </p:sp>
      <p:grpSp>
        <p:nvGrpSpPr>
          <p:cNvPr id="140" name="Google Shape;140;p2"/>
          <p:cNvGrpSpPr/>
          <p:nvPr/>
        </p:nvGrpSpPr>
        <p:grpSpPr>
          <a:xfrm>
            <a:off x="2694037" y="1356249"/>
            <a:ext cx="4392568" cy="546224"/>
            <a:chOff x="3851840" y="1356248"/>
            <a:chExt cx="4392568" cy="546224"/>
          </a:xfrm>
        </p:grpSpPr>
        <p:sp>
          <p:nvSpPr>
            <p:cNvPr id="141" name="Google Shape;141;p2"/>
            <p:cNvSpPr txBox="1"/>
            <p:nvPr/>
          </p:nvSpPr>
          <p:spPr>
            <a:xfrm>
              <a:off x="3851840" y="1356248"/>
              <a:ext cx="439256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3F3F3F"/>
                  </a:solidFill>
                  <a:latin typeface="Arial"/>
                  <a:ea typeface="Arial"/>
                  <a:cs typeface="Arial"/>
                  <a:sym typeface="Arial"/>
                </a:rPr>
                <a:t>Sociala medi</a:t>
              </a:r>
              <a:r>
                <a:rPr lang="en-GB" b="1">
                  <a:solidFill>
                    <a:srgbClr val="3F3F3F"/>
                  </a:solidFill>
                </a:rPr>
                <a:t>er</a:t>
              </a:r>
              <a:endParaRPr sz="1400" b="1" i="0" u="none" strike="noStrike" cap="none">
                <a:solidFill>
                  <a:srgbClr val="3F3F3F"/>
                </a:solidFill>
                <a:latin typeface="Arial"/>
                <a:ea typeface="Arial"/>
                <a:cs typeface="Arial"/>
                <a:sym typeface="Arial"/>
              </a:endParaRPr>
            </a:p>
          </p:txBody>
        </p:sp>
        <p:sp>
          <p:nvSpPr>
            <p:cNvPr id="142" name="Google Shape;142;p2"/>
            <p:cNvSpPr txBox="1"/>
            <p:nvPr/>
          </p:nvSpPr>
          <p:spPr>
            <a:xfrm>
              <a:off x="3851840" y="1625473"/>
              <a:ext cx="439256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dirty="0" err="1">
                  <a:solidFill>
                    <a:srgbClr val="3F3F3F"/>
                  </a:solidFill>
                </a:rPr>
                <a:t>Vilka</a:t>
              </a:r>
              <a:r>
                <a:rPr lang="en-GB" sz="1200" dirty="0">
                  <a:solidFill>
                    <a:srgbClr val="3F3F3F"/>
                  </a:solidFill>
                </a:rPr>
                <a:t> </a:t>
              </a:r>
              <a:r>
                <a:rPr lang="en-GB" sz="1200" dirty="0" err="1">
                  <a:solidFill>
                    <a:srgbClr val="3F3F3F"/>
                  </a:solidFill>
                </a:rPr>
                <a:t>är</a:t>
              </a:r>
              <a:r>
                <a:rPr lang="en-GB" sz="1200" dirty="0">
                  <a:solidFill>
                    <a:srgbClr val="3F3F3F"/>
                  </a:solidFill>
                </a:rPr>
                <a:t> de</a:t>
              </a:r>
              <a:r>
                <a:rPr lang="en-GB" sz="1200" b="0" i="0" u="none" strike="noStrike" cap="none" dirty="0">
                  <a:solidFill>
                    <a:srgbClr val="3F3F3F"/>
                  </a:solidFill>
                  <a:latin typeface="Arial"/>
                  <a:ea typeface="Arial"/>
                  <a:cs typeface="Arial"/>
                  <a:sym typeface="Arial"/>
                </a:rPr>
                <a:t>,</a:t>
              </a:r>
              <a:r>
                <a:rPr lang="en-GB" sz="1200" dirty="0">
                  <a:solidFill>
                    <a:srgbClr val="3F3F3F"/>
                  </a:solidFill>
                </a:rPr>
                <a:t> </a:t>
              </a:r>
              <a:r>
                <a:rPr lang="en-GB" sz="1200" dirty="0" err="1">
                  <a:solidFill>
                    <a:srgbClr val="3F3F3F"/>
                  </a:solidFill>
                </a:rPr>
                <a:t>vilka</a:t>
              </a:r>
              <a:r>
                <a:rPr lang="en-GB" sz="1200" dirty="0">
                  <a:solidFill>
                    <a:srgbClr val="3F3F3F"/>
                  </a:solidFill>
                </a:rPr>
                <a:t> </a:t>
              </a:r>
              <a:r>
                <a:rPr lang="en-GB" sz="1200" dirty="0" err="1">
                  <a:solidFill>
                    <a:srgbClr val="3F3F3F"/>
                  </a:solidFill>
                </a:rPr>
                <a:t>är</a:t>
              </a:r>
              <a:r>
                <a:rPr lang="en-GB" sz="1200" dirty="0">
                  <a:solidFill>
                    <a:srgbClr val="3F3F3F"/>
                  </a:solidFill>
                </a:rPr>
                <a:t> de </a:t>
              </a:r>
              <a:r>
                <a:rPr lang="en-GB" sz="1200" dirty="0" err="1">
                  <a:solidFill>
                    <a:srgbClr val="3F3F3F"/>
                  </a:solidFill>
                </a:rPr>
                <a:t>mest</a:t>
              </a:r>
              <a:r>
                <a:rPr lang="en-GB" sz="1200" dirty="0">
                  <a:solidFill>
                    <a:srgbClr val="3F3F3F"/>
                  </a:solidFill>
                </a:rPr>
                <a:t> </a:t>
              </a:r>
              <a:r>
                <a:rPr lang="en-GB" sz="1200" dirty="0" err="1">
                  <a:solidFill>
                    <a:srgbClr val="3F3F3F"/>
                  </a:solidFill>
                </a:rPr>
                <a:t>populära</a:t>
              </a:r>
              <a:r>
                <a:rPr lang="en-GB" sz="1200" dirty="0">
                  <a:solidFill>
                    <a:srgbClr val="3F3F3F"/>
                  </a:solidFill>
                </a:rPr>
                <a:t>?</a:t>
              </a:r>
              <a:endParaRPr sz="1200" b="0" i="0" u="none" strike="noStrike" cap="none" dirty="0">
                <a:solidFill>
                  <a:srgbClr val="3F3F3F"/>
                </a:solidFill>
                <a:latin typeface="Arial"/>
                <a:ea typeface="Arial"/>
                <a:cs typeface="Arial"/>
                <a:sym typeface="Arial"/>
              </a:endParaRPr>
            </a:p>
          </p:txBody>
        </p:sp>
      </p:grpSp>
      <p:grpSp>
        <p:nvGrpSpPr>
          <p:cNvPr id="143" name="Google Shape;143;p2"/>
          <p:cNvGrpSpPr/>
          <p:nvPr/>
        </p:nvGrpSpPr>
        <p:grpSpPr>
          <a:xfrm>
            <a:off x="2694037" y="2250554"/>
            <a:ext cx="4392600" cy="546224"/>
            <a:chOff x="3851840" y="1356248"/>
            <a:chExt cx="4392600" cy="546225"/>
          </a:xfrm>
        </p:grpSpPr>
        <p:sp>
          <p:nvSpPr>
            <p:cNvPr id="144" name="Google Shape;144;p2"/>
            <p:cNvSpPr txBox="1"/>
            <p:nvPr/>
          </p:nvSpPr>
          <p:spPr>
            <a:xfrm>
              <a:off x="3851840" y="1356248"/>
              <a:ext cx="4392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b="1">
                  <a:solidFill>
                    <a:srgbClr val="3F3F3F"/>
                  </a:solidFill>
                </a:rPr>
                <a:t>Användningen av </a:t>
              </a:r>
              <a:r>
                <a:rPr lang="en-GB" sz="1400" b="1" i="0" u="none" strike="noStrike" cap="none">
                  <a:solidFill>
                    <a:srgbClr val="3F3F3F"/>
                  </a:solidFill>
                  <a:latin typeface="Arial"/>
                  <a:ea typeface="Arial"/>
                  <a:cs typeface="Arial"/>
                  <a:sym typeface="Arial"/>
                </a:rPr>
                <a:t>sociala medi</a:t>
              </a:r>
              <a:r>
                <a:rPr lang="en-GB" b="1">
                  <a:solidFill>
                    <a:srgbClr val="3F3F3F"/>
                  </a:solidFill>
                </a:rPr>
                <a:t>er på 2000-talet</a:t>
              </a:r>
              <a:endParaRPr sz="1400" b="1" i="0" u="none" strike="noStrike" cap="none">
                <a:solidFill>
                  <a:srgbClr val="3F3F3F"/>
                </a:solidFill>
                <a:latin typeface="Arial"/>
                <a:ea typeface="Arial"/>
                <a:cs typeface="Arial"/>
                <a:sym typeface="Arial"/>
              </a:endParaRPr>
            </a:p>
          </p:txBody>
        </p:sp>
        <p:sp>
          <p:nvSpPr>
            <p:cNvPr id="145" name="Google Shape;145;p2"/>
            <p:cNvSpPr txBox="1"/>
            <p:nvPr/>
          </p:nvSpPr>
          <p:spPr>
            <a:xfrm>
              <a:off x="3851840" y="1625474"/>
              <a:ext cx="439256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err="1">
                  <a:solidFill>
                    <a:srgbClr val="3F3F3F"/>
                  </a:solidFill>
                  <a:latin typeface="Arial"/>
                  <a:ea typeface="Arial"/>
                  <a:cs typeface="Arial"/>
                  <a:sym typeface="Arial"/>
                </a:rPr>
                <a:t>Person</a:t>
              </a:r>
              <a:r>
                <a:rPr lang="en-GB" sz="1200" dirty="0" err="1">
                  <a:solidFill>
                    <a:srgbClr val="3F3F3F"/>
                  </a:solidFill>
                </a:rPr>
                <a:t>lig</a:t>
              </a:r>
              <a:r>
                <a:rPr lang="en-GB" sz="1200" dirty="0">
                  <a:solidFill>
                    <a:srgbClr val="3F3F3F"/>
                  </a:solidFill>
                </a:rPr>
                <a:t> </a:t>
              </a:r>
              <a:r>
                <a:rPr lang="en-GB" sz="1200" dirty="0" err="1">
                  <a:solidFill>
                    <a:srgbClr val="3F3F3F"/>
                  </a:solidFill>
                </a:rPr>
                <a:t>och</a:t>
              </a:r>
              <a:r>
                <a:rPr lang="en-GB" sz="1200" dirty="0">
                  <a:solidFill>
                    <a:srgbClr val="3F3F3F"/>
                  </a:solidFill>
                </a:rPr>
                <a:t> </a:t>
              </a:r>
              <a:r>
                <a:rPr lang="en-GB" sz="1200" dirty="0" err="1">
                  <a:solidFill>
                    <a:srgbClr val="3F3F3F"/>
                  </a:solidFill>
                </a:rPr>
                <a:t>yrkesmässig</a:t>
              </a:r>
              <a:r>
                <a:rPr lang="en-GB" sz="1200" dirty="0">
                  <a:solidFill>
                    <a:srgbClr val="3F3F3F"/>
                  </a:solidFill>
                </a:rPr>
                <a:t> </a:t>
              </a:r>
              <a:r>
                <a:rPr lang="en-GB" sz="1200" dirty="0" err="1">
                  <a:solidFill>
                    <a:srgbClr val="3F3F3F"/>
                  </a:solidFill>
                </a:rPr>
                <a:t>användning</a:t>
              </a:r>
              <a:endParaRPr sz="1200" b="0" i="0" u="none" strike="noStrike" cap="none" dirty="0">
                <a:solidFill>
                  <a:srgbClr val="3F3F3F"/>
                </a:solidFill>
                <a:latin typeface="Arial"/>
                <a:ea typeface="Arial"/>
                <a:cs typeface="Arial"/>
                <a:sym typeface="Arial"/>
              </a:endParaRPr>
            </a:p>
          </p:txBody>
        </p:sp>
      </p:grpSp>
      <p:grpSp>
        <p:nvGrpSpPr>
          <p:cNvPr id="146" name="Google Shape;146;p2"/>
          <p:cNvGrpSpPr/>
          <p:nvPr/>
        </p:nvGrpSpPr>
        <p:grpSpPr>
          <a:xfrm>
            <a:off x="2689804" y="3144779"/>
            <a:ext cx="4392568" cy="546224"/>
            <a:chOff x="3851840" y="1356248"/>
            <a:chExt cx="4392568" cy="546224"/>
          </a:xfrm>
        </p:grpSpPr>
        <p:sp>
          <p:nvSpPr>
            <p:cNvPr id="147" name="Google Shape;147;p2"/>
            <p:cNvSpPr txBox="1"/>
            <p:nvPr/>
          </p:nvSpPr>
          <p:spPr>
            <a:xfrm>
              <a:off x="3851840" y="1356248"/>
              <a:ext cx="439256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b="1" dirty="0">
                  <a:solidFill>
                    <a:srgbClr val="3F3F3F"/>
                  </a:solidFill>
                </a:rPr>
                <a:t>Den </a:t>
              </a:r>
              <a:r>
                <a:rPr lang="en-GB" b="1" dirty="0" err="1">
                  <a:solidFill>
                    <a:srgbClr val="3F3F3F"/>
                  </a:solidFill>
                </a:rPr>
                <a:t>dolda</a:t>
              </a:r>
              <a:r>
                <a:rPr lang="en-GB" b="1" dirty="0">
                  <a:solidFill>
                    <a:srgbClr val="3F3F3F"/>
                  </a:solidFill>
                </a:rPr>
                <a:t> </a:t>
              </a:r>
              <a:r>
                <a:rPr lang="en-GB" b="1" dirty="0" err="1">
                  <a:solidFill>
                    <a:srgbClr val="3F3F3F"/>
                  </a:solidFill>
                </a:rPr>
                <a:t>sidan</a:t>
              </a:r>
              <a:r>
                <a:rPr lang="en-GB" b="1" dirty="0">
                  <a:solidFill>
                    <a:srgbClr val="3F3F3F"/>
                  </a:solidFill>
                </a:rPr>
                <a:t> </a:t>
              </a:r>
              <a:r>
                <a:rPr lang="en-GB" b="1" dirty="0" err="1">
                  <a:solidFill>
                    <a:srgbClr val="3F3F3F"/>
                  </a:solidFill>
                </a:rPr>
                <a:t>av</a:t>
              </a:r>
              <a:r>
                <a:rPr lang="en-GB" b="1" dirty="0">
                  <a:solidFill>
                    <a:srgbClr val="3F3F3F"/>
                  </a:solidFill>
                </a:rPr>
                <a:t> </a:t>
              </a:r>
              <a:r>
                <a:rPr lang="en-GB" b="1" dirty="0" err="1">
                  <a:solidFill>
                    <a:srgbClr val="3F3F3F"/>
                  </a:solidFill>
                </a:rPr>
                <a:t>sociala</a:t>
              </a:r>
              <a:r>
                <a:rPr lang="en-GB" b="1" dirty="0">
                  <a:solidFill>
                    <a:srgbClr val="3F3F3F"/>
                  </a:solidFill>
                </a:rPr>
                <a:t> </a:t>
              </a:r>
              <a:r>
                <a:rPr lang="en-GB" b="1" dirty="0" err="1">
                  <a:solidFill>
                    <a:srgbClr val="3F3F3F"/>
                  </a:solidFill>
                </a:rPr>
                <a:t>medier</a:t>
              </a:r>
              <a:endParaRPr sz="1400" b="1" i="0" u="none" strike="noStrike" cap="none" dirty="0">
                <a:solidFill>
                  <a:srgbClr val="3F3F3F"/>
                </a:solidFill>
                <a:latin typeface="Arial"/>
                <a:ea typeface="Arial"/>
                <a:cs typeface="Arial"/>
                <a:sym typeface="Arial"/>
              </a:endParaRPr>
            </a:p>
          </p:txBody>
        </p:sp>
        <p:sp>
          <p:nvSpPr>
            <p:cNvPr id="148" name="Google Shape;148;p2"/>
            <p:cNvSpPr txBox="1"/>
            <p:nvPr/>
          </p:nvSpPr>
          <p:spPr>
            <a:xfrm>
              <a:off x="3851840" y="1625473"/>
              <a:ext cx="439256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3F3F3F"/>
                  </a:solidFill>
                  <a:latin typeface="Arial"/>
                  <a:ea typeface="Arial"/>
                  <a:cs typeface="Arial"/>
                  <a:sym typeface="Arial"/>
                </a:rPr>
                <a:t>Risker, förseelser och rekommendationer</a:t>
              </a:r>
              <a:endParaRPr sz="1200" b="0" i="0" u="none" strike="noStrike" cap="none">
                <a:solidFill>
                  <a:srgbClr val="3F3F3F"/>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GB" sz="2800" dirty="0"/>
              <a:t>Questar</a:t>
            </a:r>
            <a:endParaRPr sz="2800" dirty="0"/>
          </a:p>
        </p:txBody>
      </p:sp>
      <p:sp>
        <p:nvSpPr>
          <p:cNvPr id="322" name="Google Shape;322;p20"/>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400"/>
              <a:buNone/>
            </a:pPr>
            <a:endParaRPr lang="sv-SE" dirty="0"/>
          </a:p>
          <a:p>
            <a:pPr marL="0" lvl="0" indent="0" algn="ctr" rtl="0">
              <a:lnSpc>
                <a:spcPct val="100000"/>
              </a:lnSpc>
              <a:spcBef>
                <a:spcPts val="0"/>
              </a:spcBef>
              <a:spcAft>
                <a:spcPts val="0"/>
              </a:spcAft>
              <a:buClr>
                <a:srgbClr val="3F3F3F"/>
              </a:buClr>
              <a:buSzPts val="1400"/>
              <a:buNone/>
            </a:pPr>
            <a:r>
              <a:rPr lang="sv-SE" dirty="0"/>
              <a:t>Utifrån det du har studerat i denna del, kan du lösa övningarna i följande bilder?</a:t>
            </a:r>
          </a:p>
          <a:p>
            <a:pPr marL="0" lvl="0" indent="0" algn="ctr" rtl="0">
              <a:lnSpc>
                <a:spcPct val="100000"/>
              </a:lnSpc>
              <a:spcBef>
                <a:spcPts val="0"/>
              </a:spcBef>
              <a:spcAft>
                <a:spcPts val="0"/>
              </a:spcAft>
              <a:buClr>
                <a:srgbClr val="3F3F3F"/>
              </a:buClr>
              <a:buSzPts val="1400"/>
              <a:buNone/>
            </a:pPr>
            <a:endParaRPr dirty="0"/>
          </a:p>
        </p:txBody>
      </p:sp>
      <p:grpSp>
        <p:nvGrpSpPr>
          <p:cNvPr id="323" name="Google Shape;323;p20"/>
          <p:cNvGrpSpPr/>
          <p:nvPr/>
        </p:nvGrpSpPr>
        <p:grpSpPr>
          <a:xfrm>
            <a:off x="1758855" y="1399721"/>
            <a:ext cx="5642572" cy="2726588"/>
            <a:chOff x="1521716" y="1275606"/>
            <a:chExt cx="5642572" cy="2726588"/>
          </a:xfrm>
        </p:grpSpPr>
        <p:grpSp>
          <p:nvGrpSpPr>
            <p:cNvPr id="324" name="Google Shape;324;p20"/>
            <p:cNvGrpSpPr/>
            <p:nvPr/>
          </p:nvGrpSpPr>
          <p:grpSpPr>
            <a:xfrm>
              <a:off x="1521716" y="1596158"/>
              <a:ext cx="3168352" cy="2406036"/>
              <a:chOff x="1521716" y="1596158"/>
              <a:chExt cx="3168352" cy="2406036"/>
            </a:xfrm>
          </p:grpSpPr>
          <p:grpSp>
            <p:nvGrpSpPr>
              <p:cNvPr id="325" name="Google Shape;325;p20"/>
              <p:cNvGrpSpPr/>
              <p:nvPr/>
            </p:nvGrpSpPr>
            <p:grpSpPr>
              <a:xfrm>
                <a:off x="1521716" y="1596158"/>
                <a:ext cx="3168352" cy="2406036"/>
                <a:chOff x="1691680" y="-1532706"/>
                <a:chExt cx="7101775" cy="5393065"/>
              </a:xfrm>
            </p:grpSpPr>
            <p:sp>
              <p:nvSpPr>
                <p:cNvPr id="326" name="Google Shape;326;p20"/>
                <p:cNvSpPr/>
                <p:nvPr/>
              </p:nvSpPr>
              <p:spPr>
                <a:xfrm>
                  <a:off x="1691680" y="-1532706"/>
                  <a:ext cx="4896544" cy="4896544"/>
                </a:xfrm>
                <a:prstGeom prst="donut">
                  <a:avLst>
                    <a:gd name="adj" fmla="val 17523"/>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0"/>
                <p:cNvSpPr/>
                <p:nvPr/>
              </p:nvSpPr>
              <p:spPr>
                <a:xfrm>
                  <a:off x="4355976" y="2009174"/>
                  <a:ext cx="4437479" cy="1851185"/>
                </a:xfrm>
                <a:prstGeom prst="rightArrow">
                  <a:avLst>
                    <a:gd name="adj1" fmla="val 45464"/>
                    <a:gd name="adj2" fmla="val 50000"/>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28" name="Google Shape;328;p20"/>
              <p:cNvSpPr/>
              <p:nvPr/>
            </p:nvSpPr>
            <p:spPr>
              <a:xfrm>
                <a:off x="2263185" y="2337627"/>
                <a:ext cx="701581" cy="701581"/>
              </a:xfrm>
              <a:prstGeom prst="ellipse">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9" name="Google Shape;329;p20"/>
            <p:cNvGrpSpPr/>
            <p:nvPr/>
          </p:nvGrpSpPr>
          <p:grpSpPr>
            <a:xfrm>
              <a:off x="3995936" y="1275606"/>
              <a:ext cx="3168352" cy="2406036"/>
              <a:chOff x="3851920" y="1401130"/>
              <a:chExt cx="3168352" cy="2406036"/>
            </a:xfrm>
          </p:grpSpPr>
          <p:grpSp>
            <p:nvGrpSpPr>
              <p:cNvPr id="330" name="Google Shape;330;p20"/>
              <p:cNvGrpSpPr/>
              <p:nvPr/>
            </p:nvGrpSpPr>
            <p:grpSpPr>
              <a:xfrm rot="10800000">
                <a:off x="3851920" y="1401130"/>
                <a:ext cx="3168352" cy="2406036"/>
                <a:chOff x="1691680" y="-1532706"/>
                <a:chExt cx="7101775" cy="5393065"/>
              </a:xfrm>
            </p:grpSpPr>
            <p:sp>
              <p:nvSpPr>
                <p:cNvPr id="331" name="Google Shape;331;p20"/>
                <p:cNvSpPr/>
                <p:nvPr/>
              </p:nvSpPr>
              <p:spPr>
                <a:xfrm>
                  <a:off x="1691680" y="-1532706"/>
                  <a:ext cx="4896544" cy="4896544"/>
                </a:xfrm>
                <a:prstGeom prst="donut">
                  <a:avLst>
                    <a:gd name="adj" fmla="val 17523"/>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 name="Google Shape;332;p20"/>
                <p:cNvSpPr/>
                <p:nvPr/>
              </p:nvSpPr>
              <p:spPr>
                <a:xfrm>
                  <a:off x="4355976" y="2009174"/>
                  <a:ext cx="4437479" cy="1851185"/>
                </a:xfrm>
                <a:prstGeom prst="rightArrow">
                  <a:avLst>
                    <a:gd name="adj1" fmla="val 45464"/>
                    <a:gd name="adj2" fmla="val 50000"/>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3" name="Google Shape;333;p20"/>
              <p:cNvSpPr/>
              <p:nvPr/>
            </p:nvSpPr>
            <p:spPr>
              <a:xfrm>
                <a:off x="5577220" y="2364114"/>
                <a:ext cx="701581" cy="701581"/>
              </a:xfrm>
              <a:prstGeom prst="ellipse">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334" name="Google Shape;334;p20"/>
          <p:cNvSpPr/>
          <p:nvPr/>
        </p:nvSpPr>
        <p:spPr>
          <a:xfrm>
            <a:off x="4072185" y="2325122"/>
            <a:ext cx="1015912" cy="875786"/>
          </a:xfrm>
          <a:prstGeom prst="triangle">
            <a:avLst>
              <a:gd name="adj" fmla="val 50000"/>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5" name="Google Shape;335;p20"/>
          <p:cNvSpPr/>
          <p:nvPr/>
        </p:nvSpPr>
        <p:spPr>
          <a:xfrm>
            <a:off x="4414226" y="2721165"/>
            <a:ext cx="331830" cy="332339"/>
          </a:xfrm>
          <a:custGeom>
            <a:avLst/>
            <a:gdLst/>
            <a:ahLst/>
            <a:cxnLst/>
            <a:rect l="l" t="t" r="r" b="b"/>
            <a:pathLst>
              <a:path w="3197597" h="3202496" extrusionOk="0">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6" name="Google Shape;336;p20"/>
          <p:cNvSpPr txBox="1"/>
          <p:nvPr/>
        </p:nvSpPr>
        <p:spPr>
          <a:xfrm>
            <a:off x="4644008" y="1101973"/>
            <a:ext cx="432048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sv-SE" sz="1200" b="0" i="0" u="none" strike="noStrike" cap="none">
                <a:solidFill>
                  <a:srgbClr val="3F3F3F"/>
                </a:solidFill>
                <a:latin typeface="Arial"/>
                <a:ea typeface="Arial"/>
                <a:cs typeface="Arial"/>
                <a:sym typeface="Arial"/>
              </a:rPr>
              <a:t>Du kommer att behöva fatta beslut om komplicerade situationer där du ska använda den kunskap du har förvärvat.</a:t>
            </a:r>
            <a:endParaRPr lang="sv-SE" sz="1200" b="0" i="0" u="none" strike="noStrike" cap="none" dirty="0">
              <a:solidFill>
                <a:srgbClr val="3F3F3F"/>
              </a:solidFill>
              <a:latin typeface="Arial"/>
              <a:ea typeface="Arial"/>
              <a:cs typeface="Arial"/>
              <a:sym typeface="Arial"/>
            </a:endParaRPr>
          </a:p>
        </p:txBody>
      </p:sp>
      <p:sp>
        <p:nvSpPr>
          <p:cNvPr id="337" name="Google Shape;337;p20"/>
          <p:cNvSpPr txBox="1"/>
          <p:nvPr/>
        </p:nvSpPr>
        <p:spPr>
          <a:xfrm>
            <a:off x="382331" y="3982293"/>
            <a:ext cx="4031895" cy="64629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sv-SE" sz="1200" b="0" i="0" u="none" strike="noStrike" cap="none">
                <a:solidFill>
                  <a:srgbClr val="3F3F3F"/>
                </a:solidFill>
                <a:latin typeface="Arial"/>
                <a:ea typeface="Arial"/>
                <a:cs typeface="Arial"/>
                <a:sym typeface="Arial"/>
              </a:rPr>
              <a:t>Du måste öppna ditt sinne och tänka som om du verkligen var i den situationen. Använd ditt bästa verktyg - din hjärna</a:t>
            </a:r>
            <a:endParaRPr sz="1200" b="0" i="0" u="none" strike="noStrike" cap="none" dirty="0">
              <a:solidFill>
                <a:srgbClr val="3F3F3F"/>
              </a:solidFill>
              <a:latin typeface="Arial"/>
              <a:ea typeface="Arial"/>
              <a:cs typeface="Arial"/>
              <a:sym typeface="Arial"/>
            </a:endParaRPr>
          </a:p>
        </p:txBody>
      </p:sp>
      <p:sp>
        <p:nvSpPr>
          <p:cNvPr id="338" name="Google Shape;338;p20"/>
          <p:cNvSpPr txBox="1"/>
          <p:nvPr/>
        </p:nvSpPr>
        <p:spPr>
          <a:xfrm>
            <a:off x="2144843" y="3574869"/>
            <a:ext cx="233696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1" dirty="0" err="1">
                <a:solidFill>
                  <a:schemeClr val="lt1"/>
                </a:solidFill>
              </a:rPr>
              <a:t>Utvidga</a:t>
            </a:r>
            <a:r>
              <a:rPr lang="en-GB" sz="1200" b="1" dirty="0">
                <a:solidFill>
                  <a:schemeClr val="lt1"/>
                </a:solidFill>
              </a:rPr>
              <a:t> </a:t>
            </a:r>
            <a:r>
              <a:rPr lang="en-GB" sz="1200" b="1" dirty="0" err="1">
                <a:solidFill>
                  <a:schemeClr val="lt1"/>
                </a:solidFill>
              </a:rPr>
              <a:t>ditt</a:t>
            </a:r>
            <a:r>
              <a:rPr lang="en-GB" sz="1200" b="1" dirty="0">
                <a:solidFill>
                  <a:schemeClr val="lt1"/>
                </a:solidFill>
              </a:rPr>
              <a:t> </a:t>
            </a:r>
            <a:r>
              <a:rPr lang="en-GB" sz="1200" b="1" dirty="0" err="1">
                <a:solidFill>
                  <a:schemeClr val="lt1"/>
                </a:solidFill>
              </a:rPr>
              <a:t>tänkande</a:t>
            </a:r>
            <a:endParaRPr sz="1200" b="1" i="0" u="none" strike="noStrike" cap="none" dirty="0">
              <a:solidFill>
                <a:schemeClr val="lt1"/>
              </a:solidFill>
              <a:latin typeface="Arial"/>
              <a:ea typeface="Arial"/>
              <a:cs typeface="Arial"/>
              <a:sym typeface="Arial"/>
            </a:endParaRPr>
          </a:p>
        </p:txBody>
      </p:sp>
      <p:sp>
        <p:nvSpPr>
          <p:cNvPr id="339" name="Google Shape;339;p20"/>
          <p:cNvSpPr txBox="1"/>
          <p:nvPr/>
        </p:nvSpPr>
        <p:spPr>
          <a:xfrm>
            <a:off x="4669945" y="1674160"/>
            <a:ext cx="233696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lt1"/>
                </a:solidFill>
                <a:latin typeface="Arial"/>
                <a:ea typeface="Arial"/>
                <a:cs typeface="Arial"/>
                <a:sym typeface="Arial"/>
              </a:rPr>
              <a:t>Ta </a:t>
            </a:r>
            <a:r>
              <a:rPr lang="en-GB" sz="1200" b="1" i="0" u="none" strike="noStrike" cap="none" dirty="0" err="1">
                <a:solidFill>
                  <a:schemeClr val="lt1"/>
                </a:solidFill>
                <a:latin typeface="Arial"/>
                <a:ea typeface="Arial"/>
                <a:cs typeface="Arial"/>
                <a:sym typeface="Arial"/>
              </a:rPr>
              <a:t>beslut</a:t>
            </a:r>
            <a:endParaRPr sz="1200" b="1" i="0" u="none" strike="noStrike" cap="none" dirty="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GB" sz="2800" dirty="0"/>
              <a:t>Quest 1: </a:t>
            </a:r>
            <a:r>
              <a:rPr lang="sv-SE" sz="2800" dirty="0"/>
              <a:t>Använda sociala medier för att få ett jobb</a:t>
            </a:r>
            <a:endParaRPr dirty="0"/>
          </a:p>
        </p:txBody>
      </p:sp>
      <p:sp>
        <p:nvSpPr>
          <p:cNvPr id="345" name="Google Shape;345;p21"/>
          <p:cNvSpPr/>
          <p:nvPr/>
        </p:nvSpPr>
        <p:spPr>
          <a:xfrm>
            <a:off x="832752" y="1629993"/>
            <a:ext cx="7364555" cy="2297238"/>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a:solidFill>
                  <a:srgbClr val="3F3F3F"/>
                </a:solidFill>
                <a:latin typeface="Arial"/>
                <a:ea typeface="Arial"/>
                <a:cs typeface="Arial"/>
                <a:sym typeface="Arial"/>
              </a:rPr>
              <a:t>Låt oss prata om LinkedIn. Detta professionella sociala nätverk grundades 2002 av Reid Hoffman och Konstantin Guericke har för närvarande mer än 830 miljoner medlemmar och mer än 58 miljoner registrerade företag.</a:t>
            </a:r>
          </a:p>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a:solidFill>
                  <a:srgbClr val="3F3F3F"/>
                </a:solidFill>
                <a:latin typeface="Arial"/>
                <a:ea typeface="Arial"/>
                <a:cs typeface="Arial"/>
                <a:sym typeface="Arial"/>
              </a:rPr>
              <a:t>LinkedIn används för att ansluta yrkesverksamma och företag som letar efter jobbsynergier och nya affärsmöjligheter. Därför finns det två typer av profiler: företagsprofilen och användarprofilen. Dessutom finns det ett mycket intressant avsnitt tillägnat jobbsökning, där hundratals jobberbjudanden publiceras dagligen och användare kan registrera sig för dem.</a:t>
            </a:r>
            <a:endParaRPr lang="sv-SE" sz="1200" b="0" i="0" u="none" strike="noStrike" cap="none" dirty="0">
              <a:solidFill>
                <a:srgbClr val="3F3F3F"/>
              </a:solidFill>
              <a:latin typeface="Arial"/>
              <a:ea typeface="Arial"/>
              <a:cs typeface="Arial"/>
              <a:sym typeface="Arial"/>
            </a:endParaRPr>
          </a:p>
        </p:txBody>
      </p:sp>
      <p:sp>
        <p:nvSpPr>
          <p:cNvPr id="346" name="Google Shape;346;p21"/>
          <p:cNvSpPr/>
          <p:nvPr/>
        </p:nvSpPr>
        <p:spPr>
          <a:xfrm>
            <a:off x="625043" y="885541"/>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7" name="Google Shape;347;p21"/>
          <p:cNvSpPr txBox="1">
            <a:spLocks noGrp="1"/>
          </p:cNvSpPr>
          <p:nvPr>
            <p:ph type="body" idx="2"/>
          </p:nvPr>
        </p:nvSpPr>
        <p:spPr>
          <a:xfrm>
            <a:off x="1007603" y="1023368"/>
            <a:ext cx="4716525" cy="28279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GB" sz="1800" b="1" dirty="0" err="1"/>
              <a:t>Inledning</a:t>
            </a:r>
            <a:r>
              <a:rPr lang="en-GB" sz="1800" b="1" dirty="0"/>
              <a:t>: </a:t>
            </a:r>
            <a:r>
              <a:rPr lang="en-GB" sz="1800" b="1" dirty="0" err="1"/>
              <a:t>Vad</a:t>
            </a:r>
            <a:r>
              <a:rPr lang="en-GB" sz="1800" b="1" dirty="0"/>
              <a:t> </a:t>
            </a:r>
            <a:r>
              <a:rPr lang="en-GB" sz="1800" b="1" dirty="0" err="1"/>
              <a:t>handlar</a:t>
            </a:r>
            <a:r>
              <a:rPr lang="en-GB" sz="1800" b="1" dirty="0"/>
              <a:t> det </a:t>
            </a:r>
            <a:r>
              <a:rPr lang="en-GB" sz="1800" b="1" dirty="0" err="1"/>
              <a:t>här</a:t>
            </a:r>
            <a:r>
              <a:rPr lang="en-GB" sz="1800" b="1" dirty="0"/>
              <a:t> om?</a:t>
            </a:r>
            <a:endParaRPr sz="1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2"/>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GB" sz="2800" dirty="0"/>
              <a:t>Quest 1: </a:t>
            </a:r>
            <a:r>
              <a:rPr lang="sv-SE" sz="2800" dirty="0"/>
              <a:t>Använda sociala medier för att få ett jobb</a:t>
            </a:r>
            <a:endParaRPr dirty="0"/>
          </a:p>
        </p:txBody>
      </p:sp>
      <p:sp>
        <p:nvSpPr>
          <p:cNvPr id="353" name="Google Shape;353;p22"/>
          <p:cNvSpPr/>
          <p:nvPr/>
        </p:nvSpPr>
        <p:spPr>
          <a:xfrm>
            <a:off x="1789822" y="1567345"/>
            <a:ext cx="5564355" cy="2296281"/>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1200"/>
              <a:buFont typeface="Arial"/>
              <a:buNone/>
            </a:pPr>
            <a:r>
              <a:rPr lang="en-GB" sz="1200" b="0" i="0" u="none" strike="noStrike" cap="none" dirty="0">
                <a:solidFill>
                  <a:srgbClr val="3F3F3F"/>
                </a:solidFill>
                <a:latin typeface="Arial"/>
                <a:ea typeface="Arial"/>
                <a:cs typeface="Arial"/>
                <a:sym typeface="Arial"/>
              </a:rPr>
              <a:t>In</a:t>
            </a:r>
            <a:r>
              <a:rPr lang="sv-SE" sz="1200" b="0" i="0" u="none" strike="noStrike" cap="none" dirty="0">
                <a:solidFill>
                  <a:srgbClr val="3F3F3F"/>
                </a:solidFill>
                <a:latin typeface="Arial"/>
                <a:ea typeface="Arial"/>
                <a:cs typeface="Arial"/>
                <a:sym typeface="Arial"/>
              </a:rPr>
              <a:t>I den här aktiviteten guidar vi dig genom att </a:t>
            </a:r>
            <a:r>
              <a:rPr lang="sv-SE" sz="1200" b="1" i="0" u="none" strike="noStrike" cap="none" dirty="0">
                <a:solidFill>
                  <a:srgbClr val="3F3F3F"/>
                </a:solidFill>
                <a:latin typeface="Arial"/>
                <a:ea typeface="Arial"/>
                <a:cs typeface="Arial"/>
                <a:sym typeface="Arial"/>
              </a:rPr>
              <a:t>skapa din egen professionella LinkedIn-profil,</a:t>
            </a:r>
            <a:r>
              <a:rPr lang="sv-SE" sz="1200" b="0" i="0" u="none" strike="noStrike" cap="none" dirty="0">
                <a:solidFill>
                  <a:srgbClr val="3F3F3F"/>
                </a:solidFill>
                <a:latin typeface="Arial"/>
                <a:ea typeface="Arial"/>
                <a:cs typeface="Arial"/>
                <a:sym typeface="Arial"/>
              </a:rPr>
              <a:t> så att du kan använda den för att hitta jobbmöjligheter och öka dina professionella relationer.</a:t>
            </a:r>
          </a:p>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Det är mycket viktigt att komma ihåg att LinkedIn är ett professionellt socialt nätverk, så föreställ dig att du är på ett kontor fullt av affärsmän i kostymer. Skulle du inte bete dig på ett korrekt och professionellt sätt?</a:t>
            </a: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dirty="0">
              <a:solidFill>
                <a:srgbClr val="3F3F3F"/>
              </a:solidFill>
              <a:latin typeface="Arial"/>
              <a:ea typeface="Arial"/>
              <a:cs typeface="Arial"/>
              <a:sym typeface="Arial"/>
            </a:endParaRPr>
          </a:p>
        </p:txBody>
      </p:sp>
      <p:sp>
        <p:nvSpPr>
          <p:cNvPr id="354" name="Google Shape;354;p22"/>
          <p:cNvSpPr/>
          <p:nvPr/>
        </p:nvSpPr>
        <p:spPr>
          <a:xfrm>
            <a:off x="755576" y="993832"/>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2"/>
          <p:cNvSpPr txBox="1"/>
          <p:nvPr/>
        </p:nvSpPr>
        <p:spPr>
          <a:xfrm>
            <a:off x="1102133" y="1024964"/>
            <a:ext cx="3253843" cy="282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1800"/>
              <a:buFont typeface="Arial"/>
              <a:buNone/>
            </a:pPr>
            <a:r>
              <a:rPr lang="en-GB" sz="1800" b="1" dirty="0" err="1">
                <a:solidFill>
                  <a:srgbClr val="3F3F3F"/>
                </a:solidFill>
              </a:rPr>
              <a:t>Uppgift</a:t>
            </a:r>
            <a:r>
              <a:rPr lang="en-GB" sz="1800" b="1" dirty="0">
                <a:solidFill>
                  <a:srgbClr val="3F3F3F"/>
                </a:solidFill>
              </a:rPr>
              <a:t>: </a:t>
            </a:r>
            <a:r>
              <a:rPr lang="en-GB" sz="1800" b="1" dirty="0" err="1">
                <a:solidFill>
                  <a:srgbClr val="3F3F3F"/>
                </a:solidFill>
              </a:rPr>
              <a:t>Vad</a:t>
            </a:r>
            <a:r>
              <a:rPr lang="en-GB" sz="1800" b="1" dirty="0">
                <a:solidFill>
                  <a:srgbClr val="3F3F3F"/>
                </a:solidFill>
              </a:rPr>
              <a:t> </a:t>
            </a:r>
            <a:r>
              <a:rPr lang="en-GB" sz="1800" b="1" dirty="0" err="1">
                <a:solidFill>
                  <a:srgbClr val="3F3F3F"/>
                </a:solidFill>
              </a:rPr>
              <a:t>är</a:t>
            </a:r>
            <a:r>
              <a:rPr lang="en-GB" sz="1800" b="1" dirty="0">
                <a:solidFill>
                  <a:srgbClr val="3F3F3F"/>
                </a:solidFill>
              </a:rPr>
              <a:t> </a:t>
            </a:r>
            <a:r>
              <a:rPr lang="en-GB" sz="1800" b="1" dirty="0" err="1">
                <a:solidFill>
                  <a:srgbClr val="3F3F3F"/>
                </a:solidFill>
              </a:rPr>
              <a:t>aktiviteten</a:t>
            </a:r>
            <a:r>
              <a:rPr lang="en-GB" sz="1800" b="1" i="0" u="none" strike="noStrike" cap="none" dirty="0">
                <a:solidFill>
                  <a:srgbClr val="3F3F3F"/>
                </a:solidFill>
                <a:latin typeface="Arial"/>
                <a:ea typeface="Arial"/>
                <a:cs typeface="Arial"/>
                <a:sym typeface="Arial"/>
              </a:rPr>
              <a:t>?</a:t>
            </a:r>
            <a:endParaRPr sz="1800" b="1" i="0" u="none" strike="noStrike" cap="none" dirty="0">
              <a:solidFill>
                <a:srgbClr val="3F3F3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GB" sz="2800" dirty="0"/>
              <a:t>Quest 1: </a:t>
            </a:r>
            <a:r>
              <a:rPr lang="sv-SE" sz="2800" dirty="0"/>
              <a:t>Använda sociala medier för att få ett jobb</a:t>
            </a:r>
            <a:endParaRPr dirty="0"/>
          </a:p>
        </p:txBody>
      </p:sp>
      <p:sp>
        <p:nvSpPr>
          <p:cNvPr id="361" name="Google Shape;361;p23"/>
          <p:cNvSpPr/>
          <p:nvPr/>
        </p:nvSpPr>
        <p:spPr>
          <a:xfrm>
            <a:off x="564699" y="721892"/>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2" name="Google Shape;362;p23"/>
          <p:cNvSpPr/>
          <p:nvPr/>
        </p:nvSpPr>
        <p:spPr>
          <a:xfrm>
            <a:off x="374076" y="1353950"/>
            <a:ext cx="8395848" cy="274582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342900" marR="0" lvl="0" indent="-342900" algn="just" rtl="0">
              <a:lnSpc>
                <a:spcPct val="150000"/>
              </a:lnSpc>
              <a:spcBef>
                <a:spcPts val="0"/>
              </a:spcBef>
              <a:spcAft>
                <a:spcPts val="0"/>
              </a:spcAft>
              <a:buClr>
                <a:srgbClr val="3F3F3F"/>
              </a:buClr>
              <a:buSzPts val="1200"/>
              <a:buFont typeface="Noto Sans Symbols"/>
              <a:buChar char="∙"/>
            </a:pPr>
            <a:endParaRPr lang="en-GB" sz="1200" b="0" i="0" u="none" strike="noStrike" cap="none" dirty="0">
              <a:solidFill>
                <a:srgbClr val="3F3F3F"/>
              </a:solidFill>
              <a:latin typeface="Arial"/>
              <a:ea typeface="Arial"/>
              <a:cs typeface="Arial"/>
              <a:sym typeface="Arial"/>
            </a:endParaRPr>
          </a:p>
          <a:p>
            <a:pPr marL="342900" marR="0" lvl="0" indent="-342900" algn="just" rtl="0">
              <a:lnSpc>
                <a:spcPct val="150000"/>
              </a:lnSpc>
              <a:spcBef>
                <a:spcPts val="0"/>
              </a:spcBef>
              <a:spcAft>
                <a:spcPts val="0"/>
              </a:spcAft>
              <a:buClr>
                <a:srgbClr val="3F3F3F"/>
              </a:buClr>
              <a:buSzPts val="1200"/>
              <a:buFont typeface="Noto Sans Symbols"/>
              <a:buChar char="∙"/>
            </a:pPr>
            <a:endParaRPr lang="en-GB" sz="1200" dirty="0">
              <a:solidFill>
                <a:srgbClr val="3F3F3F"/>
              </a:solidFill>
            </a:endParaRPr>
          </a:p>
          <a:p>
            <a:pPr marL="342900" marR="0" lvl="0" indent="-342900" algn="just" rtl="0">
              <a:lnSpc>
                <a:spcPct val="150000"/>
              </a:lnSpc>
              <a:spcBef>
                <a:spcPts val="0"/>
              </a:spcBef>
              <a:spcAft>
                <a:spcPts val="0"/>
              </a:spcAft>
              <a:buClr>
                <a:srgbClr val="3F3F3F"/>
              </a:buClr>
              <a:buSzPts val="1200"/>
              <a:buFont typeface="Noto Sans Symbols"/>
              <a:buChar char="∙"/>
            </a:pPr>
            <a:endParaRPr lang="en-GB" sz="1200" b="0" i="0" u="none" strike="noStrike" cap="none" dirty="0">
              <a:solidFill>
                <a:srgbClr val="3F3F3F"/>
              </a:solidFill>
              <a:latin typeface="Arial"/>
              <a:ea typeface="Arial"/>
              <a:cs typeface="Arial"/>
              <a:sym typeface="Arial"/>
            </a:endParaRPr>
          </a:p>
          <a:p>
            <a:pPr marL="342900" marR="0" lvl="0" indent="-342900" algn="just" rtl="0">
              <a:lnSpc>
                <a:spcPct val="150000"/>
              </a:lnSpc>
              <a:spcBef>
                <a:spcPts val="0"/>
              </a:spcBef>
              <a:spcAft>
                <a:spcPts val="0"/>
              </a:spcAft>
              <a:buClr>
                <a:srgbClr val="3F3F3F"/>
              </a:buClr>
              <a:buSzPts val="1200"/>
              <a:buFont typeface="Noto Sans Symbols"/>
              <a:buChar char="∙"/>
            </a:pPr>
            <a:r>
              <a:rPr lang="en-GB" sz="1200" b="0" i="0" u="none" strike="noStrike" cap="none" dirty="0" err="1">
                <a:solidFill>
                  <a:srgbClr val="3F3F3F"/>
                </a:solidFill>
                <a:latin typeface="Arial"/>
                <a:ea typeface="Arial"/>
                <a:cs typeface="Arial"/>
                <a:sym typeface="Arial"/>
              </a:rPr>
              <a:t>Gå</a:t>
            </a:r>
            <a:r>
              <a:rPr lang="en-GB" sz="1200" b="0" i="0" u="none" strike="noStrike" cap="none" dirty="0">
                <a:solidFill>
                  <a:srgbClr val="3F3F3F"/>
                </a:solidFill>
                <a:latin typeface="Arial"/>
                <a:ea typeface="Arial"/>
                <a:cs typeface="Arial"/>
                <a:sym typeface="Arial"/>
              </a:rPr>
              <a:t> till </a:t>
            </a:r>
            <a:r>
              <a:rPr lang="en-GB" sz="1200" b="0" i="0" u="sng" strike="noStrike" cap="none" dirty="0">
                <a:solidFill>
                  <a:srgbClr val="3F3F3F"/>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https://www.linkedin.com/</a:t>
            </a:r>
            <a:r>
              <a:rPr lang="en-GB" sz="1200" u="sng" dirty="0">
                <a:solidFill>
                  <a:srgbClr val="3F3F3F"/>
                </a:solidFill>
              </a:rPr>
              <a:t>  </a:t>
            </a:r>
            <a:r>
              <a:rPr lang="sv-SE" sz="1200" b="0" i="0" u="none" strike="noStrike" cap="none" dirty="0">
                <a:solidFill>
                  <a:srgbClr val="3F3F3F"/>
                </a:solidFill>
                <a:latin typeface="Arial"/>
                <a:ea typeface="Arial"/>
                <a:cs typeface="Arial"/>
                <a:sym typeface="Arial"/>
              </a:rPr>
              <a:t>och skapa ett konto. Du kan också ladda ner </a:t>
            </a:r>
            <a:r>
              <a:rPr lang="sv-SE" sz="1200" b="0" i="0" u="none" strike="noStrike" cap="none" dirty="0" err="1">
                <a:solidFill>
                  <a:srgbClr val="3F3F3F"/>
                </a:solidFill>
                <a:latin typeface="Arial"/>
                <a:ea typeface="Arial"/>
                <a:cs typeface="Arial"/>
                <a:sym typeface="Arial"/>
              </a:rPr>
              <a:t>appen</a:t>
            </a:r>
            <a:r>
              <a:rPr lang="sv-SE" sz="1200" b="0" i="0" u="none" strike="noStrike" cap="none" dirty="0">
                <a:solidFill>
                  <a:srgbClr val="3F3F3F"/>
                </a:solidFill>
                <a:latin typeface="Arial"/>
                <a:ea typeface="Arial"/>
                <a:cs typeface="Arial"/>
                <a:sym typeface="Arial"/>
              </a:rPr>
              <a:t> på Android eller </a:t>
            </a:r>
            <a:r>
              <a:rPr lang="sv-SE" sz="1200" b="0" i="0" u="none" strike="noStrike" cap="none" dirty="0" err="1">
                <a:solidFill>
                  <a:srgbClr val="3F3F3F"/>
                </a:solidFill>
                <a:latin typeface="Arial"/>
                <a:ea typeface="Arial"/>
                <a:cs typeface="Arial"/>
                <a:sym typeface="Arial"/>
              </a:rPr>
              <a:t>iOS</a:t>
            </a:r>
            <a:r>
              <a:rPr lang="sv-SE" sz="1200" b="0" i="0" u="none" strike="noStrike" cap="none" dirty="0">
                <a:solidFill>
                  <a:srgbClr val="3F3F3F"/>
                </a:solidFill>
                <a:latin typeface="Arial"/>
                <a:ea typeface="Arial"/>
                <a:cs typeface="Arial"/>
                <a:sym typeface="Arial"/>
              </a:rPr>
              <a:t> på din smartphone eller surfplatta. Lägg till din personliga information. När du klickar på gå med </a:t>
            </a:r>
            <a:r>
              <a:rPr lang="sv-SE" sz="1200" b="1" i="0" u="none" strike="noStrike" cap="none" dirty="0">
                <a:solidFill>
                  <a:srgbClr val="3F3F3F"/>
                </a:solidFill>
                <a:latin typeface="Arial"/>
                <a:ea typeface="Arial"/>
                <a:cs typeface="Arial"/>
                <a:sym typeface="Arial"/>
              </a:rPr>
              <a:t>är ditt konto klart</a:t>
            </a:r>
            <a:r>
              <a:rPr lang="sv-SE" sz="1200" b="0" i="0" u="none" strike="noStrike" cap="none" dirty="0">
                <a:solidFill>
                  <a:srgbClr val="3F3F3F"/>
                </a:solidFill>
                <a:latin typeface="Arial"/>
                <a:ea typeface="Arial"/>
                <a:cs typeface="Arial"/>
                <a:sym typeface="Arial"/>
              </a:rPr>
              <a:t>. Nu börjar den viktigaste delen nämligen att fylla i din profil för att göra den professionellt attraktiv. Du kanske inte har någon arbetslivserfarenhet eller utbildning, men oroa dig inte - det gör dig inte mindre professionell! </a:t>
            </a:r>
            <a:endParaRPr sz="1200" b="0" i="0" u="none" strike="noStrike" cap="none" dirty="0">
              <a:solidFill>
                <a:srgbClr val="3F3F3F"/>
              </a:solidFill>
              <a:latin typeface="Calibri"/>
              <a:ea typeface="Calibri"/>
              <a:cs typeface="Calibri"/>
              <a:sym typeface="Calibri"/>
            </a:endParaRPr>
          </a:p>
          <a:p>
            <a:pPr marL="342900" marR="0" lvl="0" indent="-342900" algn="just" rtl="0">
              <a:lnSpc>
                <a:spcPct val="150000"/>
              </a:lnSpc>
              <a:spcBef>
                <a:spcPts val="1000"/>
              </a:spcBef>
              <a:spcAft>
                <a:spcPts val="0"/>
              </a:spcAft>
              <a:buClr>
                <a:srgbClr val="3F3F3F"/>
              </a:buClr>
              <a:buSzPts val="1200"/>
              <a:buFont typeface="Noto Sans Symbols"/>
              <a:buChar char="∙"/>
            </a:pPr>
            <a:r>
              <a:rPr lang="sv-SE" sz="1200" b="0" i="0" u="none" strike="noStrike" cap="none" dirty="0">
                <a:solidFill>
                  <a:srgbClr val="3F3F3F"/>
                </a:solidFill>
                <a:latin typeface="Arial"/>
                <a:ea typeface="Arial"/>
                <a:cs typeface="Arial"/>
                <a:sym typeface="Arial"/>
              </a:rPr>
              <a:t>Slutför din profil. Lägg till en</a:t>
            </a:r>
            <a:r>
              <a:rPr lang="sv-SE" sz="1200" b="1" i="0" u="none" strike="noStrike" cap="none" dirty="0">
                <a:solidFill>
                  <a:srgbClr val="3F3F3F"/>
                </a:solidFill>
                <a:latin typeface="Arial"/>
                <a:ea typeface="Arial"/>
                <a:cs typeface="Arial"/>
                <a:sym typeface="Arial"/>
              </a:rPr>
              <a:t> profilbild </a:t>
            </a:r>
            <a:r>
              <a:rPr lang="sv-SE" sz="1200" b="0" i="0" u="none" strike="noStrike" cap="none" dirty="0">
                <a:solidFill>
                  <a:srgbClr val="3F3F3F"/>
                </a:solidFill>
                <a:latin typeface="Arial"/>
                <a:ea typeface="Arial"/>
                <a:cs typeface="Arial"/>
                <a:sym typeface="Arial"/>
              </a:rPr>
              <a:t>(lägg inte en bild av din semester på stranden!). Lägg till en bra </a:t>
            </a:r>
            <a:r>
              <a:rPr lang="sv-SE" sz="1200" b="1" i="0" u="none" strike="noStrike" cap="none" dirty="0">
                <a:solidFill>
                  <a:srgbClr val="3F3F3F"/>
                </a:solidFill>
                <a:latin typeface="Arial"/>
                <a:ea typeface="Arial"/>
                <a:cs typeface="Arial"/>
                <a:sym typeface="Arial"/>
              </a:rPr>
              <a:t>professionell sammanfattning,  din arbetslivserfarenhet och din utbildning. </a:t>
            </a:r>
          </a:p>
          <a:p>
            <a:pPr marL="342900" marR="0" lvl="0" indent="-342900" algn="just" rtl="0">
              <a:lnSpc>
                <a:spcPct val="150000"/>
              </a:lnSpc>
              <a:spcBef>
                <a:spcPts val="1000"/>
              </a:spcBef>
              <a:spcAft>
                <a:spcPts val="0"/>
              </a:spcAft>
              <a:buClr>
                <a:srgbClr val="3F3F3F"/>
              </a:buClr>
              <a:buSzPts val="1200"/>
              <a:buFont typeface="Noto Sans Symbols"/>
              <a:buChar char="∙"/>
            </a:pPr>
            <a:r>
              <a:rPr lang="sv-SE" sz="1200" b="0" i="0" u="none" strike="noStrike" cap="none" dirty="0">
                <a:solidFill>
                  <a:srgbClr val="3F3F3F"/>
                </a:solidFill>
                <a:latin typeface="Arial"/>
                <a:ea typeface="Arial"/>
                <a:cs typeface="Arial"/>
                <a:sym typeface="Arial"/>
              </a:rPr>
              <a:t>Interagera med människor för att </a:t>
            </a:r>
            <a:r>
              <a:rPr lang="sv-SE" sz="1200" b="1" i="0" u="none" strike="noStrike" cap="none" dirty="0">
                <a:solidFill>
                  <a:srgbClr val="3F3F3F"/>
                </a:solidFill>
                <a:latin typeface="Arial"/>
                <a:ea typeface="Arial"/>
                <a:cs typeface="Arial"/>
                <a:sym typeface="Arial"/>
              </a:rPr>
              <a:t>bygga yrkesmässiga relationer. </a:t>
            </a:r>
          </a:p>
          <a:p>
            <a:pPr marL="342900" marR="0" lvl="0" indent="-342900" algn="just" rtl="0">
              <a:lnSpc>
                <a:spcPct val="150000"/>
              </a:lnSpc>
              <a:spcBef>
                <a:spcPts val="1000"/>
              </a:spcBef>
              <a:spcAft>
                <a:spcPts val="0"/>
              </a:spcAft>
              <a:buClr>
                <a:srgbClr val="3F3F3F"/>
              </a:buClr>
              <a:buSzPts val="1200"/>
              <a:buFont typeface="Noto Sans Symbols"/>
              <a:buChar char="∙"/>
            </a:pPr>
            <a:r>
              <a:rPr lang="sv-SE" sz="1200" b="0" i="0" u="none" strike="noStrike" cap="none" dirty="0">
                <a:solidFill>
                  <a:srgbClr val="3F3F3F"/>
                </a:solidFill>
                <a:latin typeface="Arial"/>
                <a:ea typeface="Arial"/>
                <a:cs typeface="Arial"/>
                <a:sym typeface="Arial"/>
              </a:rPr>
              <a:t>Några</a:t>
            </a:r>
            <a:r>
              <a:rPr lang="sv-SE" sz="1200" b="1" i="0" u="none" strike="noStrike" cap="none" dirty="0">
                <a:solidFill>
                  <a:srgbClr val="3F3F3F"/>
                </a:solidFill>
                <a:latin typeface="Arial"/>
                <a:ea typeface="Arial"/>
                <a:cs typeface="Arial"/>
                <a:sym typeface="Arial"/>
              </a:rPr>
              <a:t> tips </a:t>
            </a:r>
            <a:r>
              <a:rPr lang="sv-SE" sz="1200" b="0" i="0" u="none" strike="noStrike" cap="none" dirty="0">
                <a:solidFill>
                  <a:srgbClr val="3F3F3F"/>
                </a:solidFill>
                <a:latin typeface="Arial"/>
                <a:ea typeface="Arial"/>
                <a:cs typeface="Arial"/>
                <a:sym typeface="Arial"/>
              </a:rPr>
              <a:t>för att hantera din LinkedIn-profil:  var </a:t>
            </a:r>
            <a:r>
              <a:rPr lang="sv-SE" sz="1200" b="1" i="0" u="none" strike="noStrike" cap="none" dirty="0">
                <a:solidFill>
                  <a:srgbClr val="3F3F3F"/>
                </a:solidFill>
                <a:latin typeface="Arial"/>
                <a:ea typeface="Arial"/>
                <a:cs typeface="Arial"/>
                <a:sym typeface="Arial"/>
              </a:rPr>
              <a:t>försiktig med din stavning, kopiera inte och klistra in samma information från ditt CV, var inte blyg, kontakta människor på ett artigt och respektfullt sätt </a:t>
            </a:r>
            <a:r>
              <a:rPr lang="sv-SE" sz="1200" b="0" i="0" u="none" strike="noStrike" cap="none" dirty="0">
                <a:solidFill>
                  <a:srgbClr val="3F3F3F"/>
                </a:solidFill>
                <a:latin typeface="Arial"/>
                <a:ea typeface="Arial"/>
                <a:cs typeface="Arial"/>
                <a:sym typeface="Arial"/>
              </a:rPr>
              <a:t>och framhåll dina </a:t>
            </a:r>
            <a:r>
              <a:rPr lang="sv-SE" sz="1200" b="1" i="0" u="none" strike="noStrike" cap="none" dirty="0">
                <a:solidFill>
                  <a:srgbClr val="3F3F3F"/>
                </a:solidFill>
                <a:latin typeface="Arial"/>
                <a:ea typeface="Arial"/>
                <a:cs typeface="Arial"/>
                <a:sym typeface="Arial"/>
              </a:rPr>
              <a:t>goda sidor.</a:t>
            </a:r>
          </a:p>
          <a:p>
            <a:pPr marL="342900" marR="0" lvl="0" indent="-342900" algn="just" rtl="0">
              <a:lnSpc>
                <a:spcPct val="150000"/>
              </a:lnSpc>
              <a:spcBef>
                <a:spcPts val="1000"/>
              </a:spcBef>
              <a:spcAft>
                <a:spcPts val="0"/>
              </a:spcAft>
              <a:buClr>
                <a:srgbClr val="3F3F3F"/>
              </a:buClr>
              <a:buSzPts val="1200"/>
              <a:buFont typeface="Noto Sans Symbols"/>
              <a:buChar char="∙"/>
            </a:pPr>
            <a:endParaRPr sz="1200" b="0" i="0" u="none" strike="noStrike" cap="none" dirty="0">
              <a:solidFill>
                <a:srgbClr val="3F3F3F"/>
              </a:solidFill>
              <a:latin typeface="Arial"/>
              <a:ea typeface="Arial"/>
              <a:cs typeface="Arial"/>
              <a:sym typeface="Arial"/>
            </a:endParaRPr>
          </a:p>
        </p:txBody>
      </p:sp>
      <p:sp>
        <p:nvSpPr>
          <p:cNvPr id="363" name="Google Shape;363;p23"/>
          <p:cNvSpPr txBox="1">
            <a:spLocks noGrp="1"/>
          </p:cNvSpPr>
          <p:nvPr>
            <p:ph type="body" idx="2"/>
          </p:nvPr>
        </p:nvSpPr>
        <p:spPr>
          <a:xfrm>
            <a:off x="1337310" y="834390"/>
            <a:ext cx="4395966" cy="22519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GB" sz="1800" b="1" dirty="0"/>
              <a:t>Process: </a:t>
            </a:r>
            <a:r>
              <a:rPr lang="en-GB" sz="1800" b="1" dirty="0" err="1"/>
              <a:t>Vad</a:t>
            </a:r>
            <a:r>
              <a:rPr lang="en-GB" sz="1800" b="1" dirty="0"/>
              <a:t> ska jag </a:t>
            </a:r>
            <a:r>
              <a:rPr lang="en-GB" sz="1800" b="1" dirty="0" err="1"/>
              <a:t>göra</a:t>
            </a:r>
            <a:r>
              <a:rPr lang="en-GB" sz="1800" b="1" dirty="0"/>
              <a:t>?</a:t>
            </a:r>
            <a:endParaRPr sz="18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GB" sz="2800" dirty="0"/>
              <a:t>Quest 1: </a:t>
            </a:r>
            <a:r>
              <a:rPr lang="sv-SE" sz="2800" dirty="0"/>
              <a:t>Använda sociala medier för att få ett jobb</a:t>
            </a:r>
            <a:endParaRPr dirty="0"/>
          </a:p>
        </p:txBody>
      </p:sp>
      <p:sp>
        <p:nvSpPr>
          <p:cNvPr id="369" name="Google Shape;369;p24"/>
          <p:cNvSpPr/>
          <p:nvPr/>
        </p:nvSpPr>
        <p:spPr>
          <a:xfrm rot="-5400000" flipH="1">
            <a:off x="606482" y="848637"/>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4"/>
          <p:cNvSpPr/>
          <p:nvPr/>
        </p:nvSpPr>
        <p:spPr>
          <a:xfrm>
            <a:off x="206697" y="1544131"/>
            <a:ext cx="2781127" cy="2179745"/>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1" dirty="0" err="1">
                <a:solidFill>
                  <a:srgbClr val="3F3F3F"/>
                </a:solidFill>
              </a:rPr>
              <a:t>K</a:t>
            </a:r>
            <a:r>
              <a:rPr lang="en-GB" sz="1200" b="1" i="0" u="none" strike="noStrike" cap="none" dirty="0" err="1">
                <a:solidFill>
                  <a:srgbClr val="3F3F3F"/>
                </a:solidFill>
                <a:latin typeface="Arial"/>
                <a:ea typeface="Arial"/>
                <a:cs typeface="Arial"/>
                <a:sym typeface="Arial"/>
              </a:rPr>
              <a:t>ompetens</a:t>
            </a:r>
            <a:r>
              <a:rPr lang="en-GB" sz="1200" b="1" i="0" u="none" strike="noStrike" cap="none" dirty="0">
                <a:solidFill>
                  <a:srgbClr val="3F3F3F"/>
                </a:solidFill>
                <a:latin typeface="Arial"/>
                <a:ea typeface="Arial"/>
                <a:cs typeface="Arial"/>
                <a:sym typeface="Arial"/>
              </a:rPr>
              <a:t> (</a:t>
            </a:r>
            <a:r>
              <a:rPr lang="en-GB" sz="1200" b="1" i="0" u="none" strike="noStrike" cap="none" dirty="0" err="1">
                <a:solidFill>
                  <a:srgbClr val="3F3F3F"/>
                </a:solidFill>
                <a:latin typeface="Arial"/>
                <a:ea typeface="Arial"/>
                <a:cs typeface="Arial"/>
                <a:sym typeface="Arial"/>
              </a:rPr>
              <a:t>LifeComp</a:t>
            </a:r>
            <a:r>
              <a:rPr lang="en-GB" sz="1200" b="1" i="0" u="none" strike="noStrike" cap="none" dirty="0">
                <a:solidFill>
                  <a:srgbClr val="3F3F3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3F3F3F"/>
              </a:solidFill>
              <a:latin typeface="Arial"/>
              <a:ea typeface="Arial"/>
              <a:cs typeface="Arial"/>
              <a:sym typeface="Arial"/>
            </a:endParaRPr>
          </a:p>
          <a:p>
            <a:pPr marL="342900" marR="0" lvl="0" indent="-342900" algn="l" rtl="0">
              <a:lnSpc>
                <a:spcPct val="100000"/>
              </a:lnSpc>
              <a:spcBef>
                <a:spcPts val="0"/>
              </a:spcBef>
              <a:spcAft>
                <a:spcPts val="0"/>
              </a:spcAft>
              <a:buClr>
                <a:srgbClr val="3F3F3F"/>
              </a:buClr>
              <a:buSzPts val="1200"/>
              <a:buFont typeface="Noto Sans Symbols"/>
              <a:buChar char="∙"/>
            </a:pPr>
            <a:r>
              <a:rPr lang="en-GB" sz="1200" b="0" i="0" u="none" strike="noStrike" cap="none" dirty="0">
                <a:solidFill>
                  <a:srgbClr val="3F3F3F"/>
                </a:solidFill>
                <a:latin typeface="Arial"/>
                <a:ea typeface="Arial"/>
                <a:cs typeface="Arial"/>
                <a:sym typeface="Arial"/>
              </a:rPr>
              <a:t>P1 </a:t>
            </a:r>
            <a:r>
              <a:rPr lang="en-GB" sz="1200" b="0" i="0" u="none" strike="noStrike" cap="none" dirty="0" err="1">
                <a:solidFill>
                  <a:srgbClr val="3F3F3F"/>
                </a:solidFill>
                <a:latin typeface="Arial"/>
                <a:ea typeface="Arial"/>
                <a:cs typeface="Arial"/>
                <a:sym typeface="Arial"/>
              </a:rPr>
              <a:t>Självreglering</a:t>
            </a:r>
            <a:r>
              <a:rPr lang="en-GB" sz="1200" b="0" i="0" u="none" strike="noStrike" cap="none" dirty="0">
                <a:solidFill>
                  <a:srgbClr val="3F3F3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rgbClr val="3F3F3F"/>
              </a:buClr>
              <a:buSzPts val="1200"/>
              <a:buFont typeface="Noto Sans Symbols"/>
              <a:buChar char="∙"/>
            </a:pPr>
            <a:r>
              <a:rPr lang="en-GB" sz="1200" b="0" i="0" u="none" strike="noStrike" cap="none" dirty="0">
                <a:solidFill>
                  <a:srgbClr val="3F3F3F"/>
                </a:solidFill>
                <a:latin typeface="Arial"/>
                <a:ea typeface="Arial"/>
                <a:cs typeface="Arial"/>
                <a:sym typeface="Arial"/>
              </a:rPr>
              <a:t>S2 </a:t>
            </a:r>
            <a:r>
              <a:rPr lang="en-GB" sz="1200" b="0" i="0" u="none" strike="noStrike" cap="none" dirty="0" err="1">
                <a:solidFill>
                  <a:srgbClr val="3F3F3F"/>
                </a:solidFill>
                <a:latin typeface="Arial"/>
                <a:ea typeface="Arial"/>
                <a:cs typeface="Arial"/>
                <a:sym typeface="Arial"/>
              </a:rPr>
              <a:t>Kommunikation</a:t>
            </a:r>
            <a:r>
              <a:rPr lang="en-GB" sz="1200" b="0" i="0" u="none" strike="noStrike" cap="none" dirty="0">
                <a:solidFill>
                  <a:srgbClr val="3F3F3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rgbClr val="3F3F3F"/>
              </a:buClr>
              <a:buSzPts val="1200"/>
              <a:buFont typeface="Noto Sans Symbols"/>
              <a:buChar char="∙"/>
            </a:pPr>
            <a:r>
              <a:rPr lang="en-GB" sz="1200" b="0" i="0" u="none" strike="noStrike" cap="none" dirty="0">
                <a:solidFill>
                  <a:srgbClr val="3F3F3F"/>
                </a:solidFill>
                <a:latin typeface="Arial"/>
                <a:ea typeface="Arial"/>
                <a:cs typeface="Arial"/>
                <a:sym typeface="Arial"/>
              </a:rPr>
              <a:t>L1 </a:t>
            </a:r>
            <a:r>
              <a:rPr lang="en-GB" sz="1200" dirty="0" err="1">
                <a:solidFill>
                  <a:srgbClr val="3F3F3F"/>
                </a:solidFill>
              </a:rPr>
              <a:t>Tillväxttänkande</a:t>
            </a:r>
            <a:r>
              <a:rPr lang="en-GB" sz="1200" b="0" i="0" u="none" strike="noStrike" cap="none" dirty="0">
                <a:solidFill>
                  <a:srgbClr val="3F3F3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371" name="Google Shape;371;p24"/>
          <p:cNvSpPr txBox="1"/>
          <p:nvPr/>
        </p:nvSpPr>
        <p:spPr>
          <a:xfrm>
            <a:off x="971600" y="980437"/>
            <a:ext cx="4465759" cy="282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1800"/>
              <a:buFont typeface="Arial"/>
              <a:buNone/>
            </a:pPr>
            <a:r>
              <a:rPr lang="en-GB" sz="1800" b="1" i="0" u="none" strike="noStrike" cap="none" dirty="0" err="1">
                <a:solidFill>
                  <a:srgbClr val="3F3F3F"/>
                </a:solidFill>
                <a:latin typeface="Arial"/>
                <a:ea typeface="Arial"/>
                <a:cs typeface="Arial"/>
                <a:sym typeface="Arial"/>
              </a:rPr>
              <a:t>Lärandemål</a:t>
            </a:r>
            <a:r>
              <a:rPr lang="en-GB" sz="1800" b="1" i="0" u="none" strike="noStrike" cap="none" dirty="0">
                <a:solidFill>
                  <a:srgbClr val="3F3F3F"/>
                </a:solidFill>
                <a:latin typeface="Arial"/>
                <a:ea typeface="Arial"/>
                <a:cs typeface="Arial"/>
                <a:sym typeface="Arial"/>
              </a:rPr>
              <a:t>: </a:t>
            </a:r>
            <a:r>
              <a:rPr lang="en-GB" sz="1800" b="1" i="0" u="none" strike="noStrike" cap="none" dirty="0" err="1">
                <a:solidFill>
                  <a:srgbClr val="3F3F3F"/>
                </a:solidFill>
                <a:latin typeface="Arial"/>
                <a:ea typeface="Arial"/>
                <a:cs typeface="Arial"/>
                <a:sym typeface="Arial"/>
              </a:rPr>
              <a:t>Vad</a:t>
            </a:r>
            <a:r>
              <a:rPr lang="en-GB" sz="1800" b="1" i="0" u="none" strike="noStrike" cap="none" dirty="0">
                <a:solidFill>
                  <a:srgbClr val="3F3F3F"/>
                </a:solidFill>
                <a:latin typeface="Arial"/>
                <a:ea typeface="Arial"/>
                <a:cs typeface="Arial"/>
                <a:sym typeface="Arial"/>
              </a:rPr>
              <a:t> </a:t>
            </a:r>
            <a:r>
              <a:rPr lang="en-GB" sz="1800" b="1" i="0" u="none" strike="noStrike" cap="none" dirty="0" err="1">
                <a:solidFill>
                  <a:srgbClr val="3F3F3F"/>
                </a:solidFill>
                <a:latin typeface="Arial"/>
                <a:ea typeface="Arial"/>
                <a:cs typeface="Arial"/>
                <a:sym typeface="Arial"/>
              </a:rPr>
              <a:t>kommer</a:t>
            </a:r>
            <a:r>
              <a:rPr lang="en-GB" sz="1800" b="1" i="0" u="none" strike="noStrike" cap="none" dirty="0">
                <a:solidFill>
                  <a:srgbClr val="3F3F3F"/>
                </a:solidFill>
                <a:latin typeface="Arial"/>
                <a:ea typeface="Arial"/>
                <a:cs typeface="Arial"/>
                <a:sym typeface="Arial"/>
              </a:rPr>
              <a:t> jag </a:t>
            </a:r>
            <a:r>
              <a:rPr lang="en-GB" sz="1800" b="1" i="0" u="none" strike="noStrike" cap="none" dirty="0" err="1">
                <a:solidFill>
                  <a:srgbClr val="3F3F3F"/>
                </a:solidFill>
                <a:latin typeface="Arial"/>
                <a:ea typeface="Arial"/>
                <a:cs typeface="Arial"/>
                <a:sym typeface="Arial"/>
              </a:rPr>
              <a:t>att</a:t>
            </a:r>
            <a:r>
              <a:rPr lang="en-GB" sz="1800" b="1" i="0" u="none" strike="noStrike" cap="none" dirty="0">
                <a:solidFill>
                  <a:srgbClr val="3F3F3F"/>
                </a:solidFill>
                <a:latin typeface="Arial"/>
                <a:ea typeface="Arial"/>
                <a:cs typeface="Arial"/>
                <a:sym typeface="Arial"/>
              </a:rPr>
              <a:t> </a:t>
            </a:r>
            <a:r>
              <a:rPr lang="en-GB" sz="1800" b="1" i="0" u="none" strike="noStrike" cap="none" dirty="0" err="1">
                <a:solidFill>
                  <a:srgbClr val="3F3F3F"/>
                </a:solidFill>
                <a:latin typeface="Arial"/>
                <a:ea typeface="Arial"/>
                <a:cs typeface="Arial"/>
                <a:sym typeface="Arial"/>
              </a:rPr>
              <a:t>lära</a:t>
            </a:r>
            <a:r>
              <a:rPr lang="en-GB" sz="1800" b="1" i="0" u="none" strike="noStrike" cap="none" dirty="0">
                <a:solidFill>
                  <a:srgbClr val="3F3F3F"/>
                </a:solidFill>
                <a:latin typeface="Arial"/>
                <a:ea typeface="Arial"/>
                <a:cs typeface="Arial"/>
                <a:sym typeface="Arial"/>
              </a:rPr>
              <a:t> </a:t>
            </a:r>
            <a:r>
              <a:rPr lang="en-GB" sz="1800" b="1" i="0" u="none" strike="noStrike" cap="none" dirty="0" err="1">
                <a:solidFill>
                  <a:srgbClr val="3F3F3F"/>
                </a:solidFill>
                <a:latin typeface="Arial"/>
                <a:ea typeface="Arial"/>
                <a:cs typeface="Arial"/>
                <a:sym typeface="Arial"/>
              </a:rPr>
              <a:t>mig</a:t>
            </a:r>
            <a:r>
              <a:rPr lang="en-GB" sz="1800" b="1" i="0" u="none" strike="noStrike" cap="none" dirty="0">
                <a:solidFill>
                  <a:srgbClr val="3F3F3F"/>
                </a:solidFill>
                <a:latin typeface="Arial"/>
                <a:ea typeface="Arial"/>
                <a:cs typeface="Arial"/>
                <a:sym typeface="Arial"/>
              </a:rPr>
              <a:t>?</a:t>
            </a:r>
            <a:endParaRPr sz="1800" b="1" i="0" u="none" strike="noStrike" cap="none" dirty="0">
              <a:solidFill>
                <a:srgbClr val="3F3F3F"/>
              </a:solidFill>
              <a:latin typeface="Arial"/>
              <a:ea typeface="Arial"/>
              <a:cs typeface="Arial"/>
              <a:sym typeface="Arial"/>
            </a:endParaRPr>
          </a:p>
        </p:txBody>
      </p:sp>
      <p:sp>
        <p:nvSpPr>
          <p:cNvPr id="372" name="Google Shape;372;p24"/>
          <p:cNvSpPr/>
          <p:nvPr/>
        </p:nvSpPr>
        <p:spPr>
          <a:xfrm>
            <a:off x="3181436" y="1544130"/>
            <a:ext cx="2781127" cy="2179747"/>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1" dirty="0" err="1">
                <a:solidFill>
                  <a:srgbClr val="3F3F3F"/>
                </a:solidFill>
              </a:rPr>
              <a:t>K</a:t>
            </a:r>
            <a:r>
              <a:rPr lang="en-GB" sz="1200" b="1" i="0" u="none" strike="noStrike" cap="none" dirty="0" err="1">
                <a:solidFill>
                  <a:srgbClr val="3F3F3F"/>
                </a:solidFill>
                <a:latin typeface="Arial"/>
                <a:ea typeface="Arial"/>
                <a:cs typeface="Arial"/>
                <a:sym typeface="Arial"/>
              </a:rPr>
              <a:t>ompetens</a:t>
            </a:r>
            <a:r>
              <a:rPr lang="en-GB" sz="1200" b="1" i="0" u="none" strike="noStrike" cap="none" dirty="0">
                <a:solidFill>
                  <a:srgbClr val="3F3F3F"/>
                </a:solidFill>
                <a:latin typeface="Arial"/>
                <a:ea typeface="Arial"/>
                <a:cs typeface="Arial"/>
                <a:sym typeface="Arial"/>
              </a:rPr>
              <a:t> (</a:t>
            </a:r>
            <a:r>
              <a:rPr lang="en-GB" sz="1200" b="1" i="0" u="none" strike="noStrike" cap="none" dirty="0" err="1">
                <a:solidFill>
                  <a:srgbClr val="3F3F3F"/>
                </a:solidFill>
                <a:latin typeface="Arial"/>
                <a:ea typeface="Arial"/>
                <a:cs typeface="Arial"/>
                <a:sym typeface="Arial"/>
              </a:rPr>
              <a:t>EntreComp</a:t>
            </a:r>
            <a:r>
              <a:rPr lang="en-GB" sz="1200" b="1" i="0" u="none" strike="noStrike" cap="none" dirty="0">
                <a:solidFill>
                  <a:srgbClr val="3F3F3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3F3F3F"/>
              </a:solidFill>
              <a:latin typeface="Arial"/>
              <a:ea typeface="Arial"/>
              <a:cs typeface="Arial"/>
              <a:sym typeface="Arial"/>
            </a:endParaRPr>
          </a:p>
          <a:p>
            <a:pPr marL="342900" marR="0" lvl="0" indent="-342900" algn="l" rtl="0">
              <a:lnSpc>
                <a:spcPct val="100000"/>
              </a:lnSpc>
              <a:spcBef>
                <a:spcPts val="0"/>
              </a:spcBef>
              <a:spcAft>
                <a:spcPts val="0"/>
              </a:spcAft>
              <a:buClr>
                <a:srgbClr val="3F3F3F"/>
              </a:buClr>
              <a:buSzPts val="1200"/>
              <a:buFont typeface="Noto Sans Symbols"/>
              <a:buChar char="∙"/>
            </a:pPr>
            <a:r>
              <a:rPr lang="en-GB" sz="1200" b="0" i="0" u="none" strike="noStrike" cap="none" dirty="0">
                <a:solidFill>
                  <a:srgbClr val="3F3F3F"/>
                </a:solidFill>
                <a:latin typeface="Arial"/>
                <a:ea typeface="Arial"/>
                <a:cs typeface="Arial"/>
                <a:sym typeface="Arial"/>
              </a:rPr>
              <a:t>2.1 </a:t>
            </a:r>
            <a:r>
              <a:rPr lang="en-GB" sz="1200" b="0" i="0" u="none" strike="noStrike" cap="none" dirty="0" err="1">
                <a:solidFill>
                  <a:srgbClr val="3F3F3F"/>
                </a:solidFill>
                <a:latin typeface="Arial"/>
                <a:ea typeface="Arial"/>
                <a:cs typeface="Arial"/>
                <a:sym typeface="Arial"/>
              </a:rPr>
              <a:t>Självmedvetenhet</a:t>
            </a:r>
            <a:r>
              <a:rPr lang="en-GB" sz="1200" b="0" i="0" u="none" strike="noStrike" cap="none" dirty="0">
                <a:solidFill>
                  <a:srgbClr val="3F3F3F"/>
                </a:solidFill>
                <a:latin typeface="Arial"/>
                <a:ea typeface="Arial"/>
                <a:cs typeface="Arial"/>
                <a:sym typeface="Arial"/>
              </a:rPr>
              <a:t> </a:t>
            </a:r>
            <a:r>
              <a:rPr lang="en-GB" sz="1200" b="0" i="0" u="none" strike="noStrike" cap="none" dirty="0" err="1">
                <a:solidFill>
                  <a:srgbClr val="3F3F3F"/>
                </a:solidFill>
                <a:latin typeface="Arial"/>
                <a:ea typeface="Arial"/>
                <a:cs typeface="Arial"/>
                <a:sym typeface="Arial"/>
              </a:rPr>
              <a:t>och</a:t>
            </a:r>
            <a:r>
              <a:rPr lang="en-GB" sz="1200" b="0" i="0" u="none" strike="noStrike" cap="none" dirty="0">
                <a:solidFill>
                  <a:srgbClr val="3F3F3F"/>
                </a:solidFill>
                <a:latin typeface="Arial"/>
                <a:ea typeface="Arial"/>
                <a:cs typeface="Arial"/>
                <a:sym typeface="Arial"/>
              </a:rPr>
              <a:t> </a:t>
            </a:r>
            <a:r>
              <a:rPr lang="en-GB" sz="1200" b="0" i="0" u="none" strike="noStrike" cap="none" dirty="0" err="1">
                <a:solidFill>
                  <a:srgbClr val="3F3F3F"/>
                </a:solidFill>
                <a:latin typeface="Arial"/>
                <a:ea typeface="Arial"/>
                <a:cs typeface="Arial"/>
                <a:sym typeface="Arial"/>
              </a:rPr>
              <a:t>självförmåga</a:t>
            </a:r>
            <a:r>
              <a:rPr lang="en-GB" sz="1200" b="0" i="0" u="none" strike="noStrike" cap="none" dirty="0">
                <a:solidFill>
                  <a:srgbClr val="3F3F3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rgbClr val="3F3F3F"/>
              </a:buClr>
              <a:buSzPts val="1200"/>
              <a:buFont typeface="Noto Sans Symbols"/>
              <a:buChar char="∙"/>
            </a:pPr>
            <a:r>
              <a:rPr lang="en-GB" sz="1200" b="0" i="0" u="none" strike="noStrike" cap="none" dirty="0">
                <a:solidFill>
                  <a:srgbClr val="3F3F3F"/>
                </a:solidFill>
                <a:latin typeface="Arial"/>
                <a:ea typeface="Arial"/>
                <a:cs typeface="Arial"/>
                <a:sym typeface="Arial"/>
              </a:rPr>
              <a:t>2.5 </a:t>
            </a:r>
            <a:r>
              <a:rPr lang="en-GB" sz="1200" b="0" i="0" u="none" strike="noStrike" cap="none" dirty="0" err="1">
                <a:solidFill>
                  <a:srgbClr val="3F3F3F"/>
                </a:solidFill>
                <a:latin typeface="Arial"/>
                <a:ea typeface="Arial"/>
                <a:cs typeface="Arial"/>
                <a:sym typeface="Arial"/>
              </a:rPr>
              <a:t>Mobilisera</a:t>
            </a:r>
            <a:r>
              <a:rPr lang="en-GB" sz="1200" b="0" i="0" u="none" strike="noStrike" cap="none" dirty="0">
                <a:solidFill>
                  <a:srgbClr val="3F3F3F"/>
                </a:solidFill>
                <a:latin typeface="Arial"/>
                <a:ea typeface="Arial"/>
                <a:cs typeface="Arial"/>
                <a:sym typeface="Arial"/>
              </a:rPr>
              <a:t> </a:t>
            </a:r>
            <a:r>
              <a:rPr lang="en-GB" sz="1200" b="0" i="0" u="none" strike="noStrike" cap="none" dirty="0" err="1">
                <a:solidFill>
                  <a:srgbClr val="3F3F3F"/>
                </a:solidFill>
                <a:latin typeface="Arial"/>
                <a:ea typeface="Arial"/>
                <a:cs typeface="Arial"/>
                <a:sym typeface="Arial"/>
              </a:rPr>
              <a:t>andra</a:t>
            </a:r>
            <a:r>
              <a:rPr lang="en-GB" sz="1200" b="0" i="0" u="none" strike="noStrike" cap="none" dirty="0">
                <a:solidFill>
                  <a:srgbClr val="3F3F3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rgbClr val="3F3F3F"/>
              </a:buClr>
              <a:buSzPts val="1200"/>
              <a:buFont typeface="Noto Sans Symbols"/>
              <a:buChar char="∙"/>
            </a:pPr>
            <a:r>
              <a:rPr lang="en-GB" sz="1200" b="0" i="0" u="none" strike="noStrike" cap="none" dirty="0">
                <a:solidFill>
                  <a:srgbClr val="3F3F3F"/>
                </a:solidFill>
                <a:latin typeface="Arial"/>
                <a:ea typeface="Arial"/>
                <a:cs typeface="Arial"/>
                <a:sym typeface="Arial"/>
              </a:rPr>
              <a:t>3.1 Ta </a:t>
            </a:r>
            <a:r>
              <a:rPr lang="en-GB" sz="1200" b="0" i="0" u="none" strike="noStrike" cap="none" dirty="0" err="1">
                <a:solidFill>
                  <a:srgbClr val="3F3F3F"/>
                </a:solidFill>
                <a:latin typeface="Arial"/>
                <a:ea typeface="Arial"/>
                <a:cs typeface="Arial"/>
                <a:sym typeface="Arial"/>
              </a:rPr>
              <a:t>intiativet</a:t>
            </a:r>
            <a:r>
              <a:rPr lang="en-GB" sz="1200" b="0" i="0" u="none" strike="noStrike" cap="none" dirty="0">
                <a:solidFill>
                  <a:srgbClr val="3F3F3F"/>
                </a:solidFill>
                <a:latin typeface="Arial"/>
                <a:ea typeface="Arial"/>
                <a:cs typeface="Arial"/>
                <a:sym typeface="Arial"/>
              </a:rPr>
              <a:t>.</a:t>
            </a:r>
            <a:endParaRPr sz="1200" b="0" i="0" u="none" strike="noStrike" cap="none" dirty="0">
              <a:solidFill>
                <a:srgbClr val="3F3F3F"/>
              </a:solidFill>
              <a:latin typeface="Arial"/>
              <a:ea typeface="Arial"/>
              <a:cs typeface="Arial"/>
              <a:sym typeface="Arial"/>
            </a:endParaRPr>
          </a:p>
        </p:txBody>
      </p:sp>
      <p:sp>
        <p:nvSpPr>
          <p:cNvPr id="373" name="Google Shape;373;p24"/>
          <p:cNvSpPr/>
          <p:nvPr/>
        </p:nvSpPr>
        <p:spPr>
          <a:xfrm>
            <a:off x="6156175" y="1536745"/>
            <a:ext cx="2709119" cy="2187131"/>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1" dirty="0" err="1">
                <a:solidFill>
                  <a:srgbClr val="3F3F3F"/>
                </a:solidFill>
              </a:rPr>
              <a:t>K</a:t>
            </a:r>
            <a:r>
              <a:rPr lang="en-GB" sz="1200" b="1" i="0" u="none" strike="noStrike" cap="none" dirty="0" err="1">
                <a:solidFill>
                  <a:srgbClr val="3F3F3F"/>
                </a:solidFill>
                <a:latin typeface="Arial"/>
                <a:ea typeface="Arial"/>
                <a:cs typeface="Arial"/>
                <a:sym typeface="Arial"/>
              </a:rPr>
              <a:t>ompetens</a:t>
            </a:r>
            <a:r>
              <a:rPr lang="en-GB" sz="1200" b="1" i="0" u="none" strike="noStrike" cap="none" dirty="0">
                <a:solidFill>
                  <a:srgbClr val="3F3F3F"/>
                </a:solidFill>
                <a:latin typeface="Arial"/>
                <a:ea typeface="Arial"/>
                <a:cs typeface="Arial"/>
                <a:sym typeface="Arial"/>
              </a:rPr>
              <a:t> (</a:t>
            </a:r>
            <a:r>
              <a:rPr lang="en-GB" sz="1200" b="1" i="0" u="none" strike="noStrike" cap="none" dirty="0" err="1">
                <a:solidFill>
                  <a:srgbClr val="3F3F3F"/>
                </a:solidFill>
                <a:latin typeface="Arial"/>
                <a:ea typeface="Arial"/>
                <a:cs typeface="Arial"/>
                <a:sym typeface="Arial"/>
              </a:rPr>
              <a:t>DigiComp</a:t>
            </a:r>
            <a:r>
              <a:rPr lang="en-GB" sz="1200" b="1" i="0" u="none" strike="noStrike" cap="none" dirty="0">
                <a:solidFill>
                  <a:srgbClr val="3F3F3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3F3F3F"/>
              </a:solidFill>
              <a:latin typeface="Arial"/>
              <a:ea typeface="Arial"/>
              <a:cs typeface="Arial"/>
              <a:sym typeface="Arial"/>
            </a:endParaRPr>
          </a:p>
          <a:p>
            <a:pPr marL="342900" marR="0" lvl="0" indent="-342900" algn="l" rtl="0">
              <a:lnSpc>
                <a:spcPct val="100000"/>
              </a:lnSpc>
              <a:spcBef>
                <a:spcPts val="0"/>
              </a:spcBef>
              <a:spcAft>
                <a:spcPts val="0"/>
              </a:spcAft>
              <a:buClr>
                <a:srgbClr val="3F3F3F"/>
              </a:buClr>
              <a:buSzPts val="1200"/>
              <a:buFont typeface="Noto Sans Symbols"/>
              <a:buChar char="∙"/>
            </a:pPr>
            <a:r>
              <a:rPr lang="en-GB" sz="1200" b="0" i="0" u="none" strike="noStrike" cap="none" dirty="0">
                <a:solidFill>
                  <a:srgbClr val="3F3F3F"/>
                </a:solidFill>
                <a:latin typeface="Arial"/>
                <a:ea typeface="Arial"/>
                <a:cs typeface="Arial"/>
                <a:sym typeface="Arial"/>
              </a:rPr>
              <a:t>2.2 </a:t>
            </a:r>
            <a:r>
              <a:rPr lang="en-GB" sz="1200" dirty="0" err="1">
                <a:solidFill>
                  <a:srgbClr val="3F3F3F"/>
                </a:solidFill>
              </a:rPr>
              <a:t>Delning</a:t>
            </a:r>
            <a:r>
              <a:rPr lang="en-GB" sz="1200" dirty="0">
                <a:solidFill>
                  <a:srgbClr val="3F3F3F"/>
                </a:solidFill>
              </a:rPr>
              <a:t> </a:t>
            </a:r>
            <a:r>
              <a:rPr lang="en-GB" sz="1200" dirty="0" err="1">
                <a:solidFill>
                  <a:srgbClr val="3F3F3F"/>
                </a:solidFill>
              </a:rPr>
              <a:t>genom</a:t>
            </a:r>
            <a:r>
              <a:rPr lang="en-GB" sz="1200" dirty="0">
                <a:solidFill>
                  <a:srgbClr val="3F3F3F"/>
                </a:solidFill>
              </a:rPr>
              <a:t> digital </a:t>
            </a:r>
            <a:r>
              <a:rPr lang="en-GB" sz="1200" dirty="0" err="1">
                <a:solidFill>
                  <a:srgbClr val="3F3F3F"/>
                </a:solidFill>
              </a:rPr>
              <a:t>teknik</a:t>
            </a:r>
            <a:r>
              <a:rPr lang="en-GB" sz="1200" b="0" i="0" u="none" strike="noStrike" cap="none" dirty="0">
                <a:solidFill>
                  <a:srgbClr val="3F3F3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rgbClr val="3F3F3F"/>
              </a:buClr>
              <a:buSzPts val="1200"/>
              <a:buFont typeface="Noto Sans Symbols"/>
              <a:buChar char="∙"/>
            </a:pPr>
            <a:r>
              <a:rPr lang="en-GB" sz="1200" b="0" i="0" u="none" strike="noStrike" cap="none" dirty="0">
                <a:solidFill>
                  <a:srgbClr val="3F3F3F"/>
                </a:solidFill>
                <a:latin typeface="Arial"/>
                <a:ea typeface="Arial"/>
                <a:cs typeface="Arial"/>
                <a:sym typeface="Arial"/>
              </a:rPr>
              <a:t>2.5 </a:t>
            </a:r>
            <a:r>
              <a:rPr lang="en-GB" sz="1200" b="0" i="0" u="none" strike="noStrike" cap="none" dirty="0" err="1">
                <a:solidFill>
                  <a:srgbClr val="3F3F3F"/>
                </a:solidFill>
                <a:latin typeface="Arial"/>
                <a:ea typeface="Arial"/>
                <a:cs typeface="Arial"/>
                <a:sym typeface="Arial"/>
              </a:rPr>
              <a:t>Nätetikett</a:t>
            </a:r>
            <a:r>
              <a:rPr lang="en-GB" sz="1200" b="0" i="0" u="none" strike="noStrike" cap="none" dirty="0">
                <a:solidFill>
                  <a:srgbClr val="3F3F3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rgbClr val="3F3F3F"/>
              </a:buClr>
              <a:buSzPts val="1200"/>
              <a:buFont typeface="Noto Sans Symbols"/>
              <a:buChar char="∙"/>
            </a:pPr>
            <a:r>
              <a:rPr lang="en-GB" sz="1200" b="0" i="0" u="none" strike="noStrike" cap="none" dirty="0">
                <a:solidFill>
                  <a:srgbClr val="3F3F3F"/>
                </a:solidFill>
                <a:latin typeface="Arial"/>
                <a:ea typeface="Arial"/>
                <a:cs typeface="Arial"/>
                <a:sym typeface="Arial"/>
              </a:rPr>
              <a:t>2.6 </a:t>
            </a:r>
            <a:r>
              <a:rPr lang="en-GB" sz="1200" dirty="0" err="1">
                <a:solidFill>
                  <a:srgbClr val="3F3F3F"/>
                </a:solidFill>
              </a:rPr>
              <a:t>Hantera</a:t>
            </a:r>
            <a:r>
              <a:rPr lang="en-GB" sz="1200" dirty="0">
                <a:solidFill>
                  <a:srgbClr val="3F3F3F"/>
                </a:solidFill>
              </a:rPr>
              <a:t> digital </a:t>
            </a:r>
            <a:r>
              <a:rPr lang="en-GB" sz="1200" dirty="0" err="1">
                <a:solidFill>
                  <a:srgbClr val="3F3F3F"/>
                </a:solidFill>
              </a:rPr>
              <a:t>identitet</a:t>
            </a:r>
            <a:r>
              <a:rPr lang="en-GB" sz="1200" b="0" i="0" u="none" strike="noStrike" cap="none" dirty="0">
                <a:solidFill>
                  <a:srgbClr val="3F3F3F"/>
                </a:solidFill>
                <a:latin typeface="Arial"/>
                <a:ea typeface="Arial"/>
                <a:cs typeface="Arial"/>
                <a:sym typeface="Arial"/>
              </a:rPr>
              <a:t>.</a:t>
            </a:r>
            <a:endParaRPr sz="1200" b="0" i="0" u="none" strike="noStrike" cap="none" dirty="0">
              <a:solidFill>
                <a:srgbClr val="3F3F3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GB" sz="2800" dirty="0"/>
              <a:t>Quest 1: </a:t>
            </a:r>
            <a:r>
              <a:rPr lang="sv-SE" sz="2800" dirty="0"/>
              <a:t>Använda sociala medier för att få ett jobb</a:t>
            </a:r>
            <a:endParaRPr dirty="0"/>
          </a:p>
        </p:txBody>
      </p:sp>
      <p:sp>
        <p:nvSpPr>
          <p:cNvPr id="379" name="Google Shape;379;p25"/>
          <p:cNvSpPr/>
          <p:nvPr/>
        </p:nvSpPr>
        <p:spPr>
          <a:xfrm>
            <a:off x="558587" y="1314383"/>
            <a:ext cx="7979406" cy="313566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a:solidFill>
                  <a:srgbClr val="3F3F3F"/>
                </a:solidFill>
                <a:latin typeface="Arial"/>
                <a:ea typeface="Arial"/>
                <a:cs typeface="Arial"/>
                <a:sym typeface="Arial"/>
              </a:rPr>
              <a:t>Vad tyckte du om denna första kontakt med professionella sociala nätverk? Nu har du din egen LinkedIn-profil och kan börja hitta dina egna jobbmöjligheter online.</a:t>
            </a:r>
          </a:p>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a:solidFill>
                  <a:srgbClr val="3F3F3F"/>
                </a:solidFill>
                <a:latin typeface="Arial"/>
                <a:ea typeface="Arial"/>
                <a:cs typeface="Arial"/>
                <a:sym typeface="Arial"/>
              </a:rPr>
              <a:t>Sociala medier är ett mycket intressant verktyg nuförtiden. Nya yrken har till och med skapats kring dem, till exempel positionen som "Community manager". Men de kan också arbeta mot dig, så du bör kontrollera vilken information som finns tillgänglig om dig online, eftersom arbetsgivare också kan söka efter dig och hitta information eller foton som du kanske inte vill att de ska hitta. Ta hand om din integritet och ditt rykte online.</a:t>
            </a:r>
          </a:p>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a:solidFill>
                  <a:srgbClr val="3F3F3F"/>
                </a:solidFill>
                <a:latin typeface="Arial"/>
                <a:ea typeface="Arial"/>
                <a:cs typeface="Arial"/>
                <a:sym typeface="Arial"/>
              </a:rPr>
              <a:t>Slutligen rekommenderar vi att du tittar på resursavsnittet i den här uppgiften, där du hittar intressanta länkar till sidor och videor där du kan ta din kunskap om ämnet vidare.</a:t>
            </a:r>
          </a:p>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a:solidFill>
                  <a:srgbClr val="3F3F3F"/>
                </a:solidFill>
                <a:latin typeface="Arial"/>
                <a:ea typeface="Arial"/>
                <a:cs typeface="Arial"/>
                <a:sym typeface="Arial"/>
              </a:rPr>
              <a:t>Fortsätt din träning! ;)</a:t>
            </a:r>
            <a:endParaRPr lang="sv-SE" sz="1200" b="0" i="0" u="none" strike="noStrike" cap="none" dirty="0">
              <a:solidFill>
                <a:srgbClr val="3F3F3F"/>
              </a:solidFill>
              <a:latin typeface="Arial"/>
              <a:ea typeface="Arial"/>
              <a:cs typeface="Arial"/>
              <a:sym typeface="Arial"/>
            </a:endParaRPr>
          </a:p>
        </p:txBody>
      </p:sp>
      <p:sp>
        <p:nvSpPr>
          <p:cNvPr id="380" name="Google Shape;380;p25"/>
          <p:cNvSpPr txBox="1">
            <a:spLocks noGrp="1"/>
          </p:cNvSpPr>
          <p:nvPr>
            <p:ph type="body" idx="2"/>
          </p:nvPr>
        </p:nvSpPr>
        <p:spPr>
          <a:xfrm>
            <a:off x="899592" y="865563"/>
            <a:ext cx="5112568" cy="28279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GB" sz="1800" b="1" dirty="0" err="1"/>
              <a:t>Slutsatser</a:t>
            </a:r>
            <a:r>
              <a:rPr lang="en-GB" sz="1800" b="1" dirty="0"/>
              <a:t>: </a:t>
            </a:r>
            <a:r>
              <a:rPr lang="en-GB" sz="1800" b="1" dirty="0" err="1"/>
              <a:t>Vad</a:t>
            </a:r>
            <a:r>
              <a:rPr lang="en-GB" sz="1800" b="1" dirty="0"/>
              <a:t> tar jag med </a:t>
            </a:r>
            <a:r>
              <a:rPr lang="en-GB" sz="1800" b="1" dirty="0" err="1"/>
              <a:t>mig</a:t>
            </a:r>
            <a:r>
              <a:rPr lang="en-GB" sz="1800" b="1" dirty="0"/>
              <a:t>?</a:t>
            </a:r>
            <a:endParaRPr sz="1800" b="1" dirty="0"/>
          </a:p>
        </p:txBody>
      </p:sp>
      <p:sp>
        <p:nvSpPr>
          <p:cNvPr id="381" name="Google Shape;381;p25"/>
          <p:cNvSpPr/>
          <p:nvPr/>
        </p:nvSpPr>
        <p:spPr>
          <a:xfrm>
            <a:off x="558587" y="771550"/>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GB" sz="2800" dirty="0"/>
              <a:t>Quest 2: Social media för </a:t>
            </a:r>
            <a:r>
              <a:rPr lang="en-GB" sz="2800" dirty="0" err="1"/>
              <a:t>ditt</a:t>
            </a:r>
            <a:r>
              <a:rPr lang="en-GB" sz="2800" dirty="0"/>
              <a:t> </a:t>
            </a:r>
            <a:r>
              <a:rPr lang="en-GB" sz="2800" dirty="0" err="1"/>
              <a:t>digitala</a:t>
            </a:r>
            <a:r>
              <a:rPr lang="en-GB" sz="2800" dirty="0"/>
              <a:t> </a:t>
            </a:r>
            <a:r>
              <a:rPr lang="en-GB" sz="2800" dirty="0" err="1"/>
              <a:t>företag</a:t>
            </a:r>
            <a:endParaRPr dirty="0"/>
          </a:p>
        </p:txBody>
      </p:sp>
      <p:sp>
        <p:nvSpPr>
          <p:cNvPr id="387" name="Google Shape;387;p26"/>
          <p:cNvSpPr/>
          <p:nvPr/>
        </p:nvSpPr>
        <p:spPr>
          <a:xfrm>
            <a:off x="832752" y="1629992"/>
            <a:ext cx="7364555" cy="252593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Som du säkert har märkt har det de senaste åren vissa skapats jobb relaterade till sociala medier, till exempel </a:t>
            </a:r>
            <a:r>
              <a:rPr lang="sv-SE" sz="1200" b="0" i="0" u="none" strike="noStrike" cap="none" dirty="0" err="1">
                <a:solidFill>
                  <a:srgbClr val="3F3F3F"/>
                </a:solidFill>
                <a:latin typeface="Arial"/>
                <a:ea typeface="Arial"/>
                <a:cs typeface="Arial"/>
                <a:sym typeface="Arial"/>
              </a:rPr>
              <a:t>community</a:t>
            </a:r>
            <a:r>
              <a:rPr lang="sv-SE" sz="1200" b="0" i="0" u="none" strike="noStrike" cap="none" dirty="0">
                <a:solidFill>
                  <a:srgbClr val="3F3F3F"/>
                </a:solidFill>
                <a:latin typeface="Arial"/>
                <a:ea typeface="Arial"/>
                <a:cs typeface="Arial"/>
                <a:sym typeface="Arial"/>
              </a:rPr>
              <a:t> manager eller social media manager, i företag som är dedikerade till att hantera företagens online-närvaro och deras online-samhällen. Sociala medier är därför ett viktigt och värdefullt verktyg för företag att interagera med sin målgrupp och få fler kunder.</a:t>
            </a:r>
          </a:p>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Visst, i ditt dagliga liv använder du ett socialt nätverk och du kan dra nytta av din kunskap och den kunskap du kommer att ha förvärvat i denna utbildning för att överföra den till en verklig situation, precis som en entreprenör skulle göra.</a:t>
            </a:r>
          </a:p>
        </p:txBody>
      </p:sp>
      <p:sp>
        <p:nvSpPr>
          <p:cNvPr id="388" name="Google Shape;388;p26"/>
          <p:cNvSpPr/>
          <p:nvPr/>
        </p:nvSpPr>
        <p:spPr>
          <a:xfrm>
            <a:off x="625043" y="885541"/>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9" name="Google Shape;389;p26"/>
          <p:cNvSpPr txBox="1">
            <a:spLocks noGrp="1"/>
          </p:cNvSpPr>
          <p:nvPr>
            <p:ph type="body" idx="2"/>
          </p:nvPr>
        </p:nvSpPr>
        <p:spPr>
          <a:xfrm>
            <a:off x="1007603" y="1023368"/>
            <a:ext cx="4716525" cy="28279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GB" sz="1800" b="1" dirty="0" err="1"/>
              <a:t>Inledning</a:t>
            </a:r>
            <a:r>
              <a:rPr lang="en-GB" sz="1800" b="1" dirty="0"/>
              <a:t>: </a:t>
            </a:r>
            <a:r>
              <a:rPr lang="en-GB" sz="1800" b="1" dirty="0" err="1"/>
              <a:t>Vad</a:t>
            </a:r>
            <a:r>
              <a:rPr lang="en-GB" sz="1800" b="1" dirty="0"/>
              <a:t> </a:t>
            </a:r>
            <a:r>
              <a:rPr lang="en-GB" sz="1800" b="1" dirty="0" err="1"/>
              <a:t>handlar</a:t>
            </a:r>
            <a:r>
              <a:rPr lang="en-GB" sz="1800" b="1" dirty="0"/>
              <a:t> det </a:t>
            </a:r>
            <a:r>
              <a:rPr lang="en-GB" sz="1800" b="1" dirty="0" err="1"/>
              <a:t>här</a:t>
            </a:r>
            <a:r>
              <a:rPr lang="en-GB" sz="1800" b="1" dirty="0"/>
              <a:t> om?</a:t>
            </a:r>
            <a:endParaRPr sz="18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GB" sz="2800" dirty="0"/>
              <a:t>Quest 2: </a:t>
            </a:r>
            <a:r>
              <a:rPr lang="sv-SE" sz="2800" dirty="0"/>
              <a:t>Social media för ditt digitala företag</a:t>
            </a:r>
            <a:endParaRPr dirty="0"/>
          </a:p>
        </p:txBody>
      </p:sp>
      <p:sp>
        <p:nvSpPr>
          <p:cNvPr id="395" name="Google Shape;395;p27"/>
          <p:cNvSpPr/>
          <p:nvPr/>
        </p:nvSpPr>
        <p:spPr>
          <a:xfrm>
            <a:off x="1789822" y="1567345"/>
            <a:ext cx="5564355" cy="2296281"/>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I den här aktiviteten måste du sätta dig i en entreprenörs roll. </a:t>
            </a:r>
            <a:r>
              <a:rPr lang="sv-SE" sz="1200" b="1" i="0" u="none" strike="noStrike" cap="none" dirty="0">
                <a:solidFill>
                  <a:srgbClr val="3F3F3F"/>
                </a:solidFill>
                <a:latin typeface="Arial"/>
                <a:ea typeface="Arial"/>
                <a:cs typeface="Arial"/>
                <a:sym typeface="Arial"/>
              </a:rPr>
              <a:t>Tänk dig att du har ett företag och identifiera de mest lämpliga sociala nätverk som ditt företag borde ha. </a:t>
            </a:r>
          </a:p>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När du har identifierat det, skapa ett </a:t>
            </a:r>
            <a:r>
              <a:rPr lang="sv-SE" sz="1200" b="1" i="0" u="none" strike="noStrike" cap="none" dirty="0">
                <a:solidFill>
                  <a:srgbClr val="3F3F3F"/>
                </a:solidFill>
                <a:latin typeface="Arial"/>
                <a:ea typeface="Arial"/>
                <a:cs typeface="Arial"/>
                <a:sym typeface="Arial"/>
              </a:rPr>
              <a:t>konto</a:t>
            </a:r>
            <a:r>
              <a:rPr lang="sv-SE" sz="1200" b="0" i="0" u="none" strike="noStrike" cap="none" dirty="0">
                <a:solidFill>
                  <a:srgbClr val="3F3F3F"/>
                </a:solidFill>
                <a:latin typeface="Arial"/>
                <a:ea typeface="Arial"/>
                <a:cs typeface="Arial"/>
                <a:sym typeface="Arial"/>
              </a:rPr>
              <a:t> för ditt eget projekt och </a:t>
            </a:r>
            <a:r>
              <a:rPr lang="sv-SE" sz="1200" b="1" i="0" u="none" strike="noStrike" cap="none" dirty="0">
                <a:solidFill>
                  <a:srgbClr val="3F3F3F"/>
                </a:solidFill>
                <a:latin typeface="Arial"/>
                <a:ea typeface="Arial"/>
                <a:cs typeface="Arial"/>
                <a:sym typeface="Arial"/>
              </a:rPr>
              <a:t>skapa företagets bild av företaget, samt minst tre publikationer </a:t>
            </a:r>
            <a:r>
              <a:rPr lang="sv-SE" sz="1200" b="0" i="0" u="none" strike="noStrike" cap="none" dirty="0">
                <a:solidFill>
                  <a:srgbClr val="3F3F3F"/>
                </a:solidFill>
                <a:latin typeface="Arial"/>
                <a:ea typeface="Arial"/>
                <a:cs typeface="Arial"/>
                <a:sym typeface="Arial"/>
              </a:rPr>
              <a:t>som du skulle publicera om du hade ett företag.</a:t>
            </a:r>
          </a:p>
        </p:txBody>
      </p:sp>
      <p:sp>
        <p:nvSpPr>
          <p:cNvPr id="396" name="Google Shape;396;p27"/>
          <p:cNvSpPr/>
          <p:nvPr/>
        </p:nvSpPr>
        <p:spPr>
          <a:xfrm>
            <a:off x="755576" y="993832"/>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7"/>
          <p:cNvSpPr txBox="1"/>
          <p:nvPr/>
        </p:nvSpPr>
        <p:spPr>
          <a:xfrm>
            <a:off x="1102133" y="1024964"/>
            <a:ext cx="3253843" cy="282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1800"/>
              <a:buFont typeface="Arial"/>
              <a:buNone/>
            </a:pPr>
            <a:r>
              <a:rPr lang="en-GB" sz="1800" b="1" dirty="0" err="1">
                <a:solidFill>
                  <a:srgbClr val="3F3F3F"/>
                </a:solidFill>
              </a:rPr>
              <a:t>Uppgift</a:t>
            </a:r>
            <a:r>
              <a:rPr lang="en-GB" sz="1800" b="1" dirty="0">
                <a:solidFill>
                  <a:srgbClr val="3F3F3F"/>
                </a:solidFill>
              </a:rPr>
              <a:t>: </a:t>
            </a:r>
            <a:r>
              <a:rPr lang="en-GB" sz="1800" b="1" dirty="0" err="1">
                <a:solidFill>
                  <a:srgbClr val="3F3F3F"/>
                </a:solidFill>
              </a:rPr>
              <a:t>Vad</a:t>
            </a:r>
            <a:r>
              <a:rPr lang="en-GB" sz="1800" b="1" dirty="0">
                <a:solidFill>
                  <a:srgbClr val="3F3F3F"/>
                </a:solidFill>
              </a:rPr>
              <a:t> </a:t>
            </a:r>
            <a:r>
              <a:rPr lang="en-GB" sz="1800" b="1" dirty="0" err="1">
                <a:solidFill>
                  <a:srgbClr val="3F3F3F"/>
                </a:solidFill>
              </a:rPr>
              <a:t>är</a:t>
            </a:r>
            <a:r>
              <a:rPr lang="en-GB" sz="1800" b="1" dirty="0">
                <a:solidFill>
                  <a:srgbClr val="3F3F3F"/>
                </a:solidFill>
              </a:rPr>
              <a:t> </a:t>
            </a:r>
            <a:r>
              <a:rPr lang="en-GB" sz="1800" b="1" dirty="0" err="1">
                <a:solidFill>
                  <a:srgbClr val="3F3F3F"/>
                </a:solidFill>
              </a:rPr>
              <a:t>aktiviteten</a:t>
            </a:r>
            <a:r>
              <a:rPr lang="en-GB" sz="1800" b="1" i="0" u="none" strike="noStrike" cap="none" dirty="0">
                <a:solidFill>
                  <a:srgbClr val="3F3F3F"/>
                </a:solidFill>
                <a:latin typeface="Arial"/>
                <a:ea typeface="Arial"/>
                <a:cs typeface="Arial"/>
                <a:sym typeface="Arial"/>
              </a:rPr>
              <a:t>?</a:t>
            </a:r>
            <a:endParaRPr sz="1800" b="1" i="0" u="none" strike="noStrike" cap="none" dirty="0">
              <a:solidFill>
                <a:srgbClr val="3F3F3F"/>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GB" sz="2800" dirty="0"/>
              <a:t>Quest 2: </a:t>
            </a:r>
            <a:r>
              <a:rPr lang="sv-SE" sz="2800" dirty="0"/>
              <a:t>Social media för ditt digitala företag</a:t>
            </a:r>
            <a:endParaRPr dirty="0"/>
          </a:p>
        </p:txBody>
      </p:sp>
      <p:sp>
        <p:nvSpPr>
          <p:cNvPr id="403" name="Google Shape;403;p28"/>
          <p:cNvSpPr/>
          <p:nvPr/>
        </p:nvSpPr>
        <p:spPr>
          <a:xfrm>
            <a:off x="564699" y="721892"/>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4" name="Google Shape;404;p28"/>
          <p:cNvSpPr/>
          <p:nvPr/>
        </p:nvSpPr>
        <p:spPr>
          <a:xfrm>
            <a:off x="359532" y="1193907"/>
            <a:ext cx="8424936" cy="32435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Föreställ dig att du har ett företag. Välj verksamhetssektor, de produkter och / eller tjänster du erbjuder och allmänheten du riktar dig till. Det är viktigt att du tänker på de behov som ditt företags publik kan ha, liksom deras egenskaper - vad är deras åldersstruktur, kommer de från stads- eller landsbygdsområden, vad är deras smak?</a:t>
            </a:r>
          </a:p>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När du har identifierat din publik, undersök de mest populära sociala nätverken idag och tänk på var din publik kan passa in. Gör lite forskning på internet, där du kan hitta studier relaterade till egenskaperna hos användarna av var och en.</a:t>
            </a:r>
          </a:p>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Slutligen, skapa ett konto för ditt imaginära företag och skapa din företagsimage samt 3 publikationer. Du kan använda verktyg som </a:t>
            </a:r>
            <a:r>
              <a:rPr lang="sv-SE" sz="1200" b="0" i="0" u="none" strike="noStrike" cap="none" dirty="0" err="1">
                <a:solidFill>
                  <a:srgbClr val="3F3F3F"/>
                </a:solidFill>
                <a:latin typeface="Arial"/>
                <a:ea typeface="Arial"/>
                <a:cs typeface="Arial"/>
                <a:sym typeface="Arial"/>
              </a:rPr>
              <a:t>Canva</a:t>
            </a:r>
            <a:r>
              <a:rPr lang="sv-SE" sz="1200" b="0" i="0" u="none" strike="noStrike" cap="none" dirty="0">
                <a:solidFill>
                  <a:srgbClr val="3F3F3F"/>
                </a:solidFill>
                <a:latin typeface="Arial"/>
                <a:ea typeface="Arial"/>
                <a:cs typeface="Arial"/>
                <a:sym typeface="Arial"/>
              </a:rPr>
              <a:t> (</a:t>
            </a:r>
            <a:r>
              <a:rPr lang="sv-SE" sz="1200" b="0" i="0" u="none" strike="noStrike" cap="none" dirty="0">
                <a:solidFill>
                  <a:srgbClr val="3F3F3F"/>
                </a:solidFill>
                <a:latin typeface="Arial"/>
                <a:ea typeface="Arial"/>
                <a:cs typeface="Arial"/>
                <a:sym typeface="Arial"/>
                <a:hlinkClick r:id="rId3"/>
              </a:rPr>
              <a:t>https://www.canva.com/</a:t>
            </a:r>
            <a:r>
              <a:rPr lang="sv-SE" sz="1200" b="0" i="0" u="none" strike="noStrike" cap="none" dirty="0">
                <a:solidFill>
                  <a:srgbClr val="3F3F3F"/>
                </a:solidFill>
                <a:latin typeface="Arial"/>
                <a:ea typeface="Arial"/>
                <a:cs typeface="Arial"/>
                <a:sym typeface="Arial"/>
              </a:rPr>
              <a:t> ) för att designa din logotyp och dina inlägg. Kom ihåg att inläggen ska betona det bästa av dina produkter eller tjänster, men också ge något till användaren, till exempel underhållning. Kolla in resursavsnittet!</a:t>
            </a:r>
          </a:p>
        </p:txBody>
      </p:sp>
      <p:sp>
        <p:nvSpPr>
          <p:cNvPr id="405" name="Google Shape;405;p28"/>
          <p:cNvSpPr txBox="1">
            <a:spLocks noGrp="1"/>
          </p:cNvSpPr>
          <p:nvPr>
            <p:ph type="body" idx="2"/>
          </p:nvPr>
        </p:nvSpPr>
        <p:spPr>
          <a:xfrm>
            <a:off x="899592" y="773583"/>
            <a:ext cx="4536504" cy="28279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GB" sz="1800" b="1" dirty="0"/>
              <a:t>Process: </a:t>
            </a:r>
            <a:r>
              <a:rPr lang="en-GB" sz="1800" b="1" dirty="0" err="1"/>
              <a:t>Vad</a:t>
            </a:r>
            <a:r>
              <a:rPr lang="en-GB" sz="1800" b="1" dirty="0"/>
              <a:t> ska jag </a:t>
            </a:r>
            <a:r>
              <a:rPr lang="en-GB" sz="1800" b="1" dirty="0" err="1"/>
              <a:t>göra</a:t>
            </a:r>
            <a:r>
              <a:rPr lang="en-GB" sz="1800" b="1" dirty="0"/>
              <a:t>?</a:t>
            </a:r>
            <a:endParaRPr sz="18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GB" sz="2800" dirty="0"/>
              <a:t>Quest 2: </a:t>
            </a:r>
            <a:r>
              <a:rPr lang="sv-SE" sz="2800" dirty="0"/>
              <a:t>Social media för ditt digitala företag</a:t>
            </a:r>
            <a:endParaRPr dirty="0"/>
          </a:p>
        </p:txBody>
      </p:sp>
      <p:sp>
        <p:nvSpPr>
          <p:cNvPr id="411" name="Google Shape;411;p29"/>
          <p:cNvSpPr/>
          <p:nvPr/>
        </p:nvSpPr>
        <p:spPr>
          <a:xfrm rot="-5400000" flipH="1">
            <a:off x="606482" y="848637"/>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9"/>
          <p:cNvSpPr/>
          <p:nvPr/>
        </p:nvSpPr>
        <p:spPr>
          <a:xfrm>
            <a:off x="206697" y="1544131"/>
            <a:ext cx="2781127" cy="2179745"/>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1" dirty="0" err="1">
                <a:solidFill>
                  <a:srgbClr val="3F3F3F"/>
                </a:solidFill>
              </a:rPr>
              <a:t>K</a:t>
            </a:r>
            <a:r>
              <a:rPr lang="en-GB" sz="1200" b="1" i="0" u="none" strike="noStrike" cap="none" dirty="0" err="1">
                <a:solidFill>
                  <a:srgbClr val="3F3F3F"/>
                </a:solidFill>
                <a:latin typeface="Arial"/>
                <a:ea typeface="Arial"/>
                <a:cs typeface="Arial"/>
                <a:sym typeface="Arial"/>
              </a:rPr>
              <a:t>ompetens</a:t>
            </a:r>
            <a:r>
              <a:rPr lang="en-GB" sz="1200" b="1" i="0" u="none" strike="noStrike" cap="none" dirty="0">
                <a:solidFill>
                  <a:srgbClr val="3F3F3F"/>
                </a:solidFill>
                <a:latin typeface="Arial"/>
                <a:ea typeface="Arial"/>
                <a:cs typeface="Arial"/>
                <a:sym typeface="Arial"/>
              </a:rPr>
              <a:t> (</a:t>
            </a:r>
            <a:r>
              <a:rPr lang="en-GB" sz="1200" b="1" i="0" u="none" strike="noStrike" cap="none" dirty="0" err="1">
                <a:solidFill>
                  <a:srgbClr val="3F3F3F"/>
                </a:solidFill>
                <a:latin typeface="Arial"/>
                <a:ea typeface="Arial"/>
                <a:cs typeface="Arial"/>
                <a:sym typeface="Arial"/>
              </a:rPr>
              <a:t>LifeComp</a:t>
            </a:r>
            <a:r>
              <a:rPr lang="en-GB" sz="1200" b="1" i="0" u="none" strike="noStrike" cap="none" dirty="0">
                <a:solidFill>
                  <a:srgbClr val="3F3F3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3F3F3F"/>
              </a:solidFill>
              <a:latin typeface="Arial"/>
              <a:ea typeface="Arial"/>
              <a:cs typeface="Arial"/>
              <a:sym typeface="Arial"/>
            </a:endParaRPr>
          </a:p>
          <a:p>
            <a:pPr marL="342900" marR="0" lvl="0" indent="-342900" algn="l" rtl="0">
              <a:lnSpc>
                <a:spcPct val="100000"/>
              </a:lnSpc>
              <a:spcBef>
                <a:spcPts val="0"/>
              </a:spcBef>
              <a:spcAft>
                <a:spcPts val="0"/>
              </a:spcAft>
              <a:buClr>
                <a:srgbClr val="3F3F3F"/>
              </a:buClr>
              <a:buSzPts val="1200"/>
              <a:buFont typeface="Noto Sans Symbols"/>
              <a:buChar char="∙"/>
            </a:pPr>
            <a:r>
              <a:rPr lang="en-GB" sz="1200" b="0" i="0" u="none" strike="noStrike" cap="none" dirty="0">
                <a:solidFill>
                  <a:srgbClr val="3F3F3F"/>
                </a:solidFill>
                <a:latin typeface="Arial"/>
                <a:ea typeface="Arial"/>
                <a:cs typeface="Arial"/>
                <a:sym typeface="Arial"/>
              </a:rPr>
              <a:t>S2 </a:t>
            </a:r>
            <a:r>
              <a:rPr lang="en-GB" sz="1200" b="0" i="0" u="none" strike="noStrike" cap="none" dirty="0" err="1">
                <a:solidFill>
                  <a:srgbClr val="3F3F3F"/>
                </a:solidFill>
                <a:latin typeface="Arial"/>
                <a:ea typeface="Arial"/>
                <a:cs typeface="Arial"/>
                <a:sym typeface="Arial"/>
              </a:rPr>
              <a:t>Kommunikation</a:t>
            </a:r>
            <a:r>
              <a:rPr lang="en-GB" sz="1200" b="0" i="0" u="none" strike="noStrike" cap="none" dirty="0">
                <a:solidFill>
                  <a:srgbClr val="3F3F3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rgbClr val="3F3F3F"/>
              </a:buClr>
              <a:buSzPts val="1200"/>
              <a:buFont typeface="Noto Sans Symbols"/>
              <a:buChar char="∙"/>
            </a:pPr>
            <a:r>
              <a:rPr lang="en-GB" sz="1200" b="0" i="0" u="none" strike="noStrike" cap="none" dirty="0">
                <a:solidFill>
                  <a:srgbClr val="3F3F3F"/>
                </a:solidFill>
                <a:latin typeface="Arial"/>
                <a:ea typeface="Arial"/>
                <a:cs typeface="Arial"/>
                <a:sym typeface="Arial"/>
              </a:rPr>
              <a:t>L1 </a:t>
            </a:r>
            <a:r>
              <a:rPr lang="en-GB" sz="1200" dirty="0" err="1">
                <a:solidFill>
                  <a:srgbClr val="3F3F3F"/>
                </a:solidFill>
              </a:rPr>
              <a:t>Tillväxttänkande</a:t>
            </a:r>
            <a:r>
              <a:rPr lang="en-GB" sz="1200" dirty="0">
                <a:solidFill>
                  <a:srgbClr val="3F3F3F"/>
                </a:solidFill>
              </a:rPr>
              <a:t>.</a:t>
            </a:r>
            <a:endParaRPr sz="1400" b="0" i="0" u="none" strike="noStrike" cap="none" dirty="0">
              <a:solidFill>
                <a:srgbClr val="000000"/>
              </a:solidFill>
              <a:latin typeface="Arial"/>
              <a:ea typeface="Arial"/>
              <a:cs typeface="Arial"/>
              <a:sym typeface="Arial"/>
            </a:endParaRPr>
          </a:p>
        </p:txBody>
      </p:sp>
      <p:sp>
        <p:nvSpPr>
          <p:cNvPr id="413" name="Google Shape;413;p29"/>
          <p:cNvSpPr txBox="1"/>
          <p:nvPr/>
        </p:nvSpPr>
        <p:spPr>
          <a:xfrm>
            <a:off x="971600" y="980437"/>
            <a:ext cx="4465759" cy="282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1800"/>
              <a:buFont typeface="Arial"/>
              <a:buNone/>
            </a:pPr>
            <a:r>
              <a:rPr lang="en-GB" sz="1800" b="1" i="0" u="none" strike="noStrike" cap="none" dirty="0" err="1">
                <a:solidFill>
                  <a:srgbClr val="3F3F3F"/>
                </a:solidFill>
                <a:latin typeface="Arial"/>
                <a:ea typeface="Arial"/>
                <a:cs typeface="Arial"/>
                <a:sym typeface="Arial"/>
              </a:rPr>
              <a:t>Lärandemål</a:t>
            </a:r>
            <a:r>
              <a:rPr lang="en-GB" sz="1800" b="1" i="0" u="none" strike="noStrike" cap="none" dirty="0">
                <a:solidFill>
                  <a:srgbClr val="3F3F3F"/>
                </a:solidFill>
                <a:latin typeface="Arial"/>
                <a:ea typeface="Arial"/>
                <a:cs typeface="Arial"/>
                <a:sym typeface="Arial"/>
              </a:rPr>
              <a:t>: </a:t>
            </a:r>
            <a:r>
              <a:rPr lang="en-GB" sz="1800" b="1" i="0" u="none" strike="noStrike" cap="none" dirty="0" err="1">
                <a:solidFill>
                  <a:srgbClr val="3F3F3F"/>
                </a:solidFill>
                <a:latin typeface="Arial"/>
                <a:ea typeface="Arial"/>
                <a:cs typeface="Arial"/>
                <a:sym typeface="Arial"/>
              </a:rPr>
              <a:t>Vad</a:t>
            </a:r>
            <a:r>
              <a:rPr lang="en-GB" sz="1800" b="1" i="0" u="none" strike="noStrike" cap="none" dirty="0">
                <a:solidFill>
                  <a:srgbClr val="3F3F3F"/>
                </a:solidFill>
                <a:latin typeface="Arial"/>
                <a:ea typeface="Arial"/>
                <a:cs typeface="Arial"/>
                <a:sym typeface="Arial"/>
              </a:rPr>
              <a:t> </a:t>
            </a:r>
            <a:r>
              <a:rPr lang="en-GB" sz="1800" b="1" i="0" u="none" strike="noStrike" cap="none" dirty="0" err="1">
                <a:solidFill>
                  <a:srgbClr val="3F3F3F"/>
                </a:solidFill>
                <a:latin typeface="Arial"/>
                <a:ea typeface="Arial"/>
                <a:cs typeface="Arial"/>
                <a:sym typeface="Arial"/>
              </a:rPr>
              <a:t>kommer</a:t>
            </a:r>
            <a:r>
              <a:rPr lang="en-GB" sz="1800" b="1" i="0" u="none" strike="noStrike" cap="none" dirty="0">
                <a:solidFill>
                  <a:srgbClr val="3F3F3F"/>
                </a:solidFill>
                <a:latin typeface="Arial"/>
                <a:ea typeface="Arial"/>
                <a:cs typeface="Arial"/>
                <a:sym typeface="Arial"/>
              </a:rPr>
              <a:t> jag </a:t>
            </a:r>
            <a:r>
              <a:rPr lang="en-GB" sz="1800" b="1" i="0" u="none" strike="noStrike" cap="none" dirty="0" err="1">
                <a:solidFill>
                  <a:srgbClr val="3F3F3F"/>
                </a:solidFill>
                <a:latin typeface="Arial"/>
                <a:ea typeface="Arial"/>
                <a:cs typeface="Arial"/>
                <a:sym typeface="Arial"/>
              </a:rPr>
              <a:t>att</a:t>
            </a:r>
            <a:r>
              <a:rPr lang="en-GB" sz="1800" b="1" i="0" u="none" strike="noStrike" cap="none" dirty="0">
                <a:solidFill>
                  <a:srgbClr val="3F3F3F"/>
                </a:solidFill>
                <a:latin typeface="Arial"/>
                <a:ea typeface="Arial"/>
                <a:cs typeface="Arial"/>
                <a:sym typeface="Arial"/>
              </a:rPr>
              <a:t> </a:t>
            </a:r>
            <a:r>
              <a:rPr lang="en-GB" sz="1800" b="1" i="0" u="none" strike="noStrike" cap="none" dirty="0" err="1">
                <a:solidFill>
                  <a:srgbClr val="3F3F3F"/>
                </a:solidFill>
                <a:latin typeface="Arial"/>
                <a:ea typeface="Arial"/>
                <a:cs typeface="Arial"/>
                <a:sym typeface="Arial"/>
              </a:rPr>
              <a:t>lära</a:t>
            </a:r>
            <a:r>
              <a:rPr lang="en-GB" sz="1800" b="1" i="0" u="none" strike="noStrike" cap="none" dirty="0">
                <a:solidFill>
                  <a:srgbClr val="3F3F3F"/>
                </a:solidFill>
                <a:latin typeface="Arial"/>
                <a:ea typeface="Arial"/>
                <a:cs typeface="Arial"/>
                <a:sym typeface="Arial"/>
              </a:rPr>
              <a:t> </a:t>
            </a:r>
            <a:r>
              <a:rPr lang="en-GB" sz="1800" b="1" i="0" u="none" strike="noStrike" cap="none" dirty="0" err="1">
                <a:solidFill>
                  <a:srgbClr val="3F3F3F"/>
                </a:solidFill>
                <a:latin typeface="Arial"/>
                <a:ea typeface="Arial"/>
                <a:cs typeface="Arial"/>
                <a:sym typeface="Arial"/>
              </a:rPr>
              <a:t>mig</a:t>
            </a:r>
            <a:r>
              <a:rPr lang="en-GB" sz="1800" b="1" i="0" u="none" strike="noStrike" cap="none" dirty="0">
                <a:solidFill>
                  <a:srgbClr val="3F3F3F"/>
                </a:solidFill>
                <a:latin typeface="Arial"/>
                <a:ea typeface="Arial"/>
                <a:cs typeface="Arial"/>
                <a:sym typeface="Arial"/>
              </a:rPr>
              <a:t>?</a:t>
            </a:r>
            <a:endParaRPr sz="1800" b="1" i="0" u="none" strike="noStrike" cap="none" dirty="0">
              <a:solidFill>
                <a:srgbClr val="3F3F3F"/>
              </a:solidFill>
              <a:latin typeface="Arial"/>
              <a:ea typeface="Arial"/>
              <a:cs typeface="Arial"/>
              <a:sym typeface="Arial"/>
            </a:endParaRPr>
          </a:p>
        </p:txBody>
      </p:sp>
      <p:sp>
        <p:nvSpPr>
          <p:cNvPr id="414" name="Google Shape;414;p29"/>
          <p:cNvSpPr/>
          <p:nvPr/>
        </p:nvSpPr>
        <p:spPr>
          <a:xfrm>
            <a:off x="3181436" y="1544130"/>
            <a:ext cx="2781127" cy="2179747"/>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1" dirty="0" err="1">
                <a:solidFill>
                  <a:srgbClr val="3F3F3F"/>
                </a:solidFill>
              </a:rPr>
              <a:t>K</a:t>
            </a:r>
            <a:r>
              <a:rPr lang="en-GB" sz="1200" b="1" i="0" u="none" strike="noStrike" cap="none" dirty="0" err="1">
                <a:solidFill>
                  <a:srgbClr val="3F3F3F"/>
                </a:solidFill>
                <a:latin typeface="Arial"/>
                <a:ea typeface="Arial"/>
                <a:cs typeface="Arial"/>
                <a:sym typeface="Arial"/>
              </a:rPr>
              <a:t>ompetens</a:t>
            </a:r>
            <a:r>
              <a:rPr lang="en-GB" sz="1200" b="1" i="0" u="none" strike="noStrike" cap="none" dirty="0">
                <a:solidFill>
                  <a:srgbClr val="3F3F3F"/>
                </a:solidFill>
                <a:latin typeface="Arial"/>
                <a:ea typeface="Arial"/>
                <a:cs typeface="Arial"/>
                <a:sym typeface="Arial"/>
              </a:rPr>
              <a:t> (</a:t>
            </a:r>
            <a:r>
              <a:rPr lang="en-GB" sz="1200" b="1" i="0" u="none" strike="noStrike" cap="none" dirty="0" err="1">
                <a:solidFill>
                  <a:srgbClr val="3F3F3F"/>
                </a:solidFill>
                <a:latin typeface="Arial"/>
                <a:ea typeface="Arial"/>
                <a:cs typeface="Arial"/>
                <a:sym typeface="Arial"/>
              </a:rPr>
              <a:t>EntreComp</a:t>
            </a:r>
            <a:r>
              <a:rPr lang="en-GB" sz="1200" b="1" i="0" u="none" strike="noStrike" cap="none" dirty="0">
                <a:solidFill>
                  <a:srgbClr val="3F3F3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3F3F3F"/>
              </a:solidFill>
              <a:latin typeface="Arial"/>
              <a:ea typeface="Arial"/>
              <a:cs typeface="Arial"/>
              <a:sym typeface="Arial"/>
            </a:endParaRPr>
          </a:p>
          <a:p>
            <a:pPr marL="342900" marR="0" lvl="0" indent="-342900" algn="l" rtl="0">
              <a:lnSpc>
                <a:spcPct val="100000"/>
              </a:lnSpc>
              <a:spcBef>
                <a:spcPts val="0"/>
              </a:spcBef>
              <a:spcAft>
                <a:spcPts val="0"/>
              </a:spcAft>
              <a:buClr>
                <a:srgbClr val="3F3F3F"/>
              </a:buClr>
              <a:buSzPts val="1200"/>
              <a:buFont typeface="Noto Sans Symbols"/>
              <a:buChar char="∙"/>
            </a:pPr>
            <a:r>
              <a:rPr lang="en-GB" sz="1200" b="0" i="0" u="none" strike="noStrike" cap="none" dirty="0">
                <a:solidFill>
                  <a:srgbClr val="3F3F3F"/>
                </a:solidFill>
                <a:latin typeface="Arial"/>
                <a:ea typeface="Arial"/>
                <a:cs typeface="Arial"/>
                <a:sym typeface="Arial"/>
              </a:rPr>
              <a:t>1.2 </a:t>
            </a:r>
            <a:r>
              <a:rPr lang="en-GB" sz="1200" dirty="0" err="1">
                <a:solidFill>
                  <a:srgbClr val="3F3F3F"/>
                </a:solidFill>
              </a:rPr>
              <a:t>Kreativitet</a:t>
            </a:r>
            <a:r>
              <a:rPr lang="en-GB" sz="1200" b="0" i="0" u="none" strike="noStrike" cap="none" dirty="0">
                <a:solidFill>
                  <a:srgbClr val="3F3F3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rgbClr val="3F3F3F"/>
              </a:buClr>
              <a:buSzPts val="1200"/>
              <a:buFont typeface="Noto Sans Symbols"/>
              <a:buChar char="∙"/>
            </a:pPr>
            <a:r>
              <a:rPr lang="en-GB" sz="1200" b="0" i="0" u="none" strike="noStrike" cap="none" dirty="0">
                <a:solidFill>
                  <a:srgbClr val="3F3F3F"/>
                </a:solidFill>
                <a:latin typeface="Arial"/>
                <a:ea typeface="Arial"/>
                <a:cs typeface="Arial"/>
                <a:sym typeface="Arial"/>
              </a:rPr>
              <a:t>2.3 </a:t>
            </a:r>
            <a:r>
              <a:rPr lang="en-GB" sz="1200" b="0" i="0" u="none" strike="noStrike" cap="none" dirty="0" err="1">
                <a:solidFill>
                  <a:srgbClr val="3F3F3F"/>
                </a:solidFill>
                <a:latin typeface="Arial"/>
                <a:ea typeface="Arial"/>
                <a:cs typeface="Arial"/>
                <a:sym typeface="Arial"/>
              </a:rPr>
              <a:t>Mobilisera</a:t>
            </a:r>
            <a:r>
              <a:rPr lang="en-GB" sz="1200" b="0" i="0" u="none" strike="noStrike" cap="none" dirty="0">
                <a:solidFill>
                  <a:srgbClr val="3F3F3F"/>
                </a:solidFill>
                <a:latin typeface="Arial"/>
                <a:ea typeface="Arial"/>
                <a:cs typeface="Arial"/>
                <a:sym typeface="Arial"/>
              </a:rPr>
              <a:t> </a:t>
            </a:r>
            <a:r>
              <a:rPr lang="en-GB" sz="1200" b="0" i="0" u="none" strike="noStrike" cap="none" dirty="0" err="1">
                <a:solidFill>
                  <a:srgbClr val="3F3F3F"/>
                </a:solidFill>
                <a:latin typeface="Arial"/>
                <a:ea typeface="Arial"/>
                <a:cs typeface="Arial"/>
                <a:sym typeface="Arial"/>
              </a:rPr>
              <a:t>resurser</a:t>
            </a:r>
            <a:r>
              <a:rPr lang="en-GB" sz="1200" b="0" i="0" u="none" strike="noStrike" cap="none" dirty="0">
                <a:solidFill>
                  <a:srgbClr val="3F3F3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rgbClr val="3F3F3F"/>
              </a:buClr>
              <a:buSzPts val="1200"/>
              <a:buFont typeface="Noto Sans Symbols"/>
              <a:buChar char="∙"/>
            </a:pPr>
            <a:r>
              <a:rPr lang="en-GB" sz="1200" b="0" i="0" u="none" strike="noStrike" cap="none" dirty="0">
                <a:solidFill>
                  <a:srgbClr val="3F3F3F"/>
                </a:solidFill>
                <a:latin typeface="Arial"/>
                <a:ea typeface="Arial"/>
                <a:cs typeface="Arial"/>
                <a:sym typeface="Arial"/>
              </a:rPr>
              <a:t>3.2 </a:t>
            </a:r>
            <a:r>
              <a:rPr lang="en-GB" sz="1200" b="0" i="0" u="none" strike="noStrike" cap="none" dirty="0" err="1">
                <a:solidFill>
                  <a:srgbClr val="3F3F3F"/>
                </a:solidFill>
                <a:latin typeface="Arial"/>
                <a:ea typeface="Arial"/>
                <a:cs typeface="Arial"/>
                <a:sym typeface="Arial"/>
              </a:rPr>
              <a:t>Planering</a:t>
            </a:r>
            <a:r>
              <a:rPr lang="en-GB" sz="1200" b="0" i="0" u="none" strike="noStrike" cap="none" dirty="0">
                <a:solidFill>
                  <a:srgbClr val="3F3F3F"/>
                </a:solidFill>
                <a:latin typeface="Arial"/>
                <a:ea typeface="Arial"/>
                <a:cs typeface="Arial"/>
                <a:sym typeface="Arial"/>
              </a:rPr>
              <a:t> </a:t>
            </a:r>
            <a:r>
              <a:rPr lang="en-GB" sz="1200" b="0" i="0" u="none" strike="noStrike" cap="none" dirty="0" err="1">
                <a:solidFill>
                  <a:srgbClr val="3F3F3F"/>
                </a:solidFill>
                <a:latin typeface="Arial"/>
                <a:ea typeface="Arial"/>
                <a:cs typeface="Arial"/>
                <a:sym typeface="Arial"/>
              </a:rPr>
              <a:t>och</a:t>
            </a:r>
            <a:r>
              <a:rPr lang="en-GB" sz="1200" b="0" i="0" u="none" strike="noStrike" cap="none" dirty="0">
                <a:solidFill>
                  <a:srgbClr val="3F3F3F"/>
                </a:solidFill>
                <a:latin typeface="Arial"/>
                <a:ea typeface="Arial"/>
                <a:cs typeface="Arial"/>
                <a:sym typeface="Arial"/>
              </a:rPr>
              <a:t> </a:t>
            </a:r>
            <a:r>
              <a:rPr lang="en-GB" sz="1200" b="0" i="0" u="none" strike="noStrike" cap="none" dirty="0" err="1">
                <a:solidFill>
                  <a:srgbClr val="3F3F3F"/>
                </a:solidFill>
                <a:latin typeface="Arial"/>
                <a:ea typeface="Arial"/>
                <a:cs typeface="Arial"/>
                <a:sym typeface="Arial"/>
              </a:rPr>
              <a:t>ledarskap</a:t>
            </a:r>
            <a:r>
              <a:rPr lang="en-GB" sz="1200" b="0" i="0" u="none" strike="noStrike" cap="none" dirty="0">
                <a:solidFill>
                  <a:srgbClr val="3F3F3F"/>
                </a:solidFill>
                <a:latin typeface="Arial"/>
                <a:ea typeface="Arial"/>
                <a:cs typeface="Arial"/>
                <a:sym typeface="Arial"/>
              </a:rPr>
              <a:t>.</a:t>
            </a:r>
            <a:endParaRPr sz="1200" b="0" i="0" u="none" strike="noStrike" cap="none" dirty="0">
              <a:solidFill>
                <a:srgbClr val="3F3F3F"/>
              </a:solidFill>
              <a:latin typeface="Arial"/>
              <a:ea typeface="Arial"/>
              <a:cs typeface="Arial"/>
              <a:sym typeface="Arial"/>
            </a:endParaRPr>
          </a:p>
        </p:txBody>
      </p:sp>
      <p:sp>
        <p:nvSpPr>
          <p:cNvPr id="415" name="Google Shape;415;p29"/>
          <p:cNvSpPr/>
          <p:nvPr/>
        </p:nvSpPr>
        <p:spPr>
          <a:xfrm>
            <a:off x="6156175" y="1536745"/>
            <a:ext cx="2709119" cy="2187131"/>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1" dirty="0" err="1">
                <a:solidFill>
                  <a:srgbClr val="3F3F3F"/>
                </a:solidFill>
              </a:rPr>
              <a:t>K</a:t>
            </a:r>
            <a:r>
              <a:rPr lang="en-GB" sz="1200" b="1" i="0" u="none" strike="noStrike" cap="none" dirty="0" err="1">
                <a:solidFill>
                  <a:srgbClr val="3F3F3F"/>
                </a:solidFill>
                <a:latin typeface="Arial"/>
                <a:ea typeface="Arial"/>
                <a:cs typeface="Arial"/>
                <a:sym typeface="Arial"/>
              </a:rPr>
              <a:t>ompetens</a:t>
            </a:r>
            <a:r>
              <a:rPr lang="en-GB" sz="1200" b="1" i="0" u="none" strike="noStrike" cap="none" dirty="0">
                <a:solidFill>
                  <a:srgbClr val="3F3F3F"/>
                </a:solidFill>
                <a:latin typeface="Arial"/>
                <a:ea typeface="Arial"/>
                <a:cs typeface="Arial"/>
                <a:sym typeface="Arial"/>
              </a:rPr>
              <a:t> (</a:t>
            </a:r>
            <a:r>
              <a:rPr lang="en-GB" sz="1200" b="1" i="0" u="none" strike="noStrike" cap="none" dirty="0" err="1">
                <a:solidFill>
                  <a:srgbClr val="3F3F3F"/>
                </a:solidFill>
                <a:latin typeface="Arial"/>
                <a:ea typeface="Arial"/>
                <a:cs typeface="Arial"/>
                <a:sym typeface="Arial"/>
              </a:rPr>
              <a:t>DigiComp</a:t>
            </a:r>
            <a:r>
              <a:rPr lang="en-GB" sz="1200" b="1" i="0" u="none" strike="noStrike" cap="none" dirty="0">
                <a:solidFill>
                  <a:srgbClr val="3F3F3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3F3F3F"/>
              </a:solidFill>
              <a:latin typeface="Arial"/>
              <a:ea typeface="Arial"/>
              <a:cs typeface="Arial"/>
              <a:sym typeface="Arial"/>
            </a:endParaRPr>
          </a:p>
          <a:p>
            <a:pPr marL="342900" marR="0" lvl="0" indent="-342900" algn="l" rtl="0">
              <a:lnSpc>
                <a:spcPct val="100000"/>
              </a:lnSpc>
              <a:spcBef>
                <a:spcPts val="0"/>
              </a:spcBef>
              <a:spcAft>
                <a:spcPts val="0"/>
              </a:spcAft>
              <a:buClr>
                <a:srgbClr val="3F3F3F"/>
              </a:buClr>
              <a:buSzPts val="1200"/>
              <a:buFont typeface="Noto Sans Symbols"/>
              <a:buChar char="∙"/>
            </a:pPr>
            <a:r>
              <a:rPr lang="en-GB" sz="1200" b="0" i="0" u="none" strike="noStrike" cap="none" dirty="0">
                <a:solidFill>
                  <a:srgbClr val="3F3F3F"/>
                </a:solidFill>
                <a:latin typeface="Arial"/>
                <a:ea typeface="Arial"/>
                <a:cs typeface="Arial"/>
                <a:sym typeface="Arial"/>
              </a:rPr>
              <a:t>1.3.</a:t>
            </a:r>
            <a:r>
              <a:rPr lang="sv-SE" sz="1200" b="0" i="0" u="none" strike="noStrike" cap="none" dirty="0">
                <a:solidFill>
                  <a:srgbClr val="3F3F3F"/>
                </a:solidFill>
                <a:latin typeface="Arial"/>
                <a:ea typeface="Arial"/>
                <a:cs typeface="Arial"/>
                <a:sym typeface="Arial"/>
              </a:rPr>
              <a:t> Hantera data, information och digitalt innehåll.</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rgbClr val="3F3F3F"/>
              </a:buClr>
              <a:buSzPts val="1200"/>
              <a:buFont typeface="Noto Sans Symbols"/>
              <a:buChar char="∙"/>
            </a:pPr>
            <a:r>
              <a:rPr lang="en-GB" sz="1200" b="0" i="0" u="none" strike="noStrike" cap="none" dirty="0">
                <a:solidFill>
                  <a:srgbClr val="3F3F3F"/>
                </a:solidFill>
                <a:latin typeface="Arial"/>
                <a:ea typeface="Arial"/>
                <a:cs typeface="Arial"/>
                <a:sym typeface="Arial"/>
              </a:rPr>
              <a:t>2.6 </a:t>
            </a:r>
            <a:r>
              <a:rPr lang="en-GB" sz="1200" dirty="0" err="1">
                <a:solidFill>
                  <a:srgbClr val="3F3F3F"/>
                </a:solidFill>
              </a:rPr>
              <a:t>Hantera</a:t>
            </a:r>
            <a:r>
              <a:rPr lang="en-GB" sz="1200" b="0" i="0" u="none" strike="noStrike" cap="none" dirty="0">
                <a:solidFill>
                  <a:srgbClr val="3F3F3F"/>
                </a:solidFill>
                <a:latin typeface="Arial"/>
                <a:ea typeface="Arial"/>
                <a:cs typeface="Arial"/>
                <a:sym typeface="Arial"/>
              </a:rPr>
              <a:t> digital </a:t>
            </a:r>
            <a:r>
              <a:rPr lang="en-GB" sz="1200" b="0" i="0" u="none" strike="noStrike" cap="none" dirty="0" err="1">
                <a:solidFill>
                  <a:srgbClr val="3F3F3F"/>
                </a:solidFill>
                <a:latin typeface="Arial"/>
                <a:ea typeface="Arial"/>
                <a:cs typeface="Arial"/>
                <a:sym typeface="Arial"/>
              </a:rPr>
              <a:t>identitet</a:t>
            </a:r>
            <a:r>
              <a:rPr lang="en-GB" sz="1200" b="0" i="0" u="none" strike="noStrike" cap="none" dirty="0">
                <a:solidFill>
                  <a:srgbClr val="3F3F3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rgbClr val="3F3F3F"/>
              </a:buClr>
              <a:buSzPts val="1200"/>
              <a:buFont typeface="Noto Sans Symbols"/>
              <a:buChar char="∙"/>
            </a:pPr>
            <a:r>
              <a:rPr lang="en-GB" sz="1200" b="0" i="0" u="none" strike="noStrike" cap="none" dirty="0">
                <a:solidFill>
                  <a:srgbClr val="3F3F3F"/>
                </a:solidFill>
                <a:latin typeface="Arial"/>
                <a:ea typeface="Arial"/>
                <a:cs typeface="Arial"/>
                <a:sym typeface="Arial"/>
              </a:rPr>
              <a:t>3.1 </a:t>
            </a:r>
            <a:r>
              <a:rPr lang="en-GB" sz="1200" dirty="0" err="1">
                <a:solidFill>
                  <a:srgbClr val="3F3F3F"/>
                </a:solidFill>
              </a:rPr>
              <a:t>Utveckla</a:t>
            </a:r>
            <a:r>
              <a:rPr lang="en-GB" sz="1200" dirty="0">
                <a:solidFill>
                  <a:srgbClr val="3F3F3F"/>
                </a:solidFill>
              </a:rPr>
              <a:t> digital </a:t>
            </a:r>
            <a:r>
              <a:rPr lang="en-GB" sz="1200" dirty="0" err="1">
                <a:solidFill>
                  <a:srgbClr val="3F3F3F"/>
                </a:solidFill>
              </a:rPr>
              <a:t>innehåll</a:t>
            </a:r>
            <a:r>
              <a:rPr lang="en-GB" sz="1200" b="0" i="0" u="none" strike="noStrike" cap="none" dirty="0">
                <a:solidFill>
                  <a:srgbClr val="3F3F3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rgbClr val="3F3F3F"/>
              </a:buClr>
              <a:buSzPts val="1200"/>
              <a:buFont typeface="Noto Sans Symbols"/>
              <a:buChar char="∙"/>
            </a:pPr>
            <a:r>
              <a:rPr lang="en-GB" sz="1200" b="0" i="0" u="none" strike="noStrike" cap="none" dirty="0">
                <a:solidFill>
                  <a:srgbClr val="3F3F3F"/>
                </a:solidFill>
                <a:latin typeface="Arial"/>
                <a:ea typeface="Arial"/>
                <a:cs typeface="Arial"/>
                <a:sym typeface="Arial"/>
              </a:rPr>
              <a:t>5.3.</a:t>
            </a:r>
            <a:r>
              <a:rPr lang="sv-SE" sz="1200" b="0" i="0" u="none" strike="noStrike" cap="none" dirty="0">
                <a:solidFill>
                  <a:srgbClr val="3F3F3F"/>
                </a:solidFill>
                <a:latin typeface="Arial"/>
                <a:ea typeface="Arial"/>
                <a:cs typeface="Arial"/>
                <a:sym typeface="Arial"/>
              </a:rPr>
              <a:t> Kreativ användning av digital teknik. </a:t>
            </a:r>
            <a:endParaRPr sz="1200" b="0" i="0" u="none" strike="noStrike" cap="none" dirty="0">
              <a:solidFill>
                <a:srgbClr val="3F3F3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GB" sz="2800" dirty="0" err="1"/>
              <a:t>Sociala</a:t>
            </a:r>
            <a:r>
              <a:rPr lang="en-GB" sz="2800" dirty="0"/>
              <a:t> </a:t>
            </a:r>
            <a:r>
              <a:rPr lang="en-GB" sz="2800" dirty="0" err="1"/>
              <a:t>medier</a:t>
            </a:r>
            <a:endParaRPr sz="2800" dirty="0"/>
          </a:p>
        </p:txBody>
      </p:sp>
      <p:sp>
        <p:nvSpPr>
          <p:cNvPr id="154" name="Google Shape;154;p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GB" sz="1800" dirty="0" err="1"/>
              <a:t>Vad</a:t>
            </a:r>
            <a:r>
              <a:rPr lang="en-GB" sz="1800" dirty="0"/>
              <a:t> </a:t>
            </a:r>
            <a:r>
              <a:rPr lang="en-GB" sz="1800" dirty="0" err="1"/>
              <a:t>är</a:t>
            </a:r>
            <a:r>
              <a:rPr lang="en-GB" sz="1800" dirty="0"/>
              <a:t> </a:t>
            </a:r>
            <a:r>
              <a:rPr lang="en-GB" sz="1800" dirty="0" err="1"/>
              <a:t>sociala</a:t>
            </a:r>
            <a:r>
              <a:rPr lang="en-GB" sz="1800" dirty="0"/>
              <a:t> </a:t>
            </a:r>
            <a:r>
              <a:rPr lang="en-GB" sz="1800" dirty="0" err="1"/>
              <a:t>nätverk</a:t>
            </a:r>
            <a:r>
              <a:rPr lang="en-GB" sz="1800" dirty="0"/>
              <a:t>?</a:t>
            </a:r>
            <a:endParaRPr sz="1800" dirty="0"/>
          </a:p>
        </p:txBody>
      </p:sp>
      <p:sp>
        <p:nvSpPr>
          <p:cNvPr id="155" name="Google Shape;155;p3"/>
          <p:cNvSpPr/>
          <p:nvPr/>
        </p:nvSpPr>
        <p:spPr>
          <a:xfrm>
            <a:off x="395536" y="1285763"/>
            <a:ext cx="4320480" cy="2862282"/>
          </a:xfrm>
          <a:custGeom>
            <a:avLst/>
            <a:gdLst/>
            <a:ahLst/>
            <a:cxnLst/>
            <a:rect l="l" t="t" r="r" b="b"/>
            <a:pathLst>
              <a:path w="4320480" h="2828147" extrusionOk="0">
                <a:moveTo>
                  <a:pt x="0" y="0"/>
                </a:moveTo>
                <a:cubicBezTo>
                  <a:pt x="125267" y="6969"/>
                  <a:pt x="373648" y="12"/>
                  <a:pt x="487597" y="0"/>
                </a:cubicBezTo>
                <a:cubicBezTo>
                  <a:pt x="601546" y="-12"/>
                  <a:pt x="930308" y="-6478"/>
                  <a:pt x="1148013" y="0"/>
                </a:cubicBezTo>
                <a:cubicBezTo>
                  <a:pt x="1365718" y="6478"/>
                  <a:pt x="1517444" y="-7063"/>
                  <a:pt x="1635610" y="0"/>
                </a:cubicBezTo>
                <a:cubicBezTo>
                  <a:pt x="1753776" y="7063"/>
                  <a:pt x="1932961" y="1422"/>
                  <a:pt x="2209617" y="0"/>
                </a:cubicBezTo>
                <a:cubicBezTo>
                  <a:pt x="2486273" y="-1422"/>
                  <a:pt x="2532357" y="1887"/>
                  <a:pt x="2740419" y="0"/>
                </a:cubicBezTo>
                <a:cubicBezTo>
                  <a:pt x="2948481" y="-1887"/>
                  <a:pt x="3089181" y="15037"/>
                  <a:pt x="3314425" y="0"/>
                </a:cubicBezTo>
                <a:cubicBezTo>
                  <a:pt x="3539669" y="-15037"/>
                  <a:pt x="3832216" y="-19868"/>
                  <a:pt x="4320480" y="0"/>
                </a:cubicBezTo>
                <a:cubicBezTo>
                  <a:pt x="4338751" y="102370"/>
                  <a:pt x="4342713" y="328157"/>
                  <a:pt x="4320480" y="480785"/>
                </a:cubicBezTo>
                <a:cubicBezTo>
                  <a:pt x="4298247" y="633414"/>
                  <a:pt x="4316749" y="763872"/>
                  <a:pt x="4320480" y="961570"/>
                </a:cubicBezTo>
                <a:cubicBezTo>
                  <a:pt x="4324211" y="1159268"/>
                  <a:pt x="4313501" y="1417974"/>
                  <a:pt x="4320480" y="1555481"/>
                </a:cubicBezTo>
                <a:cubicBezTo>
                  <a:pt x="4327459" y="1692988"/>
                  <a:pt x="4343969" y="1963797"/>
                  <a:pt x="4320480" y="2121110"/>
                </a:cubicBezTo>
                <a:cubicBezTo>
                  <a:pt x="4296991" y="2278423"/>
                  <a:pt x="4308981" y="2620887"/>
                  <a:pt x="4320480" y="2828147"/>
                </a:cubicBezTo>
                <a:cubicBezTo>
                  <a:pt x="4039770" y="2817757"/>
                  <a:pt x="3860842" y="2824308"/>
                  <a:pt x="3616859" y="2828147"/>
                </a:cubicBezTo>
                <a:cubicBezTo>
                  <a:pt x="3372876" y="2831986"/>
                  <a:pt x="3248221" y="2852228"/>
                  <a:pt x="2913238" y="2828147"/>
                </a:cubicBezTo>
                <a:cubicBezTo>
                  <a:pt x="2578255" y="2804066"/>
                  <a:pt x="2378426" y="2831483"/>
                  <a:pt x="2209617" y="2828147"/>
                </a:cubicBezTo>
                <a:cubicBezTo>
                  <a:pt x="2040808" y="2824811"/>
                  <a:pt x="1746255" y="2834046"/>
                  <a:pt x="1549201" y="2828147"/>
                </a:cubicBezTo>
                <a:cubicBezTo>
                  <a:pt x="1352147" y="2822248"/>
                  <a:pt x="1092328" y="2816821"/>
                  <a:pt x="975194" y="2828147"/>
                </a:cubicBezTo>
                <a:cubicBezTo>
                  <a:pt x="858060" y="2839473"/>
                  <a:pt x="449136" y="2862177"/>
                  <a:pt x="0" y="2828147"/>
                </a:cubicBezTo>
                <a:cubicBezTo>
                  <a:pt x="3415" y="2700271"/>
                  <a:pt x="-16090" y="2511521"/>
                  <a:pt x="0" y="2290799"/>
                </a:cubicBezTo>
                <a:cubicBezTo>
                  <a:pt x="16090" y="2070077"/>
                  <a:pt x="17914" y="1983818"/>
                  <a:pt x="0" y="1810014"/>
                </a:cubicBezTo>
                <a:cubicBezTo>
                  <a:pt x="-17914" y="1636210"/>
                  <a:pt x="-24740" y="1499393"/>
                  <a:pt x="0" y="1216103"/>
                </a:cubicBezTo>
                <a:cubicBezTo>
                  <a:pt x="24740" y="932813"/>
                  <a:pt x="1208" y="853964"/>
                  <a:pt x="0" y="622192"/>
                </a:cubicBezTo>
                <a:cubicBezTo>
                  <a:pt x="-1208" y="390420"/>
                  <a:pt x="-11613" y="144032"/>
                  <a:pt x="0" y="0"/>
                </a:cubicBezTo>
                <a:close/>
              </a:path>
            </a:pathLst>
          </a:custGeom>
          <a:noFill/>
          <a:ln w="12700" cap="flat" cmpd="sng">
            <a:solidFill>
              <a:srgbClr val="F39E5A"/>
            </a:solidFill>
            <a:prstDash val="solid"/>
            <a:round/>
            <a:headEnd type="none" w="sm" len="sm"/>
            <a:tailEnd type="none" w="sm" len="sm"/>
          </a:ln>
        </p:spPr>
        <p:txBody>
          <a:bodyPr spcFirstLastPara="1" wrap="square" lIns="91425" tIns="45700" rIns="91425" bIns="45700" anchor="ctr" anchorCtr="0">
            <a:spAutoFit/>
          </a:bodyPr>
          <a:lstStyle/>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Begreppet "</a:t>
            </a:r>
            <a:r>
              <a:rPr lang="sv-SE" sz="1200" i="0" u="none" strike="noStrike" cap="none" dirty="0">
                <a:solidFill>
                  <a:srgbClr val="3F3F3F"/>
                </a:solidFill>
                <a:latin typeface="Arial"/>
                <a:ea typeface="Arial"/>
                <a:cs typeface="Arial"/>
                <a:sym typeface="Arial"/>
              </a:rPr>
              <a:t>socialt nätverk</a:t>
            </a:r>
            <a:r>
              <a:rPr lang="sv-SE" sz="1200" b="0" i="0" u="none" strike="noStrike" cap="none" dirty="0">
                <a:solidFill>
                  <a:srgbClr val="3F3F3F"/>
                </a:solidFill>
                <a:latin typeface="Arial"/>
                <a:ea typeface="Arial"/>
                <a:cs typeface="Arial"/>
                <a:sym typeface="Arial"/>
              </a:rPr>
              <a:t>" har använts för att analysera interaktioner mellan individer och grupper av människor, även samhällen, sedan slutet av 1900-talet. 1990, med framväxten av internet, flyttade idén om sociala nätverk till den virtuella världen. År 2004 dök Facebook upp, förmodligen världens mest kända sociala nätverk (du har förmodligen sett filmen "The Social </a:t>
            </a:r>
            <a:r>
              <a:rPr lang="sv-SE" sz="1200" b="0" i="0" u="none" strike="noStrike" cap="none" dirty="0" err="1">
                <a:solidFill>
                  <a:srgbClr val="3F3F3F"/>
                </a:solidFill>
                <a:latin typeface="Arial"/>
                <a:ea typeface="Arial"/>
                <a:cs typeface="Arial"/>
                <a:sym typeface="Arial"/>
              </a:rPr>
              <a:t>Network</a:t>
            </a:r>
            <a:r>
              <a:rPr lang="sv-SE" sz="1200" b="0" i="0" u="none" strike="noStrike" cap="none" dirty="0">
                <a:solidFill>
                  <a:srgbClr val="3F3F3F"/>
                </a:solidFill>
                <a:latin typeface="Arial"/>
                <a:ea typeface="Arial"/>
                <a:cs typeface="Arial"/>
                <a:sym typeface="Arial"/>
              </a:rPr>
              <a:t>" regisserad av David </a:t>
            </a:r>
            <a:r>
              <a:rPr lang="sv-SE" sz="1200" b="0" i="0" u="none" strike="noStrike" cap="none" dirty="0" err="1">
                <a:solidFill>
                  <a:srgbClr val="3F3F3F"/>
                </a:solidFill>
                <a:latin typeface="Arial"/>
                <a:ea typeface="Arial"/>
                <a:cs typeface="Arial"/>
                <a:sym typeface="Arial"/>
              </a:rPr>
              <a:t>Fincher</a:t>
            </a:r>
            <a:r>
              <a:rPr lang="sv-SE" sz="1200" b="0" i="0" u="none" strike="noStrike" cap="none" dirty="0">
                <a:solidFill>
                  <a:srgbClr val="3F3F3F"/>
                </a:solidFill>
                <a:latin typeface="Arial"/>
                <a:ea typeface="Arial"/>
                <a:cs typeface="Arial"/>
                <a:sym typeface="Arial"/>
              </a:rPr>
              <a:t>, som berättar historien om Mark </a:t>
            </a:r>
            <a:r>
              <a:rPr lang="sv-SE" sz="1200" b="0" i="0" u="none" strike="noStrike" cap="none" dirty="0" err="1">
                <a:solidFill>
                  <a:srgbClr val="3F3F3F"/>
                </a:solidFill>
                <a:latin typeface="Arial"/>
                <a:ea typeface="Arial"/>
                <a:cs typeface="Arial"/>
                <a:sym typeface="Arial"/>
              </a:rPr>
              <a:t>Zuckerberg</a:t>
            </a:r>
            <a:r>
              <a:rPr lang="sv-SE" sz="1200" b="0" i="0" u="none" strike="noStrike" cap="none" dirty="0">
                <a:solidFill>
                  <a:srgbClr val="3F3F3F"/>
                </a:solidFill>
                <a:latin typeface="Arial"/>
                <a:ea typeface="Arial"/>
                <a:cs typeface="Arial"/>
                <a:sym typeface="Arial"/>
              </a:rPr>
              <a:t>, skaparen av Facebook!). Men även innan det, fanns det redan andra sociala nätverk på nätet.</a:t>
            </a:r>
            <a:endParaRPr sz="1400" b="0" i="0" u="none" strike="noStrike" cap="none" dirty="0">
              <a:solidFill>
                <a:srgbClr val="000000"/>
              </a:solidFill>
              <a:latin typeface="Arial"/>
              <a:ea typeface="Arial"/>
              <a:cs typeface="Arial"/>
              <a:sym typeface="Arial"/>
            </a:endParaRPr>
          </a:p>
        </p:txBody>
      </p:sp>
      <p:pic>
        <p:nvPicPr>
          <p:cNvPr id="156" name="Google Shape;156;p3" descr="Un dibujo de una persona&#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20072" y="1357883"/>
            <a:ext cx="3323529" cy="24277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a:t>Quest 2: </a:t>
            </a:r>
            <a:r>
              <a:rPr lang="sv-SE" sz="2800" dirty="0"/>
              <a:t>Social media för ditt digitala företag</a:t>
            </a:r>
            <a:endParaRPr dirty="0"/>
          </a:p>
        </p:txBody>
      </p:sp>
      <p:sp>
        <p:nvSpPr>
          <p:cNvPr id="421" name="Google Shape;421;p30"/>
          <p:cNvSpPr/>
          <p:nvPr/>
        </p:nvSpPr>
        <p:spPr>
          <a:xfrm>
            <a:off x="558587" y="1612785"/>
            <a:ext cx="7979406" cy="245381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a:solidFill>
                  <a:srgbClr val="3F3F3F"/>
                </a:solidFill>
                <a:latin typeface="Arial"/>
                <a:ea typeface="Arial"/>
                <a:cs typeface="Arial"/>
                <a:sym typeface="Arial"/>
              </a:rPr>
              <a:t>Tyckte du att det var intressant att sätta dig i rollen som en entreprenör med ett företag i den digitala världen?</a:t>
            </a:r>
          </a:p>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a:solidFill>
                  <a:srgbClr val="3F3F3F"/>
                </a:solidFill>
                <a:latin typeface="Arial"/>
                <a:ea typeface="Arial"/>
                <a:cs typeface="Arial"/>
                <a:sym typeface="Arial"/>
              </a:rPr>
              <a:t>Praktiska övningar av denna typ gör att du effektivt kan lära dig vad du skulle göra i ett riktigt jobb, oavsett om du är community manager för ett företag, eller om du startar ditt eget företag och vill ha en online-närvaro via sociala medier.</a:t>
            </a:r>
          </a:p>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a:solidFill>
                  <a:srgbClr val="3F3F3F"/>
                </a:solidFill>
                <a:latin typeface="Arial"/>
                <a:ea typeface="Arial"/>
                <a:cs typeface="Arial"/>
                <a:sym typeface="Arial"/>
              </a:rPr>
              <a:t>Kom ihåg att du kan konsultera resursavsnittet som är bifogat denna uppgift för att lära dig mer ingående och  ta reda på tips och tricks som gör att du kan utföra det mer effektivt.</a:t>
            </a:r>
            <a:endParaRPr lang="sv-SE" sz="1200" b="0" i="0" u="none" strike="noStrike" cap="none" dirty="0">
              <a:solidFill>
                <a:srgbClr val="3F3F3F"/>
              </a:solidFill>
              <a:latin typeface="Arial"/>
              <a:ea typeface="Arial"/>
              <a:cs typeface="Arial"/>
              <a:sym typeface="Arial"/>
            </a:endParaRPr>
          </a:p>
        </p:txBody>
      </p:sp>
      <p:sp>
        <p:nvSpPr>
          <p:cNvPr id="422" name="Google Shape;422;p30"/>
          <p:cNvSpPr txBox="1">
            <a:spLocks noGrp="1"/>
          </p:cNvSpPr>
          <p:nvPr>
            <p:ph type="body" idx="2"/>
          </p:nvPr>
        </p:nvSpPr>
        <p:spPr>
          <a:xfrm>
            <a:off x="899592" y="1170912"/>
            <a:ext cx="5112568" cy="28279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GB" sz="1800" b="1" dirty="0" err="1"/>
              <a:t>Slutsatser</a:t>
            </a:r>
            <a:r>
              <a:rPr lang="en-GB" sz="1800" b="1" dirty="0"/>
              <a:t>: </a:t>
            </a:r>
            <a:r>
              <a:rPr lang="en-GB" sz="1800" b="1" dirty="0" err="1"/>
              <a:t>Vad</a:t>
            </a:r>
            <a:r>
              <a:rPr lang="en-GB" sz="1800" b="1" dirty="0"/>
              <a:t> tar jag med </a:t>
            </a:r>
            <a:r>
              <a:rPr lang="en-GB" sz="1800" b="1" dirty="0" err="1"/>
              <a:t>mig</a:t>
            </a:r>
            <a:r>
              <a:rPr lang="en-GB" sz="1800" b="1" dirty="0"/>
              <a:t>?</a:t>
            </a:r>
            <a:endParaRPr sz="1800" b="1" dirty="0"/>
          </a:p>
        </p:txBody>
      </p:sp>
      <p:sp>
        <p:nvSpPr>
          <p:cNvPr id="423" name="Google Shape;423;p30"/>
          <p:cNvSpPr/>
          <p:nvPr/>
        </p:nvSpPr>
        <p:spPr>
          <a:xfrm>
            <a:off x="558587" y="1076899"/>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GB" sz="2800" dirty="0" err="1"/>
              <a:t>Självbedömning</a:t>
            </a:r>
            <a:endParaRPr dirty="0"/>
          </a:p>
        </p:txBody>
      </p:sp>
      <p:sp>
        <p:nvSpPr>
          <p:cNvPr id="429" name="Google Shape;429;p31"/>
          <p:cNvSpPr txBox="1">
            <a:spLocks noGrp="1"/>
          </p:cNvSpPr>
          <p:nvPr>
            <p:ph type="body" idx="2"/>
          </p:nvPr>
        </p:nvSpPr>
        <p:spPr>
          <a:xfrm>
            <a:off x="899592" y="1170912"/>
            <a:ext cx="6120680" cy="28279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GB" sz="1800" b="1" dirty="0" err="1"/>
              <a:t>Flervalsfrågor</a:t>
            </a:r>
            <a:r>
              <a:rPr lang="en-GB" sz="1800" b="1" dirty="0"/>
              <a:t>: </a:t>
            </a:r>
            <a:r>
              <a:rPr lang="en-GB" sz="1800" dirty="0" err="1"/>
              <a:t>stärk</a:t>
            </a:r>
            <a:r>
              <a:rPr lang="en-GB" sz="1800" dirty="0"/>
              <a:t> din </a:t>
            </a:r>
            <a:r>
              <a:rPr lang="en-GB" sz="1800" dirty="0" err="1"/>
              <a:t>inlärning</a:t>
            </a:r>
            <a:endParaRPr sz="1800" dirty="0"/>
          </a:p>
        </p:txBody>
      </p:sp>
      <p:sp>
        <p:nvSpPr>
          <p:cNvPr id="430" name="Google Shape;430;p31"/>
          <p:cNvSpPr/>
          <p:nvPr/>
        </p:nvSpPr>
        <p:spPr>
          <a:xfrm>
            <a:off x="558587" y="1011837"/>
            <a:ext cx="341005" cy="441873"/>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1" name="Google Shape;431;p31"/>
          <p:cNvSpPr txBox="1"/>
          <p:nvPr/>
        </p:nvSpPr>
        <p:spPr>
          <a:xfrm>
            <a:off x="251520" y="1766005"/>
            <a:ext cx="2808312" cy="246192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lnSpc>
                <a:spcPct val="100000"/>
              </a:lnSpc>
              <a:spcBef>
                <a:spcPts val="280"/>
              </a:spcBef>
              <a:spcAft>
                <a:spcPts val="0"/>
              </a:spcAft>
              <a:buClr>
                <a:srgbClr val="3F3F3F"/>
              </a:buClr>
              <a:buSzPts val="1400"/>
              <a:buFont typeface="Arial"/>
              <a:buNone/>
            </a:pPr>
            <a:r>
              <a:rPr lang="sv-SE" sz="1400" b="1" i="0" u="none" strike="noStrike" cap="none" dirty="0">
                <a:solidFill>
                  <a:srgbClr val="3F3F3F"/>
                </a:solidFill>
                <a:latin typeface="Arial"/>
                <a:ea typeface="Arial"/>
                <a:cs typeface="Arial"/>
                <a:sym typeface="Arial"/>
              </a:rPr>
              <a:t>Fråga 1</a:t>
            </a:r>
            <a:r>
              <a:rPr lang="sv-SE" sz="1400" b="0" i="0" u="none" strike="noStrike" cap="none" dirty="0">
                <a:solidFill>
                  <a:srgbClr val="3F3F3F"/>
                </a:solidFill>
                <a:latin typeface="Arial"/>
                <a:ea typeface="Arial"/>
                <a:cs typeface="Arial"/>
                <a:sym typeface="Arial"/>
              </a:rPr>
              <a:t>. Vilket av följande sociala nätverk är inriktat på nätverk?</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a: </a:t>
            </a:r>
            <a:r>
              <a:rPr lang="sv-SE" sz="1400" b="0" i="0" u="none" strike="noStrike" cap="none" dirty="0" err="1">
                <a:solidFill>
                  <a:srgbClr val="3F3F3F"/>
                </a:solidFill>
                <a:latin typeface="Arial"/>
                <a:ea typeface="Arial"/>
                <a:cs typeface="Arial"/>
                <a:sym typeface="Arial"/>
              </a:rPr>
              <a:t>Reddit</a:t>
            </a:r>
            <a:r>
              <a:rPr lang="sv-SE" sz="1400" b="0" i="0" u="none" strike="noStrike" cap="none" dirty="0">
                <a:solidFill>
                  <a:srgbClr val="3F3F3F"/>
                </a:solidFill>
                <a:latin typeface="Arial"/>
                <a:ea typeface="Arial"/>
                <a:cs typeface="Arial"/>
                <a:sym typeface="Arial"/>
              </a:rPr>
              <a:t>.</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b: LinkedIn.</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c: </a:t>
            </a:r>
            <a:r>
              <a:rPr lang="sv-SE" sz="1400" b="0" i="0" u="none" strike="noStrike" cap="none" dirty="0" err="1">
                <a:solidFill>
                  <a:srgbClr val="3F3F3F"/>
                </a:solidFill>
                <a:latin typeface="Arial"/>
                <a:ea typeface="Arial"/>
                <a:cs typeface="Arial"/>
                <a:sym typeface="Arial"/>
              </a:rPr>
              <a:t>TripAdvisor</a:t>
            </a:r>
            <a:r>
              <a:rPr lang="sv-SE" sz="1400" b="0" i="0" u="none" strike="noStrike" cap="none" dirty="0">
                <a:solidFill>
                  <a:srgbClr val="3F3F3F"/>
                </a:solidFill>
                <a:latin typeface="Arial"/>
                <a:ea typeface="Arial"/>
                <a:cs typeface="Arial"/>
                <a:sym typeface="Arial"/>
              </a:rPr>
              <a:t>.</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d: Alla svar är korrekta.</a:t>
            </a:r>
          </a:p>
        </p:txBody>
      </p:sp>
      <p:sp>
        <p:nvSpPr>
          <p:cNvPr id="432" name="Google Shape;432;p31"/>
          <p:cNvSpPr txBox="1"/>
          <p:nvPr/>
        </p:nvSpPr>
        <p:spPr>
          <a:xfrm>
            <a:off x="3167844" y="1766005"/>
            <a:ext cx="2808312" cy="246192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lnSpc>
                <a:spcPct val="100000"/>
              </a:lnSpc>
              <a:spcBef>
                <a:spcPts val="280"/>
              </a:spcBef>
              <a:spcAft>
                <a:spcPts val="0"/>
              </a:spcAft>
              <a:buClr>
                <a:srgbClr val="3F3F3F"/>
              </a:buClr>
              <a:buSzPts val="1400"/>
              <a:buFont typeface="Arial"/>
              <a:buNone/>
            </a:pPr>
            <a:r>
              <a:rPr lang="sv-SE" sz="1400" b="1" i="0" u="none" strike="noStrike" cap="none" dirty="0">
                <a:solidFill>
                  <a:srgbClr val="3F3F3F"/>
                </a:solidFill>
                <a:latin typeface="Arial"/>
                <a:ea typeface="Arial"/>
                <a:cs typeface="Arial"/>
                <a:sym typeface="Arial"/>
              </a:rPr>
              <a:t>Fråga 2. </a:t>
            </a:r>
            <a:r>
              <a:rPr lang="sv-SE" sz="1400" b="0" i="0" u="none" strike="noStrike" cap="none" dirty="0">
                <a:solidFill>
                  <a:srgbClr val="3F3F3F"/>
                </a:solidFill>
                <a:latin typeface="Arial"/>
                <a:ea typeface="Arial"/>
                <a:cs typeface="Arial"/>
                <a:sym typeface="Arial"/>
              </a:rPr>
              <a:t>Vilket av följande är en risk som uppstår vid användning av sociala medier?</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a: Verklighetsförvrängning.</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b: Förlust av integritet.</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c: Beroende.</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d: Alla svar är korrekta.</a:t>
            </a:r>
          </a:p>
        </p:txBody>
      </p:sp>
      <p:sp>
        <p:nvSpPr>
          <p:cNvPr id="433" name="Google Shape;433;p31"/>
          <p:cNvSpPr txBox="1"/>
          <p:nvPr/>
        </p:nvSpPr>
        <p:spPr>
          <a:xfrm>
            <a:off x="6084168" y="1766004"/>
            <a:ext cx="2808312" cy="2461929"/>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lnSpc>
                <a:spcPct val="100000"/>
              </a:lnSpc>
              <a:spcBef>
                <a:spcPts val="280"/>
              </a:spcBef>
              <a:spcAft>
                <a:spcPts val="0"/>
              </a:spcAft>
              <a:buClr>
                <a:srgbClr val="3F3F3F"/>
              </a:buClr>
              <a:buSzPts val="1400"/>
              <a:buFont typeface="Arial"/>
              <a:buNone/>
            </a:pPr>
            <a:r>
              <a:rPr lang="sv-SE" sz="1400" b="1" i="0" u="none" strike="noStrike" cap="none" dirty="0">
                <a:solidFill>
                  <a:srgbClr val="3F3F3F"/>
                </a:solidFill>
                <a:latin typeface="Arial"/>
                <a:ea typeface="Arial"/>
                <a:cs typeface="Arial"/>
                <a:sym typeface="Arial"/>
              </a:rPr>
              <a:t>Fråga 3. </a:t>
            </a:r>
            <a:r>
              <a:rPr lang="sv-SE" sz="1400" b="0" i="0" u="none" strike="noStrike" cap="none" dirty="0">
                <a:solidFill>
                  <a:srgbClr val="3F3F3F"/>
                </a:solidFill>
                <a:latin typeface="Arial"/>
                <a:ea typeface="Arial"/>
                <a:cs typeface="Arial"/>
                <a:sym typeface="Arial"/>
              </a:rPr>
              <a:t>Vad ska du göra om du upptäcker ett fall av nätmobbning?</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a: Jag borde inte ingripa, det är inte min sak.</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b: Förolämpa nätmobbaren.</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c: Meddela myndigheterna.</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d: Alla svar är korrekta.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2"/>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GB" sz="2800" dirty="0" err="1"/>
              <a:t>Självbedömning</a:t>
            </a:r>
            <a:endParaRPr dirty="0"/>
          </a:p>
        </p:txBody>
      </p:sp>
      <p:sp>
        <p:nvSpPr>
          <p:cNvPr id="439" name="Google Shape;439;p32"/>
          <p:cNvSpPr txBox="1">
            <a:spLocks noGrp="1"/>
          </p:cNvSpPr>
          <p:nvPr>
            <p:ph type="body" idx="2"/>
          </p:nvPr>
        </p:nvSpPr>
        <p:spPr>
          <a:xfrm>
            <a:off x="899592" y="1170912"/>
            <a:ext cx="6120680" cy="28279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GB" sz="1800" b="1" dirty="0" err="1"/>
              <a:t>Flervalsfrågor</a:t>
            </a:r>
            <a:r>
              <a:rPr lang="en-GB" sz="1800" b="1" dirty="0"/>
              <a:t>: </a:t>
            </a:r>
            <a:r>
              <a:rPr lang="en-GB" sz="1800" dirty="0" err="1"/>
              <a:t>stärk</a:t>
            </a:r>
            <a:r>
              <a:rPr lang="en-GB" sz="1800" dirty="0"/>
              <a:t> din </a:t>
            </a:r>
            <a:r>
              <a:rPr lang="en-GB" sz="1800" dirty="0" err="1"/>
              <a:t>inlärning</a:t>
            </a:r>
            <a:endParaRPr sz="1800" dirty="0"/>
          </a:p>
        </p:txBody>
      </p:sp>
      <p:sp>
        <p:nvSpPr>
          <p:cNvPr id="440" name="Google Shape;440;p32"/>
          <p:cNvSpPr/>
          <p:nvPr/>
        </p:nvSpPr>
        <p:spPr>
          <a:xfrm>
            <a:off x="558587" y="1011837"/>
            <a:ext cx="341005" cy="441873"/>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1" name="Google Shape;441;p32"/>
          <p:cNvSpPr txBox="1"/>
          <p:nvPr/>
        </p:nvSpPr>
        <p:spPr>
          <a:xfrm>
            <a:off x="899592" y="1771394"/>
            <a:ext cx="3528393" cy="252854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lnSpc>
                <a:spcPct val="100000"/>
              </a:lnSpc>
              <a:spcBef>
                <a:spcPts val="280"/>
              </a:spcBef>
              <a:spcAft>
                <a:spcPts val="0"/>
              </a:spcAft>
              <a:buClr>
                <a:srgbClr val="3F3F3F"/>
              </a:buClr>
              <a:buSzPts val="1400"/>
              <a:buFont typeface="Arial"/>
              <a:buNone/>
            </a:pPr>
            <a:r>
              <a:rPr lang="sv-SE" sz="1400" b="1" i="0" u="none" strike="noStrike" cap="none" dirty="0">
                <a:solidFill>
                  <a:srgbClr val="3F3F3F"/>
                </a:solidFill>
                <a:latin typeface="Arial"/>
                <a:ea typeface="Arial"/>
                <a:cs typeface="Arial"/>
                <a:sym typeface="Arial"/>
              </a:rPr>
              <a:t>Fråga 4. </a:t>
            </a:r>
            <a:r>
              <a:rPr lang="sv-SE" sz="1400" b="0" i="0" u="none" strike="noStrike" cap="none" dirty="0">
                <a:solidFill>
                  <a:srgbClr val="3F3F3F"/>
                </a:solidFill>
                <a:latin typeface="Arial"/>
                <a:ea typeface="Arial"/>
                <a:cs typeface="Arial"/>
                <a:sym typeface="Arial"/>
              </a:rPr>
              <a:t>Vilken roll har en </a:t>
            </a:r>
            <a:r>
              <a:rPr lang="sv-SE" sz="1400" b="0" i="0" u="none" strike="noStrike" cap="none" dirty="0" err="1">
                <a:solidFill>
                  <a:srgbClr val="3F3F3F"/>
                </a:solidFill>
                <a:latin typeface="Arial"/>
                <a:ea typeface="Arial"/>
                <a:cs typeface="Arial"/>
                <a:sym typeface="Arial"/>
              </a:rPr>
              <a:t>community</a:t>
            </a:r>
            <a:r>
              <a:rPr lang="sv-SE" sz="1400" b="0" i="0" u="none" strike="noStrike" cap="none" dirty="0">
                <a:solidFill>
                  <a:srgbClr val="3F3F3F"/>
                </a:solidFill>
                <a:latin typeface="Arial"/>
                <a:ea typeface="Arial"/>
                <a:cs typeface="Arial"/>
                <a:sym typeface="Arial"/>
              </a:rPr>
              <a:t> manager?</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a: Hantering av ett företags e-handel.</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b: Hantering av ett företags sociala nätverk.</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c: Hantering av ett företags kunder.</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d: Alla svar är korrekta.</a:t>
            </a:r>
          </a:p>
        </p:txBody>
      </p:sp>
      <p:sp>
        <p:nvSpPr>
          <p:cNvPr id="442" name="Google Shape;442;p32"/>
          <p:cNvSpPr txBox="1"/>
          <p:nvPr/>
        </p:nvSpPr>
        <p:spPr>
          <a:xfrm>
            <a:off x="4716016" y="1766004"/>
            <a:ext cx="3528392" cy="2528547"/>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lnSpc>
                <a:spcPct val="100000"/>
              </a:lnSpc>
              <a:spcBef>
                <a:spcPts val="280"/>
              </a:spcBef>
              <a:spcAft>
                <a:spcPts val="0"/>
              </a:spcAft>
              <a:buClr>
                <a:srgbClr val="3F3F3F"/>
              </a:buClr>
              <a:buSzPts val="1400"/>
              <a:buFont typeface="Arial"/>
              <a:buNone/>
            </a:pPr>
            <a:r>
              <a:rPr lang="sv-SE" sz="1400" b="1" i="0" u="none" strike="noStrike" cap="none" dirty="0">
                <a:solidFill>
                  <a:srgbClr val="3F3F3F"/>
                </a:solidFill>
                <a:latin typeface="Arial"/>
                <a:ea typeface="Arial"/>
                <a:cs typeface="Arial"/>
                <a:sym typeface="Arial"/>
              </a:rPr>
              <a:t>Fråga 5. </a:t>
            </a:r>
            <a:r>
              <a:rPr lang="sv-SE" sz="1400" b="0" i="0" u="none" strike="noStrike" cap="none" dirty="0">
                <a:solidFill>
                  <a:srgbClr val="3F3F3F"/>
                </a:solidFill>
                <a:latin typeface="Arial"/>
                <a:ea typeface="Arial"/>
                <a:cs typeface="Arial"/>
                <a:sym typeface="Arial"/>
              </a:rPr>
              <a:t>Hur kan sociala medier hjälpa dig?</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a: Hitta ett jobb.</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b: Att hålla kontakten med en vän i ett annat land.</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c: Skapa professionella kontakter (nätverk).</a:t>
            </a:r>
          </a:p>
          <a:p>
            <a:pPr marL="0" marR="0" lvl="0" indent="0" algn="l" rtl="0">
              <a:lnSpc>
                <a:spcPct val="100000"/>
              </a:lnSpc>
              <a:spcBef>
                <a:spcPts val="280"/>
              </a:spcBef>
              <a:spcAft>
                <a:spcPts val="0"/>
              </a:spcAft>
              <a:buClr>
                <a:srgbClr val="3F3F3F"/>
              </a:buClr>
              <a:buSzPts val="1400"/>
              <a:buFont typeface="Arial"/>
              <a:buNone/>
            </a:pPr>
            <a:r>
              <a:rPr lang="sv-SE" sz="1400" b="0" i="0" u="none" strike="noStrike" cap="none" dirty="0">
                <a:solidFill>
                  <a:srgbClr val="3F3F3F"/>
                </a:solidFill>
                <a:latin typeface="Arial"/>
                <a:ea typeface="Arial"/>
                <a:cs typeface="Arial"/>
                <a:sym typeface="Arial"/>
              </a:rPr>
              <a:t>Alternativ d: Alla svar är korrekta.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GB" sz="2800" dirty="0" err="1"/>
              <a:t>Självbedömning</a:t>
            </a:r>
            <a:endParaRPr dirty="0"/>
          </a:p>
        </p:txBody>
      </p:sp>
      <p:sp>
        <p:nvSpPr>
          <p:cNvPr id="448" name="Google Shape;448;p33"/>
          <p:cNvSpPr txBox="1">
            <a:spLocks noGrp="1"/>
          </p:cNvSpPr>
          <p:nvPr>
            <p:ph type="body" idx="2"/>
          </p:nvPr>
        </p:nvSpPr>
        <p:spPr>
          <a:xfrm>
            <a:off x="899592" y="1170912"/>
            <a:ext cx="6120680" cy="28279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GB" sz="1800" b="1" dirty="0" err="1"/>
              <a:t>Flervalsfrågor</a:t>
            </a:r>
            <a:r>
              <a:rPr lang="en-GB" sz="1800" b="1" dirty="0"/>
              <a:t>: </a:t>
            </a:r>
            <a:r>
              <a:rPr lang="en-GB" sz="1800" dirty="0" err="1"/>
              <a:t>facit</a:t>
            </a:r>
            <a:endParaRPr sz="1800" dirty="0"/>
          </a:p>
        </p:txBody>
      </p:sp>
      <p:sp>
        <p:nvSpPr>
          <p:cNvPr id="449" name="Google Shape;449;p33"/>
          <p:cNvSpPr/>
          <p:nvPr/>
        </p:nvSpPr>
        <p:spPr>
          <a:xfrm>
            <a:off x="558587" y="1011837"/>
            <a:ext cx="341005" cy="441873"/>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0" name="Google Shape;450;p33"/>
          <p:cNvSpPr txBox="1"/>
          <p:nvPr/>
        </p:nvSpPr>
        <p:spPr>
          <a:xfrm>
            <a:off x="160080" y="1766005"/>
            <a:ext cx="2808312" cy="246192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lnSpc>
                <a:spcPct val="100000"/>
              </a:lnSpc>
              <a:spcBef>
                <a:spcPts val="280"/>
              </a:spcBef>
              <a:spcAft>
                <a:spcPts val="0"/>
              </a:spcAft>
              <a:buClr>
                <a:srgbClr val="3F3F3F"/>
              </a:buClr>
              <a:buSzPts val="1400"/>
              <a:buFont typeface="Arial"/>
              <a:buNone/>
            </a:pPr>
            <a:r>
              <a:rPr lang="en-GB" sz="1400" b="1" i="0" u="none" strike="noStrike" cap="none" dirty="0" err="1">
                <a:solidFill>
                  <a:srgbClr val="3F3F3F"/>
                </a:solidFill>
                <a:latin typeface="Arial"/>
                <a:ea typeface="Arial"/>
                <a:cs typeface="Arial"/>
                <a:sym typeface="Arial"/>
              </a:rPr>
              <a:t>Fråga</a:t>
            </a:r>
            <a:r>
              <a:rPr lang="en-GB" sz="1400" b="1" i="0" u="none" strike="noStrike" cap="none" dirty="0">
                <a:solidFill>
                  <a:srgbClr val="3F3F3F"/>
                </a:solidFill>
                <a:latin typeface="Arial"/>
                <a:ea typeface="Arial"/>
                <a:cs typeface="Arial"/>
                <a:sym typeface="Arial"/>
              </a:rPr>
              <a:t> 1: b </a:t>
            </a:r>
            <a:endParaRPr sz="1400" b="1" i="0" u="none" strike="noStrike" cap="none" dirty="0">
              <a:solidFill>
                <a:srgbClr val="000000"/>
              </a:solidFill>
              <a:latin typeface="Arial"/>
              <a:ea typeface="Arial"/>
              <a:cs typeface="Arial"/>
              <a:sym typeface="Arial"/>
            </a:endParaRPr>
          </a:p>
        </p:txBody>
      </p:sp>
      <p:sp>
        <p:nvSpPr>
          <p:cNvPr id="451" name="Google Shape;451;p33"/>
          <p:cNvSpPr txBox="1"/>
          <p:nvPr/>
        </p:nvSpPr>
        <p:spPr>
          <a:xfrm>
            <a:off x="3167844" y="1766005"/>
            <a:ext cx="2808312" cy="246192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lnSpc>
                <a:spcPct val="100000"/>
              </a:lnSpc>
              <a:spcBef>
                <a:spcPts val="280"/>
              </a:spcBef>
              <a:spcAft>
                <a:spcPts val="0"/>
              </a:spcAft>
              <a:buClr>
                <a:srgbClr val="3F3F3F"/>
              </a:buClr>
              <a:buSzPts val="1400"/>
              <a:buFont typeface="Arial"/>
              <a:buNone/>
            </a:pPr>
            <a:r>
              <a:rPr lang="en-GB" sz="1400" b="1" i="0" u="none" strike="noStrike" cap="none" dirty="0" err="1">
                <a:solidFill>
                  <a:srgbClr val="3F3F3F"/>
                </a:solidFill>
                <a:latin typeface="Arial"/>
                <a:ea typeface="Arial"/>
                <a:cs typeface="Arial"/>
                <a:sym typeface="Arial"/>
              </a:rPr>
              <a:t>Fråga</a:t>
            </a:r>
            <a:r>
              <a:rPr lang="en-GB" sz="1400" b="1" i="0" u="none" strike="noStrike" cap="none" dirty="0">
                <a:solidFill>
                  <a:srgbClr val="3F3F3F"/>
                </a:solidFill>
                <a:latin typeface="Arial"/>
                <a:ea typeface="Arial"/>
                <a:cs typeface="Arial"/>
                <a:sym typeface="Arial"/>
              </a:rPr>
              <a:t> 2: d </a:t>
            </a:r>
            <a:endParaRPr sz="1400" b="1" i="0" u="none" strike="noStrike" cap="none" dirty="0">
              <a:solidFill>
                <a:srgbClr val="000000"/>
              </a:solidFill>
              <a:latin typeface="Arial"/>
              <a:ea typeface="Arial"/>
              <a:cs typeface="Arial"/>
              <a:sym typeface="Arial"/>
            </a:endParaRPr>
          </a:p>
        </p:txBody>
      </p:sp>
      <p:sp>
        <p:nvSpPr>
          <p:cNvPr id="452" name="Google Shape;452;p33"/>
          <p:cNvSpPr txBox="1"/>
          <p:nvPr/>
        </p:nvSpPr>
        <p:spPr>
          <a:xfrm>
            <a:off x="6084168" y="1766004"/>
            <a:ext cx="2808312" cy="2461929"/>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lnSpc>
                <a:spcPct val="100000"/>
              </a:lnSpc>
              <a:spcBef>
                <a:spcPts val="280"/>
              </a:spcBef>
              <a:spcAft>
                <a:spcPts val="0"/>
              </a:spcAft>
              <a:buClr>
                <a:srgbClr val="3F3F3F"/>
              </a:buClr>
              <a:buSzPts val="1400"/>
              <a:buFont typeface="Arial"/>
              <a:buNone/>
            </a:pPr>
            <a:r>
              <a:rPr lang="en-GB" sz="1400" b="1" i="0" u="none" strike="noStrike" cap="none" dirty="0" err="1">
                <a:solidFill>
                  <a:srgbClr val="3F3F3F"/>
                </a:solidFill>
                <a:latin typeface="Arial"/>
                <a:ea typeface="Arial"/>
                <a:cs typeface="Arial"/>
                <a:sym typeface="Arial"/>
              </a:rPr>
              <a:t>Fråga</a:t>
            </a:r>
            <a:r>
              <a:rPr lang="en-GB" sz="1400" b="1" i="0" u="none" strike="noStrike" cap="none" dirty="0">
                <a:solidFill>
                  <a:srgbClr val="3F3F3F"/>
                </a:solidFill>
                <a:latin typeface="Arial"/>
                <a:ea typeface="Arial"/>
                <a:cs typeface="Arial"/>
                <a:sym typeface="Arial"/>
              </a:rPr>
              <a:t> 3: c </a:t>
            </a:r>
            <a:endParaRPr sz="1400" b="1" i="0" u="none" strike="noStrike" cap="none" dirty="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GB" sz="2800" dirty="0" err="1"/>
              <a:t>Självbedömning</a:t>
            </a:r>
            <a:endParaRPr dirty="0"/>
          </a:p>
        </p:txBody>
      </p:sp>
      <p:sp>
        <p:nvSpPr>
          <p:cNvPr id="458" name="Google Shape;458;p34"/>
          <p:cNvSpPr txBox="1">
            <a:spLocks noGrp="1"/>
          </p:cNvSpPr>
          <p:nvPr>
            <p:ph type="body" idx="2"/>
          </p:nvPr>
        </p:nvSpPr>
        <p:spPr>
          <a:xfrm>
            <a:off x="899592" y="1170912"/>
            <a:ext cx="6120680" cy="28279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GB" sz="1800" b="1" dirty="0" err="1"/>
              <a:t>Flervalsfrågor</a:t>
            </a:r>
            <a:r>
              <a:rPr lang="en-GB" sz="1800" b="1" dirty="0"/>
              <a:t>: </a:t>
            </a:r>
            <a:r>
              <a:rPr lang="en-GB" sz="1800" dirty="0" err="1"/>
              <a:t>facit</a:t>
            </a:r>
            <a:endParaRPr sz="1800" dirty="0"/>
          </a:p>
        </p:txBody>
      </p:sp>
      <p:sp>
        <p:nvSpPr>
          <p:cNvPr id="459" name="Google Shape;459;p34"/>
          <p:cNvSpPr/>
          <p:nvPr/>
        </p:nvSpPr>
        <p:spPr>
          <a:xfrm>
            <a:off x="558587" y="1011837"/>
            <a:ext cx="341005" cy="441873"/>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0" name="Google Shape;460;p34"/>
          <p:cNvSpPr txBox="1"/>
          <p:nvPr/>
        </p:nvSpPr>
        <p:spPr>
          <a:xfrm>
            <a:off x="899592" y="1771394"/>
            <a:ext cx="3528393" cy="2528548"/>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400"/>
              <a:buFont typeface="Arial"/>
              <a:buNone/>
            </a:pPr>
            <a:r>
              <a:rPr lang="sv-FI" sz="1400" b="1" i="0" u="none" strike="noStrike" cap="none" dirty="0">
                <a:solidFill>
                  <a:srgbClr val="000000"/>
                </a:solidFill>
                <a:latin typeface="Arial"/>
                <a:ea typeface="Arial"/>
                <a:cs typeface="Arial"/>
                <a:sym typeface="Arial"/>
              </a:rPr>
              <a:t>Fråga 4: b</a:t>
            </a:r>
          </a:p>
        </p:txBody>
      </p:sp>
      <p:sp>
        <p:nvSpPr>
          <p:cNvPr id="461" name="Google Shape;461;p34"/>
          <p:cNvSpPr txBox="1"/>
          <p:nvPr/>
        </p:nvSpPr>
        <p:spPr>
          <a:xfrm>
            <a:off x="4716016" y="1766004"/>
            <a:ext cx="3528392" cy="2528547"/>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lnSpc>
                <a:spcPct val="100000"/>
              </a:lnSpc>
              <a:spcBef>
                <a:spcPts val="280"/>
              </a:spcBef>
              <a:spcAft>
                <a:spcPts val="0"/>
              </a:spcAft>
              <a:buClr>
                <a:srgbClr val="3F3F3F"/>
              </a:buClr>
              <a:buSzPts val="1400"/>
              <a:buFont typeface="Arial"/>
              <a:buNone/>
            </a:pPr>
            <a:r>
              <a:rPr lang="en-GB" sz="1400" b="1" i="0" u="none" strike="noStrike" cap="none" dirty="0" err="1">
                <a:solidFill>
                  <a:srgbClr val="3F3F3F"/>
                </a:solidFill>
                <a:latin typeface="Arial"/>
                <a:ea typeface="Arial"/>
                <a:cs typeface="Arial"/>
                <a:sym typeface="Arial"/>
              </a:rPr>
              <a:t>Fråga</a:t>
            </a:r>
            <a:r>
              <a:rPr lang="en-GB" sz="1400" b="1" i="0" u="none" strike="noStrike" cap="none" dirty="0">
                <a:solidFill>
                  <a:srgbClr val="3F3F3F"/>
                </a:solidFill>
                <a:latin typeface="Arial"/>
                <a:ea typeface="Arial"/>
                <a:cs typeface="Arial"/>
                <a:sym typeface="Arial"/>
              </a:rPr>
              <a:t> 5: d </a:t>
            </a:r>
            <a:endParaRPr sz="1400" b="1" i="0" u="none" strike="noStrike" cap="none" dirty="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5"/>
          <p:cNvSpPr txBox="1">
            <a:spLocks noGrp="1"/>
          </p:cNvSpPr>
          <p:nvPr>
            <p:ph type="body" idx="1"/>
          </p:nvPr>
        </p:nvSpPr>
        <p:spPr>
          <a:xfrm>
            <a:off x="0" y="446003"/>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3200"/>
              <a:buNone/>
            </a:pPr>
            <a:r>
              <a:rPr lang="en-GB" sz="3200" dirty="0" err="1"/>
              <a:t>Sammanfattning</a:t>
            </a:r>
            <a:endParaRPr sz="3200" dirty="0"/>
          </a:p>
        </p:txBody>
      </p:sp>
      <p:grpSp>
        <p:nvGrpSpPr>
          <p:cNvPr id="467" name="Google Shape;467;p35"/>
          <p:cNvGrpSpPr/>
          <p:nvPr/>
        </p:nvGrpSpPr>
        <p:grpSpPr>
          <a:xfrm>
            <a:off x="3583892" y="1752851"/>
            <a:ext cx="900000" cy="900000"/>
            <a:chOff x="3563888" y="1923678"/>
            <a:chExt cx="900000" cy="900000"/>
          </a:xfrm>
        </p:grpSpPr>
        <p:sp>
          <p:nvSpPr>
            <p:cNvPr id="468" name="Google Shape;468;p35"/>
            <p:cNvSpPr/>
            <p:nvPr/>
          </p:nvSpPr>
          <p:spPr>
            <a:xfrm>
              <a:off x="3563888" y="1923678"/>
              <a:ext cx="900000" cy="90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9" name="Google Shape;469;p35"/>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470" name="Google Shape;470;p35"/>
          <p:cNvGrpSpPr/>
          <p:nvPr/>
        </p:nvGrpSpPr>
        <p:grpSpPr>
          <a:xfrm rot="5400000">
            <a:off x="4594682" y="1500851"/>
            <a:ext cx="1152000" cy="1152000"/>
            <a:chOff x="3563888" y="1923678"/>
            <a:chExt cx="900000" cy="900000"/>
          </a:xfrm>
        </p:grpSpPr>
        <p:sp>
          <p:nvSpPr>
            <p:cNvPr id="471" name="Google Shape;471;p35"/>
            <p:cNvSpPr/>
            <p:nvPr/>
          </p:nvSpPr>
          <p:spPr>
            <a:xfrm>
              <a:off x="3563888" y="1923678"/>
              <a:ext cx="900000" cy="900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2" name="Google Shape;472;p35"/>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473" name="Google Shape;473;p35"/>
          <p:cNvGrpSpPr/>
          <p:nvPr/>
        </p:nvGrpSpPr>
        <p:grpSpPr>
          <a:xfrm rot="10800000">
            <a:off x="4594682" y="2765140"/>
            <a:ext cx="720000" cy="720000"/>
            <a:chOff x="3563888" y="1923678"/>
            <a:chExt cx="900000" cy="900000"/>
          </a:xfrm>
        </p:grpSpPr>
        <p:sp>
          <p:nvSpPr>
            <p:cNvPr id="474" name="Google Shape;474;p35"/>
            <p:cNvSpPr/>
            <p:nvPr/>
          </p:nvSpPr>
          <p:spPr>
            <a:xfrm>
              <a:off x="3563888" y="1923678"/>
              <a:ext cx="900000" cy="9000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5" name="Google Shape;475;p35"/>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476" name="Google Shape;476;p35"/>
          <p:cNvGrpSpPr/>
          <p:nvPr/>
        </p:nvGrpSpPr>
        <p:grpSpPr>
          <a:xfrm rot="-5400000">
            <a:off x="3475859" y="2765141"/>
            <a:ext cx="1008033" cy="1008033"/>
            <a:chOff x="3563888" y="1923678"/>
            <a:chExt cx="900000" cy="900000"/>
          </a:xfrm>
        </p:grpSpPr>
        <p:sp>
          <p:nvSpPr>
            <p:cNvPr id="477" name="Google Shape;477;p35"/>
            <p:cNvSpPr/>
            <p:nvPr/>
          </p:nvSpPr>
          <p:spPr>
            <a:xfrm>
              <a:off x="3563888" y="1923678"/>
              <a:ext cx="900000" cy="900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8" name="Google Shape;478;p35"/>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79" name="Google Shape;479;p35"/>
          <p:cNvSpPr txBox="1"/>
          <p:nvPr/>
        </p:nvSpPr>
        <p:spPr>
          <a:xfrm>
            <a:off x="3993095" y="2171366"/>
            <a:ext cx="4028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87B5BA"/>
                </a:solidFill>
                <a:latin typeface="Arial"/>
                <a:ea typeface="Arial"/>
                <a:cs typeface="Arial"/>
                <a:sym typeface="Arial"/>
              </a:rPr>
              <a:t>A</a:t>
            </a:r>
            <a:endParaRPr sz="2000" b="1" i="0" u="none" strike="noStrike" cap="none">
              <a:solidFill>
                <a:srgbClr val="87B5BA"/>
              </a:solidFill>
              <a:latin typeface="Arial"/>
              <a:ea typeface="Arial"/>
              <a:cs typeface="Arial"/>
              <a:sym typeface="Arial"/>
            </a:endParaRPr>
          </a:p>
        </p:txBody>
      </p:sp>
      <p:sp>
        <p:nvSpPr>
          <p:cNvPr id="480" name="Google Shape;480;p35"/>
          <p:cNvSpPr txBox="1"/>
          <p:nvPr/>
        </p:nvSpPr>
        <p:spPr>
          <a:xfrm>
            <a:off x="4701297" y="2131662"/>
            <a:ext cx="4028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86BD70"/>
                </a:solidFill>
                <a:latin typeface="Arial"/>
                <a:ea typeface="Arial"/>
                <a:cs typeface="Arial"/>
                <a:sym typeface="Arial"/>
              </a:rPr>
              <a:t>B</a:t>
            </a:r>
            <a:endParaRPr sz="2000" b="1" i="0" u="none" strike="noStrike" cap="none">
              <a:solidFill>
                <a:srgbClr val="86BD70"/>
              </a:solidFill>
              <a:latin typeface="Arial"/>
              <a:ea typeface="Arial"/>
              <a:cs typeface="Arial"/>
              <a:sym typeface="Arial"/>
            </a:endParaRPr>
          </a:p>
        </p:txBody>
      </p:sp>
      <p:sp>
        <p:nvSpPr>
          <p:cNvPr id="481" name="Google Shape;481;p35"/>
          <p:cNvSpPr txBox="1"/>
          <p:nvPr/>
        </p:nvSpPr>
        <p:spPr>
          <a:xfrm>
            <a:off x="3993095" y="2859371"/>
            <a:ext cx="4028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87B5BA"/>
                </a:solidFill>
                <a:latin typeface="Arial"/>
                <a:ea typeface="Arial"/>
                <a:cs typeface="Arial"/>
                <a:sym typeface="Arial"/>
              </a:rPr>
              <a:t>C</a:t>
            </a:r>
            <a:endParaRPr sz="2000" b="1" i="0" u="none" strike="noStrike" cap="none">
              <a:solidFill>
                <a:srgbClr val="87B5BA"/>
              </a:solidFill>
              <a:latin typeface="Arial"/>
              <a:ea typeface="Arial"/>
              <a:cs typeface="Arial"/>
              <a:sym typeface="Arial"/>
            </a:endParaRPr>
          </a:p>
        </p:txBody>
      </p:sp>
      <p:sp>
        <p:nvSpPr>
          <p:cNvPr id="482" name="Google Shape;482;p35"/>
          <p:cNvSpPr txBox="1"/>
          <p:nvPr/>
        </p:nvSpPr>
        <p:spPr>
          <a:xfrm>
            <a:off x="4606330" y="2781099"/>
            <a:ext cx="4028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F39E5A"/>
                </a:solidFill>
                <a:latin typeface="Arial"/>
                <a:ea typeface="Arial"/>
                <a:cs typeface="Arial"/>
                <a:sym typeface="Arial"/>
              </a:rPr>
              <a:t>D</a:t>
            </a:r>
            <a:endParaRPr sz="2000" b="1" i="0" u="none" strike="noStrike" cap="none">
              <a:solidFill>
                <a:srgbClr val="F39E5A"/>
              </a:solidFill>
              <a:latin typeface="Arial"/>
              <a:ea typeface="Arial"/>
              <a:cs typeface="Arial"/>
              <a:sym typeface="Arial"/>
            </a:endParaRPr>
          </a:p>
        </p:txBody>
      </p:sp>
      <p:sp>
        <p:nvSpPr>
          <p:cNvPr id="483" name="Google Shape;483;p35"/>
          <p:cNvSpPr/>
          <p:nvPr/>
        </p:nvSpPr>
        <p:spPr>
          <a:xfrm>
            <a:off x="3698714" y="1863598"/>
            <a:ext cx="322655" cy="302034"/>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4" name="Google Shape;484;p35"/>
          <p:cNvSpPr/>
          <p:nvPr/>
        </p:nvSpPr>
        <p:spPr>
          <a:xfrm rot="2700000">
            <a:off x="3674803" y="3244507"/>
            <a:ext cx="244448" cy="438249"/>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5" name="Google Shape;485;p35"/>
          <p:cNvSpPr/>
          <p:nvPr/>
        </p:nvSpPr>
        <p:spPr>
          <a:xfrm>
            <a:off x="5201489" y="1682116"/>
            <a:ext cx="391466" cy="394735"/>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6" name="Google Shape;486;p35"/>
          <p:cNvSpPr/>
          <p:nvPr/>
        </p:nvSpPr>
        <p:spPr>
          <a:xfrm>
            <a:off x="4914910" y="3155788"/>
            <a:ext cx="295178" cy="226737"/>
          </a:xfrm>
          <a:custGeom>
            <a:avLst/>
            <a:gdLst/>
            <a:ahLst/>
            <a:cxnLst/>
            <a:rect l="l" t="t" r="r" b="b"/>
            <a:pathLst>
              <a:path w="3186824" h="2447912" extrusionOk="0">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87" name="Google Shape;487;p35"/>
          <p:cNvGrpSpPr/>
          <p:nvPr/>
        </p:nvGrpSpPr>
        <p:grpSpPr>
          <a:xfrm>
            <a:off x="251521" y="1419622"/>
            <a:ext cx="2798114" cy="1232649"/>
            <a:chOff x="803640" y="3362835"/>
            <a:chExt cx="2059657" cy="1232649"/>
          </a:xfrm>
        </p:grpSpPr>
        <p:sp>
          <p:nvSpPr>
            <p:cNvPr id="488" name="Google Shape;488;p35"/>
            <p:cNvSpPr txBox="1"/>
            <p:nvPr/>
          </p:nvSpPr>
          <p:spPr>
            <a:xfrm>
              <a:off x="803640" y="3579862"/>
              <a:ext cx="2059657" cy="101562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Sociala nätverk kan användas för alla möjliga saker: underhållning (</a:t>
              </a:r>
              <a:r>
                <a:rPr lang="sv-SE" sz="1200" b="0" i="0" u="none" strike="noStrike" cap="none" dirty="0" err="1">
                  <a:solidFill>
                    <a:srgbClr val="3F3F3F"/>
                  </a:solidFill>
                  <a:latin typeface="Arial"/>
                  <a:ea typeface="Arial"/>
                  <a:cs typeface="Arial"/>
                  <a:sym typeface="Arial"/>
                </a:rPr>
                <a:t>Twitch</a:t>
              </a:r>
              <a:r>
                <a:rPr lang="sv-SE" sz="1200" b="0" i="0" u="none" strike="noStrike" cap="none" dirty="0">
                  <a:solidFill>
                    <a:srgbClr val="3F3F3F"/>
                  </a:solidFill>
                  <a:latin typeface="Arial"/>
                  <a:ea typeface="Arial"/>
                  <a:cs typeface="Arial"/>
                  <a:sym typeface="Arial"/>
                </a:rPr>
                <a:t>, YouTube), kontakta människor (Facebook), professionella kontakter (LinkedIn), hitta hotell (</a:t>
              </a:r>
              <a:r>
                <a:rPr lang="sv-SE" sz="1200" b="0" i="0" u="none" strike="noStrike" cap="none" dirty="0" err="1">
                  <a:solidFill>
                    <a:srgbClr val="3F3F3F"/>
                  </a:solidFill>
                  <a:latin typeface="Arial"/>
                  <a:ea typeface="Arial"/>
                  <a:cs typeface="Arial"/>
                  <a:sym typeface="Arial"/>
                </a:rPr>
                <a:t>TripAdvisor</a:t>
              </a:r>
              <a:r>
                <a:rPr lang="sv-SE" sz="1200" b="0" i="0" u="none" strike="noStrike" cap="none" dirty="0">
                  <a:solidFill>
                    <a:srgbClr val="3F3F3F"/>
                  </a:solidFill>
                  <a:latin typeface="Arial"/>
                  <a:ea typeface="Arial"/>
                  <a:cs typeface="Arial"/>
                  <a:sym typeface="Arial"/>
                </a:rPr>
                <a:t>)...</a:t>
              </a:r>
              <a:r>
                <a:rPr lang="en-US" sz="1200" b="0" i="0" u="none" strike="noStrike" cap="none" dirty="0">
                  <a:solidFill>
                    <a:srgbClr val="3F3F3F"/>
                  </a:solidFill>
                  <a:latin typeface="Arial"/>
                  <a:ea typeface="Arial"/>
                  <a:cs typeface="Arial"/>
                  <a:sym typeface="Arial"/>
                </a:rPr>
                <a:t> </a:t>
              </a:r>
            </a:p>
          </p:txBody>
        </p:sp>
        <p:sp>
          <p:nvSpPr>
            <p:cNvPr id="489" name="Google Shape;489;p35"/>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1" i="0" u="none" strike="noStrike" cap="none" dirty="0" err="1">
                  <a:solidFill>
                    <a:srgbClr val="3F3F3F"/>
                  </a:solidFill>
                  <a:latin typeface="Arial"/>
                  <a:ea typeface="Arial"/>
                  <a:cs typeface="Arial"/>
                  <a:sym typeface="Arial"/>
                </a:rPr>
                <a:t>Sociala</a:t>
              </a:r>
              <a:r>
                <a:rPr lang="en-GB" sz="1200" b="1" i="0" u="none" strike="noStrike" cap="none" dirty="0">
                  <a:solidFill>
                    <a:srgbClr val="3F3F3F"/>
                  </a:solidFill>
                  <a:latin typeface="Arial"/>
                  <a:ea typeface="Arial"/>
                  <a:cs typeface="Arial"/>
                  <a:sym typeface="Arial"/>
                </a:rPr>
                <a:t> </a:t>
              </a:r>
              <a:r>
                <a:rPr lang="en-GB" sz="1200" b="1" i="0" u="none" strike="noStrike" cap="none" dirty="0" err="1">
                  <a:solidFill>
                    <a:srgbClr val="3F3F3F"/>
                  </a:solidFill>
                  <a:latin typeface="Arial"/>
                  <a:ea typeface="Arial"/>
                  <a:cs typeface="Arial"/>
                  <a:sym typeface="Arial"/>
                </a:rPr>
                <a:t>medier</a:t>
              </a:r>
              <a:endParaRPr sz="1200" b="1" i="0" u="none" strike="noStrike" cap="none" dirty="0">
                <a:solidFill>
                  <a:srgbClr val="3F3F3F"/>
                </a:solidFill>
                <a:latin typeface="Arial"/>
                <a:ea typeface="Arial"/>
                <a:cs typeface="Arial"/>
                <a:sym typeface="Arial"/>
              </a:endParaRPr>
            </a:p>
          </p:txBody>
        </p:sp>
      </p:grpSp>
      <p:grpSp>
        <p:nvGrpSpPr>
          <p:cNvPr id="490" name="Google Shape;490;p35"/>
          <p:cNvGrpSpPr/>
          <p:nvPr/>
        </p:nvGrpSpPr>
        <p:grpSpPr>
          <a:xfrm>
            <a:off x="406646" y="3273323"/>
            <a:ext cx="2870122" cy="1047983"/>
            <a:chOff x="803640" y="3362835"/>
            <a:chExt cx="2059657" cy="1047983"/>
          </a:xfrm>
        </p:grpSpPr>
        <p:sp>
          <p:nvSpPr>
            <p:cNvPr id="491" name="Google Shape;491;p35"/>
            <p:cNvSpPr txBox="1"/>
            <p:nvPr/>
          </p:nvSpPr>
          <p:spPr>
            <a:xfrm>
              <a:off x="803640" y="3579862"/>
              <a:ext cx="2059657" cy="83095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Sociala nätverk har en dold sida, där det finns faror man bör undvika, som missbruk eller förvrängning av verkligheten</a:t>
              </a:r>
              <a:r>
                <a:rPr lang="en-GB" sz="1200" b="0" i="0" u="none" strike="noStrike" cap="none" dirty="0">
                  <a:solidFill>
                    <a:srgbClr val="3F3F3F"/>
                  </a:solidFill>
                  <a:latin typeface="Arial"/>
                  <a:ea typeface="Arial"/>
                  <a:cs typeface="Arial"/>
                  <a:sym typeface="Arial"/>
                </a:rPr>
                <a:t>. </a:t>
              </a:r>
              <a:endParaRPr sz="1200" b="0" i="0" u="none" strike="noStrike" cap="none" dirty="0">
                <a:solidFill>
                  <a:srgbClr val="3F3F3F"/>
                </a:solidFill>
                <a:latin typeface="Arial"/>
                <a:ea typeface="Arial"/>
                <a:cs typeface="Arial"/>
                <a:sym typeface="Arial"/>
              </a:endParaRPr>
            </a:p>
          </p:txBody>
        </p:sp>
        <p:sp>
          <p:nvSpPr>
            <p:cNvPr id="492" name="Google Shape;492;p35"/>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1" dirty="0">
                  <a:solidFill>
                    <a:srgbClr val="3F3F3F"/>
                  </a:solidFill>
                </a:rPr>
                <a:t>Den </a:t>
              </a:r>
              <a:r>
                <a:rPr lang="en-GB" sz="1200" b="1" dirty="0" err="1">
                  <a:solidFill>
                    <a:srgbClr val="3F3F3F"/>
                  </a:solidFill>
                </a:rPr>
                <a:t>dolda</a:t>
              </a:r>
              <a:r>
                <a:rPr lang="en-GB" sz="1200" b="1" dirty="0">
                  <a:solidFill>
                    <a:srgbClr val="3F3F3F"/>
                  </a:solidFill>
                </a:rPr>
                <a:t> </a:t>
              </a:r>
              <a:r>
                <a:rPr lang="en-GB" sz="1200" b="1" dirty="0" err="1">
                  <a:solidFill>
                    <a:srgbClr val="3F3F3F"/>
                  </a:solidFill>
                </a:rPr>
                <a:t>sidan</a:t>
              </a:r>
              <a:r>
                <a:rPr lang="en-GB" sz="1200" b="1" dirty="0">
                  <a:solidFill>
                    <a:srgbClr val="3F3F3F"/>
                  </a:solidFill>
                </a:rPr>
                <a:t> </a:t>
              </a:r>
              <a:r>
                <a:rPr lang="en-GB" sz="1200" b="1" dirty="0" err="1">
                  <a:solidFill>
                    <a:srgbClr val="3F3F3F"/>
                  </a:solidFill>
                </a:rPr>
                <a:t>av</a:t>
              </a:r>
              <a:r>
                <a:rPr lang="en-GB" sz="1200" b="1" dirty="0">
                  <a:solidFill>
                    <a:srgbClr val="3F3F3F"/>
                  </a:solidFill>
                </a:rPr>
                <a:t> </a:t>
              </a:r>
              <a:r>
                <a:rPr lang="en-GB" sz="1200" b="1" dirty="0" err="1">
                  <a:solidFill>
                    <a:srgbClr val="3F3F3F"/>
                  </a:solidFill>
                </a:rPr>
                <a:t>sociala</a:t>
              </a:r>
              <a:r>
                <a:rPr lang="en-GB" sz="1200" b="1" dirty="0">
                  <a:solidFill>
                    <a:srgbClr val="3F3F3F"/>
                  </a:solidFill>
                </a:rPr>
                <a:t> </a:t>
              </a:r>
              <a:r>
                <a:rPr lang="en-GB" sz="1200" b="1" dirty="0" err="1">
                  <a:solidFill>
                    <a:srgbClr val="3F3F3F"/>
                  </a:solidFill>
                </a:rPr>
                <a:t>medier</a:t>
              </a:r>
              <a:endParaRPr sz="1200" b="1" i="0" u="none" strike="noStrike" cap="none" dirty="0">
                <a:solidFill>
                  <a:srgbClr val="3F3F3F"/>
                </a:solidFill>
                <a:latin typeface="Arial"/>
                <a:ea typeface="Arial"/>
                <a:cs typeface="Arial"/>
                <a:sym typeface="Arial"/>
              </a:endParaRPr>
            </a:p>
          </p:txBody>
        </p:sp>
      </p:grpSp>
      <p:grpSp>
        <p:nvGrpSpPr>
          <p:cNvPr id="493" name="Google Shape;493;p35"/>
          <p:cNvGrpSpPr/>
          <p:nvPr/>
        </p:nvGrpSpPr>
        <p:grpSpPr>
          <a:xfrm>
            <a:off x="6084168" y="1419622"/>
            <a:ext cx="2880320" cy="1232649"/>
            <a:chOff x="803640" y="3362835"/>
            <a:chExt cx="2059657" cy="1232649"/>
          </a:xfrm>
        </p:grpSpPr>
        <p:sp>
          <p:nvSpPr>
            <p:cNvPr id="494" name="Google Shape;494;p35"/>
            <p:cNvSpPr txBox="1"/>
            <p:nvPr/>
          </p:nvSpPr>
          <p:spPr>
            <a:xfrm>
              <a:off x="803640" y="3579862"/>
              <a:ext cx="2059657"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Sociala nätverk kan vara för personligt bruk, för affärsbruk genom </a:t>
              </a:r>
              <a:r>
                <a:rPr lang="sv-SE" sz="1200" b="0" i="0" u="none" strike="noStrike" cap="none" dirty="0" err="1">
                  <a:solidFill>
                    <a:srgbClr val="3F3F3F"/>
                  </a:solidFill>
                  <a:latin typeface="Arial"/>
                  <a:ea typeface="Arial"/>
                  <a:cs typeface="Arial"/>
                  <a:sym typeface="Arial"/>
                </a:rPr>
                <a:t>community</a:t>
              </a:r>
              <a:r>
                <a:rPr lang="sv-SE" sz="1200" b="0" i="0" u="none" strike="noStrike" cap="none" dirty="0">
                  <a:solidFill>
                    <a:srgbClr val="3F3F3F"/>
                  </a:solidFill>
                  <a:latin typeface="Arial"/>
                  <a:ea typeface="Arial"/>
                  <a:cs typeface="Arial"/>
                  <a:sym typeface="Arial"/>
                </a:rPr>
                <a:t> managers som hanterar dem, och de kan till och med bli ett jobb, som i fallet med </a:t>
              </a:r>
              <a:r>
                <a:rPr lang="sv-SE" sz="1200" b="0" i="0" u="none" strike="noStrike" cap="none" dirty="0" err="1">
                  <a:solidFill>
                    <a:srgbClr val="3F3F3F"/>
                  </a:solidFill>
                  <a:latin typeface="Arial"/>
                  <a:ea typeface="Arial"/>
                  <a:cs typeface="Arial"/>
                  <a:sym typeface="Arial"/>
                </a:rPr>
                <a:t>influencers</a:t>
              </a:r>
              <a:endParaRPr sz="1200" b="0" i="0" u="none" strike="noStrike" cap="none" dirty="0">
                <a:solidFill>
                  <a:srgbClr val="3F3F3F"/>
                </a:solidFill>
                <a:latin typeface="Arial"/>
                <a:ea typeface="Arial"/>
                <a:cs typeface="Arial"/>
                <a:sym typeface="Arial"/>
              </a:endParaRPr>
            </a:p>
          </p:txBody>
        </p:sp>
        <p:sp>
          <p:nvSpPr>
            <p:cNvPr id="495" name="Google Shape;495;p35"/>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dirty="0" err="1">
                  <a:solidFill>
                    <a:srgbClr val="3F3F3F"/>
                  </a:solidFill>
                </a:rPr>
                <a:t>Användningen</a:t>
              </a:r>
              <a:r>
                <a:rPr lang="en-GB" sz="1200" b="1" dirty="0">
                  <a:solidFill>
                    <a:srgbClr val="3F3F3F"/>
                  </a:solidFill>
                </a:rPr>
                <a:t> </a:t>
              </a:r>
              <a:r>
                <a:rPr lang="en-GB" sz="1200" b="1" dirty="0" err="1">
                  <a:solidFill>
                    <a:srgbClr val="3F3F3F"/>
                  </a:solidFill>
                </a:rPr>
                <a:t>av</a:t>
              </a:r>
              <a:r>
                <a:rPr lang="en-GB" sz="1200" b="1" dirty="0">
                  <a:solidFill>
                    <a:srgbClr val="3F3F3F"/>
                  </a:solidFill>
                </a:rPr>
                <a:t> </a:t>
              </a:r>
              <a:r>
                <a:rPr lang="en-GB" sz="1200" b="1" dirty="0" err="1">
                  <a:solidFill>
                    <a:srgbClr val="3F3F3F"/>
                  </a:solidFill>
                </a:rPr>
                <a:t>sociala</a:t>
              </a:r>
              <a:r>
                <a:rPr lang="en-GB" sz="1200" b="1" dirty="0">
                  <a:solidFill>
                    <a:srgbClr val="3F3F3F"/>
                  </a:solidFill>
                </a:rPr>
                <a:t> </a:t>
              </a:r>
              <a:r>
                <a:rPr lang="en-GB" sz="1200" b="1" dirty="0" err="1">
                  <a:solidFill>
                    <a:srgbClr val="3F3F3F"/>
                  </a:solidFill>
                </a:rPr>
                <a:t>medier</a:t>
              </a:r>
              <a:endParaRPr sz="1200" b="1" i="0" u="none" strike="noStrike" cap="none" dirty="0">
                <a:solidFill>
                  <a:srgbClr val="3F3F3F"/>
                </a:solidFill>
                <a:latin typeface="Arial"/>
                <a:ea typeface="Arial"/>
                <a:cs typeface="Arial"/>
                <a:sym typeface="Arial"/>
              </a:endParaRPr>
            </a:p>
          </p:txBody>
        </p:sp>
      </p:grpSp>
      <p:grpSp>
        <p:nvGrpSpPr>
          <p:cNvPr id="496" name="Google Shape;496;p35"/>
          <p:cNvGrpSpPr/>
          <p:nvPr/>
        </p:nvGrpSpPr>
        <p:grpSpPr>
          <a:xfrm>
            <a:off x="6084168" y="3219822"/>
            <a:ext cx="2736304" cy="1047983"/>
            <a:chOff x="803640" y="3362835"/>
            <a:chExt cx="2059657" cy="1047983"/>
          </a:xfrm>
        </p:grpSpPr>
        <p:sp>
          <p:nvSpPr>
            <p:cNvPr id="497" name="Google Shape;497;p35"/>
            <p:cNvSpPr txBox="1"/>
            <p:nvPr/>
          </p:nvSpPr>
          <p:spPr>
            <a:xfrm>
              <a:off x="803640" y="3579862"/>
              <a:ext cx="2059657"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Du bör kolla reglerna för varje socialt nätverk, inte publicera personlig information och vara försiktig med tecken på brott</a:t>
              </a:r>
              <a:r>
                <a:rPr lang="en-GB" sz="1200" b="0" i="0" u="none" strike="noStrike" cap="none" dirty="0">
                  <a:solidFill>
                    <a:srgbClr val="3F3F3F"/>
                  </a:solidFill>
                  <a:latin typeface="Arial"/>
                  <a:ea typeface="Arial"/>
                  <a:cs typeface="Arial"/>
                  <a:sym typeface="Arial"/>
                </a:rPr>
                <a:t>.</a:t>
              </a:r>
              <a:endParaRPr sz="1200" b="0" i="0" u="none" strike="noStrike" cap="none" dirty="0">
                <a:solidFill>
                  <a:srgbClr val="3F3F3F"/>
                </a:solidFill>
                <a:latin typeface="Arial"/>
                <a:ea typeface="Arial"/>
                <a:cs typeface="Arial"/>
                <a:sym typeface="Arial"/>
              </a:endParaRPr>
            </a:p>
          </p:txBody>
        </p:sp>
        <p:sp>
          <p:nvSpPr>
            <p:cNvPr id="498" name="Google Shape;498;p35"/>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dirty="0" err="1">
                  <a:solidFill>
                    <a:srgbClr val="3F3F3F"/>
                  </a:solidFill>
                </a:rPr>
                <a:t>Varningar</a:t>
              </a:r>
              <a:r>
                <a:rPr lang="en-GB" sz="1200" b="1" dirty="0">
                  <a:solidFill>
                    <a:srgbClr val="3F3F3F"/>
                  </a:solidFill>
                </a:rPr>
                <a:t> </a:t>
              </a:r>
              <a:r>
                <a:rPr lang="en-GB" sz="1200" b="1" dirty="0" err="1">
                  <a:solidFill>
                    <a:srgbClr val="3F3F3F"/>
                  </a:solidFill>
                </a:rPr>
                <a:t>och</a:t>
              </a:r>
              <a:r>
                <a:rPr lang="en-GB" sz="1200" b="1" dirty="0">
                  <a:solidFill>
                    <a:srgbClr val="3F3F3F"/>
                  </a:solidFill>
                </a:rPr>
                <a:t> </a:t>
              </a:r>
              <a:r>
                <a:rPr lang="en-GB" sz="1200" b="1" dirty="0" err="1">
                  <a:solidFill>
                    <a:srgbClr val="3F3F3F"/>
                  </a:solidFill>
                </a:rPr>
                <a:t>rekommendationer</a:t>
              </a:r>
              <a:endParaRPr sz="1200" b="1" i="0" u="none" strike="noStrike" cap="none" dirty="0">
                <a:solidFill>
                  <a:srgbClr val="3F3F3F"/>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6"/>
          <p:cNvSpPr txBox="1">
            <a:spLocks noGrp="1"/>
          </p:cNvSpPr>
          <p:nvPr>
            <p:ph type="body" idx="1"/>
          </p:nvPr>
        </p:nvSpPr>
        <p:spPr>
          <a:xfrm>
            <a:off x="-148" y="3003798"/>
            <a:ext cx="9144000" cy="5760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3600"/>
              <a:buNone/>
            </a:pPr>
            <a:r>
              <a:rPr lang="en-GB" sz="3600" dirty="0"/>
              <a:t>Tack!</a:t>
            </a:r>
            <a:endParaRPr sz="3600" dirty="0"/>
          </a:p>
        </p:txBody>
      </p:sp>
      <p:sp>
        <p:nvSpPr>
          <p:cNvPr id="504" name="Google Shape;504;p36"/>
          <p:cNvSpPr txBox="1">
            <a:spLocks noGrp="1"/>
          </p:cNvSpPr>
          <p:nvPr>
            <p:ph type="body" idx="2"/>
          </p:nvPr>
        </p:nvSpPr>
        <p:spPr>
          <a:xfrm>
            <a:off x="-148" y="3867894"/>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GB" sz="1800" dirty="0" err="1"/>
              <a:t>Fortsätt</a:t>
            </a:r>
            <a:r>
              <a:rPr lang="en-GB" sz="1800" dirty="0"/>
              <a:t> med din </a:t>
            </a:r>
            <a:r>
              <a:rPr lang="en-GB" sz="1800" dirty="0" err="1"/>
              <a:t>utbildning</a:t>
            </a:r>
            <a:r>
              <a:rPr lang="en-GB" sz="1800" dirty="0"/>
              <a:t> </a:t>
            </a:r>
            <a:r>
              <a:rPr lang="en-GB" sz="1800"/>
              <a:t>på </a:t>
            </a:r>
            <a:r>
              <a:rPr lang="en-GB" sz="1800" u="sng">
                <a:solidFill>
                  <a:schemeClr val="hlink"/>
                </a:solidFill>
                <a:hlinkClick r:id="rId3"/>
              </a:rPr>
              <a:t>www.projectspecial.eu</a:t>
            </a:r>
            <a:r>
              <a:rPr lang="en-GB" sz="1800"/>
              <a:t>! </a:t>
            </a: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
          <p:cNvSpPr/>
          <p:nvPr/>
        </p:nvSpPr>
        <p:spPr>
          <a:xfrm>
            <a:off x="4346634" y="2197665"/>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162" name="Google Shape;162;p4"/>
          <p:cNvSpPr/>
          <p:nvPr/>
        </p:nvSpPr>
        <p:spPr>
          <a:xfrm>
            <a:off x="4335371" y="1321911"/>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163" name="Google Shape;163;p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GB" sz="2800" dirty="0" err="1"/>
              <a:t>Sociala</a:t>
            </a:r>
            <a:r>
              <a:rPr lang="en-GB" sz="2800" dirty="0"/>
              <a:t> </a:t>
            </a:r>
            <a:r>
              <a:rPr lang="en-GB" sz="2800" dirty="0" err="1"/>
              <a:t>medier</a:t>
            </a:r>
            <a:endParaRPr sz="2800" dirty="0"/>
          </a:p>
        </p:txBody>
      </p:sp>
      <p:sp>
        <p:nvSpPr>
          <p:cNvPr id="164" name="Google Shape;164;p4"/>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GB" sz="1800" dirty="0" err="1"/>
              <a:t>Typer</a:t>
            </a:r>
            <a:r>
              <a:rPr lang="en-GB" sz="1800" dirty="0"/>
              <a:t> </a:t>
            </a:r>
            <a:r>
              <a:rPr lang="en-GB" sz="1800" dirty="0" err="1"/>
              <a:t>av</a:t>
            </a:r>
            <a:r>
              <a:rPr lang="en-GB" sz="1800" dirty="0"/>
              <a:t> </a:t>
            </a:r>
            <a:r>
              <a:rPr lang="en-GB" sz="1800" dirty="0" err="1"/>
              <a:t>sociala</a:t>
            </a:r>
            <a:r>
              <a:rPr lang="en-GB" sz="1800" dirty="0"/>
              <a:t> </a:t>
            </a:r>
            <a:r>
              <a:rPr lang="en-GB" sz="1800" dirty="0" err="1"/>
              <a:t>medier</a:t>
            </a:r>
            <a:endParaRPr sz="1800" dirty="0"/>
          </a:p>
        </p:txBody>
      </p:sp>
      <p:sp>
        <p:nvSpPr>
          <p:cNvPr id="165" name="Google Shape;165;p4"/>
          <p:cNvSpPr/>
          <p:nvPr/>
        </p:nvSpPr>
        <p:spPr>
          <a:xfrm>
            <a:off x="3350201" y="2198388"/>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166" name="Google Shape;166;p4"/>
          <p:cNvSpPr/>
          <p:nvPr/>
        </p:nvSpPr>
        <p:spPr>
          <a:xfrm>
            <a:off x="3344569" y="1321911"/>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167" name="Google Shape;167;p4"/>
          <p:cNvSpPr/>
          <p:nvPr/>
        </p:nvSpPr>
        <p:spPr>
          <a:xfrm flipH="1">
            <a:off x="4668458" y="2529451"/>
            <a:ext cx="322655" cy="302034"/>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8" name="Google Shape;168;p4"/>
          <p:cNvSpPr/>
          <p:nvPr/>
        </p:nvSpPr>
        <p:spPr>
          <a:xfrm rot="-2700000" flipH="1">
            <a:off x="3687211" y="1588845"/>
            <a:ext cx="273396" cy="477975"/>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69" name="Google Shape;169;p4"/>
          <p:cNvGrpSpPr/>
          <p:nvPr/>
        </p:nvGrpSpPr>
        <p:grpSpPr>
          <a:xfrm>
            <a:off x="288105" y="1442617"/>
            <a:ext cx="2862568" cy="1059015"/>
            <a:chOff x="325742" y="3351803"/>
            <a:chExt cx="2537556" cy="1059015"/>
          </a:xfrm>
        </p:grpSpPr>
        <p:sp>
          <p:nvSpPr>
            <p:cNvPr id="170" name="Google Shape;170;p4"/>
            <p:cNvSpPr/>
            <p:nvPr/>
          </p:nvSpPr>
          <p:spPr>
            <a:xfrm>
              <a:off x="325742" y="3579862"/>
              <a:ext cx="2537556" cy="830956"/>
            </a:xfrm>
            <a:custGeom>
              <a:avLst/>
              <a:gdLst/>
              <a:ahLst/>
              <a:cxnLst/>
              <a:rect l="l" t="t" r="r" b="b"/>
              <a:pathLst>
                <a:path w="2537556" h="461665" extrusionOk="0">
                  <a:moveTo>
                    <a:pt x="0" y="0"/>
                  </a:moveTo>
                  <a:cubicBezTo>
                    <a:pt x="145885" y="21441"/>
                    <a:pt x="464546" y="-3548"/>
                    <a:pt x="685140" y="0"/>
                  </a:cubicBezTo>
                  <a:cubicBezTo>
                    <a:pt x="905734" y="3548"/>
                    <a:pt x="1035820" y="27292"/>
                    <a:pt x="1268778" y="0"/>
                  </a:cubicBezTo>
                  <a:cubicBezTo>
                    <a:pt x="1501736" y="-27292"/>
                    <a:pt x="1655338" y="-16257"/>
                    <a:pt x="1928543" y="0"/>
                  </a:cubicBezTo>
                  <a:cubicBezTo>
                    <a:pt x="2201749" y="16257"/>
                    <a:pt x="2313059" y="1024"/>
                    <a:pt x="2537556" y="0"/>
                  </a:cubicBezTo>
                  <a:cubicBezTo>
                    <a:pt x="2547125" y="201661"/>
                    <a:pt x="2520207" y="255649"/>
                    <a:pt x="2537556" y="461665"/>
                  </a:cubicBezTo>
                  <a:cubicBezTo>
                    <a:pt x="2204155" y="472790"/>
                    <a:pt x="1999204" y="448248"/>
                    <a:pt x="1852416" y="461665"/>
                  </a:cubicBezTo>
                  <a:cubicBezTo>
                    <a:pt x="1705628" y="475082"/>
                    <a:pt x="1466900" y="446675"/>
                    <a:pt x="1167276" y="461665"/>
                  </a:cubicBezTo>
                  <a:cubicBezTo>
                    <a:pt x="867652" y="476655"/>
                    <a:pt x="260037" y="443892"/>
                    <a:pt x="0" y="461665"/>
                  </a:cubicBezTo>
                  <a:cubicBezTo>
                    <a:pt x="-4354" y="279328"/>
                    <a:pt x="-14670" y="180697"/>
                    <a:pt x="0" y="0"/>
                  </a:cubicBezTo>
                  <a:close/>
                </a:path>
              </a:pathLst>
            </a:cu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endParaRPr lang="sv-SE" sz="1200" dirty="0">
                <a:solidFill>
                  <a:srgbClr val="3F3F3F"/>
                </a:solidFill>
              </a:endParaRPr>
            </a:p>
            <a:p>
              <a:pPr marL="0" marR="0" lvl="0" indent="0" algn="r" rtl="0">
                <a:lnSpc>
                  <a:spcPct val="10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är sociala nätverk som syftar till att ansluta människor, till exempel Facebook.</a:t>
              </a:r>
              <a:endParaRPr sz="1200" b="0" i="0" u="none" strike="noStrike" cap="none" dirty="0">
                <a:solidFill>
                  <a:srgbClr val="3F3F3F"/>
                </a:solidFill>
                <a:latin typeface="Arial"/>
                <a:ea typeface="Arial"/>
                <a:cs typeface="Arial"/>
                <a:sym typeface="Arial"/>
              </a:endParaRPr>
            </a:p>
          </p:txBody>
        </p:sp>
        <p:sp>
          <p:nvSpPr>
            <p:cNvPr id="171" name="Google Shape;171;p4"/>
            <p:cNvSpPr/>
            <p:nvPr/>
          </p:nvSpPr>
          <p:spPr>
            <a:xfrm>
              <a:off x="580555" y="3351803"/>
              <a:ext cx="2282742" cy="461624"/>
            </a:xfrm>
            <a:custGeom>
              <a:avLst/>
              <a:gdLst/>
              <a:ahLst/>
              <a:cxnLst/>
              <a:rect l="l" t="t" r="r" b="b"/>
              <a:pathLst>
                <a:path w="2282742" h="288032" extrusionOk="0">
                  <a:moveTo>
                    <a:pt x="0" y="0"/>
                  </a:moveTo>
                  <a:cubicBezTo>
                    <a:pt x="132007" y="8663"/>
                    <a:pt x="379114" y="8794"/>
                    <a:pt x="547858" y="0"/>
                  </a:cubicBezTo>
                  <a:cubicBezTo>
                    <a:pt x="716602" y="-8794"/>
                    <a:pt x="925228" y="19833"/>
                    <a:pt x="1050061" y="0"/>
                  </a:cubicBezTo>
                  <a:cubicBezTo>
                    <a:pt x="1174894" y="-19833"/>
                    <a:pt x="1375819" y="24987"/>
                    <a:pt x="1597919" y="0"/>
                  </a:cubicBezTo>
                  <a:cubicBezTo>
                    <a:pt x="1820019" y="-24987"/>
                    <a:pt x="2013235" y="-18890"/>
                    <a:pt x="2282742" y="0"/>
                  </a:cubicBezTo>
                  <a:cubicBezTo>
                    <a:pt x="2289136" y="114158"/>
                    <a:pt x="2275800" y="193654"/>
                    <a:pt x="2282742" y="288032"/>
                  </a:cubicBezTo>
                  <a:cubicBezTo>
                    <a:pt x="2124958" y="278372"/>
                    <a:pt x="1974868" y="264755"/>
                    <a:pt x="1689229" y="288032"/>
                  </a:cubicBezTo>
                  <a:cubicBezTo>
                    <a:pt x="1403590" y="311309"/>
                    <a:pt x="1283910" y="289489"/>
                    <a:pt x="1072889" y="288032"/>
                  </a:cubicBezTo>
                  <a:cubicBezTo>
                    <a:pt x="861868" y="286575"/>
                    <a:pt x="775669" y="270474"/>
                    <a:pt x="525031" y="288032"/>
                  </a:cubicBezTo>
                  <a:cubicBezTo>
                    <a:pt x="274393" y="305590"/>
                    <a:pt x="214323" y="300706"/>
                    <a:pt x="0" y="288032"/>
                  </a:cubicBezTo>
                  <a:cubicBezTo>
                    <a:pt x="-3295" y="228663"/>
                    <a:pt x="-1894" y="95488"/>
                    <a:pt x="0" y="0"/>
                  </a:cubicBezTo>
                  <a:close/>
                </a:path>
              </a:pathLst>
            </a:custGeom>
            <a:noFill/>
            <a:ln w="12700" cap="flat" cmpd="sng">
              <a:solidFill>
                <a:srgbClr val="F39E5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err="1">
                  <a:solidFill>
                    <a:srgbClr val="3F3F3F"/>
                  </a:solidFill>
                  <a:latin typeface="Arial"/>
                  <a:ea typeface="Arial"/>
                  <a:cs typeface="Arial"/>
                  <a:sym typeface="Arial"/>
                </a:rPr>
                <a:t>Relationsbaserade</a:t>
              </a:r>
              <a:r>
                <a:rPr lang="en-GB" sz="1200" b="1" i="0" u="none" strike="noStrike" cap="none" dirty="0">
                  <a:solidFill>
                    <a:srgbClr val="3F3F3F"/>
                  </a:solidFill>
                  <a:latin typeface="Arial"/>
                  <a:ea typeface="Arial"/>
                  <a:cs typeface="Arial"/>
                  <a:sym typeface="Arial"/>
                </a:rPr>
                <a:t> </a:t>
              </a:r>
              <a:r>
                <a:rPr lang="en-GB" sz="1200" b="1" i="0" u="none" strike="noStrike" cap="none" dirty="0" err="1">
                  <a:solidFill>
                    <a:srgbClr val="3F3F3F"/>
                  </a:solidFill>
                  <a:latin typeface="Arial"/>
                  <a:ea typeface="Arial"/>
                  <a:cs typeface="Arial"/>
                  <a:sym typeface="Arial"/>
                </a:rPr>
                <a:t>sociala</a:t>
              </a:r>
              <a:r>
                <a:rPr lang="en-GB" sz="1200" b="1" i="0" u="none" strike="noStrike" cap="none" dirty="0">
                  <a:solidFill>
                    <a:srgbClr val="3F3F3F"/>
                  </a:solidFill>
                  <a:latin typeface="Arial"/>
                  <a:ea typeface="Arial"/>
                  <a:cs typeface="Arial"/>
                  <a:sym typeface="Arial"/>
                </a:rPr>
                <a:t> </a:t>
              </a:r>
              <a:r>
                <a:rPr lang="en-GB" sz="1200" b="1" i="0" u="none" strike="noStrike" cap="none" dirty="0" err="1">
                  <a:solidFill>
                    <a:srgbClr val="3F3F3F"/>
                  </a:solidFill>
                  <a:latin typeface="Arial"/>
                  <a:ea typeface="Arial"/>
                  <a:cs typeface="Arial"/>
                  <a:sym typeface="Arial"/>
                </a:rPr>
                <a:t>medier</a:t>
              </a:r>
              <a:endParaRPr sz="1200" b="1" i="0" u="none" strike="noStrike" cap="none" dirty="0">
                <a:solidFill>
                  <a:srgbClr val="3F3F3F"/>
                </a:solidFill>
                <a:latin typeface="Arial"/>
                <a:ea typeface="Arial"/>
                <a:cs typeface="Arial"/>
                <a:sym typeface="Arial"/>
              </a:endParaRPr>
            </a:p>
          </p:txBody>
        </p:sp>
      </p:grpSp>
      <p:grpSp>
        <p:nvGrpSpPr>
          <p:cNvPr id="172" name="Google Shape;172;p4"/>
          <p:cNvGrpSpPr/>
          <p:nvPr/>
        </p:nvGrpSpPr>
        <p:grpSpPr>
          <a:xfrm>
            <a:off x="5471519" y="1214953"/>
            <a:ext cx="3352115" cy="1488649"/>
            <a:chOff x="789544" y="2672406"/>
            <a:chExt cx="2971521" cy="1488649"/>
          </a:xfrm>
        </p:grpSpPr>
        <p:sp>
          <p:nvSpPr>
            <p:cNvPr id="173" name="Google Shape;173;p4"/>
            <p:cNvSpPr txBox="1"/>
            <p:nvPr/>
          </p:nvSpPr>
          <p:spPr>
            <a:xfrm>
              <a:off x="789544" y="3145433"/>
              <a:ext cx="2971521"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i denna typ är huvudmålet att konsumera digitalt innehåll, till exempel YouTube eller </a:t>
              </a:r>
              <a:r>
                <a:rPr lang="sv-SE" sz="1200" b="0" i="0" u="none" strike="noStrike" cap="none" dirty="0" err="1">
                  <a:solidFill>
                    <a:srgbClr val="3F3F3F"/>
                  </a:solidFill>
                  <a:latin typeface="Arial"/>
                  <a:ea typeface="Arial"/>
                  <a:cs typeface="Arial"/>
                  <a:sym typeface="Arial"/>
                </a:rPr>
                <a:t>TikTok</a:t>
              </a:r>
              <a:r>
                <a:rPr lang="sv-SE" sz="1200" b="0" i="0" u="none" strike="noStrike" cap="none" dirty="0">
                  <a:solidFill>
                    <a:srgbClr val="3F3F3F"/>
                  </a:solidFill>
                  <a:latin typeface="Arial"/>
                  <a:ea typeface="Arial"/>
                  <a:cs typeface="Arial"/>
                  <a:sym typeface="Arial"/>
                </a:rPr>
                <a:t>.</a:t>
              </a:r>
              <a:endParaRPr lang="en-GB" sz="12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lang="en-GB" sz="1200" dirty="0">
                <a:solidFill>
                  <a:srgbClr val="3F3F3F"/>
                </a:solidFil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3F3F3F"/>
                </a:solidFill>
                <a:latin typeface="Arial"/>
                <a:ea typeface="Arial"/>
                <a:cs typeface="Arial"/>
                <a:sym typeface="Arial"/>
              </a:endParaRPr>
            </a:p>
          </p:txBody>
        </p:sp>
        <p:sp>
          <p:nvSpPr>
            <p:cNvPr id="174" name="Google Shape;174;p4"/>
            <p:cNvSpPr/>
            <p:nvPr/>
          </p:nvSpPr>
          <p:spPr>
            <a:xfrm>
              <a:off x="789545" y="2672406"/>
              <a:ext cx="1964368" cy="461624"/>
            </a:xfrm>
            <a:custGeom>
              <a:avLst/>
              <a:gdLst/>
              <a:ahLst/>
              <a:cxnLst/>
              <a:rect l="l" t="t" r="r" b="b"/>
              <a:pathLst>
                <a:path w="1964368" h="276999" extrusionOk="0">
                  <a:moveTo>
                    <a:pt x="0" y="0"/>
                  </a:moveTo>
                  <a:cubicBezTo>
                    <a:pt x="215320" y="4940"/>
                    <a:pt x="408628" y="-18693"/>
                    <a:pt x="595858" y="0"/>
                  </a:cubicBezTo>
                  <a:cubicBezTo>
                    <a:pt x="783088" y="18693"/>
                    <a:pt x="950662" y="-20801"/>
                    <a:pt x="1250648" y="0"/>
                  </a:cubicBezTo>
                  <a:cubicBezTo>
                    <a:pt x="1550634" y="20801"/>
                    <a:pt x="1717476" y="-30265"/>
                    <a:pt x="1964368" y="0"/>
                  </a:cubicBezTo>
                  <a:cubicBezTo>
                    <a:pt x="1967883" y="72874"/>
                    <a:pt x="1961040" y="142983"/>
                    <a:pt x="1964368" y="276999"/>
                  </a:cubicBezTo>
                  <a:cubicBezTo>
                    <a:pt x="1742594" y="271935"/>
                    <a:pt x="1469860" y="270508"/>
                    <a:pt x="1270291" y="276999"/>
                  </a:cubicBezTo>
                  <a:cubicBezTo>
                    <a:pt x="1070722" y="283490"/>
                    <a:pt x="763471" y="261651"/>
                    <a:pt x="595858" y="276999"/>
                  </a:cubicBezTo>
                  <a:cubicBezTo>
                    <a:pt x="428245" y="292347"/>
                    <a:pt x="295945" y="276875"/>
                    <a:pt x="0" y="276999"/>
                  </a:cubicBezTo>
                  <a:cubicBezTo>
                    <a:pt x="1185" y="179951"/>
                    <a:pt x="-2408" y="57259"/>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dirty="0">
                  <a:solidFill>
                    <a:srgbClr val="3F3F3F"/>
                  </a:solidFill>
                </a:rPr>
                <a:t>S</a:t>
              </a:r>
              <a:r>
                <a:rPr lang="en-GB" sz="1200" b="1" i="0" u="none" strike="noStrike" cap="none" dirty="0">
                  <a:solidFill>
                    <a:srgbClr val="3F3F3F"/>
                  </a:solidFill>
                  <a:latin typeface="Arial"/>
                  <a:ea typeface="Arial"/>
                  <a:cs typeface="Arial"/>
                  <a:sym typeface="Arial"/>
                </a:rPr>
                <a:t>ocial </a:t>
              </a:r>
              <a:r>
                <a:rPr lang="en-GB" sz="1200" b="1" i="0" u="none" strike="noStrike" cap="none" dirty="0" err="1">
                  <a:solidFill>
                    <a:srgbClr val="3F3F3F"/>
                  </a:solidFill>
                  <a:latin typeface="Arial"/>
                  <a:ea typeface="Arial"/>
                  <a:cs typeface="Arial"/>
                  <a:sym typeface="Arial"/>
                </a:rPr>
                <a:t>medier</a:t>
              </a:r>
              <a:r>
                <a:rPr lang="en-GB" sz="1200" b="1" i="0" u="none" strike="noStrike" cap="none" dirty="0">
                  <a:solidFill>
                    <a:srgbClr val="3F3F3F"/>
                  </a:solidFill>
                  <a:latin typeface="Arial"/>
                  <a:ea typeface="Arial"/>
                  <a:cs typeface="Arial"/>
                  <a:sym typeface="Arial"/>
                </a:rPr>
                <a:t> för </a:t>
              </a:r>
              <a:r>
                <a:rPr lang="en-GB" sz="1200" b="1" i="0" u="none" strike="noStrike" cap="none" dirty="0" err="1">
                  <a:solidFill>
                    <a:srgbClr val="3F3F3F"/>
                  </a:solidFill>
                  <a:latin typeface="Arial"/>
                  <a:ea typeface="Arial"/>
                  <a:cs typeface="Arial"/>
                  <a:sym typeface="Arial"/>
                </a:rPr>
                <a:t>underhållning</a:t>
              </a:r>
              <a:endParaRPr sz="1200" b="1" i="0" u="none" strike="noStrike" cap="none" dirty="0">
                <a:solidFill>
                  <a:srgbClr val="3F3F3F"/>
                </a:solidFill>
                <a:latin typeface="Arial"/>
                <a:ea typeface="Arial"/>
                <a:cs typeface="Arial"/>
                <a:sym typeface="Arial"/>
              </a:endParaRPr>
            </a:p>
          </p:txBody>
        </p:sp>
      </p:grpSp>
      <p:grpSp>
        <p:nvGrpSpPr>
          <p:cNvPr id="175" name="Google Shape;175;p4"/>
          <p:cNvGrpSpPr/>
          <p:nvPr/>
        </p:nvGrpSpPr>
        <p:grpSpPr>
          <a:xfrm>
            <a:off x="5539324" y="2490685"/>
            <a:ext cx="3485006" cy="1064966"/>
            <a:chOff x="824333" y="3476537"/>
            <a:chExt cx="3089324" cy="1064966"/>
          </a:xfrm>
        </p:grpSpPr>
        <p:sp>
          <p:nvSpPr>
            <p:cNvPr id="176" name="Google Shape;176;p4"/>
            <p:cNvSpPr txBox="1"/>
            <p:nvPr/>
          </p:nvSpPr>
          <p:spPr>
            <a:xfrm>
              <a:off x="824333" y="3895213"/>
              <a:ext cx="308932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är de vars mål är att skapa professionella relationer mellan användare, till exempel LinkedIn.</a:t>
              </a:r>
              <a:endParaRPr sz="1200" b="0" i="0" u="none" strike="noStrike" cap="none" dirty="0">
                <a:solidFill>
                  <a:srgbClr val="3F3F3F"/>
                </a:solidFill>
                <a:latin typeface="Arial"/>
                <a:ea typeface="Arial"/>
                <a:cs typeface="Arial"/>
                <a:sym typeface="Arial"/>
              </a:endParaRPr>
            </a:p>
          </p:txBody>
        </p:sp>
        <p:sp>
          <p:nvSpPr>
            <p:cNvPr id="177" name="Google Shape;177;p4"/>
            <p:cNvSpPr/>
            <p:nvPr/>
          </p:nvSpPr>
          <p:spPr>
            <a:xfrm>
              <a:off x="824333" y="3476537"/>
              <a:ext cx="1844155" cy="461624"/>
            </a:xfrm>
            <a:custGeom>
              <a:avLst/>
              <a:gdLst/>
              <a:ahLst/>
              <a:cxnLst/>
              <a:rect l="l" t="t" r="r" b="b"/>
              <a:pathLst>
                <a:path w="1844155" h="276999" extrusionOk="0">
                  <a:moveTo>
                    <a:pt x="0" y="0"/>
                  </a:moveTo>
                  <a:cubicBezTo>
                    <a:pt x="136285" y="1950"/>
                    <a:pt x="365757" y="-9845"/>
                    <a:pt x="614718" y="0"/>
                  </a:cubicBezTo>
                  <a:cubicBezTo>
                    <a:pt x="863679" y="9845"/>
                    <a:pt x="951200" y="8245"/>
                    <a:pt x="1210995" y="0"/>
                  </a:cubicBezTo>
                  <a:cubicBezTo>
                    <a:pt x="1470790" y="-8245"/>
                    <a:pt x="1626096" y="-20453"/>
                    <a:pt x="1844155" y="0"/>
                  </a:cubicBezTo>
                  <a:cubicBezTo>
                    <a:pt x="1856446" y="127858"/>
                    <a:pt x="1837759" y="144628"/>
                    <a:pt x="1844155" y="276999"/>
                  </a:cubicBezTo>
                  <a:cubicBezTo>
                    <a:pt x="1721185" y="266046"/>
                    <a:pt x="1559372" y="291594"/>
                    <a:pt x="1284761" y="276999"/>
                  </a:cubicBezTo>
                  <a:cubicBezTo>
                    <a:pt x="1010150" y="262404"/>
                    <a:pt x="779276" y="280487"/>
                    <a:pt x="633160" y="276999"/>
                  </a:cubicBezTo>
                  <a:cubicBezTo>
                    <a:pt x="487044" y="273511"/>
                    <a:pt x="186634" y="286540"/>
                    <a:pt x="0" y="276999"/>
                  </a:cubicBezTo>
                  <a:cubicBezTo>
                    <a:pt x="8734" y="139993"/>
                    <a:pt x="1300" y="85452"/>
                    <a:pt x="0" y="0"/>
                  </a:cubicBezTo>
                  <a:close/>
                </a:path>
              </a:pathLst>
            </a:custGeom>
            <a:noFill/>
            <a:ln w="12700" cap="flat" cmpd="sng">
              <a:solidFill>
                <a:srgbClr val="F39E5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err="1">
                  <a:solidFill>
                    <a:srgbClr val="3F3F3F"/>
                  </a:solidFill>
                  <a:latin typeface="Arial"/>
                  <a:ea typeface="Arial"/>
                  <a:cs typeface="Arial"/>
                  <a:sym typeface="Arial"/>
                </a:rPr>
                <a:t>Professionella</a:t>
              </a:r>
              <a:r>
                <a:rPr lang="en-GB" sz="1200" b="1" i="0" u="none" strike="noStrike" cap="none" dirty="0">
                  <a:solidFill>
                    <a:srgbClr val="3F3F3F"/>
                  </a:solidFill>
                  <a:latin typeface="Arial"/>
                  <a:ea typeface="Arial"/>
                  <a:cs typeface="Arial"/>
                  <a:sym typeface="Arial"/>
                </a:rPr>
                <a:t> </a:t>
              </a:r>
              <a:r>
                <a:rPr lang="en-GB" sz="1200" b="1" i="0" u="none" strike="noStrike" cap="none" dirty="0" err="1">
                  <a:solidFill>
                    <a:srgbClr val="3F3F3F"/>
                  </a:solidFill>
                  <a:latin typeface="Arial"/>
                  <a:ea typeface="Arial"/>
                  <a:cs typeface="Arial"/>
                  <a:sym typeface="Arial"/>
                </a:rPr>
                <a:t>sociala</a:t>
              </a:r>
              <a:r>
                <a:rPr lang="en-GB" sz="1200" b="1" i="0" u="none" strike="noStrike" cap="none" dirty="0">
                  <a:solidFill>
                    <a:srgbClr val="3F3F3F"/>
                  </a:solidFill>
                  <a:latin typeface="Arial"/>
                  <a:ea typeface="Arial"/>
                  <a:cs typeface="Arial"/>
                  <a:sym typeface="Arial"/>
                </a:rPr>
                <a:t> </a:t>
              </a:r>
              <a:r>
                <a:rPr lang="en-GB" sz="1200" b="1" i="0" u="none" strike="noStrike" cap="none" dirty="0" err="1">
                  <a:solidFill>
                    <a:srgbClr val="3F3F3F"/>
                  </a:solidFill>
                  <a:latin typeface="Arial"/>
                  <a:ea typeface="Arial"/>
                  <a:cs typeface="Arial"/>
                  <a:sym typeface="Arial"/>
                </a:rPr>
                <a:t>medier</a:t>
              </a:r>
              <a:endParaRPr sz="1200" b="1" i="0" u="none" strike="noStrike" cap="none" dirty="0">
                <a:solidFill>
                  <a:srgbClr val="3F3F3F"/>
                </a:solidFill>
                <a:latin typeface="Arial"/>
                <a:ea typeface="Arial"/>
                <a:cs typeface="Arial"/>
                <a:sym typeface="Arial"/>
              </a:endParaRPr>
            </a:p>
          </p:txBody>
        </p:sp>
      </p:grpSp>
      <p:grpSp>
        <p:nvGrpSpPr>
          <p:cNvPr id="178" name="Google Shape;178;p4"/>
          <p:cNvGrpSpPr/>
          <p:nvPr/>
        </p:nvGrpSpPr>
        <p:grpSpPr>
          <a:xfrm>
            <a:off x="335567" y="2508687"/>
            <a:ext cx="2914870" cy="845548"/>
            <a:chOff x="344633" y="3395824"/>
            <a:chExt cx="2583920" cy="845548"/>
          </a:xfrm>
        </p:grpSpPr>
        <p:sp>
          <p:nvSpPr>
            <p:cNvPr id="179" name="Google Shape;179;p4"/>
            <p:cNvSpPr txBox="1"/>
            <p:nvPr/>
          </p:nvSpPr>
          <p:spPr>
            <a:xfrm>
              <a:off x="344633" y="3779748"/>
              <a:ext cx="2583920" cy="46162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riktar sig till specifika målgrupper, till exempel </a:t>
              </a:r>
              <a:r>
                <a:rPr lang="sv-SE" sz="1200" b="0" i="0" u="none" strike="noStrike" cap="none" dirty="0" err="1">
                  <a:solidFill>
                    <a:srgbClr val="3F3F3F"/>
                  </a:solidFill>
                  <a:latin typeface="Arial"/>
                  <a:ea typeface="Arial"/>
                  <a:cs typeface="Arial"/>
                  <a:sym typeface="Arial"/>
                </a:rPr>
                <a:t>TripAdvisor</a:t>
              </a:r>
              <a:r>
                <a:rPr lang="en-GB" sz="1200" b="0" i="0" u="none" strike="noStrike" cap="none" dirty="0">
                  <a:solidFill>
                    <a:srgbClr val="3F3F3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180" name="Google Shape;180;p4"/>
            <p:cNvSpPr/>
            <p:nvPr/>
          </p:nvSpPr>
          <p:spPr>
            <a:xfrm>
              <a:off x="1419331" y="3395824"/>
              <a:ext cx="1442738" cy="461624"/>
            </a:xfrm>
            <a:custGeom>
              <a:avLst/>
              <a:gdLst/>
              <a:ahLst/>
              <a:cxnLst/>
              <a:rect l="l" t="t" r="r" b="b"/>
              <a:pathLst>
                <a:path w="1442738" h="276999" extrusionOk="0">
                  <a:moveTo>
                    <a:pt x="0" y="0"/>
                  </a:moveTo>
                  <a:cubicBezTo>
                    <a:pt x="182408" y="-2063"/>
                    <a:pt x="273173" y="-17490"/>
                    <a:pt x="480913" y="0"/>
                  </a:cubicBezTo>
                  <a:cubicBezTo>
                    <a:pt x="688653" y="17490"/>
                    <a:pt x="830636" y="4940"/>
                    <a:pt x="947398" y="0"/>
                  </a:cubicBezTo>
                  <a:cubicBezTo>
                    <a:pt x="1064160" y="-4940"/>
                    <a:pt x="1210765" y="1964"/>
                    <a:pt x="1442738" y="0"/>
                  </a:cubicBezTo>
                  <a:cubicBezTo>
                    <a:pt x="1455029" y="127858"/>
                    <a:pt x="1436342" y="144628"/>
                    <a:pt x="1442738" y="276999"/>
                  </a:cubicBezTo>
                  <a:cubicBezTo>
                    <a:pt x="1338001" y="286328"/>
                    <a:pt x="1214362" y="281717"/>
                    <a:pt x="1005107" y="276999"/>
                  </a:cubicBezTo>
                  <a:cubicBezTo>
                    <a:pt x="795852" y="272281"/>
                    <a:pt x="697082" y="255936"/>
                    <a:pt x="495340" y="276999"/>
                  </a:cubicBezTo>
                  <a:cubicBezTo>
                    <a:pt x="293598" y="298062"/>
                    <a:pt x="110869" y="287767"/>
                    <a:pt x="0" y="276999"/>
                  </a:cubicBezTo>
                  <a:cubicBezTo>
                    <a:pt x="8734" y="139993"/>
                    <a:pt x="1300" y="85452"/>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1" i="0" u="none" strike="noStrike" cap="none" dirty="0" err="1">
                  <a:solidFill>
                    <a:srgbClr val="3F3F3F"/>
                  </a:solidFill>
                  <a:latin typeface="Arial"/>
                  <a:ea typeface="Arial"/>
                  <a:cs typeface="Arial"/>
                  <a:sym typeface="Arial"/>
                </a:rPr>
                <a:t>Nischade</a:t>
              </a:r>
              <a:r>
                <a:rPr lang="en-GB" sz="1200" b="1" i="0" u="none" strike="noStrike" cap="none" dirty="0">
                  <a:solidFill>
                    <a:srgbClr val="3F3F3F"/>
                  </a:solidFill>
                  <a:latin typeface="Arial"/>
                  <a:ea typeface="Arial"/>
                  <a:cs typeface="Arial"/>
                  <a:sym typeface="Arial"/>
                </a:rPr>
                <a:t> </a:t>
              </a:r>
              <a:r>
                <a:rPr lang="en-GB" sz="1200" b="1" i="0" u="none" strike="noStrike" cap="none" dirty="0" err="1">
                  <a:solidFill>
                    <a:srgbClr val="3F3F3F"/>
                  </a:solidFill>
                  <a:latin typeface="Arial"/>
                  <a:ea typeface="Arial"/>
                  <a:cs typeface="Arial"/>
                  <a:sym typeface="Arial"/>
                </a:rPr>
                <a:t>sociala</a:t>
              </a:r>
              <a:r>
                <a:rPr lang="en-GB" sz="1200" b="1" i="0" u="none" strike="noStrike" cap="none" dirty="0">
                  <a:solidFill>
                    <a:srgbClr val="3F3F3F"/>
                  </a:solidFill>
                  <a:latin typeface="Arial"/>
                  <a:ea typeface="Arial"/>
                  <a:cs typeface="Arial"/>
                  <a:sym typeface="Arial"/>
                </a:rPr>
                <a:t> </a:t>
              </a:r>
              <a:r>
                <a:rPr lang="en-GB" sz="1200" b="1" i="0" u="none" strike="noStrike" cap="none" dirty="0" err="1">
                  <a:solidFill>
                    <a:srgbClr val="3F3F3F"/>
                  </a:solidFill>
                  <a:latin typeface="Arial"/>
                  <a:ea typeface="Arial"/>
                  <a:cs typeface="Arial"/>
                  <a:sym typeface="Arial"/>
                </a:rPr>
                <a:t>medier</a:t>
              </a:r>
              <a:endParaRPr sz="1200" b="1" i="0" u="none" strike="noStrike" cap="none" dirty="0">
                <a:solidFill>
                  <a:srgbClr val="3F3F3F"/>
                </a:solidFill>
                <a:latin typeface="Arial"/>
                <a:ea typeface="Arial"/>
                <a:cs typeface="Arial"/>
                <a:sym typeface="Arial"/>
              </a:endParaRPr>
            </a:p>
          </p:txBody>
        </p:sp>
      </p:grpSp>
      <p:sp>
        <p:nvSpPr>
          <p:cNvPr id="181" name="Google Shape;181;p4"/>
          <p:cNvSpPr/>
          <p:nvPr/>
        </p:nvSpPr>
        <p:spPr>
          <a:xfrm>
            <a:off x="3630517" y="2521433"/>
            <a:ext cx="371782" cy="371178"/>
          </a:xfrm>
          <a:custGeom>
            <a:avLst/>
            <a:gdLst/>
            <a:ahLst/>
            <a:cxnLst/>
            <a:rect l="l" t="t" r="r" b="b"/>
            <a:pathLst>
              <a:path w="3228210" h="3222968" extrusionOk="0">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2" name="Google Shape;182;p4"/>
          <p:cNvSpPr/>
          <p:nvPr/>
        </p:nvSpPr>
        <p:spPr>
          <a:xfrm>
            <a:off x="4627719" y="1663461"/>
            <a:ext cx="404132" cy="404132"/>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4"/>
          <p:cNvSpPr/>
          <p:nvPr/>
        </p:nvSpPr>
        <p:spPr>
          <a:xfrm>
            <a:off x="575555" y="3522980"/>
            <a:ext cx="7992888" cy="923289"/>
          </a:xfrm>
          <a:custGeom>
            <a:avLst/>
            <a:gdLst/>
            <a:ahLst/>
            <a:cxnLst/>
            <a:rect l="l" t="t" r="r" b="b"/>
            <a:pathLst>
              <a:path w="7992888" h="893514" extrusionOk="0">
                <a:moveTo>
                  <a:pt x="0" y="0"/>
                </a:moveTo>
                <a:cubicBezTo>
                  <a:pt x="198325" y="8711"/>
                  <a:pt x="224504" y="-3112"/>
                  <a:pt x="426287" y="0"/>
                </a:cubicBezTo>
                <a:cubicBezTo>
                  <a:pt x="628070" y="3112"/>
                  <a:pt x="947634" y="7817"/>
                  <a:pt x="1172290" y="0"/>
                </a:cubicBezTo>
                <a:cubicBezTo>
                  <a:pt x="1396946" y="-7817"/>
                  <a:pt x="1504732" y="-1549"/>
                  <a:pt x="1598578" y="0"/>
                </a:cubicBezTo>
                <a:cubicBezTo>
                  <a:pt x="1692424" y="1549"/>
                  <a:pt x="2018782" y="-9842"/>
                  <a:pt x="2184723" y="0"/>
                </a:cubicBezTo>
                <a:cubicBezTo>
                  <a:pt x="2350665" y="9842"/>
                  <a:pt x="2461719" y="-2926"/>
                  <a:pt x="2690939" y="0"/>
                </a:cubicBezTo>
                <a:cubicBezTo>
                  <a:pt x="2920159" y="2926"/>
                  <a:pt x="2992972" y="-4639"/>
                  <a:pt x="3277084" y="0"/>
                </a:cubicBezTo>
                <a:cubicBezTo>
                  <a:pt x="3561197" y="4639"/>
                  <a:pt x="3625680" y="17865"/>
                  <a:pt x="3783300" y="0"/>
                </a:cubicBezTo>
                <a:cubicBezTo>
                  <a:pt x="3940920" y="-17865"/>
                  <a:pt x="4103259" y="-10200"/>
                  <a:pt x="4209588" y="0"/>
                </a:cubicBezTo>
                <a:cubicBezTo>
                  <a:pt x="4315917" y="10200"/>
                  <a:pt x="4601523" y="-9281"/>
                  <a:pt x="4715804" y="0"/>
                </a:cubicBezTo>
                <a:cubicBezTo>
                  <a:pt x="4830085" y="9281"/>
                  <a:pt x="5170567" y="-3303"/>
                  <a:pt x="5541736" y="0"/>
                </a:cubicBezTo>
                <a:cubicBezTo>
                  <a:pt x="5912905" y="3303"/>
                  <a:pt x="5844106" y="8552"/>
                  <a:pt x="6127881" y="0"/>
                </a:cubicBezTo>
                <a:cubicBezTo>
                  <a:pt x="6411657" y="-8552"/>
                  <a:pt x="6645152" y="-10356"/>
                  <a:pt x="6873884" y="0"/>
                </a:cubicBezTo>
                <a:cubicBezTo>
                  <a:pt x="7102616" y="10356"/>
                  <a:pt x="7731166" y="-37961"/>
                  <a:pt x="7992888" y="0"/>
                </a:cubicBezTo>
                <a:cubicBezTo>
                  <a:pt x="8009398" y="217646"/>
                  <a:pt x="7994563" y="334178"/>
                  <a:pt x="7992888" y="464627"/>
                </a:cubicBezTo>
                <a:cubicBezTo>
                  <a:pt x="7991213" y="595076"/>
                  <a:pt x="8009988" y="715594"/>
                  <a:pt x="7992888" y="893514"/>
                </a:cubicBezTo>
                <a:cubicBezTo>
                  <a:pt x="7903811" y="882158"/>
                  <a:pt x="7775774" y="887826"/>
                  <a:pt x="7566601" y="893514"/>
                </a:cubicBezTo>
                <a:cubicBezTo>
                  <a:pt x="7357428" y="899202"/>
                  <a:pt x="7251615" y="868105"/>
                  <a:pt x="6980456" y="893514"/>
                </a:cubicBezTo>
                <a:cubicBezTo>
                  <a:pt x="6709298" y="918923"/>
                  <a:pt x="6713660" y="883625"/>
                  <a:pt x="6474239" y="893514"/>
                </a:cubicBezTo>
                <a:cubicBezTo>
                  <a:pt x="6234818" y="903403"/>
                  <a:pt x="6027255" y="921173"/>
                  <a:pt x="5888094" y="893514"/>
                </a:cubicBezTo>
                <a:cubicBezTo>
                  <a:pt x="5748933" y="865855"/>
                  <a:pt x="5387685" y="869793"/>
                  <a:pt x="5222020" y="893514"/>
                </a:cubicBezTo>
                <a:cubicBezTo>
                  <a:pt x="5056355" y="917235"/>
                  <a:pt x="4802987" y="867715"/>
                  <a:pt x="4396088" y="893514"/>
                </a:cubicBezTo>
                <a:cubicBezTo>
                  <a:pt x="3989189" y="919313"/>
                  <a:pt x="3956979" y="922991"/>
                  <a:pt x="3650086" y="893514"/>
                </a:cubicBezTo>
                <a:cubicBezTo>
                  <a:pt x="3343193" y="864037"/>
                  <a:pt x="3237262" y="890422"/>
                  <a:pt x="3063940" y="893514"/>
                </a:cubicBezTo>
                <a:cubicBezTo>
                  <a:pt x="2890618" y="896606"/>
                  <a:pt x="2699420" y="918126"/>
                  <a:pt x="2557724" y="893514"/>
                </a:cubicBezTo>
                <a:cubicBezTo>
                  <a:pt x="2416028" y="868902"/>
                  <a:pt x="2155840" y="911668"/>
                  <a:pt x="1811721" y="893514"/>
                </a:cubicBezTo>
                <a:cubicBezTo>
                  <a:pt x="1467602" y="875360"/>
                  <a:pt x="1447912" y="909209"/>
                  <a:pt x="1225576" y="893514"/>
                </a:cubicBezTo>
                <a:cubicBezTo>
                  <a:pt x="1003240" y="877819"/>
                  <a:pt x="397298" y="906746"/>
                  <a:pt x="0" y="893514"/>
                </a:cubicBezTo>
                <a:cubicBezTo>
                  <a:pt x="-10527" y="747251"/>
                  <a:pt x="-7027" y="608654"/>
                  <a:pt x="0" y="455692"/>
                </a:cubicBezTo>
                <a:cubicBezTo>
                  <a:pt x="7027" y="302730"/>
                  <a:pt x="6454" y="155530"/>
                  <a:pt x="0" y="0"/>
                </a:cubicBezTo>
                <a:close/>
              </a:path>
            </a:pathLst>
          </a:custGeom>
          <a:noFill/>
          <a:ln>
            <a:noFill/>
          </a:ln>
        </p:spPr>
        <p:txBody>
          <a:bodyPr spcFirstLastPara="1" wrap="square" lIns="91425" tIns="45700" rIns="91425" bIns="45700" anchor="ctr" anchorCtr="0">
            <a:spAutoFit/>
          </a:bodyPr>
          <a:lstStyle/>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a:solidFill>
                  <a:srgbClr val="3F3F3F"/>
                </a:solidFill>
                <a:latin typeface="Arial"/>
                <a:ea typeface="Arial"/>
                <a:cs typeface="Arial"/>
                <a:sym typeface="Arial"/>
              </a:rPr>
              <a:t>Denna typologi är dock mycket öppen, och vissa sociala medier kan till och med falla under flera kategorier; till exempel ansluter Instagram idag miljontals människor och används i sin tur för att konsumera underhållning i form av videor och bilder.</a:t>
            </a:r>
            <a:endParaRPr sz="1200" b="0" i="0" u="none" strike="noStrike" cap="none" dirty="0">
              <a:solidFill>
                <a:srgbClr val="3F3F3F"/>
              </a:solidFill>
              <a:latin typeface="Calibri"/>
              <a:ea typeface="Calibri"/>
              <a:cs typeface="Calibri"/>
              <a:sym typeface="Calibri"/>
            </a:endParaRPr>
          </a:p>
        </p:txBody>
      </p:sp>
      <p:sp>
        <p:nvSpPr>
          <p:cNvPr id="184" name="Google Shape;184;p4"/>
          <p:cNvSpPr/>
          <p:nvPr/>
        </p:nvSpPr>
        <p:spPr>
          <a:xfrm>
            <a:off x="3807848" y="1873576"/>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6BD70"/>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185" name="Google Shape;185;p4"/>
          <p:cNvSpPr/>
          <p:nvPr/>
        </p:nvSpPr>
        <p:spPr>
          <a:xfrm rot="-5400000">
            <a:off x="4052001" y="2109359"/>
            <a:ext cx="518895" cy="519236"/>
          </a:xfrm>
          <a:custGeom>
            <a:avLst/>
            <a:gdLst/>
            <a:ahLst/>
            <a:cxnLst/>
            <a:rect l="l" t="t" r="r" b="b"/>
            <a:pathLst>
              <a:path w="3185463" h="3187558" extrusionOk="0">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GB" sz="2800" dirty="0" err="1"/>
              <a:t>Sociala</a:t>
            </a:r>
            <a:r>
              <a:rPr lang="en-GB" sz="2800" dirty="0"/>
              <a:t> </a:t>
            </a:r>
            <a:r>
              <a:rPr lang="en-GB" sz="2800" dirty="0" err="1"/>
              <a:t>medier</a:t>
            </a:r>
            <a:endParaRPr sz="2800" dirty="0"/>
          </a:p>
        </p:txBody>
      </p:sp>
      <p:sp>
        <p:nvSpPr>
          <p:cNvPr id="191" name="Google Shape;191;p5"/>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GB" sz="1800" dirty="0"/>
              <a:t>De </a:t>
            </a:r>
            <a:r>
              <a:rPr lang="en-GB" sz="1800" dirty="0" err="1"/>
              <a:t>mest</a:t>
            </a:r>
            <a:r>
              <a:rPr lang="en-GB" sz="1800" dirty="0"/>
              <a:t> </a:t>
            </a:r>
            <a:r>
              <a:rPr lang="en-GB" sz="1800" dirty="0" err="1"/>
              <a:t>populära</a:t>
            </a:r>
            <a:r>
              <a:rPr lang="en-GB" sz="1800" dirty="0"/>
              <a:t> </a:t>
            </a:r>
            <a:r>
              <a:rPr lang="en-GB" sz="1800" dirty="0" err="1"/>
              <a:t>sociala</a:t>
            </a:r>
            <a:r>
              <a:rPr lang="en-GB" sz="1800" dirty="0"/>
              <a:t> </a:t>
            </a:r>
            <a:r>
              <a:rPr lang="en-GB" sz="1800" dirty="0" err="1"/>
              <a:t>nätverken</a:t>
            </a:r>
            <a:endParaRPr sz="1800" dirty="0"/>
          </a:p>
        </p:txBody>
      </p:sp>
      <p:sp>
        <p:nvSpPr>
          <p:cNvPr id="192" name="Google Shape;192;p5"/>
          <p:cNvSpPr/>
          <p:nvPr/>
        </p:nvSpPr>
        <p:spPr>
          <a:xfrm>
            <a:off x="936104" y="1487970"/>
            <a:ext cx="7308304" cy="2451913"/>
          </a:xfrm>
          <a:custGeom>
            <a:avLst/>
            <a:gdLst/>
            <a:ahLst/>
            <a:cxnLst/>
            <a:rect l="l" t="t" r="r" b="b"/>
            <a:pathLst>
              <a:path w="7308304" h="2451953" extrusionOk="0">
                <a:moveTo>
                  <a:pt x="0" y="0"/>
                </a:moveTo>
                <a:cubicBezTo>
                  <a:pt x="108671" y="8024"/>
                  <a:pt x="258773" y="-13794"/>
                  <a:pt x="445142" y="0"/>
                </a:cubicBezTo>
                <a:cubicBezTo>
                  <a:pt x="631511" y="13794"/>
                  <a:pt x="840404" y="-1186"/>
                  <a:pt x="1182616" y="0"/>
                </a:cubicBezTo>
                <a:cubicBezTo>
                  <a:pt x="1524828" y="1186"/>
                  <a:pt x="1481138" y="6205"/>
                  <a:pt x="1627759" y="0"/>
                </a:cubicBezTo>
                <a:cubicBezTo>
                  <a:pt x="1774380" y="-6205"/>
                  <a:pt x="1996871" y="-23420"/>
                  <a:pt x="2219067" y="0"/>
                </a:cubicBezTo>
                <a:cubicBezTo>
                  <a:pt x="2441263" y="23420"/>
                  <a:pt x="2560954" y="1857"/>
                  <a:pt x="2737292" y="0"/>
                </a:cubicBezTo>
                <a:cubicBezTo>
                  <a:pt x="2913630" y="-1857"/>
                  <a:pt x="3122940" y="-24430"/>
                  <a:pt x="3328600" y="0"/>
                </a:cubicBezTo>
                <a:cubicBezTo>
                  <a:pt x="3534260" y="24430"/>
                  <a:pt x="3723502" y="17455"/>
                  <a:pt x="3846825" y="0"/>
                </a:cubicBezTo>
                <a:cubicBezTo>
                  <a:pt x="3970149" y="-17455"/>
                  <a:pt x="4154746" y="6319"/>
                  <a:pt x="4291968" y="0"/>
                </a:cubicBezTo>
                <a:cubicBezTo>
                  <a:pt x="4429190" y="-6319"/>
                  <a:pt x="4563809" y="-38"/>
                  <a:pt x="4810193" y="0"/>
                </a:cubicBezTo>
                <a:cubicBezTo>
                  <a:pt x="5056577" y="38"/>
                  <a:pt x="5451795" y="-33311"/>
                  <a:pt x="5620750" y="0"/>
                </a:cubicBezTo>
                <a:cubicBezTo>
                  <a:pt x="5789705" y="33311"/>
                  <a:pt x="5976153" y="-5632"/>
                  <a:pt x="6212058" y="0"/>
                </a:cubicBezTo>
                <a:cubicBezTo>
                  <a:pt x="6447963" y="5632"/>
                  <a:pt x="6950048" y="-14371"/>
                  <a:pt x="7308304" y="0"/>
                </a:cubicBezTo>
                <a:cubicBezTo>
                  <a:pt x="7293685" y="278977"/>
                  <a:pt x="7297989" y="399481"/>
                  <a:pt x="7308304" y="588469"/>
                </a:cubicBezTo>
                <a:cubicBezTo>
                  <a:pt x="7318619" y="777457"/>
                  <a:pt x="7311418" y="935061"/>
                  <a:pt x="7308304" y="1201457"/>
                </a:cubicBezTo>
                <a:cubicBezTo>
                  <a:pt x="7305190" y="1467853"/>
                  <a:pt x="7303339" y="1598616"/>
                  <a:pt x="7308304" y="1740887"/>
                </a:cubicBezTo>
                <a:cubicBezTo>
                  <a:pt x="7313270" y="1883158"/>
                  <a:pt x="7336536" y="2164992"/>
                  <a:pt x="7308304" y="2451953"/>
                </a:cubicBezTo>
                <a:cubicBezTo>
                  <a:pt x="7092250" y="2426545"/>
                  <a:pt x="7015696" y="2469601"/>
                  <a:pt x="6790079" y="2451953"/>
                </a:cubicBezTo>
                <a:cubicBezTo>
                  <a:pt x="6564463" y="2434305"/>
                  <a:pt x="6496474" y="2438693"/>
                  <a:pt x="6271854" y="2451953"/>
                </a:cubicBezTo>
                <a:cubicBezTo>
                  <a:pt x="6047234" y="2465213"/>
                  <a:pt x="5801364" y="2459551"/>
                  <a:pt x="5680545" y="2451953"/>
                </a:cubicBezTo>
                <a:cubicBezTo>
                  <a:pt x="5559726" y="2444355"/>
                  <a:pt x="5323882" y="2474605"/>
                  <a:pt x="5016154" y="2451953"/>
                </a:cubicBezTo>
                <a:cubicBezTo>
                  <a:pt x="4708426" y="2429301"/>
                  <a:pt x="4521478" y="2422230"/>
                  <a:pt x="4205597" y="2451953"/>
                </a:cubicBezTo>
                <a:cubicBezTo>
                  <a:pt x="3889716" y="2481676"/>
                  <a:pt x="3631765" y="2418005"/>
                  <a:pt x="3468122" y="2451953"/>
                </a:cubicBezTo>
                <a:cubicBezTo>
                  <a:pt x="3304480" y="2485901"/>
                  <a:pt x="3120378" y="2474445"/>
                  <a:pt x="2876814" y="2451953"/>
                </a:cubicBezTo>
                <a:cubicBezTo>
                  <a:pt x="2633250" y="2429461"/>
                  <a:pt x="2554982" y="2474974"/>
                  <a:pt x="2358589" y="2451953"/>
                </a:cubicBezTo>
                <a:cubicBezTo>
                  <a:pt x="2162197" y="2428932"/>
                  <a:pt x="1874002" y="2422706"/>
                  <a:pt x="1621115" y="2451953"/>
                </a:cubicBezTo>
                <a:cubicBezTo>
                  <a:pt x="1368228" y="2481200"/>
                  <a:pt x="1289488" y="2460339"/>
                  <a:pt x="1029806" y="2451953"/>
                </a:cubicBezTo>
                <a:cubicBezTo>
                  <a:pt x="770124" y="2443567"/>
                  <a:pt x="419809" y="2454118"/>
                  <a:pt x="0" y="2451953"/>
                </a:cubicBezTo>
                <a:cubicBezTo>
                  <a:pt x="24219" y="2214334"/>
                  <a:pt x="9274" y="2053671"/>
                  <a:pt x="0" y="1863484"/>
                </a:cubicBezTo>
                <a:cubicBezTo>
                  <a:pt x="-9274" y="1673297"/>
                  <a:pt x="-15826" y="1528316"/>
                  <a:pt x="0" y="1299535"/>
                </a:cubicBezTo>
                <a:cubicBezTo>
                  <a:pt x="15826" y="1070754"/>
                  <a:pt x="17899" y="1010478"/>
                  <a:pt x="0" y="735586"/>
                </a:cubicBezTo>
                <a:cubicBezTo>
                  <a:pt x="-17899" y="460694"/>
                  <a:pt x="15635" y="350719"/>
                  <a:pt x="0" y="0"/>
                </a:cubicBezTo>
                <a:close/>
              </a:path>
            </a:pathLst>
          </a:custGeom>
          <a:noFill/>
          <a:ln w="12700" cap="flat" cmpd="sng">
            <a:solidFill>
              <a:srgbClr val="F39E5A"/>
            </a:solidFill>
            <a:prstDash val="solid"/>
            <a:round/>
            <a:headEnd type="none" w="sm" len="sm"/>
            <a:tailEnd type="none" w="sm" len="sm"/>
          </a:ln>
        </p:spPr>
        <p:txBody>
          <a:bodyPr spcFirstLastPara="1" wrap="square" lIns="91425" tIns="45700" rIns="91425" bIns="45700" anchor="ctr" anchorCtr="0">
            <a:spAutoFit/>
          </a:bodyPr>
          <a:lstStyle/>
          <a:p>
            <a:pPr marL="342900" marR="0" lvl="0" indent="-342900" algn="just" rtl="0">
              <a:lnSpc>
                <a:spcPct val="100000"/>
              </a:lnSpc>
              <a:spcBef>
                <a:spcPts val="0"/>
              </a:spcBef>
              <a:spcAft>
                <a:spcPts val="0"/>
              </a:spcAft>
              <a:buClr>
                <a:srgbClr val="3F3F3F"/>
              </a:buClr>
              <a:buSzPts val="1200"/>
              <a:buFont typeface="Noto Sans Symbols"/>
              <a:buChar char="❑"/>
            </a:pPr>
            <a:r>
              <a:rPr lang="en-GB" sz="1200" b="1" i="0" u="none" strike="noStrike" cap="none" dirty="0">
                <a:solidFill>
                  <a:srgbClr val="3F3F3F"/>
                </a:solidFill>
                <a:latin typeface="Arial"/>
                <a:ea typeface="Arial"/>
                <a:cs typeface="Arial"/>
                <a:sym typeface="Arial"/>
              </a:rPr>
              <a:t>Facebook</a:t>
            </a:r>
            <a:r>
              <a:rPr lang="en-GB" sz="1200" b="0" i="0" u="none" strike="noStrike" cap="none" dirty="0">
                <a:solidFill>
                  <a:srgbClr val="3F3F3F"/>
                </a:solidFill>
                <a:latin typeface="Arial"/>
                <a:ea typeface="Arial"/>
                <a:cs typeface="Arial"/>
                <a:sym typeface="Arial"/>
              </a:rPr>
              <a:t>.</a:t>
            </a:r>
            <a:r>
              <a:rPr lang="sv-SE" sz="1200" b="0" i="0" u="none" strike="noStrike" cap="none" dirty="0">
                <a:solidFill>
                  <a:srgbClr val="3F3F3F"/>
                </a:solidFill>
                <a:latin typeface="Arial"/>
                <a:ea typeface="Arial"/>
                <a:cs typeface="Arial"/>
                <a:sym typeface="Arial"/>
              </a:rPr>
              <a:t> Skapades 2004 i syfte att ansluta människor för att dela information, nyheter, videor och foton. Den har 2.9 miljarder aktiva användare 2022.</a:t>
            </a:r>
            <a:endParaRPr sz="14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1000"/>
              </a:spcBef>
              <a:spcAft>
                <a:spcPts val="0"/>
              </a:spcAft>
              <a:buClr>
                <a:srgbClr val="3F3F3F"/>
              </a:buClr>
              <a:buSzPts val="1200"/>
              <a:buFont typeface="Noto Sans Symbols"/>
              <a:buChar char="❑"/>
            </a:pPr>
            <a:r>
              <a:rPr lang="en-GB" sz="1200" b="1" i="0" u="none" strike="noStrike" cap="none" dirty="0">
                <a:solidFill>
                  <a:srgbClr val="3F3F3F"/>
                </a:solidFill>
                <a:latin typeface="Arial"/>
                <a:ea typeface="Arial"/>
                <a:cs typeface="Arial"/>
                <a:sym typeface="Arial"/>
              </a:rPr>
              <a:t>YouTube</a:t>
            </a:r>
            <a:r>
              <a:rPr lang="en-GB" sz="1200" b="0" i="0" u="none" strike="noStrike" cap="none" dirty="0">
                <a:solidFill>
                  <a:srgbClr val="3F3F3F"/>
                </a:solidFill>
                <a:latin typeface="Arial"/>
                <a:ea typeface="Arial"/>
                <a:cs typeface="Arial"/>
                <a:sym typeface="Arial"/>
              </a:rPr>
              <a:t>.</a:t>
            </a:r>
            <a:r>
              <a:rPr lang="sv-SE" sz="1200" b="0" i="0" u="none" strike="noStrike" cap="none" dirty="0">
                <a:solidFill>
                  <a:srgbClr val="3F3F3F"/>
                </a:solidFill>
                <a:latin typeface="Arial"/>
                <a:ea typeface="Arial"/>
                <a:cs typeface="Arial"/>
                <a:sym typeface="Arial"/>
              </a:rPr>
              <a:t> Skapat 2005 är det sociala nätverket för videodelning och ger sitt namn till yrket "</a:t>
            </a:r>
            <a:r>
              <a:rPr lang="sv-SE" sz="1200" b="0" i="0" u="none" strike="noStrike" cap="none" dirty="0" err="1">
                <a:solidFill>
                  <a:srgbClr val="3F3F3F"/>
                </a:solidFill>
                <a:latin typeface="Arial"/>
                <a:ea typeface="Arial"/>
                <a:cs typeface="Arial"/>
                <a:sym typeface="Arial"/>
              </a:rPr>
              <a:t>youtubers</a:t>
            </a:r>
            <a:r>
              <a:rPr lang="sv-SE" sz="1200" b="0" i="0" u="none" strike="noStrike" cap="none" dirty="0">
                <a:solidFill>
                  <a:srgbClr val="3F3F3F"/>
                </a:solidFill>
                <a:latin typeface="Arial"/>
                <a:ea typeface="Arial"/>
                <a:cs typeface="Arial"/>
                <a:sym typeface="Arial"/>
              </a:rPr>
              <a:t>". Mer än 2,5 miljarder aktiva användare år 2022.</a:t>
            </a:r>
          </a:p>
          <a:p>
            <a:pPr marL="342900" marR="0" lvl="0" indent="-342900" algn="just" rtl="0">
              <a:lnSpc>
                <a:spcPct val="100000"/>
              </a:lnSpc>
              <a:spcBef>
                <a:spcPts val="1000"/>
              </a:spcBef>
              <a:spcAft>
                <a:spcPts val="0"/>
              </a:spcAft>
              <a:buClr>
                <a:srgbClr val="3F3F3F"/>
              </a:buClr>
              <a:buSzPts val="1200"/>
              <a:buFont typeface="Noto Sans Symbols"/>
              <a:buChar char="❑"/>
            </a:pPr>
            <a:r>
              <a:rPr lang="en-GB" sz="1200" b="0" i="0" u="none" strike="noStrike" cap="none" dirty="0">
                <a:solidFill>
                  <a:srgbClr val="3F3F3F"/>
                </a:solidFill>
                <a:latin typeface="Arial"/>
                <a:ea typeface="Arial"/>
                <a:cs typeface="Arial"/>
                <a:sym typeface="Arial"/>
              </a:rPr>
              <a:t> </a:t>
            </a:r>
            <a:r>
              <a:rPr lang="en-GB" sz="1200" b="1" i="0" u="none" strike="noStrike" cap="none" dirty="0">
                <a:solidFill>
                  <a:srgbClr val="3F3F3F"/>
                </a:solidFill>
                <a:latin typeface="Arial"/>
                <a:ea typeface="Arial"/>
                <a:cs typeface="Arial"/>
                <a:sym typeface="Arial"/>
              </a:rPr>
              <a:t>Instagram</a:t>
            </a:r>
            <a:r>
              <a:rPr lang="en-GB" sz="1200" b="0" i="0" u="none" strike="noStrike" cap="none" dirty="0">
                <a:solidFill>
                  <a:srgbClr val="3F3F3F"/>
                </a:solidFill>
                <a:latin typeface="Arial"/>
                <a:ea typeface="Arial"/>
                <a:cs typeface="Arial"/>
                <a:sym typeface="Arial"/>
              </a:rPr>
              <a:t>. </a:t>
            </a:r>
            <a:r>
              <a:rPr lang="sv-SE" sz="1200" b="0" i="0" u="none" strike="noStrike" cap="none" dirty="0">
                <a:solidFill>
                  <a:srgbClr val="3F3F3F"/>
                </a:solidFill>
                <a:latin typeface="Arial"/>
                <a:ea typeface="Arial"/>
                <a:cs typeface="Arial"/>
                <a:sym typeface="Arial"/>
              </a:rPr>
              <a:t>Lanserades 2010 och används främst för att dela videor och foton. 1,5 miljarder aktiva användare år 2022.</a:t>
            </a:r>
            <a:endParaRPr sz="14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1000"/>
              </a:spcBef>
              <a:spcAft>
                <a:spcPts val="0"/>
              </a:spcAft>
              <a:buClr>
                <a:srgbClr val="3F3F3F"/>
              </a:buClr>
              <a:buSzPts val="1200"/>
              <a:buFont typeface="Noto Sans Symbols"/>
              <a:buChar char="❑"/>
            </a:pPr>
            <a:r>
              <a:rPr lang="en-GB" sz="1200" b="1" i="0" u="none" strike="noStrike" cap="none" dirty="0">
                <a:solidFill>
                  <a:srgbClr val="3F3F3F"/>
                </a:solidFill>
                <a:latin typeface="Arial"/>
                <a:ea typeface="Arial"/>
                <a:cs typeface="Arial"/>
                <a:sym typeface="Arial"/>
              </a:rPr>
              <a:t>Twitter</a:t>
            </a:r>
            <a:r>
              <a:rPr lang="en-GB" sz="1200" b="0" i="0" u="none" strike="noStrike" cap="none" dirty="0">
                <a:solidFill>
                  <a:srgbClr val="3F3F3F"/>
                </a:solidFill>
                <a:latin typeface="Arial"/>
                <a:ea typeface="Arial"/>
                <a:cs typeface="Arial"/>
                <a:sym typeface="Arial"/>
              </a:rPr>
              <a:t>. </a:t>
            </a:r>
            <a:r>
              <a:rPr lang="sv-SE" sz="1200" b="0" i="0" u="none" strike="noStrike" cap="none" dirty="0">
                <a:solidFill>
                  <a:srgbClr val="3F3F3F"/>
                </a:solidFill>
                <a:latin typeface="Arial"/>
                <a:ea typeface="Arial"/>
                <a:cs typeface="Arial"/>
                <a:sym typeface="Arial"/>
              </a:rPr>
              <a:t>Grundades 2006 och är ett socialt nätverk för mikrobloggar med korta "</a:t>
            </a:r>
            <a:r>
              <a:rPr lang="sv-SE" sz="1200" b="0" i="0" u="none" strike="noStrike" cap="none" dirty="0" err="1">
                <a:solidFill>
                  <a:srgbClr val="3F3F3F"/>
                </a:solidFill>
                <a:latin typeface="Arial"/>
                <a:ea typeface="Arial"/>
                <a:cs typeface="Arial"/>
                <a:sym typeface="Arial"/>
              </a:rPr>
              <a:t>tweets</a:t>
            </a:r>
            <a:r>
              <a:rPr lang="sv-SE" sz="1200" b="0" i="0" u="none" strike="noStrike" cap="none" dirty="0">
                <a:solidFill>
                  <a:srgbClr val="3F3F3F"/>
                </a:solidFill>
                <a:latin typeface="Arial"/>
                <a:ea typeface="Arial"/>
                <a:cs typeface="Arial"/>
                <a:sym typeface="Arial"/>
              </a:rPr>
              <a:t>" på högst 280 tecken. Mer än 440 miljoner aktiva användare år 2022.</a:t>
            </a:r>
            <a:endParaRPr lang="en-GB" sz="1200" b="0" i="0" u="none" strike="noStrike" cap="none" dirty="0">
              <a:solidFill>
                <a:srgbClr val="3F3F3F"/>
              </a:solidFill>
              <a:latin typeface="Arial"/>
              <a:ea typeface="Arial"/>
              <a:cs typeface="Arial"/>
              <a:sym typeface="Arial"/>
            </a:endParaRPr>
          </a:p>
          <a:p>
            <a:pPr marL="342900" marR="0" lvl="0" indent="-342900" algn="just" rtl="0">
              <a:lnSpc>
                <a:spcPct val="100000"/>
              </a:lnSpc>
              <a:spcBef>
                <a:spcPts val="1000"/>
              </a:spcBef>
              <a:spcAft>
                <a:spcPts val="0"/>
              </a:spcAft>
              <a:buClr>
                <a:srgbClr val="3F3F3F"/>
              </a:buClr>
              <a:buSzPts val="1200"/>
              <a:buFont typeface="Noto Sans Symbols"/>
              <a:buChar char="❑"/>
            </a:pPr>
            <a:r>
              <a:rPr lang="en-GB" sz="1200" dirty="0">
                <a:solidFill>
                  <a:srgbClr val="3F3F3F"/>
                </a:solidFill>
              </a:rPr>
              <a:t>‘</a:t>
            </a:r>
            <a:r>
              <a:rPr lang="en-GB" sz="1200" b="1" i="0" u="none" strike="noStrike" cap="none" dirty="0">
                <a:solidFill>
                  <a:srgbClr val="3F3F3F"/>
                </a:solidFill>
                <a:latin typeface="Arial"/>
                <a:ea typeface="Arial"/>
                <a:cs typeface="Arial"/>
                <a:sym typeface="Arial"/>
              </a:rPr>
              <a:t>LinkedIn</a:t>
            </a:r>
            <a:r>
              <a:rPr lang="en-GB" sz="1200" b="0" i="0" u="none" strike="noStrike" cap="none" dirty="0">
                <a:solidFill>
                  <a:srgbClr val="3F3F3F"/>
                </a:solidFill>
                <a:latin typeface="Arial"/>
                <a:ea typeface="Arial"/>
                <a:cs typeface="Arial"/>
                <a:sym typeface="Arial"/>
              </a:rPr>
              <a:t>. </a:t>
            </a:r>
            <a:r>
              <a:rPr lang="sv-SE" sz="1200" b="0" i="0" u="none" strike="noStrike" cap="none" dirty="0">
                <a:solidFill>
                  <a:srgbClr val="3F3F3F"/>
                </a:solidFill>
                <a:latin typeface="Arial"/>
                <a:ea typeface="Arial"/>
                <a:cs typeface="Arial"/>
                <a:sym typeface="Arial"/>
              </a:rPr>
              <a:t>Professionellt socialt nätverk grundades 2002, med 310 miljoner aktiva användare varje månad år 2022.</a:t>
            </a:r>
            <a:endParaRPr sz="1400" b="0" i="0" u="none" strike="noStrike" cap="none" dirty="0">
              <a:solidFill>
                <a:srgbClr val="000000"/>
              </a:solidFill>
              <a:latin typeface="Arial"/>
              <a:ea typeface="Arial"/>
              <a:cs typeface="Arial"/>
              <a:sym typeface="Arial"/>
            </a:endParaRPr>
          </a:p>
        </p:txBody>
      </p:sp>
      <p:pic>
        <p:nvPicPr>
          <p:cNvPr id="193" name="Google Shape;193;p5" descr="Logotipo, Icon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4052" y="1469771"/>
            <a:ext cx="412316" cy="412316"/>
          </a:xfrm>
          <a:prstGeom prst="rect">
            <a:avLst/>
          </a:prstGeom>
          <a:noFill/>
          <a:ln>
            <a:noFill/>
          </a:ln>
        </p:spPr>
      </p:pic>
      <p:pic>
        <p:nvPicPr>
          <p:cNvPr id="194" name="Google Shape;194;p5" descr="Imagen que contiene Icon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37162" y="2052003"/>
            <a:ext cx="416353" cy="288032"/>
          </a:xfrm>
          <a:prstGeom prst="rect">
            <a:avLst/>
          </a:prstGeom>
          <a:noFill/>
          <a:ln>
            <a:noFill/>
          </a:ln>
        </p:spPr>
      </p:pic>
      <p:pic>
        <p:nvPicPr>
          <p:cNvPr id="195" name="Google Shape;195;p5" descr="Icon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37162" y="2503783"/>
            <a:ext cx="412316" cy="412316"/>
          </a:xfrm>
          <a:prstGeom prst="rect">
            <a:avLst/>
          </a:prstGeom>
          <a:noFill/>
          <a:ln>
            <a:noFill/>
          </a:ln>
        </p:spPr>
      </p:pic>
      <p:pic>
        <p:nvPicPr>
          <p:cNvPr id="196" name="Google Shape;196;p5" descr="Un dibujo de una persona&#10;&#10;Descripción generada automáticamente con confianza baja"/>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16995" y="3022205"/>
            <a:ext cx="412317" cy="339156"/>
          </a:xfrm>
          <a:prstGeom prst="rect">
            <a:avLst/>
          </a:prstGeom>
          <a:noFill/>
          <a:ln>
            <a:noFill/>
          </a:ln>
        </p:spPr>
      </p:pic>
      <p:pic>
        <p:nvPicPr>
          <p:cNvPr id="197" name="Google Shape;197;p5" descr="Un dibujo de una cara feliz&#10;&#10;Descripción generada automáticamente con confianza baja"/>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45999" y="3492163"/>
            <a:ext cx="380628" cy="3806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GB" sz="2800" dirty="0" err="1"/>
              <a:t>Sociala</a:t>
            </a:r>
            <a:r>
              <a:rPr lang="en-GB" sz="2800" dirty="0"/>
              <a:t> </a:t>
            </a:r>
            <a:r>
              <a:rPr lang="en-GB" sz="2800" dirty="0" err="1"/>
              <a:t>medier</a:t>
            </a:r>
            <a:endParaRPr sz="2800" dirty="0"/>
          </a:p>
        </p:txBody>
      </p:sp>
      <p:sp>
        <p:nvSpPr>
          <p:cNvPr id="203" name="Google Shape;203;p6"/>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endParaRPr lang="sv-SE" sz="1800" dirty="0"/>
          </a:p>
          <a:p>
            <a:pPr marL="0" lvl="0" indent="0" algn="ctr" rtl="0">
              <a:lnSpc>
                <a:spcPct val="100000"/>
              </a:lnSpc>
              <a:spcBef>
                <a:spcPts val="0"/>
              </a:spcBef>
              <a:spcAft>
                <a:spcPts val="0"/>
              </a:spcAft>
              <a:buClr>
                <a:srgbClr val="3F3F3F"/>
              </a:buClr>
              <a:buSzPts val="1800"/>
              <a:buNone/>
            </a:pPr>
            <a:r>
              <a:rPr lang="sv-SE" sz="1800" dirty="0"/>
              <a:t>De mest populära sociala nätverken</a:t>
            </a:r>
          </a:p>
          <a:p>
            <a:pPr marL="0" lvl="0" indent="0" algn="ctr" rtl="0">
              <a:lnSpc>
                <a:spcPct val="100000"/>
              </a:lnSpc>
              <a:spcBef>
                <a:spcPts val="0"/>
              </a:spcBef>
              <a:spcAft>
                <a:spcPts val="0"/>
              </a:spcAft>
              <a:buClr>
                <a:srgbClr val="3F3F3F"/>
              </a:buClr>
              <a:buSzPts val="1800"/>
              <a:buNone/>
            </a:pPr>
            <a:endParaRPr sz="1800" dirty="0"/>
          </a:p>
        </p:txBody>
      </p:sp>
      <p:sp>
        <p:nvSpPr>
          <p:cNvPr id="204" name="Google Shape;204;p6"/>
          <p:cNvSpPr/>
          <p:nvPr/>
        </p:nvSpPr>
        <p:spPr>
          <a:xfrm>
            <a:off x="936104" y="1652118"/>
            <a:ext cx="7308304" cy="2123618"/>
          </a:xfrm>
          <a:custGeom>
            <a:avLst/>
            <a:gdLst/>
            <a:ahLst/>
            <a:cxnLst/>
            <a:rect l="l" t="t" r="r" b="b"/>
            <a:pathLst>
              <a:path w="7308304" h="1954381" extrusionOk="0">
                <a:moveTo>
                  <a:pt x="0" y="0"/>
                </a:moveTo>
                <a:cubicBezTo>
                  <a:pt x="108671" y="8024"/>
                  <a:pt x="258773" y="-13794"/>
                  <a:pt x="445142" y="0"/>
                </a:cubicBezTo>
                <a:cubicBezTo>
                  <a:pt x="631511" y="13794"/>
                  <a:pt x="840404" y="-1186"/>
                  <a:pt x="1182616" y="0"/>
                </a:cubicBezTo>
                <a:cubicBezTo>
                  <a:pt x="1524828" y="1186"/>
                  <a:pt x="1481138" y="6205"/>
                  <a:pt x="1627759" y="0"/>
                </a:cubicBezTo>
                <a:cubicBezTo>
                  <a:pt x="1774380" y="-6205"/>
                  <a:pt x="1996871" y="-23420"/>
                  <a:pt x="2219067" y="0"/>
                </a:cubicBezTo>
                <a:cubicBezTo>
                  <a:pt x="2441263" y="23420"/>
                  <a:pt x="2560954" y="1857"/>
                  <a:pt x="2737292" y="0"/>
                </a:cubicBezTo>
                <a:cubicBezTo>
                  <a:pt x="2913630" y="-1857"/>
                  <a:pt x="3122940" y="-24430"/>
                  <a:pt x="3328600" y="0"/>
                </a:cubicBezTo>
                <a:cubicBezTo>
                  <a:pt x="3534260" y="24430"/>
                  <a:pt x="3723502" y="17455"/>
                  <a:pt x="3846825" y="0"/>
                </a:cubicBezTo>
                <a:cubicBezTo>
                  <a:pt x="3970149" y="-17455"/>
                  <a:pt x="4154746" y="6319"/>
                  <a:pt x="4291968" y="0"/>
                </a:cubicBezTo>
                <a:cubicBezTo>
                  <a:pt x="4429190" y="-6319"/>
                  <a:pt x="4563809" y="-38"/>
                  <a:pt x="4810193" y="0"/>
                </a:cubicBezTo>
                <a:cubicBezTo>
                  <a:pt x="5056577" y="38"/>
                  <a:pt x="5451795" y="-33311"/>
                  <a:pt x="5620750" y="0"/>
                </a:cubicBezTo>
                <a:cubicBezTo>
                  <a:pt x="5789705" y="33311"/>
                  <a:pt x="5976153" y="-5632"/>
                  <a:pt x="6212058" y="0"/>
                </a:cubicBezTo>
                <a:cubicBezTo>
                  <a:pt x="6447963" y="5632"/>
                  <a:pt x="6950048" y="-14371"/>
                  <a:pt x="7308304" y="0"/>
                </a:cubicBezTo>
                <a:cubicBezTo>
                  <a:pt x="7307553" y="287111"/>
                  <a:pt x="7335503" y="402261"/>
                  <a:pt x="7308304" y="631917"/>
                </a:cubicBezTo>
                <a:cubicBezTo>
                  <a:pt x="7281105" y="861573"/>
                  <a:pt x="7284296" y="966584"/>
                  <a:pt x="7308304" y="1283377"/>
                </a:cubicBezTo>
                <a:cubicBezTo>
                  <a:pt x="7332312" y="1600170"/>
                  <a:pt x="7326002" y="1668848"/>
                  <a:pt x="7308304" y="1954381"/>
                </a:cubicBezTo>
                <a:cubicBezTo>
                  <a:pt x="7087273" y="1939116"/>
                  <a:pt x="7057469" y="1968651"/>
                  <a:pt x="6863162" y="1954381"/>
                </a:cubicBezTo>
                <a:cubicBezTo>
                  <a:pt x="6668855" y="1940111"/>
                  <a:pt x="6537147" y="1942425"/>
                  <a:pt x="6271854" y="1954381"/>
                </a:cubicBezTo>
                <a:cubicBezTo>
                  <a:pt x="6006561" y="1966337"/>
                  <a:pt x="5984596" y="1942394"/>
                  <a:pt x="5753628" y="1954381"/>
                </a:cubicBezTo>
                <a:cubicBezTo>
                  <a:pt x="5522660" y="1966368"/>
                  <a:pt x="5283108" y="1961325"/>
                  <a:pt x="5162320" y="1954381"/>
                </a:cubicBezTo>
                <a:cubicBezTo>
                  <a:pt x="5041532" y="1947437"/>
                  <a:pt x="4805657" y="1977033"/>
                  <a:pt x="4497929" y="1954381"/>
                </a:cubicBezTo>
                <a:cubicBezTo>
                  <a:pt x="4190201" y="1931729"/>
                  <a:pt x="4003253" y="1924658"/>
                  <a:pt x="3687372" y="1954381"/>
                </a:cubicBezTo>
                <a:cubicBezTo>
                  <a:pt x="3371491" y="1984104"/>
                  <a:pt x="3113540" y="1920433"/>
                  <a:pt x="2949897" y="1954381"/>
                </a:cubicBezTo>
                <a:cubicBezTo>
                  <a:pt x="2786255" y="1988329"/>
                  <a:pt x="2602153" y="1976873"/>
                  <a:pt x="2358589" y="1954381"/>
                </a:cubicBezTo>
                <a:cubicBezTo>
                  <a:pt x="2115025" y="1931889"/>
                  <a:pt x="2036757" y="1977402"/>
                  <a:pt x="1840364" y="1954381"/>
                </a:cubicBezTo>
                <a:cubicBezTo>
                  <a:pt x="1643972" y="1931360"/>
                  <a:pt x="1355777" y="1925134"/>
                  <a:pt x="1102890" y="1954381"/>
                </a:cubicBezTo>
                <a:cubicBezTo>
                  <a:pt x="850003" y="1983628"/>
                  <a:pt x="271662" y="1949267"/>
                  <a:pt x="0" y="1954381"/>
                </a:cubicBezTo>
                <a:cubicBezTo>
                  <a:pt x="-20661" y="1815844"/>
                  <a:pt x="16534" y="1560977"/>
                  <a:pt x="0" y="1283377"/>
                </a:cubicBezTo>
                <a:cubicBezTo>
                  <a:pt x="-16534" y="1005777"/>
                  <a:pt x="17377" y="955577"/>
                  <a:pt x="0" y="690548"/>
                </a:cubicBezTo>
                <a:cubicBezTo>
                  <a:pt x="-17377" y="425519"/>
                  <a:pt x="-19703" y="312247"/>
                  <a:pt x="0" y="0"/>
                </a:cubicBezTo>
                <a:close/>
              </a:path>
            </a:pathLst>
          </a:custGeom>
          <a:noFill/>
          <a:ln w="12700" cap="flat" cmpd="sng">
            <a:solidFill>
              <a:srgbClr val="F39E5A"/>
            </a:solidFill>
            <a:prstDash val="solid"/>
            <a:round/>
            <a:headEnd type="none" w="sm" len="sm"/>
            <a:tailEnd type="none" w="sm" len="sm"/>
          </a:ln>
        </p:spPr>
        <p:txBody>
          <a:bodyPr spcFirstLastPara="1" wrap="square" lIns="91425" tIns="45700" rIns="91425" bIns="45700" anchor="ctr" anchorCtr="0">
            <a:spAutoFit/>
          </a:bodyPr>
          <a:lstStyle/>
          <a:p>
            <a:pPr marL="342900" marR="0" lvl="0" indent="-342900" algn="just" rtl="0">
              <a:lnSpc>
                <a:spcPct val="100000"/>
              </a:lnSpc>
              <a:spcBef>
                <a:spcPts val="0"/>
              </a:spcBef>
              <a:spcAft>
                <a:spcPts val="0"/>
              </a:spcAft>
              <a:buClr>
                <a:srgbClr val="3F3F3F"/>
              </a:buClr>
              <a:buSzPts val="1200"/>
              <a:buFont typeface="Noto Sans Symbols"/>
              <a:buChar char="∙"/>
            </a:pPr>
            <a:r>
              <a:rPr lang="en-GB" sz="1200" b="1" i="0" u="none" strike="noStrike" cap="none" dirty="0">
                <a:solidFill>
                  <a:srgbClr val="3F3F3F"/>
                </a:solidFill>
                <a:latin typeface="Arial"/>
                <a:ea typeface="Arial"/>
                <a:cs typeface="Arial"/>
                <a:sym typeface="Arial"/>
              </a:rPr>
              <a:t>TikTok</a:t>
            </a:r>
            <a:r>
              <a:rPr lang="en-GB" sz="1200" b="0" i="0" u="none" strike="noStrike" cap="none" dirty="0">
                <a:solidFill>
                  <a:srgbClr val="3F3F3F"/>
                </a:solidFill>
                <a:latin typeface="Arial"/>
                <a:ea typeface="Arial"/>
                <a:cs typeface="Arial"/>
                <a:sym typeface="Arial"/>
              </a:rPr>
              <a:t>. </a:t>
            </a:r>
            <a:r>
              <a:rPr lang="sv-SE" sz="1200" b="0" i="0" u="none" strike="noStrike" cap="none" dirty="0">
                <a:solidFill>
                  <a:srgbClr val="3F3F3F"/>
                </a:solidFill>
                <a:latin typeface="Arial"/>
                <a:ea typeface="Arial"/>
                <a:cs typeface="Arial"/>
                <a:sym typeface="Arial"/>
              </a:rPr>
              <a:t>Den lanserades 2016 och används för att dela korta videor, där musik, redigering och effekter dominerar. Den har redan 1 miljard aktiva användare år 2022.</a:t>
            </a:r>
          </a:p>
          <a:p>
            <a:pPr marL="342900" marR="0" lvl="0" indent="-342900" algn="just" rtl="0">
              <a:lnSpc>
                <a:spcPct val="100000"/>
              </a:lnSpc>
              <a:spcBef>
                <a:spcPts val="0"/>
              </a:spcBef>
              <a:spcAft>
                <a:spcPts val="0"/>
              </a:spcAft>
              <a:buClr>
                <a:srgbClr val="3F3F3F"/>
              </a:buClr>
              <a:buSzPts val="1200"/>
              <a:buFont typeface="Noto Sans Symbols"/>
              <a:buChar char="∙"/>
            </a:pPr>
            <a:endParaRPr lang="en-GB" sz="1200" b="0" i="0" u="none" strike="noStrike" cap="none" dirty="0">
              <a:solidFill>
                <a:srgbClr val="3F3F3F"/>
              </a:solidFill>
              <a:latin typeface="Arial"/>
              <a:ea typeface="Arial"/>
              <a:cs typeface="Arial"/>
              <a:sym typeface="Arial"/>
            </a:endParaRPr>
          </a:p>
          <a:p>
            <a:pPr marL="342900" marR="0" lvl="0" indent="-342900" algn="just" rtl="0">
              <a:lnSpc>
                <a:spcPct val="100000"/>
              </a:lnSpc>
              <a:spcBef>
                <a:spcPts val="0"/>
              </a:spcBef>
              <a:spcAft>
                <a:spcPts val="0"/>
              </a:spcAft>
              <a:buClr>
                <a:srgbClr val="3F3F3F"/>
              </a:buClr>
              <a:buSzPts val="1200"/>
              <a:buFont typeface="Noto Sans Symbols"/>
              <a:buChar char="∙"/>
            </a:pPr>
            <a:r>
              <a:rPr lang="en-GB" sz="1200" b="1" i="0" u="none" strike="noStrike" cap="none" dirty="0">
                <a:solidFill>
                  <a:srgbClr val="3F3F3F"/>
                </a:solidFill>
                <a:latin typeface="Arial"/>
                <a:ea typeface="Arial"/>
                <a:cs typeface="Arial"/>
                <a:sym typeface="Arial"/>
              </a:rPr>
              <a:t>Pinterest</a:t>
            </a:r>
            <a:r>
              <a:rPr lang="en-GB" sz="1200" b="0" i="0" u="none" strike="noStrike" cap="none" dirty="0">
                <a:solidFill>
                  <a:srgbClr val="3F3F3F"/>
                </a:solidFill>
                <a:latin typeface="Arial"/>
                <a:ea typeface="Arial"/>
                <a:cs typeface="Arial"/>
                <a:sym typeface="Arial"/>
              </a:rPr>
              <a:t>.</a:t>
            </a:r>
            <a:r>
              <a:rPr lang="sv-SE" sz="1200" b="0" i="0" u="none" strike="noStrike" cap="none" dirty="0">
                <a:solidFill>
                  <a:srgbClr val="3F3F3F"/>
                </a:solidFill>
                <a:latin typeface="Arial"/>
                <a:ea typeface="Arial"/>
                <a:cs typeface="Arial"/>
                <a:sym typeface="Arial"/>
              </a:rPr>
              <a:t> Det skapades 2010 och är en plattform för att dela och upptäcka visuellt innehåll. Den har 444 miljoner aktiva användare 2022.</a:t>
            </a:r>
          </a:p>
          <a:p>
            <a:pPr marL="342900" marR="0" lvl="0" indent="-342900" algn="just" rtl="0">
              <a:lnSpc>
                <a:spcPct val="100000"/>
              </a:lnSpc>
              <a:spcBef>
                <a:spcPts val="0"/>
              </a:spcBef>
              <a:spcAft>
                <a:spcPts val="0"/>
              </a:spcAft>
              <a:buClr>
                <a:srgbClr val="3F3F3F"/>
              </a:buClr>
              <a:buSzPts val="1200"/>
              <a:buFont typeface="Noto Sans Symbols"/>
              <a:buChar char="∙"/>
            </a:pPr>
            <a:r>
              <a:rPr lang="en-GB" sz="1200" b="0" i="0" u="none" strike="noStrike" cap="none" dirty="0">
                <a:solidFill>
                  <a:srgbClr val="3F3F3F"/>
                </a:solidFill>
                <a:latin typeface="Arial"/>
                <a:ea typeface="Arial"/>
                <a:cs typeface="Arial"/>
                <a:sym typeface="Arial"/>
              </a:rPr>
              <a:t> </a:t>
            </a:r>
          </a:p>
          <a:p>
            <a:pPr marL="342900" marR="0" lvl="0" indent="-342900" algn="just" rtl="0">
              <a:lnSpc>
                <a:spcPct val="100000"/>
              </a:lnSpc>
              <a:spcBef>
                <a:spcPts val="0"/>
              </a:spcBef>
              <a:spcAft>
                <a:spcPts val="0"/>
              </a:spcAft>
              <a:buClr>
                <a:srgbClr val="3F3F3F"/>
              </a:buClr>
              <a:buSzPts val="1200"/>
              <a:buFont typeface="Noto Sans Symbols"/>
              <a:buChar char="∙"/>
            </a:pPr>
            <a:r>
              <a:rPr lang="en-GB" sz="1200" b="1" i="0" u="none" strike="noStrike" cap="none" dirty="0">
                <a:solidFill>
                  <a:srgbClr val="3F3F3F"/>
                </a:solidFill>
                <a:latin typeface="Arial"/>
                <a:ea typeface="Arial"/>
                <a:cs typeface="Arial"/>
                <a:sym typeface="Arial"/>
              </a:rPr>
              <a:t>Reddit</a:t>
            </a:r>
            <a:r>
              <a:rPr lang="en-GB" sz="1200" b="0" i="0" u="none" strike="noStrike" cap="none" dirty="0">
                <a:solidFill>
                  <a:srgbClr val="3F3F3F"/>
                </a:solidFill>
                <a:latin typeface="Arial"/>
                <a:ea typeface="Arial"/>
                <a:cs typeface="Arial"/>
                <a:sym typeface="Arial"/>
              </a:rPr>
              <a:t>. </a:t>
            </a:r>
            <a:r>
              <a:rPr lang="sv-SE" sz="1200" b="0" i="0" u="none" strike="noStrike" cap="none" dirty="0">
                <a:solidFill>
                  <a:srgbClr val="3F3F3F"/>
                </a:solidFill>
                <a:latin typeface="Arial"/>
                <a:ea typeface="Arial"/>
                <a:cs typeface="Arial"/>
                <a:sym typeface="Arial"/>
              </a:rPr>
              <a:t>Startade 2005, är det en nyhets- och social bokmärkesplats med undergrupper eller "</a:t>
            </a:r>
            <a:r>
              <a:rPr lang="sv-SE" sz="1200" b="0" i="0" u="none" strike="noStrike" cap="none" dirty="0" err="1">
                <a:solidFill>
                  <a:srgbClr val="3F3F3F"/>
                </a:solidFill>
                <a:latin typeface="Arial"/>
                <a:ea typeface="Arial"/>
                <a:cs typeface="Arial"/>
                <a:sym typeface="Arial"/>
              </a:rPr>
              <a:t>subreddits</a:t>
            </a:r>
            <a:r>
              <a:rPr lang="sv-SE" sz="1200" b="0" i="0" u="none" strike="noStrike" cap="none" dirty="0">
                <a:solidFill>
                  <a:srgbClr val="3F3F3F"/>
                </a:solidFill>
                <a:latin typeface="Arial"/>
                <a:ea typeface="Arial"/>
                <a:cs typeface="Arial"/>
                <a:sym typeface="Arial"/>
              </a:rPr>
              <a:t>". År 2022 har den 430 miljoner aktiva användare varje månad.</a:t>
            </a:r>
          </a:p>
          <a:p>
            <a:pPr marL="342900" marR="0" lvl="0" indent="-342900" algn="just" rtl="0">
              <a:lnSpc>
                <a:spcPct val="100000"/>
              </a:lnSpc>
              <a:spcBef>
                <a:spcPts val="0"/>
              </a:spcBef>
              <a:spcAft>
                <a:spcPts val="0"/>
              </a:spcAft>
              <a:buClr>
                <a:srgbClr val="3F3F3F"/>
              </a:buClr>
              <a:buSzPts val="1200"/>
              <a:buFont typeface="Noto Sans Symbols"/>
              <a:buChar char="∙"/>
            </a:pPr>
            <a:endParaRPr lang="sv-SE" sz="1200" dirty="0">
              <a:solidFill>
                <a:srgbClr val="3F3F3F"/>
              </a:solidFill>
            </a:endParaRPr>
          </a:p>
          <a:p>
            <a:pPr marL="342900" marR="0" lvl="0" indent="-342900" algn="just" rtl="0">
              <a:lnSpc>
                <a:spcPct val="100000"/>
              </a:lnSpc>
              <a:spcBef>
                <a:spcPts val="0"/>
              </a:spcBef>
              <a:spcAft>
                <a:spcPts val="0"/>
              </a:spcAft>
              <a:buClr>
                <a:srgbClr val="3F3F3F"/>
              </a:buClr>
              <a:buSzPts val="1200"/>
              <a:buFont typeface="Noto Sans Symbols"/>
              <a:buChar char="∙"/>
            </a:pPr>
            <a:r>
              <a:rPr lang="sv-SE" sz="1200" b="1" i="0" u="none" strike="noStrike" cap="none" dirty="0">
                <a:solidFill>
                  <a:srgbClr val="3F3F3F"/>
                </a:solidFill>
                <a:latin typeface="Arial"/>
                <a:ea typeface="Arial"/>
                <a:cs typeface="Arial"/>
                <a:sym typeface="Arial"/>
              </a:rPr>
              <a:t> </a:t>
            </a:r>
            <a:r>
              <a:rPr lang="en-GB" sz="1200" b="1" i="0" u="none" strike="noStrike" cap="none" dirty="0">
                <a:solidFill>
                  <a:srgbClr val="3F3F3F"/>
                </a:solidFill>
                <a:latin typeface="Arial"/>
                <a:ea typeface="Arial"/>
                <a:cs typeface="Arial"/>
                <a:sym typeface="Arial"/>
              </a:rPr>
              <a:t>Twitch</a:t>
            </a:r>
            <a:r>
              <a:rPr lang="en-GB" sz="1200" b="0" i="0" u="none" strike="noStrike" cap="none" dirty="0">
                <a:solidFill>
                  <a:srgbClr val="3F3F3F"/>
                </a:solidFill>
                <a:latin typeface="Arial"/>
                <a:ea typeface="Arial"/>
                <a:cs typeface="Arial"/>
                <a:sym typeface="Arial"/>
              </a:rPr>
              <a:t>. </a:t>
            </a:r>
            <a:r>
              <a:rPr lang="sv-SE" sz="1200" b="0" i="0" u="none" strike="noStrike" cap="none" dirty="0">
                <a:solidFill>
                  <a:srgbClr val="3F3F3F"/>
                </a:solidFill>
                <a:latin typeface="Arial"/>
                <a:ea typeface="Arial"/>
                <a:cs typeface="Arial"/>
                <a:sym typeface="Arial"/>
              </a:rPr>
              <a:t>Lanserades 2011 och är en av de största </a:t>
            </a:r>
            <a:r>
              <a:rPr lang="sv-SE" sz="1200" b="0" i="0" u="none" strike="noStrike" cap="none" dirty="0" err="1">
                <a:solidFill>
                  <a:srgbClr val="3F3F3F"/>
                </a:solidFill>
                <a:latin typeface="Arial"/>
                <a:ea typeface="Arial"/>
                <a:cs typeface="Arial"/>
                <a:sym typeface="Arial"/>
              </a:rPr>
              <a:t>livestreamingsplattformarna</a:t>
            </a:r>
            <a:r>
              <a:rPr lang="sv-SE" sz="1200" b="0" i="0" u="none" strike="noStrike" cap="none" dirty="0">
                <a:solidFill>
                  <a:srgbClr val="3F3F3F"/>
                </a:solidFill>
                <a:latin typeface="Arial"/>
                <a:ea typeface="Arial"/>
                <a:cs typeface="Arial"/>
                <a:sym typeface="Arial"/>
              </a:rPr>
              <a:t>. Den har mer än 140 miljoner aktiva användare varje månad 2022.</a:t>
            </a:r>
            <a:endParaRPr sz="1400" b="0" i="0" u="none" strike="noStrike" cap="none" dirty="0">
              <a:solidFill>
                <a:srgbClr val="000000"/>
              </a:solidFill>
              <a:latin typeface="Arial"/>
              <a:ea typeface="Arial"/>
              <a:cs typeface="Arial"/>
              <a:sym typeface="Arial"/>
            </a:endParaRPr>
          </a:p>
        </p:txBody>
      </p:sp>
      <p:pic>
        <p:nvPicPr>
          <p:cNvPr id="205" name="Google Shape;205;p6" descr="Logotipo, Icon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0155" y="2221459"/>
            <a:ext cx="412316" cy="412316"/>
          </a:xfrm>
          <a:prstGeom prst="rect">
            <a:avLst/>
          </a:prstGeom>
          <a:noFill/>
          <a:ln>
            <a:noFill/>
          </a:ln>
        </p:spPr>
      </p:pic>
      <p:pic>
        <p:nvPicPr>
          <p:cNvPr id="206" name="Google Shape;206;p6" descr="Icon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9442" y="2715883"/>
            <a:ext cx="473742" cy="473742"/>
          </a:xfrm>
          <a:prstGeom prst="rect">
            <a:avLst/>
          </a:prstGeom>
          <a:noFill/>
          <a:ln>
            <a:noFill/>
          </a:ln>
        </p:spPr>
      </p:pic>
      <p:pic>
        <p:nvPicPr>
          <p:cNvPr id="207" name="Google Shape;207;p6" descr="Icon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41161" y="3244715"/>
            <a:ext cx="412316" cy="412316"/>
          </a:xfrm>
          <a:prstGeom prst="rect">
            <a:avLst/>
          </a:prstGeom>
          <a:noFill/>
          <a:ln>
            <a:noFill/>
          </a:ln>
        </p:spPr>
      </p:pic>
      <p:pic>
        <p:nvPicPr>
          <p:cNvPr id="208" name="Google Shape;208;p6" descr="Logotipo&#10;&#10;Descripción generada automáticament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63251" y="1681645"/>
            <a:ext cx="411568" cy="4115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sv-SE" sz="2800" dirty="0"/>
              <a:t>Användning av sociala medier på 2000-talet</a:t>
            </a:r>
            <a:endParaRPr sz="2800" dirty="0"/>
          </a:p>
        </p:txBody>
      </p:sp>
      <p:sp>
        <p:nvSpPr>
          <p:cNvPr id="214" name="Google Shape;214;p7"/>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GB" sz="1800" dirty="0" err="1"/>
              <a:t>Personligt</a:t>
            </a:r>
            <a:r>
              <a:rPr lang="en-GB" sz="1800" dirty="0"/>
              <a:t> bruk</a:t>
            </a:r>
            <a:endParaRPr sz="1800" dirty="0"/>
          </a:p>
        </p:txBody>
      </p:sp>
      <p:sp>
        <p:nvSpPr>
          <p:cNvPr id="215" name="Google Shape;215;p7"/>
          <p:cNvSpPr/>
          <p:nvPr/>
        </p:nvSpPr>
        <p:spPr>
          <a:xfrm>
            <a:off x="467544" y="1443552"/>
            <a:ext cx="5328592" cy="2585283"/>
          </a:xfrm>
          <a:custGeom>
            <a:avLst/>
            <a:gdLst/>
            <a:ahLst/>
            <a:cxnLst/>
            <a:rect l="l" t="t" r="r" b="b"/>
            <a:pathLst>
              <a:path w="5328592" h="2129750" extrusionOk="0">
                <a:moveTo>
                  <a:pt x="0" y="0"/>
                </a:moveTo>
                <a:cubicBezTo>
                  <a:pt x="208931" y="14483"/>
                  <a:pt x="387535" y="-523"/>
                  <a:pt x="506216" y="0"/>
                </a:cubicBezTo>
                <a:cubicBezTo>
                  <a:pt x="624897" y="523"/>
                  <a:pt x="917859" y="30607"/>
                  <a:pt x="1225576" y="0"/>
                </a:cubicBezTo>
                <a:cubicBezTo>
                  <a:pt x="1533293" y="-30607"/>
                  <a:pt x="1582622" y="-11384"/>
                  <a:pt x="1731792" y="0"/>
                </a:cubicBezTo>
                <a:cubicBezTo>
                  <a:pt x="1880962" y="11384"/>
                  <a:pt x="2197576" y="12525"/>
                  <a:pt x="2344580" y="0"/>
                </a:cubicBezTo>
                <a:cubicBezTo>
                  <a:pt x="2491584" y="-12525"/>
                  <a:pt x="2724847" y="7168"/>
                  <a:pt x="2904083" y="0"/>
                </a:cubicBezTo>
                <a:cubicBezTo>
                  <a:pt x="3083319" y="-7168"/>
                  <a:pt x="3259560" y="23333"/>
                  <a:pt x="3516871" y="0"/>
                </a:cubicBezTo>
                <a:cubicBezTo>
                  <a:pt x="3774182" y="-23333"/>
                  <a:pt x="3828413" y="-11639"/>
                  <a:pt x="4076373" y="0"/>
                </a:cubicBezTo>
                <a:cubicBezTo>
                  <a:pt x="4324333" y="11639"/>
                  <a:pt x="4461584" y="9147"/>
                  <a:pt x="4582589" y="0"/>
                </a:cubicBezTo>
                <a:cubicBezTo>
                  <a:pt x="4703594" y="-9147"/>
                  <a:pt x="4993430" y="-5232"/>
                  <a:pt x="5328592" y="0"/>
                </a:cubicBezTo>
                <a:cubicBezTo>
                  <a:pt x="5314089" y="235271"/>
                  <a:pt x="5351452" y="368885"/>
                  <a:pt x="5328592" y="575033"/>
                </a:cubicBezTo>
                <a:cubicBezTo>
                  <a:pt x="5305732" y="781181"/>
                  <a:pt x="5340341" y="942852"/>
                  <a:pt x="5328592" y="1107470"/>
                </a:cubicBezTo>
                <a:cubicBezTo>
                  <a:pt x="5316843" y="1272088"/>
                  <a:pt x="5325630" y="1829460"/>
                  <a:pt x="5328592" y="2129750"/>
                </a:cubicBezTo>
                <a:cubicBezTo>
                  <a:pt x="4965555" y="2123970"/>
                  <a:pt x="4814108" y="2148232"/>
                  <a:pt x="4555946" y="2129750"/>
                </a:cubicBezTo>
                <a:cubicBezTo>
                  <a:pt x="4297784" y="2111268"/>
                  <a:pt x="3990022" y="2158354"/>
                  <a:pt x="3783300" y="2129750"/>
                </a:cubicBezTo>
                <a:cubicBezTo>
                  <a:pt x="3576578" y="2101146"/>
                  <a:pt x="3361803" y="2154376"/>
                  <a:pt x="3010654" y="2129750"/>
                </a:cubicBezTo>
                <a:cubicBezTo>
                  <a:pt x="2659505" y="2105124"/>
                  <a:pt x="2554398" y="2124996"/>
                  <a:pt x="2291295" y="2129750"/>
                </a:cubicBezTo>
                <a:cubicBezTo>
                  <a:pt x="2028192" y="2134504"/>
                  <a:pt x="1824195" y="2148687"/>
                  <a:pt x="1678506" y="2129750"/>
                </a:cubicBezTo>
                <a:cubicBezTo>
                  <a:pt x="1532817" y="2110813"/>
                  <a:pt x="1337162" y="2118682"/>
                  <a:pt x="1119004" y="2129750"/>
                </a:cubicBezTo>
                <a:cubicBezTo>
                  <a:pt x="900846" y="2140818"/>
                  <a:pt x="437513" y="2162706"/>
                  <a:pt x="0" y="2129750"/>
                </a:cubicBezTo>
                <a:cubicBezTo>
                  <a:pt x="-6249" y="1945329"/>
                  <a:pt x="25794" y="1754077"/>
                  <a:pt x="0" y="1597313"/>
                </a:cubicBezTo>
                <a:cubicBezTo>
                  <a:pt x="-25794" y="1440549"/>
                  <a:pt x="311" y="1157799"/>
                  <a:pt x="0" y="1043578"/>
                </a:cubicBezTo>
                <a:cubicBezTo>
                  <a:pt x="-311" y="929358"/>
                  <a:pt x="-15939" y="654188"/>
                  <a:pt x="0" y="489842"/>
                </a:cubicBezTo>
                <a:cubicBezTo>
                  <a:pt x="15939" y="325496"/>
                  <a:pt x="2592" y="206545"/>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ctr" anchorCtr="0">
            <a:spAutoFit/>
          </a:bodyPr>
          <a:lstStyle/>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Numera kan vi säga att den huvudsakliga användningen av sociala nätverk är till för personligt bruk. De låter dig </a:t>
            </a:r>
            <a:r>
              <a:rPr lang="sv-SE" sz="1200" b="1" i="0" u="none" strike="noStrike" cap="none" dirty="0">
                <a:solidFill>
                  <a:srgbClr val="3F3F3F"/>
                </a:solidFill>
                <a:latin typeface="Arial"/>
                <a:ea typeface="Arial"/>
                <a:cs typeface="Arial"/>
                <a:sym typeface="Arial"/>
              </a:rPr>
              <a:t>hålla jämna steg </a:t>
            </a:r>
            <a:r>
              <a:rPr lang="sv-SE" sz="1200" b="0" i="0" u="none" strike="noStrike" cap="none" dirty="0">
                <a:solidFill>
                  <a:srgbClr val="3F3F3F"/>
                </a:solidFill>
                <a:latin typeface="Arial"/>
                <a:ea typeface="Arial"/>
                <a:cs typeface="Arial"/>
                <a:sym typeface="Arial"/>
              </a:rPr>
              <a:t>med de senaste nyheterna, </a:t>
            </a:r>
            <a:r>
              <a:rPr lang="sv-SE" sz="1200" b="1" i="0" u="none" strike="noStrike" cap="none" dirty="0">
                <a:solidFill>
                  <a:srgbClr val="3F3F3F"/>
                </a:solidFill>
                <a:latin typeface="Arial"/>
                <a:ea typeface="Arial"/>
                <a:cs typeface="Arial"/>
                <a:sym typeface="Arial"/>
              </a:rPr>
              <a:t>träffa</a:t>
            </a:r>
            <a:r>
              <a:rPr lang="sv-SE" sz="1200" b="0" i="0" u="none" strike="noStrike" cap="none" dirty="0">
                <a:solidFill>
                  <a:srgbClr val="3F3F3F"/>
                </a:solidFill>
                <a:latin typeface="Arial"/>
                <a:ea typeface="Arial"/>
                <a:cs typeface="Arial"/>
                <a:sym typeface="Arial"/>
              </a:rPr>
              <a:t> nya människor,  hålla kontakten med människor du redan känner var som helst i världen, </a:t>
            </a:r>
            <a:r>
              <a:rPr lang="sv-SE" sz="1200" b="1" i="0" u="none" strike="noStrike" cap="none" dirty="0">
                <a:solidFill>
                  <a:srgbClr val="3F3F3F"/>
                </a:solidFill>
                <a:latin typeface="Arial"/>
                <a:ea typeface="Arial"/>
                <a:cs typeface="Arial"/>
                <a:sym typeface="Arial"/>
              </a:rPr>
              <a:t>interagera</a:t>
            </a:r>
            <a:r>
              <a:rPr lang="sv-SE" sz="1200" b="0" i="0" u="none" strike="noStrike" cap="none" dirty="0">
                <a:solidFill>
                  <a:srgbClr val="3F3F3F"/>
                </a:solidFill>
                <a:latin typeface="Arial"/>
                <a:ea typeface="Arial"/>
                <a:cs typeface="Arial"/>
                <a:sym typeface="Arial"/>
              </a:rPr>
              <a:t> med olika typer av publikationer och</a:t>
            </a:r>
            <a:r>
              <a:rPr lang="sv-SE" sz="1200" b="1" i="0" u="none" strike="noStrike" cap="none" dirty="0">
                <a:solidFill>
                  <a:srgbClr val="3F3F3F"/>
                </a:solidFill>
                <a:latin typeface="Arial"/>
                <a:ea typeface="Arial"/>
                <a:cs typeface="Arial"/>
                <a:sym typeface="Arial"/>
              </a:rPr>
              <a:t> underhållas </a:t>
            </a:r>
            <a:r>
              <a:rPr lang="sv-SE" sz="1200" b="0" i="0" u="none" strike="noStrike" cap="none" dirty="0">
                <a:solidFill>
                  <a:srgbClr val="3F3F3F"/>
                </a:solidFill>
                <a:latin typeface="Arial"/>
                <a:ea typeface="Arial"/>
                <a:cs typeface="Arial"/>
                <a:sym typeface="Arial"/>
              </a:rPr>
              <a:t>av en enorm mängd audiovisuellt innehåll.</a:t>
            </a:r>
          </a:p>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Sociala medier är roliga, öppna och dynamiska, men kom ihåg att använda det på ett ansvarsfullt sätt - spendera inte hela dagen på att uppdatera din </a:t>
            </a:r>
            <a:r>
              <a:rPr lang="sv-SE" sz="1200" b="0" i="0" u="none" strike="noStrike" cap="none" dirty="0" err="1">
                <a:solidFill>
                  <a:srgbClr val="3F3F3F"/>
                </a:solidFill>
                <a:latin typeface="Arial"/>
                <a:ea typeface="Arial"/>
                <a:cs typeface="Arial"/>
                <a:sym typeface="Arial"/>
              </a:rPr>
              <a:t>Instagram</a:t>
            </a:r>
            <a:r>
              <a:rPr lang="sv-SE" sz="1200" b="0" i="0" u="none" strike="noStrike" cap="none" dirty="0">
                <a:solidFill>
                  <a:srgbClr val="3F3F3F"/>
                </a:solidFill>
                <a:latin typeface="Arial"/>
                <a:ea typeface="Arial"/>
                <a:cs typeface="Arial"/>
                <a:sym typeface="Arial"/>
              </a:rPr>
              <a:t>-hemsida!</a:t>
            </a:r>
          </a:p>
          <a:p>
            <a:pPr marL="0" marR="0" lvl="0" indent="0" algn="just" rtl="0">
              <a:lnSpc>
                <a:spcPct val="150000"/>
              </a:lnSpc>
              <a:spcBef>
                <a:spcPts val="0"/>
              </a:spcBef>
              <a:spcAft>
                <a:spcPts val="0"/>
              </a:spcAft>
              <a:buClr>
                <a:srgbClr val="000000"/>
              </a:buClr>
              <a:buSzPts val="1200"/>
              <a:buFont typeface="Arial"/>
              <a:buNone/>
            </a:pPr>
            <a:r>
              <a:rPr lang="en-GB" sz="1200" b="0" i="0" u="none" strike="noStrike" cap="none" dirty="0">
                <a:solidFill>
                  <a:srgbClr val="3F3F3F"/>
                </a:solidFill>
                <a:latin typeface="Arial"/>
                <a:ea typeface="Arial"/>
                <a:cs typeface="Arial"/>
                <a:sym typeface="Arial"/>
              </a:rPr>
              <a:t> </a:t>
            </a:r>
            <a:endParaRPr lang="en-US" sz="1200" b="0" i="0" u="none" strike="noStrike" cap="none" dirty="0">
              <a:solidFill>
                <a:srgbClr val="3F3F3F"/>
              </a:solidFill>
              <a:latin typeface="Calibri"/>
              <a:ea typeface="Calibri"/>
              <a:cs typeface="Calibri"/>
              <a:sym typeface="Calibri"/>
            </a:endParaRPr>
          </a:p>
        </p:txBody>
      </p:sp>
      <p:pic>
        <p:nvPicPr>
          <p:cNvPr id="216" name="Google Shape;216;p7" descr="Interfaz de usuario gráfica, Aplicación&#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72200" y="915566"/>
            <a:ext cx="2117035" cy="35283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endParaRPr lang="sv-SE" sz="2800" dirty="0"/>
          </a:p>
          <a:p>
            <a:pPr marL="0" lvl="0" indent="0" algn="ctr" rtl="0">
              <a:lnSpc>
                <a:spcPct val="100000"/>
              </a:lnSpc>
              <a:spcBef>
                <a:spcPts val="0"/>
              </a:spcBef>
              <a:spcAft>
                <a:spcPts val="0"/>
              </a:spcAft>
              <a:buClr>
                <a:srgbClr val="3F3F3F"/>
              </a:buClr>
              <a:buSzPts val="2800"/>
              <a:buNone/>
            </a:pPr>
            <a:r>
              <a:rPr lang="sv-SE" sz="2800" dirty="0"/>
              <a:t>Användning av sociala medier på 2000-talet</a:t>
            </a:r>
          </a:p>
          <a:p>
            <a:pPr marL="0" lvl="0" indent="0" algn="ctr" rtl="0">
              <a:lnSpc>
                <a:spcPct val="100000"/>
              </a:lnSpc>
              <a:spcBef>
                <a:spcPts val="0"/>
              </a:spcBef>
              <a:spcAft>
                <a:spcPts val="0"/>
              </a:spcAft>
              <a:buClr>
                <a:srgbClr val="3F3F3F"/>
              </a:buClr>
              <a:buSzPts val="2800"/>
              <a:buNone/>
            </a:pPr>
            <a:endParaRPr sz="2800" dirty="0"/>
          </a:p>
        </p:txBody>
      </p:sp>
      <p:sp>
        <p:nvSpPr>
          <p:cNvPr id="222" name="Google Shape;222;p8"/>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GB" sz="1800" dirty="0" err="1"/>
              <a:t>Yrkesmässig</a:t>
            </a:r>
            <a:r>
              <a:rPr lang="en-GB" sz="1800" dirty="0"/>
              <a:t> </a:t>
            </a:r>
            <a:r>
              <a:rPr lang="en-GB" sz="1800" dirty="0" err="1"/>
              <a:t>användning</a:t>
            </a:r>
            <a:endParaRPr sz="1800" dirty="0"/>
          </a:p>
        </p:txBody>
      </p:sp>
      <p:sp>
        <p:nvSpPr>
          <p:cNvPr id="223" name="Google Shape;223;p8"/>
          <p:cNvSpPr/>
          <p:nvPr/>
        </p:nvSpPr>
        <p:spPr>
          <a:xfrm>
            <a:off x="467544" y="1453270"/>
            <a:ext cx="3960440" cy="2585283"/>
          </a:xfrm>
          <a:custGeom>
            <a:avLst/>
            <a:gdLst/>
            <a:ahLst/>
            <a:cxnLst/>
            <a:rect l="l" t="t" r="r" b="b"/>
            <a:pathLst>
              <a:path w="3960440" h="2555508" extrusionOk="0">
                <a:moveTo>
                  <a:pt x="0" y="0"/>
                </a:moveTo>
                <a:cubicBezTo>
                  <a:pt x="152093" y="-23244"/>
                  <a:pt x="413635" y="-26783"/>
                  <a:pt x="541260" y="0"/>
                </a:cubicBezTo>
                <a:cubicBezTo>
                  <a:pt x="668885" y="26783"/>
                  <a:pt x="902131" y="10889"/>
                  <a:pt x="1240938" y="0"/>
                </a:cubicBezTo>
                <a:cubicBezTo>
                  <a:pt x="1579745" y="-10889"/>
                  <a:pt x="1655572" y="-10043"/>
                  <a:pt x="1782198" y="0"/>
                </a:cubicBezTo>
                <a:cubicBezTo>
                  <a:pt x="1908824" y="10043"/>
                  <a:pt x="2137982" y="6276"/>
                  <a:pt x="2402667" y="0"/>
                </a:cubicBezTo>
                <a:cubicBezTo>
                  <a:pt x="2667352" y="-6276"/>
                  <a:pt x="2719210" y="16773"/>
                  <a:pt x="2983531" y="0"/>
                </a:cubicBezTo>
                <a:cubicBezTo>
                  <a:pt x="3247852" y="-16773"/>
                  <a:pt x="3658250" y="-24206"/>
                  <a:pt x="3960440" y="0"/>
                </a:cubicBezTo>
                <a:cubicBezTo>
                  <a:pt x="3942985" y="149286"/>
                  <a:pt x="3939725" y="468895"/>
                  <a:pt x="3960440" y="587767"/>
                </a:cubicBezTo>
                <a:cubicBezTo>
                  <a:pt x="3981155" y="706639"/>
                  <a:pt x="3969123" y="954196"/>
                  <a:pt x="3960440" y="1175534"/>
                </a:cubicBezTo>
                <a:cubicBezTo>
                  <a:pt x="3951757" y="1396872"/>
                  <a:pt x="3973860" y="1567473"/>
                  <a:pt x="3960440" y="1737745"/>
                </a:cubicBezTo>
                <a:cubicBezTo>
                  <a:pt x="3947020" y="1908017"/>
                  <a:pt x="3959087" y="2319507"/>
                  <a:pt x="3960440" y="2555508"/>
                </a:cubicBezTo>
                <a:cubicBezTo>
                  <a:pt x="3690659" y="2533288"/>
                  <a:pt x="3628659" y="2559436"/>
                  <a:pt x="3300367" y="2555508"/>
                </a:cubicBezTo>
                <a:cubicBezTo>
                  <a:pt x="2972075" y="2551580"/>
                  <a:pt x="2895352" y="2551263"/>
                  <a:pt x="2600689" y="2555508"/>
                </a:cubicBezTo>
                <a:cubicBezTo>
                  <a:pt x="2306026" y="2559753"/>
                  <a:pt x="2112543" y="2577470"/>
                  <a:pt x="1980220" y="2555508"/>
                </a:cubicBezTo>
                <a:cubicBezTo>
                  <a:pt x="1847897" y="2533546"/>
                  <a:pt x="1456788" y="2519726"/>
                  <a:pt x="1240938" y="2555508"/>
                </a:cubicBezTo>
                <a:cubicBezTo>
                  <a:pt x="1025088" y="2591290"/>
                  <a:pt x="491672" y="2596521"/>
                  <a:pt x="0" y="2555508"/>
                </a:cubicBezTo>
                <a:cubicBezTo>
                  <a:pt x="3330" y="2254729"/>
                  <a:pt x="31118" y="2130451"/>
                  <a:pt x="0" y="1891076"/>
                </a:cubicBezTo>
                <a:cubicBezTo>
                  <a:pt x="-31118" y="1651701"/>
                  <a:pt x="-9527" y="1588280"/>
                  <a:pt x="0" y="1303309"/>
                </a:cubicBezTo>
                <a:cubicBezTo>
                  <a:pt x="9527" y="1018338"/>
                  <a:pt x="16701" y="923626"/>
                  <a:pt x="0" y="715542"/>
                </a:cubicBezTo>
                <a:cubicBezTo>
                  <a:pt x="-16701" y="507458"/>
                  <a:pt x="31994" y="221271"/>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ctr" anchorCtr="0">
            <a:spAutoFit/>
          </a:bodyPr>
          <a:lstStyle/>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Förutom personlig användning av sociala nätverk kan de också användas professionellt, oavsett om det gäller jobbsökning, affärsnätverk eller som ett företags sociala nätverk. För nätverk finns det sociala nätverk som LinkedIn, </a:t>
            </a:r>
            <a:r>
              <a:rPr lang="sv-SE" sz="1200" b="0" i="0" u="none" strike="noStrike" cap="none" dirty="0" err="1">
                <a:solidFill>
                  <a:srgbClr val="3F3F3F"/>
                </a:solidFill>
                <a:latin typeface="Arial"/>
                <a:ea typeface="Arial"/>
                <a:cs typeface="Arial"/>
                <a:sym typeface="Arial"/>
              </a:rPr>
              <a:t>Xing</a:t>
            </a:r>
            <a:r>
              <a:rPr lang="sv-SE" sz="1200" b="0" i="0" u="none" strike="noStrike" cap="none" dirty="0">
                <a:solidFill>
                  <a:srgbClr val="3F3F3F"/>
                </a:solidFill>
                <a:latin typeface="Arial"/>
                <a:ea typeface="Arial"/>
                <a:cs typeface="Arial"/>
                <a:sym typeface="Arial"/>
              </a:rPr>
              <a:t> eller </a:t>
            </a:r>
            <a:r>
              <a:rPr lang="sv-SE" sz="1200" b="0" i="0" u="none" strike="noStrike" cap="none" dirty="0" err="1">
                <a:solidFill>
                  <a:srgbClr val="3F3F3F"/>
                </a:solidFill>
                <a:latin typeface="Arial"/>
                <a:ea typeface="Arial"/>
                <a:cs typeface="Arial"/>
                <a:sym typeface="Arial"/>
              </a:rPr>
              <a:t>Womenalia</a:t>
            </a:r>
            <a:r>
              <a:rPr lang="sv-SE" sz="1200" b="0" i="0" u="none" strike="noStrike" cap="none" dirty="0">
                <a:solidFill>
                  <a:srgbClr val="3F3F3F"/>
                </a:solidFill>
                <a:latin typeface="Arial"/>
                <a:ea typeface="Arial"/>
                <a:cs typeface="Arial"/>
                <a:sym typeface="Arial"/>
              </a:rPr>
              <a:t>, medan det ur ett företags synvinkel kan vara närvarande i alla sociala nätverk som har allmänheten som dess produkter eller tjänster riktar sig till, som ett sätt att nå nya och nuvarande kunder.</a:t>
            </a:r>
            <a:endParaRPr lang="en-US" sz="1200" b="0" i="0" u="none" strike="noStrike" cap="none" dirty="0">
              <a:solidFill>
                <a:srgbClr val="3F3F3F"/>
              </a:solidFill>
              <a:latin typeface="Calibri"/>
              <a:ea typeface="Calibri"/>
              <a:cs typeface="Calibri"/>
              <a:sym typeface="Calibri"/>
            </a:endParaRPr>
          </a:p>
        </p:txBody>
      </p:sp>
      <p:pic>
        <p:nvPicPr>
          <p:cNvPr id="224" name="Google Shape;224;p8" descr="Interfaz de usuario gráfica, Sitio web&#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32040" y="1331838"/>
            <a:ext cx="3540562" cy="28628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endParaRPr lang="sv-SE" sz="2800" dirty="0"/>
          </a:p>
          <a:p>
            <a:pPr marL="0" lvl="0" indent="0" algn="ctr" rtl="0">
              <a:lnSpc>
                <a:spcPct val="100000"/>
              </a:lnSpc>
              <a:spcBef>
                <a:spcPts val="0"/>
              </a:spcBef>
              <a:spcAft>
                <a:spcPts val="0"/>
              </a:spcAft>
              <a:buClr>
                <a:srgbClr val="3F3F3F"/>
              </a:buClr>
              <a:buSzPts val="2800"/>
              <a:buNone/>
            </a:pPr>
            <a:r>
              <a:rPr lang="sv-SE" sz="2800" dirty="0"/>
              <a:t>Användning av sociala medier på 2000-talet</a:t>
            </a:r>
          </a:p>
          <a:p>
            <a:pPr marL="0" lvl="0" indent="0" algn="ctr" rtl="0">
              <a:lnSpc>
                <a:spcPct val="100000"/>
              </a:lnSpc>
              <a:spcBef>
                <a:spcPts val="0"/>
              </a:spcBef>
              <a:spcAft>
                <a:spcPts val="0"/>
              </a:spcAft>
              <a:buClr>
                <a:srgbClr val="3F3F3F"/>
              </a:buClr>
              <a:buSzPts val="2800"/>
              <a:buNone/>
            </a:pPr>
            <a:endParaRPr sz="2800" dirty="0"/>
          </a:p>
        </p:txBody>
      </p:sp>
      <p:sp>
        <p:nvSpPr>
          <p:cNvPr id="230" name="Google Shape;230;p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GB" sz="1800" dirty="0" err="1"/>
              <a:t>Yrkesmässig</a:t>
            </a:r>
            <a:r>
              <a:rPr lang="en-GB" sz="1800" dirty="0"/>
              <a:t> </a:t>
            </a:r>
            <a:r>
              <a:rPr lang="en-GB" sz="1800" dirty="0" err="1"/>
              <a:t>användning</a:t>
            </a:r>
            <a:endParaRPr sz="1800" dirty="0"/>
          </a:p>
        </p:txBody>
      </p:sp>
      <p:sp>
        <p:nvSpPr>
          <p:cNvPr id="231" name="Google Shape;231;p9"/>
          <p:cNvSpPr/>
          <p:nvPr/>
        </p:nvSpPr>
        <p:spPr>
          <a:xfrm>
            <a:off x="4067944" y="1314771"/>
            <a:ext cx="4608512" cy="2862282"/>
          </a:xfrm>
          <a:custGeom>
            <a:avLst/>
            <a:gdLst/>
            <a:ahLst/>
            <a:cxnLst/>
            <a:rect l="l" t="t" r="r" b="b"/>
            <a:pathLst>
              <a:path w="4608512" h="2683748" extrusionOk="0">
                <a:moveTo>
                  <a:pt x="0" y="0"/>
                </a:moveTo>
                <a:cubicBezTo>
                  <a:pt x="252798" y="-12007"/>
                  <a:pt x="336251" y="-1454"/>
                  <a:pt x="520103" y="0"/>
                </a:cubicBezTo>
                <a:cubicBezTo>
                  <a:pt x="703955" y="1454"/>
                  <a:pt x="878906" y="-14176"/>
                  <a:pt x="1224547" y="0"/>
                </a:cubicBezTo>
                <a:cubicBezTo>
                  <a:pt x="1570188" y="14176"/>
                  <a:pt x="1569617" y="1812"/>
                  <a:pt x="1744651" y="0"/>
                </a:cubicBezTo>
                <a:cubicBezTo>
                  <a:pt x="1919685" y="-1812"/>
                  <a:pt x="2130979" y="-11151"/>
                  <a:pt x="2356925" y="0"/>
                </a:cubicBezTo>
                <a:cubicBezTo>
                  <a:pt x="2582871" y="11151"/>
                  <a:pt x="2701779" y="20120"/>
                  <a:pt x="2923113" y="0"/>
                </a:cubicBezTo>
                <a:cubicBezTo>
                  <a:pt x="3144447" y="-20120"/>
                  <a:pt x="3312904" y="-2248"/>
                  <a:pt x="3535387" y="0"/>
                </a:cubicBezTo>
                <a:cubicBezTo>
                  <a:pt x="3757870" y="2248"/>
                  <a:pt x="4288215" y="10638"/>
                  <a:pt x="4608512" y="0"/>
                </a:cubicBezTo>
                <a:cubicBezTo>
                  <a:pt x="4633381" y="209529"/>
                  <a:pt x="4617374" y="444896"/>
                  <a:pt x="4608512" y="590425"/>
                </a:cubicBezTo>
                <a:cubicBezTo>
                  <a:pt x="4599650" y="735954"/>
                  <a:pt x="4632863" y="999769"/>
                  <a:pt x="4608512" y="1180849"/>
                </a:cubicBezTo>
                <a:cubicBezTo>
                  <a:pt x="4584161" y="1361929"/>
                  <a:pt x="4611198" y="1667669"/>
                  <a:pt x="4608512" y="1878624"/>
                </a:cubicBezTo>
                <a:cubicBezTo>
                  <a:pt x="4605826" y="2089580"/>
                  <a:pt x="4627268" y="2283049"/>
                  <a:pt x="4608512" y="2683748"/>
                </a:cubicBezTo>
                <a:cubicBezTo>
                  <a:pt x="4433088" y="2716054"/>
                  <a:pt x="4011307" y="2660748"/>
                  <a:pt x="3857983" y="2683748"/>
                </a:cubicBezTo>
                <a:cubicBezTo>
                  <a:pt x="3704659" y="2706748"/>
                  <a:pt x="3490866" y="2703695"/>
                  <a:pt x="3245709" y="2683748"/>
                </a:cubicBezTo>
                <a:cubicBezTo>
                  <a:pt x="3000552" y="2663801"/>
                  <a:pt x="2684378" y="2672521"/>
                  <a:pt x="2495180" y="2683748"/>
                </a:cubicBezTo>
                <a:cubicBezTo>
                  <a:pt x="2305982" y="2694975"/>
                  <a:pt x="2005797" y="2661011"/>
                  <a:pt x="1744651" y="2683748"/>
                </a:cubicBezTo>
                <a:cubicBezTo>
                  <a:pt x="1483505" y="2706485"/>
                  <a:pt x="1391580" y="2701001"/>
                  <a:pt x="1040207" y="2683748"/>
                </a:cubicBezTo>
                <a:cubicBezTo>
                  <a:pt x="688834" y="2666495"/>
                  <a:pt x="306593" y="2704584"/>
                  <a:pt x="0" y="2683748"/>
                </a:cubicBezTo>
                <a:cubicBezTo>
                  <a:pt x="-1085" y="2438804"/>
                  <a:pt x="-17255" y="2212224"/>
                  <a:pt x="0" y="2066486"/>
                </a:cubicBezTo>
                <a:cubicBezTo>
                  <a:pt x="17255" y="1920748"/>
                  <a:pt x="24277" y="1568441"/>
                  <a:pt x="0" y="1341874"/>
                </a:cubicBezTo>
                <a:cubicBezTo>
                  <a:pt x="-24277" y="1115307"/>
                  <a:pt x="-9610" y="1004589"/>
                  <a:pt x="0" y="751449"/>
                </a:cubicBezTo>
                <a:cubicBezTo>
                  <a:pt x="9610" y="498310"/>
                  <a:pt x="-2933" y="159170"/>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ctr" anchorCtr="0">
            <a:spAutoFit/>
          </a:bodyPr>
          <a:lstStyle/>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Som ett resultat av ökningen av sociala medier har nya yrken skapats, till </a:t>
            </a:r>
            <a:r>
              <a:rPr lang="sv-SE" sz="1200" b="1" i="0" u="none" strike="noStrike" cap="none" dirty="0">
                <a:solidFill>
                  <a:srgbClr val="3F3F3F"/>
                </a:solidFill>
                <a:latin typeface="Arial"/>
                <a:ea typeface="Arial"/>
                <a:cs typeface="Arial"/>
                <a:sym typeface="Arial"/>
              </a:rPr>
              <a:t>exempel "</a:t>
            </a:r>
            <a:r>
              <a:rPr lang="sv-SE" sz="1200" b="1" i="0" u="none" strike="noStrike" cap="none" dirty="0" err="1">
                <a:solidFill>
                  <a:srgbClr val="3F3F3F"/>
                </a:solidFill>
                <a:latin typeface="Arial"/>
                <a:ea typeface="Arial"/>
                <a:cs typeface="Arial"/>
                <a:sym typeface="Arial"/>
              </a:rPr>
              <a:t>community</a:t>
            </a:r>
            <a:r>
              <a:rPr lang="sv-SE" sz="1200" b="1" i="0" u="none" strike="noStrike" cap="none" dirty="0">
                <a:solidFill>
                  <a:srgbClr val="3F3F3F"/>
                </a:solidFill>
                <a:latin typeface="Arial"/>
                <a:ea typeface="Arial"/>
                <a:cs typeface="Arial"/>
                <a:sym typeface="Arial"/>
              </a:rPr>
              <a:t> manager"</a:t>
            </a:r>
            <a:r>
              <a:rPr lang="sv-SE" sz="1200" i="0" u="none" strike="noStrike" cap="none" dirty="0">
                <a:solidFill>
                  <a:srgbClr val="3F3F3F"/>
                </a:solidFill>
                <a:latin typeface="Arial"/>
                <a:ea typeface="Arial"/>
                <a:cs typeface="Arial"/>
                <a:sym typeface="Arial"/>
              </a:rPr>
              <a:t> eller </a:t>
            </a:r>
            <a:r>
              <a:rPr lang="sv-SE" sz="1200" b="1" i="0" u="none" strike="noStrike" cap="none" dirty="0">
                <a:solidFill>
                  <a:srgbClr val="3F3F3F"/>
                </a:solidFill>
                <a:latin typeface="Arial"/>
                <a:ea typeface="Arial"/>
                <a:cs typeface="Arial"/>
                <a:sym typeface="Arial"/>
              </a:rPr>
              <a:t>"social media manager",</a:t>
            </a:r>
            <a:r>
              <a:rPr lang="sv-SE" sz="1200" b="0" i="0" u="none" strike="noStrike" cap="none" dirty="0">
                <a:solidFill>
                  <a:srgbClr val="3F3F3F"/>
                </a:solidFill>
                <a:latin typeface="Arial"/>
                <a:ea typeface="Arial"/>
                <a:cs typeface="Arial"/>
                <a:sym typeface="Arial"/>
              </a:rPr>
              <a:t> som arbetar med att hantera och administrera företagens sociala nätverk.</a:t>
            </a:r>
          </a:p>
          <a:p>
            <a:pPr marL="0" marR="0" lvl="0" indent="0" algn="just" rtl="0">
              <a:lnSpc>
                <a:spcPct val="150000"/>
              </a:lnSpc>
              <a:spcBef>
                <a:spcPts val="0"/>
              </a:spcBef>
              <a:spcAft>
                <a:spcPts val="0"/>
              </a:spcAft>
              <a:buClr>
                <a:srgbClr val="000000"/>
              </a:buClr>
              <a:buSzPts val="1200"/>
              <a:buFont typeface="Arial"/>
              <a:buNone/>
            </a:pPr>
            <a:r>
              <a:rPr lang="sv-SE" sz="1200" b="0" i="0" u="none" strike="noStrike" cap="none" dirty="0">
                <a:solidFill>
                  <a:srgbClr val="3F3F3F"/>
                </a:solidFill>
                <a:latin typeface="Arial"/>
                <a:ea typeface="Arial"/>
                <a:cs typeface="Arial"/>
                <a:sym typeface="Arial"/>
              </a:rPr>
              <a:t>Sociala nätverk är också en värdefull informationskälla, vilket gör det möjligt för forskare att extrahera mycket relevanta data för sociologiska studier som fokuserar på människors sociala beteende, samt att låta företagen själva lära sig värdefull information för sin verksamhet</a:t>
            </a:r>
          </a:p>
          <a:p>
            <a:pPr marL="0" marR="0" lvl="0" indent="0" algn="just" rtl="0">
              <a:lnSpc>
                <a:spcPct val="150000"/>
              </a:lnSpc>
              <a:spcBef>
                <a:spcPts val="0"/>
              </a:spcBef>
              <a:spcAft>
                <a:spcPts val="0"/>
              </a:spcAft>
              <a:buClr>
                <a:srgbClr val="000000"/>
              </a:buClr>
              <a:buSzPts val="1200"/>
              <a:buFont typeface="Arial"/>
              <a:buNone/>
            </a:pPr>
            <a:r>
              <a:rPr lang="en-GB" sz="1200" b="0" i="0" u="none" strike="noStrike" cap="none" dirty="0">
                <a:solidFill>
                  <a:srgbClr val="3F3F3F"/>
                </a:solidFill>
                <a:latin typeface="Arial"/>
                <a:ea typeface="Arial"/>
                <a:cs typeface="Arial"/>
                <a:sym typeface="Arial"/>
              </a:rPr>
              <a:t> </a:t>
            </a:r>
            <a:endParaRPr sz="1200" b="0" i="0" u="none" strike="noStrike" cap="none" dirty="0">
              <a:solidFill>
                <a:srgbClr val="3F3F3F"/>
              </a:solidFill>
              <a:latin typeface="Calibri"/>
              <a:ea typeface="Calibri"/>
              <a:cs typeface="Calibri"/>
              <a:sym typeface="Calibri"/>
            </a:endParaRPr>
          </a:p>
        </p:txBody>
      </p:sp>
      <p:pic>
        <p:nvPicPr>
          <p:cNvPr id="232" name="Google Shape;232;p9" descr="Imagen que contiene Interfaz de usuario gráfic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1560" y="1145650"/>
            <a:ext cx="3096344" cy="3096344"/>
          </a:xfrm>
          <a:prstGeom prst="rect">
            <a:avLst/>
          </a:prstGeom>
          <a:noFill/>
          <a:ln>
            <a:noFill/>
          </a:ln>
        </p:spPr>
      </p:pic>
    </p:spTree>
  </p:cSld>
  <p:clrMapOvr>
    <a:masterClrMapping/>
  </p:clrMapOvr>
</p:sld>
</file>

<file path=ppt/theme/theme1.xml><?xml version="1.0" encoding="utf-8"?>
<a:theme xmlns:a="http://schemas.openxmlformats.org/drawingml/2006/main" name="Section Break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ver and End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3384</Words>
  <Application>Microsoft Office PowerPoint</Application>
  <PresentationFormat>Presentación en pantalla (16:9)</PresentationFormat>
  <Paragraphs>250</Paragraphs>
  <Slides>36</Slides>
  <Notes>36</Notes>
  <HiddenSlides>0</HiddenSlides>
  <MMClips>0</MMClips>
  <ScaleCrop>false</ScaleCrop>
  <HeadingPairs>
    <vt:vector size="8" baseType="variant">
      <vt:variant>
        <vt:lpstr>Fuentes usadas</vt:lpstr>
      </vt:variant>
      <vt:variant>
        <vt:i4>4</vt:i4>
      </vt:variant>
      <vt:variant>
        <vt:lpstr>Tema</vt:lpstr>
      </vt:variant>
      <vt:variant>
        <vt:i4>3</vt:i4>
      </vt:variant>
      <vt:variant>
        <vt:lpstr>Servidores OLE incrustados</vt:lpstr>
      </vt:variant>
      <vt:variant>
        <vt:i4>0</vt:i4>
      </vt:variant>
      <vt:variant>
        <vt:lpstr>Títulos de diapositiva</vt:lpstr>
      </vt:variant>
      <vt:variant>
        <vt:i4>36</vt:i4>
      </vt:variant>
    </vt:vector>
  </HeadingPairs>
  <TitlesOfParts>
    <vt:vector size="43" baseType="lpstr">
      <vt:lpstr>Public Sans</vt:lpstr>
      <vt:lpstr>Arial</vt:lpstr>
      <vt:lpstr>Calibri</vt:lpstr>
      <vt:lpstr>Noto Sans Symbols</vt:lpstr>
      <vt:lpstr>Section Break Slide Master</vt:lpstr>
      <vt:lpstr>Contents Slide Master</vt:lpstr>
      <vt:lpstr>Cover and End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googleslidesppt.com;allppt.com</dc:creator>
  <cp:lastModifiedBy>Miriam Internet Web Solutions</cp:lastModifiedBy>
  <cp:revision>4</cp:revision>
  <dcterms:created xsi:type="dcterms:W3CDTF">2016-12-05T23:26:54Z</dcterms:created>
  <dcterms:modified xsi:type="dcterms:W3CDTF">2023-05-04T15:06:48Z</dcterms:modified>
</cp:coreProperties>
</file>