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7"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Jacques Francois Shadow" panose="020B0604020202020204" charset="0"/>
      <p:regular r:id="rId44"/>
    </p:embeddedFont>
    <p:embeddedFont>
      <p:font typeface="Public Sans"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SPgnSrBrUhG/+u8j615r2Bl/L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865c46cbc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g1865c46cb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865c46cbc0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1865c46cbc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865c46cbc0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1865c46cbc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7" name="Google Shape;5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8" name="Google Shape;5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7" name="Google Shape;5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9" name="Google Shape;5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7" name="Google Shape;5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8" name="Google Shape;5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8a5d406dd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17" name="Google Shape;617;g18a5d406dd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8a5d406dd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27" name="Google Shape;627;g18a5d406d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8a5d406ddb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36" name="Google Shape;636;g18a5d406dd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8a5d406ddb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46" name="Google Shape;646;g18a5d406d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8"/>
        <p:cNvGrpSpPr/>
        <p:nvPr/>
      </p:nvGrpSpPr>
      <p:grpSpPr>
        <a:xfrm>
          <a:off x="0" y="0"/>
          <a:ext cx="0" cy="0"/>
          <a:chOff x="0" y="0"/>
          <a:chExt cx="0" cy="0"/>
        </a:xfrm>
      </p:grpSpPr>
      <p:sp>
        <p:nvSpPr>
          <p:cNvPr id="9" name="Google Shape;9;p47"/>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 name="Google Shape;10;p47"/>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47"/>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47"/>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47"/>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47"/>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47"/>
          <p:cNvPicPr preferRelativeResize="0"/>
          <p:nvPr/>
        </p:nvPicPr>
        <p:blipFill rotWithShape="1">
          <a:blip r:embed="rId2">
            <a:alphaModFix/>
          </a:blip>
          <a:srcRect/>
          <a:stretch/>
        </p:blipFill>
        <p:spPr>
          <a:xfrm>
            <a:off x="2566214" y="896186"/>
            <a:ext cx="3678555" cy="1838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65"/>
        <p:cNvGrpSpPr/>
        <p:nvPr/>
      </p:nvGrpSpPr>
      <p:grpSpPr>
        <a:xfrm>
          <a:off x="0" y="0"/>
          <a:ext cx="0" cy="0"/>
          <a:chOff x="0" y="0"/>
          <a:chExt cx="0" cy="0"/>
        </a:xfrm>
      </p:grpSpPr>
      <p:sp>
        <p:nvSpPr>
          <p:cNvPr id="66" name="Google Shape;66;p58"/>
          <p:cNvSpPr>
            <a:spLocks noGrp="1"/>
          </p:cNvSpPr>
          <p:nvPr>
            <p:ph type="pic" idx="2"/>
          </p:nvPr>
        </p:nvSpPr>
        <p:spPr>
          <a:xfrm>
            <a:off x="0" y="-1"/>
            <a:ext cx="3059832" cy="5143501"/>
          </a:xfrm>
          <a:prstGeom prst="rect">
            <a:avLst/>
          </a:prstGeom>
          <a:solidFill>
            <a:srgbClr val="F2F2F2"/>
          </a:solidFill>
          <a:ln>
            <a:noFill/>
          </a:ln>
        </p:spPr>
      </p:sp>
      <p:sp>
        <p:nvSpPr>
          <p:cNvPr id="67" name="Google Shape;67;p58"/>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58"/>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69"/>
        <p:cNvGrpSpPr/>
        <p:nvPr/>
      </p:nvGrpSpPr>
      <p:grpSpPr>
        <a:xfrm>
          <a:off x="0" y="0"/>
          <a:ext cx="0" cy="0"/>
          <a:chOff x="0" y="0"/>
          <a:chExt cx="0" cy="0"/>
        </a:xfrm>
      </p:grpSpPr>
      <p:sp>
        <p:nvSpPr>
          <p:cNvPr id="70" name="Google Shape;70;p59"/>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71"/>
        <p:cNvGrpSpPr/>
        <p:nvPr/>
      </p:nvGrpSpPr>
      <p:grpSpPr>
        <a:xfrm>
          <a:off x="0" y="0"/>
          <a:ext cx="0" cy="0"/>
          <a:chOff x="0" y="0"/>
          <a:chExt cx="0" cy="0"/>
        </a:xfrm>
      </p:grpSpPr>
      <p:sp>
        <p:nvSpPr>
          <p:cNvPr id="72" name="Google Shape;72;p60"/>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0"/>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0"/>
          <p:cNvSpPr>
            <a:spLocks noGrp="1"/>
          </p:cNvSpPr>
          <p:nvPr>
            <p:ph type="pic" idx="3"/>
          </p:nvPr>
        </p:nvSpPr>
        <p:spPr>
          <a:xfrm>
            <a:off x="0" y="-1"/>
            <a:ext cx="3059832" cy="5143501"/>
          </a:xfrm>
          <a:prstGeom prst="rect">
            <a:avLst/>
          </a:prstGeom>
          <a:solidFill>
            <a:srgbClr val="F2F2F2"/>
          </a:solidFill>
          <a:ln>
            <a:noFill/>
          </a:ln>
        </p:spPr>
      </p:sp>
      <p:sp>
        <p:nvSpPr>
          <p:cNvPr id="75" name="Google Shape;75;p60"/>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76"/>
        <p:cNvGrpSpPr/>
        <p:nvPr/>
      </p:nvGrpSpPr>
      <p:grpSpPr>
        <a:xfrm>
          <a:off x="0" y="0"/>
          <a:ext cx="0" cy="0"/>
          <a:chOff x="0" y="0"/>
          <a:chExt cx="0" cy="0"/>
        </a:xfrm>
      </p:grpSpPr>
      <p:sp>
        <p:nvSpPr>
          <p:cNvPr id="77" name="Google Shape;77;p61"/>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61"/>
          <p:cNvSpPr>
            <a:spLocks noGrp="1"/>
          </p:cNvSpPr>
          <p:nvPr>
            <p:ph type="pic" idx="2"/>
          </p:nvPr>
        </p:nvSpPr>
        <p:spPr>
          <a:xfrm>
            <a:off x="135622" y="195487"/>
            <a:ext cx="1944216" cy="4752526"/>
          </a:xfrm>
          <a:prstGeom prst="rect">
            <a:avLst/>
          </a:prstGeom>
          <a:solidFill>
            <a:srgbClr val="F2F2F2"/>
          </a:solidFill>
          <a:ln>
            <a:noFill/>
          </a:ln>
        </p:spPr>
      </p:sp>
      <p:sp>
        <p:nvSpPr>
          <p:cNvPr id="79" name="Google Shape;79;p61"/>
          <p:cNvSpPr>
            <a:spLocks noGrp="1"/>
          </p:cNvSpPr>
          <p:nvPr>
            <p:ph type="pic" idx="3"/>
          </p:nvPr>
        </p:nvSpPr>
        <p:spPr>
          <a:xfrm>
            <a:off x="2223854" y="195487"/>
            <a:ext cx="1944216" cy="4752526"/>
          </a:xfrm>
          <a:prstGeom prst="rect">
            <a:avLst/>
          </a:prstGeom>
          <a:solidFill>
            <a:srgbClr val="F2F2F2"/>
          </a:solidFill>
          <a:ln>
            <a:noFill/>
          </a:ln>
        </p:spPr>
      </p:sp>
      <p:sp>
        <p:nvSpPr>
          <p:cNvPr id="80" name="Google Shape;80;p61"/>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81"/>
        <p:cNvGrpSpPr/>
        <p:nvPr/>
      </p:nvGrpSpPr>
      <p:grpSpPr>
        <a:xfrm>
          <a:off x="0" y="0"/>
          <a:ext cx="0" cy="0"/>
          <a:chOff x="0" y="0"/>
          <a:chExt cx="0" cy="0"/>
        </a:xfrm>
      </p:grpSpPr>
      <p:sp>
        <p:nvSpPr>
          <p:cNvPr id="82" name="Google Shape;82;p62"/>
          <p:cNvSpPr>
            <a:spLocks noGrp="1"/>
          </p:cNvSpPr>
          <p:nvPr>
            <p:ph type="pic" idx="2"/>
          </p:nvPr>
        </p:nvSpPr>
        <p:spPr>
          <a:xfrm>
            <a:off x="6444208" y="267494"/>
            <a:ext cx="2160000" cy="2160000"/>
          </a:xfrm>
          <a:prstGeom prst="rect">
            <a:avLst/>
          </a:prstGeom>
          <a:solidFill>
            <a:srgbClr val="F2F2F2"/>
          </a:solidFill>
          <a:ln>
            <a:noFill/>
          </a:ln>
        </p:spPr>
      </p:sp>
      <p:sp>
        <p:nvSpPr>
          <p:cNvPr id="83" name="Google Shape;83;p62"/>
          <p:cNvSpPr>
            <a:spLocks noGrp="1"/>
          </p:cNvSpPr>
          <p:nvPr>
            <p:ph type="pic" idx="3"/>
          </p:nvPr>
        </p:nvSpPr>
        <p:spPr>
          <a:xfrm>
            <a:off x="6444208" y="2715766"/>
            <a:ext cx="2160000" cy="2160000"/>
          </a:xfrm>
          <a:prstGeom prst="rect">
            <a:avLst/>
          </a:prstGeom>
          <a:solidFill>
            <a:srgbClr val="F2F2F2"/>
          </a:solidFill>
          <a:ln>
            <a:noFill/>
          </a:ln>
        </p:spPr>
      </p:sp>
      <p:sp>
        <p:nvSpPr>
          <p:cNvPr id="84" name="Google Shape;84;p62"/>
          <p:cNvSpPr>
            <a:spLocks noGrp="1"/>
          </p:cNvSpPr>
          <p:nvPr>
            <p:ph type="pic" idx="4"/>
          </p:nvPr>
        </p:nvSpPr>
        <p:spPr>
          <a:xfrm>
            <a:off x="3986213" y="267494"/>
            <a:ext cx="2160000" cy="2160000"/>
          </a:xfrm>
          <a:prstGeom prst="rect">
            <a:avLst/>
          </a:prstGeom>
          <a:solidFill>
            <a:srgbClr val="F2F2F2"/>
          </a:solidFill>
          <a:ln>
            <a:noFill/>
          </a:ln>
        </p:spPr>
      </p:sp>
      <p:sp>
        <p:nvSpPr>
          <p:cNvPr id="85" name="Google Shape;85;p62"/>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86"/>
        <p:cNvGrpSpPr/>
        <p:nvPr/>
      </p:nvGrpSpPr>
      <p:grpSpPr>
        <a:xfrm>
          <a:off x="0" y="0"/>
          <a:ext cx="0" cy="0"/>
          <a:chOff x="0" y="0"/>
          <a:chExt cx="0" cy="0"/>
        </a:xfrm>
      </p:grpSpPr>
      <p:sp>
        <p:nvSpPr>
          <p:cNvPr id="87" name="Google Shape;87;p63"/>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63"/>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63"/>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63"/>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63"/>
          <p:cNvSpPr>
            <a:spLocks noGrp="1"/>
          </p:cNvSpPr>
          <p:nvPr>
            <p:ph type="pic" idx="3"/>
          </p:nvPr>
        </p:nvSpPr>
        <p:spPr>
          <a:xfrm>
            <a:off x="467544" y="339502"/>
            <a:ext cx="3312128" cy="2808072"/>
          </a:xfrm>
          <a:prstGeom prst="rect">
            <a:avLst/>
          </a:prstGeom>
          <a:solidFill>
            <a:srgbClr val="F2F2F2"/>
          </a:solidFill>
          <a:ln>
            <a:noFill/>
          </a:ln>
        </p:spPr>
      </p:sp>
      <p:sp>
        <p:nvSpPr>
          <p:cNvPr id="92" name="Google Shape;92;p63"/>
          <p:cNvSpPr>
            <a:spLocks noGrp="1"/>
          </p:cNvSpPr>
          <p:nvPr>
            <p:ph type="pic" idx="4"/>
          </p:nvPr>
        </p:nvSpPr>
        <p:spPr>
          <a:xfrm>
            <a:off x="3995936" y="339502"/>
            <a:ext cx="4680520" cy="1332000"/>
          </a:xfrm>
          <a:prstGeom prst="rect">
            <a:avLst/>
          </a:prstGeom>
          <a:solidFill>
            <a:srgbClr val="F2F2F2"/>
          </a:solidFill>
          <a:ln>
            <a:noFill/>
          </a:ln>
        </p:spPr>
      </p:sp>
      <p:sp>
        <p:nvSpPr>
          <p:cNvPr id="93" name="Google Shape;93;p63"/>
          <p:cNvSpPr>
            <a:spLocks noGrp="1"/>
          </p:cNvSpPr>
          <p:nvPr>
            <p:ph type="pic" idx="5"/>
          </p:nvPr>
        </p:nvSpPr>
        <p:spPr>
          <a:xfrm>
            <a:off x="3995936" y="1815574"/>
            <a:ext cx="1440000" cy="1332000"/>
          </a:xfrm>
          <a:prstGeom prst="rect">
            <a:avLst/>
          </a:prstGeom>
          <a:solidFill>
            <a:srgbClr val="F2F2F2"/>
          </a:solidFill>
          <a:ln>
            <a:noFill/>
          </a:ln>
        </p:spPr>
      </p:sp>
      <p:sp>
        <p:nvSpPr>
          <p:cNvPr id="94" name="Google Shape;94;p63"/>
          <p:cNvSpPr>
            <a:spLocks noGrp="1"/>
          </p:cNvSpPr>
          <p:nvPr>
            <p:ph type="pic" idx="6"/>
          </p:nvPr>
        </p:nvSpPr>
        <p:spPr>
          <a:xfrm>
            <a:off x="5616196" y="1815574"/>
            <a:ext cx="1440000" cy="1332000"/>
          </a:xfrm>
          <a:prstGeom prst="rect">
            <a:avLst/>
          </a:prstGeom>
          <a:solidFill>
            <a:srgbClr val="F2F2F2"/>
          </a:solidFill>
          <a:ln>
            <a:noFill/>
          </a:ln>
        </p:spPr>
      </p:sp>
      <p:sp>
        <p:nvSpPr>
          <p:cNvPr id="95" name="Google Shape;95;p63"/>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64"/>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6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65"/>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65"/>
          <p:cNvSpPr/>
          <p:nvPr/>
        </p:nvSpPr>
        <p:spPr>
          <a:xfrm>
            <a:off x="531932" y="1347500"/>
            <a:ext cx="108520" cy="3240473"/>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65"/>
          <p:cNvSpPr/>
          <p:nvPr/>
        </p:nvSpPr>
        <p:spPr>
          <a:xfrm rot="5400000">
            <a:off x="2592642" y="1238201"/>
            <a:ext cx="502331" cy="502331"/>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52"/>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52"/>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52"/>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52"/>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54"/>
          <p:cNvPicPr preferRelativeResize="0"/>
          <p:nvPr/>
        </p:nvPicPr>
        <p:blipFill rotWithShape="1">
          <a:blip r:embed="rId2">
            <a:alphaModFix/>
          </a:blip>
          <a:srcRect/>
          <a:stretch/>
        </p:blipFill>
        <p:spPr>
          <a:xfrm>
            <a:off x="179512" y="0"/>
            <a:ext cx="4320480" cy="4280401"/>
          </a:xfrm>
          <a:prstGeom prst="rect">
            <a:avLst/>
          </a:prstGeom>
          <a:noFill/>
          <a:ln>
            <a:noFill/>
          </a:ln>
        </p:spPr>
      </p:pic>
      <p:sp>
        <p:nvSpPr>
          <p:cNvPr id="112" name="Google Shape;112;p54"/>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54"/>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54"/>
          <p:cNvPicPr preferRelativeResize="0"/>
          <p:nvPr/>
        </p:nvPicPr>
        <p:blipFill rotWithShape="1">
          <a:blip r:embed="rId3">
            <a:alphaModFix/>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19"/>
        <p:cNvGrpSpPr/>
        <p:nvPr/>
      </p:nvGrpSpPr>
      <p:grpSpPr>
        <a:xfrm>
          <a:off x="0" y="0"/>
          <a:ext cx="0" cy="0"/>
          <a:chOff x="0" y="0"/>
          <a:chExt cx="0" cy="0"/>
        </a:xfrm>
      </p:grpSpPr>
      <p:sp>
        <p:nvSpPr>
          <p:cNvPr id="20" name="Google Shape;20;p4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4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45"/>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45"/>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4"/>
        <p:cNvGrpSpPr/>
        <p:nvPr/>
      </p:nvGrpSpPr>
      <p:grpSpPr>
        <a:xfrm>
          <a:off x="0" y="0"/>
          <a:ext cx="0" cy="0"/>
          <a:chOff x="0" y="0"/>
          <a:chExt cx="0" cy="0"/>
        </a:xfrm>
      </p:grpSpPr>
      <p:sp>
        <p:nvSpPr>
          <p:cNvPr id="25" name="Google Shape;25;p48"/>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26" name="Google Shape;26;p48"/>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6" name="Google Shape;26;p48"/>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27"/>
        <p:cNvGrpSpPr/>
        <p:nvPr/>
      </p:nvGrpSpPr>
      <p:grpSpPr>
        <a:xfrm>
          <a:off x="0" y="0"/>
          <a:ext cx="0" cy="0"/>
          <a:chOff x="0" y="0"/>
          <a:chExt cx="0" cy="0"/>
        </a:xfrm>
      </p:grpSpPr>
      <p:sp>
        <p:nvSpPr>
          <p:cNvPr id="28" name="Google Shape;28;p4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4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30"/>
        <p:cNvGrpSpPr/>
        <p:nvPr/>
      </p:nvGrpSpPr>
      <p:grpSpPr>
        <a:xfrm>
          <a:off x="0" y="0"/>
          <a:ext cx="0" cy="0"/>
          <a:chOff x="0" y="0"/>
          <a:chExt cx="0" cy="0"/>
        </a:xfrm>
      </p:grpSpPr>
      <p:sp>
        <p:nvSpPr>
          <p:cNvPr id="31" name="Google Shape;31;p50"/>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50"/>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50"/>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 name="Google Shape;34;p50" descr="D:\Fullppt\PNG이미지\핸드폰2.png"/>
          <p:cNvPicPr preferRelativeResize="0"/>
          <p:nvPr/>
        </p:nvPicPr>
        <p:blipFill rotWithShape="1">
          <a:blip r:embed="rId2">
            <a:alphaModFix/>
          </a:blip>
          <a:srcRect/>
          <a:stretch/>
        </p:blipFill>
        <p:spPr>
          <a:xfrm>
            <a:off x="6023208" y="1042230"/>
            <a:ext cx="2869272" cy="3474631"/>
          </a:xfrm>
          <a:prstGeom prst="rect">
            <a:avLst/>
          </a:prstGeom>
          <a:noFill/>
          <a:ln>
            <a:noFill/>
          </a:ln>
        </p:spPr>
      </p:pic>
      <p:sp>
        <p:nvSpPr>
          <p:cNvPr id="35" name="Google Shape;35;p50"/>
          <p:cNvSpPr>
            <a:spLocks noGrp="1"/>
          </p:cNvSpPr>
          <p:nvPr>
            <p:ph type="pic" idx="3"/>
          </p:nvPr>
        </p:nvSpPr>
        <p:spPr>
          <a:xfrm>
            <a:off x="7380312" y="1175233"/>
            <a:ext cx="1008112" cy="2556104"/>
          </a:xfrm>
          <a:prstGeom prst="rect">
            <a:avLst/>
          </a:prstGeom>
          <a:solidFill>
            <a:srgbClr val="F2F2F2"/>
          </a:solidFill>
          <a:ln>
            <a:noFill/>
          </a:ln>
        </p:spPr>
      </p:sp>
      <p:sp>
        <p:nvSpPr>
          <p:cNvPr id="36" name="Google Shape;36;p50"/>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37"/>
        <p:cNvGrpSpPr/>
        <p:nvPr/>
      </p:nvGrpSpPr>
      <p:grpSpPr>
        <a:xfrm>
          <a:off x="0" y="0"/>
          <a:ext cx="0" cy="0"/>
          <a:chOff x="0" y="0"/>
          <a:chExt cx="0" cy="0"/>
        </a:xfrm>
      </p:grpSpPr>
      <p:sp>
        <p:nvSpPr>
          <p:cNvPr id="38" name="Google Shape;38;p53"/>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39" name="Google Shape;39;p53"/>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39" name="Google Shape;39;p53"/>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40"/>
        <p:cNvGrpSpPr/>
        <p:nvPr/>
      </p:nvGrpSpPr>
      <p:grpSpPr>
        <a:xfrm>
          <a:off x="0" y="0"/>
          <a:ext cx="0" cy="0"/>
          <a:chOff x="0" y="0"/>
          <a:chExt cx="0" cy="0"/>
        </a:xfrm>
      </p:grpSpPr>
      <p:sp>
        <p:nvSpPr>
          <p:cNvPr id="41" name="Google Shape;41;p55"/>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5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55"/>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45" name="Google Shape;45;p55"/>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45" name="Google Shape;45;p55"/>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46"/>
        <p:cNvGrpSpPr/>
        <p:nvPr/>
      </p:nvGrpSpPr>
      <p:grpSpPr>
        <a:xfrm>
          <a:off x="0" y="0"/>
          <a:ext cx="0" cy="0"/>
          <a:chOff x="0" y="0"/>
          <a:chExt cx="0" cy="0"/>
        </a:xfrm>
      </p:grpSpPr>
      <p:sp>
        <p:nvSpPr>
          <p:cNvPr id="47" name="Google Shape;47;p56"/>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56"/>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6"/>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6"/>
          <p:cNvSpPr>
            <a:spLocks noGrp="1"/>
          </p:cNvSpPr>
          <p:nvPr>
            <p:ph type="pic" idx="3"/>
          </p:nvPr>
        </p:nvSpPr>
        <p:spPr>
          <a:xfrm>
            <a:off x="0" y="1347774"/>
            <a:ext cx="2160240" cy="1872048"/>
          </a:xfrm>
          <a:prstGeom prst="rect">
            <a:avLst/>
          </a:prstGeom>
          <a:solidFill>
            <a:srgbClr val="F2F2F2"/>
          </a:solidFill>
          <a:ln>
            <a:noFill/>
          </a:ln>
        </p:spPr>
      </p:sp>
      <p:sp>
        <p:nvSpPr>
          <p:cNvPr id="51" name="Google Shape;51;p56"/>
          <p:cNvSpPr>
            <a:spLocks noGrp="1"/>
          </p:cNvSpPr>
          <p:nvPr>
            <p:ph type="pic" idx="4"/>
          </p:nvPr>
        </p:nvSpPr>
        <p:spPr>
          <a:xfrm>
            <a:off x="2327920" y="1347774"/>
            <a:ext cx="2160240" cy="1872048"/>
          </a:xfrm>
          <a:prstGeom prst="rect">
            <a:avLst/>
          </a:prstGeom>
          <a:solidFill>
            <a:srgbClr val="F2F2F2"/>
          </a:solidFill>
          <a:ln>
            <a:noFill/>
          </a:ln>
        </p:spPr>
      </p:sp>
      <p:sp>
        <p:nvSpPr>
          <p:cNvPr id="52" name="Google Shape;52;p56"/>
          <p:cNvSpPr>
            <a:spLocks noGrp="1"/>
          </p:cNvSpPr>
          <p:nvPr>
            <p:ph type="pic" idx="5"/>
          </p:nvPr>
        </p:nvSpPr>
        <p:spPr>
          <a:xfrm>
            <a:off x="4655840" y="1347774"/>
            <a:ext cx="2160240" cy="1872048"/>
          </a:xfrm>
          <a:prstGeom prst="rect">
            <a:avLst/>
          </a:prstGeom>
          <a:solidFill>
            <a:srgbClr val="F2F2F2"/>
          </a:solidFill>
          <a:ln>
            <a:noFill/>
          </a:ln>
        </p:spPr>
      </p:sp>
      <p:sp>
        <p:nvSpPr>
          <p:cNvPr id="53" name="Google Shape;53;p56"/>
          <p:cNvSpPr>
            <a:spLocks noGrp="1"/>
          </p:cNvSpPr>
          <p:nvPr>
            <p:ph type="pic" idx="6"/>
          </p:nvPr>
        </p:nvSpPr>
        <p:spPr>
          <a:xfrm>
            <a:off x="6983760" y="1347774"/>
            <a:ext cx="2160240" cy="1872048"/>
          </a:xfrm>
          <a:prstGeom prst="rect">
            <a:avLst/>
          </a:prstGeom>
          <a:solidFill>
            <a:srgbClr val="F2F2F2"/>
          </a:solidFill>
          <a:ln>
            <a:noFill/>
          </a:ln>
        </p:spPr>
      </p:sp>
      <p:sp>
        <p:nvSpPr>
          <p:cNvPr id="54" name="Google Shape;54;p56"/>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56"/>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56"/>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56"/>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8"/>
        <p:cNvGrpSpPr/>
        <p:nvPr/>
      </p:nvGrpSpPr>
      <p:grpSpPr>
        <a:xfrm>
          <a:off x="0" y="0"/>
          <a:ext cx="0" cy="0"/>
          <a:chOff x="0" y="0"/>
          <a:chExt cx="0" cy="0"/>
        </a:xfrm>
      </p:grpSpPr>
      <p:sp>
        <p:nvSpPr>
          <p:cNvPr id="59" name="Google Shape;59;p57"/>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57"/>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57"/>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2" name="Google Shape;62;p57"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63" name="Google Shape;63;p57"/>
          <p:cNvSpPr>
            <a:spLocks noGrp="1"/>
          </p:cNvSpPr>
          <p:nvPr>
            <p:ph type="pic" idx="3"/>
          </p:nvPr>
        </p:nvSpPr>
        <p:spPr>
          <a:xfrm>
            <a:off x="4513480" y="1626257"/>
            <a:ext cx="3465217" cy="2562605"/>
          </a:xfrm>
          <a:prstGeom prst="rect">
            <a:avLst/>
          </a:prstGeom>
          <a:solidFill>
            <a:srgbClr val="F2F2F2"/>
          </a:solidFill>
          <a:ln>
            <a:noFill/>
          </a:ln>
        </p:spPr>
      </p:sp>
      <p:sp>
        <p:nvSpPr>
          <p:cNvPr id="64" name="Google Shape;64;p57"/>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6"/>
          <p:cNvPicPr preferRelativeResize="0"/>
          <p:nvPr/>
        </p:nvPicPr>
        <p:blipFill rotWithShape="1">
          <a:blip r:embed="rId3">
            <a:alphaModFix/>
          </a:blip>
          <a:srcRect/>
          <a:stretch/>
        </p:blipFill>
        <p:spPr>
          <a:xfrm>
            <a:off x="1963084" y="4561748"/>
            <a:ext cx="1803136" cy="378658"/>
          </a:xfrm>
          <a:prstGeom prst="rect">
            <a:avLst/>
          </a:prstGeom>
          <a:noFill/>
          <a:ln>
            <a:noFill/>
          </a:ln>
        </p:spPr>
      </p:pic>
      <p:sp>
        <p:nvSpPr>
          <p:cNvPr id="7" name="Google Shape;7;p46"/>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44"/>
          <p:cNvPicPr preferRelativeResize="0"/>
          <p:nvPr/>
        </p:nvPicPr>
        <p:blipFill rotWithShape="1">
          <a:blip r:embed="rId18">
            <a:alphaModFix/>
          </a:blip>
          <a:srcRect/>
          <a:stretch/>
        </p:blipFill>
        <p:spPr>
          <a:xfrm>
            <a:off x="1963084" y="4561748"/>
            <a:ext cx="1803136" cy="378658"/>
          </a:xfrm>
          <a:prstGeom prst="rect">
            <a:avLst/>
          </a:prstGeom>
          <a:noFill/>
          <a:ln>
            <a:noFill/>
          </a:ln>
        </p:spPr>
      </p:pic>
      <p:sp>
        <p:nvSpPr>
          <p:cNvPr id="18" name="Google Shape;18;p44"/>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51"/>
          <p:cNvPicPr preferRelativeResize="0"/>
          <p:nvPr/>
        </p:nvPicPr>
        <p:blipFill rotWithShape="1">
          <a:blip r:embed="rId4">
            <a:alphaModFix/>
          </a:blip>
          <a:srcRect/>
          <a:stretch/>
        </p:blipFill>
        <p:spPr>
          <a:xfrm>
            <a:off x="1963084" y="4561748"/>
            <a:ext cx="1803136" cy="378658"/>
          </a:xfrm>
          <a:prstGeom prst="rect">
            <a:avLst/>
          </a:prstGeom>
          <a:noFill/>
          <a:ln>
            <a:noFill/>
          </a:ln>
        </p:spPr>
      </p:pic>
      <p:sp>
        <p:nvSpPr>
          <p:cNvPr id="105" name="Google Shape;105;p51"/>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2394012" y="2689477"/>
            <a:ext cx="4355976" cy="10801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400"/>
              <a:buFont typeface="Arial"/>
              <a:buNone/>
            </a:pPr>
            <a:r>
              <a:rPr lang="en-US" sz="3400" dirty="0" err="1">
                <a:solidFill>
                  <a:schemeClr val="dk1"/>
                </a:solidFill>
              </a:rPr>
              <a:t>Mjuka</a:t>
            </a:r>
            <a:r>
              <a:rPr lang="en-US" sz="3400" dirty="0">
                <a:solidFill>
                  <a:schemeClr val="dk1"/>
                </a:solidFill>
              </a:rPr>
              <a:t> </a:t>
            </a:r>
            <a:r>
              <a:rPr lang="en-US" sz="3400" dirty="0" err="1">
                <a:solidFill>
                  <a:schemeClr val="dk1"/>
                </a:solidFill>
              </a:rPr>
              <a:t>färdigheter</a:t>
            </a:r>
            <a:r>
              <a:rPr lang="en-US" sz="3400" b="0" i="0" u="none" strike="noStrike" cap="none" dirty="0">
                <a:solidFill>
                  <a:schemeClr val="dk1"/>
                </a:solidFill>
                <a:latin typeface="Arial"/>
                <a:ea typeface="Arial"/>
                <a:cs typeface="Arial"/>
                <a:sym typeface="Arial"/>
              </a:rPr>
              <a:t> / </a:t>
            </a:r>
            <a:r>
              <a:rPr lang="en-US" sz="3400" dirty="0" err="1">
                <a:solidFill>
                  <a:schemeClr val="dk1"/>
                </a:solidFill>
              </a:rPr>
              <a:t>livskunskap</a:t>
            </a:r>
            <a:endParaRPr sz="3400" b="0" i="0" u="none" strike="noStrike" cap="none" dirty="0">
              <a:solidFill>
                <a:schemeClr val="dk1"/>
              </a:solidFill>
              <a:latin typeface="Arial"/>
              <a:ea typeface="Arial"/>
              <a:cs typeface="Arial"/>
              <a:sym typeface="Arial"/>
            </a:endParaRPr>
          </a:p>
        </p:txBody>
      </p:sp>
      <p:sp>
        <p:nvSpPr>
          <p:cNvPr id="120" name="Google Shape;120;p2"/>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b="1" dirty="0">
                <a:solidFill>
                  <a:schemeClr val="dk1"/>
                </a:solidFill>
              </a:rPr>
              <a:t>Av</a:t>
            </a:r>
            <a:r>
              <a:rPr lang="en-US" sz="1400" b="1" i="0" u="none" strike="noStrike" cap="none" dirty="0">
                <a:solidFill>
                  <a:schemeClr val="dk1"/>
                </a:solidFill>
                <a:latin typeface="Arial"/>
                <a:ea typeface="Arial"/>
                <a:cs typeface="Arial"/>
                <a:sym typeface="Arial"/>
              </a:rPr>
              <a:t>: </a:t>
            </a:r>
            <a:r>
              <a:rPr lang="en-US" sz="1400" b="1" i="0" u="none" strike="noStrike" cap="none" dirty="0" err="1">
                <a:solidFill>
                  <a:schemeClr val="dk1"/>
                </a:solidFill>
                <a:latin typeface="Arial"/>
                <a:ea typeface="Arial"/>
                <a:cs typeface="Arial"/>
                <a:sym typeface="Arial"/>
              </a:rPr>
              <a:t>Nýheimar</a:t>
            </a:r>
            <a:r>
              <a:rPr lang="en-US" sz="1400" b="1" i="0" u="none" strike="noStrike" cap="none" dirty="0">
                <a:solidFill>
                  <a:schemeClr val="dk1"/>
                </a:solidFill>
                <a:latin typeface="Arial"/>
                <a:ea typeface="Arial"/>
                <a:cs typeface="Arial"/>
                <a:sym typeface="Arial"/>
              </a:rPr>
              <a:t> Knowledge Center (NKC)</a:t>
            </a:r>
            <a:endParaRPr sz="1400" b="0" i="0" u="none" strike="noStrike" cap="none" dirty="0">
              <a:solidFill>
                <a:schemeClr val="dk1"/>
              </a:solidFill>
              <a:latin typeface="Arial"/>
              <a:ea typeface="Arial"/>
              <a:cs typeface="Arial"/>
              <a:sym typeface="Arial"/>
            </a:endParaRPr>
          </a:p>
        </p:txBody>
      </p:sp>
      <p:pic>
        <p:nvPicPr>
          <p:cNvPr id="121" name="Google Shape;121;p2"/>
          <p:cNvPicPr preferRelativeResize="0"/>
          <p:nvPr/>
        </p:nvPicPr>
        <p:blipFill rotWithShape="1">
          <a:blip r:embed="rId3">
            <a:alphaModFix/>
          </a:blip>
          <a:srcRect/>
          <a:stretch/>
        </p:blipFill>
        <p:spPr>
          <a:xfrm>
            <a:off x="1630382" y="4470780"/>
            <a:ext cx="1512168" cy="317245"/>
          </a:xfrm>
          <a:prstGeom prst="rect">
            <a:avLst/>
          </a:prstGeom>
          <a:noFill/>
          <a:ln>
            <a:noFill/>
          </a:ln>
        </p:spPr>
      </p:pic>
      <p:sp>
        <p:nvSpPr>
          <p:cNvPr id="122" name="Google Shape;122;p2"/>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Hinder </a:t>
            </a:r>
            <a:r>
              <a:rPr lang="en-US" sz="2800" dirty="0" err="1"/>
              <a:t>på</a:t>
            </a:r>
            <a:r>
              <a:rPr lang="en-US" sz="2800" dirty="0"/>
              <a:t> din </a:t>
            </a:r>
            <a:r>
              <a:rPr lang="en-US" sz="2800" dirty="0" err="1"/>
              <a:t>väg</a:t>
            </a:r>
            <a:r>
              <a:rPr lang="en-US" sz="2800" dirty="0"/>
              <a:t> mot </a:t>
            </a:r>
            <a:r>
              <a:rPr lang="en-US" sz="2800" dirty="0" err="1"/>
              <a:t>målet</a:t>
            </a:r>
            <a:endParaRPr sz="2800" dirty="0"/>
          </a:p>
        </p:txBody>
      </p:sp>
      <p:sp>
        <p:nvSpPr>
          <p:cNvPr id="304" name="Google Shape;304;p1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Vad</a:t>
            </a:r>
            <a:r>
              <a:rPr lang="en-US" sz="1800" dirty="0"/>
              <a:t> </a:t>
            </a:r>
            <a:r>
              <a:rPr lang="en-US" sz="1800" dirty="0" err="1"/>
              <a:t>kan</a:t>
            </a:r>
            <a:r>
              <a:rPr lang="en-US" sz="1800" dirty="0"/>
              <a:t> du </a:t>
            </a:r>
            <a:r>
              <a:rPr lang="en-US" sz="1800" dirty="0" err="1"/>
              <a:t>göra</a:t>
            </a:r>
            <a:r>
              <a:rPr lang="en-US" sz="1800" dirty="0"/>
              <a:t>?</a:t>
            </a:r>
            <a:endParaRPr dirty="0"/>
          </a:p>
        </p:txBody>
      </p:sp>
      <p:sp>
        <p:nvSpPr>
          <p:cNvPr id="305" name="Google Shape;305;p13"/>
          <p:cNvSpPr txBox="1"/>
          <p:nvPr/>
        </p:nvSpPr>
        <p:spPr>
          <a:xfrm>
            <a:off x="841709" y="1502839"/>
            <a:ext cx="7704900" cy="16003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sv-SE" sz="1400" b="1" i="0" u="none" strike="noStrike" cap="none" dirty="0">
                <a:solidFill>
                  <a:srgbClr val="3F3F3F"/>
                </a:solidFill>
                <a:latin typeface="Arial"/>
                <a:ea typeface="Arial"/>
                <a:cs typeface="Arial"/>
                <a:sym typeface="Arial"/>
              </a:rPr>
              <a:t>SMART-modellen</a:t>
            </a:r>
            <a:r>
              <a:rPr lang="sv-SE" sz="1400" b="0" i="0" u="none" strike="noStrike" cap="none" dirty="0">
                <a:solidFill>
                  <a:srgbClr val="3F3F3F"/>
                </a:solidFill>
                <a:latin typeface="Arial"/>
                <a:ea typeface="Arial"/>
                <a:cs typeface="Arial"/>
                <a:sym typeface="Arial"/>
              </a:rPr>
              <a:t> får det hela att se så enkelt ut!</a:t>
            </a:r>
          </a:p>
          <a:p>
            <a:pPr marL="0" marR="0" lvl="0" indent="0" algn="just"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Men det kommer nog att finnas hinder...</a:t>
            </a:r>
            <a:endParaRPr sz="1400" b="0" i="0" u="none" strike="noStrike" cap="none" dirty="0">
              <a:solidFill>
                <a:srgbClr val="3F3F3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3F3F3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3F3F3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3F3F3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Finns det några verktyg där ute som hjälper dig med det?</a:t>
            </a:r>
          </a:p>
          <a:p>
            <a:pPr marL="0" marR="0" lvl="0" indent="0" algn="just"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Ja! </a:t>
            </a:r>
            <a:r>
              <a:rPr lang="sv-SE" sz="1400" b="1" i="0" u="none" strike="noStrike" cap="none" dirty="0">
                <a:solidFill>
                  <a:srgbClr val="3F3F3F"/>
                </a:solidFill>
                <a:latin typeface="Arial"/>
                <a:ea typeface="Arial"/>
                <a:cs typeface="Arial"/>
                <a:sym typeface="Arial"/>
              </a:rPr>
              <a:t>IDEAL-modellen </a:t>
            </a:r>
            <a:r>
              <a:rPr lang="sv-SE" sz="1400" b="0" i="0" u="none" strike="noStrike" cap="none" dirty="0">
                <a:solidFill>
                  <a:srgbClr val="3F3F3F"/>
                </a:solidFill>
                <a:latin typeface="Arial"/>
                <a:ea typeface="Arial"/>
                <a:cs typeface="Arial"/>
                <a:sym typeface="Arial"/>
              </a:rPr>
              <a:t>guidar dig genom problemet</a:t>
            </a:r>
            <a:endParaRPr sz="1400" b="1" i="0" u="none" strike="noStrike" cap="none" dirty="0">
              <a:solidFill>
                <a:srgbClr val="3F3F3F"/>
              </a:solidFill>
              <a:latin typeface="Arial"/>
              <a:ea typeface="Arial"/>
              <a:cs typeface="Arial"/>
              <a:sym typeface="Arial"/>
            </a:endParaRPr>
          </a:p>
        </p:txBody>
      </p:sp>
      <p:sp>
        <p:nvSpPr>
          <p:cNvPr id="306" name="Google Shape;306;p13"/>
          <p:cNvSpPr/>
          <p:nvPr/>
        </p:nvSpPr>
        <p:spPr>
          <a:xfrm>
            <a:off x="7337882" y="1310494"/>
            <a:ext cx="504056" cy="728210"/>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13"/>
          <p:cNvSpPr/>
          <p:nvPr/>
        </p:nvSpPr>
        <p:spPr>
          <a:xfrm>
            <a:off x="7349753" y="2571750"/>
            <a:ext cx="657645" cy="728210"/>
          </a:xfrm>
          <a:custGeom>
            <a:avLst/>
            <a:gdLst/>
            <a:ahLst/>
            <a:cxnLst/>
            <a:rect l="l" t="t" r="r" b="b"/>
            <a:pathLst>
              <a:path w="2890784" h="3200962" extrusionOk="0">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a:t>IDEAL</a:t>
            </a:r>
            <a:endParaRPr sz="2800"/>
          </a:p>
        </p:txBody>
      </p:sp>
      <p:sp>
        <p:nvSpPr>
          <p:cNvPr id="313" name="Google Shape;313;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Problemlösningsmodelll</a:t>
            </a:r>
            <a:endParaRPr dirty="0"/>
          </a:p>
        </p:txBody>
      </p:sp>
      <p:sp>
        <p:nvSpPr>
          <p:cNvPr id="314" name="Google Shape;314;p14"/>
          <p:cNvSpPr/>
          <p:nvPr/>
        </p:nvSpPr>
        <p:spPr>
          <a:xfrm>
            <a:off x="4061224" y="120359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15" name="Google Shape;315;p14"/>
          <p:cNvSpPr/>
          <p:nvPr/>
        </p:nvSpPr>
        <p:spPr>
          <a:xfrm rot="2160000">
            <a:off x="5020924" y="1965135"/>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 name="Google Shape;316;p14"/>
          <p:cNvSpPr/>
          <p:nvPr/>
        </p:nvSpPr>
        <p:spPr>
          <a:xfrm>
            <a:off x="5266192"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17" name="Google Shape;317;p14"/>
          <p:cNvSpPr/>
          <p:nvPr/>
        </p:nvSpPr>
        <p:spPr>
          <a:xfrm rot="-4320000">
            <a:off x="5401642" y="3108411"/>
            <a:ext cx="264268"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 name="Google Shape;318;p14"/>
          <p:cNvSpPr/>
          <p:nvPr/>
        </p:nvSpPr>
        <p:spPr>
          <a:xfrm>
            <a:off x="4805935"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19" name="Google Shape;319;p14"/>
          <p:cNvSpPr/>
          <p:nvPr/>
        </p:nvSpPr>
        <p:spPr>
          <a:xfrm>
            <a:off x="4431970" y="3823786"/>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 name="Google Shape;320;p14"/>
          <p:cNvSpPr/>
          <p:nvPr/>
        </p:nvSpPr>
        <p:spPr>
          <a:xfrm>
            <a:off x="3316512"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21" name="Google Shape;321;p14"/>
          <p:cNvSpPr/>
          <p:nvPr/>
        </p:nvSpPr>
        <p:spPr>
          <a:xfrm rot="4320000">
            <a:off x="3451962" y="3122637"/>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 name="Google Shape;322;p14"/>
          <p:cNvSpPr/>
          <p:nvPr/>
        </p:nvSpPr>
        <p:spPr>
          <a:xfrm>
            <a:off x="2856255"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23" name="Google Shape;323;p14"/>
          <p:cNvSpPr/>
          <p:nvPr/>
        </p:nvSpPr>
        <p:spPr>
          <a:xfrm rot="-2160000">
            <a:off x="3815956" y="1973927"/>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 name="Google Shape;324;p14"/>
          <p:cNvSpPr/>
          <p:nvPr/>
        </p:nvSpPr>
        <p:spPr>
          <a:xfrm>
            <a:off x="4061224" y="2444656"/>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grpSp>
        <p:nvGrpSpPr>
          <p:cNvPr id="325" name="Google Shape;325;p14"/>
          <p:cNvGrpSpPr/>
          <p:nvPr/>
        </p:nvGrpSpPr>
        <p:grpSpPr>
          <a:xfrm>
            <a:off x="467544" y="2047738"/>
            <a:ext cx="2323459" cy="863317"/>
            <a:chOff x="803640" y="3362835"/>
            <a:chExt cx="2059657" cy="863317"/>
          </a:xfrm>
        </p:grpSpPr>
        <p:sp>
          <p:nvSpPr>
            <p:cNvPr id="326" name="Google Shape;326;p14"/>
            <p:cNvSpPr txBox="1"/>
            <p:nvPr/>
          </p:nvSpPr>
          <p:spPr>
            <a:xfrm>
              <a:off x="803640" y="3579862"/>
              <a:ext cx="205965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sv-SE" sz="1200" b="0" i="1" u="none" strike="noStrike" cap="none" dirty="0">
                  <a:solidFill>
                    <a:srgbClr val="3F3F3F"/>
                  </a:solidFill>
                  <a:latin typeface="Arial"/>
                  <a:ea typeface="Arial"/>
                  <a:cs typeface="Arial"/>
                  <a:sym typeface="Arial"/>
                </a:rPr>
                <a:t>Se tillbaka </a:t>
              </a:r>
              <a:r>
                <a:rPr lang="sv-SE" sz="1200" b="0" i="0" u="none" strike="noStrike" cap="none" dirty="0">
                  <a:solidFill>
                    <a:srgbClr val="3F3F3F"/>
                  </a:solidFill>
                  <a:latin typeface="Arial"/>
                  <a:ea typeface="Arial"/>
                  <a:cs typeface="Arial"/>
                  <a:sym typeface="Arial"/>
                </a:rPr>
                <a:t>och lär av denna process! All erfarenhet är en läxa</a:t>
              </a:r>
              <a:r>
                <a:rPr lang="en-US"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327" name="Google Shape;327;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dirty="0">
                  <a:solidFill>
                    <a:srgbClr val="3F3F3F"/>
                  </a:solidFill>
                  <a:latin typeface="Arial"/>
                  <a:ea typeface="Arial"/>
                  <a:cs typeface="Arial"/>
                  <a:sym typeface="Arial"/>
                </a:rPr>
                <a:t>Look back – Se </a:t>
              </a:r>
              <a:r>
                <a:rPr lang="en-US" sz="1200" b="1" i="0" u="none" strike="noStrike" cap="none" dirty="0" err="1">
                  <a:solidFill>
                    <a:srgbClr val="3F3F3F"/>
                  </a:solidFill>
                  <a:latin typeface="Arial"/>
                  <a:ea typeface="Arial"/>
                  <a:cs typeface="Arial"/>
                  <a:sym typeface="Arial"/>
                </a:rPr>
                <a:t>tillbaka</a:t>
              </a:r>
              <a:endParaRPr sz="1200" b="1" i="0" u="none" strike="noStrike" cap="none" dirty="0">
                <a:solidFill>
                  <a:srgbClr val="3F3F3F"/>
                </a:solidFill>
                <a:latin typeface="Arial"/>
                <a:ea typeface="Arial"/>
                <a:cs typeface="Arial"/>
                <a:sym typeface="Arial"/>
              </a:endParaRPr>
            </a:p>
          </p:txBody>
        </p:sp>
      </p:grpSp>
      <p:grpSp>
        <p:nvGrpSpPr>
          <p:cNvPr id="328" name="Google Shape;328;p14"/>
          <p:cNvGrpSpPr/>
          <p:nvPr/>
        </p:nvGrpSpPr>
        <p:grpSpPr>
          <a:xfrm>
            <a:off x="5297074" y="1338233"/>
            <a:ext cx="3739422" cy="863317"/>
            <a:chOff x="803640" y="3362835"/>
            <a:chExt cx="2279093" cy="863317"/>
          </a:xfrm>
        </p:grpSpPr>
        <p:sp>
          <p:nvSpPr>
            <p:cNvPr id="329" name="Google Shape;329;p14"/>
            <p:cNvSpPr txBox="1"/>
            <p:nvPr/>
          </p:nvSpPr>
          <p:spPr>
            <a:xfrm>
              <a:off x="803640" y="3579862"/>
              <a:ext cx="227909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1" u="none" strike="noStrike" cap="none" dirty="0">
                  <a:solidFill>
                    <a:srgbClr val="3F3F3F"/>
                  </a:solidFill>
                  <a:latin typeface="Arial"/>
                  <a:ea typeface="Arial"/>
                  <a:cs typeface="Arial"/>
                  <a:sym typeface="Arial"/>
                </a:rPr>
                <a:t>Det verkliga problemet </a:t>
              </a:r>
              <a:r>
                <a:rPr lang="sv-SE" sz="1200" b="0" i="0" u="none" strike="noStrike" cap="none" dirty="0">
                  <a:solidFill>
                    <a:srgbClr val="3F3F3F"/>
                  </a:solidFill>
                  <a:latin typeface="Arial"/>
                  <a:ea typeface="Arial"/>
                  <a:cs typeface="Arial"/>
                  <a:sym typeface="Arial"/>
                </a:rPr>
                <a:t>kan vara något annat än det vi ser just nu. Var försiktig om du pekar ut en gärningsman.</a:t>
              </a:r>
              <a:endParaRPr sz="1200" b="0" i="0" u="none" strike="noStrike" cap="none" dirty="0">
                <a:solidFill>
                  <a:srgbClr val="3F3F3F"/>
                </a:solidFill>
                <a:latin typeface="Arial"/>
                <a:ea typeface="Arial"/>
                <a:cs typeface="Arial"/>
                <a:sym typeface="Arial"/>
              </a:endParaRPr>
            </a:p>
          </p:txBody>
        </p:sp>
        <p:sp>
          <p:nvSpPr>
            <p:cNvPr id="330" name="Google Shape;330;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err="1">
                  <a:solidFill>
                    <a:srgbClr val="3F3F3F"/>
                  </a:solidFill>
                  <a:latin typeface="Arial"/>
                  <a:ea typeface="Arial"/>
                  <a:cs typeface="Arial"/>
                  <a:sym typeface="Arial"/>
                </a:rPr>
                <a:t>Identifiera</a:t>
              </a:r>
              <a:endParaRPr sz="1200" b="1" i="0" u="none" strike="noStrike" cap="none" dirty="0">
                <a:solidFill>
                  <a:srgbClr val="3F3F3F"/>
                </a:solidFill>
                <a:latin typeface="Arial"/>
                <a:ea typeface="Arial"/>
                <a:cs typeface="Arial"/>
                <a:sym typeface="Arial"/>
              </a:endParaRPr>
            </a:p>
          </p:txBody>
        </p:sp>
      </p:grpSp>
      <p:grpSp>
        <p:nvGrpSpPr>
          <p:cNvPr id="331" name="Google Shape;331;p14"/>
          <p:cNvGrpSpPr/>
          <p:nvPr/>
        </p:nvGrpSpPr>
        <p:grpSpPr>
          <a:xfrm>
            <a:off x="6368937" y="2211388"/>
            <a:ext cx="2323658" cy="901067"/>
            <a:chOff x="803673" y="3526485"/>
            <a:chExt cx="2059833" cy="901067"/>
          </a:xfrm>
        </p:grpSpPr>
        <p:sp>
          <p:nvSpPr>
            <p:cNvPr id="332" name="Google Shape;332;p14"/>
            <p:cNvSpPr txBox="1"/>
            <p:nvPr/>
          </p:nvSpPr>
          <p:spPr>
            <a:xfrm>
              <a:off x="803706" y="3781262"/>
              <a:ext cx="2059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u="none" strike="noStrike" cap="none" dirty="0">
                  <a:solidFill>
                    <a:srgbClr val="3F3F3F"/>
                  </a:solidFill>
                  <a:latin typeface="Arial"/>
                  <a:ea typeface="Arial"/>
                  <a:cs typeface="Arial"/>
                  <a:sym typeface="Arial"/>
                </a:rPr>
                <a:t>Efter att ha tagit reda på vad problemet är, analysera </a:t>
              </a:r>
              <a:r>
                <a:rPr lang="sv-SE" sz="1200" b="0" i="1" u="none" strike="noStrike" cap="none" dirty="0">
                  <a:solidFill>
                    <a:srgbClr val="3F3F3F"/>
                  </a:solidFill>
                  <a:latin typeface="Arial"/>
                  <a:ea typeface="Arial"/>
                  <a:cs typeface="Arial"/>
                  <a:sym typeface="Arial"/>
                </a:rPr>
                <a:t>vad som orsakar det</a:t>
              </a:r>
              <a:endParaRPr sz="1200" b="0" i="1" u="none" strike="noStrike" cap="none" dirty="0">
                <a:solidFill>
                  <a:srgbClr val="3F3F3F"/>
                </a:solidFill>
                <a:latin typeface="Arial"/>
                <a:ea typeface="Arial"/>
                <a:cs typeface="Arial"/>
                <a:sym typeface="Arial"/>
              </a:endParaRPr>
            </a:p>
          </p:txBody>
        </p:sp>
        <p:sp>
          <p:nvSpPr>
            <p:cNvPr id="333" name="Google Shape;333;p14"/>
            <p:cNvSpPr txBox="1"/>
            <p:nvPr/>
          </p:nvSpPr>
          <p:spPr>
            <a:xfrm>
              <a:off x="803673" y="3526485"/>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err="1">
                  <a:solidFill>
                    <a:srgbClr val="3F3F3F"/>
                  </a:solidFill>
                  <a:latin typeface="Arial"/>
                  <a:ea typeface="Arial"/>
                  <a:cs typeface="Arial"/>
                  <a:sym typeface="Arial"/>
                </a:rPr>
                <a:t>Definiera</a:t>
              </a:r>
              <a:endParaRPr sz="1200" b="1" i="0" u="none" strike="noStrike" cap="none" dirty="0">
                <a:solidFill>
                  <a:srgbClr val="3F3F3F"/>
                </a:solidFill>
                <a:latin typeface="Arial"/>
                <a:ea typeface="Arial"/>
                <a:cs typeface="Arial"/>
                <a:sym typeface="Arial"/>
              </a:endParaRPr>
            </a:p>
          </p:txBody>
        </p:sp>
      </p:grpSp>
      <p:grpSp>
        <p:nvGrpSpPr>
          <p:cNvPr id="334" name="Google Shape;334;p14"/>
          <p:cNvGrpSpPr/>
          <p:nvPr/>
        </p:nvGrpSpPr>
        <p:grpSpPr>
          <a:xfrm>
            <a:off x="5868144" y="3493649"/>
            <a:ext cx="2323459" cy="863317"/>
            <a:chOff x="803640" y="3362835"/>
            <a:chExt cx="2059657" cy="863317"/>
          </a:xfrm>
        </p:grpSpPr>
        <p:sp>
          <p:nvSpPr>
            <p:cNvPr id="335" name="Google Shape;335;p14"/>
            <p:cNvSpPr txBox="1"/>
            <p:nvPr/>
          </p:nvSpPr>
          <p:spPr>
            <a:xfrm>
              <a:off x="803640" y="3579862"/>
              <a:ext cx="205965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Vilka möjliga lösningar finns det och </a:t>
              </a:r>
              <a:r>
                <a:rPr lang="sv-SE" sz="1200" b="0" i="1" u="none" strike="noStrike" cap="none" dirty="0">
                  <a:solidFill>
                    <a:srgbClr val="3F3F3F"/>
                  </a:solidFill>
                  <a:latin typeface="Arial"/>
                  <a:ea typeface="Arial"/>
                  <a:cs typeface="Arial"/>
                  <a:sym typeface="Arial"/>
                </a:rPr>
                <a:t>vilka åtgärder kan ni vidta </a:t>
              </a:r>
              <a:r>
                <a:rPr lang="sv-SE" sz="1200" b="0" i="0" u="none" strike="noStrike" cap="none" dirty="0">
                  <a:solidFill>
                    <a:srgbClr val="3F3F3F"/>
                  </a:solidFill>
                  <a:latin typeface="Arial"/>
                  <a:ea typeface="Arial"/>
                  <a:cs typeface="Arial"/>
                  <a:sym typeface="Arial"/>
                </a:rPr>
                <a:t>(som ett team)?</a:t>
              </a:r>
              <a:r>
                <a:rPr lang="en-US"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336" name="Google Shape;336;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3F3F3F"/>
                  </a:solidFill>
                  <a:latin typeface="Arial"/>
                  <a:ea typeface="Arial"/>
                  <a:cs typeface="Arial"/>
                  <a:sym typeface="Arial"/>
                </a:rPr>
                <a:t>Explore - </a:t>
              </a:r>
              <a:r>
                <a:rPr lang="en-US" sz="1200" b="1" dirty="0" err="1">
                  <a:solidFill>
                    <a:srgbClr val="3F3F3F"/>
                  </a:solidFill>
                </a:rPr>
                <a:t>U</a:t>
              </a:r>
              <a:r>
                <a:rPr lang="en-US" sz="1200" b="1" i="0" u="none" strike="noStrike" cap="none" dirty="0" err="1">
                  <a:solidFill>
                    <a:srgbClr val="3F3F3F"/>
                  </a:solidFill>
                  <a:latin typeface="Arial"/>
                  <a:ea typeface="Arial"/>
                  <a:cs typeface="Arial"/>
                  <a:sym typeface="Arial"/>
                </a:rPr>
                <a:t>tforska</a:t>
              </a:r>
              <a:endParaRPr sz="1200" b="1" i="0" u="none" strike="noStrike" cap="none" dirty="0">
                <a:solidFill>
                  <a:srgbClr val="3F3F3F"/>
                </a:solidFill>
                <a:latin typeface="Arial"/>
                <a:ea typeface="Arial"/>
                <a:cs typeface="Arial"/>
                <a:sym typeface="Arial"/>
              </a:endParaRPr>
            </a:p>
          </p:txBody>
        </p:sp>
      </p:grpSp>
      <p:grpSp>
        <p:nvGrpSpPr>
          <p:cNvPr id="337" name="Google Shape;337;p14"/>
          <p:cNvGrpSpPr/>
          <p:nvPr/>
        </p:nvGrpSpPr>
        <p:grpSpPr>
          <a:xfrm>
            <a:off x="891641" y="3465253"/>
            <a:ext cx="2323459" cy="863317"/>
            <a:chOff x="803640" y="3362835"/>
            <a:chExt cx="2059657" cy="863317"/>
          </a:xfrm>
        </p:grpSpPr>
        <p:sp>
          <p:nvSpPr>
            <p:cNvPr id="338" name="Google Shape;338;p14"/>
            <p:cNvSpPr txBox="1"/>
            <p:nvPr/>
          </p:nvSpPr>
          <p:spPr>
            <a:xfrm>
              <a:off x="803640" y="3579862"/>
              <a:ext cx="205965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sv-SE" sz="1200" b="0" i="1" u="none" strike="noStrike" cap="none" dirty="0">
                  <a:solidFill>
                    <a:srgbClr val="3F3F3F"/>
                  </a:solidFill>
                  <a:latin typeface="Arial"/>
                  <a:ea typeface="Arial"/>
                  <a:cs typeface="Arial"/>
                  <a:sym typeface="Arial"/>
                </a:rPr>
                <a:t>Välj en åtgärd </a:t>
              </a:r>
              <a:r>
                <a:rPr lang="sv-SE" sz="1200" b="0" u="none" strike="noStrike" cap="none" dirty="0">
                  <a:solidFill>
                    <a:srgbClr val="3F3F3F"/>
                  </a:solidFill>
                  <a:latin typeface="Arial"/>
                  <a:ea typeface="Arial"/>
                  <a:cs typeface="Arial"/>
                  <a:sym typeface="Arial"/>
                </a:rPr>
                <a:t>och prova den</a:t>
              </a:r>
              <a:r>
                <a:rPr lang="sv-SE" sz="1200" b="0" i="1" u="none" strike="noStrike" cap="none" dirty="0">
                  <a:solidFill>
                    <a:srgbClr val="3F3F3F"/>
                  </a:solidFill>
                  <a:latin typeface="Arial"/>
                  <a:ea typeface="Arial"/>
                  <a:cs typeface="Arial"/>
                  <a:sym typeface="Arial"/>
                </a:rPr>
                <a:t>. </a:t>
              </a:r>
              <a:r>
                <a:rPr lang="sv-SE" sz="1200" b="0" u="none" strike="noStrike" cap="none" dirty="0">
                  <a:solidFill>
                    <a:srgbClr val="3F3F3F"/>
                  </a:solidFill>
                  <a:latin typeface="Arial"/>
                  <a:ea typeface="Arial"/>
                  <a:cs typeface="Arial"/>
                  <a:sym typeface="Arial"/>
                </a:rPr>
                <a:t>Om det inte löser problemet kan du prova </a:t>
              </a:r>
              <a:r>
                <a:rPr lang="en-US" sz="1200" dirty="0" err="1">
                  <a:solidFill>
                    <a:srgbClr val="3F3F3F"/>
                  </a:solidFill>
                </a:rPr>
                <a:t>en</a:t>
              </a:r>
              <a:r>
                <a:rPr lang="en-US" sz="1200" dirty="0">
                  <a:solidFill>
                    <a:srgbClr val="3F3F3F"/>
                  </a:solidFill>
                </a:rPr>
                <a:t> </a:t>
              </a:r>
              <a:r>
                <a:rPr lang="en-US" sz="1200" dirty="0" err="1">
                  <a:solidFill>
                    <a:srgbClr val="3F3F3F"/>
                  </a:solidFill>
                </a:rPr>
                <a:t>annan</a:t>
              </a:r>
              <a:r>
                <a:rPr lang="en-US"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339" name="Google Shape;339;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dirty="0" err="1">
                  <a:solidFill>
                    <a:srgbClr val="3F3F3F"/>
                  </a:solidFill>
                  <a:latin typeface="Arial"/>
                  <a:ea typeface="Arial"/>
                  <a:cs typeface="Arial"/>
                  <a:sym typeface="Arial"/>
                </a:rPr>
                <a:t>Agera</a:t>
              </a:r>
              <a:endParaRPr sz="1200" b="1" i="0" u="none" strike="noStrike" cap="none" dirty="0">
                <a:solidFill>
                  <a:srgbClr val="3F3F3F"/>
                </a:solidFill>
                <a:latin typeface="Arial"/>
                <a:ea typeface="Arial"/>
                <a:cs typeface="Arial"/>
                <a:sym typeface="Arial"/>
              </a:endParaRPr>
            </a:p>
          </p:txBody>
        </p:sp>
      </p:grpSp>
      <p:sp>
        <p:nvSpPr>
          <p:cNvPr id="340" name="Google Shape;340;p14"/>
          <p:cNvSpPr/>
          <p:nvPr/>
        </p:nvSpPr>
        <p:spPr>
          <a:xfrm rot="-5400000">
            <a:off x="4305129" y="2680445"/>
            <a:ext cx="518895" cy="51923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4"/>
          <p:cNvSpPr txBox="1"/>
          <p:nvPr/>
        </p:nvSpPr>
        <p:spPr>
          <a:xfrm>
            <a:off x="4367432" y="1284721"/>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I</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2" name="Google Shape;342;p14"/>
          <p:cNvSpPr txBox="1"/>
          <p:nvPr/>
        </p:nvSpPr>
        <p:spPr>
          <a:xfrm>
            <a:off x="547013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D</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3" name="Google Shape;343;p14"/>
          <p:cNvSpPr txBox="1"/>
          <p:nvPr/>
        </p:nvSpPr>
        <p:spPr>
          <a:xfrm>
            <a:off x="5021580" y="3603752"/>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E</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4" name="Google Shape;344;p14"/>
          <p:cNvSpPr txBox="1"/>
          <p:nvPr/>
        </p:nvSpPr>
        <p:spPr>
          <a:xfrm>
            <a:off x="3499564" y="3575485"/>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A</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5" name="Google Shape;345;p14"/>
          <p:cNvSpPr txBox="1"/>
          <p:nvPr/>
        </p:nvSpPr>
        <p:spPr>
          <a:xfrm>
            <a:off x="306556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L</a:t>
            </a:r>
            <a:endParaRPr sz="4800" b="0" i="0" u="none" strike="noStrike" cap="none">
              <a:solidFill>
                <a:schemeClr val="lt1"/>
              </a:solidFill>
              <a:latin typeface="Jacques Francois Shadow"/>
              <a:ea typeface="Jacques Francois Shadow"/>
              <a:cs typeface="Jacques Francois Shadow"/>
              <a:sym typeface="Jacques Francois Shad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SOCIALA FÄRDIGHETER</a:t>
            </a:r>
            <a:endParaRPr dirty="0"/>
          </a:p>
        </p:txBody>
      </p:sp>
      <p:sp>
        <p:nvSpPr>
          <p:cNvPr id="351" name="Google Shape;351;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Vad</a:t>
            </a:r>
            <a:r>
              <a:rPr lang="en-US" sz="1800" dirty="0"/>
              <a:t> </a:t>
            </a:r>
            <a:r>
              <a:rPr lang="en-US" sz="1800" dirty="0" err="1"/>
              <a:t>är</a:t>
            </a:r>
            <a:r>
              <a:rPr lang="en-US" sz="1800" dirty="0"/>
              <a:t> det?</a:t>
            </a:r>
            <a:endParaRPr dirty="0"/>
          </a:p>
        </p:txBody>
      </p:sp>
      <p:sp>
        <p:nvSpPr>
          <p:cNvPr id="352" name="Google Shape;352;p17"/>
          <p:cNvSpPr txBox="1"/>
          <p:nvPr/>
        </p:nvSpPr>
        <p:spPr>
          <a:xfrm>
            <a:off x="827584" y="1347614"/>
            <a:ext cx="7632900" cy="1169511"/>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rgbClr val="3F3F3F"/>
              </a:buClr>
              <a:buSzPts val="1400"/>
              <a:buFont typeface="Arial"/>
              <a:buChar char="●"/>
            </a:pPr>
            <a:r>
              <a:rPr lang="sv-SE" sz="1400" b="0" i="0" u="none" strike="noStrike" cap="none" dirty="0">
                <a:solidFill>
                  <a:srgbClr val="3F3F3F"/>
                </a:solidFill>
                <a:latin typeface="Arial"/>
                <a:ea typeface="Arial"/>
                <a:cs typeface="Arial"/>
                <a:sym typeface="Arial"/>
              </a:rPr>
              <a:t>Våra sociala färdigheter är de färdigheter vi har lärt oss genom att kommunicera med andra människor, och gör det möjligt för oss att interagera på lämpligt och skickligt sätt i olika sociala sammanhang</a:t>
            </a:r>
          </a:p>
          <a:p>
            <a:pPr marL="457200" marR="0" lvl="0" indent="-317500" algn="l" rtl="0">
              <a:lnSpc>
                <a:spcPct val="100000"/>
              </a:lnSpc>
              <a:spcBef>
                <a:spcPts val="0"/>
              </a:spcBef>
              <a:spcAft>
                <a:spcPts val="0"/>
              </a:spcAft>
              <a:buClr>
                <a:srgbClr val="3F3F3F"/>
              </a:buClr>
              <a:buSzPts val="1400"/>
              <a:buFont typeface="Arial"/>
              <a:buChar char="●"/>
            </a:pPr>
            <a:r>
              <a:rPr lang="sv-SE" sz="1400" b="0" i="0" u="none" strike="noStrike" cap="none" dirty="0">
                <a:solidFill>
                  <a:srgbClr val="3F3F3F"/>
                </a:solidFill>
                <a:latin typeface="Arial"/>
                <a:ea typeface="Arial"/>
                <a:cs typeface="Arial"/>
                <a:sym typeface="Arial"/>
              </a:rPr>
              <a:t>De inkluderar självsäkerhet, kommunikation, konfliktlösning, hantering och förmågan att reglera sitt beteende och sina känslor</a:t>
            </a:r>
            <a:endParaRPr sz="1400" b="0" i="0" u="none" strike="noStrike" cap="none" dirty="0">
              <a:solidFill>
                <a:srgbClr val="3F3F3F"/>
              </a:solidFill>
              <a:latin typeface="Arial"/>
              <a:ea typeface="Arial"/>
              <a:cs typeface="Arial"/>
              <a:sym typeface="Arial"/>
            </a:endParaRPr>
          </a:p>
        </p:txBody>
      </p:sp>
      <p:sp>
        <p:nvSpPr>
          <p:cNvPr id="353" name="Google Shape;353;p17"/>
          <p:cNvSpPr/>
          <p:nvPr/>
        </p:nvSpPr>
        <p:spPr>
          <a:xfrm>
            <a:off x="4194207" y="3178441"/>
            <a:ext cx="755586" cy="609814"/>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SOCIALA FÄRDIGHETER</a:t>
            </a:r>
            <a:endParaRPr dirty="0"/>
          </a:p>
        </p:txBody>
      </p:sp>
      <p:sp>
        <p:nvSpPr>
          <p:cNvPr id="359" name="Google Shape;359;p1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Fördelar</a:t>
            </a:r>
            <a:endParaRPr sz="1800" dirty="0"/>
          </a:p>
        </p:txBody>
      </p:sp>
      <p:sp>
        <p:nvSpPr>
          <p:cNvPr id="360" name="Google Shape;360;p18"/>
          <p:cNvSpPr txBox="1"/>
          <p:nvPr/>
        </p:nvSpPr>
        <p:spPr>
          <a:xfrm>
            <a:off x="793294" y="1333602"/>
            <a:ext cx="79209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rgbClr val="434343"/>
                </a:solidFill>
                <a:latin typeface="Arial"/>
                <a:ea typeface="Arial"/>
                <a:cs typeface="Arial"/>
                <a:sym typeface="Arial"/>
              </a:rPr>
              <a:t>Att ha goda sociala färdigheter har otaliga fördelar. Låt oss dock lista några konkreta punkter. </a:t>
            </a: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rgbClr val="434343"/>
                </a:solidFill>
                <a:latin typeface="Arial"/>
                <a:ea typeface="Arial"/>
                <a:cs typeface="Arial"/>
                <a:sym typeface="Arial"/>
              </a:rPr>
              <a:t>1.     Det förbättrar din kommunikation, och god kommunikation är nyckeln till framsteg.</a:t>
            </a: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rgbClr val="434343"/>
                </a:solidFill>
                <a:latin typeface="Arial"/>
                <a:ea typeface="Arial"/>
                <a:cs typeface="Arial"/>
                <a:sym typeface="Arial"/>
              </a:rPr>
              <a:t>2.     Att vårda dina sociala färdigheter förbättrar din emotionella intelligens.</a:t>
            </a: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rgbClr val="434343"/>
                </a:solidFill>
                <a:latin typeface="Arial"/>
                <a:ea typeface="Arial"/>
                <a:cs typeface="Arial"/>
                <a:sym typeface="Arial"/>
              </a:rPr>
              <a:t>3.     Det kommer att få människor omkring dig att känna sig hörda, vilket gör lagarbetet enklare.</a:t>
            </a:r>
          </a:p>
        </p:txBody>
      </p:sp>
      <p:sp>
        <p:nvSpPr>
          <p:cNvPr id="361" name="Google Shape;361;p18"/>
          <p:cNvSpPr/>
          <p:nvPr/>
        </p:nvSpPr>
        <p:spPr>
          <a:xfrm>
            <a:off x="4194207" y="3178441"/>
            <a:ext cx="755586" cy="609814"/>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p18"/>
          <p:cNvSpPr/>
          <p:nvPr/>
        </p:nvSpPr>
        <p:spPr>
          <a:xfrm>
            <a:off x="3419872" y="3250972"/>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p18"/>
          <p:cNvSpPr/>
          <p:nvPr/>
        </p:nvSpPr>
        <p:spPr>
          <a:xfrm>
            <a:off x="2578850" y="3258788"/>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4" name="Google Shape;364;p18"/>
          <p:cNvSpPr/>
          <p:nvPr/>
        </p:nvSpPr>
        <p:spPr>
          <a:xfrm>
            <a:off x="5547668" y="3436915"/>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p18"/>
          <p:cNvSpPr/>
          <p:nvPr/>
        </p:nvSpPr>
        <p:spPr>
          <a:xfrm>
            <a:off x="6322003" y="3410147"/>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6" name="Google Shape;366;p18"/>
          <p:cNvSpPr/>
          <p:nvPr/>
        </p:nvSpPr>
        <p:spPr>
          <a:xfrm rot="10800000">
            <a:off x="2867333" y="3410147"/>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p18"/>
          <p:cNvSpPr/>
          <p:nvPr/>
        </p:nvSpPr>
        <p:spPr>
          <a:xfrm rot="10800000">
            <a:off x="5766392" y="3208062"/>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8" name="Google Shape;368;p18"/>
          <p:cNvSpPr/>
          <p:nvPr/>
        </p:nvSpPr>
        <p:spPr>
          <a:xfrm rot="10800000">
            <a:off x="6028535" y="3208062"/>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9" name="Google Shape;369;p18"/>
          <p:cNvSpPr/>
          <p:nvPr/>
        </p:nvSpPr>
        <p:spPr>
          <a:xfrm rot="10800000">
            <a:off x="3657593" y="3491164"/>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0" name="Google Shape;370;p18"/>
          <p:cNvSpPr/>
          <p:nvPr/>
        </p:nvSpPr>
        <p:spPr>
          <a:xfrm rot="10800000">
            <a:off x="2267909" y="3258788"/>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1" name="Google Shape;371;p18"/>
          <p:cNvSpPr/>
          <p:nvPr/>
        </p:nvSpPr>
        <p:spPr>
          <a:xfrm>
            <a:off x="6745965" y="3323503"/>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3F3F3F"/>
              </a:buClr>
              <a:buSzPts val="2800"/>
              <a:buNone/>
            </a:pPr>
            <a:r>
              <a:rPr lang="en-US" sz="2800" dirty="0" err="1"/>
              <a:t>Fyra</a:t>
            </a:r>
            <a:r>
              <a:rPr lang="en-US" sz="2800" dirty="0"/>
              <a:t> </a:t>
            </a:r>
            <a:r>
              <a:rPr lang="en-US" sz="2800" dirty="0" err="1"/>
              <a:t>viktiga</a:t>
            </a:r>
            <a:r>
              <a:rPr lang="en-US" sz="2800" dirty="0"/>
              <a:t> </a:t>
            </a:r>
            <a:r>
              <a:rPr lang="en-US" sz="2800" dirty="0" err="1"/>
              <a:t>sociala</a:t>
            </a:r>
            <a:r>
              <a:rPr lang="en-US" sz="2800" dirty="0"/>
              <a:t> </a:t>
            </a:r>
            <a:r>
              <a:rPr lang="en-US" sz="2800" dirty="0" err="1"/>
              <a:t>färdigheter</a:t>
            </a:r>
            <a:endParaRPr sz="2800" dirty="0"/>
          </a:p>
        </p:txBody>
      </p:sp>
      <p:sp>
        <p:nvSpPr>
          <p:cNvPr id="377" name="Google Shape;377;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3F3F3F"/>
              </a:buClr>
              <a:buSzPts val="1800"/>
              <a:buNone/>
            </a:pPr>
            <a:r>
              <a:rPr lang="en-US" sz="1800" dirty="0"/>
              <a:t>…</a:t>
            </a:r>
            <a:r>
              <a:rPr lang="en-US" sz="1800" dirty="0" err="1"/>
              <a:t>som</a:t>
            </a:r>
            <a:r>
              <a:rPr lang="en-US" sz="1800" dirty="0"/>
              <a:t> du </a:t>
            </a:r>
            <a:r>
              <a:rPr lang="en-US" sz="1800" dirty="0" err="1"/>
              <a:t>kan</a:t>
            </a:r>
            <a:r>
              <a:rPr lang="en-US" sz="1800" dirty="0"/>
              <a:t> </a:t>
            </a:r>
            <a:r>
              <a:rPr lang="en-US" sz="1800" dirty="0" err="1"/>
              <a:t>utrusta</a:t>
            </a:r>
            <a:r>
              <a:rPr lang="en-US" sz="1800" dirty="0"/>
              <a:t> dig med!</a:t>
            </a:r>
            <a:endParaRPr dirty="0"/>
          </a:p>
        </p:txBody>
      </p:sp>
      <p:sp>
        <p:nvSpPr>
          <p:cNvPr id="378" name="Google Shape;378;p19"/>
          <p:cNvSpPr/>
          <p:nvPr/>
        </p:nvSpPr>
        <p:spPr>
          <a:xfrm flipH="1">
            <a:off x="3345827" y="703817"/>
            <a:ext cx="648072" cy="648072"/>
          </a:xfrm>
          <a:prstGeom prst="ellipse">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19"/>
          <p:cNvSpPr/>
          <p:nvPr/>
        </p:nvSpPr>
        <p:spPr>
          <a:xfrm flipH="1">
            <a:off x="2841771" y="2418039"/>
            <a:ext cx="648072" cy="648072"/>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0" name="Google Shape;380;p19"/>
          <p:cNvSpPr/>
          <p:nvPr/>
        </p:nvSpPr>
        <p:spPr>
          <a:xfrm flipH="1">
            <a:off x="2841771" y="1560928"/>
            <a:ext cx="648072" cy="648072"/>
          </a:xfrm>
          <a:prstGeom prst="ellipse">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p19"/>
          <p:cNvSpPr/>
          <p:nvPr/>
        </p:nvSpPr>
        <p:spPr>
          <a:xfrm flipH="1">
            <a:off x="3345827" y="3275151"/>
            <a:ext cx="648072" cy="648072"/>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19"/>
          <p:cNvSpPr/>
          <p:nvPr/>
        </p:nvSpPr>
        <p:spPr>
          <a:xfrm rot="-2700000" flipH="1">
            <a:off x="3552307" y="3380062"/>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83" name="Google Shape;383;p19"/>
          <p:cNvGrpSpPr/>
          <p:nvPr/>
        </p:nvGrpSpPr>
        <p:grpSpPr>
          <a:xfrm>
            <a:off x="995241" y="549521"/>
            <a:ext cx="2156275" cy="817151"/>
            <a:chOff x="558264" y="3362835"/>
            <a:chExt cx="2305033" cy="817151"/>
          </a:xfrm>
        </p:grpSpPr>
        <p:sp>
          <p:nvSpPr>
            <p:cNvPr id="384" name="Google Shape;384;p19"/>
            <p:cNvSpPr txBox="1"/>
            <p:nvPr/>
          </p:nvSpPr>
          <p:spPr>
            <a:xfrm>
              <a:off x="558264" y="3579862"/>
              <a:ext cx="2305033" cy="6001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Uttryck dig själv! Dela dina</a:t>
              </a:r>
            </a:p>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idéer och känslor och visa</a:t>
              </a:r>
            </a:p>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intresse för andra</a:t>
              </a:r>
              <a:r>
                <a:rPr lang="en-US" sz="1100" b="0" i="0" u="none" strike="noStrike" cap="none" dirty="0">
                  <a:solidFill>
                    <a:srgbClr val="3F3F3F"/>
                  </a:solidFill>
                  <a:latin typeface="Arial"/>
                  <a:ea typeface="Arial"/>
                  <a:cs typeface="Arial"/>
                  <a:sym typeface="Arial"/>
                </a:rPr>
                <a:t>. </a:t>
              </a:r>
              <a:endParaRPr sz="1100" b="0" i="0" u="none" strike="noStrike" cap="none" dirty="0">
                <a:solidFill>
                  <a:srgbClr val="3F3F3F"/>
                </a:solidFill>
                <a:latin typeface="Arial"/>
                <a:ea typeface="Arial"/>
                <a:cs typeface="Arial"/>
                <a:sym typeface="Arial"/>
              </a:endParaRPr>
            </a:p>
          </p:txBody>
        </p:sp>
        <p:sp>
          <p:nvSpPr>
            <p:cNvPr id="385" name="Google Shape;385;p19"/>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dirty="0" err="1">
                  <a:solidFill>
                    <a:srgbClr val="3F3F3F"/>
                  </a:solidFill>
                </a:rPr>
                <a:t>K</a:t>
              </a:r>
              <a:r>
                <a:rPr lang="en-US" sz="1200" b="1" i="0" u="none" strike="noStrike" cap="none" dirty="0" err="1">
                  <a:solidFill>
                    <a:srgbClr val="3F3F3F"/>
                  </a:solidFill>
                  <a:latin typeface="Arial"/>
                  <a:ea typeface="Arial"/>
                  <a:cs typeface="Arial"/>
                  <a:sym typeface="Arial"/>
                </a:rPr>
                <a:t>ommunikation</a:t>
              </a:r>
              <a:endParaRPr sz="1200" b="1" i="0" u="none" strike="noStrike" cap="none" dirty="0">
                <a:solidFill>
                  <a:srgbClr val="3F3F3F"/>
                </a:solidFill>
                <a:latin typeface="Arial"/>
                <a:ea typeface="Arial"/>
                <a:cs typeface="Arial"/>
                <a:sym typeface="Arial"/>
              </a:endParaRPr>
            </a:p>
          </p:txBody>
        </p:sp>
      </p:grpSp>
      <p:grpSp>
        <p:nvGrpSpPr>
          <p:cNvPr id="386" name="Google Shape;386;p19"/>
          <p:cNvGrpSpPr/>
          <p:nvPr/>
        </p:nvGrpSpPr>
        <p:grpSpPr>
          <a:xfrm>
            <a:off x="311675" y="1406632"/>
            <a:ext cx="2351140" cy="817151"/>
            <a:chOff x="349957" y="3362835"/>
            <a:chExt cx="2513341" cy="817151"/>
          </a:xfrm>
        </p:grpSpPr>
        <p:sp>
          <p:nvSpPr>
            <p:cNvPr id="387" name="Google Shape;387;p19"/>
            <p:cNvSpPr txBox="1"/>
            <p:nvPr/>
          </p:nvSpPr>
          <p:spPr>
            <a:xfrm>
              <a:off x="349957" y="3579862"/>
              <a:ext cx="2513341" cy="6001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Lyssna aktivt, döm inte. Visa förståelse</a:t>
              </a:r>
            </a:p>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och empatiskt kroppsspråk</a:t>
              </a:r>
              <a:r>
                <a:rPr lang="en-US" sz="1100" b="0" i="0" u="none" strike="noStrike" cap="none" dirty="0">
                  <a:solidFill>
                    <a:srgbClr val="3F3F3F"/>
                  </a:solidFill>
                  <a:latin typeface="Arial"/>
                  <a:ea typeface="Arial"/>
                  <a:cs typeface="Arial"/>
                  <a:sym typeface="Arial"/>
                </a:rPr>
                <a:t>. </a:t>
              </a:r>
              <a:endParaRPr sz="1100" b="0" i="0" u="none" strike="noStrike" cap="none" dirty="0">
                <a:solidFill>
                  <a:srgbClr val="3F3F3F"/>
                </a:solidFill>
                <a:latin typeface="Arial"/>
                <a:ea typeface="Arial"/>
                <a:cs typeface="Arial"/>
                <a:sym typeface="Arial"/>
              </a:endParaRPr>
            </a:p>
          </p:txBody>
        </p:sp>
        <p:sp>
          <p:nvSpPr>
            <p:cNvPr id="388" name="Google Shape;388;p19"/>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dirty="0" err="1">
                  <a:solidFill>
                    <a:srgbClr val="3F3F3F"/>
                  </a:solidFill>
                  <a:latin typeface="Arial"/>
                  <a:ea typeface="Arial"/>
                  <a:cs typeface="Arial"/>
                  <a:sym typeface="Arial"/>
                </a:rPr>
                <a:t>Empati</a:t>
              </a:r>
              <a:endParaRPr sz="1200" b="1" i="0" u="none" strike="noStrike" cap="none" dirty="0">
                <a:solidFill>
                  <a:srgbClr val="3F3F3F"/>
                </a:solidFill>
                <a:latin typeface="Arial"/>
                <a:ea typeface="Arial"/>
                <a:cs typeface="Arial"/>
                <a:sym typeface="Arial"/>
              </a:endParaRPr>
            </a:p>
          </p:txBody>
        </p:sp>
      </p:grpSp>
      <p:grpSp>
        <p:nvGrpSpPr>
          <p:cNvPr id="389" name="Google Shape;389;p19"/>
          <p:cNvGrpSpPr/>
          <p:nvPr/>
        </p:nvGrpSpPr>
        <p:grpSpPr>
          <a:xfrm>
            <a:off x="311674" y="2263743"/>
            <a:ext cx="2351141" cy="817151"/>
            <a:chOff x="349955" y="3362835"/>
            <a:chExt cx="2513342" cy="817151"/>
          </a:xfrm>
        </p:grpSpPr>
        <p:sp>
          <p:nvSpPr>
            <p:cNvPr id="390" name="Google Shape;390;p19"/>
            <p:cNvSpPr txBox="1"/>
            <p:nvPr/>
          </p:nvSpPr>
          <p:spPr>
            <a:xfrm>
              <a:off x="349955" y="3579862"/>
              <a:ext cx="2513342" cy="6001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Var inte passiv eller aggressiv.</a:t>
              </a:r>
            </a:p>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Uttryck dig med</a:t>
              </a:r>
            </a:p>
            <a:p>
              <a:pPr marL="0" marR="0" lvl="0" indent="0" algn="r" rtl="0">
                <a:lnSpc>
                  <a:spcPct val="100000"/>
                </a:lnSpc>
                <a:spcBef>
                  <a:spcPts val="0"/>
                </a:spcBef>
                <a:spcAft>
                  <a:spcPts val="0"/>
                </a:spcAft>
                <a:buClr>
                  <a:srgbClr val="000000"/>
                </a:buClr>
                <a:buSzPts val="1100"/>
                <a:buFont typeface="Arial"/>
                <a:buNone/>
              </a:pPr>
              <a:r>
                <a:rPr lang="sv-SE" sz="1100" b="0" i="0" u="none" strike="noStrike" cap="none" dirty="0">
                  <a:solidFill>
                    <a:srgbClr val="3F3F3F"/>
                  </a:solidFill>
                  <a:latin typeface="Arial"/>
                  <a:ea typeface="Arial"/>
                  <a:cs typeface="Arial"/>
                  <a:sym typeface="Arial"/>
                </a:rPr>
                <a:t>förtroende och respekt</a:t>
              </a:r>
              <a:r>
                <a:rPr lang="en-US" sz="1100" b="0" i="0" u="none" strike="noStrike" cap="none" dirty="0">
                  <a:solidFill>
                    <a:srgbClr val="3F3F3F"/>
                  </a:solidFill>
                  <a:latin typeface="Arial"/>
                  <a:ea typeface="Arial"/>
                  <a:cs typeface="Arial"/>
                  <a:sym typeface="Arial"/>
                </a:rPr>
                <a:t>. </a:t>
              </a:r>
              <a:endParaRPr sz="1100" b="0" i="0" u="none" strike="noStrike" cap="none" dirty="0">
                <a:solidFill>
                  <a:srgbClr val="3F3F3F"/>
                </a:solidFill>
                <a:latin typeface="Arial"/>
                <a:ea typeface="Arial"/>
                <a:cs typeface="Arial"/>
                <a:sym typeface="Arial"/>
              </a:endParaRPr>
            </a:p>
          </p:txBody>
        </p:sp>
        <p:sp>
          <p:nvSpPr>
            <p:cNvPr id="391" name="Google Shape;391;p19"/>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dirty="0" err="1">
                  <a:solidFill>
                    <a:srgbClr val="3F3F3F"/>
                  </a:solidFill>
                </a:rPr>
                <a:t>Bestämdhet</a:t>
              </a:r>
              <a:endParaRPr sz="1200" b="1" i="0" u="none" strike="noStrike" cap="none" dirty="0">
                <a:solidFill>
                  <a:srgbClr val="3F3F3F"/>
                </a:solidFill>
                <a:latin typeface="Arial"/>
                <a:ea typeface="Arial"/>
                <a:cs typeface="Arial"/>
                <a:sym typeface="Arial"/>
              </a:endParaRPr>
            </a:p>
          </p:txBody>
        </p:sp>
      </p:grpSp>
      <p:grpSp>
        <p:nvGrpSpPr>
          <p:cNvPr id="392" name="Google Shape;392;p19"/>
          <p:cNvGrpSpPr/>
          <p:nvPr/>
        </p:nvGrpSpPr>
        <p:grpSpPr>
          <a:xfrm>
            <a:off x="419178" y="3120855"/>
            <a:ext cx="2697248" cy="986428"/>
            <a:chOff x="-20029" y="3362835"/>
            <a:chExt cx="2883327" cy="986428"/>
          </a:xfrm>
        </p:grpSpPr>
        <p:sp>
          <p:nvSpPr>
            <p:cNvPr id="393" name="Google Shape;393;p19"/>
            <p:cNvSpPr txBox="1"/>
            <p:nvPr/>
          </p:nvSpPr>
          <p:spPr>
            <a:xfrm>
              <a:off x="-20029" y="3579862"/>
              <a:ext cx="2883327" cy="76940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sv-SE" sz="1100" b="0" u="none" strike="noStrike" cap="none" dirty="0">
                  <a:solidFill>
                    <a:srgbClr val="3F3F3F"/>
                  </a:solidFill>
                  <a:latin typeface="Arial"/>
                  <a:ea typeface="Arial"/>
                  <a:cs typeface="Arial"/>
                  <a:sym typeface="Arial"/>
                </a:rPr>
                <a:t>Var inte rädd för en konflikt.</a:t>
              </a:r>
            </a:p>
            <a:p>
              <a:pPr marL="0" marR="0" lvl="0" indent="0" algn="r" rtl="0">
                <a:lnSpc>
                  <a:spcPct val="100000"/>
                </a:lnSpc>
                <a:spcBef>
                  <a:spcPts val="0"/>
                </a:spcBef>
                <a:spcAft>
                  <a:spcPts val="0"/>
                </a:spcAft>
                <a:buClr>
                  <a:srgbClr val="000000"/>
                </a:buClr>
                <a:buSzPts val="1100"/>
                <a:buFont typeface="Arial"/>
                <a:buNone/>
              </a:pPr>
              <a:r>
                <a:rPr lang="sv-SE" sz="1100" b="0" u="none" strike="noStrike" cap="none" dirty="0">
                  <a:solidFill>
                    <a:srgbClr val="3F3F3F"/>
                  </a:solidFill>
                  <a:latin typeface="Arial"/>
                  <a:ea typeface="Arial"/>
                  <a:cs typeface="Arial"/>
                  <a:sym typeface="Arial"/>
                </a:rPr>
                <a:t>Genom samarbete hittar du en</a:t>
              </a:r>
            </a:p>
            <a:p>
              <a:pPr marL="0" marR="0" lvl="0" indent="0" algn="r" rtl="0">
                <a:lnSpc>
                  <a:spcPct val="100000"/>
                </a:lnSpc>
                <a:spcBef>
                  <a:spcPts val="0"/>
                </a:spcBef>
                <a:spcAft>
                  <a:spcPts val="0"/>
                </a:spcAft>
                <a:buClr>
                  <a:srgbClr val="000000"/>
                </a:buClr>
                <a:buSzPts val="1100"/>
                <a:buFont typeface="Arial"/>
                <a:buNone/>
              </a:pPr>
              <a:r>
                <a:rPr lang="sv-SE" sz="1100" b="0" u="none" strike="noStrike" cap="none" dirty="0">
                  <a:solidFill>
                    <a:srgbClr val="3F3F3F"/>
                  </a:solidFill>
                  <a:latin typeface="Arial"/>
                  <a:ea typeface="Arial"/>
                  <a:cs typeface="Arial"/>
                  <a:sym typeface="Arial"/>
                </a:rPr>
                <a:t>lösning </a:t>
              </a:r>
              <a:r>
                <a:rPr lang="sv-SE" sz="1100" b="0" i="1" u="none" strike="noStrike" cap="none" dirty="0">
                  <a:solidFill>
                    <a:srgbClr val="3F3F3F"/>
                  </a:solidFill>
                  <a:latin typeface="Arial"/>
                  <a:ea typeface="Arial"/>
                  <a:cs typeface="Arial"/>
                  <a:sym typeface="Arial"/>
                </a:rPr>
                <a:t>(kom ihåg IDEAL</a:t>
              </a:r>
            </a:p>
            <a:p>
              <a:pPr marL="0" marR="0" lvl="0" indent="0" algn="r" rtl="0">
                <a:lnSpc>
                  <a:spcPct val="100000"/>
                </a:lnSpc>
                <a:spcBef>
                  <a:spcPts val="0"/>
                </a:spcBef>
                <a:spcAft>
                  <a:spcPts val="0"/>
                </a:spcAft>
                <a:buClr>
                  <a:srgbClr val="000000"/>
                </a:buClr>
                <a:buSzPts val="1100"/>
                <a:buFont typeface="Arial"/>
                <a:buNone/>
              </a:pPr>
              <a:r>
                <a:rPr lang="sv-SE" sz="1100" b="0" i="1" u="none" strike="noStrike" cap="none" dirty="0">
                  <a:solidFill>
                    <a:srgbClr val="3F3F3F"/>
                  </a:solidFill>
                  <a:latin typeface="Arial"/>
                  <a:ea typeface="Arial"/>
                  <a:cs typeface="Arial"/>
                  <a:sym typeface="Arial"/>
                </a:rPr>
                <a:t>Problemlösningsmodellen)</a:t>
              </a:r>
              <a:r>
                <a:rPr lang="en-US" sz="1100" b="0" i="0" u="none" strike="noStrike" cap="none" dirty="0">
                  <a:solidFill>
                    <a:srgbClr val="3F3F3F"/>
                  </a:solidFill>
                  <a:latin typeface="Arial"/>
                  <a:ea typeface="Arial"/>
                  <a:cs typeface="Arial"/>
                  <a:sym typeface="Arial"/>
                </a:rPr>
                <a:t> </a:t>
              </a:r>
              <a:endParaRPr sz="1100" b="0" i="0" u="none" strike="noStrike" cap="none" dirty="0">
                <a:solidFill>
                  <a:srgbClr val="3F3F3F"/>
                </a:solidFill>
                <a:latin typeface="Arial"/>
                <a:ea typeface="Arial"/>
                <a:cs typeface="Arial"/>
                <a:sym typeface="Arial"/>
              </a:endParaRPr>
            </a:p>
          </p:txBody>
        </p:sp>
        <p:sp>
          <p:nvSpPr>
            <p:cNvPr id="394" name="Google Shape;394;p19"/>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dirty="0" err="1">
                  <a:solidFill>
                    <a:srgbClr val="3F3F3F"/>
                  </a:solidFill>
                </a:rPr>
                <a:t>Konfliktlösning</a:t>
              </a:r>
              <a:endParaRPr sz="1200" b="1" i="0" u="none" strike="noStrike" cap="none" dirty="0">
                <a:solidFill>
                  <a:srgbClr val="3F3F3F"/>
                </a:solidFill>
                <a:latin typeface="Arial"/>
                <a:ea typeface="Arial"/>
                <a:cs typeface="Arial"/>
                <a:sym typeface="Arial"/>
              </a:endParaRPr>
            </a:p>
          </p:txBody>
        </p:sp>
      </p:grpSp>
      <p:sp>
        <p:nvSpPr>
          <p:cNvPr id="395" name="Google Shape;395;p19"/>
          <p:cNvSpPr/>
          <p:nvPr/>
        </p:nvSpPr>
        <p:spPr>
          <a:xfrm>
            <a:off x="4146757" y="987574"/>
            <a:ext cx="765102" cy="2729660"/>
          </a:xfrm>
          <a:custGeom>
            <a:avLst/>
            <a:gdLst/>
            <a:ahLst/>
            <a:cxnLst/>
            <a:rect l="l" t="t" r="r" b="b"/>
            <a:pathLst>
              <a:path w="768" h="2740" extrusionOk="0">
                <a:moveTo>
                  <a:pt x="339" y="0"/>
                </a:moveTo>
                <a:lnTo>
                  <a:pt x="375" y="3"/>
                </a:lnTo>
                <a:lnTo>
                  <a:pt x="406" y="12"/>
                </a:lnTo>
                <a:lnTo>
                  <a:pt x="431" y="27"/>
                </a:lnTo>
                <a:lnTo>
                  <a:pt x="453" y="45"/>
                </a:lnTo>
                <a:lnTo>
                  <a:pt x="471" y="69"/>
                </a:lnTo>
                <a:lnTo>
                  <a:pt x="486" y="94"/>
                </a:lnTo>
                <a:lnTo>
                  <a:pt x="495" y="123"/>
                </a:lnTo>
                <a:lnTo>
                  <a:pt x="495" y="183"/>
                </a:lnTo>
                <a:lnTo>
                  <a:pt x="508" y="200"/>
                </a:lnTo>
                <a:lnTo>
                  <a:pt x="502" y="221"/>
                </a:lnTo>
                <a:lnTo>
                  <a:pt x="495" y="240"/>
                </a:lnTo>
                <a:lnTo>
                  <a:pt x="484" y="256"/>
                </a:lnTo>
                <a:lnTo>
                  <a:pt x="475" y="271"/>
                </a:lnTo>
                <a:lnTo>
                  <a:pt x="464" y="287"/>
                </a:lnTo>
                <a:lnTo>
                  <a:pt x="455" y="303"/>
                </a:lnTo>
                <a:lnTo>
                  <a:pt x="451" y="323"/>
                </a:lnTo>
                <a:lnTo>
                  <a:pt x="450" y="349"/>
                </a:lnTo>
                <a:lnTo>
                  <a:pt x="455" y="380"/>
                </a:lnTo>
                <a:lnTo>
                  <a:pt x="479" y="389"/>
                </a:lnTo>
                <a:lnTo>
                  <a:pt x="508" y="400"/>
                </a:lnTo>
                <a:lnTo>
                  <a:pt x="539" y="409"/>
                </a:lnTo>
                <a:lnTo>
                  <a:pt x="570" y="420"/>
                </a:lnTo>
                <a:lnTo>
                  <a:pt x="600" y="431"/>
                </a:lnTo>
                <a:lnTo>
                  <a:pt x="628" y="445"/>
                </a:lnTo>
                <a:lnTo>
                  <a:pt x="650" y="460"/>
                </a:lnTo>
                <a:lnTo>
                  <a:pt x="668" y="480"/>
                </a:lnTo>
                <a:lnTo>
                  <a:pt x="682" y="511"/>
                </a:lnTo>
                <a:lnTo>
                  <a:pt x="690" y="545"/>
                </a:lnTo>
                <a:lnTo>
                  <a:pt x="691" y="583"/>
                </a:lnTo>
                <a:lnTo>
                  <a:pt x="693" y="623"/>
                </a:lnTo>
                <a:lnTo>
                  <a:pt x="693" y="665"/>
                </a:lnTo>
                <a:lnTo>
                  <a:pt x="699" y="707"/>
                </a:lnTo>
                <a:lnTo>
                  <a:pt x="710" y="781"/>
                </a:lnTo>
                <a:lnTo>
                  <a:pt x="719" y="858"/>
                </a:lnTo>
                <a:lnTo>
                  <a:pt x="728" y="931"/>
                </a:lnTo>
                <a:lnTo>
                  <a:pt x="739" y="1000"/>
                </a:lnTo>
                <a:lnTo>
                  <a:pt x="742" y="1183"/>
                </a:lnTo>
                <a:lnTo>
                  <a:pt x="742" y="1267"/>
                </a:lnTo>
                <a:lnTo>
                  <a:pt x="748" y="1287"/>
                </a:lnTo>
                <a:lnTo>
                  <a:pt x="753" y="1311"/>
                </a:lnTo>
                <a:lnTo>
                  <a:pt x="759" y="1336"/>
                </a:lnTo>
                <a:lnTo>
                  <a:pt x="762" y="1363"/>
                </a:lnTo>
                <a:lnTo>
                  <a:pt x="766" y="1391"/>
                </a:lnTo>
                <a:lnTo>
                  <a:pt x="768" y="1416"/>
                </a:lnTo>
                <a:lnTo>
                  <a:pt x="764" y="1440"/>
                </a:lnTo>
                <a:lnTo>
                  <a:pt x="757" y="1458"/>
                </a:lnTo>
                <a:lnTo>
                  <a:pt x="742" y="1474"/>
                </a:lnTo>
                <a:lnTo>
                  <a:pt x="722" y="1483"/>
                </a:lnTo>
                <a:lnTo>
                  <a:pt x="713" y="1478"/>
                </a:lnTo>
                <a:lnTo>
                  <a:pt x="699" y="1478"/>
                </a:lnTo>
                <a:lnTo>
                  <a:pt x="682" y="1480"/>
                </a:lnTo>
                <a:lnTo>
                  <a:pt x="668" y="1480"/>
                </a:lnTo>
                <a:lnTo>
                  <a:pt x="659" y="1443"/>
                </a:lnTo>
                <a:lnTo>
                  <a:pt x="677" y="1427"/>
                </a:lnTo>
                <a:lnTo>
                  <a:pt x="686" y="1411"/>
                </a:lnTo>
                <a:lnTo>
                  <a:pt x="688" y="1394"/>
                </a:lnTo>
                <a:lnTo>
                  <a:pt x="688" y="1372"/>
                </a:lnTo>
                <a:lnTo>
                  <a:pt x="688" y="1349"/>
                </a:lnTo>
                <a:lnTo>
                  <a:pt x="691" y="1320"/>
                </a:lnTo>
                <a:lnTo>
                  <a:pt x="695" y="1305"/>
                </a:lnTo>
                <a:lnTo>
                  <a:pt x="700" y="1287"/>
                </a:lnTo>
                <a:lnTo>
                  <a:pt x="699" y="1267"/>
                </a:lnTo>
                <a:lnTo>
                  <a:pt x="642" y="1096"/>
                </a:lnTo>
                <a:lnTo>
                  <a:pt x="639" y="934"/>
                </a:lnTo>
                <a:lnTo>
                  <a:pt x="608" y="827"/>
                </a:lnTo>
                <a:lnTo>
                  <a:pt x="604" y="809"/>
                </a:lnTo>
                <a:lnTo>
                  <a:pt x="600" y="789"/>
                </a:lnTo>
                <a:lnTo>
                  <a:pt x="599" y="767"/>
                </a:lnTo>
                <a:lnTo>
                  <a:pt x="595" y="745"/>
                </a:lnTo>
                <a:lnTo>
                  <a:pt x="588" y="727"/>
                </a:lnTo>
                <a:lnTo>
                  <a:pt x="579" y="714"/>
                </a:lnTo>
                <a:lnTo>
                  <a:pt x="573" y="741"/>
                </a:lnTo>
                <a:lnTo>
                  <a:pt x="566" y="767"/>
                </a:lnTo>
                <a:lnTo>
                  <a:pt x="555" y="792"/>
                </a:lnTo>
                <a:lnTo>
                  <a:pt x="544" y="820"/>
                </a:lnTo>
                <a:lnTo>
                  <a:pt x="535" y="849"/>
                </a:lnTo>
                <a:lnTo>
                  <a:pt x="530" y="880"/>
                </a:lnTo>
                <a:lnTo>
                  <a:pt x="530" y="912"/>
                </a:lnTo>
                <a:lnTo>
                  <a:pt x="535" y="947"/>
                </a:lnTo>
                <a:lnTo>
                  <a:pt x="546" y="983"/>
                </a:lnTo>
                <a:lnTo>
                  <a:pt x="560" y="1018"/>
                </a:lnTo>
                <a:lnTo>
                  <a:pt x="577" y="1052"/>
                </a:lnTo>
                <a:lnTo>
                  <a:pt x="595" y="1089"/>
                </a:lnTo>
                <a:lnTo>
                  <a:pt x="611" y="1125"/>
                </a:lnTo>
                <a:lnTo>
                  <a:pt x="626" y="1165"/>
                </a:lnTo>
                <a:lnTo>
                  <a:pt x="637" y="1207"/>
                </a:lnTo>
                <a:lnTo>
                  <a:pt x="644" y="1251"/>
                </a:lnTo>
                <a:lnTo>
                  <a:pt x="646" y="1300"/>
                </a:lnTo>
                <a:lnTo>
                  <a:pt x="639" y="1351"/>
                </a:lnTo>
                <a:lnTo>
                  <a:pt x="582" y="1680"/>
                </a:lnTo>
                <a:lnTo>
                  <a:pt x="590" y="1734"/>
                </a:lnTo>
                <a:lnTo>
                  <a:pt x="599" y="1792"/>
                </a:lnTo>
                <a:lnTo>
                  <a:pt x="608" y="1851"/>
                </a:lnTo>
                <a:lnTo>
                  <a:pt x="617" y="1912"/>
                </a:lnTo>
                <a:lnTo>
                  <a:pt x="617" y="1972"/>
                </a:lnTo>
                <a:lnTo>
                  <a:pt x="611" y="2034"/>
                </a:lnTo>
                <a:lnTo>
                  <a:pt x="559" y="2320"/>
                </a:lnTo>
                <a:lnTo>
                  <a:pt x="551" y="2351"/>
                </a:lnTo>
                <a:lnTo>
                  <a:pt x="544" y="2387"/>
                </a:lnTo>
                <a:lnTo>
                  <a:pt x="537" y="2425"/>
                </a:lnTo>
                <a:lnTo>
                  <a:pt x="535" y="2463"/>
                </a:lnTo>
                <a:lnTo>
                  <a:pt x="539" y="2503"/>
                </a:lnTo>
                <a:lnTo>
                  <a:pt x="582" y="2696"/>
                </a:lnTo>
                <a:lnTo>
                  <a:pt x="559" y="2711"/>
                </a:lnTo>
                <a:lnTo>
                  <a:pt x="533" y="2723"/>
                </a:lnTo>
                <a:lnTo>
                  <a:pt x="504" y="2734"/>
                </a:lnTo>
                <a:lnTo>
                  <a:pt x="471" y="2740"/>
                </a:lnTo>
                <a:lnTo>
                  <a:pt x="460" y="2714"/>
                </a:lnTo>
                <a:lnTo>
                  <a:pt x="455" y="2687"/>
                </a:lnTo>
                <a:lnTo>
                  <a:pt x="453" y="2656"/>
                </a:lnTo>
                <a:lnTo>
                  <a:pt x="455" y="2625"/>
                </a:lnTo>
                <a:lnTo>
                  <a:pt x="457" y="2591"/>
                </a:lnTo>
                <a:lnTo>
                  <a:pt x="455" y="2556"/>
                </a:lnTo>
                <a:lnTo>
                  <a:pt x="451" y="2523"/>
                </a:lnTo>
                <a:lnTo>
                  <a:pt x="448" y="2492"/>
                </a:lnTo>
                <a:lnTo>
                  <a:pt x="450" y="2461"/>
                </a:lnTo>
                <a:lnTo>
                  <a:pt x="455" y="2431"/>
                </a:lnTo>
                <a:lnTo>
                  <a:pt x="460" y="2398"/>
                </a:lnTo>
                <a:lnTo>
                  <a:pt x="468" y="2363"/>
                </a:lnTo>
                <a:lnTo>
                  <a:pt x="471" y="2327"/>
                </a:lnTo>
                <a:lnTo>
                  <a:pt x="471" y="2287"/>
                </a:lnTo>
                <a:lnTo>
                  <a:pt x="468" y="2243"/>
                </a:lnTo>
                <a:lnTo>
                  <a:pt x="457" y="2192"/>
                </a:lnTo>
                <a:lnTo>
                  <a:pt x="448" y="2136"/>
                </a:lnTo>
                <a:lnTo>
                  <a:pt x="439" y="2074"/>
                </a:lnTo>
                <a:lnTo>
                  <a:pt x="437" y="2012"/>
                </a:lnTo>
                <a:lnTo>
                  <a:pt x="442" y="1951"/>
                </a:lnTo>
                <a:lnTo>
                  <a:pt x="448" y="1925"/>
                </a:lnTo>
                <a:lnTo>
                  <a:pt x="455" y="1894"/>
                </a:lnTo>
                <a:lnTo>
                  <a:pt x="457" y="1863"/>
                </a:lnTo>
                <a:lnTo>
                  <a:pt x="455" y="1831"/>
                </a:lnTo>
                <a:lnTo>
                  <a:pt x="439" y="1754"/>
                </a:lnTo>
                <a:lnTo>
                  <a:pt x="422" y="1678"/>
                </a:lnTo>
                <a:lnTo>
                  <a:pt x="406" y="1598"/>
                </a:lnTo>
                <a:lnTo>
                  <a:pt x="395" y="1516"/>
                </a:lnTo>
                <a:lnTo>
                  <a:pt x="388" y="1431"/>
                </a:lnTo>
                <a:lnTo>
                  <a:pt x="382" y="1431"/>
                </a:lnTo>
                <a:lnTo>
                  <a:pt x="382" y="1436"/>
                </a:lnTo>
                <a:lnTo>
                  <a:pt x="351" y="1680"/>
                </a:lnTo>
                <a:lnTo>
                  <a:pt x="319" y="1807"/>
                </a:lnTo>
                <a:lnTo>
                  <a:pt x="313" y="1861"/>
                </a:lnTo>
                <a:lnTo>
                  <a:pt x="317" y="1914"/>
                </a:lnTo>
                <a:lnTo>
                  <a:pt x="322" y="1965"/>
                </a:lnTo>
                <a:lnTo>
                  <a:pt x="330" y="2018"/>
                </a:lnTo>
                <a:lnTo>
                  <a:pt x="331" y="2072"/>
                </a:lnTo>
                <a:lnTo>
                  <a:pt x="328" y="2127"/>
                </a:lnTo>
                <a:lnTo>
                  <a:pt x="322" y="2152"/>
                </a:lnTo>
                <a:lnTo>
                  <a:pt x="317" y="2185"/>
                </a:lnTo>
                <a:lnTo>
                  <a:pt x="310" y="2223"/>
                </a:lnTo>
                <a:lnTo>
                  <a:pt x="304" y="2263"/>
                </a:lnTo>
                <a:lnTo>
                  <a:pt x="300" y="2303"/>
                </a:lnTo>
                <a:lnTo>
                  <a:pt x="299" y="2343"/>
                </a:lnTo>
                <a:lnTo>
                  <a:pt x="300" y="2380"/>
                </a:lnTo>
                <a:lnTo>
                  <a:pt x="308" y="2411"/>
                </a:lnTo>
                <a:lnTo>
                  <a:pt x="339" y="2474"/>
                </a:lnTo>
                <a:lnTo>
                  <a:pt x="328" y="2511"/>
                </a:lnTo>
                <a:lnTo>
                  <a:pt x="320" y="2556"/>
                </a:lnTo>
                <a:lnTo>
                  <a:pt x="320" y="2603"/>
                </a:lnTo>
                <a:lnTo>
                  <a:pt x="324" y="2647"/>
                </a:lnTo>
                <a:lnTo>
                  <a:pt x="324" y="2689"/>
                </a:lnTo>
                <a:lnTo>
                  <a:pt x="319" y="2727"/>
                </a:lnTo>
                <a:lnTo>
                  <a:pt x="299" y="2734"/>
                </a:lnTo>
                <a:lnTo>
                  <a:pt x="275" y="2736"/>
                </a:lnTo>
                <a:lnTo>
                  <a:pt x="253" y="2729"/>
                </a:lnTo>
                <a:lnTo>
                  <a:pt x="231" y="2718"/>
                </a:lnTo>
                <a:lnTo>
                  <a:pt x="213" y="2700"/>
                </a:lnTo>
                <a:lnTo>
                  <a:pt x="202" y="2678"/>
                </a:lnTo>
                <a:lnTo>
                  <a:pt x="199" y="2651"/>
                </a:lnTo>
                <a:lnTo>
                  <a:pt x="217" y="2616"/>
                </a:lnTo>
                <a:lnTo>
                  <a:pt x="230" y="2574"/>
                </a:lnTo>
                <a:lnTo>
                  <a:pt x="235" y="2529"/>
                </a:lnTo>
                <a:lnTo>
                  <a:pt x="239" y="2480"/>
                </a:lnTo>
                <a:lnTo>
                  <a:pt x="237" y="2429"/>
                </a:lnTo>
                <a:lnTo>
                  <a:pt x="231" y="2376"/>
                </a:lnTo>
                <a:lnTo>
                  <a:pt x="222" y="2321"/>
                </a:lnTo>
                <a:lnTo>
                  <a:pt x="213" y="2267"/>
                </a:lnTo>
                <a:lnTo>
                  <a:pt x="202" y="2216"/>
                </a:lnTo>
                <a:lnTo>
                  <a:pt x="191" y="2165"/>
                </a:lnTo>
                <a:lnTo>
                  <a:pt x="180" y="2118"/>
                </a:lnTo>
                <a:lnTo>
                  <a:pt x="171" y="2074"/>
                </a:lnTo>
                <a:lnTo>
                  <a:pt x="162" y="2034"/>
                </a:lnTo>
                <a:lnTo>
                  <a:pt x="157" y="1980"/>
                </a:lnTo>
                <a:lnTo>
                  <a:pt x="160" y="1923"/>
                </a:lnTo>
                <a:lnTo>
                  <a:pt x="168" y="1867"/>
                </a:lnTo>
                <a:lnTo>
                  <a:pt x="179" y="1812"/>
                </a:lnTo>
                <a:lnTo>
                  <a:pt x="186" y="1756"/>
                </a:lnTo>
                <a:lnTo>
                  <a:pt x="190" y="1700"/>
                </a:lnTo>
                <a:lnTo>
                  <a:pt x="182" y="1643"/>
                </a:lnTo>
                <a:lnTo>
                  <a:pt x="175" y="1607"/>
                </a:lnTo>
                <a:lnTo>
                  <a:pt x="166" y="1565"/>
                </a:lnTo>
                <a:lnTo>
                  <a:pt x="155" y="1518"/>
                </a:lnTo>
                <a:lnTo>
                  <a:pt x="144" y="1467"/>
                </a:lnTo>
                <a:lnTo>
                  <a:pt x="133" y="1414"/>
                </a:lnTo>
                <a:lnTo>
                  <a:pt x="126" y="1363"/>
                </a:lnTo>
                <a:lnTo>
                  <a:pt x="122" y="1312"/>
                </a:lnTo>
                <a:lnTo>
                  <a:pt x="122" y="1265"/>
                </a:lnTo>
                <a:lnTo>
                  <a:pt x="128" y="1223"/>
                </a:lnTo>
                <a:lnTo>
                  <a:pt x="144" y="1163"/>
                </a:lnTo>
                <a:lnTo>
                  <a:pt x="166" y="1107"/>
                </a:lnTo>
                <a:lnTo>
                  <a:pt x="190" y="1051"/>
                </a:lnTo>
                <a:lnTo>
                  <a:pt x="213" y="998"/>
                </a:lnTo>
                <a:lnTo>
                  <a:pt x="231" y="943"/>
                </a:lnTo>
                <a:lnTo>
                  <a:pt x="237" y="905"/>
                </a:lnTo>
                <a:lnTo>
                  <a:pt x="235" y="869"/>
                </a:lnTo>
                <a:lnTo>
                  <a:pt x="228" y="832"/>
                </a:lnTo>
                <a:lnTo>
                  <a:pt x="215" y="800"/>
                </a:lnTo>
                <a:lnTo>
                  <a:pt x="202" y="769"/>
                </a:lnTo>
                <a:lnTo>
                  <a:pt x="191" y="740"/>
                </a:lnTo>
                <a:lnTo>
                  <a:pt x="182" y="711"/>
                </a:lnTo>
                <a:lnTo>
                  <a:pt x="179" y="711"/>
                </a:lnTo>
                <a:lnTo>
                  <a:pt x="170" y="769"/>
                </a:lnTo>
                <a:lnTo>
                  <a:pt x="157" y="825"/>
                </a:lnTo>
                <a:lnTo>
                  <a:pt x="140" y="878"/>
                </a:lnTo>
                <a:lnTo>
                  <a:pt x="128" y="931"/>
                </a:lnTo>
                <a:lnTo>
                  <a:pt x="122" y="969"/>
                </a:lnTo>
                <a:lnTo>
                  <a:pt x="122" y="1005"/>
                </a:lnTo>
                <a:lnTo>
                  <a:pt x="124" y="1041"/>
                </a:lnTo>
                <a:lnTo>
                  <a:pt x="124" y="1078"/>
                </a:lnTo>
                <a:lnTo>
                  <a:pt x="119" y="1111"/>
                </a:lnTo>
                <a:lnTo>
                  <a:pt x="110" y="1145"/>
                </a:lnTo>
                <a:lnTo>
                  <a:pt x="95" y="1181"/>
                </a:lnTo>
                <a:lnTo>
                  <a:pt x="82" y="1223"/>
                </a:lnTo>
                <a:lnTo>
                  <a:pt x="71" y="1267"/>
                </a:lnTo>
                <a:lnTo>
                  <a:pt x="64" y="1311"/>
                </a:lnTo>
                <a:lnTo>
                  <a:pt x="62" y="1358"/>
                </a:lnTo>
                <a:lnTo>
                  <a:pt x="71" y="1403"/>
                </a:lnTo>
                <a:lnTo>
                  <a:pt x="108" y="1451"/>
                </a:lnTo>
                <a:lnTo>
                  <a:pt x="104" y="1456"/>
                </a:lnTo>
                <a:lnTo>
                  <a:pt x="100" y="1460"/>
                </a:lnTo>
                <a:lnTo>
                  <a:pt x="100" y="1463"/>
                </a:lnTo>
                <a:lnTo>
                  <a:pt x="100" y="1469"/>
                </a:lnTo>
                <a:lnTo>
                  <a:pt x="99" y="1472"/>
                </a:lnTo>
                <a:lnTo>
                  <a:pt x="99" y="1480"/>
                </a:lnTo>
                <a:lnTo>
                  <a:pt x="79" y="1481"/>
                </a:lnTo>
                <a:lnTo>
                  <a:pt x="62" y="1481"/>
                </a:lnTo>
                <a:lnTo>
                  <a:pt x="48" y="1481"/>
                </a:lnTo>
                <a:lnTo>
                  <a:pt x="31" y="1483"/>
                </a:lnTo>
                <a:lnTo>
                  <a:pt x="13" y="1452"/>
                </a:lnTo>
                <a:lnTo>
                  <a:pt x="4" y="1423"/>
                </a:lnTo>
                <a:lnTo>
                  <a:pt x="0" y="1392"/>
                </a:lnTo>
                <a:lnTo>
                  <a:pt x="2" y="1361"/>
                </a:lnTo>
                <a:lnTo>
                  <a:pt x="8" y="1327"/>
                </a:lnTo>
                <a:lnTo>
                  <a:pt x="15" y="1291"/>
                </a:lnTo>
                <a:lnTo>
                  <a:pt x="22" y="1251"/>
                </a:lnTo>
                <a:lnTo>
                  <a:pt x="22" y="1036"/>
                </a:lnTo>
                <a:lnTo>
                  <a:pt x="62" y="751"/>
                </a:lnTo>
                <a:lnTo>
                  <a:pt x="68" y="709"/>
                </a:lnTo>
                <a:lnTo>
                  <a:pt x="70" y="665"/>
                </a:lnTo>
                <a:lnTo>
                  <a:pt x="70" y="623"/>
                </a:lnTo>
                <a:lnTo>
                  <a:pt x="71" y="581"/>
                </a:lnTo>
                <a:lnTo>
                  <a:pt x="75" y="541"/>
                </a:lnTo>
                <a:lnTo>
                  <a:pt x="84" y="507"/>
                </a:lnTo>
                <a:lnTo>
                  <a:pt x="99" y="476"/>
                </a:lnTo>
                <a:lnTo>
                  <a:pt x="117" y="458"/>
                </a:lnTo>
                <a:lnTo>
                  <a:pt x="139" y="445"/>
                </a:lnTo>
                <a:lnTo>
                  <a:pt x="164" y="436"/>
                </a:lnTo>
                <a:lnTo>
                  <a:pt x="193" y="429"/>
                </a:lnTo>
                <a:lnTo>
                  <a:pt x="222" y="421"/>
                </a:lnTo>
                <a:lnTo>
                  <a:pt x="251" y="412"/>
                </a:lnTo>
                <a:lnTo>
                  <a:pt x="275" y="403"/>
                </a:lnTo>
                <a:lnTo>
                  <a:pt x="297" y="389"/>
                </a:lnTo>
                <a:lnTo>
                  <a:pt x="311" y="371"/>
                </a:lnTo>
                <a:lnTo>
                  <a:pt x="322" y="347"/>
                </a:lnTo>
                <a:lnTo>
                  <a:pt x="320" y="325"/>
                </a:lnTo>
                <a:lnTo>
                  <a:pt x="313" y="303"/>
                </a:lnTo>
                <a:lnTo>
                  <a:pt x="299" y="281"/>
                </a:lnTo>
                <a:lnTo>
                  <a:pt x="282" y="261"/>
                </a:lnTo>
                <a:lnTo>
                  <a:pt x="266" y="241"/>
                </a:lnTo>
                <a:lnTo>
                  <a:pt x="253" y="221"/>
                </a:lnTo>
                <a:lnTo>
                  <a:pt x="248" y="203"/>
                </a:lnTo>
                <a:lnTo>
                  <a:pt x="253" y="191"/>
                </a:lnTo>
                <a:lnTo>
                  <a:pt x="253" y="174"/>
                </a:lnTo>
                <a:lnTo>
                  <a:pt x="250" y="154"/>
                </a:lnTo>
                <a:lnTo>
                  <a:pt x="250" y="136"/>
                </a:lnTo>
                <a:lnTo>
                  <a:pt x="251" y="116"/>
                </a:lnTo>
                <a:lnTo>
                  <a:pt x="262" y="83"/>
                </a:lnTo>
                <a:lnTo>
                  <a:pt x="280" y="54"/>
                </a:lnTo>
                <a:lnTo>
                  <a:pt x="302" y="27"/>
                </a:lnTo>
                <a:lnTo>
                  <a:pt x="322" y="3"/>
                </a:lnTo>
                <a:lnTo>
                  <a:pt x="339" y="0"/>
                </a:lnTo>
                <a:close/>
              </a:path>
            </a:pathLst>
          </a:custGeom>
          <a:solidFill>
            <a:srgbClr val="F39E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9"/>
          <p:cNvSpPr/>
          <p:nvPr/>
        </p:nvSpPr>
        <p:spPr>
          <a:xfrm>
            <a:off x="4932751" y="871952"/>
            <a:ext cx="813539" cy="2829451"/>
          </a:xfrm>
          <a:custGeom>
            <a:avLst/>
            <a:gdLst/>
            <a:ahLst/>
            <a:cxnLst/>
            <a:rect l="l" t="t" r="r" b="b"/>
            <a:pathLst>
              <a:path w="862" h="2998" extrusionOk="0">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rgbClr val="86BD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97" name="Google Shape;397;p19"/>
          <p:cNvPicPr preferRelativeResize="0"/>
          <p:nvPr/>
        </p:nvPicPr>
        <p:blipFill rotWithShape="1">
          <a:blip r:embed="rId3">
            <a:alphaModFix/>
          </a:blip>
          <a:srcRect/>
          <a:stretch/>
        </p:blipFill>
        <p:spPr>
          <a:xfrm>
            <a:off x="3363228" y="620869"/>
            <a:ext cx="594221" cy="768508"/>
          </a:xfrm>
          <a:prstGeom prst="rect">
            <a:avLst/>
          </a:prstGeom>
          <a:noFill/>
          <a:ln>
            <a:noFill/>
          </a:ln>
        </p:spPr>
      </p:pic>
      <p:sp>
        <p:nvSpPr>
          <p:cNvPr id="398" name="Google Shape;398;p19"/>
          <p:cNvSpPr/>
          <p:nvPr/>
        </p:nvSpPr>
        <p:spPr>
          <a:xfrm>
            <a:off x="2968731" y="1717434"/>
            <a:ext cx="382181" cy="382181"/>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9" name="Google Shape;399;p19"/>
          <p:cNvSpPr/>
          <p:nvPr/>
        </p:nvSpPr>
        <p:spPr>
          <a:xfrm>
            <a:off x="3010934" y="2570855"/>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0"/>
          <p:cNvSpPr/>
          <p:nvPr/>
        </p:nvSpPr>
        <p:spPr>
          <a:xfrm>
            <a:off x="215516" y="231278"/>
            <a:ext cx="8712968" cy="4788744"/>
          </a:xfrm>
          <a:prstGeom prst="frame">
            <a:avLst>
              <a:gd name="adj1" fmla="val 89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0"/>
          <p:cNvSpPr/>
          <p:nvPr/>
        </p:nvSpPr>
        <p:spPr>
          <a:xfrm>
            <a:off x="6651775" y="0"/>
            <a:ext cx="2016224" cy="51435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p20"/>
          <p:cNvSpPr txBox="1"/>
          <p:nvPr/>
        </p:nvSpPr>
        <p:spPr>
          <a:xfrm>
            <a:off x="6763892" y="771302"/>
            <a:ext cx="1800200" cy="144040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Arial"/>
              <a:buNone/>
            </a:pPr>
            <a:r>
              <a:rPr lang="en-US" sz="2400" b="1" i="0" u="none" strike="noStrike" cap="none" dirty="0" err="1">
                <a:solidFill>
                  <a:schemeClr val="lt1"/>
                </a:solidFill>
                <a:latin typeface="Arial"/>
                <a:ea typeface="Arial"/>
                <a:cs typeface="Arial"/>
                <a:sym typeface="Arial"/>
              </a:rPr>
              <a:t>Sociala</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färdigheter</a:t>
            </a:r>
            <a:endParaRPr lang="en-US" sz="2400" b="1"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lt1"/>
              </a:buClr>
              <a:buSzPts val="2800"/>
              <a:buFont typeface="Arial"/>
              <a:buNone/>
            </a:pPr>
            <a:r>
              <a:rPr lang="en-US" sz="1800" b="0" i="0" u="none" strike="noStrike" cap="none" dirty="0" err="1">
                <a:solidFill>
                  <a:schemeClr val="lt1"/>
                </a:solidFill>
                <a:latin typeface="Arial"/>
                <a:ea typeface="Arial"/>
                <a:cs typeface="Arial"/>
                <a:sym typeface="Arial"/>
              </a:rPr>
              <a:t>Kommunikation</a:t>
            </a:r>
            <a:endParaRPr sz="1800" b="0" i="0" u="none" strike="noStrike" cap="none" dirty="0">
              <a:solidFill>
                <a:schemeClr val="lt1"/>
              </a:solidFill>
              <a:latin typeface="Arial"/>
              <a:ea typeface="Arial"/>
              <a:cs typeface="Arial"/>
              <a:sym typeface="Arial"/>
            </a:endParaRPr>
          </a:p>
        </p:txBody>
      </p:sp>
      <p:grpSp>
        <p:nvGrpSpPr>
          <p:cNvPr id="407" name="Google Shape;407;p20"/>
          <p:cNvGrpSpPr/>
          <p:nvPr/>
        </p:nvGrpSpPr>
        <p:grpSpPr>
          <a:xfrm>
            <a:off x="476002" y="691634"/>
            <a:ext cx="5967974" cy="2273438"/>
            <a:chOff x="3633985" y="1203598"/>
            <a:chExt cx="2363100" cy="2273438"/>
          </a:xfrm>
        </p:grpSpPr>
        <p:sp>
          <p:nvSpPr>
            <p:cNvPr id="408" name="Google Shape;408;p20"/>
            <p:cNvSpPr txBox="1"/>
            <p:nvPr/>
          </p:nvSpPr>
          <p:spPr>
            <a:xfrm>
              <a:off x="3633985" y="1568862"/>
              <a:ext cx="2363100"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Kommunikation </a:t>
              </a:r>
              <a:r>
                <a:rPr lang="sv-SE" sz="1400" b="0" i="0" u="sng" strike="noStrike" cap="none" dirty="0">
                  <a:solidFill>
                    <a:srgbClr val="3F3F3F"/>
                  </a:solidFill>
                  <a:latin typeface="Arial"/>
                  <a:ea typeface="Arial"/>
                  <a:cs typeface="Arial"/>
                  <a:sym typeface="Arial"/>
                </a:rPr>
                <a:t>ansikte mot ansikte </a:t>
              </a:r>
              <a:r>
                <a:rPr lang="sv-SE" sz="1400" b="0" i="0" u="none" strike="noStrike" cap="none" dirty="0">
                  <a:solidFill>
                    <a:srgbClr val="3F3F3F"/>
                  </a:solidFill>
                  <a:latin typeface="Arial"/>
                  <a:ea typeface="Arial"/>
                  <a:cs typeface="Arial"/>
                  <a:sym typeface="Arial"/>
                </a:rPr>
                <a:t>har visat sig mer meningsfullt än kommunikation online.</a:t>
              </a:r>
            </a:p>
            <a:p>
              <a:pPr marL="0" marR="0" lvl="0" indent="0" algn="l" rtl="0">
                <a:lnSpc>
                  <a:spcPct val="100000"/>
                </a:lnSpc>
                <a:spcBef>
                  <a:spcPts val="0"/>
                </a:spcBef>
                <a:spcAft>
                  <a:spcPts val="0"/>
                </a:spcAft>
                <a:buClr>
                  <a:srgbClr val="000000"/>
                </a:buClr>
                <a:buSzPts val="1400"/>
                <a:buFont typeface="Arial"/>
                <a:buNone/>
              </a:pPr>
              <a:endParaRPr lang="sv-SE" sz="14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"Tillhörigheten" spelar en viktig roll.</a:t>
              </a:r>
            </a:p>
            <a:p>
              <a:pPr marL="0" marR="0" lvl="0" indent="0" algn="l" rtl="0">
                <a:lnSpc>
                  <a:spcPct val="100000"/>
                </a:lnSpc>
                <a:spcBef>
                  <a:spcPts val="0"/>
                </a:spcBef>
                <a:spcAft>
                  <a:spcPts val="0"/>
                </a:spcAft>
                <a:buClr>
                  <a:srgbClr val="000000"/>
                </a:buClr>
                <a:buSzPts val="1400"/>
                <a:buFont typeface="Arial"/>
                <a:buNone/>
              </a:pPr>
              <a:endParaRPr lang="sv-SE" sz="14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Kroppsspråket, ansiktsuttrycken, sätten att prata (tonläge,</a:t>
              </a: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err="1">
                  <a:solidFill>
                    <a:srgbClr val="3F3F3F"/>
                  </a:solidFill>
                  <a:latin typeface="Arial"/>
                  <a:ea typeface="Arial"/>
                  <a:cs typeface="Arial"/>
                  <a:sym typeface="Arial"/>
                </a:rPr>
                <a:t>pausering</a:t>
              </a:r>
              <a:r>
                <a:rPr lang="sv-SE" sz="1400" b="0" i="0" u="none" strike="noStrike" cap="none" dirty="0">
                  <a:solidFill>
                    <a:srgbClr val="3F3F3F"/>
                  </a:solidFill>
                  <a:latin typeface="Arial"/>
                  <a:ea typeface="Arial"/>
                  <a:cs typeface="Arial"/>
                  <a:sym typeface="Arial"/>
                </a:rPr>
                <a:t>, olika betoning på ord) osv</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endParaRPr sz="1000" b="0" i="0" u="none" strike="noStrike" cap="none" dirty="0">
                <a:solidFill>
                  <a:srgbClr val="3F3F3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rgbClr val="3F3F3F"/>
                  </a:solidFill>
                  <a:latin typeface="Arial"/>
                  <a:ea typeface="Arial"/>
                  <a:cs typeface="Arial"/>
                  <a:sym typeface="Arial"/>
                </a:rPr>
                <a:t>(Dupuis </a:t>
              </a:r>
              <a:r>
                <a:rPr lang="en-US" sz="1000" dirty="0" err="1">
                  <a:solidFill>
                    <a:srgbClr val="3F3F3F"/>
                  </a:solidFill>
                </a:rPr>
                <a:t>och</a:t>
              </a:r>
              <a:r>
                <a:rPr lang="en-US" sz="1000" b="0" i="0" u="none" strike="noStrike" cap="none" dirty="0">
                  <a:solidFill>
                    <a:srgbClr val="3F3F3F"/>
                  </a:solidFill>
                  <a:latin typeface="Arial"/>
                  <a:ea typeface="Arial"/>
                  <a:cs typeface="Arial"/>
                  <a:sym typeface="Arial"/>
                </a:rPr>
                <a:t> Ramsey, 2011; </a:t>
              </a:r>
              <a:r>
                <a:rPr lang="en-US" sz="1000" b="0" i="0" u="none" strike="noStrike" cap="none" dirty="0" err="1">
                  <a:solidFill>
                    <a:srgbClr val="3F3F3F"/>
                  </a:solidFill>
                  <a:latin typeface="Arial"/>
                  <a:ea typeface="Arial"/>
                  <a:cs typeface="Arial"/>
                  <a:sym typeface="Arial"/>
                </a:rPr>
                <a:t>O‘Day</a:t>
              </a:r>
              <a:r>
                <a:rPr lang="en-US" sz="1000" b="0" i="0" u="none" strike="noStrike" cap="none" dirty="0">
                  <a:solidFill>
                    <a:srgbClr val="3F3F3F"/>
                  </a:solidFill>
                  <a:latin typeface="Arial"/>
                  <a:ea typeface="Arial"/>
                  <a:cs typeface="Arial"/>
                  <a:sym typeface="Arial"/>
                </a:rPr>
                <a:t> </a:t>
              </a:r>
              <a:r>
                <a:rPr lang="en-US" sz="1000" dirty="0" err="1">
                  <a:solidFill>
                    <a:srgbClr val="3F3F3F"/>
                  </a:solidFill>
                </a:rPr>
                <a:t>och</a:t>
              </a:r>
              <a:r>
                <a:rPr lang="en-US" sz="1000" b="0" i="0" u="none" strike="noStrike" cap="none" dirty="0">
                  <a:solidFill>
                    <a:srgbClr val="3F3F3F"/>
                  </a:solidFill>
                  <a:latin typeface="Arial"/>
                  <a:ea typeface="Arial"/>
                  <a:cs typeface="Arial"/>
                  <a:sym typeface="Arial"/>
                </a:rPr>
                <a:t> Heimberg, 2021; </a:t>
              </a:r>
              <a:r>
                <a:rPr lang="en-US" sz="1000" b="0" i="0" u="none" strike="noStrike" cap="none" dirty="0" err="1">
                  <a:solidFill>
                    <a:srgbClr val="3F3F3F"/>
                  </a:solidFill>
                  <a:latin typeface="Arial"/>
                  <a:ea typeface="Arial"/>
                  <a:cs typeface="Arial"/>
                  <a:sym typeface="Arial"/>
                </a:rPr>
                <a:t>Vasanthakumari</a:t>
              </a:r>
              <a:r>
                <a:rPr lang="en-US" sz="1000" b="0" i="0" u="none" strike="noStrike" cap="none" dirty="0">
                  <a:solidFill>
                    <a:srgbClr val="3F3F3F"/>
                  </a:solidFill>
                  <a:latin typeface="Arial"/>
                  <a:ea typeface="Arial"/>
                  <a:cs typeface="Arial"/>
                  <a:sym typeface="Arial"/>
                </a:rPr>
                <a:t>, 2019) </a:t>
              </a:r>
              <a:endParaRPr sz="1000" b="0" i="0" u="none" strike="noStrike" cap="none" dirty="0">
                <a:solidFill>
                  <a:srgbClr val="3F3F3F"/>
                </a:solidFill>
                <a:latin typeface="Arial"/>
                <a:ea typeface="Arial"/>
                <a:cs typeface="Arial"/>
                <a:sym typeface="Arial"/>
              </a:endParaRPr>
            </a:p>
          </p:txBody>
        </p:sp>
        <p:sp>
          <p:nvSpPr>
            <p:cNvPr id="409" name="Google Shape;409;p20"/>
            <p:cNvSpPr txBox="1"/>
            <p:nvPr/>
          </p:nvSpPr>
          <p:spPr>
            <a:xfrm>
              <a:off x="3687661" y="1203598"/>
              <a:ext cx="225249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rgbClr val="3F3F3F"/>
                  </a:solidFill>
                </a:rPr>
                <a:t>K</a:t>
              </a:r>
              <a:r>
                <a:rPr lang="en-US" sz="1400" b="1" i="0" u="none" strike="noStrike" cap="none" dirty="0" err="1">
                  <a:solidFill>
                    <a:srgbClr val="3F3F3F"/>
                  </a:solidFill>
                  <a:latin typeface="Arial"/>
                  <a:ea typeface="Arial"/>
                  <a:cs typeface="Arial"/>
                  <a:sym typeface="Arial"/>
                </a:rPr>
                <a:t>ommunikation</a:t>
              </a:r>
              <a:endParaRPr sz="1400" b="1" i="0" u="none" strike="noStrike" cap="none" dirty="0">
                <a:solidFill>
                  <a:srgbClr val="3F3F3F"/>
                </a:solidFill>
                <a:latin typeface="Arial"/>
                <a:ea typeface="Arial"/>
                <a:cs typeface="Arial"/>
                <a:sym typeface="Arial"/>
              </a:endParaRPr>
            </a:p>
          </p:txBody>
        </p:sp>
      </p:grpSp>
      <p:pic>
        <p:nvPicPr>
          <p:cNvPr id="410" name="Google Shape;410;p20"/>
          <p:cNvPicPr preferRelativeResize="0"/>
          <p:nvPr/>
        </p:nvPicPr>
        <p:blipFill rotWithShape="1">
          <a:blip r:embed="rId3">
            <a:alphaModFix/>
          </a:blip>
          <a:srcRect/>
          <a:stretch/>
        </p:blipFill>
        <p:spPr>
          <a:xfrm>
            <a:off x="7362778" y="3117194"/>
            <a:ext cx="594221" cy="7685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865c46cbc0_0_0"/>
          <p:cNvSpPr/>
          <p:nvPr/>
        </p:nvSpPr>
        <p:spPr>
          <a:xfrm>
            <a:off x="215516" y="231278"/>
            <a:ext cx="8712900" cy="4788600"/>
          </a:xfrm>
          <a:prstGeom prst="frame">
            <a:avLst>
              <a:gd name="adj1" fmla="val 89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g1865c46cbc0_0_0"/>
          <p:cNvSpPr/>
          <p:nvPr/>
        </p:nvSpPr>
        <p:spPr>
          <a:xfrm>
            <a:off x="6651775" y="0"/>
            <a:ext cx="2016300" cy="51435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1865c46cbc0_0_0"/>
          <p:cNvSpPr txBox="1"/>
          <p:nvPr/>
        </p:nvSpPr>
        <p:spPr>
          <a:xfrm>
            <a:off x="6763892" y="771302"/>
            <a:ext cx="1800300" cy="1440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Arial"/>
              <a:buNone/>
            </a:pPr>
            <a:r>
              <a:rPr lang="en-US" sz="2400" b="1" i="0" u="none" strike="noStrike" cap="none" dirty="0" err="1">
                <a:solidFill>
                  <a:schemeClr val="lt1"/>
                </a:solidFill>
                <a:latin typeface="Arial"/>
                <a:ea typeface="Arial"/>
                <a:cs typeface="Arial"/>
                <a:sym typeface="Arial"/>
              </a:rPr>
              <a:t>Sociala</a:t>
            </a:r>
            <a:r>
              <a:rPr lang="en-US" sz="2400" b="1" dirty="0">
                <a:solidFill>
                  <a:schemeClr val="lt1"/>
                </a:solidFill>
              </a:rPr>
              <a:t> </a:t>
            </a:r>
            <a:r>
              <a:rPr lang="en-US" sz="2400" b="1" dirty="0" err="1">
                <a:solidFill>
                  <a:schemeClr val="lt1"/>
                </a:solidFill>
              </a:rPr>
              <a:t>färdigheter</a:t>
            </a:r>
            <a:endParaRPr sz="2400" b="0" i="0" u="none" strike="noStrike" cap="none" dirty="0">
              <a:solidFill>
                <a:srgbClr val="000000"/>
              </a:solidFill>
              <a:latin typeface="Arial"/>
              <a:ea typeface="Arial"/>
              <a:cs typeface="Arial"/>
              <a:sym typeface="Arial"/>
            </a:endParaRPr>
          </a:p>
          <a:p>
            <a:pPr marL="0" marR="0" lvl="0" indent="0" algn="r" rtl="0">
              <a:lnSpc>
                <a:spcPct val="100000"/>
              </a:lnSpc>
              <a:spcBef>
                <a:spcPts val="360"/>
              </a:spcBef>
              <a:spcAft>
                <a:spcPts val="0"/>
              </a:spcAft>
              <a:buClr>
                <a:schemeClr val="lt1"/>
              </a:buClr>
              <a:buSzPts val="1800"/>
              <a:buFont typeface="Arial"/>
              <a:buNone/>
            </a:pPr>
            <a:r>
              <a:rPr lang="en-US" sz="1800" dirty="0" err="1">
                <a:solidFill>
                  <a:schemeClr val="lt1"/>
                </a:solidFill>
              </a:rPr>
              <a:t>K</a:t>
            </a:r>
            <a:r>
              <a:rPr lang="en-US" sz="1800" b="0" i="0" u="none" strike="noStrike" cap="none" dirty="0" err="1">
                <a:solidFill>
                  <a:schemeClr val="lt1"/>
                </a:solidFill>
                <a:latin typeface="Arial"/>
                <a:ea typeface="Arial"/>
                <a:cs typeface="Arial"/>
                <a:sym typeface="Arial"/>
              </a:rPr>
              <a:t>ommunikation</a:t>
            </a:r>
            <a:endParaRPr sz="1800" b="0" i="0" u="none" strike="noStrike" cap="none" dirty="0">
              <a:solidFill>
                <a:schemeClr val="lt1"/>
              </a:solidFill>
              <a:latin typeface="Arial"/>
              <a:ea typeface="Arial"/>
              <a:cs typeface="Arial"/>
              <a:sym typeface="Arial"/>
            </a:endParaRPr>
          </a:p>
        </p:txBody>
      </p:sp>
      <p:grpSp>
        <p:nvGrpSpPr>
          <p:cNvPr id="418" name="Google Shape;418;g1865c46cbc0_0_0"/>
          <p:cNvGrpSpPr/>
          <p:nvPr/>
        </p:nvGrpSpPr>
        <p:grpSpPr>
          <a:xfrm>
            <a:off x="476056" y="691634"/>
            <a:ext cx="5968009" cy="3996987"/>
            <a:chOff x="3633985" y="1203598"/>
            <a:chExt cx="2363100" cy="3996987"/>
          </a:xfrm>
        </p:grpSpPr>
        <p:sp>
          <p:nvSpPr>
            <p:cNvPr id="419" name="Google Shape;419;g1865c46cbc0_0_0"/>
            <p:cNvSpPr txBox="1"/>
            <p:nvPr/>
          </p:nvSpPr>
          <p:spPr>
            <a:xfrm>
              <a:off x="3633985" y="1568862"/>
              <a:ext cx="2363100" cy="36317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100" dirty="0" err="1">
                  <a:solidFill>
                    <a:srgbClr val="434343"/>
                  </a:solidFill>
                </a:rPr>
                <a:t>Kommunikationsförmåga</a:t>
              </a:r>
              <a:r>
                <a:rPr lang="en-US" sz="1100" dirty="0">
                  <a:solidFill>
                    <a:srgbClr val="434343"/>
                  </a:solidFill>
                </a:rPr>
                <a:t> </a:t>
              </a:r>
              <a:r>
                <a:rPr lang="en-US" sz="1100" dirty="0" err="1">
                  <a:solidFill>
                    <a:srgbClr val="434343"/>
                  </a:solidFill>
                </a:rPr>
                <a:t>har</a:t>
              </a:r>
              <a:r>
                <a:rPr lang="en-US" sz="1100" dirty="0">
                  <a:solidFill>
                    <a:srgbClr val="434343"/>
                  </a:solidFill>
                </a:rPr>
                <a:t> </a:t>
              </a:r>
              <a:r>
                <a:rPr lang="en-US" sz="1100" dirty="0" err="1">
                  <a:solidFill>
                    <a:srgbClr val="434343"/>
                  </a:solidFill>
                </a:rPr>
                <a:t>två</a:t>
              </a:r>
              <a:r>
                <a:rPr lang="en-US" sz="1100" dirty="0">
                  <a:solidFill>
                    <a:srgbClr val="434343"/>
                  </a:solidFill>
                </a:rPr>
                <a:t> </a:t>
              </a:r>
              <a:r>
                <a:rPr lang="en-US" sz="1100" dirty="0" err="1">
                  <a:solidFill>
                    <a:srgbClr val="434343"/>
                  </a:solidFill>
                </a:rPr>
                <a:t>sidor</a:t>
              </a:r>
              <a:r>
                <a:rPr lang="en-US" sz="1100" b="0" i="0" u="none" strike="noStrike" cap="none" dirty="0">
                  <a:solidFill>
                    <a:srgbClr val="434343"/>
                  </a:solidFill>
                  <a:latin typeface="Arial"/>
                  <a:ea typeface="Arial"/>
                  <a:cs typeface="Arial"/>
                  <a:sym typeface="Arial"/>
                </a:rPr>
                <a:t>;</a:t>
              </a:r>
              <a:r>
                <a:rPr lang="en-US" sz="1100" b="0" i="1" u="none" strike="noStrike" cap="none" dirty="0">
                  <a:solidFill>
                    <a:srgbClr val="434343"/>
                  </a:solidFill>
                  <a:latin typeface="Arial"/>
                  <a:ea typeface="Arial"/>
                  <a:cs typeface="Arial"/>
                  <a:sym typeface="Arial"/>
                </a:rPr>
                <a:t> </a:t>
              </a:r>
              <a:r>
                <a:rPr lang="en-US" sz="1100" b="0" i="1" u="none" strike="noStrike" cap="none" dirty="0" err="1">
                  <a:solidFill>
                    <a:srgbClr val="434343"/>
                  </a:solidFill>
                  <a:latin typeface="Arial"/>
                  <a:ea typeface="Arial"/>
                  <a:cs typeface="Arial"/>
                  <a:sym typeface="Arial"/>
                </a:rPr>
                <a:t>undersökningsförmåga</a:t>
              </a:r>
              <a:r>
                <a:rPr lang="en-US" sz="1100" b="0" i="1" u="none" strike="noStrike" cap="none" dirty="0">
                  <a:solidFill>
                    <a:srgbClr val="434343"/>
                  </a:solidFill>
                  <a:latin typeface="Arial"/>
                  <a:ea typeface="Arial"/>
                  <a:cs typeface="Arial"/>
                  <a:sym typeface="Arial"/>
                </a:rPr>
                <a:t> </a:t>
              </a:r>
              <a:r>
                <a:rPr lang="en-US" sz="1100" b="0" i="0" u="none" strike="noStrike" cap="none" dirty="0" err="1">
                  <a:solidFill>
                    <a:srgbClr val="434343"/>
                  </a:solidFill>
                  <a:latin typeface="Arial"/>
                  <a:ea typeface="Arial"/>
                  <a:cs typeface="Arial"/>
                  <a:sym typeface="Arial"/>
                </a:rPr>
                <a:t>och</a:t>
              </a:r>
              <a:r>
                <a:rPr lang="en-US" sz="1100" b="0" i="0" u="none" strike="noStrike" cap="none" dirty="0">
                  <a:solidFill>
                    <a:srgbClr val="434343"/>
                  </a:solidFill>
                  <a:latin typeface="Arial"/>
                  <a:ea typeface="Arial"/>
                  <a:cs typeface="Arial"/>
                  <a:sym typeface="Arial"/>
                </a:rPr>
                <a:t> </a:t>
              </a:r>
              <a:r>
                <a:rPr lang="en-US" sz="1100" b="0" i="1" u="none" strike="noStrike" cap="none" dirty="0" err="1">
                  <a:solidFill>
                    <a:srgbClr val="434343"/>
                  </a:solidFill>
                  <a:latin typeface="Arial"/>
                  <a:ea typeface="Arial"/>
                  <a:cs typeface="Arial"/>
                  <a:sym typeface="Arial"/>
                </a:rPr>
                <a:t>övertalningsförmåga</a:t>
              </a:r>
              <a:r>
                <a:rPr lang="en-US" sz="1100" b="0" i="1" u="none" strike="noStrike" cap="none" dirty="0">
                  <a:solidFill>
                    <a:srgbClr val="434343"/>
                  </a:solidFill>
                  <a:latin typeface="Arial"/>
                  <a:ea typeface="Arial"/>
                  <a:cs typeface="Arial"/>
                  <a:sym typeface="Arial"/>
                </a:rPr>
                <a:t>:</a:t>
              </a:r>
            </a:p>
            <a:p>
              <a:pPr marL="0" marR="0" lvl="0" indent="0" algn="just" rtl="0">
                <a:lnSpc>
                  <a:spcPct val="100000"/>
                </a:lnSpc>
                <a:spcBef>
                  <a:spcPts val="0"/>
                </a:spcBef>
                <a:spcAft>
                  <a:spcPts val="0"/>
                </a:spcAft>
                <a:buClr>
                  <a:schemeClr val="dk1"/>
                </a:buClr>
                <a:buSzPts val="1100"/>
                <a:buFont typeface="Arial"/>
                <a:buNone/>
              </a:pPr>
              <a:endParaRPr sz="1100" b="0" i="1"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100" dirty="0" err="1">
                  <a:solidFill>
                    <a:srgbClr val="434343"/>
                  </a:solidFill>
                </a:rPr>
                <a:t>Undersökningsförmåga</a:t>
              </a:r>
              <a:r>
                <a:rPr lang="en-US" sz="1100" b="0" i="0" u="none" strike="noStrike" cap="none" dirty="0">
                  <a:solidFill>
                    <a:srgbClr val="434343"/>
                  </a:solidFill>
                  <a:latin typeface="Arial"/>
                  <a:ea typeface="Arial"/>
                  <a:cs typeface="Arial"/>
                  <a:sym typeface="Arial"/>
                </a:rPr>
                <a:t>:</a:t>
              </a:r>
              <a:endParaRPr sz="1100" b="0" i="0" u="none" strike="noStrike" cap="none" dirty="0">
                <a:solidFill>
                  <a:srgbClr val="434343"/>
                </a:solidFill>
                <a:latin typeface="Arial"/>
                <a:ea typeface="Arial"/>
                <a:cs typeface="Arial"/>
                <a:sym typeface="Arial"/>
              </a:endParaRPr>
            </a:p>
            <a:p>
              <a:pPr marL="45720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1.	Var uppmärksam på vad som sägs</a:t>
              </a:r>
            </a:p>
            <a:p>
              <a:pPr marL="45720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2.	Behandla talaren som en jämlik</a:t>
              </a:r>
            </a:p>
            <a:p>
              <a:pPr marL="45720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3.	Ge uppmuntran</a:t>
              </a:r>
            </a:p>
            <a:p>
              <a:pPr marL="45720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4.	Ställ noggrant genomtänkta och formulerade frågor</a:t>
              </a:r>
            </a:p>
            <a:p>
              <a:pPr marL="45720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5.	Undvik för mycket information</a:t>
              </a:r>
            </a:p>
            <a:p>
              <a:pPr marL="45720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6.	Ge positiv feedback</a:t>
              </a:r>
            </a:p>
            <a:p>
              <a:pPr marL="457200" marR="0" lvl="0" indent="0" algn="just" rtl="0">
                <a:lnSpc>
                  <a:spcPct val="100000"/>
                </a:lnSpc>
                <a:spcBef>
                  <a:spcPts val="0"/>
                </a:spcBef>
                <a:spcAft>
                  <a:spcPts val="0"/>
                </a:spcAft>
                <a:buClr>
                  <a:schemeClr val="dk1"/>
                </a:buClr>
                <a:buSzPts val="1100"/>
                <a:buFont typeface="Arial"/>
                <a:buNone/>
              </a:pPr>
              <a:endParaRPr lang="sv-FI" sz="11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100" dirty="0" err="1">
                  <a:solidFill>
                    <a:srgbClr val="434343"/>
                  </a:solidFill>
                </a:rPr>
                <a:t>Övertalningsförmåga</a:t>
              </a:r>
              <a:r>
                <a:rPr lang="en-US" sz="1100" b="0" i="0" u="none" strike="noStrike" cap="none" dirty="0">
                  <a:solidFill>
                    <a:srgbClr val="434343"/>
                  </a:solidFill>
                  <a:latin typeface="Arial"/>
                  <a:ea typeface="Arial"/>
                  <a:cs typeface="Arial"/>
                  <a:sym typeface="Arial"/>
                </a:rPr>
                <a:t>:</a:t>
              </a:r>
            </a:p>
            <a:p>
              <a:pPr marL="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            1.	Vädja till publikens förnuft och känslor</a:t>
              </a:r>
            </a:p>
            <a:p>
              <a:pPr marL="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            2.	Hitta lämplig stil i språk, bilder och annan icke-verbal kommunikation (med t  	</a:t>
              </a:r>
              <a:r>
                <a:rPr lang="sv-SE" sz="1100" b="0" i="0" u="none" strike="noStrike" cap="none" dirty="0" err="1">
                  <a:solidFill>
                    <a:srgbClr val="434343"/>
                  </a:solidFill>
                  <a:latin typeface="Arial"/>
                  <a:ea typeface="Arial"/>
                  <a:cs typeface="Arial"/>
                  <a:sym typeface="Arial"/>
                </a:rPr>
                <a:t>anke</a:t>
              </a:r>
              <a:r>
                <a:rPr lang="sv-SE" sz="1100" b="0" i="0" u="none" strike="noStrike" cap="none" dirty="0">
                  <a:solidFill>
                    <a:srgbClr val="434343"/>
                  </a:solidFill>
                  <a:latin typeface="Arial"/>
                  <a:ea typeface="Arial"/>
                  <a:cs typeface="Arial"/>
                  <a:sym typeface="Arial"/>
                </a:rPr>
                <a:t> på vem din publik är, vad de redan vet, vad temat är och tiden du har 	tillgång till)</a:t>
              </a:r>
            </a:p>
            <a:p>
              <a:pPr marL="0" marR="0" lvl="0" indent="0" algn="just" rtl="0">
                <a:lnSpc>
                  <a:spcPct val="100000"/>
                </a:lnSpc>
                <a:spcBef>
                  <a:spcPts val="0"/>
                </a:spcBef>
                <a:spcAft>
                  <a:spcPts val="0"/>
                </a:spcAft>
                <a:buClr>
                  <a:schemeClr val="dk1"/>
                </a:buClr>
                <a:buSzPts val="1100"/>
                <a:buFont typeface="Arial"/>
                <a:buNone/>
              </a:pPr>
              <a:r>
                <a:rPr lang="sv-SE" sz="1100" dirty="0">
                  <a:solidFill>
                    <a:srgbClr val="434343"/>
                  </a:solidFill>
                </a:rPr>
                <a:t>            </a:t>
              </a:r>
              <a:r>
                <a:rPr lang="sv-SE" sz="1100" b="0" i="0" u="none" strike="noStrike" cap="none" dirty="0">
                  <a:solidFill>
                    <a:srgbClr val="434343"/>
                  </a:solidFill>
                  <a:latin typeface="Arial"/>
                  <a:ea typeface="Arial"/>
                  <a:cs typeface="Arial"/>
                  <a:sym typeface="Arial"/>
                </a:rPr>
                <a:t>3.	Identifiera kärnidén och ordna dina idéer logiskt</a:t>
              </a:r>
            </a:p>
            <a:p>
              <a:pPr marL="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            4.	Leverera dina idéer</a:t>
              </a:r>
            </a:p>
            <a:p>
              <a:pPr marL="0" marR="0" lvl="0" indent="0" algn="just" rtl="0">
                <a:lnSpc>
                  <a:spcPct val="100000"/>
                </a:lnSpc>
                <a:spcBef>
                  <a:spcPts val="0"/>
                </a:spcBef>
                <a:spcAft>
                  <a:spcPts val="0"/>
                </a:spcAft>
                <a:buClr>
                  <a:schemeClr val="dk1"/>
                </a:buClr>
                <a:buSzPts val="1100"/>
                <a:buFont typeface="Arial"/>
                <a:buNone/>
              </a:pPr>
              <a:r>
                <a:rPr lang="sv-SE" sz="1100" b="0" i="0" u="none" strike="noStrike" cap="none" dirty="0">
                  <a:solidFill>
                    <a:srgbClr val="434343"/>
                  </a:solidFill>
                  <a:latin typeface="Arial"/>
                  <a:ea typeface="Arial"/>
                  <a:cs typeface="Arial"/>
                  <a:sym typeface="Arial"/>
                </a:rPr>
                <a:t>            5.	Använd verktyg som effektiv ögonkontakt och metaforer</a:t>
              </a: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434343"/>
                </a:solidFill>
                <a:latin typeface="Arial"/>
                <a:ea typeface="Arial"/>
                <a:cs typeface="Arial"/>
                <a:sym typeface="Arial"/>
              </a:endParaRPr>
            </a:p>
            <a:p>
              <a:pPr marL="457200" marR="0" lvl="0" indent="0" algn="r" rtl="0">
                <a:lnSpc>
                  <a:spcPct val="100000"/>
                </a:lnSpc>
                <a:spcBef>
                  <a:spcPts val="0"/>
                </a:spcBef>
                <a:spcAft>
                  <a:spcPts val="0"/>
                </a:spcAft>
                <a:buClr>
                  <a:schemeClr val="dk1"/>
                </a:buClr>
                <a:buSzPts val="1100"/>
                <a:buFont typeface="Arial"/>
                <a:buNone/>
              </a:pPr>
              <a:r>
                <a:rPr lang="en-US" sz="900" b="0" i="0" u="none" strike="noStrike" cap="none" dirty="0">
                  <a:solidFill>
                    <a:srgbClr val="434343"/>
                  </a:solidFill>
                  <a:latin typeface="Arial"/>
                  <a:ea typeface="Arial"/>
                  <a:cs typeface="Arial"/>
                  <a:sym typeface="Arial"/>
                </a:rPr>
                <a:t>(Barker, 2010)</a:t>
              </a:r>
              <a:endParaRPr sz="900" b="0" i="0" u="none" strike="noStrike" cap="none" dirty="0">
                <a:solidFill>
                  <a:srgbClr val="43434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endParaRPr sz="1200" b="0" i="0" u="sng" strike="noStrike" cap="none" dirty="0">
                <a:solidFill>
                  <a:srgbClr val="434343"/>
                </a:solidFill>
                <a:latin typeface="Arial"/>
                <a:ea typeface="Arial"/>
                <a:cs typeface="Arial"/>
                <a:sym typeface="Arial"/>
              </a:endParaRPr>
            </a:p>
          </p:txBody>
        </p:sp>
        <p:sp>
          <p:nvSpPr>
            <p:cNvPr id="420" name="Google Shape;420;g1865c46cbc0_0_0"/>
            <p:cNvSpPr txBox="1"/>
            <p:nvPr/>
          </p:nvSpPr>
          <p:spPr>
            <a:xfrm>
              <a:off x="3687661" y="1203598"/>
              <a:ext cx="225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rgbClr val="3F3F3F"/>
                  </a:solidFill>
                </a:rPr>
                <a:t>K</a:t>
              </a:r>
              <a:r>
                <a:rPr lang="en-US" sz="1400" b="1" i="0" u="none" strike="noStrike" cap="none" dirty="0" err="1">
                  <a:solidFill>
                    <a:srgbClr val="3F3F3F"/>
                  </a:solidFill>
                  <a:latin typeface="Arial"/>
                  <a:ea typeface="Arial"/>
                  <a:cs typeface="Arial"/>
                  <a:sym typeface="Arial"/>
                </a:rPr>
                <a:t>ommunikation</a:t>
              </a:r>
              <a:endParaRPr sz="1400" b="1" i="0" u="none" strike="noStrike" cap="none" dirty="0">
                <a:solidFill>
                  <a:srgbClr val="3F3F3F"/>
                </a:solidFill>
                <a:latin typeface="Arial"/>
                <a:ea typeface="Arial"/>
                <a:cs typeface="Arial"/>
                <a:sym typeface="Arial"/>
              </a:endParaRPr>
            </a:p>
          </p:txBody>
        </p:sp>
      </p:grpSp>
      <p:pic>
        <p:nvPicPr>
          <p:cNvPr id="421" name="Google Shape;421;g1865c46cbc0_0_0"/>
          <p:cNvPicPr preferRelativeResize="0"/>
          <p:nvPr/>
        </p:nvPicPr>
        <p:blipFill rotWithShape="1">
          <a:blip r:embed="rId3">
            <a:alphaModFix/>
          </a:blip>
          <a:srcRect/>
          <a:stretch/>
        </p:blipFill>
        <p:spPr>
          <a:xfrm>
            <a:off x="7366941" y="3127869"/>
            <a:ext cx="594221" cy="7685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3"/>
          <p:cNvSpPr/>
          <p:nvPr/>
        </p:nvSpPr>
        <p:spPr>
          <a:xfrm>
            <a:off x="215516" y="231278"/>
            <a:ext cx="8712968" cy="4788744"/>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3"/>
          <p:cNvSpPr/>
          <p:nvPr/>
        </p:nvSpPr>
        <p:spPr>
          <a:xfrm>
            <a:off x="6651775" y="0"/>
            <a:ext cx="2016224"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p23"/>
          <p:cNvSpPr txBox="1"/>
          <p:nvPr/>
        </p:nvSpPr>
        <p:spPr>
          <a:xfrm>
            <a:off x="6763892" y="771302"/>
            <a:ext cx="1800300" cy="1440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Arial"/>
              <a:buNone/>
            </a:pPr>
            <a:r>
              <a:rPr lang="en-US" sz="2400" b="1" i="0" u="none" strike="noStrike" cap="none" dirty="0" err="1">
                <a:solidFill>
                  <a:schemeClr val="lt1"/>
                </a:solidFill>
                <a:latin typeface="Arial"/>
                <a:ea typeface="Arial"/>
                <a:cs typeface="Arial"/>
                <a:sym typeface="Arial"/>
              </a:rPr>
              <a:t>Sociala</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färdigheter</a:t>
            </a:r>
            <a:endParaRPr sz="2400" b="0" i="0" u="none" strike="noStrike" cap="none" dirty="0">
              <a:solidFill>
                <a:srgbClr val="000000"/>
              </a:solidFill>
              <a:latin typeface="Arial"/>
              <a:ea typeface="Arial"/>
              <a:cs typeface="Arial"/>
              <a:sym typeface="Arial"/>
            </a:endParaRPr>
          </a:p>
          <a:p>
            <a:pPr marL="0" marR="0" lvl="0" indent="0" algn="r" rtl="0">
              <a:lnSpc>
                <a:spcPct val="100000"/>
              </a:lnSpc>
              <a:spcBef>
                <a:spcPts val="360"/>
              </a:spcBef>
              <a:spcAft>
                <a:spcPts val="0"/>
              </a:spcAft>
              <a:buClr>
                <a:schemeClr val="lt1"/>
              </a:buClr>
              <a:buSzPts val="1800"/>
              <a:buFont typeface="Arial"/>
              <a:buNone/>
            </a:pPr>
            <a:r>
              <a:rPr lang="en-US" sz="1800" b="0" i="0" u="none" strike="noStrike" cap="none" dirty="0" err="1">
                <a:solidFill>
                  <a:schemeClr val="lt1"/>
                </a:solidFill>
                <a:latin typeface="Arial"/>
                <a:ea typeface="Arial"/>
                <a:cs typeface="Arial"/>
                <a:sym typeface="Arial"/>
              </a:rPr>
              <a:t>Empati</a:t>
            </a:r>
            <a:endParaRPr sz="1800" b="0" i="0" u="none" strike="noStrike" cap="none" dirty="0">
              <a:solidFill>
                <a:schemeClr val="lt1"/>
              </a:solidFill>
              <a:latin typeface="Arial"/>
              <a:ea typeface="Arial"/>
              <a:cs typeface="Arial"/>
              <a:sym typeface="Arial"/>
            </a:endParaRPr>
          </a:p>
        </p:txBody>
      </p:sp>
      <p:grpSp>
        <p:nvGrpSpPr>
          <p:cNvPr id="429" name="Google Shape;429;p23"/>
          <p:cNvGrpSpPr/>
          <p:nvPr/>
        </p:nvGrpSpPr>
        <p:grpSpPr>
          <a:xfrm>
            <a:off x="611604" y="691625"/>
            <a:ext cx="5741023" cy="2488893"/>
            <a:chOff x="3687668" y="1203589"/>
            <a:chExt cx="4725900" cy="2488893"/>
          </a:xfrm>
        </p:grpSpPr>
        <p:sp>
          <p:nvSpPr>
            <p:cNvPr id="430" name="Google Shape;430;p23"/>
            <p:cNvSpPr txBox="1"/>
            <p:nvPr/>
          </p:nvSpPr>
          <p:spPr>
            <a:xfrm>
              <a:off x="3687668" y="1568864"/>
              <a:ext cx="4725900"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sv-SE" sz="1200" b="0" i="0" u="none" strike="noStrike" cap="none" dirty="0">
                  <a:solidFill>
                    <a:srgbClr val="434343"/>
                  </a:solidFill>
                  <a:latin typeface="Arial"/>
                  <a:ea typeface="Arial"/>
                  <a:cs typeface="Arial"/>
                  <a:sym typeface="Arial"/>
                </a:rPr>
                <a:t>För att vårda dina empatiska förmågor...</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200" b="0" i="0" u="none" strike="noStrike" cap="none" dirty="0">
                <a:solidFill>
                  <a:srgbClr val="434343"/>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överväg andra människors känslor och känslor</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läs berättelser om människor, (verkliga berättelser och fiktion), för att få insikt i andra människors tillstånd av känslor och tankar</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gå ut ur din komfortzon</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undersök och ifrågasätt dina fördomar</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när någon har det svårt, identifiera dig med deras svårighet</a:t>
              </a:r>
            </a:p>
            <a:p>
              <a:pPr marL="0" marR="0" lvl="0" indent="0" algn="just" rtl="0">
                <a:lnSpc>
                  <a:spcPct val="100000"/>
                </a:lnSpc>
                <a:spcBef>
                  <a:spcPts val="0"/>
                </a:spcBef>
                <a:spcAft>
                  <a:spcPts val="0"/>
                </a:spcAft>
                <a:buClr>
                  <a:srgbClr val="000000"/>
                </a:buClr>
                <a:buSzPts val="1200"/>
                <a:buFont typeface="Arial"/>
                <a:buNone/>
              </a:pPr>
              <a:endParaRPr lang="sv-SE"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sv-SE" sz="1200" b="0" i="0" u="none" strike="noStrike" cap="none" dirty="0">
                  <a:solidFill>
                    <a:srgbClr val="434343"/>
                  </a:solidFill>
                  <a:latin typeface="Arial"/>
                  <a:ea typeface="Arial"/>
                  <a:cs typeface="Arial"/>
                  <a:sym typeface="Arial"/>
                </a:rPr>
                <a:t>Se </a:t>
              </a:r>
              <a:r>
                <a:rPr lang="sv-SE" sz="1200" b="0" i="0" u="none" strike="noStrike" cap="none" dirty="0" err="1">
                  <a:solidFill>
                    <a:srgbClr val="434343"/>
                  </a:solidFill>
                  <a:latin typeface="Arial"/>
                  <a:ea typeface="Arial"/>
                  <a:cs typeface="Arial"/>
                  <a:sym typeface="Arial"/>
                </a:rPr>
                <a:t>Brené</a:t>
              </a:r>
              <a:r>
                <a:rPr lang="sv-SE" sz="1200" b="0" i="0" u="none" strike="noStrike" cap="none" dirty="0">
                  <a:solidFill>
                    <a:srgbClr val="434343"/>
                  </a:solidFill>
                  <a:latin typeface="Arial"/>
                  <a:ea typeface="Arial"/>
                  <a:cs typeface="Arial"/>
                  <a:sym typeface="Arial"/>
                </a:rPr>
                <a:t> Browns förklaring om empati: </a:t>
              </a:r>
              <a:r>
                <a:rPr lang="en-US" sz="1200" b="0" i="0" u="none" strike="noStrike" cap="none" dirty="0">
                  <a:solidFill>
                    <a:srgbClr val="434343"/>
                  </a:solidFill>
                  <a:latin typeface="Arial"/>
                  <a:ea typeface="Arial"/>
                  <a:cs typeface="Arial"/>
                  <a:sym typeface="Arial"/>
                </a:rPr>
                <a:t> : </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200" b="0" i="0" u="sng" strike="noStrike" cap="none" dirty="0">
                  <a:solidFill>
                    <a:srgbClr val="43434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https://www.youtube.com/watch?v=1Evwgu369Jw</a:t>
              </a:r>
              <a:r>
                <a:rPr lang="en-US" sz="1200" b="0" i="0" u="none" strike="noStrike" cap="none" dirty="0">
                  <a:solidFill>
                    <a:srgbClr val="434343"/>
                  </a:solidFill>
                  <a:latin typeface="Arial"/>
                  <a:ea typeface="Arial"/>
                  <a:cs typeface="Arial"/>
                  <a:sym typeface="Arial"/>
                </a:rPr>
                <a:t> </a:t>
              </a:r>
              <a:endParaRPr sz="1200" b="0" i="0" u="none" strike="noStrike" cap="none" dirty="0">
                <a:solidFill>
                  <a:srgbClr val="434343"/>
                </a:solidFill>
                <a:latin typeface="Arial"/>
                <a:ea typeface="Arial"/>
                <a:cs typeface="Arial"/>
                <a:sym typeface="Arial"/>
              </a:endParaRPr>
            </a:p>
          </p:txBody>
        </p:sp>
        <p:sp>
          <p:nvSpPr>
            <p:cNvPr id="431" name="Google Shape;431;p23"/>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err="1">
                  <a:solidFill>
                    <a:srgbClr val="3F3F3F"/>
                  </a:solidFill>
                  <a:latin typeface="Arial"/>
                  <a:ea typeface="Arial"/>
                  <a:cs typeface="Arial"/>
                  <a:sym typeface="Arial"/>
                </a:rPr>
                <a:t>Empati</a:t>
              </a:r>
              <a:endParaRPr sz="1400" b="1" i="0" u="none" strike="noStrike" cap="none" dirty="0">
                <a:solidFill>
                  <a:srgbClr val="3F3F3F"/>
                </a:solidFill>
                <a:latin typeface="Arial"/>
                <a:ea typeface="Arial"/>
                <a:cs typeface="Arial"/>
                <a:sym typeface="Arial"/>
              </a:endParaRPr>
            </a:p>
          </p:txBody>
        </p:sp>
      </p:grpSp>
      <p:sp>
        <p:nvSpPr>
          <p:cNvPr id="432" name="Google Shape;432;p23"/>
          <p:cNvSpPr/>
          <p:nvPr/>
        </p:nvSpPr>
        <p:spPr>
          <a:xfrm>
            <a:off x="2830991" y="3224377"/>
            <a:ext cx="690313" cy="693873"/>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p23"/>
          <p:cNvSpPr/>
          <p:nvPr/>
        </p:nvSpPr>
        <p:spPr>
          <a:xfrm>
            <a:off x="3466008" y="3266351"/>
            <a:ext cx="664800" cy="651900"/>
          </a:xfrm>
          <a:prstGeom prst="hear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865c46cbc0_0_11"/>
          <p:cNvSpPr/>
          <p:nvPr/>
        </p:nvSpPr>
        <p:spPr>
          <a:xfrm>
            <a:off x="215516" y="231278"/>
            <a:ext cx="8712900" cy="4788600"/>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g1865c46cbc0_0_11"/>
          <p:cNvSpPr/>
          <p:nvPr/>
        </p:nvSpPr>
        <p:spPr>
          <a:xfrm>
            <a:off x="6651775" y="0"/>
            <a:ext cx="20163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0" name="Google Shape;440;g1865c46cbc0_0_11"/>
          <p:cNvSpPr txBox="1"/>
          <p:nvPr/>
        </p:nvSpPr>
        <p:spPr>
          <a:xfrm>
            <a:off x="6763892" y="771302"/>
            <a:ext cx="1800300" cy="1440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Arial"/>
              <a:buNone/>
            </a:pPr>
            <a:r>
              <a:rPr lang="en-US" sz="2400" b="1" i="0" u="none" strike="noStrike" cap="none" dirty="0" err="1">
                <a:solidFill>
                  <a:schemeClr val="lt1"/>
                </a:solidFill>
                <a:latin typeface="Arial"/>
                <a:ea typeface="Arial"/>
                <a:cs typeface="Arial"/>
                <a:sym typeface="Arial"/>
              </a:rPr>
              <a:t>Sociala</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färdigheter</a:t>
            </a:r>
            <a:endParaRPr sz="2400" b="0" i="0" u="none" strike="noStrike" cap="none" dirty="0">
              <a:solidFill>
                <a:srgbClr val="000000"/>
              </a:solidFill>
              <a:latin typeface="Arial"/>
              <a:ea typeface="Arial"/>
              <a:cs typeface="Arial"/>
              <a:sym typeface="Arial"/>
            </a:endParaRPr>
          </a:p>
          <a:p>
            <a:pPr marL="0" marR="0" lvl="0" indent="0" algn="r" rtl="0">
              <a:lnSpc>
                <a:spcPct val="100000"/>
              </a:lnSpc>
              <a:spcBef>
                <a:spcPts val="360"/>
              </a:spcBef>
              <a:spcAft>
                <a:spcPts val="0"/>
              </a:spcAft>
              <a:buClr>
                <a:schemeClr val="lt1"/>
              </a:buClr>
              <a:buSzPts val="1800"/>
              <a:buFont typeface="Arial"/>
              <a:buNone/>
            </a:pPr>
            <a:r>
              <a:rPr lang="en-US" sz="1800" dirty="0" err="1">
                <a:solidFill>
                  <a:schemeClr val="lt1"/>
                </a:solidFill>
              </a:rPr>
              <a:t>Bestämdhet</a:t>
            </a:r>
            <a:endParaRPr sz="1800" b="0" i="0" u="none" strike="noStrike" cap="none" dirty="0">
              <a:solidFill>
                <a:schemeClr val="lt1"/>
              </a:solidFill>
              <a:latin typeface="Arial"/>
              <a:ea typeface="Arial"/>
              <a:cs typeface="Arial"/>
              <a:sym typeface="Arial"/>
            </a:endParaRPr>
          </a:p>
        </p:txBody>
      </p:sp>
      <p:grpSp>
        <p:nvGrpSpPr>
          <p:cNvPr id="441" name="Google Shape;441;g1865c46cbc0_0_11"/>
          <p:cNvGrpSpPr/>
          <p:nvPr/>
        </p:nvGrpSpPr>
        <p:grpSpPr>
          <a:xfrm>
            <a:off x="611604" y="691625"/>
            <a:ext cx="5741023" cy="3042891"/>
            <a:chOff x="3687668" y="1203589"/>
            <a:chExt cx="4725900" cy="3042891"/>
          </a:xfrm>
        </p:grpSpPr>
        <p:sp>
          <p:nvSpPr>
            <p:cNvPr id="442" name="Google Shape;442;g1865c46cbc0_0_11"/>
            <p:cNvSpPr txBox="1"/>
            <p:nvPr/>
          </p:nvSpPr>
          <p:spPr>
            <a:xfrm>
              <a:off x="3687668" y="1568864"/>
              <a:ext cx="4725900"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200" dirty="0" err="1">
                  <a:solidFill>
                    <a:srgbClr val="434343"/>
                  </a:solidFill>
                </a:rPr>
                <a:t>Bestämdhet</a:t>
              </a:r>
              <a:r>
                <a:rPr lang="en-US" sz="1200" dirty="0">
                  <a:solidFill>
                    <a:srgbClr val="434343"/>
                  </a:solidFill>
                </a:rPr>
                <a:t> </a:t>
              </a:r>
              <a:r>
                <a:rPr lang="en-US" sz="1200" dirty="0" err="1">
                  <a:solidFill>
                    <a:srgbClr val="434343"/>
                  </a:solidFill>
                </a:rPr>
                <a:t>kräver</a:t>
              </a:r>
              <a:r>
                <a:rPr lang="en-US" sz="1200" dirty="0">
                  <a:solidFill>
                    <a:srgbClr val="434343"/>
                  </a:solidFill>
                </a:rPr>
                <a:t>:</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200" b="0" i="0" u="none" strike="noStrike" cap="none" dirty="0">
                <a:solidFill>
                  <a:srgbClr val="434343"/>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självkännedom: lär känna dina egna känslor, värderingar och principer</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självförtroende: tro på dig själv och uttryck dina åsikter</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att du reglerar dina känslor</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du säger nej när det är relevant! Men gör det respektfullt och med goda argument</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r>
                <a:rPr lang="sv-SE" sz="1200" b="0" i="0" u="none" strike="noStrike" cap="none" dirty="0">
                  <a:solidFill>
                    <a:srgbClr val="434343"/>
                  </a:solidFill>
                  <a:latin typeface="Arial"/>
                  <a:ea typeface="Arial"/>
                  <a:cs typeface="Arial"/>
                  <a:sym typeface="Arial"/>
                </a:rPr>
                <a:t>använder jag-påståenden, som: "Jag känner att vi borde..." istället för "Vi borde...", eller "Jag tror att det här är..." istället för "Detta är...”</a:t>
              </a:r>
            </a:p>
            <a:p>
              <a:pPr marL="171450" marR="0" lvl="0" indent="-171450" algn="just" rtl="0">
                <a:lnSpc>
                  <a:spcPct val="100000"/>
                </a:lnSpc>
                <a:spcBef>
                  <a:spcPts val="0"/>
                </a:spcBef>
                <a:spcAft>
                  <a:spcPts val="0"/>
                </a:spcAft>
                <a:buClr>
                  <a:srgbClr val="000000"/>
                </a:buClr>
                <a:buSzPts val="1200"/>
                <a:buFont typeface="Arial" panose="020B0604020202020204" pitchFamily="34" charset="0"/>
                <a:buChar char="•"/>
              </a:pPr>
              <a:endParaRPr lang="sv-SE" sz="1200" b="0" i="0" u="none" strike="noStrike" cap="none" dirty="0">
                <a:solidFill>
                  <a:srgbClr val="434343"/>
                </a:solidFill>
                <a:latin typeface="Arial"/>
                <a:ea typeface="Arial"/>
                <a:cs typeface="Arial"/>
                <a:sym typeface="Arial"/>
              </a:endParaRPr>
            </a:p>
            <a:p>
              <a:pPr marR="0" lvl="0" algn="just" rtl="0">
                <a:lnSpc>
                  <a:spcPct val="100000"/>
                </a:lnSpc>
                <a:spcBef>
                  <a:spcPts val="0"/>
                </a:spcBef>
                <a:spcAft>
                  <a:spcPts val="0"/>
                </a:spcAft>
                <a:buClr>
                  <a:srgbClr val="000000"/>
                </a:buClr>
                <a:buSzPts val="1200"/>
              </a:pPr>
              <a:r>
                <a:rPr lang="sv-SE" sz="1200" b="0" i="0" u="none" strike="noStrike" cap="none" dirty="0">
                  <a:solidFill>
                    <a:srgbClr val="434343"/>
                  </a:solidFill>
                  <a:latin typeface="Arial"/>
                  <a:ea typeface="Arial"/>
                  <a:cs typeface="Arial"/>
                  <a:sym typeface="Arial"/>
                </a:rPr>
                <a:t>Respekt är avgörande när det kommer till självsäkerhet.</a:t>
              </a:r>
            </a:p>
            <a:p>
              <a:pPr marL="0" marR="0" lvl="0" indent="0" algn="just" rtl="0">
                <a:lnSpc>
                  <a:spcPct val="100000"/>
                </a:lnSpc>
                <a:spcBef>
                  <a:spcPts val="0"/>
                </a:spcBef>
                <a:spcAft>
                  <a:spcPts val="0"/>
                </a:spcAft>
                <a:buClr>
                  <a:srgbClr val="000000"/>
                </a:buClr>
                <a:buSzPts val="1200"/>
                <a:buFont typeface="Arial"/>
                <a:buNone/>
              </a:pPr>
              <a:r>
                <a:rPr lang="sv-SE" sz="1200" b="0" i="0" u="none" strike="noStrike" cap="none" dirty="0">
                  <a:solidFill>
                    <a:srgbClr val="434343"/>
                  </a:solidFill>
                  <a:latin typeface="Arial"/>
                  <a:ea typeface="Arial"/>
                  <a:cs typeface="Arial"/>
                  <a:sym typeface="Arial"/>
                </a:rPr>
                <a:t>Du måste respektera din egen övertygelse, men även de andra parternas synsätt!</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p:txBody>
        </p:sp>
        <p:sp>
          <p:nvSpPr>
            <p:cNvPr id="443" name="Google Shape;443;g1865c46cbc0_0_11"/>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rgbClr val="3F3F3F"/>
                  </a:solidFill>
                </a:rPr>
                <a:t>Bestämdhet</a:t>
              </a:r>
              <a:endParaRPr sz="1400" b="1" i="0" u="none" strike="noStrike" cap="none" dirty="0">
                <a:solidFill>
                  <a:srgbClr val="3F3F3F"/>
                </a:solidFill>
                <a:latin typeface="Arial"/>
                <a:ea typeface="Arial"/>
                <a:cs typeface="Arial"/>
                <a:sym typeface="Arial"/>
              </a:endParaRPr>
            </a:p>
          </p:txBody>
        </p:sp>
      </p:grpSp>
      <p:sp>
        <p:nvSpPr>
          <p:cNvPr id="444" name="Google Shape;444;g1865c46cbc0_0_11"/>
          <p:cNvSpPr/>
          <p:nvPr/>
        </p:nvSpPr>
        <p:spPr>
          <a:xfrm>
            <a:off x="7496768" y="2953519"/>
            <a:ext cx="334559" cy="3373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g1865c46cbc0_0_11"/>
          <p:cNvSpPr/>
          <p:nvPr/>
        </p:nvSpPr>
        <p:spPr>
          <a:xfrm>
            <a:off x="7223271" y="322974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g1865c46cbc0_0_11"/>
          <p:cNvSpPr/>
          <p:nvPr/>
        </p:nvSpPr>
        <p:spPr>
          <a:xfrm rot="755600">
            <a:off x="7684721" y="3193079"/>
            <a:ext cx="397824" cy="40114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g1865c46cbc0_0_11"/>
          <p:cNvSpPr/>
          <p:nvPr/>
        </p:nvSpPr>
        <p:spPr>
          <a:xfrm>
            <a:off x="7564646" y="358939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865c46cbc0_0_28"/>
          <p:cNvSpPr/>
          <p:nvPr/>
        </p:nvSpPr>
        <p:spPr>
          <a:xfrm>
            <a:off x="215516" y="231278"/>
            <a:ext cx="8712900" cy="4788600"/>
          </a:xfrm>
          <a:prstGeom prst="frame">
            <a:avLst>
              <a:gd name="adj1" fmla="val 89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3" name="Google Shape;453;g1865c46cbc0_0_28"/>
          <p:cNvSpPr/>
          <p:nvPr/>
        </p:nvSpPr>
        <p:spPr>
          <a:xfrm>
            <a:off x="6651775" y="0"/>
            <a:ext cx="2016300" cy="51435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4" name="Google Shape;454;g1865c46cbc0_0_28"/>
          <p:cNvSpPr txBox="1"/>
          <p:nvPr/>
        </p:nvSpPr>
        <p:spPr>
          <a:xfrm>
            <a:off x="6763892" y="771302"/>
            <a:ext cx="1800300" cy="1440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Arial"/>
              <a:buNone/>
            </a:pPr>
            <a:r>
              <a:rPr lang="en-US" sz="2400" b="1" i="0" u="none" strike="noStrike" cap="none" dirty="0" err="1">
                <a:solidFill>
                  <a:schemeClr val="lt1"/>
                </a:solidFill>
                <a:latin typeface="Arial"/>
                <a:ea typeface="Arial"/>
                <a:cs typeface="Arial"/>
                <a:sym typeface="Arial"/>
              </a:rPr>
              <a:t>Sociala</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färdigheter</a:t>
            </a:r>
            <a:endParaRPr sz="2400" b="0" i="0" u="none" strike="noStrike" cap="none" dirty="0">
              <a:solidFill>
                <a:srgbClr val="000000"/>
              </a:solidFill>
              <a:latin typeface="Arial"/>
              <a:ea typeface="Arial"/>
              <a:cs typeface="Arial"/>
              <a:sym typeface="Arial"/>
            </a:endParaRPr>
          </a:p>
          <a:p>
            <a:pPr marL="0" marR="0" lvl="0" indent="0" algn="r" rtl="0">
              <a:lnSpc>
                <a:spcPct val="100000"/>
              </a:lnSpc>
              <a:spcBef>
                <a:spcPts val="360"/>
              </a:spcBef>
              <a:spcAft>
                <a:spcPts val="0"/>
              </a:spcAft>
              <a:buClr>
                <a:schemeClr val="lt1"/>
              </a:buClr>
              <a:buSzPts val="1800"/>
              <a:buFont typeface="Arial"/>
              <a:buNone/>
            </a:pPr>
            <a:r>
              <a:rPr lang="en-US" sz="1800" dirty="0" err="1">
                <a:solidFill>
                  <a:schemeClr val="lt1"/>
                </a:solidFill>
              </a:rPr>
              <a:t>Konfliktlösning</a:t>
            </a:r>
            <a:endParaRPr sz="1800" b="0" i="0" u="none" strike="noStrike" cap="none" dirty="0">
              <a:solidFill>
                <a:schemeClr val="lt1"/>
              </a:solidFill>
              <a:latin typeface="Arial"/>
              <a:ea typeface="Arial"/>
              <a:cs typeface="Arial"/>
              <a:sym typeface="Arial"/>
            </a:endParaRPr>
          </a:p>
        </p:txBody>
      </p:sp>
      <p:grpSp>
        <p:nvGrpSpPr>
          <p:cNvPr id="455" name="Google Shape;455;g1865c46cbc0_0_28"/>
          <p:cNvGrpSpPr/>
          <p:nvPr/>
        </p:nvGrpSpPr>
        <p:grpSpPr>
          <a:xfrm>
            <a:off x="611600" y="691625"/>
            <a:ext cx="5741028" cy="2673559"/>
            <a:chOff x="3687664" y="1203589"/>
            <a:chExt cx="4725904" cy="2673559"/>
          </a:xfrm>
        </p:grpSpPr>
        <p:sp>
          <p:nvSpPr>
            <p:cNvPr id="456" name="Google Shape;456;g1865c46cbc0_0_28"/>
            <p:cNvSpPr txBox="1"/>
            <p:nvPr/>
          </p:nvSpPr>
          <p:spPr>
            <a:xfrm>
              <a:off x="3687664" y="1568864"/>
              <a:ext cx="47259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sv-SE" sz="1200" b="0" i="0" u="none" strike="noStrike" cap="none" dirty="0">
                  <a:solidFill>
                    <a:srgbClr val="434343"/>
                  </a:solidFill>
                  <a:latin typeface="Arial"/>
                  <a:ea typeface="Arial"/>
                  <a:cs typeface="Arial"/>
                  <a:sym typeface="Arial"/>
                </a:rPr>
                <a:t>För en framgångsrik konfliktlösning behöver du alla nämnda sociala färdigheter</a:t>
              </a:r>
              <a:r>
                <a:rPr lang="en-US" sz="1200" b="0" i="0" u="none" strike="noStrike" cap="none" dirty="0">
                  <a:solidFill>
                    <a:srgbClr val="434343"/>
                  </a:solidFill>
                  <a:latin typeface="Arial"/>
                  <a:ea typeface="Arial"/>
                  <a:cs typeface="Arial"/>
                  <a:sym typeface="Arial"/>
                </a:rPr>
                <a:t>:</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a:p>
              <a:pPr marL="457200" marR="0" lvl="0" indent="-304800" algn="just" rtl="0">
                <a:lnSpc>
                  <a:spcPct val="100000"/>
                </a:lnSpc>
                <a:spcBef>
                  <a:spcPts val="0"/>
                </a:spcBef>
                <a:spcAft>
                  <a:spcPts val="0"/>
                </a:spcAft>
                <a:buClr>
                  <a:srgbClr val="434343"/>
                </a:buClr>
                <a:buSzPts val="1200"/>
                <a:buFont typeface="Arial"/>
                <a:buChar char="●"/>
              </a:pPr>
              <a:r>
                <a:rPr lang="en-US" sz="1200" dirty="0" err="1">
                  <a:solidFill>
                    <a:srgbClr val="434343"/>
                  </a:solidFill>
                </a:rPr>
                <a:t>k</a:t>
              </a:r>
              <a:r>
                <a:rPr lang="en-US" sz="1200" b="0" i="0" u="none" strike="noStrike" cap="none" dirty="0" err="1">
                  <a:solidFill>
                    <a:srgbClr val="434343"/>
                  </a:solidFill>
                  <a:latin typeface="Arial"/>
                  <a:ea typeface="Arial"/>
                  <a:cs typeface="Arial"/>
                  <a:sym typeface="Arial"/>
                </a:rPr>
                <a:t>ommunikation</a:t>
              </a:r>
              <a:r>
                <a:rPr lang="en-US" sz="1200" b="0" i="0" u="none" strike="noStrike" cap="none" dirty="0">
                  <a:solidFill>
                    <a:srgbClr val="434343"/>
                  </a:solidFill>
                  <a:latin typeface="Arial"/>
                  <a:ea typeface="Arial"/>
                  <a:cs typeface="Arial"/>
                  <a:sym typeface="Arial"/>
                </a:rPr>
                <a:t>:</a:t>
              </a:r>
              <a:endParaRPr sz="1200" b="0" i="0" u="none" strike="noStrike" cap="none" dirty="0">
                <a:solidFill>
                  <a:srgbClr val="434343"/>
                </a:solidFill>
                <a:latin typeface="Arial"/>
                <a:ea typeface="Arial"/>
                <a:cs typeface="Arial"/>
                <a:sym typeface="Arial"/>
              </a:endParaRPr>
            </a:p>
            <a:p>
              <a:pPr marL="914400" marR="0" lvl="1" indent="-304800" algn="just" rtl="0">
                <a:lnSpc>
                  <a:spcPct val="100000"/>
                </a:lnSpc>
                <a:spcBef>
                  <a:spcPts val="0"/>
                </a:spcBef>
                <a:spcAft>
                  <a:spcPts val="0"/>
                </a:spcAft>
                <a:buClr>
                  <a:srgbClr val="434343"/>
                </a:buClr>
                <a:buSzPts val="1200"/>
                <a:buFont typeface="Arial"/>
                <a:buChar char="○"/>
              </a:pPr>
              <a:r>
                <a:rPr lang="en-US" sz="1200" dirty="0" err="1">
                  <a:solidFill>
                    <a:srgbClr val="434343"/>
                  </a:solidFill>
                </a:rPr>
                <a:t>a</a:t>
              </a:r>
              <a:r>
                <a:rPr lang="en-US" sz="1200" b="0" i="0" u="none" strike="noStrike" cap="none" dirty="0" err="1">
                  <a:solidFill>
                    <a:srgbClr val="434343"/>
                  </a:solidFill>
                  <a:latin typeface="Arial"/>
                  <a:ea typeface="Arial"/>
                  <a:cs typeface="Arial"/>
                  <a:sym typeface="Arial"/>
                </a:rPr>
                <a:t>ktivt</a:t>
              </a:r>
              <a:r>
                <a:rPr lang="en-US" sz="1200" b="0" i="0" u="none" strike="noStrike" cap="none" dirty="0">
                  <a:solidFill>
                    <a:srgbClr val="434343"/>
                  </a:solidFill>
                  <a:latin typeface="Arial"/>
                  <a:ea typeface="Arial"/>
                  <a:cs typeface="Arial"/>
                  <a:sym typeface="Arial"/>
                </a:rPr>
                <a:t> </a:t>
              </a:r>
              <a:r>
                <a:rPr lang="en-US" sz="1200" b="0" i="0" u="none" strike="noStrike" cap="none" dirty="0" err="1">
                  <a:solidFill>
                    <a:srgbClr val="434343"/>
                  </a:solidFill>
                  <a:latin typeface="Arial"/>
                  <a:ea typeface="Arial"/>
                  <a:cs typeface="Arial"/>
                  <a:sym typeface="Arial"/>
                </a:rPr>
                <a:t>lyssnande</a:t>
              </a:r>
              <a:r>
                <a:rPr lang="en-US" sz="1200" b="0" i="0" u="none" strike="noStrike" cap="none" dirty="0">
                  <a:solidFill>
                    <a:srgbClr val="434343"/>
                  </a:solidFill>
                  <a:latin typeface="Arial"/>
                  <a:ea typeface="Arial"/>
                  <a:cs typeface="Arial"/>
                  <a:sym typeface="Arial"/>
                </a:rPr>
                <a:t> </a:t>
              </a:r>
              <a:r>
                <a:rPr lang="en-US" sz="1200" b="0" i="0" u="none" strike="noStrike" cap="none" dirty="0" err="1">
                  <a:solidFill>
                    <a:srgbClr val="434343"/>
                  </a:solidFill>
                  <a:latin typeface="Arial"/>
                  <a:ea typeface="Arial"/>
                  <a:cs typeface="Arial"/>
                  <a:sym typeface="Arial"/>
                </a:rPr>
                <a:t>tillsammans</a:t>
              </a:r>
              <a:r>
                <a:rPr lang="en-US" sz="1200" b="0" i="0" u="none" strike="noStrike" cap="none" dirty="0">
                  <a:solidFill>
                    <a:srgbClr val="434343"/>
                  </a:solidFill>
                  <a:latin typeface="Arial"/>
                  <a:ea typeface="Arial"/>
                  <a:cs typeface="Arial"/>
                  <a:sym typeface="Arial"/>
                </a:rPr>
                <a:t> med </a:t>
              </a:r>
              <a:r>
                <a:rPr lang="en-US" sz="1200" b="0" i="0" u="none" strike="noStrike" cap="none" dirty="0" err="1">
                  <a:solidFill>
                    <a:srgbClr val="434343"/>
                  </a:solidFill>
                  <a:latin typeface="Arial"/>
                  <a:ea typeface="Arial"/>
                  <a:cs typeface="Arial"/>
                  <a:sym typeface="Arial"/>
                </a:rPr>
                <a:t>att</a:t>
              </a:r>
              <a:r>
                <a:rPr lang="en-US" sz="1200" b="0" i="0" u="none" strike="noStrike" cap="none" dirty="0">
                  <a:solidFill>
                    <a:srgbClr val="434343"/>
                  </a:solidFill>
                  <a:latin typeface="Arial"/>
                  <a:ea typeface="Arial"/>
                  <a:cs typeface="Arial"/>
                  <a:sym typeface="Arial"/>
                </a:rPr>
                <a:t> tala </a:t>
              </a:r>
              <a:r>
                <a:rPr lang="en-US" sz="1200" b="0" i="0" u="none" strike="noStrike" cap="none" dirty="0" err="1">
                  <a:solidFill>
                    <a:srgbClr val="434343"/>
                  </a:solidFill>
                  <a:latin typeface="Arial"/>
                  <a:ea typeface="Arial"/>
                  <a:cs typeface="Arial"/>
                  <a:sym typeface="Arial"/>
                </a:rPr>
                <a:t>klart</a:t>
              </a:r>
              <a:r>
                <a:rPr lang="en-US" sz="1200" b="0" i="0" u="none" strike="noStrike" cap="none" dirty="0">
                  <a:solidFill>
                    <a:srgbClr val="434343"/>
                  </a:solidFill>
                  <a:latin typeface="Arial"/>
                  <a:ea typeface="Arial"/>
                  <a:cs typeface="Arial"/>
                  <a:sym typeface="Arial"/>
                </a:rPr>
                <a:t> </a:t>
              </a:r>
              <a:r>
                <a:rPr lang="en-US" sz="1200" b="0" i="0" u="none" strike="noStrike" cap="none" dirty="0" err="1">
                  <a:solidFill>
                    <a:srgbClr val="434343"/>
                  </a:solidFill>
                  <a:latin typeface="Arial"/>
                  <a:ea typeface="Arial"/>
                  <a:cs typeface="Arial"/>
                  <a:sym typeface="Arial"/>
                </a:rPr>
                <a:t>och</a:t>
              </a:r>
              <a:r>
                <a:rPr lang="en-US" sz="1200" b="0" i="0" u="none" strike="noStrike" cap="none" dirty="0">
                  <a:solidFill>
                    <a:srgbClr val="434343"/>
                  </a:solidFill>
                  <a:latin typeface="Arial"/>
                  <a:ea typeface="Arial"/>
                  <a:cs typeface="Arial"/>
                  <a:sym typeface="Arial"/>
                </a:rPr>
                <a:t> </a:t>
              </a:r>
              <a:r>
                <a:rPr lang="en-US" sz="1200" b="0" i="0" u="none" strike="noStrike" cap="none" dirty="0" err="1">
                  <a:solidFill>
                    <a:srgbClr val="434343"/>
                  </a:solidFill>
                  <a:latin typeface="Arial"/>
                  <a:ea typeface="Arial"/>
                  <a:cs typeface="Arial"/>
                  <a:sym typeface="Arial"/>
                </a:rPr>
                <a:t>respektfullt</a:t>
              </a:r>
              <a:endParaRPr lang="en-US" sz="1200" b="0" i="0" u="none" strike="noStrike" cap="none" dirty="0">
                <a:solidFill>
                  <a:srgbClr val="434343"/>
                </a:solidFill>
                <a:latin typeface="Arial"/>
                <a:ea typeface="Arial"/>
                <a:cs typeface="Arial"/>
                <a:sym typeface="Arial"/>
              </a:endParaRPr>
            </a:p>
            <a:p>
              <a:pPr marL="457200" marR="0" lvl="0" indent="-304800" algn="just" rtl="0">
                <a:lnSpc>
                  <a:spcPct val="100000"/>
                </a:lnSpc>
                <a:spcBef>
                  <a:spcPts val="0"/>
                </a:spcBef>
                <a:spcAft>
                  <a:spcPts val="0"/>
                </a:spcAft>
                <a:buClr>
                  <a:srgbClr val="434343"/>
                </a:buClr>
                <a:buSzPts val="1200"/>
                <a:buFont typeface="Arial"/>
                <a:buChar char="●"/>
              </a:pPr>
              <a:r>
                <a:rPr lang="en-US" sz="1200" b="0" i="0" u="none" strike="noStrike" cap="none" dirty="0" err="1">
                  <a:solidFill>
                    <a:srgbClr val="434343"/>
                  </a:solidFill>
                  <a:latin typeface="Arial"/>
                  <a:ea typeface="Arial"/>
                  <a:cs typeface="Arial"/>
                  <a:sym typeface="Arial"/>
                </a:rPr>
                <a:t>empati</a:t>
              </a:r>
              <a:r>
                <a:rPr lang="en-US" sz="1200" b="0" i="0" u="none" strike="noStrike" cap="none" dirty="0">
                  <a:solidFill>
                    <a:srgbClr val="434343"/>
                  </a:solidFill>
                  <a:latin typeface="Arial"/>
                  <a:ea typeface="Arial"/>
                  <a:cs typeface="Arial"/>
                  <a:sym typeface="Arial"/>
                </a:rPr>
                <a:t>:</a:t>
              </a:r>
            </a:p>
            <a:p>
              <a:pPr marL="914400" marR="0" lvl="1" indent="-304800" algn="just" rtl="0">
                <a:lnSpc>
                  <a:spcPct val="100000"/>
                </a:lnSpc>
                <a:spcBef>
                  <a:spcPts val="0"/>
                </a:spcBef>
                <a:spcAft>
                  <a:spcPts val="0"/>
                </a:spcAft>
                <a:buClr>
                  <a:srgbClr val="434343"/>
                </a:buClr>
                <a:buSzPts val="1200"/>
                <a:buFont typeface="Arial"/>
                <a:buChar char="○"/>
              </a:pPr>
              <a:r>
                <a:rPr lang="en-US" sz="1200" dirty="0">
                  <a:solidFill>
                    <a:srgbClr val="434343"/>
                  </a:solidFill>
                </a:rPr>
                <a:t>VERKLIGEN</a:t>
              </a:r>
              <a:r>
                <a:rPr lang="en-US" sz="1200" b="0" i="0" u="none" strike="noStrike" cap="none" dirty="0">
                  <a:solidFill>
                    <a:srgbClr val="434343"/>
                  </a:solidFill>
                  <a:latin typeface="Arial"/>
                  <a:ea typeface="Arial"/>
                  <a:cs typeface="Arial"/>
                  <a:sym typeface="Arial"/>
                </a:rPr>
                <a:t> </a:t>
              </a:r>
              <a:r>
                <a:rPr lang="en-US" sz="1200" b="0" i="0" u="none" strike="noStrike" cap="none" dirty="0" err="1">
                  <a:solidFill>
                    <a:srgbClr val="434343"/>
                  </a:solidFill>
                  <a:latin typeface="Arial"/>
                  <a:ea typeface="Arial"/>
                  <a:cs typeface="Arial"/>
                  <a:sym typeface="Arial"/>
                </a:rPr>
                <a:t>överväg</a:t>
              </a:r>
              <a:r>
                <a:rPr lang="en-US" sz="1200" b="0" i="0" u="none" strike="noStrike" cap="none" dirty="0">
                  <a:solidFill>
                    <a:srgbClr val="434343"/>
                  </a:solidFill>
                  <a:latin typeface="Arial"/>
                  <a:ea typeface="Arial"/>
                  <a:cs typeface="Arial"/>
                  <a:sym typeface="Arial"/>
                </a:rPr>
                <a:t> </a:t>
              </a:r>
              <a:r>
                <a:rPr lang="en-US" sz="1200" b="0" i="0" u="none" strike="noStrike" cap="none" dirty="0" err="1">
                  <a:solidFill>
                    <a:srgbClr val="434343"/>
                  </a:solidFill>
                  <a:latin typeface="Arial"/>
                  <a:ea typeface="Arial"/>
                  <a:cs typeface="Arial"/>
                  <a:sym typeface="Arial"/>
                </a:rPr>
                <a:t>andras</a:t>
              </a:r>
              <a:r>
                <a:rPr lang="en-US" sz="1200" b="0" i="0" u="none" strike="noStrike" cap="none" dirty="0">
                  <a:solidFill>
                    <a:srgbClr val="434343"/>
                  </a:solidFill>
                  <a:latin typeface="Arial"/>
                  <a:ea typeface="Arial"/>
                  <a:cs typeface="Arial"/>
                  <a:sym typeface="Arial"/>
                </a:rPr>
                <a:t> </a:t>
              </a:r>
              <a:r>
                <a:rPr lang="en-US" sz="1200" b="0" i="0" u="none" strike="noStrike" cap="none" dirty="0" err="1">
                  <a:solidFill>
                    <a:srgbClr val="434343"/>
                  </a:solidFill>
                  <a:latin typeface="Arial"/>
                  <a:ea typeface="Arial"/>
                  <a:cs typeface="Arial"/>
                  <a:sym typeface="Arial"/>
                </a:rPr>
                <a:t>känslor</a:t>
              </a:r>
              <a:endParaRPr sz="1200" b="0" i="0" u="none" strike="noStrike" cap="none" dirty="0">
                <a:solidFill>
                  <a:srgbClr val="434343"/>
                </a:solidFill>
                <a:latin typeface="Arial"/>
                <a:ea typeface="Arial"/>
                <a:cs typeface="Arial"/>
                <a:sym typeface="Arial"/>
              </a:endParaRPr>
            </a:p>
            <a:p>
              <a:pPr marL="457200" marR="0" lvl="0" indent="-304800" algn="just" rtl="0">
                <a:lnSpc>
                  <a:spcPct val="100000"/>
                </a:lnSpc>
                <a:spcBef>
                  <a:spcPts val="0"/>
                </a:spcBef>
                <a:spcAft>
                  <a:spcPts val="0"/>
                </a:spcAft>
                <a:buClr>
                  <a:srgbClr val="434343"/>
                </a:buClr>
                <a:buSzPts val="1200"/>
                <a:buFont typeface="Arial"/>
                <a:buChar char="●"/>
              </a:pPr>
              <a:r>
                <a:rPr lang="en-US" sz="1200" dirty="0" err="1">
                  <a:solidFill>
                    <a:srgbClr val="434343"/>
                  </a:solidFill>
                </a:rPr>
                <a:t>bestämdhet</a:t>
              </a:r>
              <a:r>
                <a:rPr lang="en-US" sz="1200" b="0" i="0" u="none" strike="noStrike" cap="none" dirty="0">
                  <a:solidFill>
                    <a:srgbClr val="434343"/>
                  </a:solidFill>
                  <a:latin typeface="Arial"/>
                  <a:ea typeface="Arial"/>
                  <a:cs typeface="Arial"/>
                  <a:sym typeface="Arial"/>
                </a:rPr>
                <a:t>:</a:t>
              </a:r>
              <a:endParaRPr sz="1200" b="0" i="0" u="none" strike="noStrike" cap="none" dirty="0">
                <a:solidFill>
                  <a:srgbClr val="434343"/>
                </a:solidFill>
                <a:latin typeface="Arial"/>
                <a:ea typeface="Arial"/>
                <a:cs typeface="Arial"/>
                <a:sym typeface="Arial"/>
              </a:endParaRPr>
            </a:p>
            <a:p>
              <a:pPr marL="914400" marR="0" lvl="1" indent="-304800" algn="just" rtl="0">
                <a:lnSpc>
                  <a:spcPct val="100000"/>
                </a:lnSpc>
                <a:spcBef>
                  <a:spcPts val="0"/>
                </a:spcBef>
                <a:spcAft>
                  <a:spcPts val="0"/>
                </a:spcAft>
                <a:buClr>
                  <a:srgbClr val="434343"/>
                </a:buClr>
                <a:buSzPts val="1200"/>
                <a:buFont typeface="Arial"/>
                <a:buChar char="○"/>
              </a:pPr>
              <a:r>
                <a:rPr lang="en-US" sz="1200" dirty="0">
                  <a:solidFill>
                    <a:srgbClr val="434343"/>
                  </a:solidFill>
                </a:rPr>
                <a:t>var </a:t>
              </a:r>
              <a:r>
                <a:rPr lang="en-US" sz="1200" dirty="0" err="1">
                  <a:solidFill>
                    <a:srgbClr val="434343"/>
                  </a:solidFill>
                </a:rPr>
                <a:t>trogen</a:t>
              </a:r>
              <a:r>
                <a:rPr lang="en-US" sz="1200" dirty="0">
                  <a:solidFill>
                    <a:srgbClr val="434343"/>
                  </a:solidFill>
                </a:rPr>
                <a:t> </a:t>
              </a:r>
              <a:r>
                <a:rPr lang="en-US" sz="1200" dirty="0" err="1">
                  <a:solidFill>
                    <a:srgbClr val="434343"/>
                  </a:solidFill>
                </a:rPr>
                <a:t>dina</a:t>
              </a:r>
              <a:r>
                <a:rPr lang="en-US" sz="1200" dirty="0">
                  <a:solidFill>
                    <a:srgbClr val="434343"/>
                  </a:solidFill>
                </a:rPr>
                <a:t> </a:t>
              </a:r>
              <a:r>
                <a:rPr lang="en-US" sz="1200" dirty="0" err="1">
                  <a:solidFill>
                    <a:srgbClr val="434343"/>
                  </a:solidFill>
                </a:rPr>
                <a:t>egna</a:t>
              </a:r>
              <a:r>
                <a:rPr lang="en-US" sz="1200" dirty="0">
                  <a:solidFill>
                    <a:srgbClr val="434343"/>
                  </a:solidFill>
                </a:rPr>
                <a:t> </a:t>
              </a:r>
              <a:r>
                <a:rPr lang="en-US" sz="1200" dirty="0" err="1">
                  <a:solidFill>
                    <a:srgbClr val="434343"/>
                  </a:solidFill>
                </a:rPr>
                <a:t>känslor</a:t>
              </a:r>
              <a:r>
                <a:rPr lang="en-US" sz="1200" dirty="0">
                  <a:solidFill>
                    <a:srgbClr val="434343"/>
                  </a:solidFill>
                </a:rPr>
                <a:t> </a:t>
              </a:r>
              <a:r>
                <a:rPr lang="en-US" sz="1200" dirty="0" err="1">
                  <a:solidFill>
                    <a:srgbClr val="434343"/>
                  </a:solidFill>
                </a:rPr>
                <a:t>och</a:t>
              </a:r>
              <a:r>
                <a:rPr lang="en-US" sz="1200" dirty="0">
                  <a:solidFill>
                    <a:srgbClr val="434343"/>
                  </a:solidFill>
                </a:rPr>
                <a:t> </a:t>
              </a:r>
              <a:r>
                <a:rPr lang="en-US" sz="1200" dirty="0" err="1">
                  <a:solidFill>
                    <a:srgbClr val="434343"/>
                  </a:solidFill>
                </a:rPr>
                <a:t>principer</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sv-SE" sz="1200" b="0" i="0" u="none" strike="noStrike" cap="none" dirty="0">
                  <a:solidFill>
                    <a:srgbClr val="434343"/>
                  </a:solidFill>
                  <a:latin typeface="Arial"/>
                  <a:ea typeface="Arial"/>
                  <a:cs typeface="Arial"/>
                  <a:sym typeface="Arial"/>
                </a:rPr>
                <a:t>Var inte rädd för att ändra dig och utveckla kompromisser.</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p:txBody>
        </p:sp>
        <p:sp>
          <p:nvSpPr>
            <p:cNvPr id="457" name="Google Shape;457;g1865c46cbc0_0_28"/>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rgbClr val="3F3F3F"/>
                  </a:solidFill>
                </a:rPr>
                <a:t>K</a:t>
              </a:r>
              <a:r>
                <a:rPr lang="en-US" sz="1400" b="1" i="0" u="none" strike="noStrike" cap="none" dirty="0" err="1">
                  <a:solidFill>
                    <a:srgbClr val="3F3F3F"/>
                  </a:solidFill>
                  <a:latin typeface="Arial"/>
                  <a:ea typeface="Arial"/>
                  <a:cs typeface="Arial"/>
                  <a:sym typeface="Arial"/>
                </a:rPr>
                <a:t>onfliktlösning</a:t>
              </a:r>
              <a:endParaRPr sz="1400" b="1" i="0" u="none" strike="noStrike" cap="none" dirty="0">
                <a:solidFill>
                  <a:srgbClr val="3F3F3F"/>
                </a:solidFill>
                <a:latin typeface="Arial"/>
                <a:ea typeface="Arial"/>
                <a:cs typeface="Arial"/>
                <a:sym typeface="Arial"/>
              </a:endParaRPr>
            </a:p>
          </p:txBody>
        </p:sp>
      </p:grpSp>
      <p:sp>
        <p:nvSpPr>
          <p:cNvPr id="458" name="Google Shape;458;g1865c46cbc0_0_28"/>
          <p:cNvSpPr/>
          <p:nvPr/>
        </p:nvSpPr>
        <p:spPr>
          <a:xfrm>
            <a:off x="7496768" y="2953519"/>
            <a:ext cx="334559" cy="3373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9" name="Google Shape;459;g1865c46cbc0_0_28"/>
          <p:cNvSpPr/>
          <p:nvPr/>
        </p:nvSpPr>
        <p:spPr>
          <a:xfrm>
            <a:off x="7223271" y="322974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0" name="Google Shape;460;g1865c46cbc0_0_28"/>
          <p:cNvSpPr/>
          <p:nvPr/>
        </p:nvSpPr>
        <p:spPr>
          <a:xfrm rot="755600">
            <a:off x="7684721" y="3193079"/>
            <a:ext cx="397824" cy="40114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1" name="Google Shape;461;g1865c46cbc0_0_28"/>
          <p:cNvSpPr/>
          <p:nvPr/>
        </p:nvSpPr>
        <p:spPr>
          <a:xfrm>
            <a:off x="7564646" y="358939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2" name="Google Shape;462;g1865c46cbc0_0_28"/>
          <p:cNvSpPr txBox="1"/>
          <p:nvPr/>
        </p:nvSpPr>
        <p:spPr>
          <a:xfrm>
            <a:off x="1522375" y="3577675"/>
            <a:ext cx="3877200" cy="55396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sv-SE" sz="1200" b="0" i="0" u="none" strike="noStrike" cap="none" dirty="0" err="1">
                <a:solidFill>
                  <a:srgbClr val="3F3F3F"/>
                </a:solidFill>
                <a:latin typeface="Arial"/>
                <a:ea typeface="Arial"/>
                <a:cs typeface="Arial"/>
                <a:sym typeface="Arial"/>
              </a:rPr>
              <a:t>Oooooch</a:t>
            </a:r>
            <a:r>
              <a:rPr lang="sv-SE" sz="1200" b="0" i="0" u="none" strike="noStrike" cap="none" dirty="0">
                <a:solidFill>
                  <a:srgbClr val="3F3F3F"/>
                </a:solidFill>
                <a:latin typeface="Arial"/>
                <a:ea typeface="Arial"/>
                <a:cs typeface="Arial"/>
                <a:sym typeface="Arial"/>
              </a:rPr>
              <a:t> kom ihåg IDEAL problemlösningsmodellen!</a:t>
            </a:r>
          </a:p>
          <a:p>
            <a:pPr marL="0" marR="0" lvl="0" indent="0" algn="just" rtl="0">
              <a:lnSpc>
                <a:spcPct val="100000"/>
              </a:lnSpc>
              <a:spcBef>
                <a:spcPts val="0"/>
              </a:spcBef>
              <a:spcAft>
                <a:spcPts val="0"/>
              </a:spcAft>
              <a:buClr>
                <a:schemeClr val="dk1"/>
              </a:buClr>
              <a:buSzPts val="1100"/>
              <a:buFont typeface="Arial"/>
              <a:buNone/>
            </a:pPr>
            <a:r>
              <a:rPr lang="sv-SE" sz="1200" b="0" i="0" u="none" strike="noStrike" cap="none" dirty="0">
                <a:solidFill>
                  <a:srgbClr val="3F3F3F"/>
                </a:solidFill>
                <a:latin typeface="Arial"/>
                <a:ea typeface="Arial"/>
                <a:cs typeface="Arial"/>
                <a:sym typeface="Arial"/>
              </a:rPr>
              <a:t>Det kommer väl till pass i många situationer</a:t>
            </a:r>
            <a:endParaRPr sz="1200" b="0" i="0" u="none" strike="noStrike" cap="none" dirty="0">
              <a:solidFill>
                <a:srgbClr val="3F3F3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Inledning</a:t>
            </a:r>
            <a:r>
              <a:rPr lang="en-US" sz="2800" dirty="0"/>
              <a:t>: </a:t>
            </a:r>
            <a:r>
              <a:rPr lang="en-US" sz="2800" dirty="0" err="1"/>
              <a:t>Mjuka</a:t>
            </a:r>
            <a:r>
              <a:rPr lang="en-US" sz="2800" dirty="0"/>
              <a:t> </a:t>
            </a:r>
            <a:r>
              <a:rPr lang="en-US" sz="2800" dirty="0" err="1"/>
              <a:t>färdigheter</a:t>
            </a:r>
            <a:endParaRPr sz="2800" dirty="0"/>
          </a:p>
        </p:txBody>
      </p:sp>
      <p:sp>
        <p:nvSpPr>
          <p:cNvPr id="128" name="Google Shape;128;p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Låt</a:t>
            </a:r>
            <a:r>
              <a:rPr lang="en-US" sz="1800" dirty="0"/>
              <a:t> </a:t>
            </a:r>
            <a:r>
              <a:rPr lang="en-US" sz="1800" dirty="0" err="1"/>
              <a:t>oss</a:t>
            </a:r>
            <a:r>
              <a:rPr lang="en-US" sz="1800" dirty="0"/>
              <a:t> </a:t>
            </a:r>
            <a:r>
              <a:rPr lang="en-US" sz="1800" dirty="0" err="1"/>
              <a:t>starta</a:t>
            </a:r>
            <a:r>
              <a:rPr lang="en-US" sz="1800" dirty="0"/>
              <a:t> med </a:t>
            </a:r>
            <a:r>
              <a:rPr lang="en-US" sz="1800" dirty="0" err="1"/>
              <a:t>att</a:t>
            </a:r>
            <a:r>
              <a:rPr lang="en-US" sz="1800" dirty="0"/>
              <a:t> </a:t>
            </a:r>
            <a:r>
              <a:rPr lang="en-US" sz="1800" dirty="0" err="1"/>
              <a:t>titta</a:t>
            </a:r>
            <a:r>
              <a:rPr lang="en-US" sz="1800" dirty="0"/>
              <a:t> </a:t>
            </a:r>
            <a:r>
              <a:rPr lang="en-US" sz="1800" dirty="0" err="1"/>
              <a:t>på</a:t>
            </a:r>
            <a:r>
              <a:rPr lang="en-US" sz="1800" dirty="0"/>
              <a:t> </a:t>
            </a:r>
            <a:r>
              <a:rPr lang="en-US" sz="1800" dirty="0" err="1"/>
              <a:t>konceptet</a:t>
            </a:r>
            <a:r>
              <a:rPr lang="en-US" sz="1800" dirty="0"/>
              <a:t>!</a:t>
            </a:r>
            <a:endParaRPr dirty="0"/>
          </a:p>
        </p:txBody>
      </p:sp>
      <p:sp>
        <p:nvSpPr>
          <p:cNvPr id="129" name="Google Shape;129;p3"/>
          <p:cNvSpPr txBox="1"/>
          <p:nvPr/>
        </p:nvSpPr>
        <p:spPr>
          <a:xfrm>
            <a:off x="827584" y="1347614"/>
            <a:ext cx="7704900" cy="1169511"/>
          </a:xfrm>
          <a:prstGeom prst="rect">
            <a:avLst/>
          </a:prstGeom>
          <a:noFill/>
          <a:ln>
            <a:noFill/>
          </a:ln>
        </p:spPr>
        <p:txBody>
          <a:bodyPr spcFirstLastPara="1" wrap="square" lIns="91425" tIns="45700" rIns="91425" bIns="45700" anchor="t" anchorCtr="0">
            <a:spAutoFit/>
          </a:bodyPr>
          <a:lstStyle/>
          <a:p>
            <a:pPr marL="342900" marR="0" lvl="0" indent="-317500" algn="just" rtl="0">
              <a:lnSpc>
                <a:spcPct val="100000"/>
              </a:lnSpc>
              <a:spcBef>
                <a:spcPts val="0"/>
              </a:spcBef>
              <a:spcAft>
                <a:spcPts val="0"/>
              </a:spcAft>
              <a:buClr>
                <a:srgbClr val="434343"/>
              </a:buClr>
              <a:buSzPts val="1400"/>
              <a:buFont typeface="Arial"/>
              <a:buChar char="o"/>
            </a:pPr>
            <a:r>
              <a:rPr lang="sv-SE" sz="1400" b="0" i="0" u="none" strike="noStrike" cap="none">
                <a:solidFill>
                  <a:srgbClr val="434343"/>
                </a:solidFill>
                <a:latin typeface="Arial"/>
                <a:ea typeface="Arial"/>
                <a:cs typeface="Arial"/>
                <a:sym typeface="Arial"/>
              </a:rPr>
              <a:t>Kallas även livskunskap</a:t>
            </a:r>
          </a:p>
          <a:p>
            <a:pPr marL="342900" marR="0" lvl="0" indent="-317500" algn="just" rtl="0">
              <a:lnSpc>
                <a:spcPct val="100000"/>
              </a:lnSpc>
              <a:spcBef>
                <a:spcPts val="0"/>
              </a:spcBef>
              <a:spcAft>
                <a:spcPts val="0"/>
              </a:spcAft>
              <a:buClr>
                <a:srgbClr val="434343"/>
              </a:buClr>
              <a:buSzPts val="1400"/>
              <a:buFont typeface="Arial"/>
              <a:buChar char="o"/>
            </a:pPr>
            <a:r>
              <a:rPr lang="sv-SE" sz="1400" b="0" i="0" u="none" strike="noStrike" cap="none">
                <a:solidFill>
                  <a:srgbClr val="434343"/>
                </a:solidFill>
                <a:latin typeface="Arial"/>
                <a:ea typeface="Arial"/>
                <a:cs typeface="Arial"/>
                <a:sym typeface="Arial"/>
              </a:rPr>
              <a:t>En kombination av interpersonell och social kompetens</a:t>
            </a:r>
          </a:p>
          <a:p>
            <a:pPr marL="342900" marR="0" lvl="0" indent="-317500" algn="just" rtl="0">
              <a:lnSpc>
                <a:spcPct val="100000"/>
              </a:lnSpc>
              <a:spcBef>
                <a:spcPts val="0"/>
              </a:spcBef>
              <a:spcAft>
                <a:spcPts val="0"/>
              </a:spcAft>
              <a:buClr>
                <a:srgbClr val="434343"/>
              </a:buClr>
              <a:buSzPts val="1400"/>
              <a:buFont typeface="Arial"/>
              <a:buChar char="o"/>
            </a:pPr>
            <a:r>
              <a:rPr lang="sv-SE" sz="1400" b="0" i="0" u="none" strike="noStrike" cap="none">
                <a:solidFill>
                  <a:srgbClr val="434343"/>
                </a:solidFill>
                <a:latin typeface="Arial"/>
                <a:ea typeface="Arial"/>
                <a:cs typeface="Arial"/>
                <a:sym typeface="Arial"/>
              </a:rPr>
              <a:t>Låter någon interagera effektivt och enkelt med andra</a:t>
            </a:r>
          </a:p>
          <a:p>
            <a:pPr marL="342900" marR="0" lvl="0" indent="-317500" algn="just" rtl="0">
              <a:lnSpc>
                <a:spcPct val="100000"/>
              </a:lnSpc>
              <a:spcBef>
                <a:spcPts val="0"/>
              </a:spcBef>
              <a:spcAft>
                <a:spcPts val="0"/>
              </a:spcAft>
              <a:buClr>
                <a:srgbClr val="434343"/>
              </a:buClr>
              <a:buSzPts val="1400"/>
              <a:buFont typeface="Arial"/>
              <a:buChar char="o"/>
            </a:pPr>
            <a:r>
              <a:rPr lang="sv-SE" sz="1400" b="0" i="0" u="none" strike="noStrike" cap="none">
                <a:solidFill>
                  <a:srgbClr val="434343"/>
                </a:solidFill>
                <a:latin typeface="Arial"/>
                <a:ea typeface="Arial"/>
                <a:cs typeface="Arial"/>
                <a:sym typeface="Arial"/>
              </a:rPr>
              <a:t>Hårda färdigheter lärs in genom formell träning och utbildning, medan de mjuka färdigheterna erhålls genom det dagliga livet, personliga erfarenheter och reflektioner</a:t>
            </a:r>
            <a:endParaRPr sz="1400" b="0" i="0" u="none" strike="noStrike" cap="none" dirty="0">
              <a:solidFill>
                <a:srgbClr val="434343"/>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Questar</a:t>
            </a:r>
            <a:endParaRPr sz="2800" dirty="0"/>
          </a:p>
        </p:txBody>
      </p:sp>
      <p:sp>
        <p:nvSpPr>
          <p:cNvPr id="507" name="Google Shape;507;p2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400"/>
              <a:buNone/>
            </a:pPr>
            <a:endParaRPr lang="en-US" dirty="0"/>
          </a:p>
          <a:p>
            <a:pPr marL="0" lvl="0" indent="0" algn="ctr" rtl="0">
              <a:lnSpc>
                <a:spcPct val="100000"/>
              </a:lnSpc>
              <a:spcBef>
                <a:spcPts val="0"/>
              </a:spcBef>
              <a:spcAft>
                <a:spcPts val="0"/>
              </a:spcAft>
              <a:buClr>
                <a:srgbClr val="3F3F3F"/>
              </a:buClr>
              <a:buSzPts val="1400"/>
              <a:buNone/>
            </a:pPr>
            <a:r>
              <a:rPr lang="sv-SE" dirty="0"/>
              <a:t>Utifrån det du har studerat i denna del, kan du lösa övningarna i följande bilder?</a:t>
            </a:r>
          </a:p>
          <a:p>
            <a:pPr marL="0" lvl="0" indent="0" algn="ctr" rtl="0">
              <a:lnSpc>
                <a:spcPct val="100000"/>
              </a:lnSpc>
              <a:spcBef>
                <a:spcPts val="0"/>
              </a:spcBef>
              <a:spcAft>
                <a:spcPts val="0"/>
              </a:spcAft>
              <a:buClr>
                <a:srgbClr val="3F3F3F"/>
              </a:buClr>
              <a:buSzPts val="1400"/>
              <a:buNone/>
            </a:pPr>
            <a:endParaRPr dirty="0"/>
          </a:p>
        </p:txBody>
      </p:sp>
      <p:grpSp>
        <p:nvGrpSpPr>
          <p:cNvPr id="508" name="Google Shape;508;p26"/>
          <p:cNvGrpSpPr/>
          <p:nvPr/>
        </p:nvGrpSpPr>
        <p:grpSpPr>
          <a:xfrm>
            <a:off x="1758855" y="1399721"/>
            <a:ext cx="5642572" cy="2726588"/>
            <a:chOff x="1521716" y="1275606"/>
            <a:chExt cx="5642572" cy="2726588"/>
          </a:xfrm>
        </p:grpSpPr>
        <p:grpSp>
          <p:nvGrpSpPr>
            <p:cNvPr id="509" name="Google Shape;509;p26"/>
            <p:cNvGrpSpPr/>
            <p:nvPr/>
          </p:nvGrpSpPr>
          <p:grpSpPr>
            <a:xfrm>
              <a:off x="1521716" y="1596158"/>
              <a:ext cx="3168352" cy="2406036"/>
              <a:chOff x="1521716" y="1596158"/>
              <a:chExt cx="3168352" cy="2406036"/>
            </a:xfrm>
          </p:grpSpPr>
          <p:grpSp>
            <p:nvGrpSpPr>
              <p:cNvPr id="510" name="Google Shape;510;p26"/>
              <p:cNvGrpSpPr/>
              <p:nvPr/>
            </p:nvGrpSpPr>
            <p:grpSpPr>
              <a:xfrm>
                <a:off x="1521716" y="1596158"/>
                <a:ext cx="3168352" cy="2406036"/>
                <a:chOff x="1691680" y="-1532706"/>
                <a:chExt cx="7101775" cy="5393065"/>
              </a:xfrm>
            </p:grpSpPr>
            <p:sp>
              <p:nvSpPr>
                <p:cNvPr id="511" name="Google Shape;511;p26"/>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6"/>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13" name="Google Shape;513;p26"/>
              <p:cNvSpPr/>
              <p:nvPr/>
            </p:nvSpPr>
            <p:spPr>
              <a:xfrm>
                <a:off x="2263185" y="2337627"/>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14" name="Google Shape;514;p26"/>
            <p:cNvGrpSpPr/>
            <p:nvPr/>
          </p:nvGrpSpPr>
          <p:grpSpPr>
            <a:xfrm>
              <a:off x="3995936" y="1275606"/>
              <a:ext cx="3168352" cy="2406036"/>
              <a:chOff x="3851920" y="1401130"/>
              <a:chExt cx="3168352" cy="2406036"/>
            </a:xfrm>
          </p:grpSpPr>
          <p:grpSp>
            <p:nvGrpSpPr>
              <p:cNvPr id="515" name="Google Shape;515;p26"/>
              <p:cNvGrpSpPr/>
              <p:nvPr/>
            </p:nvGrpSpPr>
            <p:grpSpPr>
              <a:xfrm rot="10800000">
                <a:off x="3851920" y="1401130"/>
                <a:ext cx="3168352" cy="2406036"/>
                <a:chOff x="1691680" y="-1532706"/>
                <a:chExt cx="7101775" cy="5393065"/>
              </a:xfrm>
            </p:grpSpPr>
            <p:sp>
              <p:nvSpPr>
                <p:cNvPr id="516" name="Google Shape;516;p26"/>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6"/>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18" name="Google Shape;518;p26"/>
              <p:cNvSpPr/>
              <p:nvPr/>
            </p:nvSpPr>
            <p:spPr>
              <a:xfrm>
                <a:off x="5577220" y="2364114"/>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19" name="Google Shape;519;p26"/>
          <p:cNvSpPr/>
          <p:nvPr/>
        </p:nvSpPr>
        <p:spPr>
          <a:xfrm>
            <a:off x="4072185" y="2325122"/>
            <a:ext cx="1015912" cy="875786"/>
          </a:xfrm>
          <a:prstGeom prst="triangle">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6"/>
          <p:cNvSpPr/>
          <p:nvPr/>
        </p:nvSpPr>
        <p:spPr>
          <a:xfrm>
            <a:off x="4414226" y="2721165"/>
            <a:ext cx="331830" cy="33233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1" name="Google Shape;521;p26"/>
          <p:cNvSpPr txBox="1"/>
          <p:nvPr/>
        </p:nvSpPr>
        <p:spPr>
          <a:xfrm>
            <a:off x="4644008" y="1101973"/>
            <a:ext cx="432048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Du kommer att behöva fatta beslut om komplicerade situationer där du ska använda den kunskap du har förvärvat</a:t>
            </a:r>
            <a:endParaRPr sz="1200" b="0" i="0" u="none" strike="noStrike" cap="none" dirty="0">
              <a:solidFill>
                <a:srgbClr val="3F3F3F"/>
              </a:solidFill>
              <a:latin typeface="Arial"/>
              <a:ea typeface="Arial"/>
              <a:cs typeface="Arial"/>
              <a:sym typeface="Arial"/>
            </a:endParaRPr>
          </a:p>
        </p:txBody>
      </p:sp>
      <p:sp>
        <p:nvSpPr>
          <p:cNvPr id="522" name="Google Shape;522;p26"/>
          <p:cNvSpPr txBox="1"/>
          <p:nvPr/>
        </p:nvSpPr>
        <p:spPr>
          <a:xfrm>
            <a:off x="382331" y="3982293"/>
            <a:ext cx="4031895"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Du måste öppna ditt sinne och tänka som om du verkligen var i den situationen. Använd ditt bästa verktyg - din hjärna</a:t>
            </a:r>
            <a:endParaRPr lang="sv-SE" sz="1200" b="0" i="0" u="none" strike="noStrike" cap="none" dirty="0">
              <a:solidFill>
                <a:srgbClr val="3F3F3F"/>
              </a:solidFill>
              <a:latin typeface="Arial"/>
              <a:ea typeface="Arial"/>
              <a:cs typeface="Arial"/>
              <a:sym typeface="Arial"/>
            </a:endParaRPr>
          </a:p>
        </p:txBody>
      </p:sp>
      <p:sp>
        <p:nvSpPr>
          <p:cNvPr id="523" name="Google Shape;523;p26"/>
          <p:cNvSpPr txBox="1"/>
          <p:nvPr/>
        </p:nvSpPr>
        <p:spPr>
          <a:xfrm>
            <a:off x="2144843" y="3574869"/>
            <a:ext cx="23369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dirty="0" err="1">
                <a:solidFill>
                  <a:schemeClr val="lt1"/>
                </a:solidFill>
              </a:rPr>
              <a:t>Utvidga</a:t>
            </a:r>
            <a:r>
              <a:rPr lang="en-US" sz="1200" b="1" dirty="0">
                <a:solidFill>
                  <a:schemeClr val="lt1"/>
                </a:solidFill>
              </a:rPr>
              <a:t> </a:t>
            </a:r>
            <a:r>
              <a:rPr lang="en-US" sz="1200" b="1" dirty="0" err="1">
                <a:solidFill>
                  <a:schemeClr val="lt1"/>
                </a:solidFill>
              </a:rPr>
              <a:t>ditt</a:t>
            </a:r>
            <a:r>
              <a:rPr lang="en-US" sz="1200" b="1" dirty="0">
                <a:solidFill>
                  <a:schemeClr val="lt1"/>
                </a:solidFill>
              </a:rPr>
              <a:t> </a:t>
            </a:r>
            <a:r>
              <a:rPr lang="en-US" sz="1200" b="1" dirty="0" err="1">
                <a:solidFill>
                  <a:schemeClr val="lt1"/>
                </a:solidFill>
              </a:rPr>
              <a:t>tänkande</a:t>
            </a:r>
            <a:endParaRPr sz="1200" b="1" i="0" u="none" strike="noStrike" cap="none" dirty="0">
              <a:solidFill>
                <a:schemeClr val="lt1"/>
              </a:solidFill>
              <a:latin typeface="Arial"/>
              <a:ea typeface="Arial"/>
              <a:cs typeface="Arial"/>
              <a:sym typeface="Arial"/>
            </a:endParaRPr>
          </a:p>
        </p:txBody>
      </p:sp>
      <p:sp>
        <p:nvSpPr>
          <p:cNvPr id="524" name="Google Shape;524;p26"/>
          <p:cNvSpPr txBox="1"/>
          <p:nvPr/>
        </p:nvSpPr>
        <p:spPr>
          <a:xfrm>
            <a:off x="4669945" y="1674160"/>
            <a:ext cx="23369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Arial"/>
                <a:ea typeface="Arial"/>
                <a:cs typeface="Arial"/>
                <a:sym typeface="Arial"/>
              </a:rPr>
              <a:t>Ta </a:t>
            </a:r>
            <a:r>
              <a:rPr lang="en-US" sz="1200" b="1" i="0" u="none" strike="noStrike" cap="none" dirty="0" err="1">
                <a:solidFill>
                  <a:schemeClr val="lt1"/>
                </a:solidFill>
                <a:latin typeface="Arial"/>
                <a:ea typeface="Arial"/>
                <a:cs typeface="Arial"/>
                <a:sym typeface="Arial"/>
              </a:rPr>
              <a:t>beslut</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 1: </a:t>
            </a:r>
            <a:r>
              <a:rPr lang="en-US" sz="2800" dirty="0" err="1"/>
              <a:t>Kompetensutveckling</a:t>
            </a:r>
            <a:r>
              <a:rPr lang="en-US" sz="2800" dirty="0"/>
              <a:t>, </a:t>
            </a:r>
            <a:r>
              <a:rPr lang="en-US" sz="2800" dirty="0" err="1"/>
              <a:t>nätverkande</a:t>
            </a:r>
            <a:endParaRPr dirty="0"/>
          </a:p>
        </p:txBody>
      </p:sp>
      <p:sp>
        <p:nvSpPr>
          <p:cNvPr id="530" name="Google Shape;530;p27"/>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100"/>
              <a:buFont typeface="Arial"/>
              <a:buNone/>
            </a:pPr>
            <a:r>
              <a:rPr lang="sv-SE" sz="1400" b="0" i="0" u="none" strike="noStrike" cap="none" dirty="0">
                <a:solidFill>
                  <a:srgbClr val="3F3F3F"/>
                </a:solidFill>
                <a:latin typeface="Arial"/>
                <a:ea typeface="Arial"/>
                <a:cs typeface="Arial"/>
                <a:sym typeface="Arial"/>
              </a:rPr>
              <a:t>Internetanvändare upplever ett krympande socialt nätverk.</a:t>
            </a:r>
          </a:p>
          <a:p>
            <a:pPr marL="0" marR="0" lvl="0" indent="0" algn="ctr" rtl="0">
              <a:lnSpc>
                <a:spcPct val="150000"/>
              </a:lnSpc>
              <a:spcBef>
                <a:spcPts val="0"/>
              </a:spcBef>
              <a:spcAft>
                <a:spcPts val="0"/>
              </a:spcAft>
              <a:buClr>
                <a:srgbClr val="000000"/>
              </a:buClr>
              <a:buSzPts val="1100"/>
              <a:buFont typeface="Arial"/>
              <a:buNone/>
            </a:pPr>
            <a:r>
              <a:rPr lang="sv-SE" sz="1400" b="0" i="0" u="none" strike="noStrike" cap="none" dirty="0">
                <a:solidFill>
                  <a:srgbClr val="3F3F3F"/>
                </a:solidFill>
                <a:latin typeface="Arial"/>
                <a:ea typeface="Arial"/>
                <a:cs typeface="Arial"/>
                <a:sym typeface="Arial"/>
              </a:rPr>
              <a:t>Det är viktigt att interagera ansikte mot ansikte med andra individer, även nya människor.</a:t>
            </a:r>
            <a:r>
              <a:rPr lang="en-US" sz="1400" b="0" i="0" u="none" strike="noStrike" cap="none" dirty="0">
                <a:solidFill>
                  <a:srgbClr val="3F3F3F"/>
                </a:solidFill>
                <a:latin typeface="Arial"/>
                <a:ea typeface="Arial"/>
                <a:cs typeface="Arial"/>
                <a:sym typeface="Arial"/>
              </a:rPr>
              <a:t> </a:t>
            </a:r>
            <a:endParaRPr sz="1400" b="0" i="0" u="none" strike="noStrike" cap="none" dirty="0">
              <a:solidFill>
                <a:srgbClr val="3F3F3F"/>
              </a:solidFill>
              <a:latin typeface="Arial"/>
              <a:ea typeface="Arial"/>
              <a:cs typeface="Arial"/>
              <a:sym typeface="Arial"/>
            </a:endParaRPr>
          </a:p>
        </p:txBody>
      </p:sp>
      <p:sp>
        <p:nvSpPr>
          <p:cNvPr id="531" name="Google Shape;531;p27"/>
          <p:cNvSpPr/>
          <p:nvPr/>
        </p:nvSpPr>
        <p:spPr>
          <a:xfrm>
            <a:off x="4886017" y="1612784"/>
            <a:ext cx="3600300" cy="22083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50000"/>
              </a:lnSpc>
              <a:spcBef>
                <a:spcPts val="0"/>
              </a:spcBef>
              <a:spcAft>
                <a:spcPts val="1000"/>
              </a:spcAft>
              <a:buClr>
                <a:schemeClr val="dk1"/>
              </a:buClr>
              <a:buSzPts val="1100"/>
              <a:buFont typeface="Arial"/>
              <a:buNone/>
            </a:pPr>
            <a:r>
              <a:rPr lang="sv-SE" sz="1400" b="0" i="0" u="none" strike="noStrike" cap="none">
                <a:solidFill>
                  <a:srgbClr val="434343"/>
                </a:solidFill>
                <a:latin typeface="Arial"/>
                <a:ea typeface="Arial"/>
                <a:cs typeface="Arial"/>
                <a:sym typeface="Arial"/>
              </a:rPr>
              <a:t>Vid det här tillfället måste du göra ett aktivt nätverkande. Nätverk som en ansikte mot ansikte interaktion, är bra för att bryta isen och öva upp dina sociala färdigheter.</a:t>
            </a:r>
            <a:endParaRPr sz="1400" b="0" i="0" u="none" strike="noStrike" cap="none" dirty="0">
              <a:solidFill>
                <a:srgbClr val="434343"/>
              </a:solidFill>
              <a:latin typeface="Arial"/>
              <a:ea typeface="Arial"/>
              <a:cs typeface="Arial"/>
              <a:sym typeface="Arial"/>
            </a:endParaRPr>
          </a:p>
        </p:txBody>
      </p:sp>
      <p:sp>
        <p:nvSpPr>
          <p:cNvPr id="532" name="Google Shape;532;p27"/>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3" name="Google Shape;533;p27"/>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4" name="Google Shape;534;p27"/>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Inledning</a:t>
            </a:r>
            <a:r>
              <a:rPr lang="en-US" sz="1800" b="1" dirty="0"/>
              <a:t>: </a:t>
            </a:r>
            <a:r>
              <a:rPr lang="en-US" sz="1800" b="1" dirty="0" err="1"/>
              <a:t>Vad</a:t>
            </a:r>
            <a:r>
              <a:rPr lang="en-US" sz="1800" b="1" dirty="0"/>
              <a:t> </a:t>
            </a:r>
            <a:r>
              <a:rPr lang="en-US" sz="1800" b="1" dirty="0" err="1"/>
              <a:t>handlar</a:t>
            </a:r>
            <a:r>
              <a:rPr lang="en-US" sz="1800" b="1" dirty="0"/>
              <a:t> det </a:t>
            </a:r>
            <a:r>
              <a:rPr lang="en-US" sz="1800" b="1" dirty="0" err="1"/>
              <a:t>här</a:t>
            </a:r>
            <a:r>
              <a:rPr lang="en-US" sz="1800" b="1" dirty="0"/>
              <a:t> om?</a:t>
            </a:r>
            <a:endParaRPr sz="1800" b="1" dirty="0"/>
          </a:p>
        </p:txBody>
      </p:sp>
      <p:sp>
        <p:nvSpPr>
          <p:cNvPr id="535" name="Google Shape;535;p27"/>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dirty="0" err="1">
                <a:solidFill>
                  <a:srgbClr val="3F3F3F"/>
                </a:solidFill>
              </a:rPr>
              <a:t>Uppgift</a:t>
            </a:r>
            <a:r>
              <a:rPr lang="en-US" sz="1800" b="1" dirty="0">
                <a:solidFill>
                  <a:srgbClr val="3F3F3F"/>
                </a:solidFill>
              </a:rPr>
              <a:t>: </a:t>
            </a:r>
            <a:r>
              <a:rPr lang="en-US" sz="1800" b="1" dirty="0" err="1">
                <a:solidFill>
                  <a:srgbClr val="3F3F3F"/>
                </a:solidFill>
              </a:rPr>
              <a:t>Vad</a:t>
            </a:r>
            <a:r>
              <a:rPr lang="en-US" sz="1800" b="1" dirty="0">
                <a:solidFill>
                  <a:srgbClr val="3F3F3F"/>
                </a:solidFill>
              </a:rPr>
              <a:t> </a:t>
            </a:r>
            <a:r>
              <a:rPr lang="en-US" sz="1800" b="1" dirty="0" err="1">
                <a:solidFill>
                  <a:srgbClr val="3F3F3F"/>
                </a:solidFill>
              </a:rPr>
              <a:t>är</a:t>
            </a:r>
            <a:r>
              <a:rPr lang="en-US" sz="1800" b="1" dirty="0">
                <a:solidFill>
                  <a:srgbClr val="3F3F3F"/>
                </a:solidFill>
              </a:rPr>
              <a:t> </a:t>
            </a:r>
            <a:r>
              <a:rPr lang="en-US" sz="1800" b="1" dirty="0" err="1">
                <a:solidFill>
                  <a:srgbClr val="3F3F3F"/>
                </a:solidFill>
              </a:rPr>
              <a:t>aktiviteten</a:t>
            </a:r>
            <a:r>
              <a:rPr lang="en-US"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 1: </a:t>
            </a:r>
            <a:r>
              <a:rPr lang="en-US" sz="2800" dirty="0" err="1">
                <a:solidFill>
                  <a:schemeClr val="hlink"/>
                </a:solidFill>
              </a:rPr>
              <a:t>Kompetensutvecklinmg</a:t>
            </a:r>
            <a:r>
              <a:rPr lang="en-US" sz="2800" dirty="0">
                <a:solidFill>
                  <a:schemeClr val="hlink"/>
                </a:solidFill>
              </a:rPr>
              <a:t>, </a:t>
            </a:r>
            <a:r>
              <a:rPr lang="en-US" sz="2800" dirty="0" err="1">
                <a:solidFill>
                  <a:schemeClr val="hlink"/>
                </a:solidFill>
              </a:rPr>
              <a:t>nätverkande</a:t>
            </a:r>
            <a:endParaRPr dirty="0"/>
          </a:p>
        </p:txBody>
      </p:sp>
      <p:sp>
        <p:nvSpPr>
          <p:cNvPr id="541" name="Google Shape;541;p28"/>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p28"/>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3" name="Google Shape;543;p28"/>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Välj 5 frågor.</a:t>
            </a:r>
          </a:p>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Använd dem som riktlinje i dina konversationer.</a:t>
            </a:r>
          </a:p>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Ha ett </a:t>
            </a:r>
            <a:r>
              <a:rPr lang="sv-SE" sz="1400" b="0" i="0" u="none" strike="noStrike" cap="none" dirty="0" err="1">
                <a:solidFill>
                  <a:srgbClr val="3F3F3F"/>
                </a:solidFill>
                <a:latin typeface="Arial"/>
                <a:ea typeface="Arial"/>
                <a:cs typeface="Arial"/>
                <a:sym typeface="Arial"/>
              </a:rPr>
              <a:t>one</a:t>
            </a:r>
            <a:r>
              <a:rPr lang="sv-SE" sz="1400" b="0" i="0" u="none" strike="noStrike" cap="none" dirty="0">
                <a:solidFill>
                  <a:srgbClr val="3F3F3F"/>
                </a:solidFill>
                <a:latin typeface="Arial"/>
                <a:ea typeface="Arial"/>
                <a:cs typeface="Arial"/>
                <a:sym typeface="Arial"/>
              </a:rPr>
              <a:t>-to-</a:t>
            </a:r>
            <a:r>
              <a:rPr lang="sv-SE" sz="1400" b="0" i="0" u="none" strike="noStrike" cap="none" dirty="0" err="1">
                <a:solidFill>
                  <a:srgbClr val="3F3F3F"/>
                </a:solidFill>
                <a:latin typeface="Arial"/>
                <a:ea typeface="Arial"/>
                <a:cs typeface="Arial"/>
                <a:sym typeface="Arial"/>
              </a:rPr>
              <a:t>one</a:t>
            </a:r>
            <a:r>
              <a:rPr lang="sv-SE" sz="1400" b="0" i="0" u="none" strike="noStrike" cap="none" dirty="0">
                <a:solidFill>
                  <a:srgbClr val="3F3F3F"/>
                </a:solidFill>
                <a:latin typeface="Arial"/>
                <a:ea typeface="Arial"/>
                <a:cs typeface="Arial"/>
                <a:sym typeface="Arial"/>
              </a:rPr>
              <a:t>-samtal i rummet.</a:t>
            </a:r>
          </a:p>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Skriv ner svaren.</a:t>
            </a:r>
          </a:p>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dirty="0">
                <a:solidFill>
                  <a:srgbClr val="3F3F3F"/>
                </a:solidFill>
                <a:latin typeface="Arial"/>
                <a:ea typeface="Arial"/>
                <a:cs typeface="Arial"/>
                <a:sym typeface="Arial"/>
              </a:rPr>
              <a:t>Upprepa.</a:t>
            </a:r>
            <a:endParaRPr lang="en-US" sz="1400" b="0" i="0" u="none" strike="noStrike" cap="none" dirty="0">
              <a:solidFill>
                <a:srgbClr val="3F3F3F"/>
              </a:solidFill>
              <a:latin typeface="Arial"/>
              <a:ea typeface="Arial"/>
              <a:cs typeface="Arial"/>
              <a:sym typeface="Arial"/>
            </a:endParaRPr>
          </a:p>
        </p:txBody>
      </p:sp>
      <p:sp>
        <p:nvSpPr>
          <p:cNvPr id="544" name="Google Shape;544;p28"/>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sv-SE" b="0" i="0" u="none" strike="noStrike" cap="none" dirty="0">
                <a:solidFill>
                  <a:srgbClr val="3F3F3F"/>
                </a:solidFill>
                <a:latin typeface="Arial"/>
                <a:ea typeface="Arial"/>
                <a:cs typeface="Arial"/>
                <a:sym typeface="Arial"/>
              </a:rPr>
              <a:t>Du kommer att bredda ditt nätverk och därmed dina möjligheter.</a:t>
            </a:r>
          </a:p>
          <a:p>
            <a:pPr marL="0" marR="0" lvl="0" indent="0" algn="l" rtl="0">
              <a:lnSpc>
                <a:spcPct val="100000"/>
              </a:lnSpc>
              <a:spcBef>
                <a:spcPts val="0"/>
              </a:spcBef>
              <a:spcAft>
                <a:spcPts val="0"/>
              </a:spcAft>
              <a:buClr>
                <a:srgbClr val="000000"/>
              </a:buClr>
              <a:buSzPts val="800"/>
              <a:buFont typeface="Arial"/>
              <a:buNone/>
            </a:pPr>
            <a:r>
              <a:rPr lang="sv-SE" b="0" i="0" u="none" strike="noStrike" cap="none" dirty="0">
                <a:solidFill>
                  <a:srgbClr val="3F3F3F"/>
                </a:solidFill>
                <a:latin typeface="Arial"/>
                <a:ea typeface="Arial"/>
                <a:cs typeface="Arial"/>
                <a:sym typeface="Arial"/>
              </a:rPr>
              <a:t>Bättre kommunikationsförmåga och självkännedomsförmåga.</a:t>
            </a:r>
          </a:p>
          <a:p>
            <a:pPr marL="0" marR="0" lvl="0" indent="0" algn="l" rtl="0">
              <a:lnSpc>
                <a:spcPct val="100000"/>
              </a:lnSpc>
              <a:spcBef>
                <a:spcPts val="0"/>
              </a:spcBef>
              <a:spcAft>
                <a:spcPts val="0"/>
              </a:spcAft>
              <a:buClr>
                <a:srgbClr val="000000"/>
              </a:buClr>
              <a:buSzPts val="800"/>
              <a:buFont typeface="Arial"/>
              <a:buNone/>
            </a:pPr>
            <a:r>
              <a:rPr lang="sv-SE" b="0" i="0" u="none" strike="noStrike" cap="none" dirty="0">
                <a:solidFill>
                  <a:srgbClr val="3F3F3F"/>
                </a:solidFill>
                <a:latin typeface="Arial"/>
                <a:ea typeface="Arial"/>
                <a:cs typeface="Arial"/>
                <a:sym typeface="Arial"/>
              </a:rPr>
              <a:t>Du kommer att känna dig bemyndigad genom att övervinna rädslan för att mingla ansikte mot ansikte med främlingar.</a:t>
            </a:r>
            <a:endParaRPr b="0" i="0" u="none" strike="noStrike" cap="none" dirty="0">
              <a:solidFill>
                <a:srgbClr val="3F3F3F"/>
              </a:solidFill>
              <a:latin typeface="Arial"/>
              <a:ea typeface="Arial"/>
              <a:cs typeface="Arial"/>
              <a:sym typeface="Arial"/>
            </a:endParaRPr>
          </a:p>
        </p:txBody>
      </p:sp>
      <p:sp>
        <p:nvSpPr>
          <p:cNvPr id="545" name="Google Shape;545;p28"/>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a:t>Process: </a:t>
            </a:r>
            <a:r>
              <a:rPr lang="en-US" sz="1800" b="1" dirty="0" err="1"/>
              <a:t>Vad</a:t>
            </a:r>
            <a:r>
              <a:rPr lang="en-US" sz="1800" b="1" dirty="0"/>
              <a:t> ska jag </a:t>
            </a:r>
            <a:r>
              <a:rPr lang="en-US" sz="1800" b="1" dirty="0" err="1"/>
              <a:t>göra</a:t>
            </a:r>
            <a:r>
              <a:rPr lang="en-US" sz="1800" b="1" dirty="0"/>
              <a:t>?</a:t>
            </a:r>
            <a:endParaRPr sz="1800" b="1" dirty="0"/>
          </a:p>
        </p:txBody>
      </p:sp>
      <p:sp>
        <p:nvSpPr>
          <p:cNvPr id="546" name="Google Shape;546;p28"/>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i="0" u="none" strike="noStrike" cap="none" dirty="0" err="1">
                <a:solidFill>
                  <a:srgbClr val="3F3F3F"/>
                </a:solidFill>
                <a:latin typeface="Arial"/>
                <a:ea typeface="Arial"/>
                <a:cs typeface="Arial"/>
                <a:sym typeface="Arial"/>
              </a:rPr>
              <a:t>Lärandemål</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Vad</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kommer</a:t>
            </a:r>
            <a:r>
              <a:rPr lang="en-US" sz="1800" b="1" i="0" u="none" strike="noStrike" cap="none" dirty="0">
                <a:solidFill>
                  <a:srgbClr val="3F3F3F"/>
                </a:solidFill>
                <a:latin typeface="Arial"/>
                <a:ea typeface="Arial"/>
                <a:cs typeface="Arial"/>
                <a:sym typeface="Arial"/>
              </a:rPr>
              <a:t> jag </a:t>
            </a:r>
            <a:r>
              <a:rPr lang="en-US" sz="1800" b="1" i="0" u="none" strike="noStrike" cap="none" dirty="0" err="1">
                <a:solidFill>
                  <a:srgbClr val="3F3F3F"/>
                </a:solidFill>
                <a:latin typeface="Arial"/>
                <a:ea typeface="Arial"/>
                <a:cs typeface="Arial"/>
                <a:sym typeface="Arial"/>
              </a:rPr>
              <a:t>att</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lära</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mig</a:t>
            </a:r>
            <a:r>
              <a:rPr lang="en-US"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 1: </a:t>
            </a:r>
            <a:r>
              <a:rPr lang="en-US" sz="2800" dirty="0" err="1">
                <a:solidFill>
                  <a:schemeClr val="hlink"/>
                </a:solidFill>
              </a:rPr>
              <a:t>Kompetensutveckling</a:t>
            </a:r>
            <a:r>
              <a:rPr lang="en-US" sz="2800" dirty="0">
                <a:solidFill>
                  <a:schemeClr val="hlink"/>
                </a:solidFill>
              </a:rPr>
              <a:t>, </a:t>
            </a:r>
            <a:r>
              <a:rPr lang="en-US" sz="2800" dirty="0" err="1">
                <a:solidFill>
                  <a:schemeClr val="hlink"/>
                </a:solidFill>
              </a:rPr>
              <a:t>nätverkande</a:t>
            </a:r>
            <a:endParaRPr dirty="0"/>
          </a:p>
        </p:txBody>
      </p:sp>
      <p:sp>
        <p:nvSpPr>
          <p:cNvPr id="552" name="Google Shape;552;p29"/>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100"/>
              <a:buFont typeface="Arial"/>
              <a:buNone/>
            </a:pPr>
            <a:r>
              <a:rPr lang="sv-SE" sz="1400" b="0" i="0" u="none" strike="noStrike" cap="none" dirty="0">
                <a:solidFill>
                  <a:srgbClr val="3F3F3F"/>
                </a:solidFill>
                <a:latin typeface="Arial"/>
                <a:ea typeface="Arial"/>
                <a:cs typeface="Arial"/>
                <a:sym typeface="Arial"/>
              </a:rPr>
              <a:t>Du kommer att lära dig att med övning kan du övervinna din oro över att umgås med nya människor.</a:t>
            </a:r>
          </a:p>
          <a:p>
            <a:pPr marL="0" marR="0" lvl="0" indent="0" algn="l" rtl="0">
              <a:lnSpc>
                <a:spcPct val="150000"/>
              </a:lnSpc>
              <a:spcBef>
                <a:spcPts val="0"/>
              </a:spcBef>
              <a:spcAft>
                <a:spcPts val="0"/>
              </a:spcAft>
              <a:buClr>
                <a:schemeClr val="dk1"/>
              </a:buClr>
              <a:buSzPts val="1100"/>
              <a:buFont typeface="Arial"/>
              <a:buNone/>
            </a:pPr>
            <a:r>
              <a:rPr lang="sv-SE" sz="1400" b="0" i="0" u="none" strike="noStrike" cap="none" dirty="0">
                <a:solidFill>
                  <a:srgbClr val="3F3F3F"/>
                </a:solidFill>
                <a:latin typeface="Arial"/>
                <a:ea typeface="Arial"/>
                <a:cs typeface="Arial"/>
                <a:sym typeface="Arial"/>
              </a:rPr>
              <a:t>Du kommer att lära dig att </a:t>
            </a:r>
            <a:r>
              <a:rPr lang="sv-SE" sz="1400" b="0" i="0" u="none" strike="noStrike" cap="none" dirty="0" err="1">
                <a:solidFill>
                  <a:srgbClr val="3F3F3F"/>
                </a:solidFill>
                <a:latin typeface="Arial"/>
                <a:ea typeface="Arial"/>
                <a:cs typeface="Arial"/>
                <a:sym typeface="Arial"/>
              </a:rPr>
              <a:t>nätverka</a:t>
            </a:r>
            <a:r>
              <a:rPr lang="sv-SE" sz="1400" b="0" i="0" u="none" strike="noStrike" cap="none" dirty="0">
                <a:solidFill>
                  <a:srgbClr val="3F3F3F"/>
                </a:solidFill>
                <a:latin typeface="Arial"/>
                <a:ea typeface="Arial"/>
                <a:cs typeface="Arial"/>
                <a:sym typeface="Arial"/>
              </a:rPr>
              <a:t> i verkligheten. Du kan ta det till nästa nivå och samarbeta med någon från ditt nätverk – för att göra en idé till verklighet.</a:t>
            </a:r>
          </a:p>
          <a:p>
            <a:pPr marL="0" marR="0" lvl="0" indent="0" algn="l" rtl="0">
              <a:lnSpc>
                <a:spcPct val="150000"/>
              </a:lnSpc>
              <a:spcBef>
                <a:spcPts val="0"/>
              </a:spcBef>
              <a:spcAft>
                <a:spcPts val="0"/>
              </a:spcAft>
              <a:buClr>
                <a:schemeClr val="dk1"/>
              </a:buClr>
              <a:buSzPts val="1100"/>
              <a:buFont typeface="Arial"/>
              <a:buNone/>
            </a:pPr>
            <a:r>
              <a:rPr lang="sv-SE" sz="1400" b="0" i="0" u="none" strike="noStrike" cap="none" dirty="0">
                <a:solidFill>
                  <a:srgbClr val="3F3F3F"/>
                </a:solidFill>
                <a:latin typeface="Arial"/>
                <a:ea typeface="Arial"/>
                <a:cs typeface="Arial"/>
                <a:sym typeface="Arial"/>
              </a:rPr>
              <a:t>Du kan också utforska online-plattformar där människor </a:t>
            </a:r>
            <a:r>
              <a:rPr lang="sv-SE" sz="1400" b="0" i="0" u="none" strike="noStrike" cap="none" dirty="0" err="1">
                <a:solidFill>
                  <a:srgbClr val="3F3F3F"/>
                </a:solidFill>
                <a:latin typeface="Arial"/>
                <a:ea typeface="Arial"/>
                <a:cs typeface="Arial"/>
                <a:sym typeface="Arial"/>
              </a:rPr>
              <a:t>nätverkar</a:t>
            </a:r>
            <a:r>
              <a:rPr lang="sv-SE" sz="1400" b="0" i="0" u="none" strike="noStrike" cap="none" dirty="0">
                <a:solidFill>
                  <a:srgbClr val="3F3F3F"/>
                </a:solidFill>
                <a:latin typeface="Arial"/>
                <a:ea typeface="Arial"/>
                <a:cs typeface="Arial"/>
                <a:sym typeface="Arial"/>
              </a:rPr>
              <a:t> för professionella ändamål, som till exempel Linkedin.</a:t>
            </a:r>
            <a:endParaRPr sz="1400" b="0" i="0" u="none" strike="noStrike" cap="none" dirty="0">
              <a:solidFill>
                <a:srgbClr val="3F3F3F"/>
              </a:solidFill>
              <a:latin typeface="Arial"/>
              <a:ea typeface="Arial"/>
              <a:cs typeface="Arial"/>
              <a:sym typeface="Arial"/>
            </a:endParaRPr>
          </a:p>
        </p:txBody>
      </p:sp>
      <p:sp>
        <p:nvSpPr>
          <p:cNvPr id="553" name="Google Shape;553;p29"/>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Slutsatser</a:t>
            </a:r>
            <a:r>
              <a:rPr lang="en-US" sz="1800" b="1" dirty="0"/>
              <a:t>: </a:t>
            </a:r>
            <a:r>
              <a:rPr lang="en-US" sz="1800" b="1" dirty="0" err="1"/>
              <a:t>Vad</a:t>
            </a:r>
            <a:r>
              <a:rPr lang="en-US" sz="1800" b="1" dirty="0"/>
              <a:t> tar jag med </a:t>
            </a:r>
            <a:r>
              <a:rPr lang="en-US" sz="1800" b="1" dirty="0" err="1"/>
              <a:t>mig</a:t>
            </a:r>
            <a:r>
              <a:rPr lang="en-US" sz="1800" b="1" dirty="0"/>
              <a:t>?</a:t>
            </a:r>
            <a:endParaRPr sz="1800" b="1" dirty="0"/>
          </a:p>
        </p:txBody>
      </p:sp>
      <p:sp>
        <p:nvSpPr>
          <p:cNvPr id="554" name="Google Shape;554;p29"/>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0"/>
          <p:cNvSpPr txBox="1">
            <a:spLocks noGrp="1"/>
          </p:cNvSpPr>
          <p:nvPr>
            <p:ph type="body" idx="1"/>
          </p:nvPr>
        </p:nvSpPr>
        <p:spPr>
          <a:xfrm>
            <a:off x="0" y="157103"/>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 2: </a:t>
            </a:r>
            <a:r>
              <a:rPr lang="en-US" sz="2800" dirty="0" err="1">
                <a:solidFill>
                  <a:schemeClr val="hlink"/>
                </a:solidFill>
              </a:rPr>
              <a:t>Målsättning</a:t>
            </a:r>
            <a:r>
              <a:rPr lang="en-US" sz="2800" dirty="0">
                <a:solidFill>
                  <a:schemeClr val="hlink"/>
                </a:solidFill>
              </a:rPr>
              <a:t> </a:t>
            </a:r>
            <a:r>
              <a:rPr lang="en-US" sz="2800" dirty="0" err="1">
                <a:solidFill>
                  <a:schemeClr val="hlink"/>
                </a:solidFill>
              </a:rPr>
              <a:t>och</a:t>
            </a:r>
            <a:r>
              <a:rPr lang="en-US" sz="2800" dirty="0">
                <a:solidFill>
                  <a:schemeClr val="hlink"/>
                </a:solidFill>
              </a:rPr>
              <a:t> </a:t>
            </a:r>
            <a:r>
              <a:rPr lang="en-US" sz="2800" dirty="0" err="1">
                <a:solidFill>
                  <a:schemeClr val="hlink"/>
                </a:solidFill>
              </a:rPr>
              <a:t>offentligt</a:t>
            </a:r>
            <a:r>
              <a:rPr lang="en-US" sz="2800" dirty="0">
                <a:solidFill>
                  <a:schemeClr val="hlink"/>
                </a:solidFill>
              </a:rPr>
              <a:t> </a:t>
            </a:r>
            <a:r>
              <a:rPr lang="en-US" sz="2800" dirty="0" err="1">
                <a:solidFill>
                  <a:schemeClr val="hlink"/>
                </a:solidFill>
              </a:rPr>
              <a:t>talande</a:t>
            </a:r>
            <a:endParaRPr sz="2800" dirty="0"/>
          </a:p>
        </p:txBody>
      </p:sp>
      <p:sp>
        <p:nvSpPr>
          <p:cNvPr id="560" name="Google Shape;560;p30"/>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a:solidFill>
                  <a:srgbClr val="3F3F3F"/>
                </a:solidFill>
                <a:latin typeface="Arial"/>
                <a:ea typeface="Arial"/>
                <a:cs typeface="Arial"/>
                <a:sym typeface="Arial"/>
              </a:rPr>
              <a:t>Du kandiderar för att bli</a:t>
            </a:r>
          </a:p>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a:solidFill>
                  <a:srgbClr val="3F3F3F"/>
                </a:solidFill>
                <a:latin typeface="Arial"/>
                <a:ea typeface="Arial"/>
                <a:cs typeface="Arial"/>
                <a:sym typeface="Arial"/>
              </a:rPr>
              <a:t>" hela världens president"!</a:t>
            </a:r>
          </a:p>
          <a:p>
            <a:pPr marL="0" marR="0" lvl="0" indent="0" algn="ctr" rtl="0">
              <a:lnSpc>
                <a:spcPct val="100000"/>
              </a:lnSpc>
              <a:spcBef>
                <a:spcPts val="0"/>
              </a:spcBef>
              <a:spcAft>
                <a:spcPts val="0"/>
              </a:spcAft>
              <a:buClr>
                <a:srgbClr val="000000"/>
              </a:buClr>
              <a:buSzPts val="1400"/>
              <a:buFont typeface="Arial"/>
              <a:buNone/>
            </a:pPr>
            <a:endParaRPr lang="sv-SE" sz="14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a:solidFill>
                  <a:srgbClr val="3F3F3F"/>
                </a:solidFill>
                <a:latin typeface="Arial"/>
                <a:ea typeface="Arial"/>
                <a:cs typeface="Arial"/>
                <a:sym typeface="Arial"/>
              </a:rPr>
              <a:t>Du ska skriva och hålla ditt eget valtal.</a:t>
            </a:r>
            <a:endParaRPr lang="sv-SE" sz="1400" b="0" i="0" u="none" strike="noStrike" cap="none" dirty="0">
              <a:solidFill>
                <a:srgbClr val="3F3F3F"/>
              </a:solidFill>
              <a:latin typeface="Arial"/>
              <a:ea typeface="Arial"/>
              <a:cs typeface="Arial"/>
              <a:sym typeface="Arial"/>
            </a:endParaRPr>
          </a:p>
        </p:txBody>
      </p:sp>
      <p:sp>
        <p:nvSpPr>
          <p:cNvPr id="561" name="Google Shape;561;p30"/>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sv-SE" sz="1300" b="0" i="0" u="none" strike="noStrike" cap="none" dirty="0">
                <a:solidFill>
                  <a:schemeClr val="hlink"/>
                </a:solidFill>
                <a:latin typeface="Arial"/>
                <a:ea typeface="Arial"/>
                <a:cs typeface="Arial"/>
                <a:sym typeface="Arial"/>
              </a:rPr>
              <a:t>Lyft snabbt fram en idé för att förändra världen, som är i linje med dina värderingar.</a:t>
            </a:r>
          </a:p>
          <a:p>
            <a:pPr marL="0" marR="0" lvl="0" indent="0" algn="ctr" rtl="0">
              <a:lnSpc>
                <a:spcPct val="100000"/>
              </a:lnSpc>
              <a:spcBef>
                <a:spcPts val="0"/>
              </a:spcBef>
              <a:spcAft>
                <a:spcPts val="0"/>
              </a:spcAft>
              <a:buClr>
                <a:srgbClr val="000000"/>
              </a:buClr>
              <a:buSzPts val="1300"/>
              <a:buFont typeface="Arial"/>
              <a:buNone/>
            </a:pPr>
            <a:r>
              <a:rPr lang="sv-SE" sz="1300" b="0" i="0" u="none" strike="noStrike" cap="none" dirty="0">
                <a:solidFill>
                  <a:schemeClr val="hlink"/>
                </a:solidFill>
                <a:latin typeface="Arial"/>
                <a:ea typeface="Arial"/>
                <a:cs typeface="Arial"/>
                <a:sym typeface="Arial"/>
              </a:rPr>
              <a:t>Skriv ett 15 minuter ett kort tal om dina (tänkta) politiska strävanden.</a:t>
            </a:r>
          </a:p>
          <a:p>
            <a:pPr marL="0" marR="0" lvl="0" indent="0" algn="ctr" rtl="0">
              <a:lnSpc>
                <a:spcPct val="100000"/>
              </a:lnSpc>
              <a:spcBef>
                <a:spcPts val="0"/>
              </a:spcBef>
              <a:spcAft>
                <a:spcPts val="0"/>
              </a:spcAft>
              <a:buClr>
                <a:srgbClr val="000000"/>
              </a:buClr>
              <a:buSzPts val="1300"/>
              <a:buFont typeface="Arial"/>
              <a:buNone/>
            </a:pPr>
            <a:endParaRPr lang="sv-SE" sz="1300" b="0" i="0" u="none" strike="noStrike" cap="none" dirty="0">
              <a:solidFill>
                <a:schemeClr val="hlink"/>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sv-SE" sz="1300" b="0" i="0" u="none" strike="noStrike" cap="none" dirty="0">
                <a:solidFill>
                  <a:schemeClr val="hlink"/>
                </a:solidFill>
                <a:latin typeface="Arial"/>
                <a:ea typeface="Arial"/>
                <a:cs typeface="Arial"/>
                <a:sym typeface="Arial"/>
              </a:rPr>
              <a:t>Använd </a:t>
            </a:r>
            <a:r>
              <a:rPr lang="sv-SE" sz="1300" b="0" i="0" u="sng" strike="noStrike" cap="none" dirty="0">
                <a:solidFill>
                  <a:schemeClr val="hlink"/>
                </a:solidFill>
                <a:latin typeface="Arial"/>
                <a:ea typeface="Arial"/>
                <a:cs typeface="Arial"/>
                <a:sym typeface="Arial"/>
              </a:rPr>
              <a:t>mallen för valtal </a:t>
            </a:r>
            <a:r>
              <a:rPr lang="sv-SE" sz="1300" b="0" i="0" u="none" strike="noStrike" cap="none" dirty="0">
                <a:solidFill>
                  <a:schemeClr val="hlink"/>
                </a:solidFill>
                <a:latin typeface="Arial"/>
                <a:ea typeface="Arial"/>
                <a:cs typeface="Arial"/>
                <a:sym typeface="Arial"/>
              </a:rPr>
              <a:t>som finns i resurssektionen som vägledning.</a:t>
            </a:r>
          </a:p>
          <a:p>
            <a:pPr marL="0" marR="0" lvl="0" indent="0" algn="ctr" rtl="0">
              <a:lnSpc>
                <a:spcPct val="100000"/>
              </a:lnSpc>
              <a:spcBef>
                <a:spcPts val="0"/>
              </a:spcBef>
              <a:spcAft>
                <a:spcPts val="0"/>
              </a:spcAft>
              <a:buClr>
                <a:srgbClr val="000000"/>
              </a:buClr>
              <a:buSzPts val="1300"/>
              <a:buFont typeface="Arial"/>
              <a:buNone/>
            </a:pPr>
            <a:r>
              <a:rPr lang="sv-SE" sz="1300" b="0" i="0" u="none" strike="noStrike" cap="none" dirty="0">
                <a:solidFill>
                  <a:schemeClr val="hlink"/>
                </a:solidFill>
                <a:latin typeface="Arial"/>
                <a:ea typeface="Arial"/>
                <a:cs typeface="Arial"/>
                <a:sym typeface="Arial"/>
              </a:rPr>
              <a:t>Håll dina tal.</a:t>
            </a:r>
            <a:endParaRPr sz="1300" b="0" i="0" u="none" strike="noStrike" cap="none" dirty="0">
              <a:solidFill>
                <a:schemeClr val="hlink"/>
              </a:solidFill>
              <a:latin typeface="Arial"/>
              <a:ea typeface="Arial"/>
              <a:cs typeface="Arial"/>
              <a:sym typeface="Arial"/>
            </a:endParaRPr>
          </a:p>
        </p:txBody>
      </p:sp>
      <p:sp>
        <p:nvSpPr>
          <p:cNvPr id="562" name="Google Shape;562;p30"/>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3" name="Google Shape;563;p30"/>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4" name="Google Shape;564;p30"/>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Inledning</a:t>
            </a:r>
            <a:r>
              <a:rPr lang="en-US" sz="1800" b="1" dirty="0"/>
              <a:t>: </a:t>
            </a:r>
            <a:r>
              <a:rPr lang="en-US" sz="1800" b="1" dirty="0" err="1"/>
              <a:t>Vad</a:t>
            </a:r>
            <a:r>
              <a:rPr lang="en-US" sz="1800" b="1" dirty="0"/>
              <a:t> </a:t>
            </a:r>
            <a:r>
              <a:rPr lang="en-US" sz="1800" b="1" dirty="0" err="1"/>
              <a:t>handlar</a:t>
            </a:r>
            <a:r>
              <a:rPr lang="en-US" sz="1800" b="1" dirty="0"/>
              <a:t> det </a:t>
            </a:r>
            <a:r>
              <a:rPr lang="en-US" sz="1800" b="1" dirty="0" err="1"/>
              <a:t>här</a:t>
            </a:r>
            <a:r>
              <a:rPr lang="en-US" sz="1800" b="1" dirty="0"/>
              <a:t> om?</a:t>
            </a:r>
            <a:endParaRPr sz="1800" b="1" dirty="0"/>
          </a:p>
        </p:txBody>
      </p:sp>
      <p:sp>
        <p:nvSpPr>
          <p:cNvPr id="565" name="Google Shape;565;p30"/>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dirty="0" err="1">
                <a:solidFill>
                  <a:srgbClr val="3F3F3F"/>
                </a:solidFill>
              </a:rPr>
              <a:t>Uppgift</a:t>
            </a:r>
            <a:r>
              <a:rPr lang="en-US" sz="1800" b="1" dirty="0">
                <a:solidFill>
                  <a:srgbClr val="3F3F3F"/>
                </a:solidFill>
              </a:rPr>
              <a:t>: </a:t>
            </a:r>
            <a:r>
              <a:rPr lang="en-US" sz="1800" b="1" dirty="0" err="1">
                <a:solidFill>
                  <a:srgbClr val="3F3F3F"/>
                </a:solidFill>
              </a:rPr>
              <a:t>Vad</a:t>
            </a:r>
            <a:r>
              <a:rPr lang="en-US" sz="1800" b="1" dirty="0">
                <a:solidFill>
                  <a:srgbClr val="3F3F3F"/>
                </a:solidFill>
              </a:rPr>
              <a:t> </a:t>
            </a:r>
            <a:r>
              <a:rPr lang="en-US" sz="1800" b="1" dirty="0" err="1">
                <a:solidFill>
                  <a:srgbClr val="3F3F3F"/>
                </a:solidFill>
              </a:rPr>
              <a:t>är</a:t>
            </a:r>
            <a:r>
              <a:rPr lang="en-US" sz="1800" b="1" dirty="0">
                <a:solidFill>
                  <a:srgbClr val="3F3F3F"/>
                </a:solidFill>
              </a:rPr>
              <a:t> </a:t>
            </a:r>
            <a:r>
              <a:rPr lang="en-US" sz="1800" b="1" dirty="0" err="1">
                <a:solidFill>
                  <a:srgbClr val="3F3F3F"/>
                </a:solidFill>
              </a:rPr>
              <a:t>aktiviteten</a:t>
            </a:r>
            <a:r>
              <a:rPr lang="en-US"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1"/>
          <p:cNvSpPr txBox="1">
            <a:spLocks noGrp="1"/>
          </p:cNvSpPr>
          <p:nvPr>
            <p:ph type="body" idx="1"/>
          </p:nvPr>
        </p:nvSpPr>
        <p:spPr>
          <a:xfrm>
            <a:off x="0" y="360453"/>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hlink"/>
              </a:buClr>
              <a:buSzPts val="2800"/>
              <a:buFont typeface="Arial"/>
              <a:buNone/>
            </a:pPr>
            <a:r>
              <a:rPr lang="en-US" sz="2800" dirty="0">
                <a:solidFill>
                  <a:schemeClr val="hlink"/>
                </a:solidFill>
              </a:rPr>
              <a:t>Quest 2: </a:t>
            </a:r>
            <a:r>
              <a:rPr lang="en-US" sz="2800" dirty="0" err="1">
                <a:solidFill>
                  <a:schemeClr val="hlink"/>
                </a:solidFill>
              </a:rPr>
              <a:t>Målsättning</a:t>
            </a:r>
            <a:r>
              <a:rPr lang="en-US" sz="2800" dirty="0">
                <a:solidFill>
                  <a:schemeClr val="hlink"/>
                </a:solidFill>
              </a:rPr>
              <a:t> </a:t>
            </a:r>
            <a:r>
              <a:rPr lang="en-US" sz="2800" dirty="0" err="1">
                <a:solidFill>
                  <a:schemeClr val="hlink"/>
                </a:solidFill>
              </a:rPr>
              <a:t>och</a:t>
            </a:r>
            <a:r>
              <a:rPr lang="en-US" sz="2800" dirty="0">
                <a:solidFill>
                  <a:schemeClr val="hlink"/>
                </a:solidFill>
              </a:rPr>
              <a:t> </a:t>
            </a:r>
            <a:r>
              <a:rPr lang="en-US" sz="2800" dirty="0" err="1">
                <a:solidFill>
                  <a:schemeClr val="hlink"/>
                </a:solidFill>
              </a:rPr>
              <a:t>offentligt</a:t>
            </a:r>
            <a:r>
              <a:rPr lang="en-US" sz="2800" dirty="0">
                <a:solidFill>
                  <a:schemeClr val="hlink"/>
                </a:solidFill>
              </a:rPr>
              <a:t> </a:t>
            </a:r>
            <a:r>
              <a:rPr lang="en-US" sz="2800" dirty="0" err="1">
                <a:solidFill>
                  <a:schemeClr val="hlink"/>
                </a:solidFill>
              </a:rPr>
              <a:t>talande</a:t>
            </a:r>
            <a:endParaRPr sz="2800" dirty="0">
              <a:solidFill>
                <a:schemeClr val="hlink"/>
              </a:solidFill>
            </a:endParaRPr>
          </a:p>
          <a:p>
            <a:pPr marL="0" lvl="0" indent="0" algn="ctr" rtl="0">
              <a:lnSpc>
                <a:spcPct val="100000"/>
              </a:lnSpc>
              <a:spcBef>
                <a:spcPts val="0"/>
              </a:spcBef>
              <a:spcAft>
                <a:spcPts val="0"/>
              </a:spcAft>
              <a:buClr>
                <a:srgbClr val="3F3F3F"/>
              </a:buClr>
              <a:buSzPts val="2800"/>
              <a:buNone/>
            </a:pPr>
            <a:endParaRPr sz="2800" dirty="0"/>
          </a:p>
        </p:txBody>
      </p:sp>
      <p:sp>
        <p:nvSpPr>
          <p:cNvPr id="571" name="Google Shape;571;p31"/>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2" name="Google Shape;572;p31"/>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31"/>
          <p:cNvSpPr/>
          <p:nvPr/>
        </p:nvSpPr>
        <p:spPr>
          <a:xfrm>
            <a:off x="564710" y="1612785"/>
            <a:ext cx="3600300" cy="22083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457200" marR="0" lvl="0" indent="-317500" algn="just" rtl="0">
              <a:lnSpc>
                <a:spcPct val="100000"/>
              </a:lnSpc>
              <a:spcBef>
                <a:spcPts val="0"/>
              </a:spcBef>
              <a:spcAft>
                <a:spcPts val="0"/>
              </a:spcAft>
              <a:buClr>
                <a:srgbClr val="3F3F3F"/>
              </a:buClr>
              <a:buSzPts val="1400"/>
              <a:buFont typeface="Arial"/>
              <a:buAutoNum type="arabicPeriod"/>
            </a:pPr>
            <a:r>
              <a:rPr lang="sv-SE" sz="1400" b="0" i="0" u="none" strike="noStrike" cap="none" dirty="0">
                <a:solidFill>
                  <a:srgbClr val="3F3F3F"/>
                </a:solidFill>
                <a:latin typeface="Arial"/>
                <a:ea typeface="Arial"/>
                <a:cs typeface="Arial"/>
                <a:sym typeface="Arial"/>
              </a:rPr>
              <a:t>Gör en stark introduktion</a:t>
            </a:r>
          </a:p>
          <a:p>
            <a:pPr marL="457200" marR="0" lvl="0" indent="-317500" algn="just" rtl="0">
              <a:lnSpc>
                <a:spcPct val="100000"/>
              </a:lnSpc>
              <a:spcBef>
                <a:spcPts val="0"/>
              </a:spcBef>
              <a:spcAft>
                <a:spcPts val="0"/>
              </a:spcAft>
              <a:buClr>
                <a:srgbClr val="3F3F3F"/>
              </a:buClr>
              <a:buSzPts val="1400"/>
              <a:buFont typeface="Arial"/>
              <a:buAutoNum type="arabicPeriod"/>
            </a:pPr>
            <a:r>
              <a:rPr lang="sv-SE" sz="1400" b="0" i="0" u="none" strike="noStrike" cap="none" dirty="0">
                <a:solidFill>
                  <a:srgbClr val="3F3F3F"/>
                </a:solidFill>
                <a:latin typeface="Arial"/>
                <a:ea typeface="Arial"/>
                <a:cs typeface="Arial"/>
                <a:sym typeface="Arial"/>
              </a:rPr>
              <a:t>Definiera ditt uppställda politiska mål med SMART-modellen.</a:t>
            </a:r>
          </a:p>
          <a:p>
            <a:pPr marL="457200" marR="0" lvl="0" indent="-317500" algn="just" rtl="0">
              <a:lnSpc>
                <a:spcPct val="100000"/>
              </a:lnSpc>
              <a:spcBef>
                <a:spcPts val="0"/>
              </a:spcBef>
              <a:spcAft>
                <a:spcPts val="0"/>
              </a:spcAft>
              <a:buClr>
                <a:srgbClr val="3F3F3F"/>
              </a:buClr>
              <a:buSzPts val="1400"/>
              <a:buFont typeface="Arial"/>
              <a:buAutoNum type="arabicPeriod"/>
            </a:pPr>
            <a:r>
              <a:rPr lang="sv-SE" sz="1400" b="0" i="0" u="none" strike="noStrike" cap="none" dirty="0">
                <a:solidFill>
                  <a:srgbClr val="3F3F3F"/>
                </a:solidFill>
                <a:latin typeface="Arial"/>
                <a:ea typeface="Arial"/>
                <a:cs typeface="Arial"/>
                <a:sym typeface="Arial"/>
              </a:rPr>
              <a:t>Illustrera fördelarna med din plan.</a:t>
            </a:r>
          </a:p>
          <a:p>
            <a:pPr marL="457200" marR="0" lvl="0" indent="-317500" algn="just" rtl="0">
              <a:lnSpc>
                <a:spcPct val="100000"/>
              </a:lnSpc>
              <a:spcBef>
                <a:spcPts val="0"/>
              </a:spcBef>
              <a:spcAft>
                <a:spcPts val="0"/>
              </a:spcAft>
              <a:buClr>
                <a:srgbClr val="3F3F3F"/>
              </a:buClr>
              <a:buSzPts val="1400"/>
              <a:buFont typeface="Arial"/>
              <a:buAutoNum type="arabicPeriod"/>
            </a:pPr>
            <a:r>
              <a:rPr lang="sv-SE" sz="1400" b="0" i="0" u="none" strike="noStrike" cap="none" dirty="0">
                <a:solidFill>
                  <a:srgbClr val="3F3F3F"/>
                </a:solidFill>
                <a:latin typeface="Arial"/>
                <a:ea typeface="Arial"/>
                <a:cs typeface="Arial"/>
                <a:sym typeface="Arial"/>
              </a:rPr>
              <a:t>Övertyga allmänheten om dina egenskaper och moraliska värderingar.</a:t>
            </a:r>
          </a:p>
          <a:p>
            <a:pPr marL="457200" marR="0" lvl="0" indent="-317500" algn="just" rtl="0">
              <a:lnSpc>
                <a:spcPct val="100000"/>
              </a:lnSpc>
              <a:spcBef>
                <a:spcPts val="0"/>
              </a:spcBef>
              <a:spcAft>
                <a:spcPts val="0"/>
              </a:spcAft>
              <a:buClr>
                <a:srgbClr val="3F3F3F"/>
              </a:buClr>
              <a:buSzPts val="1400"/>
              <a:buFont typeface="Arial"/>
              <a:buAutoNum type="arabicPeriod"/>
            </a:pPr>
            <a:r>
              <a:rPr lang="sv-SE" sz="1400" b="0" i="0" u="none" strike="noStrike" cap="none" dirty="0">
                <a:solidFill>
                  <a:srgbClr val="3F3F3F"/>
                </a:solidFill>
                <a:latin typeface="Arial"/>
                <a:ea typeface="Arial"/>
                <a:cs typeface="Arial"/>
                <a:sym typeface="Arial"/>
              </a:rPr>
              <a:t>Avsluta i en självsäker ton (inte aggressiv)</a:t>
            </a:r>
            <a:endParaRPr lang="en-US" sz="1400" b="0" i="0" u="none" strike="noStrike" cap="none" dirty="0">
              <a:solidFill>
                <a:srgbClr val="3F3F3F"/>
              </a:solidFill>
              <a:latin typeface="Arial"/>
              <a:ea typeface="Arial"/>
              <a:cs typeface="Arial"/>
              <a:sym typeface="Arial"/>
            </a:endParaRPr>
          </a:p>
        </p:txBody>
      </p:sp>
      <p:sp>
        <p:nvSpPr>
          <p:cNvPr id="574" name="Google Shape;574;p31"/>
          <p:cNvSpPr/>
          <p:nvPr/>
        </p:nvSpPr>
        <p:spPr>
          <a:xfrm>
            <a:off x="4886017"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1000"/>
              </a:spcBef>
              <a:spcAft>
                <a:spcPts val="0"/>
              </a:spcAft>
              <a:buClr>
                <a:srgbClr val="000000"/>
              </a:buClr>
              <a:buSzPts val="600"/>
              <a:buFont typeface="Arial"/>
              <a:buNone/>
            </a:pPr>
            <a:r>
              <a:rPr lang="sv-SE" b="0" i="0" u="none" strike="noStrike" cap="none" dirty="0">
                <a:solidFill>
                  <a:srgbClr val="3F3F3F"/>
                </a:solidFill>
                <a:latin typeface="Arial"/>
                <a:ea typeface="Arial"/>
                <a:cs typeface="Arial"/>
                <a:sym typeface="Arial"/>
              </a:rPr>
              <a:t>Du kommer att lära dig hur du definierar SMARTA mål.</a:t>
            </a:r>
          </a:p>
          <a:p>
            <a:pPr marL="0" marR="0" lvl="0" indent="0" algn="l" rtl="0">
              <a:lnSpc>
                <a:spcPct val="100000"/>
              </a:lnSpc>
              <a:spcBef>
                <a:spcPts val="1000"/>
              </a:spcBef>
              <a:spcAft>
                <a:spcPts val="0"/>
              </a:spcAft>
              <a:buClr>
                <a:srgbClr val="000000"/>
              </a:buClr>
              <a:buSzPts val="600"/>
              <a:buFont typeface="Arial"/>
              <a:buNone/>
            </a:pPr>
            <a:r>
              <a:rPr lang="sv-SE" b="0" i="0" u="none" strike="noStrike" cap="none" dirty="0">
                <a:solidFill>
                  <a:srgbClr val="3F3F3F"/>
                </a:solidFill>
                <a:latin typeface="Arial"/>
                <a:ea typeface="Arial"/>
                <a:cs typeface="Arial"/>
                <a:sym typeface="Arial"/>
              </a:rPr>
              <a:t>Du kommer att öka dina kunskaper om kommunikationstekniker och strategier</a:t>
            </a:r>
          </a:p>
          <a:p>
            <a:pPr marL="0" marR="0" lvl="0" indent="0" algn="l" rtl="0">
              <a:lnSpc>
                <a:spcPct val="100000"/>
              </a:lnSpc>
              <a:spcBef>
                <a:spcPts val="1000"/>
              </a:spcBef>
              <a:spcAft>
                <a:spcPts val="0"/>
              </a:spcAft>
              <a:buClr>
                <a:srgbClr val="000000"/>
              </a:buClr>
              <a:buSzPts val="600"/>
              <a:buFont typeface="Arial"/>
              <a:buNone/>
            </a:pPr>
            <a:r>
              <a:rPr lang="sv-SE" b="0" i="0" u="none" strike="noStrike" cap="none" dirty="0">
                <a:solidFill>
                  <a:srgbClr val="3F3F3F"/>
                </a:solidFill>
                <a:latin typeface="Arial"/>
                <a:ea typeface="Arial"/>
                <a:cs typeface="Arial"/>
                <a:sym typeface="Arial"/>
              </a:rPr>
              <a:t>Du kommer att förbättra ditt värde av idéer och kreativitet.</a:t>
            </a:r>
          </a:p>
          <a:p>
            <a:pPr marL="0" marR="0" lvl="0" indent="0" algn="l" rtl="0">
              <a:lnSpc>
                <a:spcPct val="100000"/>
              </a:lnSpc>
              <a:spcBef>
                <a:spcPts val="1000"/>
              </a:spcBef>
              <a:spcAft>
                <a:spcPts val="0"/>
              </a:spcAft>
              <a:buClr>
                <a:srgbClr val="000000"/>
              </a:buClr>
              <a:buSzPts val="600"/>
              <a:buFont typeface="Arial"/>
              <a:buNone/>
            </a:pPr>
            <a:r>
              <a:rPr lang="sv-SE" b="0" i="0" u="none" strike="noStrike" cap="none" dirty="0">
                <a:solidFill>
                  <a:srgbClr val="3F3F3F"/>
                </a:solidFill>
                <a:latin typeface="Arial"/>
                <a:ea typeface="Arial"/>
                <a:cs typeface="Arial"/>
                <a:sym typeface="Arial"/>
              </a:rPr>
              <a:t>Du kommer att stärkas efter att ha övervunnit din rädsla för att tala inför publik</a:t>
            </a:r>
            <a:r>
              <a:rPr lang="sv-SE" sz="600" b="0" i="0" u="none" strike="noStrike" cap="none" dirty="0">
                <a:solidFill>
                  <a:srgbClr val="3F3F3F"/>
                </a:solidFill>
                <a:latin typeface="Arial"/>
                <a:ea typeface="Arial"/>
                <a:cs typeface="Arial"/>
                <a:sym typeface="Arial"/>
              </a:rPr>
              <a:t>.</a:t>
            </a:r>
            <a:endParaRPr sz="600" b="0" i="0" u="none" strike="noStrike" cap="none" dirty="0">
              <a:solidFill>
                <a:srgbClr val="3F3F3F"/>
              </a:solidFill>
              <a:latin typeface="Arial"/>
              <a:ea typeface="Arial"/>
              <a:cs typeface="Arial"/>
              <a:sym typeface="Arial"/>
            </a:endParaRPr>
          </a:p>
        </p:txBody>
      </p:sp>
      <p:sp>
        <p:nvSpPr>
          <p:cNvPr id="575" name="Google Shape;575;p31"/>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a:t>Process: </a:t>
            </a:r>
            <a:r>
              <a:rPr lang="en-US" sz="1800" b="1" dirty="0" err="1"/>
              <a:t>Vad</a:t>
            </a:r>
            <a:r>
              <a:rPr lang="en-US" sz="1800" b="1" dirty="0"/>
              <a:t> ska jag </a:t>
            </a:r>
            <a:r>
              <a:rPr lang="en-US" sz="1800" b="1" dirty="0" err="1"/>
              <a:t>göra</a:t>
            </a:r>
            <a:r>
              <a:rPr lang="en-US" sz="1800" b="1" dirty="0"/>
              <a:t>?</a:t>
            </a:r>
            <a:endParaRPr sz="1800" b="1" dirty="0"/>
          </a:p>
        </p:txBody>
      </p:sp>
      <p:sp>
        <p:nvSpPr>
          <p:cNvPr id="576" name="Google Shape;576;p31"/>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i="0" u="none" strike="noStrike" cap="none" dirty="0" err="1">
                <a:solidFill>
                  <a:srgbClr val="3F3F3F"/>
                </a:solidFill>
                <a:latin typeface="Arial"/>
                <a:ea typeface="Arial"/>
                <a:cs typeface="Arial"/>
                <a:sym typeface="Arial"/>
              </a:rPr>
              <a:t>Lärandemål</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Vad</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kommer</a:t>
            </a:r>
            <a:r>
              <a:rPr lang="en-US" sz="1800" b="1" i="0" u="none" strike="noStrike" cap="none" dirty="0">
                <a:solidFill>
                  <a:srgbClr val="3F3F3F"/>
                </a:solidFill>
                <a:latin typeface="Arial"/>
                <a:ea typeface="Arial"/>
                <a:cs typeface="Arial"/>
                <a:sym typeface="Arial"/>
              </a:rPr>
              <a:t> jag </a:t>
            </a:r>
            <a:r>
              <a:rPr lang="en-US" sz="1800" b="1" i="0" u="none" strike="noStrike" cap="none" dirty="0" err="1">
                <a:solidFill>
                  <a:srgbClr val="3F3F3F"/>
                </a:solidFill>
                <a:latin typeface="Arial"/>
                <a:ea typeface="Arial"/>
                <a:cs typeface="Arial"/>
                <a:sym typeface="Arial"/>
              </a:rPr>
              <a:t>att</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lära</a:t>
            </a:r>
            <a:r>
              <a:rPr lang="en-US" sz="1800" b="1" i="0" u="none" strike="noStrike" cap="none" dirty="0">
                <a:solidFill>
                  <a:srgbClr val="3F3F3F"/>
                </a:solidFill>
                <a:latin typeface="Arial"/>
                <a:ea typeface="Arial"/>
                <a:cs typeface="Arial"/>
                <a:sym typeface="Arial"/>
              </a:rPr>
              <a:t> </a:t>
            </a:r>
            <a:r>
              <a:rPr lang="en-US" sz="1800" b="1" i="0" u="none" strike="noStrike" cap="none" dirty="0" err="1">
                <a:solidFill>
                  <a:srgbClr val="3F3F3F"/>
                </a:solidFill>
                <a:latin typeface="Arial"/>
                <a:ea typeface="Arial"/>
                <a:cs typeface="Arial"/>
                <a:sym typeface="Arial"/>
              </a:rPr>
              <a:t>mig</a:t>
            </a:r>
            <a:r>
              <a:rPr lang="en-US"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2"/>
          <p:cNvSpPr txBox="1">
            <a:spLocks noGrp="1"/>
          </p:cNvSpPr>
          <p:nvPr>
            <p:ph type="body" idx="1"/>
          </p:nvPr>
        </p:nvSpPr>
        <p:spPr>
          <a:xfrm>
            <a:off x="0" y="375428"/>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hlink"/>
              </a:buClr>
              <a:buSzPts val="2800"/>
              <a:buFont typeface="Arial"/>
              <a:buNone/>
            </a:pPr>
            <a:r>
              <a:rPr lang="en-US" sz="2800" dirty="0">
                <a:solidFill>
                  <a:schemeClr val="hlink"/>
                </a:solidFill>
              </a:rPr>
              <a:t>Quest 2: </a:t>
            </a:r>
            <a:r>
              <a:rPr lang="en-US" sz="2800" dirty="0" err="1">
                <a:solidFill>
                  <a:schemeClr val="hlink"/>
                </a:solidFill>
              </a:rPr>
              <a:t>Målsättning</a:t>
            </a:r>
            <a:r>
              <a:rPr lang="en-US" sz="2800" dirty="0">
                <a:solidFill>
                  <a:schemeClr val="hlink"/>
                </a:solidFill>
              </a:rPr>
              <a:t> </a:t>
            </a:r>
            <a:r>
              <a:rPr lang="en-US" sz="2800" dirty="0" err="1">
                <a:solidFill>
                  <a:schemeClr val="hlink"/>
                </a:solidFill>
              </a:rPr>
              <a:t>och</a:t>
            </a:r>
            <a:r>
              <a:rPr lang="en-US" sz="2800" dirty="0">
                <a:solidFill>
                  <a:schemeClr val="hlink"/>
                </a:solidFill>
              </a:rPr>
              <a:t> </a:t>
            </a:r>
            <a:r>
              <a:rPr lang="en-US" sz="2800" dirty="0" err="1">
                <a:solidFill>
                  <a:schemeClr val="hlink"/>
                </a:solidFill>
              </a:rPr>
              <a:t>offentligt</a:t>
            </a:r>
            <a:r>
              <a:rPr lang="en-US" sz="2800" dirty="0">
                <a:solidFill>
                  <a:schemeClr val="hlink"/>
                </a:solidFill>
              </a:rPr>
              <a:t> </a:t>
            </a:r>
            <a:r>
              <a:rPr lang="en-US" sz="2800" dirty="0" err="1">
                <a:solidFill>
                  <a:schemeClr val="hlink"/>
                </a:solidFill>
              </a:rPr>
              <a:t>talande</a:t>
            </a:r>
            <a:endParaRPr sz="2800" dirty="0">
              <a:solidFill>
                <a:schemeClr val="hlink"/>
              </a:solidFill>
            </a:endParaRPr>
          </a:p>
          <a:p>
            <a:pPr marL="0" lvl="0" indent="0" algn="ctr" rtl="0">
              <a:lnSpc>
                <a:spcPct val="100000"/>
              </a:lnSpc>
              <a:spcBef>
                <a:spcPts val="0"/>
              </a:spcBef>
              <a:spcAft>
                <a:spcPts val="0"/>
              </a:spcAft>
              <a:buClr>
                <a:srgbClr val="3F3F3F"/>
              </a:buClr>
              <a:buSzPts val="2800"/>
              <a:buNone/>
            </a:pPr>
            <a:endParaRPr sz="2800" dirty="0"/>
          </a:p>
        </p:txBody>
      </p:sp>
      <p:sp>
        <p:nvSpPr>
          <p:cNvPr id="582" name="Google Shape;582;p32"/>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sv-SE" sz="1400" b="0" i="0" u="none" strike="noStrike" cap="none">
                <a:solidFill>
                  <a:srgbClr val="434343"/>
                </a:solidFill>
                <a:latin typeface="Arial"/>
                <a:ea typeface="Arial"/>
                <a:cs typeface="Arial"/>
                <a:sym typeface="Arial"/>
              </a:rPr>
              <a:t>Genom att skriva ditt eget tal kommer du att ha ett dokument som du kan använda igen under andra omständigheter kring offentliga tal.</a:t>
            </a:r>
          </a:p>
          <a:p>
            <a:pPr marL="0" marR="0" lvl="0" indent="0" algn="just" rtl="0">
              <a:lnSpc>
                <a:spcPct val="100000"/>
              </a:lnSpc>
              <a:spcBef>
                <a:spcPts val="0"/>
              </a:spcBef>
              <a:spcAft>
                <a:spcPts val="0"/>
              </a:spcAft>
              <a:buClr>
                <a:srgbClr val="000000"/>
              </a:buClr>
              <a:buSzPts val="1100"/>
              <a:buFont typeface="Arial"/>
              <a:buNone/>
            </a:pPr>
            <a:r>
              <a:rPr lang="sv-SE" sz="1400" b="0" i="0" u="none" strike="noStrike" cap="none">
                <a:solidFill>
                  <a:srgbClr val="434343"/>
                </a:solidFill>
                <a:latin typeface="Arial"/>
                <a:ea typeface="Arial"/>
                <a:cs typeface="Arial"/>
                <a:sym typeface="Arial"/>
              </a:rPr>
              <a:t>Processen lär dig att målsättning och ideologi är avgörande för framgången för ett tal.</a:t>
            </a:r>
          </a:p>
          <a:p>
            <a:pPr marL="0" marR="0" lvl="0" indent="0" algn="just" rtl="0">
              <a:lnSpc>
                <a:spcPct val="100000"/>
              </a:lnSpc>
              <a:spcBef>
                <a:spcPts val="0"/>
              </a:spcBef>
              <a:spcAft>
                <a:spcPts val="0"/>
              </a:spcAft>
              <a:buClr>
                <a:srgbClr val="000000"/>
              </a:buClr>
              <a:buSzPts val="1100"/>
              <a:buFont typeface="Arial"/>
              <a:buNone/>
            </a:pPr>
            <a:r>
              <a:rPr lang="sv-SE" sz="1400" b="0" i="0" u="none" strike="noStrike" cap="none">
                <a:solidFill>
                  <a:srgbClr val="434343"/>
                </a:solidFill>
                <a:latin typeface="Arial"/>
                <a:ea typeface="Arial"/>
                <a:cs typeface="Arial"/>
                <a:sym typeface="Arial"/>
              </a:rPr>
              <a:t>Du kommer att inse hur viktiga kommunikationstekniker är när det gäller att övertala och introducera dina idéer och mål.</a:t>
            </a:r>
          </a:p>
          <a:p>
            <a:pPr marL="0" marR="0" lvl="0" indent="0" algn="just" rtl="0">
              <a:lnSpc>
                <a:spcPct val="100000"/>
              </a:lnSpc>
              <a:spcBef>
                <a:spcPts val="0"/>
              </a:spcBef>
              <a:spcAft>
                <a:spcPts val="0"/>
              </a:spcAft>
              <a:buClr>
                <a:srgbClr val="000000"/>
              </a:buClr>
              <a:buSzPts val="1100"/>
              <a:buFont typeface="Arial"/>
              <a:buNone/>
            </a:pPr>
            <a:r>
              <a:rPr lang="sv-SE" sz="1400" b="0" i="0" u="none" strike="noStrike" cap="none">
                <a:solidFill>
                  <a:srgbClr val="434343"/>
                </a:solidFill>
                <a:latin typeface="Arial"/>
                <a:ea typeface="Arial"/>
                <a:cs typeface="Arial"/>
                <a:sym typeface="Arial"/>
              </a:rPr>
              <a:t> Du kommer förhoppningsvis att gå hem med en känsla av egenmakt, som kommer med att övervinna din osäkerhet och rädsla som kommer med att tala inför publik.</a:t>
            </a:r>
            <a:endParaRPr lang="en-US" sz="1400" b="0" i="0" u="none" strike="noStrike" cap="none" dirty="0">
              <a:solidFill>
                <a:srgbClr val="434343"/>
              </a:solidFill>
              <a:latin typeface="Arial"/>
              <a:ea typeface="Arial"/>
              <a:cs typeface="Arial"/>
              <a:sym typeface="Arial"/>
            </a:endParaRPr>
          </a:p>
        </p:txBody>
      </p:sp>
      <p:sp>
        <p:nvSpPr>
          <p:cNvPr id="583" name="Google Shape;583;p32"/>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Slutsats</a:t>
            </a:r>
            <a:r>
              <a:rPr lang="en-US" sz="1800" b="1" dirty="0"/>
              <a:t>: </a:t>
            </a:r>
            <a:r>
              <a:rPr lang="en-US" sz="1800" b="1" dirty="0" err="1"/>
              <a:t>Vad</a:t>
            </a:r>
            <a:r>
              <a:rPr lang="en-US" sz="1800" b="1" dirty="0"/>
              <a:t> tar jag med </a:t>
            </a:r>
            <a:r>
              <a:rPr lang="en-US" sz="1800" b="1" dirty="0" err="1"/>
              <a:t>mig</a:t>
            </a:r>
            <a:r>
              <a:rPr lang="en-US" sz="1800" b="1" dirty="0"/>
              <a:t>?</a:t>
            </a:r>
            <a:endParaRPr sz="1800" b="1" dirty="0"/>
          </a:p>
        </p:txBody>
      </p:sp>
      <p:sp>
        <p:nvSpPr>
          <p:cNvPr id="584" name="Google Shape;584;p32"/>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 </a:t>
            </a:r>
            <a:r>
              <a:rPr lang="en-US" sz="2800" dirty="0">
                <a:solidFill>
                  <a:srgbClr val="3F3F3F"/>
                </a:solidFill>
              </a:rPr>
              <a:t>3: </a:t>
            </a:r>
            <a:r>
              <a:rPr lang="en-US" sz="2800" dirty="0" err="1"/>
              <a:t>Lösa</a:t>
            </a:r>
            <a:r>
              <a:rPr lang="en-US" sz="2800" dirty="0"/>
              <a:t> </a:t>
            </a:r>
            <a:r>
              <a:rPr lang="en-US" sz="2800" dirty="0" err="1"/>
              <a:t>en</a:t>
            </a:r>
            <a:r>
              <a:rPr lang="en-US" sz="2800" dirty="0"/>
              <a:t> </a:t>
            </a:r>
            <a:r>
              <a:rPr lang="en-US" sz="2800" dirty="0" err="1"/>
              <a:t>konflikt</a:t>
            </a:r>
            <a:r>
              <a:rPr lang="en-US" sz="2800" dirty="0"/>
              <a:t>/problem </a:t>
            </a:r>
            <a:r>
              <a:rPr lang="en-US" sz="2800" dirty="0" err="1"/>
              <a:t>som</a:t>
            </a:r>
            <a:r>
              <a:rPr lang="en-US" sz="2800" dirty="0"/>
              <a:t> </a:t>
            </a:r>
            <a:r>
              <a:rPr lang="en-US" sz="2800" dirty="0" err="1"/>
              <a:t>ett</a:t>
            </a:r>
            <a:r>
              <a:rPr lang="en-US" sz="2800" dirty="0"/>
              <a:t> team</a:t>
            </a:r>
            <a:endParaRPr sz="2800" dirty="0">
              <a:solidFill>
                <a:srgbClr val="3F3F3F"/>
              </a:solidFill>
            </a:endParaRPr>
          </a:p>
        </p:txBody>
      </p:sp>
      <p:sp>
        <p:nvSpPr>
          <p:cNvPr id="590" name="Google Shape;590;p33"/>
          <p:cNvSpPr/>
          <p:nvPr/>
        </p:nvSpPr>
        <p:spPr>
          <a:xfrm>
            <a:off x="427305" y="1619272"/>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dirty="0">
                <a:solidFill>
                  <a:srgbClr val="434343"/>
                </a:solidFill>
                <a:latin typeface="Arial"/>
                <a:ea typeface="Arial"/>
                <a:cs typeface="Arial"/>
                <a:sym typeface="Arial"/>
              </a:rPr>
              <a:t>En utopisk värld skulle vara fri från alla problem och konflikter... eller skulle den? De är en oundviklig och naturlig del av mänsklig interaktion och kan vara stora möjligheter för omformulering, nytänkande och att få insikt i olika frågor.</a:t>
            </a:r>
            <a:endParaRPr sz="600" b="0" i="0" u="none" strike="noStrike" cap="none" dirty="0">
              <a:solidFill>
                <a:srgbClr val="3F3F3F"/>
              </a:solidFill>
              <a:latin typeface="Arial"/>
              <a:ea typeface="Arial"/>
              <a:cs typeface="Arial"/>
              <a:sym typeface="Arial"/>
            </a:endParaRPr>
          </a:p>
        </p:txBody>
      </p:sp>
      <p:sp>
        <p:nvSpPr>
          <p:cNvPr id="591" name="Google Shape;591;p33"/>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sv-SE" sz="1400" b="0" i="0" u="none" strike="noStrike" cap="none" dirty="0">
                <a:solidFill>
                  <a:srgbClr val="434343"/>
                </a:solidFill>
                <a:latin typeface="Arial"/>
                <a:ea typeface="Arial"/>
                <a:cs typeface="Arial"/>
                <a:sym typeface="Arial"/>
              </a:rPr>
              <a:t>I denna aktivitet kommer du att få flera problem/konflikter att arbeta igenom på ett målmedvetet sätt.</a:t>
            </a:r>
          </a:p>
          <a:p>
            <a:pPr marL="0" marR="0" lvl="0" indent="0" algn="ctr" rtl="0">
              <a:lnSpc>
                <a:spcPct val="100000"/>
              </a:lnSpc>
              <a:spcBef>
                <a:spcPts val="0"/>
              </a:spcBef>
              <a:spcAft>
                <a:spcPts val="0"/>
              </a:spcAft>
              <a:buClr>
                <a:schemeClr val="dk1"/>
              </a:buClr>
              <a:buSzPts val="1100"/>
              <a:buFont typeface="Arial"/>
              <a:buNone/>
            </a:pPr>
            <a:r>
              <a:rPr lang="sv-SE" sz="1400" b="0" i="0" u="none" strike="noStrike" cap="none" dirty="0">
                <a:solidFill>
                  <a:srgbClr val="434343"/>
                </a:solidFill>
                <a:latin typeface="Arial"/>
                <a:ea typeface="Arial"/>
                <a:cs typeface="Arial"/>
                <a:sym typeface="Arial"/>
              </a:rPr>
              <a:t>När alla grupper/par har valt en lösning på dessa problem väljer man en talesperson för varje grupp/par, som presenterar sina tankar för resten av gruppen och läraren.</a:t>
            </a:r>
            <a:endParaRPr sz="1400" b="0" i="0" u="none" strike="noStrike" cap="none" dirty="0">
              <a:solidFill>
                <a:srgbClr val="434343"/>
              </a:solidFill>
              <a:latin typeface="Arial"/>
              <a:ea typeface="Arial"/>
              <a:cs typeface="Arial"/>
              <a:sym typeface="Arial"/>
            </a:endParaRPr>
          </a:p>
        </p:txBody>
      </p:sp>
      <p:sp>
        <p:nvSpPr>
          <p:cNvPr id="592" name="Google Shape;592;p33"/>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3" name="Google Shape;593;p33"/>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33"/>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Inledning</a:t>
            </a:r>
            <a:r>
              <a:rPr lang="en-US" sz="1800" b="1" dirty="0"/>
              <a:t>: </a:t>
            </a:r>
            <a:r>
              <a:rPr lang="en-US" sz="1800" b="1" dirty="0" err="1"/>
              <a:t>Vad</a:t>
            </a:r>
            <a:r>
              <a:rPr lang="en-US" sz="1800" b="1" dirty="0"/>
              <a:t> </a:t>
            </a:r>
            <a:r>
              <a:rPr lang="en-US" sz="1800" b="1" dirty="0" err="1"/>
              <a:t>handlar</a:t>
            </a:r>
            <a:r>
              <a:rPr lang="en-US" sz="1800" b="1" dirty="0"/>
              <a:t> det </a:t>
            </a:r>
            <a:r>
              <a:rPr lang="en-US" sz="1800" b="1" dirty="0" err="1"/>
              <a:t>här</a:t>
            </a:r>
            <a:r>
              <a:rPr lang="en-US" sz="1800" b="1" dirty="0"/>
              <a:t> om?</a:t>
            </a:r>
            <a:endParaRPr sz="1800" b="1" dirty="0"/>
          </a:p>
        </p:txBody>
      </p:sp>
      <p:sp>
        <p:nvSpPr>
          <p:cNvPr id="595" name="Google Shape;595;p33"/>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dirty="0" err="1">
                <a:solidFill>
                  <a:srgbClr val="3F3F3F"/>
                </a:solidFill>
              </a:rPr>
              <a:t>Uppgift</a:t>
            </a:r>
            <a:r>
              <a:rPr lang="en-US" sz="1800" b="1" dirty="0">
                <a:solidFill>
                  <a:srgbClr val="3F3F3F"/>
                </a:solidFill>
              </a:rPr>
              <a:t>: </a:t>
            </a:r>
            <a:r>
              <a:rPr lang="en-US" sz="1800" b="1" dirty="0" err="1">
                <a:solidFill>
                  <a:srgbClr val="3F3F3F"/>
                </a:solidFill>
              </a:rPr>
              <a:t>Vad</a:t>
            </a:r>
            <a:r>
              <a:rPr lang="en-US" sz="1800" b="1" dirty="0">
                <a:solidFill>
                  <a:srgbClr val="3F3F3F"/>
                </a:solidFill>
              </a:rPr>
              <a:t> </a:t>
            </a:r>
            <a:r>
              <a:rPr lang="en-US" sz="1800" b="1" dirty="0" err="1">
                <a:solidFill>
                  <a:srgbClr val="3F3F3F"/>
                </a:solidFill>
              </a:rPr>
              <a:t>är</a:t>
            </a:r>
            <a:r>
              <a:rPr lang="en-US" sz="1800" b="1" dirty="0">
                <a:solidFill>
                  <a:srgbClr val="3F3F3F"/>
                </a:solidFill>
              </a:rPr>
              <a:t> </a:t>
            </a:r>
            <a:r>
              <a:rPr lang="en-US" sz="1800" b="1" dirty="0" err="1">
                <a:solidFill>
                  <a:srgbClr val="3F3F3F"/>
                </a:solidFill>
              </a:rPr>
              <a:t>aktiviteten</a:t>
            </a:r>
            <a:r>
              <a:rPr lang="en-US"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 3: </a:t>
            </a:r>
            <a:r>
              <a:rPr lang="en-US" sz="2800" dirty="0" err="1"/>
              <a:t>Lösa</a:t>
            </a:r>
            <a:r>
              <a:rPr lang="en-US" sz="2800" dirty="0"/>
              <a:t> </a:t>
            </a:r>
            <a:r>
              <a:rPr lang="en-US" sz="2800" dirty="0" err="1"/>
              <a:t>en</a:t>
            </a:r>
            <a:r>
              <a:rPr lang="en-US" sz="2800" dirty="0"/>
              <a:t> </a:t>
            </a:r>
            <a:r>
              <a:rPr lang="en-US" sz="2800" dirty="0" err="1"/>
              <a:t>konflikt</a:t>
            </a:r>
            <a:r>
              <a:rPr lang="en-US" sz="2800" dirty="0"/>
              <a:t>/problem </a:t>
            </a:r>
            <a:r>
              <a:rPr lang="en-US" sz="2800" dirty="0" err="1"/>
              <a:t>som</a:t>
            </a:r>
            <a:r>
              <a:rPr lang="en-US" sz="2800" dirty="0"/>
              <a:t> </a:t>
            </a:r>
            <a:r>
              <a:rPr lang="en-US" sz="2800" dirty="0" err="1"/>
              <a:t>ett</a:t>
            </a:r>
            <a:r>
              <a:rPr lang="en-US" sz="2800" dirty="0"/>
              <a:t> team</a:t>
            </a:r>
            <a:endParaRPr dirty="0"/>
          </a:p>
        </p:txBody>
      </p:sp>
      <p:sp>
        <p:nvSpPr>
          <p:cNvPr id="601" name="Google Shape;601;p34"/>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2" name="Google Shape;602;p34"/>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p34"/>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sv-SE" sz="1400" b="0" i="0" u="none" strike="noStrike" cap="none" dirty="0">
                <a:solidFill>
                  <a:srgbClr val="434343"/>
                </a:solidFill>
                <a:latin typeface="Arial"/>
                <a:ea typeface="Arial"/>
                <a:cs typeface="Arial"/>
                <a:sym typeface="Arial"/>
              </a:rPr>
              <a:t>Ni kommer att delas in i grupper om 2-3 deltagare.</a:t>
            </a:r>
          </a:p>
          <a:p>
            <a:pPr marL="0" marR="0" lvl="0" indent="0" algn="ctr" rtl="0">
              <a:lnSpc>
                <a:spcPct val="100000"/>
              </a:lnSpc>
              <a:spcBef>
                <a:spcPts val="0"/>
              </a:spcBef>
              <a:spcAft>
                <a:spcPts val="0"/>
              </a:spcAft>
              <a:buClr>
                <a:srgbClr val="000000"/>
              </a:buClr>
              <a:buSzPts val="1100"/>
              <a:buFont typeface="Arial"/>
              <a:buNone/>
            </a:pPr>
            <a:r>
              <a:rPr lang="sv-SE" sz="1400" b="0" i="0" u="none" strike="noStrike" cap="none" dirty="0">
                <a:solidFill>
                  <a:srgbClr val="434343"/>
                </a:solidFill>
                <a:latin typeface="Arial"/>
                <a:ea typeface="Arial"/>
                <a:cs typeface="Arial"/>
                <a:sym typeface="Arial"/>
              </a:rPr>
              <a:t>Hitta guiden till IDEAL-modellen under Resurser (IDEAL-modellen).</a:t>
            </a:r>
          </a:p>
          <a:p>
            <a:pPr marL="0" marR="0" lvl="0" indent="0" algn="ctr" rtl="0">
              <a:lnSpc>
                <a:spcPct val="100000"/>
              </a:lnSpc>
              <a:spcBef>
                <a:spcPts val="0"/>
              </a:spcBef>
              <a:spcAft>
                <a:spcPts val="0"/>
              </a:spcAft>
              <a:buClr>
                <a:srgbClr val="000000"/>
              </a:buClr>
              <a:buSzPts val="1100"/>
              <a:buFont typeface="Arial"/>
              <a:buNone/>
            </a:pPr>
            <a:r>
              <a:rPr lang="sv-SE" sz="1400" b="0" i="0" u="none" strike="noStrike" cap="none" dirty="0">
                <a:solidFill>
                  <a:srgbClr val="434343"/>
                </a:solidFill>
                <a:latin typeface="Arial"/>
                <a:ea typeface="Arial"/>
                <a:cs typeface="Arial"/>
                <a:sym typeface="Arial"/>
              </a:rPr>
              <a:t>Du får fyra fiktiva konflikter/problem att granska via IDEAL-modellen.</a:t>
            </a:r>
            <a:r>
              <a:rPr lang="en-US" sz="1400" b="0" i="0" u="none" strike="noStrike" cap="none" dirty="0">
                <a:solidFill>
                  <a:srgbClr val="434343"/>
                </a:solidFill>
                <a:latin typeface="Arial"/>
                <a:ea typeface="Arial"/>
                <a:cs typeface="Arial"/>
                <a:sym typeface="Arial"/>
              </a:rPr>
              <a:t>. </a:t>
            </a:r>
            <a:endParaRPr sz="1400" b="0" i="0" u="none" strike="noStrike" cap="none" dirty="0">
              <a:solidFill>
                <a:srgbClr val="434343"/>
              </a:solidFill>
              <a:latin typeface="Arial"/>
              <a:ea typeface="Arial"/>
              <a:cs typeface="Arial"/>
              <a:sym typeface="Arial"/>
            </a:endParaRPr>
          </a:p>
        </p:txBody>
      </p:sp>
      <p:sp>
        <p:nvSpPr>
          <p:cNvPr id="604" name="Google Shape;604;p34"/>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434343"/>
                </a:solidFill>
                <a:latin typeface="Arial"/>
                <a:ea typeface="Arial"/>
                <a:cs typeface="Arial"/>
                <a:sym typeface="Arial"/>
              </a:rPr>
              <a:t> </a:t>
            </a:r>
            <a:r>
              <a:rPr lang="sv-SE" sz="1400" b="0" i="0" u="none" strike="noStrike" cap="none" dirty="0">
                <a:solidFill>
                  <a:srgbClr val="434343"/>
                </a:solidFill>
                <a:latin typeface="Arial"/>
                <a:ea typeface="Arial"/>
                <a:cs typeface="Arial"/>
                <a:sym typeface="Arial"/>
              </a:rPr>
              <a:t>Du får lära dig hur du systematiskt använder IDEAL-modellen och därigenom ökar dina kunskaper om konflikt/problemlösning.</a:t>
            </a:r>
          </a:p>
          <a:p>
            <a:pPr marL="0" marR="0" lvl="0" indent="0" algn="ctr" rtl="0">
              <a:lnSpc>
                <a:spcPct val="100000"/>
              </a:lnSpc>
              <a:spcBef>
                <a:spcPts val="0"/>
              </a:spcBef>
              <a:spcAft>
                <a:spcPts val="0"/>
              </a:spcAft>
              <a:buClr>
                <a:srgbClr val="000000"/>
              </a:buClr>
              <a:buSzPts val="1400"/>
              <a:buFont typeface="Arial"/>
              <a:buNone/>
            </a:pPr>
            <a:endParaRPr lang="sv-SE" sz="1400" b="0"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sv-SE" sz="1400" b="0" i="0" u="none" strike="noStrike" cap="none" dirty="0">
                <a:solidFill>
                  <a:srgbClr val="434343"/>
                </a:solidFill>
                <a:latin typeface="Arial"/>
                <a:ea typeface="Arial"/>
                <a:cs typeface="Arial"/>
                <a:sym typeface="Arial"/>
              </a:rPr>
              <a:t>Du kommer att förbättra din förmåga genom att lyssna aktivt på andras idéer och få ett förbättrat socialt och empatiskt tänkesätt.</a:t>
            </a:r>
          </a:p>
        </p:txBody>
      </p:sp>
      <p:sp>
        <p:nvSpPr>
          <p:cNvPr id="605" name="Google Shape;605;p34"/>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a:t>Process: </a:t>
            </a:r>
            <a:r>
              <a:rPr lang="en-US" sz="1800" b="1" dirty="0" err="1"/>
              <a:t>Vad</a:t>
            </a:r>
            <a:r>
              <a:rPr lang="en-US" sz="1800" b="1" dirty="0"/>
              <a:t> ska jag </a:t>
            </a:r>
            <a:r>
              <a:rPr lang="en-US" sz="1800" b="1" dirty="0" err="1"/>
              <a:t>göra</a:t>
            </a:r>
            <a:r>
              <a:rPr lang="en-US" sz="1800" b="1" dirty="0"/>
              <a:t>?</a:t>
            </a:r>
            <a:endParaRPr sz="1800" b="1" dirty="0"/>
          </a:p>
        </p:txBody>
      </p:sp>
      <p:sp>
        <p:nvSpPr>
          <p:cNvPr id="606" name="Google Shape;606;p34"/>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dirty="0" err="1">
                <a:solidFill>
                  <a:srgbClr val="3F3F3F"/>
                </a:solidFill>
              </a:rPr>
              <a:t>Lärandemål</a:t>
            </a:r>
            <a:r>
              <a:rPr lang="en-US" sz="1800" b="1" dirty="0">
                <a:solidFill>
                  <a:srgbClr val="3F3F3F"/>
                </a:solidFill>
              </a:rPr>
              <a:t>: </a:t>
            </a:r>
            <a:r>
              <a:rPr lang="en-US" sz="1800" b="1" dirty="0" err="1">
                <a:solidFill>
                  <a:srgbClr val="3F3F3F"/>
                </a:solidFill>
              </a:rPr>
              <a:t>Vad</a:t>
            </a:r>
            <a:r>
              <a:rPr lang="en-US" sz="1800" b="1" dirty="0">
                <a:solidFill>
                  <a:srgbClr val="3F3F3F"/>
                </a:solidFill>
              </a:rPr>
              <a:t> </a:t>
            </a:r>
            <a:r>
              <a:rPr lang="en-US" sz="1800" b="1" dirty="0" err="1">
                <a:solidFill>
                  <a:srgbClr val="3F3F3F"/>
                </a:solidFill>
              </a:rPr>
              <a:t>kommer</a:t>
            </a:r>
            <a:r>
              <a:rPr lang="en-US" sz="1800" b="1" dirty="0">
                <a:solidFill>
                  <a:srgbClr val="3F3F3F"/>
                </a:solidFill>
              </a:rPr>
              <a:t> jag </a:t>
            </a:r>
            <a:r>
              <a:rPr lang="en-US" sz="1800" b="1" dirty="0" err="1">
                <a:solidFill>
                  <a:srgbClr val="3F3F3F"/>
                </a:solidFill>
              </a:rPr>
              <a:t>att</a:t>
            </a:r>
            <a:r>
              <a:rPr lang="en-US" sz="1800" b="1" dirty="0">
                <a:solidFill>
                  <a:srgbClr val="3F3F3F"/>
                </a:solidFill>
              </a:rPr>
              <a:t> </a:t>
            </a:r>
            <a:r>
              <a:rPr lang="en-US" sz="1800" b="1" dirty="0" err="1">
                <a:solidFill>
                  <a:srgbClr val="3F3F3F"/>
                </a:solidFill>
              </a:rPr>
              <a:t>lära</a:t>
            </a:r>
            <a:r>
              <a:rPr lang="en-US" sz="1800" b="1" dirty="0">
                <a:solidFill>
                  <a:srgbClr val="3F3F3F"/>
                </a:solidFill>
              </a:rPr>
              <a:t> </a:t>
            </a:r>
            <a:r>
              <a:rPr lang="en-US" sz="1800" b="1" dirty="0" err="1">
                <a:solidFill>
                  <a:srgbClr val="3F3F3F"/>
                </a:solidFill>
              </a:rPr>
              <a:t>mig</a:t>
            </a:r>
            <a:r>
              <a:rPr lang="en-US"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Quest 3: </a:t>
            </a:r>
            <a:r>
              <a:rPr lang="en-US" sz="2800" dirty="0" err="1"/>
              <a:t>Lösa</a:t>
            </a:r>
            <a:r>
              <a:rPr lang="en-US" sz="2800" dirty="0"/>
              <a:t> </a:t>
            </a:r>
            <a:r>
              <a:rPr lang="en-US" sz="2800" dirty="0" err="1"/>
              <a:t>en</a:t>
            </a:r>
            <a:r>
              <a:rPr lang="en-US" sz="2800" dirty="0"/>
              <a:t> </a:t>
            </a:r>
            <a:r>
              <a:rPr lang="en-US" sz="2800" dirty="0" err="1"/>
              <a:t>konflikt</a:t>
            </a:r>
            <a:r>
              <a:rPr lang="en-US" sz="2800" dirty="0"/>
              <a:t>/problem </a:t>
            </a:r>
            <a:r>
              <a:rPr lang="en-US" sz="2800" dirty="0" err="1"/>
              <a:t>som</a:t>
            </a:r>
            <a:r>
              <a:rPr lang="en-US" sz="2800" dirty="0"/>
              <a:t> </a:t>
            </a:r>
            <a:r>
              <a:rPr lang="en-US" sz="2800" dirty="0" err="1"/>
              <a:t>ett</a:t>
            </a:r>
            <a:r>
              <a:rPr lang="en-US" sz="2800" dirty="0"/>
              <a:t> team</a:t>
            </a:r>
            <a:endParaRPr dirty="0"/>
          </a:p>
        </p:txBody>
      </p:sp>
      <p:sp>
        <p:nvSpPr>
          <p:cNvPr id="612" name="Google Shape;612;p35"/>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100"/>
              <a:buFont typeface="Arial"/>
              <a:buNone/>
            </a:pPr>
            <a:r>
              <a:rPr lang="sv-SE" sz="1400" b="0" i="0" u="none" strike="noStrike" cap="none" dirty="0">
                <a:solidFill>
                  <a:srgbClr val="434343"/>
                </a:solidFill>
                <a:latin typeface="Arial"/>
                <a:ea typeface="Arial"/>
                <a:cs typeface="Arial"/>
                <a:sym typeface="Arial"/>
              </a:rPr>
              <a:t>Genom att lösa dessa problem tillsammans med ett team, har du fått en värdefull lektion i problemlösning och konfliktlösning.</a:t>
            </a:r>
          </a:p>
          <a:p>
            <a:pPr marL="0" marR="0" lvl="0" indent="0" algn="l" rtl="0">
              <a:lnSpc>
                <a:spcPct val="150000"/>
              </a:lnSpc>
              <a:spcBef>
                <a:spcPts val="0"/>
              </a:spcBef>
              <a:spcAft>
                <a:spcPts val="0"/>
              </a:spcAft>
              <a:buClr>
                <a:srgbClr val="000000"/>
              </a:buClr>
              <a:buSzPts val="1100"/>
              <a:buFont typeface="Arial"/>
              <a:buNone/>
            </a:pPr>
            <a:r>
              <a:rPr lang="sv-SE" sz="1400" b="0" i="0" u="none" strike="noStrike" cap="none" dirty="0">
                <a:solidFill>
                  <a:srgbClr val="434343"/>
                </a:solidFill>
                <a:latin typeface="Arial"/>
                <a:ea typeface="Arial"/>
                <a:cs typeface="Arial"/>
                <a:sym typeface="Arial"/>
              </a:rPr>
              <a:t>Du har förhoppningsvis insett att problem finns där för oss att lösa dem, och om du koncentrerar dig på det, så kan du göra det. Dessutom har du arbetat med dessa fall i team, och det är i sig en bra kommunikationsövning.</a:t>
            </a:r>
            <a:endParaRPr sz="1400" b="0" i="0" u="none" strike="noStrike" cap="none" dirty="0">
              <a:solidFill>
                <a:srgbClr val="434343"/>
              </a:solidFill>
              <a:latin typeface="Arial"/>
              <a:ea typeface="Arial"/>
              <a:cs typeface="Arial"/>
              <a:sym typeface="Arial"/>
            </a:endParaRPr>
          </a:p>
        </p:txBody>
      </p:sp>
      <p:sp>
        <p:nvSpPr>
          <p:cNvPr id="613" name="Google Shape;613;p35"/>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Slutsatser</a:t>
            </a:r>
            <a:r>
              <a:rPr lang="en-US" sz="1800" b="1" dirty="0"/>
              <a:t>: </a:t>
            </a:r>
            <a:r>
              <a:rPr lang="en-US" sz="1800" b="1" dirty="0" err="1"/>
              <a:t>Vad</a:t>
            </a:r>
            <a:r>
              <a:rPr lang="en-US" sz="1800" b="1" dirty="0"/>
              <a:t> tar jag med </a:t>
            </a:r>
            <a:r>
              <a:rPr lang="en-US" sz="1800" b="1" dirty="0" err="1"/>
              <a:t>mig</a:t>
            </a:r>
            <a:r>
              <a:rPr lang="en-US" sz="1800" b="1" dirty="0"/>
              <a:t>?</a:t>
            </a:r>
            <a:endParaRPr sz="1800" b="1" dirty="0"/>
          </a:p>
        </p:txBody>
      </p:sp>
      <p:sp>
        <p:nvSpPr>
          <p:cNvPr id="614" name="Google Shape;614;p35"/>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p:nvPr/>
        </p:nvSpPr>
        <p:spPr>
          <a:xfrm>
            <a:off x="0" y="1275606"/>
            <a:ext cx="9144000" cy="3209501"/>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4"/>
          <p:cNvSpPr/>
          <p:nvPr/>
        </p:nvSpPr>
        <p:spPr>
          <a:xfrm>
            <a:off x="526595" y="1617494"/>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4"/>
          <p:cNvSpPr/>
          <p:nvPr/>
        </p:nvSpPr>
        <p:spPr>
          <a:xfrm>
            <a:off x="508736" y="2625606"/>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4"/>
          <p:cNvSpPr/>
          <p:nvPr/>
        </p:nvSpPr>
        <p:spPr>
          <a:xfrm>
            <a:off x="490877" y="3633718"/>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38" name="Google Shape;138;p4"/>
          <p:cNvGrpSpPr/>
          <p:nvPr/>
        </p:nvGrpSpPr>
        <p:grpSpPr>
          <a:xfrm>
            <a:off x="1174667" y="1724009"/>
            <a:ext cx="2664481" cy="350241"/>
            <a:chOff x="803640" y="3646132"/>
            <a:chExt cx="2059800" cy="350241"/>
          </a:xfrm>
        </p:grpSpPr>
        <p:sp>
          <p:nvSpPr>
            <p:cNvPr id="139" name="Google Shape;139;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 name="Google Shape;140;p4"/>
            <p:cNvSpPr txBox="1"/>
            <p:nvPr/>
          </p:nvSpPr>
          <p:spPr>
            <a:xfrm>
              <a:off x="803640" y="3688573"/>
              <a:ext cx="205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Effektiv</a:t>
              </a:r>
              <a:r>
                <a:rPr lang="en-US" sz="1400" b="1" i="0" u="none" strike="noStrike" cap="none" dirty="0">
                  <a:solidFill>
                    <a:schemeClr val="lt1"/>
                  </a:solidFill>
                  <a:latin typeface="Arial"/>
                  <a:ea typeface="Arial"/>
                  <a:cs typeface="Arial"/>
                  <a:sym typeface="Arial"/>
                </a:rPr>
                <a:t> </a:t>
              </a:r>
              <a:r>
                <a:rPr lang="en-US" b="1" dirty="0" err="1">
                  <a:solidFill>
                    <a:schemeClr val="lt1"/>
                  </a:solidFill>
                </a:rPr>
                <a:t>k</a:t>
              </a:r>
              <a:r>
                <a:rPr lang="en-US" sz="1400" b="1" i="0" u="none" strike="noStrike" cap="none" dirty="0" err="1">
                  <a:solidFill>
                    <a:schemeClr val="lt1"/>
                  </a:solidFill>
                  <a:latin typeface="Arial"/>
                  <a:ea typeface="Arial"/>
                  <a:cs typeface="Arial"/>
                  <a:sym typeface="Arial"/>
                </a:rPr>
                <a:t>ommunikation</a:t>
              </a:r>
              <a:endParaRPr sz="1400" b="1" i="0" u="none" strike="noStrike" cap="none" dirty="0">
                <a:solidFill>
                  <a:schemeClr val="lt1"/>
                </a:solidFill>
                <a:latin typeface="Arial"/>
                <a:ea typeface="Arial"/>
                <a:cs typeface="Arial"/>
                <a:sym typeface="Arial"/>
              </a:endParaRPr>
            </a:p>
          </p:txBody>
        </p:sp>
      </p:grpSp>
      <p:grpSp>
        <p:nvGrpSpPr>
          <p:cNvPr id="141" name="Google Shape;141;p4"/>
          <p:cNvGrpSpPr/>
          <p:nvPr/>
        </p:nvGrpSpPr>
        <p:grpSpPr>
          <a:xfrm>
            <a:off x="1171592" y="2726462"/>
            <a:ext cx="2667556" cy="307800"/>
            <a:chOff x="801263" y="3640473"/>
            <a:chExt cx="2062177" cy="307800"/>
          </a:xfrm>
        </p:grpSpPr>
        <p:sp>
          <p:nvSpPr>
            <p:cNvPr id="142" name="Google Shape;142;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 name="Google Shape;143;p4"/>
            <p:cNvSpPr txBox="1"/>
            <p:nvPr/>
          </p:nvSpPr>
          <p:spPr>
            <a:xfrm>
              <a:off x="801263" y="3640473"/>
              <a:ext cx="205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Självmotvation</a:t>
              </a:r>
              <a:endParaRPr sz="1400" b="1" i="0" u="none" strike="noStrike" cap="none" dirty="0">
                <a:solidFill>
                  <a:schemeClr val="lt1"/>
                </a:solidFill>
                <a:latin typeface="Arial"/>
                <a:ea typeface="Arial"/>
                <a:cs typeface="Arial"/>
                <a:sym typeface="Arial"/>
              </a:endParaRPr>
            </a:p>
          </p:txBody>
        </p:sp>
      </p:grpSp>
      <p:grpSp>
        <p:nvGrpSpPr>
          <p:cNvPr id="144" name="Google Shape;144;p4"/>
          <p:cNvGrpSpPr/>
          <p:nvPr/>
        </p:nvGrpSpPr>
        <p:grpSpPr>
          <a:xfrm>
            <a:off x="1171592" y="3740233"/>
            <a:ext cx="2667556" cy="335428"/>
            <a:chOff x="801263" y="3646132"/>
            <a:chExt cx="2062177" cy="335428"/>
          </a:xfrm>
        </p:grpSpPr>
        <p:sp>
          <p:nvSpPr>
            <p:cNvPr id="145" name="Google Shape;145;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 name="Google Shape;146;p4"/>
            <p:cNvSpPr txBox="1"/>
            <p:nvPr/>
          </p:nvSpPr>
          <p:spPr>
            <a:xfrm>
              <a:off x="801263" y="3673760"/>
              <a:ext cx="205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dirty="0" err="1">
                  <a:solidFill>
                    <a:schemeClr val="lt1"/>
                  </a:solidFill>
                </a:rPr>
                <a:t>K</a:t>
              </a:r>
              <a:r>
                <a:rPr lang="en-US" sz="1400" b="1" i="0" u="none" strike="noStrike" cap="none" dirty="0" err="1">
                  <a:solidFill>
                    <a:schemeClr val="lt1"/>
                  </a:solidFill>
                  <a:latin typeface="Arial"/>
                  <a:ea typeface="Arial"/>
                  <a:cs typeface="Arial"/>
                  <a:sym typeface="Arial"/>
                </a:rPr>
                <a:t>reativt</a:t>
              </a: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tänkande</a:t>
              </a:r>
              <a:endParaRPr sz="1400" b="1" i="0" u="none" strike="noStrike" cap="none" dirty="0">
                <a:solidFill>
                  <a:schemeClr val="lt1"/>
                </a:solidFill>
                <a:latin typeface="Arial"/>
                <a:ea typeface="Arial"/>
                <a:cs typeface="Arial"/>
                <a:sym typeface="Arial"/>
              </a:endParaRPr>
            </a:p>
          </p:txBody>
        </p:sp>
      </p:grpSp>
      <p:sp>
        <p:nvSpPr>
          <p:cNvPr id="147" name="Google Shape;147;p4"/>
          <p:cNvSpPr/>
          <p:nvPr/>
        </p:nvSpPr>
        <p:spPr>
          <a:xfrm>
            <a:off x="5122631" y="1625877"/>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4"/>
          <p:cNvSpPr/>
          <p:nvPr/>
        </p:nvSpPr>
        <p:spPr>
          <a:xfrm>
            <a:off x="5104772" y="2633989"/>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4"/>
          <p:cNvSpPr/>
          <p:nvPr/>
        </p:nvSpPr>
        <p:spPr>
          <a:xfrm>
            <a:off x="5086913" y="3642101"/>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0" name="Google Shape;150;p4"/>
          <p:cNvGrpSpPr/>
          <p:nvPr/>
        </p:nvGrpSpPr>
        <p:grpSpPr>
          <a:xfrm>
            <a:off x="5770703" y="1732392"/>
            <a:ext cx="2991349" cy="341853"/>
            <a:chOff x="803640" y="3646132"/>
            <a:chExt cx="2312488" cy="341853"/>
          </a:xfrm>
        </p:grpSpPr>
        <p:sp>
          <p:nvSpPr>
            <p:cNvPr id="151" name="Google Shape;151;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 name="Google Shape;152;p4"/>
            <p:cNvSpPr txBox="1"/>
            <p:nvPr/>
          </p:nvSpPr>
          <p:spPr>
            <a:xfrm>
              <a:off x="841828" y="3680185"/>
              <a:ext cx="2274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dirty="0" err="1">
                  <a:solidFill>
                    <a:schemeClr val="lt1"/>
                  </a:solidFill>
                </a:rPr>
                <a:t>Självsäkerhet</a:t>
              </a:r>
              <a:r>
                <a:rPr lang="en-US" sz="1400" b="1" i="0" u="none" strike="noStrike" cap="none" dirty="0">
                  <a:solidFill>
                    <a:schemeClr val="lt1"/>
                  </a:solidFill>
                  <a:latin typeface="Arial"/>
                  <a:ea typeface="Arial"/>
                  <a:cs typeface="Arial"/>
                  <a:sym typeface="Arial"/>
                </a:rPr>
                <a:t>/</a:t>
              </a:r>
              <a:r>
                <a:rPr lang="en-US" b="1" dirty="0" err="1">
                  <a:solidFill>
                    <a:schemeClr val="lt1"/>
                  </a:solidFill>
                </a:rPr>
                <a:t>beslutsfattande</a:t>
              </a:r>
              <a:endParaRPr sz="1400" b="1" i="0" u="none" strike="noStrike" cap="none" dirty="0">
                <a:solidFill>
                  <a:schemeClr val="lt1"/>
                </a:solidFill>
                <a:latin typeface="Arial"/>
                <a:ea typeface="Arial"/>
                <a:cs typeface="Arial"/>
                <a:sym typeface="Arial"/>
              </a:endParaRPr>
            </a:p>
          </p:txBody>
        </p:sp>
      </p:grpSp>
      <p:grpSp>
        <p:nvGrpSpPr>
          <p:cNvPr id="153" name="Google Shape;153;p4"/>
          <p:cNvGrpSpPr/>
          <p:nvPr/>
        </p:nvGrpSpPr>
        <p:grpSpPr>
          <a:xfrm>
            <a:off x="5770703" y="2740504"/>
            <a:ext cx="2706830" cy="550821"/>
            <a:chOff x="803640" y="3646132"/>
            <a:chExt cx="2092538" cy="550821"/>
          </a:xfrm>
        </p:grpSpPr>
        <p:sp>
          <p:nvSpPr>
            <p:cNvPr id="154" name="Google Shape;154;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 name="Google Shape;155;p4"/>
            <p:cNvSpPr txBox="1"/>
            <p:nvPr/>
          </p:nvSpPr>
          <p:spPr>
            <a:xfrm>
              <a:off x="836378" y="3673773"/>
              <a:ext cx="2059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Flexibilitet</a:t>
              </a:r>
              <a:r>
                <a:rPr lang="en-US" sz="1400" b="1" i="0" u="none" strike="noStrike" cap="none" dirty="0">
                  <a:solidFill>
                    <a:schemeClr val="lt1"/>
                  </a:solidFill>
                  <a:latin typeface="Arial"/>
                  <a:ea typeface="Arial"/>
                  <a:cs typeface="Arial"/>
                  <a:sym typeface="Arial"/>
                </a:rPr>
                <a:t>/</a:t>
              </a:r>
              <a:r>
                <a:rPr lang="en-US" sz="1400" b="1" i="0" u="none" strike="noStrike" cap="none" dirty="0" err="1">
                  <a:solidFill>
                    <a:schemeClr val="lt1"/>
                  </a:solidFill>
                  <a:latin typeface="Arial"/>
                  <a:ea typeface="Arial"/>
                  <a:cs typeface="Arial"/>
                  <a:sym typeface="Arial"/>
                </a:rPr>
                <a:t>anpassningsförmåga</a:t>
              </a:r>
              <a:endParaRPr sz="1400" b="1" i="0" u="none" strike="noStrike" cap="none" dirty="0">
                <a:solidFill>
                  <a:schemeClr val="lt1"/>
                </a:solidFill>
                <a:latin typeface="Arial"/>
                <a:ea typeface="Arial"/>
                <a:cs typeface="Arial"/>
                <a:sym typeface="Arial"/>
              </a:endParaRPr>
            </a:p>
          </p:txBody>
        </p:sp>
      </p:grpSp>
      <p:grpSp>
        <p:nvGrpSpPr>
          <p:cNvPr id="156" name="Google Shape;156;p4"/>
          <p:cNvGrpSpPr/>
          <p:nvPr/>
        </p:nvGrpSpPr>
        <p:grpSpPr>
          <a:xfrm>
            <a:off x="5770703" y="3748616"/>
            <a:ext cx="2918959" cy="335428"/>
            <a:chOff x="803640" y="3646132"/>
            <a:chExt cx="2256526" cy="335428"/>
          </a:xfrm>
        </p:grpSpPr>
        <p:sp>
          <p:nvSpPr>
            <p:cNvPr id="157" name="Google Shape;157;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 name="Google Shape;158;p4"/>
            <p:cNvSpPr txBox="1"/>
            <p:nvPr/>
          </p:nvSpPr>
          <p:spPr>
            <a:xfrm>
              <a:off x="859666" y="3673760"/>
              <a:ext cx="220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Problemlösning</a:t>
              </a:r>
              <a:endParaRPr sz="1400" b="1" i="0" u="none" strike="noStrike" cap="none" dirty="0">
                <a:solidFill>
                  <a:schemeClr val="lt1"/>
                </a:solidFill>
                <a:latin typeface="Arial"/>
                <a:ea typeface="Arial"/>
                <a:cs typeface="Arial"/>
                <a:sym typeface="Arial"/>
              </a:endParaRPr>
            </a:p>
          </p:txBody>
        </p:sp>
      </p:grpSp>
      <p:sp>
        <p:nvSpPr>
          <p:cNvPr id="159" name="Google Shape;159;p4"/>
          <p:cNvSpPr/>
          <p:nvPr/>
        </p:nvSpPr>
        <p:spPr>
          <a:xfrm>
            <a:off x="4427984" y="1563638"/>
            <a:ext cx="36000" cy="27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4"/>
          <p:cNvSpPr txBox="1"/>
          <p:nvPr/>
        </p:nvSpPr>
        <p:spPr>
          <a:xfrm>
            <a:off x="493191" y="1683076"/>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01</a:t>
            </a:r>
            <a:endParaRPr sz="2400" b="1" i="0" u="none" strike="noStrike" cap="none">
              <a:solidFill>
                <a:srgbClr val="87B5BA"/>
              </a:solidFill>
              <a:latin typeface="Arial"/>
              <a:ea typeface="Arial"/>
              <a:cs typeface="Arial"/>
              <a:sym typeface="Arial"/>
            </a:endParaRPr>
          </a:p>
        </p:txBody>
      </p:sp>
      <p:sp>
        <p:nvSpPr>
          <p:cNvPr id="161" name="Google Shape;161;p4"/>
          <p:cNvSpPr txBox="1"/>
          <p:nvPr/>
        </p:nvSpPr>
        <p:spPr>
          <a:xfrm>
            <a:off x="457473" y="2682805"/>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02</a:t>
            </a:r>
            <a:endParaRPr sz="2400" b="1" i="0" u="none" strike="noStrike" cap="none">
              <a:solidFill>
                <a:srgbClr val="87B5BA"/>
              </a:solidFill>
              <a:latin typeface="Arial"/>
              <a:ea typeface="Arial"/>
              <a:cs typeface="Arial"/>
              <a:sym typeface="Arial"/>
            </a:endParaRPr>
          </a:p>
        </p:txBody>
      </p:sp>
      <p:sp>
        <p:nvSpPr>
          <p:cNvPr id="162" name="Google Shape;162;p4"/>
          <p:cNvSpPr txBox="1"/>
          <p:nvPr/>
        </p:nvSpPr>
        <p:spPr>
          <a:xfrm>
            <a:off x="457473" y="3690917"/>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03</a:t>
            </a:r>
            <a:endParaRPr sz="2400" b="1" i="0" u="none" strike="noStrike" cap="none">
              <a:solidFill>
                <a:srgbClr val="87B5BA"/>
              </a:solidFill>
              <a:latin typeface="Arial"/>
              <a:ea typeface="Arial"/>
              <a:cs typeface="Arial"/>
              <a:sym typeface="Arial"/>
            </a:endParaRPr>
          </a:p>
        </p:txBody>
      </p:sp>
      <p:sp>
        <p:nvSpPr>
          <p:cNvPr id="163" name="Google Shape;163;p4"/>
          <p:cNvSpPr txBox="1"/>
          <p:nvPr/>
        </p:nvSpPr>
        <p:spPr>
          <a:xfrm>
            <a:off x="5091674" y="1689502"/>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04</a:t>
            </a:r>
            <a:endParaRPr sz="2400" b="1" i="0" u="none" strike="noStrike" cap="none">
              <a:solidFill>
                <a:srgbClr val="87B5BA"/>
              </a:solidFill>
              <a:latin typeface="Arial"/>
              <a:ea typeface="Arial"/>
              <a:cs typeface="Arial"/>
              <a:sym typeface="Arial"/>
            </a:endParaRPr>
          </a:p>
        </p:txBody>
      </p:sp>
      <p:sp>
        <p:nvSpPr>
          <p:cNvPr id="164" name="Google Shape;164;p4"/>
          <p:cNvSpPr txBox="1"/>
          <p:nvPr/>
        </p:nvSpPr>
        <p:spPr>
          <a:xfrm>
            <a:off x="5055956" y="2689231"/>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05</a:t>
            </a:r>
            <a:endParaRPr sz="2400" b="1" i="0" u="none" strike="noStrike" cap="none">
              <a:solidFill>
                <a:srgbClr val="87B5BA"/>
              </a:solidFill>
              <a:latin typeface="Arial"/>
              <a:ea typeface="Arial"/>
              <a:cs typeface="Arial"/>
              <a:sym typeface="Arial"/>
            </a:endParaRPr>
          </a:p>
        </p:txBody>
      </p:sp>
      <p:sp>
        <p:nvSpPr>
          <p:cNvPr id="165" name="Google Shape;165;p4"/>
          <p:cNvSpPr txBox="1"/>
          <p:nvPr/>
        </p:nvSpPr>
        <p:spPr>
          <a:xfrm>
            <a:off x="5055956" y="3697343"/>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06</a:t>
            </a:r>
            <a:endParaRPr sz="2400" b="1" i="0" u="none" strike="noStrike" cap="none">
              <a:solidFill>
                <a:srgbClr val="87B5BA"/>
              </a:solidFill>
              <a:latin typeface="Arial"/>
              <a:ea typeface="Arial"/>
              <a:cs typeface="Arial"/>
              <a:sym typeface="Arial"/>
            </a:endParaRPr>
          </a:p>
        </p:txBody>
      </p:sp>
      <p:sp>
        <p:nvSpPr>
          <p:cNvPr id="166" name="Google Shape;166;p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Exempel</a:t>
            </a:r>
            <a:r>
              <a:rPr lang="en-US" sz="1800" dirty="0"/>
              <a:t> (</a:t>
            </a:r>
            <a:r>
              <a:rPr lang="en-US" sz="1800" dirty="0" err="1"/>
              <a:t>EucA</a:t>
            </a:r>
            <a:r>
              <a:rPr lang="en-US" sz="1800" dirty="0"/>
              <a:t>, 2014)</a:t>
            </a:r>
            <a:endParaRPr dirty="0"/>
          </a:p>
        </p:txBody>
      </p:sp>
      <p:sp>
        <p:nvSpPr>
          <p:cNvPr id="167" name="Google Shape;167;p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Inledning</a:t>
            </a:r>
            <a:r>
              <a:rPr lang="en-US" sz="2800" dirty="0"/>
              <a:t>: </a:t>
            </a:r>
            <a:r>
              <a:rPr lang="en-US" sz="2800" dirty="0" err="1"/>
              <a:t>Mjuka</a:t>
            </a:r>
            <a:r>
              <a:rPr lang="en-US" sz="2800" dirty="0"/>
              <a:t> </a:t>
            </a:r>
            <a:r>
              <a:rPr lang="en-US" sz="2800" dirty="0" err="1"/>
              <a:t>färdigheter</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18a5d406ddb_0_3"/>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Självbedömning</a:t>
            </a:r>
            <a:endParaRPr dirty="0"/>
          </a:p>
        </p:txBody>
      </p:sp>
      <p:sp>
        <p:nvSpPr>
          <p:cNvPr id="620" name="Google Shape;620;g18a5d406ddb_0_3"/>
          <p:cNvSpPr txBox="1">
            <a:spLocks noGrp="1"/>
          </p:cNvSpPr>
          <p:nvPr>
            <p:ph type="body" idx="2"/>
          </p:nvPr>
        </p:nvSpPr>
        <p:spPr>
          <a:xfrm>
            <a:off x="899592" y="1170912"/>
            <a:ext cx="6120600" cy="28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Flervalsfrågor</a:t>
            </a:r>
            <a:r>
              <a:rPr lang="en-US" sz="1800" b="1" dirty="0"/>
              <a:t>: </a:t>
            </a:r>
            <a:r>
              <a:rPr lang="en-US" sz="1800" dirty="0" err="1"/>
              <a:t>stärk</a:t>
            </a:r>
            <a:r>
              <a:rPr lang="en-US" sz="1800" dirty="0"/>
              <a:t> din </a:t>
            </a:r>
            <a:r>
              <a:rPr lang="en-US" sz="1800" dirty="0" err="1"/>
              <a:t>inlärning</a:t>
            </a:r>
            <a:endParaRPr sz="1800" dirty="0"/>
          </a:p>
        </p:txBody>
      </p:sp>
      <p:sp>
        <p:nvSpPr>
          <p:cNvPr id="621" name="Google Shape;621;g18a5d406ddb_0_3"/>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2" name="Google Shape;622;g18a5d406ddb_0_3"/>
          <p:cNvSpPr txBox="1"/>
          <p:nvPr/>
        </p:nvSpPr>
        <p:spPr>
          <a:xfrm>
            <a:off x="251520"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1. </a:t>
            </a:r>
            <a:r>
              <a:rPr lang="sv-SE" sz="1400" b="0" i="0" u="none" strike="noStrike" cap="none" dirty="0">
                <a:solidFill>
                  <a:srgbClr val="3F3F3F"/>
                </a:solidFill>
                <a:latin typeface="Arial"/>
                <a:ea typeface="Arial"/>
                <a:cs typeface="Arial"/>
                <a:sym typeface="Arial"/>
              </a:rPr>
              <a:t>Vilka är kännetecknen för mjuka färdigheter?</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Mjuka färdigheter lärs ut i formell utbildning.</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Mjuka färdigheter är de färdigheter som gör dig mjuk.</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Mjuka färdigheter lärs genom det dagliga livet och interaktionen.</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Alla är korrekta.</a:t>
            </a:r>
          </a:p>
        </p:txBody>
      </p:sp>
      <p:sp>
        <p:nvSpPr>
          <p:cNvPr id="623" name="Google Shape;623;g18a5d406ddb_0_3"/>
          <p:cNvSpPr txBox="1"/>
          <p:nvPr/>
        </p:nvSpPr>
        <p:spPr>
          <a:xfrm>
            <a:off x="3167844"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2. </a:t>
            </a:r>
            <a:r>
              <a:rPr lang="sv-SE" sz="1400" b="0" i="0" u="none" strike="noStrike" cap="none" dirty="0">
                <a:solidFill>
                  <a:srgbClr val="3F3F3F"/>
                </a:solidFill>
                <a:latin typeface="Arial"/>
                <a:ea typeface="Arial"/>
                <a:cs typeface="Arial"/>
                <a:sym typeface="Arial"/>
              </a:rPr>
              <a:t>Vad medför </a:t>
            </a:r>
            <a:r>
              <a:rPr lang="sv-SE" sz="1400" b="0" i="0" u="none" strike="noStrike" cap="none" dirty="0" err="1">
                <a:solidFill>
                  <a:srgbClr val="3F3F3F"/>
                </a:solidFill>
                <a:latin typeface="Arial"/>
                <a:ea typeface="Arial"/>
                <a:cs typeface="Arial"/>
                <a:sym typeface="Arial"/>
              </a:rPr>
              <a:t>empowerment</a:t>
            </a:r>
            <a:r>
              <a:rPr lang="sv-SE" sz="1400" b="0" i="0" u="none" strike="noStrike" cap="none" dirty="0">
                <a:solidFill>
                  <a:srgbClr val="3F3F3F"/>
                </a:solidFill>
                <a:latin typeface="Arial"/>
                <a:ea typeface="Arial"/>
                <a:cs typeface="Arial"/>
                <a:sym typeface="Arial"/>
              </a:rPr>
              <a:t> (bemyndigande)?</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Förtroende.</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Ökad produktivitet.</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Frihet att välja väg.</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Alla är korrekta.</a:t>
            </a:r>
          </a:p>
        </p:txBody>
      </p:sp>
      <p:sp>
        <p:nvSpPr>
          <p:cNvPr id="624" name="Google Shape;624;g18a5d406ddb_0_3"/>
          <p:cNvSpPr txBox="1"/>
          <p:nvPr/>
        </p:nvSpPr>
        <p:spPr>
          <a:xfrm>
            <a:off x="6095598"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3. </a:t>
            </a:r>
            <a:r>
              <a:rPr lang="sv-SE" sz="1400" b="0" i="0" u="none" strike="noStrike" cap="none" dirty="0">
                <a:solidFill>
                  <a:srgbClr val="3F3F3F"/>
                </a:solidFill>
                <a:latin typeface="Arial"/>
                <a:ea typeface="Arial"/>
                <a:cs typeface="Arial"/>
                <a:sym typeface="Arial"/>
              </a:rPr>
              <a:t>Vad är INTE en del av SMART målsättningsmodellen?</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Välja ett specifikt mål.</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Välja ett vågat mål.</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Välja ett mätbart mål.</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Välja ett tidsbaserat mål.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18a5d406ddb_0_12"/>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Självbedömning</a:t>
            </a:r>
            <a:endParaRPr dirty="0"/>
          </a:p>
        </p:txBody>
      </p:sp>
      <p:sp>
        <p:nvSpPr>
          <p:cNvPr id="630" name="Google Shape;630;g18a5d406ddb_0_12"/>
          <p:cNvSpPr txBox="1">
            <a:spLocks noGrp="1"/>
          </p:cNvSpPr>
          <p:nvPr>
            <p:ph type="body" idx="2"/>
          </p:nvPr>
        </p:nvSpPr>
        <p:spPr>
          <a:xfrm>
            <a:off x="899592" y="1170912"/>
            <a:ext cx="6120600" cy="28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Flervalsfrågor</a:t>
            </a:r>
            <a:r>
              <a:rPr lang="en-US" sz="1800" b="1" dirty="0"/>
              <a:t>: </a:t>
            </a:r>
            <a:r>
              <a:rPr lang="en-US" sz="1800" dirty="0" err="1"/>
              <a:t>stärk</a:t>
            </a:r>
            <a:r>
              <a:rPr lang="en-US" sz="1800" dirty="0"/>
              <a:t> din </a:t>
            </a:r>
            <a:r>
              <a:rPr lang="en-US" sz="1800" dirty="0" err="1"/>
              <a:t>inlärning</a:t>
            </a:r>
            <a:endParaRPr sz="1800" dirty="0"/>
          </a:p>
        </p:txBody>
      </p:sp>
      <p:sp>
        <p:nvSpPr>
          <p:cNvPr id="631" name="Google Shape;631;g18a5d406ddb_0_12"/>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2" name="Google Shape;632;g18a5d406ddb_0_12"/>
          <p:cNvSpPr txBox="1"/>
          <p:nvPr/>
        </p:nvSpPr>
        <p:spPr>
          <a:xfrm>
            <a:off x="1619673" y="1771394"/>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4</a:t>
            </a:r>
            <a:r>
              <a:rPr lang="sv-SE" sz="1400" b="0" i="0" u="none" strike="noStrike" cap="none" dirty="0">
                <a:solidFill>
                  <a:srgbClr val="3F3F3F"/>
                </a:solidFill>
                <a:latin typeface="Arial"/>
                <a:ea typeface="Arial"/>
                <a:cs typeface="Arial"/>
                <a:sym typeface="Arial"/>
              </a:rPr>
              <a:t>. Vad kännetecknar INTE god kommunikation?</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Leverera dina idéer.</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Använda lämpligt icke-verbalt och verbalt språk.</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Lyssna aktivt på vad som sägs.</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Antaganden</a:t>
            </a:r>
          </a:p>
        </p:txBody>
      </p:sp>
      <p:sp>
        <p:nvSpPr>
          <p:cNvPr id="633" name="Google Shape;633;g18a5d406ddb_0_12"/>
          <p:cNvSpPr txBox="1"/>
          <p:nvPr/>
        </p:nvSpPr>
        <p:spPr>
          <a:xfrm>
            <a:off x="4716016"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400"/>
              <a:buFont typeface="Arial"/>
              <a:buNone/>
            </a:pPr>
            <a:r>
              <a:rPr lang="sv-SE" sz="1400" b="1" i="0" u="none" strike="noStrike" cap="none" dirty="0">
                <a:solidFill>
                  <a:srgbClr val="000000"/>
                </a:solidFill>
                <a:latin typeface="Arial"/>
                <a:ea typeface="Arial"/>
                <a:cs typeface="Arial"/>
                <a:sym typeface="Arial"/>
              </a:rPr>
              <a:t>Fråga 5</a:t>
            </a:r>
            <a:r>
              <a:rPr lang="sv-SE" sz="1400" b="0" i="0" u="none" strike="noStrike" cap="none" dirty="0">
                <a:solidFill>
                  <a:srgbClr val="000000"/>
                </a:solidFill>
                <a:latin typeface="Arial"/>
                <a:ea typeface="Arial"/>
                <a:cs typeface="Arial"/>
                <a:sym typeface="Arial"/>
              </a:rPr>
              <a:t>. Vad är IDEAL-modellen?</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000000"/>
                </a:solidFill>
                <a:latin typeface="Arial"/>
                <a:ea typeface="Arial"/>
                <a:cs typeface="Arial"/>
                <a:sym typeface="Arial"/>
              </a:rPr>
              <a:t>Alternativ a: Ett problemlösningsverktyg.</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000000"/>
                </a:solidFill>
                <a:latin typeface="Arial"/>
                <a:ea typeface="Arial"/>
                <a:cs typeface="Arial"/>
                <a:sym typeface="Arial"/>
              </a:rPr>
              <a:t>Alternativ b: En databas.</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000000"/>
                </a:solidFill>
                <a:latin typeface="Arial"/>
                <a:ea typeface="Arial"/>
                <a:cs typeface="Arial"/>
                <a:sym typeface="Arial"/>
              </a:rPr>
              <a:t>Alternativ c: Ett verktyg för att göra all din kommunikation idealisk.</a:t>
            </a:r>
          </a:p>
          <a:p>
            <a:pPr marL="0" marR="0" lvl="0" indent="0" algn="l" rtl="0">
              <a:lnSpc>
                <a:spcPct val="100000"/>
              </a:lnSpc>
              <a:spcBef>
                <a:spcPts val="0"/>
              </a:spcBef>
              <a:spcAft>
                <a:spcPts val="0"/>
              </a:spcAft>
              <a:buClr>
                <a:srgbClr val="3F3F3F"/>
              </a:buClr>
              <a:buSzPts val="1400"/>
              <a:buFont typeface="Arial"/>
              <a:buNone/>
            </a:pPr>
            <a:r>
              <a:rPr lang="sv-SE" sz="1400" b="0" i="0" u="none" strike="noStrike" cap="none" dirty="0">
                <a:solidFill>
                  <a:srgbClr val="000000"/>
                </a:solidFill>
                <a:latin typeface="Arial"/>
                <a:ea typeface="Arial"/>
                <a:cs typeface="Arial"/>
                <a:sym typeface="Arial"/>
              </a:rPr>
              <a:t>Alternativ d: Alla är korrekta.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18a5d406ddb_0_20"/>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Självbedömning</a:t>
            </a:r>
            <a:endParaRPr dirty="0"/>
          </a:p>
        </p:txBody>
      </p:sp>
      <p:sp>
        <p:nvSpPr>
          <p:cNvPr id="639" name="Google Shape;639;g18a5d406ddb_0_20"/>
          <p:cNvSpPr txBox="1">
            <a:spLocks noGrp="1"/>
          </p:cNvSpPr>
          <p:nvPr>
            <p:ph type="body" idx="2"/>
          </p:nvPr>
        </p:nvSpPr>
        <p:spPr>
          <a:xfrm>
            <a:off x="899592" y="1170912"/>
            <a:ext cx="6120600" cy="28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Flervalsfrågor</a:t>
            </a:r>
            <a:r>
              <a:rPr lang="en-US" sz="1800" b="1" dirty="0"/>
              <a:t>: </a:t>
            </a:r>
            <a:r>
              <a:rPr lang="en-US" sz="1800" dirty="0" err="1"/>
              <a:t>facit</a:t>
            </a:r>
            <a:endParaRPr sz="1800" dirty="0"/>
          </a:p>
        </p:txBody>
      </p:sp>
      <p:sp>
        <p:nvSpPr>
          <p:cNvPr id="640" name="Google Shape;640;g18a5d406ddb_0_20"/>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1" name="Google Shape;641;g18a5d406ddb_0_20"/>
          <p:cNvSpPr txBox="1"/>
          <p:nvPr/>
        </p:nvSpPr>
        <p:spPr>
          <a:xfrm>
            <a:off x="251520"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400"/>
              <a:buFont typeface="Arial"/>
              <a:buNone/>
            </a:pPr>
            <a:r>
              <a:rPr lang="en-US" b="1" dirty="0" err="1">
                <a:solidFill>
                  <a:srgbClr val="3F3F3F"/>
                </a:solidFill>
              </a:rPr>
              <a:t>Fråga</a:t>
            </a:r>
            <a:r>
              <a:rPr lang="en-US" sz="1400" b="1" i="0" u="none" strike="noStrike" cap="none" dirty="0">
                <a:solidFill>
                  <a:srgbClr val="434343"/>
                </a:solidFill>
                <a:latin typeface="Arial"/>
                <a:ea typeface="Arial"/>
                <a:cs typeface="Arial"/>
                <a:sym typeface="Arial"/>
              </a:rPr>
              <a:t> 1:c</a:t>
            </a:r>
            <a:endParaRPr sz="1400" b="0" i="0" u="none" strike="noStrike" cap="none" dirty="0">
              <a:solidFill>
                <a:srgbClr val="000000"/>
              </a:solidFill>
              <a:latin typeface="Arial"/>
              <a:ea typeface="Arial"/>
              <a:cs typeface="Arial"/>
              <a:sym typeface="Arial"/>
            </a:endParaRPr>
          </a:p>
        </p:txBody>
      </p:sp>
      <p:sp>
        <p:nvSpPr>
          <p:cNvPr id="642" name="Google Shape;642;g18a5d406ddb_0_20"/>
          <p:cNvSpPr txBox="1"/>
          <p:nvPr/>
        </p:nvSpPr>
        <p:spPr>
          <a:xfrm>
            <a:off x="3167844"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400"/>
              <a:buFont typeface="Arial"/>
              <a:buNone/>
            </a:pPr>
            <a:r>
              <a:rPr lang="en-US" b="1" dirty="0" err="1">
                <a:solidFill>
                  <a:srgbClr val="3F3F3F"/>
                </a:solidFill>
              </a:rPr>
              <a:t>Fråga</a:t>
            </a:r>
            <a:r>
              <a:rPr lang="en-US" b="1" dirty="0">
                <a:solidFill>
                  <a:srgbClr val="3F3F3F"/>
                </a:solidFill>
              </a:rPr>
              <a:t> 2: d</a:t>
            </a:r>
            <a:endParaRPr sz="1400" b="0" i="0" u="none" strike="noStrike" cap="none" dirty="0">
              <a:solidFill>
                <a:srgbClr val="000000"/>
              </a:solidFill>
              <a:latin typeface="Arial"/>
              <a:ea typeface="Arial"/>
              <a:cs typeface="Arial"/>
              <a:sym typeface="Arial"/>
            </a:endParaRPr>
          </a:p>
        </p:txBody>
      </p:sp>
      <p:sp>
        <p:nvSpPr>
          <p:cNvPr id="643" name="Google Shape;643;g18a5d406ddb_0_20"/>
          <p:cNvSpPr txBox="1"/>
          <p:nvPr/>
        </p:nvSpPr>
        <p:spPr>
          <a:xfrm>
            <a:off x="6084168"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400"/>
              <a:buFont typeface="Arial"/>
              <a:buNone/>
            </a:pPr>
            <a:r>
              <a:rPr lang="en-US" sz="1400" b="1" i="0" u="none" strike="noStrike" cap="none" dirty="0" err="1">
                <a:solidFill>
                  <a:srgbClr val="3F3F3F"/>
                </a:solidFill>
                <a:latin typeface="Arial"/>
                <a:ea typeface="Arial"/>
                <a:cs typeface="Arial"/>
                <a:sym typeface="Arial"/>
              </a:rPr>
              <a:t>Fråga</a:t>
            </a:r>
            <a:r>
              <a:rPr lang="en-US" sz="1400" b="1" i="0" u="none" strike="noStrike" cap="none" dirty="0">
                <a:solidFill>
                  <a:srgbClr val="3F3F3F"/>
                </a:solidFill>
                <a:latin typeface="Arial"/>
                <a:ea typeface="Arial"/>
                <a:cs typeface="Arial"/>
                <a:sym typeface="Arial"/>
              </a:rPr>
              <a:t> 3: b</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3F3F3F"/>
              </a:buClr>
              <a:buSzPts val="1400"/>
              <a:buFont typeface="Arial"/>
              <a:buNone/>
            </a:pPr>
            <a:r>
              <a:rPr lang="en-US" sz="14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8a5d406ddb_0_29"/>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Självbedömning</a:t>
            </a:r>
            <a:endParaRPr dirty="0"/>
          </a:p>
        </p:txBody>
      </p:sp>
      <p:sp>
        <p:nvSpPr>
          <p:cNvPr id="649" name="Google Shape;649;g18a5d406ddb_0_29"/>
          <p:cNvSpPr txBox="1">
            <a:spLocks noGrp="1"/>
          </p:cNvSpPr>
          <p:nvPr>
            <p:ph type="body" idx="2"/>
          </p:nvPr>
        </p:nvSpPr>
        <p:spPr>
          <a:xfrm>
            <a:off x="899592" y="1170912"/>
            <a:ext cx="6120600" cy="28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Flervalsfrågor</a:t>
            </a:r>
            <a:r>
              <a:rPr lang="en-US" sz="1800" b="1" dirty="0"/>
              <a:t>: </a:t>
            </a:r>
            <a:r>
              <a:rPr lang="en-US" sz="1800" dirty="0" err="1"/>
              <a:t>facit</a:t>
            </a:r>
            <a:endParaRPr sz="1800" dirty="0"/>
          </a:p>
        </p:txBody>
      </p:sp>
      <p:sp>
        <p:nvSpPr>
          <p:cNvPr id="650" name="Google Shape;650;g18a5d406ddb_0_29"/>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1" name="Google Shape;651;g18a5d406ddb_0_29"/>
          <p:cNvSpPr txBox="1"/>
          <p:nvPr/>
        </p:nvSpPr>
        <p:spPr>
          <a:xfrm>
            <a:off x="1619673" y="1771394"/>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400"/>
              <a:buFont typeface="Arial"/>
              <a:buNone/>
            </a:pPr>
            <a:r>
              <a:rPr lang="en-US" b="1" dirty="0" err="1">
                <a:solidFill>
                  <a:srgbClr val="3F3F3F"/>
                </a:solidFill>
              </a:rPr>
              <a:t>Fråga</a:t>
            </a:r>
            <a:r>
              <a:rPr lang="en-US" b="1" dirty="0">
                <a:solidFill>
                  <a:srgbClr val="3F3F3F"/>
                </a:solidFill>
              </a:rPr>
              <a:t> 4: d</a:t>
            </a:r>
            <a:endParaRPr sz="1400" b="0" i="0" u="none" strike="noStrike" cap="none" dirty="0">
              <a:solidFill>
                <a:srgbClr val="000000"/>
              </a:solidFill>
              <a:latin typeface="Arial"/>
              <a:ea typeface="Arial"/>
              <a:cs typeface="Arial"/>
              <a:sym typeface="Arial"/>
            </a:endParaRPr>
          </a:p>
        </p:txBody>
      </p:sp>
      <p:sp>
        <p:nvSpPr>
          <p:cNvPr id="652" name="Google Shape;652;g18a5d406ddb_0_29"/>
          <p:cNvSpPr txBox="1"/>
          <p:nvPr/>
        </p:nvSpPr>
        <p:spPr>
          <a:xfrm>
            <a:off x="4716016"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en-US" sz="1400" b="1" i="0" u="none" strike="noStrike" cap="none" dirty="0" err="1">
                <a:solidFill>
                  <a:srgbClr val="3F3F3F"/>
                </a:solidFill>
                <a:latin typeface="Arial"/>
                <a:ea typeface="Arial"/>
                <a:cs typeface="Arial"/>
                <a:sym typeface="Arial"/>
              </a:rPr>
              <a:t>Fråga</a:t>
            </a:r>
            <a:r>
              <a:rPr lang="en-US" sz="1400" b="1" i="0" u="none" strike="noStrike" cap="none" dirty="0">
                <a:solidFill>
                  <a:srgbClr val="3F3F3F"/>
                </a:solidFill>
                <a:latin typeface="Arial"/>
                <a:ea typeface="Arial"/>
                <a:cs typeface="Arial"/>
                <a:sym typeface="Arial"/>
              </a:rPr>
              <a:t> 5: a </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0"/>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3200"/>
              <a:buNone/>
            </a:pPr>
            <a:r>
              <a:rPr lang="en-US" sz="3200" dirty="0" err="1"/>
              <a:t>Sammanfattning</a:t>
            </a:r>
            <a:endParaRPr sz="3200" dirty="0"/>
          </a:p>
        </p:txBody>
      </p:sp>
      <p:grpSp>
        <p:nvGrpSpPr>
          <p:cNvPr id="658" name="Google Shape;658;p40"/>
          <p:cNvGrpSpPr/>
          <p:nvPr/>
        </p:nvGrpSpPr>
        <p:grpSpPr>
          <a:xfrm>
            <a:off x="3583892" y="1752851"/>
            <a:ext cx="900000" cy="900000"/>
            <a:chOff x="3563888" y="1923678"/>
            <a:chExt cx="900000" cy="900000"/>
          </a:xfrm>
        </p:grpSpPr>
        <p:sp>
          <p:nvSpPr>
            <p:cNvPr id="659" name="Google Shape;659;p40"/>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0" name="Google Shape;660;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661" name="Google Shape;661;p40"/>
          <p:cNvGrpSpPr/>
          <p:nvPr/>
        </p:nvGrpSpPr>
        <p:grpSpPr>
          <a:xfrm rot="5400000">
            <a:off x="4594682" y="1500851"/>
            <a:ext cx="1152000" cy="1152000"/>
            <a:chOff x="3563888" y="1923678"/>
            <a:chExt cx="900000" cy="900000"/>
          </a:xfrm>
        </p:grpSpPr>
        <p:sp>
          <p:nvSpPr>
            <p:cNvPr id="662" name="Google Shape;662;p40"/>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3" name="Google Shape;663;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664" name="Google Shape;664;p40"/>
          <p:cNvGrpSpPr/>
          <p:nvPr/>
        </p:nvGrpSpPr>
        <p:grpSpPr>
          <a:xfrm rot="10800000">
            <a:off x="4594682" y="2765140"/>
            <a:ext cx="720000" cy="720000"/>
            <a:chOff x="3563888" y="1923678"/>
            <a:chExt cx="900000" cy="900000"/>
          </a:xfrm>
        </p:grpSpPr>
        <p:sp>
          <p:nvSpPr>
            <p:cNvPr id="665" name="Google Shape;665;p40"/>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6" name="Google Shape;666;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667" name="Google Shape;667;p40"/>
          <p:cNvGrpSpPr/>
          <p:nvPr/>
        </p:nvGrpSpPr>
        <p:grpSpPr>
          <a:xfrm rot="-5400000">
            <a:off x="3475859" y="2765141"/>
            <a:ext cx="1008033" cy="1008033"/>
            <a:chOff x="3563888" y="1923678"/>
            <a:chExt cx="900000" cy="900000"/>
          </a:xfrm>
        </p:grpSpPr>
        <p:sp>
          <p:nvSpPr>
            <p:cNvPr id="668" name="Google Shape;668;p40"/>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70" name="Google Shape;670;p40"/>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A</a:t>
            </a:r>
            <a:endParaRPr sz="2000" b="1" i="0" u="none" strike="noStrike" cap="none">
              <a:solidFill>
                <a:srgbClr val="87B5BA"/>
              </a:solidFill>
              <a:latin typeface="Arial"/>
              <a:ea typeface="Arial"/>
              <a:cs typeface="Arial"/>
              <a:sym typeface="Arial"/>
            </a:endParaRPr>
          </a:p>
        </p:txBody>
      </p:sp>
      <p:sp>
        <p:nvSpPr>
          <p:cNvPr id="671" name="Google Shape;671;p40"/>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6BD70"/>
                </a:solidFill>
                <a:latin typeface="Arial"/>
                <a:ea typeface="Arial"/>
                <a:cs typeface="Arial"/>
                <a:sym typeface="Arial"/>
              </a:rPr>
              <a:t>B</a:t>
            </a:r>
            <a:endParaRPr sz="2000" b="1" i="0" u="none" strike="noStrike" cap="none">
              <a:solidFill>
                <a:srgbClr val="86BD70"/>
              </a:solidFill>
              <a:latin typeface="Arial"/>
              <a:ea typeface="Arial"/>
              <a:cs typeface="Arial"/>
              <a:sym typeface="Arial"/>
            </a:endParaRPr>
          </a:p>
        </p:txBody>
      </p:sp>
      <p:sp>
        <p:nvSpPr>
          <p:cNvPr id="672" name="Google Shape;672;p40"/>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C</a:t>
            </a:r>
            <a:endParaRPr sz="2000" b="1" i="0" u="none" strike="noStrike" cap="none">
              <a:solidFill>
                <a:srgbClr val="87B5BA"/>
              </a:solidFill>
              <a:latin typeface="Arial"/>
              <a:ea typeface="Arial"/>
              <a:cs typeface="Arial"/>
              <a:sym typeface="Arial"/>
            </a:endParaRPr>
          </a:p>
        </p:txBody>
      </p:sp>
      <p:sp>
        <p:nvSpPr>
          <p:cNvPr id="673" name="Google Shape;673;p40"/>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39E5A"/>
                </a:solidFill>
                <a:latin typeface="Arial"/>
                <a:ea typeface="Arial"/>
                <a:cs typeface="Arial"/>
                <a:sym typeface="Arial"/>
              </a:rPr>
              <a:t>D</a:t>
            </a:r>
            <a:endParaRPr sz="2000" b="1" i="0" u="none" strike="noStrike" cap="none">
              <a:solidFill>
                <a:srgbClr val="F39E5A"/>
              </a:solidFill>
              <a:latin typeface="Arial"/>
              <a:ea typeface="Arial"/>
              <a:cs typeface="Arial"/>
              <a:sym typeface="Arial"/>
            </a:endParaRPr>
          </a:p>
        </p:txBody>
      </p:sp>
      <p:grpSp>
        <p:nvGrpSpPr>
          <p:cNvPr id="674" name="Google Shape;674;p40"/>
          <p:cNvGrpSpPr/>
          <p:nvPr/>
        </p:nvGrpSpPr>
        <p:grpSpPr>
          <a:xfrm>
            <a:off x="510151" y="1563638"/>
            <a:ext cx="2539659" cy="1232649"/>
            <a:chOff x="803640" y="3362835"/>
            <a:chExt cx="2059800" cy="1232649"/>
          </a:xfrm>
        </p:grpSpPr>
        <p:sp>
          <p:nvSpPr>
            <p:cNvPr id="675" name="Google Shape;675;p40"/>
            <p:cNvSpPr txBox="1"/>
            <p:nvPr/>
          </p:nvSpPr>
          <p:spPr>
            <a:xfrm>
              <a:off x="803640" y="3579862"/>
              <a:ext cx="20598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sv-SE" sz="1200" b="0" i="0" u="none" strike="noStrike" cap="none" dirty="0">
                  <a:solidFill>
                    <a:srgbClr val="434343"/>
                  </a:solidFill>
                  <a:latin typeface="Arial"/>
                  <a:ea typeface="Arial"/>
                  <a:cs typeface="Arial"/>
                  <a:sym typeface="Arial"/>
                </a:rPr>
                <a:t>Mjuka färdigheter erhålls genom det dagliga livet, personliga erfarenheter och reflektioner.</a:t>
              </a:r>
            </a:p>
            <a:p>
              <a:pPr marL="0" marR="0" lvl="0" indent="0" algn="just" rtl="0">
                <a:lnSpc>
                  <a:spcPct val="100000"/>
                </a:lnSpc>
                <a:spcBef>
                  <a:spcPts val="0"/>
                </a:spcBef>
                <a:spcAft>
                  <a:spcPts val="0"/>
                </a:spcAft>
                <a:buClr>
                  <a:srgbClr val="000000"/>
                </a:buClr>
                <a:buSzPts val="1200"/>
                <a:buFont typeface="Arial"/>
                <a:buNone/>
              </a:pPr>
              <a:r>
                <a:rPr lang="sv-SE" sz="1200" b="0" i="0" u="none" strike="noStrike" cap="none" dirty="0">
                  <a:solidFill>
                    <a:srgbClr val="434343"/>
                  </a:solidFill>
                  <a:latin typeface="Arial"/>
                  <a:ea typeface="Arial"/>
                  <a:cs typeface="Arial"/>
                  <a:sym typeface="Arial"/>
                </a:rPr>
                <a:t>De gör interaktioner enklare och mer effektiva.</a:t>
              </a:r>
              <a:endParaRPr sz="1200" b="0" i="0" u="none" strike="noStrike" cap="none" dirty="0">
                <a:solidFill>
                  <a:srgbClr val="434343"/>
                </a:solidFill>
                <a:latin typeface="Arial"/>
                <a:ea typeface="Arial"/>
                <a:cs typeface="Arial"/>
                <a:sym typeface="Arial"/>
              </a:endParaRPr>
            </a:p>
          </p:txBody>
        </p:sp>
        <p:sp>
          <p:nvSpPr>
            <p:cNvPr id="676" name="Google Shape;676;p40"/>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dirty="0" err="1">
                  <a:solidFill>
                    <a:srgbClr val="3F3F3F"/>
                  </a:solidFill>
                  <a:latin typeface="Arial"/>
                  <a:ea typeface="Arial"/>
                  <a:cs typeface="Arial"/>
                  <a:sym typeface="Arial"/>
                </a:rPr>
                <a:t>Mjuka</a:t>
              </a:r>
              <a:r>
                <a:rPr lang="en-US" sz="1200" b="1" i="0" u="none" strike="noStrike" cap="none" dirty="0">
                  <a:solidFill>
                    <a:srgbClr val="3F3F3F"/>
                  </a:solidFill>
                  <a:latin typeface="Arial"/>
                  <a:ea typeface="Arial"/>
                  <a:cs typeface="Arial"/>
                  <a:sym typeface="Arial"/>
                </a:rPr>
                <a:t> </a:t>
              </a:r>
              <a:r>
                <a:rPr lang="en-US" sz="1200" b="1" i="0" u="none" strike="noStrike" cap="none" dirty="0" err="1">
                  <a:solidFill>
                    <a:srgbClr val="3F3F3F"/>
                  </a:solidFill>
                  <a:latin typeface="Arial"/>
                  <a:ea typeface="Arial"/>
                  <a:cs typeface="Arial"/>
                  <a:sym typeface="Arial"/>
                </a:rPr>
                <a:t>färdigheter</a:t>
              </a:r>
              <a:endParaRPr sz="1200" b="1" i="0" u="none" strike="noStrike" cap="none" dirty="0">
                <a:solidFill>
                  <a:srgbClr val="3F3F3F"/>
                </a:solidFill>
                <a:latin typeface="Arial"/>
                <a:ea typeface="Arial"/>
                <a:cs typeface="Arial"/>
                <a:sym typeface="Arial"/>
              </a:endParaRPr>
            </a:p>
          </p:txBody>
        </p:sp>
      </p:grpSp>
      <p:grpSp>
        <p:nvGrpSpPr>
          <p:cNvPr id="677" name="Google Shape;677;p40"/>
          <p:cNvGrpSpPr/>
          <p:nvPr/>
        </p:nvGrpSpPr>
        <p:grpSpPr>
          <a:xfrm>
            <a:off x="456601" y="3076813"/>
            <a:ext cx="2593113" cy="1246460"/>
            <a:chOff x="838673" y="3057910"/>
            <a:chExt cx="2103092" cy="1246460"/>
          </a:xfrm>
        </p:grpSpPr>
        <p:sp>
          <p:nvSpPr>
            <p:cNvPr id="678" name="Google Shape;678;p40"/>
            <p:cNvSpPr txBox="1"/>
            <p:nvPr/>
          </p:nvSpPr>
          <p:spPr>
            <a:xfrm>
              <a:off x="838673" y="3288748"/>
              <a:ext cx="20598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sv-SE" sz="1200" b="0" i="0" u="none" strike="noStrike" cap="none" dirty="0">
                  <a:solidFill>
                    <a:schemeClr val="hlink"/>
                  </a:solidFill>
                  <a:latin typeface="Arial"/>
                  <a:ea typeface="Arial"/>
                  <a:cs typeface="Arial"/>
                  <a:sym typeface="Arial"/>
                </a:rPr>
                <a:t>Processen att ta reda på vad du vill åstadkomma och planera hur.</a:t>
              </a:r>
            </a:p>
            <a:p>
              <a:pPr marL="0" marR="0" lvl="0" indent="0" algn="just" rtl="0">
                <a:lnSpc>
                  <a:spcPct val="100000"/>
                </a:lnSpc>
                <a:spcBef>
                  <a:spcPts val="0"/>
                </a:spcBef>
                <a:spcAft>
                  <a:spcPts val="0"/>
                </a:spcAft>
                <a:buClr>
                  <a:srgbClr val="000000"/>
                </a:buClr>
                <a:buSzPts val="1200"/>
                <a:buFont typeface="Arial"/>
                <a:buNone/>
              </a:pPr>
              <a:r>
                <a:rPr lang="sv-SE" sz="1200" b="0" i="0" u="none" strike="noStrike" cap="none" dirty="0">
                  <a:solidFill>
                    <a:schemeClr val="hlink"/>
                  </a:solidFill>
                  <a:latin typeface="Arial"/>
                  <a:ea typeface="Arial"/>
                  <a:cs typeface="Arial"/>
                  <a:sym typeface="Arial"/>
                </a:rPr>
                <a:t>Dina mål blir tydligare och lättare att uppnå med SMART-modellen och IDEAL-modellen.</a:t>
              </a:r>
              <a:endParaRPr sz="1200" b="0" i="0" u="none" strike="noStrike" cap="none" dirty="0">
                <a:solidFill>
                  <a:srgbClr val="434343"/>
                </a:solidFill>
                <a:latin typeface="Arial"/>
                <a:ea typeface="Arial"/>
                <a:cs typeface="Arial"/>
                <a:sym typeface="Arial"/>
              </a:endParaRPr>
            </a:p>
          </p:txBody>
        </p:sp>
        <p:sp>
          <p:nvSpPr>
            <p:cNvPr id="679" name="Google Shape;679;p40"/>
            <p:cNvSpPr txBox="1"/>
            <p:nvPr/>
          </p:nvSpPr>
          <p:spPr>
            <a:xfrm>
              <a:off x="881965" y="3057910"/>
              <a:ext cx="2059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dirty="0" err="1">
                  <a:solidFill>
                    <a:srgbClr val="3F3F3F"/>
                  </a:solidFill>
                  <a:latin typeface="Arial"/>
                  <a:ea typeface="Arial"/>
                  <a:cs typeface="Arial"/>
                  <a:sym typeface="Arial"/>
                </a:rPr>
                <a:t>Målsättning</a:t>
              </a:r>
              <a:endParaRPr sz="1200" b="1" i="0" u="none" strike="noStrike" cap="none" dirty="0">
                <a:solidFill>
                  <a:srgbClr val="3F3F3F"/>
                </a:solidFill>
                <a:latin typeface="Arial"/>
                <a:ea typeface="Arial"/>
                <a:cs typeface="Arial"/>
                <a:sym typeface="Arial"/>
              </a:endParaRPr>
            </a:p>
          </p:txBody>
        </p:sp>
      </p:grpSp>
      <p:grpSp>
        <p:nvGrpSpPr>
          <p:cNvPr id="680" name="Google Shape;680;p40"/>
          <p:cNvGrpSpPr/>
          <p:nvPr/>
        </p:nvGrpSpPr>
        <p:grpSpPr>
          <a:xfrm>
            <a:off x="6084168" y="1563638"/>
            <a:ext cx="2539659" cy="1232649"/>
            <a:chOff x="803640" y="3362835"/>
            <a:chExt cx="2059800" cy="1232649"/>
          </a:xfrm>
        </p:grpSpPr>
        <p:sp>
          <p:nvSpPr>
            <p:cNvPr id="681" name="Google Shape;681;p40"/>
            <p:cNvSpPr txBox="1"/>
            <p:nvPr/>
          </p:nvSpPr>
          <p:spPr>
            <a:xfrm>
              <a:off x="803640" y="3579862"/>
              <a:ext cx="20598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Du kan öka ditt eget inflytande.</a:t>
              </a:r>
            </a:p>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Det kommer att ge dig förtroende för dina egna kunskaper och färdigheter och frihet att välja din egen väg</a:t>
              </a:r>
              <a:r>
                <a:rPr lang="en-US"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682" name="Google Shape;682;p40"/>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3F3F3F"/>
                  </a:solidFill>
                  <a:latin typeface="Arial"/>
                  <a:ea typeface="Arial"/>
                  <a:cs typeface="Arial"/>
                  <a:sym typeface="Arial"/>
                </a:rPr>
                <a:t>Empowerment</a:t>
              </a:r>
              <a:endParaRPr sz="1200" b="1" i="0" u="none" strike="noStrike" cap="none" dirty="0">
                <a:solidFill>
                  <a:srgbClr val="3F3F3F"/>
                </a:solidFill>
                <a:latin typeface="Arial"/>
                <a:ea typeface="Arial"/>
                <a:cs typeface="Arial"/>
                <a:sym typeface="Arial"/>
              </a:endParaRPr>
            </a:p>
          </p:txBody>
        </p:sp>
      </p:grpSp>
      <p:grpSp>
        <p:nvGrpSpPr>
          <p:cNvPr id="683" name="Google Shape;683;p40"/>
          <p:cNvGrpSpPr/>
          <p:nvPr/>
        </p:nvGrpSpPr>
        <p:grpSpPr>
          <a:xfrm>
            <a:off x="6147666" y="3076813"/>
            <a:ext cx="2539659" cy="1601981"/>
            <a:chOff x="855140" y="3075810"/>
            <a:chExt cx="2059800" cy="1601981"/>
          </a:xfrm>
        </p:grpSpPr>
        <p:sp>
          <p:nvSpPr>
            <p:cNvPr id="684" name="Google Shape;684;p40"/>
            <p:cNvSpPr txBox="1"/>
            <p:nvPr/>
          </p:nvSpPr>
          <p:spPr>
            <a:xfrm>
              <a:off x="855140" y="3292837"/>
              <a:ext cx="20598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chemeClr val="hlink"/>
                  </a:solidFill>
                  <a:latin typeface="Arial"/>
                  <a:ea typeface="Arial"/>
                  <a:cs typeface="Arial"/>
                  <a:sym typeface="Arial"/>
                </a:rPr>
                <a:t>Färdigheter som; kommunikation, empati, självsäkerhet och konfliktlösning.</a:t>
              </a:r>
            </a:p>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chemeClr val="hlink"/>
                  </a:solidFill>
                  <a:latin typeface="Arial"/>
                  <a:ea typeface="Arial"/>
                  <a:cs typeface="Arial"/>
                  <a:sym typeface="Arial"/>
                </a:rPr>
                <a:t>Gör det möjligt för dig att interagera på ett lämpligt och kompetent sätt i olika sociala miljöer</a:t>
              </a:r>
              <a:endParaRPr sz="1200" b="0" i="0" u="none" strike="noStrike" cap="none" dirty="0">
                <a:solidFill>
                  <a:schemeClr val="hlink"/>
                </a:solidFill>
                <a:latin typeface="Arial"/>
                <a:ea typeface="Arial"/>
                <a:cs typeface="Arial"/>
                <a:sym typeface="Arial"/>
              </a:endParaRPr>
            </a:p>
          </p:txBody>
        </p:sp>
        <p:sp>
          <p:nvSpPr>
            <p:cNvPr id="685" name="Google Shape;685;p40"/>
            <p:cNvSpPr txBox="1"/>
            <p:nvPr/>
          </p:nvSpPr>
          <p:spPr>
            <a:xfrm>
              <a:off x="855140" y="3075810"/>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err="1">
                  <a:solidFill>
                    <a:srgbClr val="3F3F3F"/>
                  </a:solidFill>
                  <a:latin typeface="Arial"/>
                  <a:ea typeface="Arial"/>
                  <a:cs typeface="Arial"/>
                  <a:sym typeface="Arial"/>
                </a:rPr>
                <a:t>Sociala</a:t>
              </a:r>
              <a:r>
                <a:rPr lang="en-US" sz="1200" b="1" i="0" u="none" strike="noStrike" cap="none" dirty="0">
                  <a:solidFill>
                    <a:srgbClr val="3F3F3F"/>
                  </a:solidFill>
                  <a:latin typeface="Arial"/>
                  <a:ea typeface="Arial"/>
                  <a:cs typeface="Arial"/>
                  <a:sym typeface="Arial"/>
                </a:rPr>
                <a:t> </a:t>
              </a:r>
              <a:r>
                <a:rPr lang="en-US" sz="1200" b="1" i="0" u="none" strike="noStrike" cap="none" dirty="0" err="1">
                  <a:solidFill>
                    <a:srgbClr val="3F3F3F"/>
                  </a:solidFill>
                  <a:latin typeface="Arial"/>
                  <a:ea typeface="Arial"/>
                  <a:cs typeface="Arial"/>
                  <a:sym typeface="Arial"/>
                </a:rPr>
                <a:t>färdigheter</a:t>
              </a:r>
              <a:endParaRPr sz="1200" b="1" i="0" u="none" strike="noStrike" cap="none" dirty="0">
                <a:solidFill>
                  <a:srgbClr val="3F3F3F"/>
                </a:solidFill>
                <a:latin typeface="Arial"/>
                <a:ea typeface="Arial"/>
                <a:cs typeface="Arial"/>
                <a:sym typeface="Arial"/>
              </a:endParaRPr>
            </a:p>
          </p:txBody>
        </p:sp>
      </p:grpSp>
      <p:sp>
        <p:nvSpPr>
          <p:cNvPr id="686" name="Google Shape;686;p40"/>
          <p:cNvSpPr/>
          <p:nvPr/>
        </p:nvSpPr>
        <p:spPr>
          <a:xfrm rot="-2498012">
            <a:off x="5287142" y="1722650"/>
            <a:ext cx="223461" cy="547554"/>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7" name="Google Shape;687;p40"/>
          <p:cNvSpPr/>
          <p:nvPr/>
        </p:nvSpPr>
        <p:spPr>
          <a:xfrm>
            <a:off x="4909877" y="3125810"/>
            <a:ext cx="355587" cy="286985"/>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p40"/>
          <p:cNvSpPr/>
          <p:nvPr/>
        </p:nvSpPr>
        <p:spPr>
          <a:xfrm>
            <a:off x="3583900" y="3335820"/>
            <a:ext cx="352925" cy="355799"/>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p40"/>
          <p:cNvSpPr/>
          <p:nvPr/>
        </p:nvSpPr>
        <p:spPr>
          <a:xfrm>
            <a:off x="3700221" y="1857508"/>
            <a:ext cx="350591" cy="353891"/>
          </a:xfrm>
          <a:custGeom>
            <a:avLst/>
            <a:gdLst/>
            <a:ahLst/>
            <a:cxnLst/>
            <a:rect l="l" t="t" r="r" b="b"/>
            <a:pathLst>
              <a:path w="3187187" h="3217189" extrusionOk="0">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1"/>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3600"/>
              <a:buNone/>
            </a:pPr>
            <a:r>
              <a:rPr lang="en-US" dirty="0"/>
              <a:t>Tack</a:t>
            </a:r>
            <a:r>
              <a:rPr lang="en-US" sz="3600" dirty="0"/>
              <a:t>!</a:t>
            </a:r>
            <a:endParaRPr sz="3600" dirty="0"/>
          </a:p>
        </p:txBody>
      </p:sp>
      <p:sp>
        <p:nvSpPr>
          <p:cNvPr id="695" name="Google Shape;695;p41"/>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Fortsätt</a:t>
            </a:r>
            <a:r>
              <a:rPr lang="en-US" sz="1800" dirty="0"/>
              <a:t> din </a:t>
            </a:r>
            <a:r>
              <a:rPr lang="en-US" sz="1800" dirty="0" err="1"/>
              <a:t>utbildning</a:t>
            </a:r>
            <a:r>
              <a:rPr lang="en-US" sz="1800" dirty="0"/>
              <a:t> </a:t>
            </a:r>
            <a:r>
              <a:rPr lang="en-US" sz="1800"/>
              <a:t>på </a:t>
            </a:r>
            <a:r>
              <a:rPr lang="en-US" sz="1800" u="sng">
                <a:solidFill>
                  <a:schemeClr val="hlink"/>
                </a:solidFill>
                <a:hlinkClick r:id="rId3"/>
              </a:rPr>
              <a:t>www.projectspecial.eu</a:t>
            </a:r>
            <a:r>
              <a:rPr lang="en-US" sz="1800"/>
              <a:t>!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0" i="0" u="none" strike="noStrike" cap="none" dirty="0" err="1">
                <a:solidFill>
                  <a:schemeClr val="dk1"/>
                </a:solidFill>
                <a:latin typeface="Arial"/>
                <a:ea typeface="Arial"/>
                <a:cs typeface="Arial"/>
                <a:sym typeface="Arial"/>
              </a:rPr>
              <a:t>Innehåll</a:t>
            </a:r>
            <a:endParaRPr sz="1400" b="0" i="0" u="none" strike="noStrike" cap="none" dirty="0">
              <a:solidFill>
                <a:schemeClr val="dk1"/>
              </a:solidFill>
              <a:latin typeface="Arial"/>
              <a:ea typeface="Arial"/>
              <a:cs typeface="Arial"/>
              <a:sym typeface="Arial"/>
            </a:endParaRPr>
          </a:p>
        </p:txBody>
      </p:sp>
      <p:grpSp>
        <p:nvGrpSpPr>
          <p:cNvPr id="173" name="Google Shape;173;p5"/>
          <p:cNvGrpSpPr/>
          <p:nvPr/>
        </p:nvGrpSpPr>
        <p:grpSpPr>
          <a:xfrm>
            <a:off x="2267744" y="1275606"/>
            <a:ext cx="5256584" cy="720000"/>
            <a:chOff x="3131840" y="1491630"/>
            <a:chExt cx="5256584" cy="576064"/>
          </a:xfrm>
        </p:grpSpPr>
        <p:sp>
          <p:nvSpPr>
            <p:cNvPr id="174" name="Google Shape;174;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5"/>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6" name="Google Shape;176;p5"/>
          <p:cNvGrpSpPr/>
          <p:nvPr/>
        </p:nvGrpSpPr>
        <p:grpSpPr>
          <a:xfrm>
            <a:off x="2261989" y="2163705"/>
            <a:ext cx="5256584" cy="720000"/>
            <a:chOff x="3131840" y="1491630"/>
            <a:chExt cx="5256584" cy="576064"/>
          </a:xfrm>
        </p:grpSpPr>
        <p:sp>
          <p:nvSpPr>
            <p:cNvPr id="177" name="Google Shape;177;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5"/>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9" name="Google Shape;179;p5"/>
          <p:cNvGrpSpPr/>
          <p:nvPr/>
        </p:nvGrpSpPr>
        <p:grpSpPr>
          <a:xfrm>
            <a:off x="2252001" y="3051724"/>
            <a:ext cx="5256584" cy="720000"/>
            <a:chOff x="3131840" y="1491630"/>
            <a:chExt cx="5256584" cy="576064"/>
          </a:xfrm>
        </p:grpSpPr>
        <p:sp>
          <p:nvSpPr>
            <p:cNvPr id="180" name="Google Shape;180;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5"/>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2" name="Google Shape;182;p5"/>
          <p:cNvSpPr txBox="1"/>
          <p:nvPr/>
        </p:nvSpPr>
        <p:spPr>
          <a:xfrm>
            <a:off x="2267744" y="1275606"/>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01</a:t>
            </a:r>
            <a:endParaRPr sz="2000" b="1" i="0" u="none" strike="noStrike" cap="none">
              <a:solidFill>
                <a:schemeClr val="lt1"/>
              </a:solidFill>
              <a:latin typeface="Arial"/>
              <a:ea typeface="Arial"/>
              <a:cs typeface="Arial"/>
              <a:sym typeface="Arial"/>
            </a:endParaRPr>
          </a:p>
        </p:txBody>
      </p:sp>
      <p:sp>
        <p:nvSpPr>
          <p:cNvPr id="183" name="Google Shape;183;p5"/>
          <p:cNvSpPr txBox="1"/>
          <p:nvPr/>
        </p:nvSpPr>
        <p:spPr>
          <a:xfrm>
            <a:off x="2256234" y="2163705"/>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02</a:t>
            </a:r>
            <a:endParaRPr sz="2000" b="1" i="0" u="none" strike="noStrike" cap="none">
              <a:solidFill>
                <a:schemeClr val="lt1"/>
              </a:solidFill>
              <a:latin typeface="Arial"/>
              <a:ea typeface="Arial"/>
              <a:cs typeface="Arial"/>
              <a:sym typeface="Arial"/>
            </a:endParaRPr>
          </a:p>
        </p:txBody>
      </p:sp>
      <p:sp>
        <p:nvSpPr>
          <p:cNvPr id="184" name="Google Shape;184;p5"/>
          <p:cNvSpPr txBox="1"/>
          <p:nvPr/>
        </p:nvSpPr>
        <p:spPr>
          <a:xfrm>
            <a:off x="2240491" y="3051724"/>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03</a:t>
            </a:r>
            <a:endParaRPr sz="2000" b="1" i="0" u="none" strike="noStrike" cap="none">
              <a:solidFill>
                <a:schemeClr val="lt1"/>
              </a:solidFill>
              <a:latin typeface="Arial"/>
              <a:ea typeface="Arial"/>
              <a:cs typeface="Arial"/>
              <a:sym typeface="Arial"/>
            </a:endParaRPr>
          </a:p>
        </p:txBody>
      </p:sp>
      <p:grpSp>
        <p:nvGrpSpPr>
          <p:cNvPr id="185" name="Google Shape;185;p5"/>
          <p:cNvGrpSpPr/>
          <p:nvPr/>
        </p:nvGrpSpPr>
        <p:grpSpPr>
          <a:xfrm>
            <a:off x="2987744" y="1356248"/>
            <a:ext cx="4392568" cy="546224"/>
            <a:chOff x="3851840" y="1356248"/>
            <a:chExt cx="4392568" cy="546224"/>
          </a:xfrm>
        </p:grpSpPr>
        <p:sp>
          <p:nvSpPr>
            <p:cNvPr id="186" name="Google Shape;186;p5"/>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3F3F3F"/>
                  </a:solidFill>
                  <a:latin typeface="Arial"/>
                  <a:ea typeface="Arial"/>
                  <a:cs typeface="Arial"/>
                  <a:sym typeface="Arial"/>
                </a:rPr>
                <a:t>Empowerment (</a:t>
              </a:r>
              <a:r>
                <a:rPr lang="en-US" sz="1400" b="1" i="0" u="none" strike="noStrike" cap="none" dirty="0" err="1">
                  <a:solidFill>
                    <a:srgbClr val="3F3F3F"/>
                  </a:solidFill>
                  <a:latin typeface="Arial"/>
                  <a:ea typeface="Arial"/>
                  <a:cs typeface="Arial"/>
                  <a:sym typeface="Arial"/>
                </a:rPr>
                <a:t>bemyndigande</a:t>
              </a:r>
              <a:r>
                <a:rPr lang="en-US" sz="1400" b="1" i="0" u="none" strike="noStrike" cap="none" dirty="0">
                  <a:solidFill>
                    <a:srgbClr val="3F3F3F"/>
                  </a:solidFill>
                  <a:latin typeface="Arial"/>
                  <a:ea typeface="Arial"/>
                  <a:cs typeface="Arial"/>
                  <a:sym typeface="Arial"/>
                </a:rPr>
                <a:t>)</a:t>
              </a:r>
              <a:endParaRPr sz="1400" b="1" i="0" u="none" strike="noStrike" cap="none" dirty="0">
                <a:solidFill>
                  <a:srgbClr val="3F3F3F"/>
                </a:solidFill>
                <a:latin typeface="Arial"/>
                <a:ea typeface="Arial"/>
                <a:cs typeface="Arial"/>
                <a:sym typeface="Arial"/>
              </a:endParaRPr>
            </a:p>
          </p:txBody>
        </p:sp>
        <p:sp>
          <p:nvSpPr>
            <p:cNvPr id="187" name="Google Shape;187;p5"/>
            <p:cNvSpPr txBox="1"/>
            <p:nvPr/>
          </p:nvSpPr>
          <p:spPr>
            <a:xfrm>
              <a:off x="3851840" y="1625473"/>
              <a:ext cx="43925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a:ea typeface="Arial"/>
                  <a:cs typeface="Arial"/>
                  <a:sym typeface="Arial"/>
                </a:rPr>
                <a:t>Definition, </a:t>
              </a:r>
              <a:r>
                <a:rPr lang="en-US" sz="1200" dirty="0" err="1">
                  <a:solidFill>
                    <a:srgbClr val="3F3F3F"/>
                  </a:solidFill>
                </a:rPr>
                <a:t>fördelar</a:t>
              </a:r>
              <a:r>
                <a:rPr lang="en-US" sz="1200" dirty="0">
                  <a:solidFill>
                    <a:srgbClr val="3F3F3F"/>
                  </a:solidFill>
                </a:rPr>
                <a:t> </a:t>
              </a:r>
              <a:r>
                <a:rPr lang="en-US" sz="1200" dirty="0" err="1">
                  <a:solidFill>
                    <a:srgbClr val="3F3F3F"/>
                  </a:solidFill>
                </a:rPr>
                <a:t>och</a:t>
              </a:r>
              <a:r>
                <a:rPr lang="en-US" sz="1200" dirty="0">
                  <a:solidFill>
                    <a:srgbClr val="3F3F3F"/>
                  </a:solidFill>
                </a:rPr>
                <a:t> </a:t>
              </a:r>
              <a:r>
                <a:rPr lang="en-US" sz="1200" dirty="0" err="1">
                  <a:solidFill>
                    <a:srgbClr val="3F3F3F"/>
                  </a:solidFill>
                </a:rPr>
                <a:t>hur</a:t>
              </a:r>
              <a:r>
                <a:rPr lang="en-US" sz="1200" dirty="0">
                  <a:solidFill>
                    <a:srgbClr val="3F3F3F"/>
                  </a:solidFill>
                </a:rPr>
                <a:t> man </a:t>
              </a:r>
              <a:r>
                <a:rPr lang="en-US" sz="1200" dirty="0" err="1">
                  <a:solidFill>
                    <a:srgbClr val="3F3F3F"/>
                  </a:solidFill>
                </a:rPr>
                <a:t>når</a:t>
              </a:r>
              <a:r>
                <a:rPr lang="en-US" sz="1200" dirty="0">
                  <a:solidFill>
                    <a:srgbClr val="3F3F3F"/>
                  </a:solidFill>
                </a:rPr>
                <a:t> </a:t>
              </a:r>
              <a:r>
                <a:rPr lang="en-US" sz="1200" dirty="0" err="1">
                  <a:solidFill>
                    <a:srgbClr val="3F3F3F"/>
                  </a:solidFill>
                </a:rPr>
                <a:t>dit</a:t>
              </a:r>
              <a:endParaRPr sz="1200" b="0" i="0" u="none" strike="noStrike" cap="none" dirty="0">
                <a:solidFill>
                  <a:srgbClr val="3F3F3F"/>
                </a:solidFill>
                <a:latin typeface="Arial"/>
                <a:ea typeface="Arial"/>
                <a:cs typeface="Arial"/>
                <a:sym typeface="Arial"/>
              </a:endParaRPr>
            </a:p>
          </p:txBody>
        </p:sp>
      </p:grpSp>
      <p:grpSp>
        <p:nvGrpSpPr>
          <p:cNvPr id="188" name="Google Shape;188;p5"/>
          <p:cNvGrpSpPr/>
          <p:nvPr/>
        </p:nvGrpSpPr>
        <p:grpSpPr>
          <a:xfrm>
            <a:off x="2987744" y="2250553"/>
            <a:ext cx="4392568" cy="546224"/>
            <a:chOff x="3851840" y="1356248"/>
            <a:chExt cx="4392568" cy="546225"/>
          </a:xfrm>
        </p:grpSpPr>
        <p:sp>
          <p:nvSpPr>
            <p:cNvPr id="189" name="Google Shape;189;p5"/>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3F3F3F"/>
                  </a:solidFill>
                  <a:latin typeface="Arial"/>
                  <a:ea typeface="Arial"/>
                  <a:cs typeface="Arial"/>
                  <a:sym typeface="Arial"/>
                </a:rPr>
                <a:t>Målsättning</a:t>
              </a:r>
              <a:endParaRPr sz="1400" b="1" i="0" u="none" strike="noStrike" cap="none" dirty="0">
                <a:solidFill>
                  <a:srgbClr val="3F3F3F"/>
                </a:solidFill>
                <a:latin typeface="Arial"/>
                <a:ea typeface="Arial"/>
                <a:cs typeface="Arial"/>
                <a:sym typeface="Arial"/>
              </a:endParaRPr>
            </a:p>
          </p:txBody>
        </p:sp>
        <p:sp>
          <p:nvSpPr>
            <p:cNvPr id="190" name="Google Shape;190;p5"/>
            <p:cNvSpPr txBox="1"/>
            <p:nvPr/>
          </p:nvSpPr>
          <p:spPr>
            <a:xfrm>
              <a:off x="3851840" y="1625474"/>
              <a:ext cx="43925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a:ea typeface="Arial"/>
                  <a:cs typeface="Arial"/>
                  <a:sym typeface="Arial"/>
                </a:rPr>
                <a:t>Definition, </a:t>
              </a:r>
              <a:r>
                <a:rPr lang="en-US" sz="1200" dirty="0" err="1">
                  <a:solidFill>
                    <a:srgbClr val="3F3F3F"/>
                  </a:solidFill>
                </a:rPr>
                <a:t>fördelar</a:t>
              </a:r>
              <a:r>
                <a:rPr lang="en-US" sz="1200" dirty="0">
                  <a:solidFill>
                    <a:srgbClr val="3F3F3F"/>
                  </a:solidFill>
                </a:rPr>
                <a:t> </a:t>
              </a:r>
              <a:r>
                <a:rPr lang="en-US" sz="1200" dirty="0" err="1">
                  <a:solidFill>
                    <a:srgbClr val="3F3F3F"/>
                  </a:solidFill>
                </a:rPr>
                <a:t>och</a:t>
              </a:r>
              <a:r>
                <a:rPr lang="en-US" sz="1200" dirty="0">
                  <a:solidFill>
                    <a:srgbClr val="3F3F3F"/>
                  </a:solidFill>
                </a:rPr>
                <a:t> </a:t>
              </a:r>
              <a:r>
                <a:rPr lang="en-US" sz="1200" dirty="0" err="1">
                  <a:solidFill>
                    <a:srgbClr val="3F3F3F"/>
                  </a:solidFill>
                </a:rPr>
                <a:t>hur</a:t>
              </a:r>
              <a:r>
                <a:rPr lang="en-US" sz="1200" dirty="0">
                  <a:solidFill>
                    <a:srgbClr val="3F3F3F"/>
                  </a:solidFill>
                </a:rPr>
                <a:t> man </a:t>
              </a:r>
              <a:r>
                <a:rPr lang="en-US" sz="1200" dirty="0" err="1">
                  <a:solidFill>
                    <a:srgbClr val="3F3F3F"/>
                  </a:solidFill>
                </a:rPr>
                <a:t>når</a:t>
              </a:r>
              <a:r>
                <a:rPr lang="en-US" sz="1200" dirty="0">
                  <a:solidFill>
                    <a:srgbClr val="3F3F3F"/>
                  </a:solidFill>
                </a:rPr>
                <a:t> </a:t>
              </a:r>
              <a:r>
                <a:rPr lang="en-US" sz="1200" dirty="0" err="1">
                  <a:solidFill>
                    <a:srgbClr val="3F3F3F"/>
                  </a:solidFill>
                </a:rPr>
                <a:t>dit</a:t>
              </a:r>
              <a:endParaRPr sz="1200" b="0" i="0" u="none" strike="noStrike" cap="none" dirty="0">
                <a:solidFill>
                  <a:srgbClr val="3F3F3F"/>
                </a:solidFill>
                <a:latin typeface="Arial"/>
                <a:ea typeface="Arial"/>
                <a:cs typeface="Arial"/>
                <a:sym typeface="Arial"/>
              </a:endParaRPr>
            </a:p>
          </p:txBody>
        </p:sp>
      </p:grpSp>
      <p:grpSp>
        <p:nvGrpSpPr>
          <p:cNvPr id="191" name="Google Shape;191;p5"/>
          <p:cNvGrpSpPr/>
          <p:nvPr/>
        </p:nvGrpSpPr>
        <p:grpSpPr>
          <a:xfrm>
            <a:off x="2983511" y="3144778"/>
            <a:ext cx="4392568" cy="546224"/>
            <a:chOff x="3851840" y="1356248"/>
            <a:chExt cx="4392568" cy="546224"/>
          </a:xfrm>
        </p:grpSpPr>
        <p:sp>
          <p:nvSpPr>
            <p:cNvPr id="192" name="Google Shape;192;p5"/>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3F3F3F"/>
                  </a:solidFill>
                  <a:latin typeface="Arial"/>
                  <a:ea typeface="Arial"/>
                  <a:cs typeface="Arial"/>
                  <a:sym typeface="Arial"/>
                </a:rPr>
                <a:t>Sociala</a:t>
              </a:r>
              <a:r>
                <a:rPr lang="en-US" sz="1400" b="1" i="0" u="none" strike="noStrike" cap="none" dirty="0">
                  <a:solidFill>
                    <a:srgbClr val="3F3F3F"/>
                  </a:solidFill>
                  <a:latin typeface="Arial"/>
                  <a:ea typeface="Arial"/>
                  <a:cs typeface="Arial"/>
                  <a:sym typeface="Arial"/>
                </a:rPr>
                <a:t> </a:t>
              </a:r>
              <a:r>
                <a:rPr lang="en-US" sz="1400" b="1" i="0" u="none" strike="noStrike" cap="none" dirty="0" err="1">
                  <a:solidFill>
                    <a:srgbClr val="3F3F3F"/>
                  </a:solidFill>
                  <a:latin typeface="Arial"/>
                  <a:ea typeface="Arial"/>
                  <a:cs typeface="Arial"/>
                  <a:sym typeface="Arial"/>
                </a:rPr>
                <a:t>färdigheter</a:t>
              </a:r>
              <a:endParaRPr sz="1400" b="1" i="0" u="none" strike="noStrike" cap="none" dirty="0">
                <a:solidFill>
                  <a:srgbClr val="3F3F3F"/>
                </a:solidFill>
                <a:latin typeface="Arial"/>
                <a:ea typeface="Arial"/>
                <a:cs typeface="Arial"/>
                <a:sym typeface="Arial"/>
              </a:endParaRPr>
            </a:p>
          </p:txBody>
        </p:sp>
        <p:sp>
          <p:nvSpPr>
            <p:cNvPr id="193" name="Google Shape;193;p5"/>
            <p:cNvSpPr txBox="1"/>
            <p:nvPr/>
          </p:nvSpPr>
          <p:spPr>
            <a:xfrm>
              <a:off x="3851840" y="1625473"/>
              <a:ext cx="43925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a:ea typeface="Arial"/>
                  <a:cs typeface="Arial"/>
                  <a:sym typeface="Arial"/>
                </a:rPr>
                <a:t>Definition, </a:t>
              </a:r>
              <a:r>
                <a:rPr lang="en-US" sz="1200" dirty="0" err="1">
                  <a:solidFill>
                    <a:srgbClr val="3F3F3F"/>
                  </a:solidFill>
                </a:rPr>
                <a:t>fördelar</a:t>
              </a:r>
              <a:r>
                <a:rPr lang="en-US" sz="1200" dirty="0">
                  <a:solidFill>
                    <a:srgbClr val="3F3F3F"/>
                  </a:solidFill>
                </a:rPr>
                <a:t> </a:t>
              </a:r>
              <a:r>
                <a:rPr lang="en-US" sz="1200" dirty="0" err="1">
                  <a:solidFill>
                    <a:srgbClr val="3F3F3F"/>
                  </a:solidFill>
                </a:rPr>
                <a:t>och</a:t>
              </a:r>
              <a:r>
                <a:rPr lang="en-US" sz="1200" dirty="0">
                  <a:solidFill>
                    <a:srgbClr val="3F3F3F"/>
                  </a:solidFill>
                </a:rPr>
                <a:t> </a:t>
              </a:r>
              <a:r>
                <a:rPr lang="en-US" sz="1200" dirty="0" err="1">
                  <a:solidFill>
                    <a:srgbClr val="3F3F3F"/>
                  </a:solidFill>
                </a:rPr>
                <a:t>hur</a:t>
              </a:r>
              <a:r>
                <a:rPr lang="en-US" sz="1200" dirty="0">
                  <a:solidFill>
                    <a:srgbClr val="3F3F3F"/>
                  </a:solidFill>
                </a:rPr>
                <a:t> man </a:t>
              </a:r>
              <a:r>
                <a:rPr lang="en-US" sz="1200" dirty="0" err="1">
                  <a:solidFill>
                    <a:srgbClr val="3F3F3F"/>
                  </a:solidFill>
                </a:rPr>
                <a:t>når</a:t>
              </a:r>
              <a:r>
                <a:rPr lang="en-US" sz="1200" dirty="0">
                  <a:solidFill>
                    <a:srgbClr val="3F3F3F"/>
                  </a:solidFill>
                </a:rPr>
                <a:t> </a:t>
              </a:r>
              <a:r>
                <a:rPr lang="en-US" sz="1200" dirty="0" err="1">
                  <a:solidFill>
                    <a:srgbClr val="3F3F3F"/>
                  </a:solidFill>
                </a:rPr>
                <a:t>dit</a:t>
              </a:r>
              <a:endParaRPr sz="1200" b="0" i="0" u="none" strike="noStrike" cap="none" dirty="0">
                <a:solidFill>
                  <a:srgbClr val="3F3F3F"/>
                </a:solidFill>
                <a:latin typeface="Arial"/>
                <a:ea typeface="Arial"/>
                <a:cs typeface="Arial"/>
                <a:sym typeface="Arial"/>
              </a:endParaRPr>
            </a:p>
          </p:txBody>
        </p:sp>
      </p:grpSp>
      <p:sp>
        <p:nvSpPr>
          <p:cNvPr id="194" name="Google Shape;194;p5"/>
          <p:cNvSpPr txBox="1"/>
          <p:nvPr/>
        </p:nvSpPr>
        <p:spPr>
          <a:xfrm>
            <a:off x="1691680" y="851896"/>
            <a:ext cx="6588224" cy="2076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dirty="0" err="1">
                <a:solidFill>
                  <a:schemeClr val="dk1"/>
                </a:solidFill>
              </a:rPr>
              <a:t>Dagens</a:t>
            </a:r>
            <a:r>
              <a:rPr lang="en-US" dirty="0">
                <a:solidFill>
                  <a:schemeClr val="dk1"/>
                </a:solidFill>
              </a:rPr>
              <a:t> </a:t>
            </a:r>
            <a:r>
              <a:rPr lang="en-US" dirty="0" err="1">
                <a:solidFill>
                  <a:schemeClr val="dk1"/>
                </a:solidFill>
              </a:rPr>
              <a:t>fokuspunkter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a:t>EMPOWERMENT</a:t>
            </a:r>
            <a:endParaRPr/>
          </a:p>
        </p:txBody>
      </p:sp>
      <p:sp>
        <p:nvSpPr>
          <p:cNvPr id="200" name="Google Shape;200;p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Vad</a:t>
            </a:r>
            <a:r>
              <a:rPr lang="en-US" sz="1800" dirty="0"/>
              <a:t> </a:t>
            </a:r>
            <a:r>
              <a:rPr lang="en-US" sz="1800" dirty="0" err="1"/>
              <a:t>är</a:t>
            </a:r>
            <a:r>
              <a:rPr lang="en-US" sz="1800" dirty="0"/>
              <a:t> det?</a:t>
            </a:r>
            <a:endParaRPr dirty="0"/>
          </a:p>
        </p:txBody>
      </p:sp>
      <p:sp>
        <p:nvSpPr>
          <p:cNvPr id="201" name="Google Shape;201;p6"/>
          <p:cNvSpPr txBox="1"/>
          <p:nvPr/>
        </p:nvSpPr>
        <p:spPr>
          <a:xfrm>
            <a:off x="827584" y="1347614"/>
            <a:ext cx="7704900"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sv-FI" sz="1400" b="0" i="0" u="none" strike="noStrike" cap="none" dirty="0">
                <a:solidFill>
                  <a:srgbClr val="434343"/>
                </a:solidFill>
                <a:latin typeface="Arial"/>
                <a:ea typeface="Arial"/>
                <a:cs typeface="Arial"/>
                <a:sym typeface="Arial"/>
              </a:rPr>
              <a:t>Begreppet</a:t>
            </a:r>
            <a:r>
              <a:rPr lang="sv-FI" sz="1400" b="1" i="0" u="none" strike="noStrike" cap="none" dirty="0">
                <a:solidFill>
                  <a:srgbClr val="434343"/>
                </a:solidFill>
                <a:latin typeface="Arial"/>
                <a:ea typeface="Arial"/>
                <a:cs typeface="Arial"/>
                <a:sym typeface="Arial"/>
              </a:rPr>
              <a:t> </a:t>
            </a:r>
            <a:r>
              <a:rPr lang="sv-FI" sz="1400" b="1" i="0" u="none" strike="noStrike" cap="none" dirty="0" err="1">
                <a:solidFill>
                  <a:srgbClr val="434343"/>
                </a:solidFill>
                <a:latin typeface="Arial"/>
                <a:ea typeface="Arial"/>
                <a:cs typeface="Arial"/>
                <a:sym typeface="Arial"/>
              </a:rPr>
              <a:t>empowerment</a:t>
            </a:r>
            <a:r>
              <a:rPr lang="sv-FI" sz="1400" b="1" i="0" u="none" strike="noStrike" cap="none" dirty="0">
                <a:solidFill>
                  <a:srgbClr val="434343"/>
                </a:solidFill>
                <a:latin typeface="Arial"/>
                <a:ea typeface="Arial"/>
                <a:cs typeface="Arial"/>
                <a:sym typeface="Arial"/>
              </a:rPr>
              <a:t> </a:t>
            </a:r>
            <a:r>
              <a:rPr lang="sv-FI" sz="1400" b="0" i="0" u="none" strike="noStrike" cap="none" dirty="0">
                <a:solidFill>
                  <a:srgbClr val="434343"/>
                </a:solidFill>
                <a:latin typeface="Arial"/>
                <a:ea typeface="Arial"/>
                <a:cs typeface="Arial"/>
                <a:sym typeface="Arial"/>
              </a:rPr>
              <a:t>(bemyndigande) har en dubbel betydelse</a:t>
            </a:r>
          </a:p>
          <a:p>
            <a:pPr marL="342900" marR="0" lvl="0" indent="-342900" algn="just" rtl="0">
              <a:lnSpc>
                <a:spcPct val="100000"/>
              </a:lnSpc>
              <a:spcBef>
                <a:spcPts val="0"/>
              </a:spcBef>
              <a:spcAft>
                <a:spcPts val="0"/>
              </a:spcAft>
              <a:buClr>
                <a:srgbClr val="000000"/>
              </a:buClr>
              <a:buSzPts val="1400"/>
              <a:buFont typeface="Arial"/>
              <a:buAutoNum type="alphaLcParenR"/>
            </a:pPr>
            <a:r>
              <a:rPr lang="sv-SE" sz="1400" b="0" i="0" u="none" strike="noStrike" cap="none" dirty="0">
                <a:solidFill>
                  <a:srgbClr val="434343"/>
                </a:solidFill>
                <a:latin typeface="Arial"/>
                <a:ea typeface="Arial"/>
                <a:cs typeface="Arial"/>
                <a:sym typeface="Arial"/>
              </a:rPr>
              <a:t>processen att få makt och frihet att följa dina önskningar eller att kontrollera vad som händer med dig  </a:t>
            </a:r>
          </a:p>
          <a:p>
            <a:pPr marL="342900" marR="0" lvl="0" indent="-342900" algn="just" rtl="0">
              <a:lnSpc>
                <a:spcPct val="100000"/>
              </a:lnSpc>
              <a:spcBef>
                <a:spcPts val="0"/>
              </a:spcBef>
              <a:spcAft>
                <a:spcPts val="0"/>
              </a:spcAft>
              <a:buClr>
                <a:srgbClr val="000000"/>
              </a:buClr>
              <a:buSzPts val="1400"/>
              <a:buFont typeface="Arial"/>
              <a:buAutoNum type="alphaLcParenR"/>
            </a:pPr>
            <a:r>
              <a:rPr lang="sv-SE" sz="1400" b="0" i="0" u="none" strike="noStrike" cap="none" dirty="0">
                <a:solidFill>
                  <a:srgbClr val="434343"/>
                </a:solidFill>
                <a:latin typeface="Arial"/>
                <a:ea typeface="Arial"/>
                <a:cs typeface="Arial"/>
                <a:sym typeface="Arial"/>
              </a:rPr>
              <a:t>processen att ge nämnda makt eller frihet till en grupp människor </a:t>
            </a:r>
            <a:endParaRPr sz="1400" b="0" i="0" u="none" strike="noStrike" cap="none" dirty="0">
              <a:solidFill>
                <a:srgbClr val="434343"/>
              </a:solidFill>
              <a:latin typeface="Arial"/>
              <a:ea typeface="Arial"/>
              <a:cs typeface="Arial"/>
              <a:sym typeface="Arial"/>
            </a:endParaRPr>
          </a:p>
        </p:txBody>
      </p:sp>
      <p:sp>
        <p:nvSpPr>
          <p:cNvPr id="202" name="Google Shape;202;p6"/>
          <p:cNvSpPr/>
          <p:nvPr/>
        </p:nvSpPr>
        <p:spPr>
          <a:xfrm>
            <a:off x="4319972" y="2907983"/>
            <a:ext cx="504056" cy="1235108"/>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p:nvPr/>
        </p:nvSpPr>
        <p:spPr>
          <a:xfrm>
            <a:off x="4872859" y="2000387"/>
            <a:ext cx="3705951" cy="36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7"/>
          <p:cNvSpPr/>
          <p:nvPr/>
        </p:nvSpPr>
        <p:spPr>
          <a:xfrm>
            <a:off x="4872859" y="2738677"/>
            <a:ext cx="3705951" cy="36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9" name="Google Shape;209;p7"/>
          <p:cNvSpPr/>
          <p:nvPr/>
        </p:nvSpPr>
        <p:spPr>
          <a:xfrm>
            <a:off x="4872859" y="3476967"/>
            <a:ext cx="3705951" cy="36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0" name="Google Shape;210;p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Bemyndigandet</a:t>
            </a:r>
            <a:r>
              <a:rPr lang="en-US" sz="2800" dirty="0"/>
              <a:t> </a:t>
            </a:r>
            <a:r>
              <a:rPr lang="en-US" sz="2800" dirty="0" err="1"/>
              <a:t>vilar</a:t>
            </a:r>
            <a:r>
              <a:rPr lang="en-US" sz="2800" dirty="0"/>
              <a:t> </a:t>
            </a:r>
            <a:r>
              <a:rPr lang="en-US" sz="2800" dirty="0" err="1"/>
              <a:t>på</a:t>
            </a:r>
            <a:r>
              <a:rPr lang="en-US" sz="2800" dirty="0"/>
              <a:t> </a:t>
            </a:r>
            <a:r>
              <a:rPr lang="en-US" sz="2800" dirty="0" err="1"/>
              <a:t>tre</a:t>
            </a:r>
            <a:r>
              <a:rPr lang="en-US" sz="2800" dirty="0"/>
              <a:t> </a:t>
            </a:r>
            <a:r>
              <a:rPr lang="en-US" sz="2800" dirty="0" err="1"/>
              <a:t>pelare</a:t>
            </a:r>
            <a:endParaRPr sz="2800" dirty="0"/>
          </a:p>
        </p:txBody>
      </p:sp>
      <p:sp>
        <p:nvSpPr>
          <p:cNvPr id="211" name="Google Shape;211;p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Fördelar</a:t>
            </a:r>
            <a:r>
              <a:rPr lang="en-US" sz="1800" dirty="0"/>
              <a:t> med </a:t>
            </a:r>
            <a:r>
              <a:rPr lang="en-US" sz="1800" dirty="0" err="1"/>
              <a:t>ett</a:t>
            </a:r>
            <a:r>
              <a:rPr lang="en-US" sz="1800" dirty="0"/>
              <a:t> </a:t>
            </a:r>
            <a:r>
              <a:rPr lang="en-US" sz="1800" dirty="0" err="1"/>
              <a:t>fungerande</a:t>
            </a:r>
            <a:r>
              <a:rPr lang="en-US" sz="1800" dirty="0"/>
              <a:t> </a:t>
            </a:r>
            <a:r>
              <a:rPr lang="en-US" sz="1800" dirty="0" err="1"/>
              <a:t>bemyndigande</a:t>
            </a:r>
            <a:r>
              <a:rPr lang="en-US" sz="1800" dirty="0"/>
              <a:t> (</a:t>
            </a:r>
            <a:r>
              <a:rPr lang="en-US" sz="1800" dirty="0" err="1"/>
              <a:t>baserat</a:t>
            </a:r>
            <a:r>
              <a:rPr lang="en-US" sz="1800" dirty="0"/>
              <a:t> </a:t>
            </a:r>
            <a:r>
              <a:rPr lang="en-US" sz="1800" dirty="0" err="1"/>
              <a:t>på</a:t>
            </a:r>
            <a:r>
              <a:rPr lang="en-US" sz="1800" dirty="0"/>
              <a:t> Shier, 2019)</a:t>
            </a:r>
            <a:endParaRPr dirty="0"/>
          </a:p>
        </p:txBody>
      </p:sp>
      <p:grpSp>
        <p:nvGrpSpPr>
          <p:cNvPr id="212" name="Google Shape;212;p7"/>
          <p:cNvGrpSpPr/>
          <p:nvPr/>
        </p:nvGrpSpPr>
        <p:grpSpPr>
          <a:xfrm>
            <a:off x="4058861" y="987780"/>
            <a:ext cx="1052368" cy="3696328"/>
            <a:chOff x="4058859" y="987782"/>
            <a:chExt cx="1052368" cy="3696328"/>
          </a:xfrm>
        </p:grpSpPr>
        <p:sp>
          <p:nvSpPr>
            <p:cNvPr id="213" name="Google Shape;213;p7"/>
            <p:cNvSpPr/>
            <p:nvPr/>
          </p:nvSpPr>
          <p:spPr>
            <a:xfrm rot="36931">
              <a:off x="4276045" y="3801165"/>
              <a:ext cx="592195" cy="863021"/>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5BE55"/>
                </a:gs>
                <a:gs pos="100000">
                  <a:srgbClr val="F5BE55"/>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p7"/>
            <p:cNvSpPr/>
            <p:nvPr/>
          </p:nvSpPr>
          <p:spPr>
            <a:xfrm>
              <a:off x="4468857" y="3793500"/>
              <a:ext cx="200342" cy="872829"/>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8D185"/>
                </a:gs>
                <a:gs pos="100000">
                  <a:srgbClr val="F8D185"/>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p7"/>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7"/>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solidFill>
              <a:srgbClr val="86BD70"/>
            </a:solidFill>
            <a:ln w="25400" cap="flat" cmpd="sng">
              <a:solidFill>
                <a:srgbClr val="86BD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p7"/>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p7"/>
            <p:cNvSpPr/>
            <p:nvPr/>
          </p:nvSpPr>
          <p:spPr>
            <a:xfrm rot="10800000">
              <a:off x="4468813" y="4423239"/>
              <a:ext cx="196906" cy="260871"/>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7"/>
            <p:cNvSpPr/>
            <p:nvPr/>
          </p:nvSpPr>
          <p:spPr>
            <a:xfrm rot="-5400000">
              <a:off x="4098945" y="947696"/>
              <a:ext cx="972197" cy="1052368"/>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0" name="Google Shape;220;p7"/>
          <p:cNvSpPr/>
          <p:nvPr/>
        </p:nvSpPr>
        <p:spPr>
          <a:xfrm>
            <a:off x="683568" y="2013823"/>
            <a:ext cx="3705951" cy="36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7"/>
          <p:cNvSpPr/>
          <p:nvPr/>
        </p:nvSpPr>
        <p:spPr>
          <a:xfrm>
            <a:off x="683568" y="2752113"/>
            <a:ext cx="3705951" cy="36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7"/>
          <p:cNvSpPr/>
          <p:nvPr/>
        </p:nvSpPr>
        <p:spPr>
          <a:xfrm>
            <a:off x="683568" y="3490403"/>
            <a:ext cx="3705951" cy="36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7"/>
          <p:cNvSpPr txBox="1"/>
          <p:nvPr/>
        </p:nvSpPr>
        <p:spPr>
          <a:xfrm>
            <a:off x="5081679" y="1918503"/>
            <a:ext cx="301379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kunskap</a:t>
            </a: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färdigheter</a:t>
            </a: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autonomi</a:t>
            </a:r>
            <a:endParaRPr sz="1400" b="1" i="0" u="none" strike="noStrike" cap="none" dirty="0">
              <a:solidFill>
                <a:schemeClr val="lt1"/>
              </a:solidFill>
              <a:latin typeface="Arial"/>
              <a:ea typeface="Arial"/>
              <a:cs typeface="Arial"/>
              <a:sym typeface="Arial"/>
            </a:endParaRPr>
          </a:p>
        </p:txBody>
      </p:sp>
      <p:sp>
        <p:nvSpPr>
          <p:cNvPr id="224" name="Google Shape;224;p7"/>
          <p:cNvSpPr txBox="1"/>
          <p:nvPr/>
        </p:nvSpPr>
        <p:spPr>
          <a:xfrm>
            <a:off x="4932736" y="2752113"/>
            <a:ext cx="352769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 </a:t>
            </a:r>
            <a:r>
              <a:rPr lang="en-US" b="1" dirty="0" err="1">
                <a:solidFill>
                  <a:schemeClr val="lt1"/>
                </a:solidFill>
              </a:rPr>
              <a:t>självförtroende</a:t>
            </a:r>
            <a:r>
              <a:rPr lang="en-US" b="1" dirty="0">
                <a:solidFill>
                  <a:schemeClr val="lt1"/>
                </a:solidFill>
              </a:rPr>
              <a:t>, mod</a:t>
            </a:r>
            <a:endParaRPr sz="1400" b="1" i="0" u="none" strike="noStrike" cap="none" dirty="0">
              <a:solidFill>
                <a:schemeClr val="lt1"/>
              </a:solidFill>
              <a:latin typeface="Arial"/>
              <a:ea typeface="Arial"/>
              <a:cs typeface="Arial"/>
              <a:sym typeface="Arial"/>
            </a:endParaRPr>
          </a:p>
        </p:txBody>
      </p:sp>
      <p:sp>
        <p:nvSpPr>
          <p:cNvPr id="225" name="Google Shape;225;p7"/>
          <p:cNvSpPr txBox="1"/>
          <p:nvPr/>
        </p:nvSpPr>
        <p:spPr>
          <a:xfrm>
            <a:off x="4932736" y="3523624"/>
            <a:ext cx="354762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respekt</a:t>
            </a:r>
            <a:r>
              <a:rPr lang="en-US" sz="1400" b="1" i="0" u="none" strike="noStrike" cap="none" dirty="0">
                <a:solidFill>
                  <a:schemeClr val="lt1"/>
                </a:solidFill>
                <a:latin typeface="Arial"/>
                <a:ea typeface="Arial"/>
                <a:cs typeface="Arial"/>
                <a:sym typeface="Arial"/>
              </a:rPr>
              <a:t>, teamwork, </a:t>
            </a:r>
            <a:r>
              <a:rPr lang="en-US" sz="1400" b="1" i="0" u="none" strike="noStrike" cap="none" dirty="0" err="1">
                <a:solidFill>
                  <a:schemeClr val="lt1"/>
                </a:solidFill>
                <a:latin typeface="Arial"/>
                <a:ea typeface="Arial"/>
                <a:cs typeface="Arial"/>
                <a:sym typeface="Arial"/>
              </a:rPr>
              <a:t>gott</a:t>
            </a: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ledarskap</a:t>
            </a:r>
            <a:endParaRPr sz="1400" b="1" i="0" u="none" strike="noStrike" cap="none" dirty="0">
              <a:solidFill>
                <a:schemeClr val="lt1"/>
              </a:solidFill>
              <a:latin typeface="Arial"/>
              <a:ea typeface="Arial"/>
              <a:cs typeface="Arial"/>
              <a:sym typeface="Arial"/>
            </a:endParaRPr>
          </a:p>
        </p:txBody>
      </p:sp>
      <p:sp>
        <p:nvSpPr>
          <p:cNvPr id="226" name="Google Shape;226;p7"/>
          <p:cNvSpPr txBox="1"/>
          <p:nvPr/>
        </p:nvSpPr>
        <p:spPr>
          <a:xfrm>
            <a:off x="1691680" y="2045722"/>
            <a:ext cx="237179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dirty="0" err="1">
                <a:solidFill>
                  <a:schemeClr val="lt1"/>
                </a:solidFill>
              </a:rPr>
              <a:t>Förmåga</a:t>
            </a:r>
            <a:endParaRPr sz="1400" b="1" i="0" u="none" strike="noStrike" cap="none" dirty="0">
              <a:solidFill>
                <a:schemeClr val="lt1"/>
              </a:solidFill>
              <a:latin typeface="Arial"/>
              <a:ea typeface="Arial"/>
              <a:cs typeface="Arial"/>
              <a:sym typeface="Arial"/>
            </a:endParaRPr>
          </a:p>
        </p:txBody>
      </p:sp>
      <p:sp>
        <p:nvSpPr>
          <p:cNvPr id="227" name="Google Shape;227;p7"/>
          <p:cNvSpPr txBox="1"/>
          <p:nvPr/>
        </p:nvSpPr>
        <p:spPr>
          <a:xfrm>
            <a:off x="1691680" y="2762327"/>
            <a:ext cx="2371794" cy="307777"/>
          </a:xfrm>
          <a:prstGeom prst="rect">
            <a:avLst/>
          </a:prstGeom>
          <a:solidFill>
            <a:srgbClr val="86BD7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Positivt</a:t>
            </a: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tankesätt</a:t>
            </a:r>
            <a:endParaRPr sz="1400" b="1" i="0" u="none" strike="noStrike" cap="none" dirty="0">
              <a:solidFill>
                <a:schemeClr val="lt1"/>
              </a:solidFill>
              <a:latin typeface="Arial"/>
              <a:ea typeface="Arial"/>
              <a:cs typeface="Arial"/>
              <a:sym typeface="Arial"/>
            </a:endParaRPr>
          </a:p>
        </p:txBody>
      </p:sp>
      <p:sp>
        <p:nvSpPr>
          <p:cNvPr id="228" name="Google Shape;228;p7"/>
          <p:cNvSpPr txBox="1"/>
          <p:nvPr/>
        </p:nvSpPr>
        <p:spPr>
          <a:xfrm>
            <a:off x="1691680" y="3542848"/>
            <a:ext cx="237179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Stödjande</a:t>
            </a:r>
            <a:r>
              <a:rPr lang="en-US" sz="1400" b="1" i="0" u="none" strike="noStrike" cap="none" dirty="0">
                <a:solidFill>
                  <a:schemeClr val="lt1"/>
                </a:solidFill>
                <a:latin typeface="Arial"/>
                <a:ea typeface="Arial"/>
                <a:cs typeface="Arial"/>
                <a:sym typeface="Arial"/>
              </a:rPr>
              <a:t> </a:t>
            </a:r>
            <a:r>
              <a:rPr lang="en-US" sz="1400" b="1" i="0" u="none" strike="noStrike" cap="none" dirty="0" err="1">
                <a:solidFill>
                  <a:schemeClr val="lt1"/>
                </a:solidFill>
                <a:latin typeface="Arial"/>
                <a:ea typeface="Arial"/>
                <a:cs typeface="Arial"/>
                <a:sym typeface="Arial"/>
              </a:rPr>
              <a:t>kontext</a:t>
            </a:r>
            <a:endParaRPr sz="1400" b="1" i="0" u="none" strike="noStrike" cap="none"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Hur</a:t>
            </a:r>
            <a:r>
              <a:rPr lang="en-US" sz="2800" dirty="0"/>
              <a:t> </a:t>
            </a:r>
            <a:r>
              <a:rPr lang="en-US" sz="2800" dirty="0" err="1"/>
              <a:t>når</a:t>
            </a:r>
            <a:r>
              <a:rPr lang="en-US" sz="2800" dirty="0"/>
              <a:t> man </a:t>
            </a:r>
            <a:r>
              <a:rPr lang="en-US" sz="2800" dirty="0" err="1"/>
              <a:t>dit</a:t>
            </a:r>
            <a:r>
              <a:rPr lang="en-US" sz="2800" dirty="0"/>
              <a:t>?</a:t>
            </a:r>
            <a:endParaRPr sz="2800" dirty="0"/>
          </a:p>
        </p:txBody>
      </p:sp>
      <p:sp>
        <p:nvSpPr>
          <p:cNvPr id="234" name="Google Shape;234;p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Vad</a:t>
            </a:r>
            <a:r>
              <a:rPr lang="en-US" sz="1800" dirty="0"/>
              <a:t> </a:t>
            </a:r>
            <a:r>
              <a:rPr lang="en-US" sz="1800" dirty="0" err="1"/>
              <a:t>kan</a:t>
            </a:r>
            <a:r>
              <a:rPr lang="en-US" sz="1800" dirty="0"/>
              <a:t> DU </a:t>
            </a:r>
            <a:r>
              <a:rPr lang="en-US" sz="1800" dirty="0" err="1"/>
              <a:t>göra</a:t>
            </a:r>
            <a:r>
              <a:rPr lang="en-US" sz="1800" dirty="0"/>
              <a:t> för </a:t>
            </a:r>
            <a:r>
              <a:rPr lang="en-US" sz="1800" dirty="0" err="1"/>
              <a:t>att</a:t>
            </a:r>
            <a:r>
              <a:rPr lang="en-US" sz="1800" dirty="0"/>
              <a:t> </a:t>
            </a:r>
            <a:r>
              <a:rPr lang="en-US" sz="1800" dirty="0" err="1"/>
              <a:t>få</a:t>
            </a:r>
            <a:r>
              <a:rPr lang="en-US" sz="1800" dirty="0"/>
              <a:t> </a:t>
            </a:r>
            <a:r>
              <a:rPr lang="en-US" sz="1800" dirty="0" err="1"/>
              <a:t>bemyndigande</a:t>
            </a:r>
            <a:r>
              <a:rPr lang="en-US" sz="1800" dirty="0"/>
              <a:t>?</a:t>
            </a:r>
            <a:endParaRPr dirty="0"/>
          </a:p>
        </p:txBody>
      </p:sp>
      <p:sp>
        <p:nvSpPr>
          <p:cNvPr id="235" name="Google Shape;235;p8"/>
          <p:cNvSpPr txBox="1"/>
          <p:nvPr/>
        </p:nvSpPr>
        <p:spPr>
          <a:xfrm>
            <a:off x="820544" y="2471446"/>
            <a:ext cx="92294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rgbClr val="86BD70"/>
                </a:solidFill>
                <a:latin typeface="Calibri"/>
                <a:ea typeface="Calibri"/>
                <a:cs typeface="Calibri"/>
                <a:sym typeface="Calibri"/>
              </a:rPr>
              <a:t>S</a:t>
            </a:r>
            <a:r>
              <a:rPr lang="en-US" sz="1400" b="1" i="0" u="none" strike="noStrike" cap="none" dirty="0" err="1">
                <a:solidFill>
                  <a:srgbClr val="86BD70"/>
                </a:solidFill>
                <a:latin typeface="Calibri"/>
                <a:ea typeface="Calibri"/>
                <a:cs typeface="Calibri"/>
                <a:sym typeface="Calibri"/>
              </a:rPr>
              <a:t>kaffa</a:t>
            </a:r>
            <a:r>
              <a:rPr lang="en-US" sz="1400" b="1" i="0" u="none" strike="noStrike" cap="none" dirty="0">
                <a:solidFill>
                  <a:srgbClr val="86BD70"/>
                </a:solidFill>
                <a:latin typeface="Calibri"/>
                <a:ea typeface="Calibri"/>
                <a:cs typeface="Calibri"/>
                <a:sym typeface="Calibri"/>
              </a:rPr>
              <a:t> </a:t>
            </a:r>
            <a:r>
              <a:rPr lang="en-US" sz="1400" b="1" i="0" u="none" strike="noStrike" cap="none" dirty="0" err="1">
                <a:solidFill>
                  <a:srgbClr val="86BD70"/>
                </a:solidFill>
                <a:latin typeface="Calibri"/>
                <a:ea typeface="Calibri"/>
                <a:cs typeface="Calibri"/>
                <a:sym typeface="Calibri"/>
              </a:rPr>
              <a:t>förmåga</a:t>
            </a:r>
            <a:endParaRPr sz="1400" b="0" i="0" u="none" strike="noStrike" cap="none" dirty="0">
              <a:solidFill>
                <a:srgbClr val="000000"/>
              </a:solidFill>
              <a:latin typeface="Arial"/>
              <a:ea typeface="Arial"/>
              <a:cs typeface="Arial"/>
              <a:sym typeface="Arial"/>
            </a:endParaRPr>
          </a:p>
        </p:txBody>
      </p:sp>
      <p:sp>
        <p:nvSpPr>
          <p:cNvPr id="236" name="Google Shape;236;p8"/>
          <p:cNvSpPr txBox="1"/>
          <p:nvPr/>
        </p:nvSpPr>
        <p:spPr>
          <a:xfrm>
            <a:off x="2462017" y="2471446"/>
            <a:ext cx="92294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rgbClr val="87B5BA"/>
                </a:solidFill>
                <a:latin typeface="Calibri"/>
                <a:ea typeface="Calibri"/>
                <a:cs typeface="Calibri"/>
                <a:sym typeface="Calibri"/>
              </a:rPr>
              <a:t>Ändra</a:t>
            </a:r>
            <a:r>
              <a:rPr lang="en-US" b="1" dirty="0">
                <a:solidFill>
                  <a:srgbClr val="87B5BA"/>
                </a:solidFill>
                <a:latin typeface="Calibri"/>
                <a:ea typeface="Calibri"/>
                <a:cs typeface="Calibri"/>
                <a:sym typeface="Calibri"/>
              </a:rPr>
              <a:t> </a:t>
            </a:r>
            <a:r>
              <a:rPr lang="en-US" b="1" dirty="0" err="1">
                <a:solidFill>
                  <a:srgbClr val="87B5BA"/>
                </a:solidFill>
                <a:latin typeface="Calibri"/>
                <a:ea typeface="Calibri"/>
                <a:cs typeface="Calibri"/>
                <a:sym typeface="Calibri"/>
              </a:rPr>
              <a:t>tankesät</a:t>
            </a:r>
            <a:r>
              <a:rPr lang="en-US" sz="1400" b="1" i="0" u="none" strike="noStrike" cap="none" dirty="0" err="1">
                <a:solidFill>
                  <a:srgbClr val="87B5BA"/>
                </a:solidFill>
                <a:latin typeface="Calibri"/>
                <a:ea typeface="Calibri"/>
                <a:cs typeface="Calibri"/>
                <a:sym typeface="Calibri"/>
              </a:rPr>
              <a:t>t</a:t>
            </a:r>
            <a:endParaRPr sz="1400" b="1" i="0" u="none" strike="noStrike" cap="none" dirty="0">
              <a:solidFill>
                <a:srgbClr val="87B5BA"/>
              </a:solidFill>
              <a:latin typeface="Arial"/>
              <a:ea typeface="Arial"/>
              <a:cs typeface="Arial"/>
              <a:sym typeface="Arial"/>
            </a:endParaRPr>
          </a:p>
        </p:txBody>
      </p:sp>
      <p:sp>
        <p:nvSpPr>
          <p:cNvPr id="237" name="Google Shape;237;p8"/>
          <p:cNvSpPr txBox="1"/>
          <p:nvPr/>
        </p:nvSpPr>
        <p:spPr>
          <a:xfrm>
            <a:off x="3978666" y="2471446"/>
            <a:ext cx="116939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dirty="0" err="1">
                <a:solidFill>
                  <a:srgbClr val="87B5BA"/>
                </a:solidFill>
              </a:rPr>
              <a:t>Förbättra</a:t>
            </a:r>
            <a:r>
              <a:rPr lang="en-US" sz="1200" b="1" dirty="0">
                <a:solidFill>
                  <a:srgbClr val="87B5BA"/>
                </a:solidFill>
              </a:rPr>
              <a:t> </a:t>
            </a:r>
            <a:r>
              <a:rPr lang="en-US" sz="1200" b="1" dirty="0" err="1">
                <a:solidFill>
                  <a:srgbClr val="87B5BA"/>
                </a:solidFill>
              </a:rPr>
              <a:t>förhållandena</a:t>
            </a:r>
            <a:endParaRPr sz="1200" b="1" i="0" u="none" strike="noStrike" cap="none" dirty="0">
              <a:solidFill>
                <a:srgbClr val="87B5BA"/>
              </a:solidFill>
              <a:latin typeface="Arial"/>
              <a:ea typeface="Arial"/>
              <a:cs typeface="Arial"/>
              <a:sym typeface="Arial"/>
            </a:endParaRPr>
          </a:p>
        </p:txBody>
      </p:sp>
      <p:sp>
        <p:nvSpPr>
          <p:cNvPr id="238" name="Google Shape;238;p8"/>
          <p:cNvSpPr txBox="1"/>
          <p:nvPr/>
        </p:nvSpPr>
        <p:spPr>
          <a:xfrm>
            <a:off x="5744959" y="2471446"/>
            <a:ext cx="922945"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87B5BA"/>
                </a:solidFill>
                <a:latin typeface="Arial"/>
                <a:ea typeface="Arial"/>
                <a:cs typeface="Arial"/>
                <a:sym typeface="Arial"/>
              </a:rPr>
              <a:t>Sätta</a:t>
            </a:r>
            <a:r>
              <a:rPr lang="en-US" sz="1100" b="1" i="0" u="none" strike="noStrike" cap="none" dirty="0">
                <a:solidFill>
                  <a:srgbClr val="87B5BA"/>
                </a:solidFill>
                <a:latin typeface="Arial"/>
                <a:ea typeface="Arial"/>
                <a:cs typeface="Arial"/>
                <a:sym typeface="Arial"/>
              </a:rPr>
              <a:t> </a:t>
            </a:r>
            <a:r>
              <a:rPr lang="en-US" sz="1100" b="1" i="0" u="none" strike="noStrike" cap="none" dirty="0" err="1">
                <a:solidFill>
                  <a:srgbClr val="87B5BA"/>
                </a:solidFill>
                <a:latin typeface="Arial"/>
                <a:ea typeface="Arial"/>
                <a:cs typeface="Arial"/>
                <a:sym typeface="Arial"/>
              </a:rPr>
              <a:t>rimliga</a:t>
            </a:r>
            <a:r>
              <a:rPr lang="en-US" sz="1100" b="1" i="0" u="none" strike="noStrike" cap="none" dirty="0">
                <a:solidFill>
                  <a:srgbClr val="87B5BA"/>
                </a:solidFill>
                <a:latin typeface="Arial"/>
                <a:ea typeface="Arial"/>
                <a:cs typeface="Arial"/>
                <a:sym typeface="Arial"/>
              </a:rPr>
              <a:t> </a:t>
            </a:r>
            <a:r>
              <a:rPr lang="en-US" sz="1100" b="1" i="0" u="none" strike="noStrike" cap="none" dirty="0" err="1">
                <a:solidFill>
                  <a:srgbClr val="87B5BA"/>
                </a:solidFill>
                <a:latin typeface="Arial"/>
                <a:ea typeface="Arial"/>
                <a:cs typeface="Arial"/>
                <a:sym typeface="Arial"/>
              </a:rPr>
              <a:t>mål</a:t>
            </a:r>
            <a:endParaRPr sz="1100" b="1" i="0" u="none" strike="noStrike" cap="none" dirty="0">
              <a:solidFill>
                <a:srgbClr val="87B5BA"/>
              </a:solidFill>
              <a:latin typeface="Arial"/>
              <a:ea typeface="Arial"/>
              <a:cs typeface="Arial"/>
              <a:sym typeface="Arial"/>
            </a:endParaRPr>
          </a:p>
        </p:txBody>
      </p:sp>
      <p:sp>
        <p:nvSpPr>
          <p:cNvPr id="239" name="Google Shape;239;p8"/>
          <p:cNvSpPr txBox="1"/>
          <p:nvPr/>
        </p:nvSpPr>
        <p:spPr>
          <a:xfrm>
            <a:off x="7386433" y="2471446"/>
            <a:ext cx="92294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dirty="0">
                <a:solidFill>
                  <a:srgbClr val="F39E5A"/>
                </a:solidFill>
              </a:rPr>
              <a:t>Ge </a:t>
            </a:r>
            <a:r>
              <a:rPr lang="en-US" sz="1200" b="1" dirty="0" err="1">
                <a:solidFill>
                  <a:srgbClr val="F39E5A"/>
                </a:solidFill>
              </a:rPr>
              <a:t>inte</a:t>
            </a:r>
            <a:r>
              <a:rPr lang="en-US" sz="1200" b="1" dirty="0">
                <a:solidFill>
                  <a:srgbClr val="F39E5A"/>
                </a:solidFill>
              </a:rPr>
              <a:t> </a:t>
            </a:r>
            <a:r>
              <a:rPr lang="en-US" sz="1200" b="1" dirty="0" err="1">
                <a:solidFill>
                  <a:srgbClr val="F39E5A"/>
                </a:solidFill>
              </a:rPr>
              <a:t>upp</a:t>
            </a:r>
            <a:r>
              <a:rPr lang="en-US" sz="1200" b="1" dirty="0">
                <a:solidFill>
                  <a:srgbClr val="F39E5A"/>
                </a:solidFill>
              </a:rPr>
              <a:t>!</a:t>
            </a:r>
            <a:endParaRPr sz="1200" b="1" i="0" u="none" strike="noStrike" cap="none" dirty="0">
              <a:solidFill>
                <a:srgbClr val="F39E5A"/>
              </a:solidFill>
              <a:latin typeface="Arial"/>
              <a:ea typeface="Arial"/>
              <a:cs typeface="Arial"/>
              <a:sym typeface="Arial"/>
            </a:endParaRPr>
          </a:p>
        </p:txBody>
      </p:sp>
      <p:sp>
        <p:nvSpPr>
          <p:cNvPr id="240" name="Google Shape;240;p8"/>
          <p:cNvSpPr/>
          <p:nvPr/>
        </p:nvSpPr>
        <p:spPr>
          <a:xfrm>
            <a:off x="1706754"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8"/>
          <p:cNvSpPr/>
          <p:nvPr/>
        </p:nvSpPr>
        <p:spPr>
          <a:xfrm>
            <a:off x="3348225"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8"/>
          <p:cNvSpPr/>
          <p:nvPr/>
        </p:nvSpPr>
        <p:spPr>
          <a:xfrm>
            <a:off x="4989696"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8"/>
          <p:cNvSpPr/>
          <p:nvPr/>
        </p:nvSpPr>
        <p:spPr>
          <a:xfrm>
            <a:off x="6631167"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44" name="Google Shape;244;p8"/>
          <p:cNvGrpSpPr/>
          <p:nvPr/>
        </p:nvGrpSpPr>
        <p:grpSpPr>
          <a:xfrm>
            <a:off x="414632" y="2969690"/>
            <a:ext cx="1734900" cy="1248833"/>
            <a:chOff x="421670" y="2818111"/>
            <a:chExt cx="1734900" cy="1248833"/>
          </a:xfrm>
        </p:grpSpPr>
        <p:sp>
          <p:nvSpPr>
            <p:cNvPr id="245" name="Google Shape;245;p8"/>
            <p:cNvSpPr txBox="1"/>
            <p:nvPr/>
          </p:nvSpPr>
          <p:spPr>
            <a:xfrm>
              <a:off x="421670" y="2818111"/>
              <a:ext cx="17349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Lär känna olika sociala grupper och deras behov och intressen.. Var nyfiken och var inte rädd för att ställa frågor.</a:t>
              </a:r>
              <a:r>
                <a:rPr lang="en-US"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246" name="Google Shape;246;p8"/>
            <p:cNvSpPr/>
            <p:nvPr/>
          </p:nvSpPr>
          <p:spPr>
            <a:xfrm>
              <a:off x="421670" y="3886944"/>
              <a:ext cx="1734772" cy="18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47" name="Google Shape;247;p8"/>
          <p:cNvGrpSpPr/>
          <p:nvPr/>
        </p:nvGrpSpPr>
        <p:grpSpPr>
          <a:xfrm>
            <a:off x="2056103" y="1203598"/>
            <a:ext cx="1734772" cy="1255107"/>
            <a:chOff x="2063141" y="1065139"/>
            <a:chExt cx="1734772" cy="1255107"/>
          </a:xfrm>
        </p:grpSpPr>
        <p:sp>
          <p:nvSpPr>
            <p:cNvPr id="248" name="Google Shape;248;p8"/>
            <p:cNvSpPr txBox="1"/>
            <p:nvPr/>
          </p:nvSpPr>
          <p:spPr>
            <a:xfrm>
              <a:off x="2063141" y="1304624"/>
              <a:ext cx="1734772"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Lita på din instinkt. Använd positiva uttryck. Var inte rädd för att möta utmaningar.</a:t>
              </a:r>
              <a:r>
                <a:rPr lang="en-US" sz="1200" b="0" i="0" u="none" strike="noStrike" cap="none" dirty="0">
                  <a:solidFill>
                    <a:srgbClr val="3F3F3F"/>
                  </a:solidFill>
                  <a:latin typeface="Arial"/>
                  <a:ea typeface="Arial"/>
                  <a:cs typeface="Arial"/>
                  <a:sym typeface="Arial"/>
                </a:rPr>
                <a:t> </a:t>
              </a:r>
              <a:endParaRPr sz="1200" b="0" i="0" u="none" strike="noStrike" cap="none" dirty="0">
                <a:solidFill>
                  <a:srgbClr val="3F3F3F"/>
                </a:solidFill>
                <a:latin typeface="Arial"/>
                <a:ea typeface="Arial"/>
                <a:cs typeface="Arial"/>
                <a:sym typeface="Arial"/>
              </a:endParaRPr>
            </a:p>
          </p:txBody>
        </p:sp>
        <p:sp>
          <p:nvSpPr>
            <p:cNvPr id="249" name="Google Shape;249;p8"/>
            <p:cNvSpPr/>
            <p:nvPr/>
          </p:nvSpPr>
          <p:spPr>
            <a:xfrm>
              <a:off x="2063141" y="1065139"/>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50" name="Google Shape;250;p8"/>
          <p:cNvGrpSpPr/>
          <p:nvPr/>
        </p:nvGrpSpPr>
        <p:grpSpPr>
          <a:xfrm>
            <a:off x="3629316" y="2969690"/>
            <a:ext cx="1734772" cy="1248833"/>
            <a:chOff x="421670" y="2818111"/>
            <a:chExt cx="1734772" cy="1248833"/>
          </a:xfrm>
        </p:grpSpPr>
        <p:sp>
          <p:nvSpPr>
            <p:cNvPr id="251" name="Google Shape;251;p8"/>
            <p:cNvSpPr txBox="1"/>
            <p:nvPr/>
          </p:nvSpPr>
          <p:spPr>
            <a:xfrm>
              <a:off x="421670" y="2818111"/>
              <a:ext cx="1734772"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Diskutera med myndigheten (lärare, chef, föräldrar) </a:t>
              </a:r>
              <a:r>
                <a:rPr lang="sv-SE" sz="1200" dirty="0">
                  <a:solidFill>
                    <a:srgbClr val="3F3F3F"/>
                  </a:solidFill>
                </a:rPr>
                <a:t>B</a:t>
              </a:r>
              <a:r>
                <a:rPr lang="sv-SE" sz="1200" b="0" i="0" u="none" strike="noStrike" cap="none" dirty="0">
                  <a:solidFill>
                    <a:srgbClr val="3F3F3F"/>
                  </a:solidFill>
                  <a:latin typeface="Arial"/>
                  <a:ea typeface="Arial"/>
                  <a:cs typeface="Arial"/>
                  <a:sym typeface="Arial"/>
                </a:rPr>
                <a:t>ilda grupper/team och etablera lagarbete</a:t>
              </a:r>
              <a:endParaRPr sz="1200" b="0" i="0" u="none" strike="noStrike" cap="none" dirty="0">
                <a:solidFill>
                  <a:srgbClr val="3F3F3F"/>
                </a:solidFill>
                <a:latin typeface="Arial"/>
                <a:ea typeface="Arial"/>
                <a:cs typeface="Arial"/>
                <a:sym typeface="Arial"/>
              </a:endParaRPr>
            </a:p>
          </p:txBody>
        </p:sp>
        <p:sp>
          <p:nvSpPr>
            <p:cNvPr id="252" name="Google Shape;252;p8"/>
            <p:cNvSpPr/>
            <p:nvPr/>
          </p:nvSpPr>
          <p:spPr>
            <a:xfrm>
              <a:off x="421670" y="3886944"/>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53" name="Google Shape;253;p8"/>
          <p:cNvGrpSpPr/>
          <p:nvPr/>
        </p:nvGrpSpPr>
        <p:grpSpPr>
          <a:xfrm>
            <a:off x="6980519" y="2969690"/>
            <a:ext cx="1734772" cy="1248833"/>
            <a:chOff x="421670" y="2818111"/>
            <a:chExt cx="1734772" cy="1248833"/>
          </a:xfrm>
        </p:grpSpPr>
        <p:sp>
          <p:nvSpPr>
            <p:cNvPr id="254" name="Google Shape;254;p8"/>
            <p:cNvSpPr txBox="1"/>
            <p:nvPr/>
          </p:nvSpPr>
          <p:spPr>
            <a:xfrm>
              <a:off x="421670" y="2818111"/>
              <a:ext cx="173477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dirty="0" err="1">
                  <a:solidFill>
                    <a:srgbClr val="3F3F3F"/>
                  </a:solidFill>
                </a:rPr>
                <a:t>Kör</a:t>
              </a:r>
              <a:r>
                <a:rPr lang="en-US" sz="1200" dirty="0">
                  <a:solidFill>
                    <a:srgbClr val="3F3F3F"/>
                  </a:solidFill>
                </a:rPr>
                <a:t> </a:t>
              </a:r>
              <a:r>
                <a:rPr lang="en-US" sz="1200" dirty="0" err="1">
                  <a:solidFill>
                    <a:srgbClr val="3F3F3F"/>
                  </a:solidFill>
                </a:rPr>
                <a:t>hårt</a:t>
              </a:r>
              <a:r>
                <a:rPr lang="en-US" sz="12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err="1">
                  <a:solidFill>
                    <a:srgbClr val="3F3F3F"/>
                  </a:solidFill>
                  <a:latin typeface="Arial"/>
                  <a:ea typeface="Arial"/>
                  <a:cs typeface="Arial"/>
                  <a:sym typeface="Arial"/>
                </a:rPr>
                <a:t>babyyy</a:t>
              </a:r>
              <a:r>
                <a:rPr lang="en-US"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255" name="Google Shape;255;p8"/>
            <p:cNvSpPr/>
            <p:nvPr/>
          </p:nvSpPr>
          <p:spPr>
            <a:xfrm>
              <a:off x="421670" y="3886944"/>
              <a:ext cx="1734772" cy="18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56" name="Google Shape;256;p8"/>
          <p:cNvGrpSpPr/>
          <p:nvPr/>
        </p:nvGrpSpPr>
        <p:grpSpPr>
          <a:xfrm>
            <a:off x="5364088" y="1203598"/>
            <a:ext cx="1734772" cy="1255107"/>
            <a:chOff x="2063141" y="1065139"/>
            <a:chExt cx="1734772" cy="1255107"/>
          </a:xfrm>
        </p:grpSpPr>
        <p:sp>
          <p:nvSpPr>
            <p:cNvPr id="257" name="Google Shape;257;p8"/>
            <p:cNvSpPr txBox="1"/>
            <p:nvPr/>
          </p:nvSpPr>
          <p:spPr>
            <a:xfrm>
              <a:off x="2063141" y="1304624"/>
              <a:ext cx="1734772"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När du ställer in mål måste du överväga vad du vill uppnå. Använd SMART-målmodellen</a:t>
              </a:r>
              <a:r>
                <a:rPr lang="en-US" sz="1200" b="0" i="0" u="none" strike="noStrike" cap="none" dirty="0">
                  <a:solidFill>
                    <a:srgbClr val="3F3F3F"/>
                  </a:solidFill>
                  <a:latin typeface="Arial"/>
                  <a:ea typeface="Arial"/>
                  <a:cs typeface="Arial"/>
                  <a:sym typeface="Arial"/>
                </a:rPr>
                <a:t>. </a:t>
              </a:r>
              <a:endParaRPr sz="1200" b="0" i="0" u="none" strike="noStrike" cap="none" dirty="0">
                <a:solidFill>
                  <a:srgbClr val="3F3F3F"/>
                </a:solidFill>
                <a:latin typeface="Arial"/>
                <a:ea typeface="Arial"/>
                <a:cs typeface="Arial"/>
                <a:sym typeface="Arial"/>
              </a:endParaRPr>
            </a:p>
          </p:txBody>
        </p:sp>
        <p:sp>
          <p:nvSpPr>
            <p:cNvPr id="258" name="Google Shape;258;p8"/>
            <p:cNvSpPr/>
            <p:nvPr/>
          </p:nvSpPr>
          <p:spPr>
            <a:xfrm>
              <a:off x="2063141" y="1065139"/>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MÅLSÄTTNING</a:t>
            </a:r>
            <a:endParaRPr dirty="0"/>
          </a:p>
        </p:txBody>
      </p:sp>
      <p:sp>
        <p:nvSpPr>
          <p:cNvPr id="264" name="Google Shape;264;p1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err="1"/>
              <a:t>Vad</a:t>
            </a:r>
            <a:r>
              <a:rPr lang="en-US" sz="1800" dirty="0"/>
              <a:t> </a:t>
            </a:r>
            <a:r>
              <a:rPr lang="en-US" sz="1800" dirty="0" err="1"/>
              <a:t>är</a:t>
            </a:r>
            <a:r>
              <a:rPr lang="en-US" sz="1800" dirty="0"/>
              <a:t> det?</a:t>
            </a:r>
            <a:endParaRPr dirty="0"/>
          </a:p>
        </p:txBody>
      </p:sp>
      <p:sp>
        <p:nvSpPr>
          <p:cNvPr id="265" name="Google Shape;265;p11"/>
          <p:cNvSpPr txBox="1"/>
          <p:nvPr/>
        </p:nvSpPr>
        <p:spPr>
          <a:xfrm>
            <a:off x="827584" y="1347614"/>
            <a:ext cx="7704900" cy="11695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3F3F3F"/>
                </a:solidFill>
                <a:latin typeface="Arial"/>
                <a:ea typeface="Arial"/>
                <a:cs typeface="Arial"/>
                <a:sym typeface="Arial"/>
              </a:rPr>
              <a:t>Målsättning</a:t>
            </a:r>
            <a:endParaRPr lang="en-US" sz="1400" b="1" i="0" u="none" strike="noStrike" cap="none" dirty="0">
              <a:solidFill>
                <a:srgbClr val="3F3F3F"/>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sv-SE" sz="1400" b="0" i="0" u="none" strike="noStrike" cap="none" dirty="0">
                <a:solidFill>
                  <a:srgbClr val="000000"/>
                </a:solidFill>
                <a:latin typeface="Arial"/>
                <a:ea typeface="Arial"/>
                <a:cs typeface="Arial"/>
                <a:sym typeface="Arial"/>
              </a:rPr>
              <a:t>är processen att ta reda på vad du vill åstadkomma och sikta på det under en viss period</a:t>
            </a: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sv-SE" sz="1400" b="0" i="0" u="none" strike="noStrike" cap="none" dirty="0">
                <a:solidFill>
                  <a:srgbClr val="000000"/>
                </a:solidFill>
                <a:latin typeface="Arial"/>
                <a:ea typeface="Arial"/>
                <a:cs typeface="Arial"/>
                <a:sym typeface="Arial"/>
              </a:rPr>
              <a:t>är en strategi som höjer produktivitet och prestanda</a:t>
            </a: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sv-SE" sz="1400" b="0" i="0" u="none" strike="noStrike" cap="none" dirty="0">
                <a:solidFill>
                  <a:srgbClr val="000000"/>
                </a:solidFill>
                <a:latin typeface="Arial"/>
                <a:ea typeface="Arial"/>
                <a:cs typeface="Arial"/>
                <a:sym typeface="Arial"/>
              </a:rPr>
              <a:t>hjälper dig bort från önsketänkande!</a:t>
            </a: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sv-SE" sz="1400" b="0" i="0" u="none" strike="noStrike" cap="none" dirty="0">
                <a:solidFill>
                  <a:srgbClr val="000000"/>
                </a:solidFill>
                <a:latin typeface="Arial"/>
                <a:ea typeface="Arial"/>
                <a:cs typeface="Arial"/>
                <a:sym typeface="Arial"/>
              </a:rPr>
              <a:t>målsättningsteori och metoder kan hjälpa dig att uppnå ditt valda mål</a:t>
            </a:r>
            <a:endParaRPr sz="1400" b="0" i="0" u="none" strike="noStrike" cap="none" dirty="0">
              <a:solidFill>
                <a:srgbClr val="000000"/>
              </a:solidFill>
              <a:latin typeface="Arial"/>
              <a:ea typeface="Arial"/>
              <a:cs typeface="Arial"/>
              <a:sym typeface="Arial"/>
            </a:endParaRPr>
          </a:p>
        </p:txBody>
      </p:sp>
      <p:sp>
        <p:nvSpPr>
          <p:cNvPr id="266" name="Google Shape;266;p11"/>
          <p:cNvSpPr/>
          <p:nvPr/>
        </p:nvSpPr>
        <p:spPr>
          <a:xfrm>
            <a:off x="4283579" y="3184982"/>
            <a:ext cx="792866" cy="800758"/>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2"/>
          <p:cNvSpPr/>
          <p:nvPr/>
        </p:nvSpPr>
        <p:spPr>
          <a:xfrm rot="5400000">
            <a:off x="3551985" y="2172250"/>
            <a:ext cx="2736052" cy="1518828"/>
          </a:xfrm>
          <a:prstGeom prst="trapezoid">
            <a:avLst>
              <a:gd name="adj" fmla="val 72234"/>
            </a:avLst>
          </a:prstGeom>
          <a:gradFill>
            <a:gsLst>
              <a:gs pos="0">
                <a:srgbClr val="90DCE2"/>
              </a:gs>
              <a:gs pos="50000">
                <a:srgbClr val="A6E3E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p1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 SMART-</a:t>
            </a:r>
            <a:r>
              <a:rPr lang="en-US" sz="2800" dirty="0" err="1"/>
              <a:t>modellen</a:t>
            </a:r>
            <a:endParaRPr sz="2800" dirty="0"/>
          </a:p>
        </p:txBody>
      </p:sp>
      <p:sp>
        <p:nvSpPr>
          <p:cNvPr id="273" name="Google Shape;273;p12"/>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800" dirty="0"/>
              <a:t>För </a:t>
            </a:r>
            <a:r>
              <a:rPr lang="en-US" sz="1800" dirty="0" err="1"/>
              <a:t>målsättning</a:t>
            </a:r>
            <a:endParaRPr dirty="0"/>
          </a:p>
        </p:txBody>
      </p:sp>
      <p:sp>
        <p:nvSpPr>
          <p:cNvPr id="274" name="Google Shape;274;p12"/>
          <p:cNvSpPr/>
          <p:nvPr/>
        </p:nvSpPr>
        <p:spPr>
          <a:xfrm>
            <a:off x="651681" y="1399883"/>
            <a:ext cx="540000" cy="3060017"/>
          </a:xfrm>
          <a:prstGeom prst="roundRect">
            <a:avLst>
              <a:gd name="adj"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5" name="Google Shape;275;p12"/>
          <p:cNvSpPr/>
          <p:nvPr/>
        </p:nvSpPr>
        <p:spPr>
          <a:xfrm>
            <a:off x="1403648" y="1399883"/>
            <a:ext cx="540000" cy="3060017"/>
          </a:xfrm>
          <a:prstGeom prst="roundRect">
            <a:avLst>
              <a:gd name="adj" fmla="val 5000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6" name="Google Shape;276;p12"/>
          <p:cNvSpPr/>
          <p:nvPr/>
        </p:nvSpPr>
        <p:spPr>
          <a:xfrm>
            <a:off x="2155615" y="1399883"/>
            <a:ext cx="540000" cy="3060017"/>
          </a:xfrm>
          <a:prstGeom prst="roundRect">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7" name="Google Shape;277;p12"/>
          <p:cNvSpPr/>
          <p:nvPr/>
        </p:nvSpPr>
        <p:spPr>
          <a:xfrm>
            <a:off x="2907582" y="1399883"/>
            <a:ext cx="540000" cy="3060017"/>
          </a:xfrm>
          <a:prstGeom prst="roundRect">
            <a:avLst>
              <a:gd name="adj"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p12"/>
          <p:cNvSpPr/>
          <p:nvPr/>
        </p:nvSpPr>
        <p:spPr>
          <a:xfrm>
            <a:off x="3659549" y="1399883"/>
            <a:ext cx="540000" cy="3060017"/>
          </a:xfrm>
          <a:prstGeom prst="roundRect">
            <a:avLst>
              <a:gd name="adj" fmla="val 5000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86BD70"/>
              </a:solidFill>
              <a:latin typeface="Arial"/>
              <a:ea typeface="Arial"/>
              <a:cs typeface="Arial"/>
              <a:sym typeface="Arial"/>
            </a:endParaRPr>
          </a:p>
        </p:txBody>
      </p:sp>
      <p:sp>
        <p:nvSpPr>
          <p:cNvPr id="279" name="Google Shape;279;p12"/>
          <p:cNvSpPr/>
          <p:nvPr/>
        </p:nvSpPr>
        <p:spPr>
          <a:xfrm>
            <a:off x="5245101" y="2317823"/>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80" name="Google Shape;280;p12"/>
          <p:cNvGrpSpPr/>
          <p:nvPr/>
        </p:nvGrpSpPr>
        <p:grpSpPr>
          <a:xfrm>
            <a:off x="6588224" y="2419626"/>
            <a:ext cx="2304256" cy="678651"/>
            <a:chOff x="803640" y="3362835"/>
            <a:chExt cx="2059657" cy="678651"/>
          </a:xfrm>
        </p:grpSpPr>
        <p:sp>
          <p:nvSpPr>
            <p:cNvPr id="281" name="Google Shape;281;p12"/>
            <p:cNvSpPr txBox="1"/>
            <p:nvPr/>
          </p:nvSpPr>
          <p:spPr>
            <a:xfrm>
              <a:off x="803640" y="3579862"/>
              <a:ext cx="205965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a:ea typeface="Arial"/>
                  <a:cs typeface="Arial"/>
                  <a:sym typeface="Arial"/>
                </a:rPr>
                <a:t>…</a:t>
              </a:r>
              <a:r>
                <a:rPr lang="sv-SE" sz="1200" b="0" i="0" u="none" strike="noStrike" cap="none" dirty="0">
                  <a:solidFill>
                    <a:srgbClr val="3F3F3F"/>
                  </a:solidFill>
                  <a:latin typeface="Arial"/>
                  <a:ea typeface="Arial"/>
                  <a:cs typeface="Arial"/>
                  <a:sym typeface="Arial"/>
                </a:rPr>
                <a:t>blir tydligare och lättare att uppnå med SMART-verktyget</a:t>
              </a:r>
              <a:endParaRPr sz="1200" b="0" i="0" u="none" strike="noStrike" cap="none" dirty="0">
                <a:solidFill>
                  <a:srgbClr val="3F3F3F"/>
                </a:solidFill>
                <a:latin typeface="Arial"/>
                <a:ea typeface="Arial"/>
                <a:cs typeface="Arial"/>
                <a:sym typeface="Arial"/>
              </a:endParaRPr>
            </a:p>
          </p:txBody>
        </p:sp>
        <p:sp>
          <p:nvSpPr>
            <p:cNvPr id="282" name="Google Shape;282;p12"/>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dirty="0">
                  <a:solidFill>
                    <a:srgbClr val="3F3F3F"/>
                  </a:solidFill>
                </a:rPr>
                <a:t>DITT MÅ</a:t>
              </a:r>
              <a:r>
                <a:rPr lang="en-US" sz="1200" b="1" i="0" u="none" strike="noStrike" cap="none" dirty="0">
                  <a:solidFill>
                    <a:srgbClr val="3F3F3F"/>
                  </a:solidFill>
                  <a:latin typeface="Arial"/>
                  <a:ea typeface="Arial"/>
                  <a:cs typeface="Arial"/>
                  <a:sym typeface="Arial"/>
                </a:rPr>
                <a:t>L</a:t>
              </a:r>
              <a:endParaRPr sz="1200" b="1" i="0" u="none" strike="noStrike" cap="none" dirty="0">
                <a:solidFill>
                  <a:srgbClr val="3F3F3F"/>
                </a:solidFill>
                <a:latin typeface="Arial"/>
                <a:ea typeface="Arial"/>
                <a:cs typeface="Arial"/>
                <a:sym typeface="Arial"/>
              </a:endParaRPr>
            </a:p>
          </p:txBody>
        </p:sp>
      </p:grpSp>
      <p:sp>
        <p:nvSpPr>
          <p:cNvPr id="283" name="Google Shape;283;p12"/>
          <p:cNvSpPr/>
          <p:nvPr/>
        </p:nvSpPr>
        <p:spPr>
          <a:xfrm>
            <a:off x="690633"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12"/>
          <p:cNvSpPr/>
          <p:nvPr/>
        </p:nvSpPr>
        <p:spPr>
          <a:xfrm>
            <a:off x="1442600"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p12"/>
          <p:cNvSpPr/>
          <p:nvPr/>
        </p:nvSpPr>
        <p:spPr>
          <a:xfrm>
            <a:off x="2194567"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6" name="Google Shape;286;p12"/>
          <p:cNvSpPr/>
          <p:nvPr/>
        </p:nvSpPr>
        <p:spPr>
          <a:xfrm>
            <a:off x="2946534"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p12"/>
          <p:cNvSpPr/>
          <p:nvPr/>
        </p:nvSpPr>
        <p:spPr>
          <a:xfrm>
            <a:off x="3698501"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8" name="Google Shape;288;p12"/>
          <p:cNvSpPr txBox="1"/>
          <p:nvPr/>
        </p:nvSpPr>
        <p:spPr>
          <a:xfrm>
            <a:off x="658962" y="1475862"/>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S</a:t>
            </a:r>
            <a:endParaRPr sz="2000" b="1" i="0" u="none" strike="noStrike" cap="none">
              <a:solidFill>
                <a:srgbClr val="87B5BA"/>
              </a:solidFill>
              <a:latin typeface="Arial"/>
              <a:ea typeface="Arial"/>
              <a:cs typeface="Arial"/>
              <a:sym typeface="Arial"/>
            </a:endParaRPr>
          </a:p>
        </p:txBody>
      </p:sp>
      <p:sp>
        <p:nvSpPr>
          <p:cNvPr id="289" name="Google Shape;289;p12"/>
          <p:cNvSpPr txBox="1"/>
          <p:nvPr/>
        </p:nvSpPr>
        <p:spPr>
          <a:xfrm>
            <a:off x="1410126" y="1474107"/>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6BD70"/>
                </a:solidFill>
                <a:latin typeface="Arial"/>
                <a:ea typeface="Arial"/>
                <a:cs typeface="Arial"/>
                <a:sym typeface="Arial"/>
              </a:rPr>
              <a:t>M</a:t>
            </a:r>
            <a:endParaRPr sz="2000" b="1" i="0" u="none" strike="noStrike" cap="none">
              <a:solidFill>
                <a:srgbClr val="86BD70"/>
              </a:solidFill>
              <a:latin typeface="Arial"/>
              <a:ea typeface="Arial"/>
              <a:cs typeface="Arial"/>
              <a:sym typeface="Arial"/>
            </a:endParaRPr>
          </a:p>
        </p:txBody>
      </p:sp>
      <p:sp>
        <p:nvSpPr>
          <p:cNvPr id="290" name="Google Shape;290;p12"/>
          <p:cNvSpPr txBox="1"/>
          <p:nvPr/>
        </p:nvSpPr>
        <p:spPr>
          <a:xfrm>
            <a:off x="2161290" y="1472352"/>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39E5A"/>
                </a:solidFill>
                <a:latin typeface="Arial"/>
                <a:ea typeface="Arial"/>
                <a:cs typeface="Arial"/>
                <a:sym typeface="Arial"/>
              </a:rPr>
              <a:t>A</a:t>
            </a:r>
            <a:endParaRPr sz="2000" b="1" i="0" u="none" strike="noStrike" cap="none">
              <a:solidFill>
                <a:srgbClr val="F39E5A"/>
              </a:solidFill>
              <a:latin typeface="Arial"/>
              <a:ea typeface="Arial"/>
              <a:cs typeface="Arial"/>
              <a:sym typeface="Arial"/>
            </a:endParaRPr>
          </a:p>
        </p:txBody>
      </p:sp>
      <p:sp>
        <p:nvSpPr>
          <p:cNvPr id="291" name="Google Shape;291;p12"/>
          <p:cNvSpPr txBox="1"/>
          <p:nvPr/>
        </p:nvSpPr>
        <p:spPr>
          <a:xfrm>
            <a:off x="2912454" y="1470597"/>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R</a:t>
            </a:r>
            <a:endParaRPr sz="2000" b="1" i="0" u="none" strike="noStrike" cap="none">
              <a:solidFill>
                <a:srgbClr val="87B5BA"/>
              </a:solidFill>
              <a:latin typeface="Arial"/>
              <a:ea typeface="Arial"/>
              <a:cs typeface="Arial"/>
              <a:sym typeface="Arial"/>
            </a:endParaRPr>
          </a:p>
        </p:txBody>
      </p:sp>
      <p:sp>
        <p:nvSpPr>
          <p:cNvPr id="292" name="Google Shape;292;p12"/>
          <p:cNvSpPr txBox="1"/>
          <p:nvPr/>
        </p:nvSpPr>
        <p:spPr>
          <a:xfrm>
            <a:off x="3663618" y="1468842"/>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6BD70"/>
                </a:solidFill>
                <a:latin typeface="Arial"/>
                <a:ea typeface="Arial"/>
                <a:cs typeface="Arial"/>
                <a:sym typeface="Arial"/>
              </a:rPr>
              <a:t>T</a:t>
            </a:r>
            <a:endParaRPr sz="2000" b="1" i="0" u="none" strike="noStrike" cap="none">
              <a:solidFill>
                <a:srgbClr val="86BD70"/>
              </a:solidFill>
              <a:latin typeface="Arial"/>
              <a:ea typeface="Arial"/>
              <a:cs typeface="Arial"/>
              <a:sym typeface="Arial"/>
            </a:endParaRPr>
          </a:p>
        </p:txBody>
      </p:sp>
      <p:sp>
        <p:nvSpPr>
          <p:cNvPr id="293" name="Google Shape;293;p12"/>
          <p:cNvSpPr txBox="1"/>
          <p:nvPr/>
        </p:nvSpPr>
        <p:spPr>
          <a:xfrm rot="-5400000">
            <a:off x="-264216" y="3011307"/>
            <a:ext cx="2371794"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Specifikt</a:t>
            </a:r>
            <a:endParaRPr sz="1400" b="1" i="0" u="none" strike="noStrike" cap="none" dirty="0">
              <a:solidFill>
                <a:schemeClr val="lt1"/>
              </a:solidFill>
              <a:latin typeface="Arial"/>
              <a:ea typeface="Arial"/>
              <a:cs typeface="Arial"/>
              <a:sym typeface="Arial"/>
            </a:endParaRPr>
          </a:p>
        </p:txBody>
      </p:sp>
      <p:sp>
        <p:nvSpPr>
          <p:cNvPr id="294" name="Google Shape;294;p12"/>
          <p:cNvSpPr txBox="1"/>
          <p:nvPr/>
        </p:nvSpPr>
        <p:spPr>
          <a:xfrm rot="-5400000">
            <a:off x="487751" y="3011308"/>
            <a:ext cx="2371794"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Mätbart</a:t>
            </a:r>
            <a:endParaRPr sz="1400" b="1" i="0" u="none" strike="noStrike" cap="none" dirty="0">
              <a:solidFill>
                <a:schemeClr val="lt1"/>
              </a:solidFill>
              <a:latin typeface="Arial"/>
              <a:ea typeface="Arial"/>
              <a:cs typeface="Arial"/>
              <a:sym typeface="Arial"/>
            </a:endParaRPr>
          </a:p>
        </p:txBody>
      </p:sp>
      <p:sp>
        <p:nvSpPr>
          <p:cNvPr id="295" name="Google Shape;295;p12"/>
          <p:cNvSpPr txBox="1"/>
          <p:nvPr/>
        </p:nvSpPr>
        <p:spPr>
          <a:xfrm rot="-5400000">
            <a:off x="1239718" y="3011309"/>
            <a:ext cx="2371794"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Attraktivt</a:t>
            </a:r>
            <a:endParaRPr sz="1400" b="1" i="0" u="none" strike="noStrike" cap="none" dirty="0">
              <a:solidFill>
                <a:schemeClr val="lt1"/>
              </a:solidFill>
              <a:latin typeface="Arial"/>
              <a:ea typeface="Arial"/>
              <a:cs typeface="Arial"/>
              <a:sym typeface="Arial"/>
            </a:endParaRPr>
          </a:p>
        </p:txBody>
      </p:sp>
      <p:sp>
        <p:nvSpPr>
          <p:cNvPr id="296" name="Google Shape;296;p12"/>
          <p:cNvSpPr txBox="1"/>
          <p:nvPr/>
        </p:nvSpPr>
        <p:spPr>
          <a:xfrm rot="-5400000">
            <a:off x="1991685" y="3011310"/>
            <a:ext cx="2371794"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Realistiskt</a:t>
            </a:r>
            <a:endParaRPr sz="1400" b="1" i="0" u="none" strike="noStrike" cap="none" dirty="0">
              <a:solidFill>
                <a:schemeClr val="lt1"/>
              </a:solidFill>
              <a:latin typeface="Arial"/>
              <a:ea typeface="Arial"/>
              <a:cs typeface="Arial"/>
              <a:sym typeface="Arial"/>
            </a:endParaRPr>
          </a:p>
        </p:txBody>
      </p:sp>
      <p:sp>
        <p:nvSpPr>
          <p:cNvPr id="297" name="Google Shape;297;p12"/>
          <p:cNvSpPr txBox="1"/>
          <p:nvPr/>
        </p:nvSpPr>
        <p:spPr>
          <a:xfrm rot="-5400000">
            <a:off x="2743652" y="3011311"/>
            <a:ext cx="2371794"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err="1">
                <a:solidFill>
                  <a:schemeClr val="lt1"/>
                </a:solidFill>
                <a:latin typeface="Arial"/>
                <a:ea typeface="Arial"/>
                <a:cs typeface="Arial"/>
                <a:sym typeface="Arial"/>
              </a:rPr>
              <a:t>Tidssatt</a:t>
            </a:r>
            <a:endParaRPr sz="1400" b="1" i="0" u="none" strike="noStrike" cap="none" dirty="0">
              <a:solidFill>
                <a:schemeClr val="lt1"/>
              </a:solidFill>
              <a:latin typeface="Arial"/>
              <a:ea typeface="Arial"/>
              <a:cs typeface="Arial"/>
              <a:sym typeface="Arial"/>
            </a:endParaRPr>
          </a:p>
        </p:txBody>
      </p:sp>
      <p:graphicFrame>
        <p:nvGraphicFramePr>
          <p:cNvPr id="298" name="Google Shape;298;p12"/>
          <p:cNvGraphicFramePr/>
          <p:nvPr/>
        </p:nvGraphicFramePr>
        <p:xfrm>
          <a:off x="5508104" y="2483711"/>
          <a:ext cx="901239" cy="892360"/>
        </p:xfrm>
        <a:graphic>
          <a:graphicData uri="http://schemas.openxmlformats.org/presentationml/2006/ole">
            <mc:AlternateContent xmlns:mc="http://schemas.openxmlformats.org/markup-compatibility/2006">
              <mc:Choice xmlns:v="urn:schemas-microsoft-com:vml" Requires="v">
                <p:oleObj r:id="rId3" imgW="901239" imgH="892360" progId="">
                  <p:embed/>
                </p:oleObj>
              </mc:Choice>
              <mc:Fallback>
                <p:oleObj r:id="rId3" imgW="901239" imgH="892360" progId="">
                  <p:embed/>
                  <p:pic>
                    <p:nvPicPr>
                      <p:cNvPr id="298" name="Google Shape;298;p12"/>
                      <p:cNvPicPr preferRelativeResize="0"/>
                      <p:nvPr/>
                    </p:nvPicPr>
                    <p:blipFill rotWithShape="1">
                      <a:blip r:embed="rId4">
                        <a:alphaModFix/>
                      </a:blip>
                      <a:srcRect/>
                      <a:stretch/>
                    </p:blipFill>
                    <p:spPr>
                      <a:xfrm>
                        <a:off x="5508104" y="2483711"/>
                        <a:ext cx="901239" cy="892360"/>
                      </a:xfrm>
                      <a:prstGeom prst="rect">
                        <a:avLst/>
                      </a:prstGeom>
                      <a:noFill/>
                      <a:ln>
                        <a:noFill/>
                      </a:ln>
                    </p:spPr>
                  </p:pic>
                </p:oleObj>
              </mc:Fallback>
            </mc:AlternateContent>
          </a:graphicData>
        </a:graphic>
      </p:graphicFrame>
    </p:spTree>
  </p:cSld>
  <p:clrMapOvr>
    <a:masterClrMapping/>
  </p:clrMapOvr>
</p:sld>
</file>

<file path=ppt/theme/theme1.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2544</Words>
  <Application>Microsoft Office PowerPoint</Application>
  <PresentationFormat>Bildspel på skärmen (16:9)</PresentationFormat>
  <Paragraphs>344</Paragraphs>
  <Slides>35</Slides>
  <Notes>35</Notes>
  <HiddenSlides>0</HiddenSlides>
  <MMClips>0</MMClips>
  <ScaleCrop>false</ScaleCrop>
  <HeadingPairs>
    <vt:vector size="8" baseType="variant">
      <vt:variant>
        <vt:lpstr>Använt teckensnitt</vt:lpstr>
      </vt:variant>
      <vt:variant>
        <vt:i4>4</vt:i4>
      </vt:variant>
      <vt:variant>
        <vt:lpstr>Tema</vt:lpstr>
      </vt:variant>
      <vt:variant>
        <vt:i4>3</vt:i4>
      </vt:variant>
      <vt:variant>
        <vt:lpstr>Serverprogram för OLE-inbäddning</vt:lpstr>
      </vt:variant>
      <vt:variant>
        <vt:i4>0</vt:i4>
      </vt:variant>
      <vt:variant>
        <vt:lpstr>Bildrubriker</vt:lpstr>
      </vt:variant>
      <vt:variant>
        <vt:i4>35</vt:i4>
      </vt:variant>
    </vt:vector>
  </HeadingPairs>
  <TitlesOfParts>
    <vt:vector size="42" baseType="lpstr">
      <vt:lpstr>Public Sans</vt:lpstr>
      <vt:lpstr>Arial</vt:lpstr>
      <vt:lpstr>Jacques Francois Shadow</vt:lpstr>
      <vt:lpstr>Calibri</vt:lpstr>
      <vt:lpstr>Section Break Slide Master</vt:lpstr>
      <vt:lpstr>Contents Slide Master</vt:lpstr>
      <vt:lpstr>Cover and End Slide Master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googleslidesppt.com;allppt.com</dc:creator>
  <cp:lastModifiedBy>Anne Levlin</cp:lastModifiedBy>
  <cp:revision>5</cp:revision>
  <dcterms:created xsi:type="dcterms:W3CDTF">2016-12-05T23:26:54Z</dcterms:created>
  <dcterms:modified xsi:type="dcterms:W3CDTF">2023-05-02T13:55:15Z</dcterms:modified>
</cp:coreProperties>
</file>