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Lst>
  <p:handoutMasterIdLst>
    <p:handoutMasterId r:id="rId48"/>
  </p:handoutMasterIdLst>
  <p:sldIdLst>
    <p:sldId id="264" r:id="rId4"/>
    <p:sldId id="261" r:id="rId5"/>
    <p:sldId id="300" r:id="rId6"/>
    <p:sldId id="319" r:id="rId7"/>
    <p:sldId id="320" r:id="rId8"/>
    <p:sldId id="321" r:id="rId9"/>
    <p:sldId id="323" r:id="rId10"/>
    <p:sldId id="322"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40" r:id="rId27"/>
    <p:sldId id="339" r:id="rId28"/>
    <p:sldId id="341" r:id="rId29"/>
    <p:sldId id="342" r:id="rId30"/>
    <p:sldId id="276" r:id="rId31"/>
    <p:sldId id="345" r:id="rId32"/>
    <p:sldId id="346" r:id="rId33"/>
    <p:sldId id="347" r:id="rId34"/>
    <p:sldId id="348" r:id="rId35"/>
    <p:sldId id="349" r:id="rId36"/>
    <p:sldId id="350" r:id="rId37"/>
    <p:sldId id="351" r:id="rId38"/>
    <p:sldId id="352" r:id="rId39"/>
    <p:sldId id="357" r:id="rId40"/>
    <p:sldId id="354" r:id="rId41"/>
    <p:sldId id="305" r:id="rId42"/>
    <p:sldId id="314" r:id="rId43"/>
    <p:sldId id="355" r:id="rId44"/>
    <p:sldId id="356" r:id="rId45"/>
    <p:sldId id="278" r:id="rId46"/>
    <p:sldId id="262" r:id="rId47"/>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3">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E5A"/>
    <a:srgbClr val="87B5BA"/>
    <a:srgbClr val="FFFFFF"/>
    <a:srgbClr val="86BD70"/>
    <a:srgbClr val="F2A40D"/>
    <a:srgbClr val="32A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7" autoAdjust="0"/>
    <p:restoredTop sz="94628" autoAdjust="0"/>
  </p:normalViewPr>
  <p:slideViewPr>
    <p:cSldViewPr>
      <p:cViewPr varScale="1">
        <p:scale>
          <a:sx n="107" d="100"/>
          <a:sy n="107" d="100"/>
        </p:scale>
        <p:origin x="854" y="82"/>
      </p:cViewPr>
      <p:guideLst>
        <p:guide orient="horz" pos="1393"/>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2" d="100"/>
          <a:sy n="82" d="100"/>
        </p:scale>
        <p:origin x="2034"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B73ECD-8E3A-41E8-8741-75888057FC71}" type="datetimeFigureOut">
              <a:rPr lang="en-US" smtClean="0"/>
              <a:t>5/3/2023</a:t>
            </a:fld>
            <a:endParaRPr lang="en-U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056D15F-7873-46C0-9A65-4AE90812F970}" type="slidenum">
              <a:rPr lang="en-US" smtClean="0"/>
              <a:t>‹#›</a:t>
            </a:fld>
            <a:endParaRPr lang="en-US"/>
          </a:p>
        </p:txBody>
      </p:sp>
    </p:spTree>
    <p:extLst>
      <p:ext uri="{BB962C8B-B14F-4D97-AF65-F5344CB8AC3E}">
        <p14:creationId xmlns:p14="http://schemas.microsoft.com/office/powerpoint/2010/main" val="21726435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2.bin"/><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3.bin"/><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4.bin"/><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pic>
        <p:nvPicPr>
          <p:cNvPr id="2" name="Imagen 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79512" y="0"/>
            <a:ext cx="4320480" cy="4280401"/>
          </a:xfrm>
          <a:prstGeom prst="rect">
            <a:avLst/>
          </a:prstGeom>
        </p:spPr>
      </p:pic>
      <p:sp>
        <p:nvSpPr>
          <p:cNvPr id="10" name="Text Placeholder 9"/>
          <p:cNvSpPr>
            <a:spLocks noGrp="1"/>
          </p:cNvSpPr>
          <p:nvPr>
            <p:ph type="body" sz="quarter" idx="10" hasCustomPrompt="1"/>
          </p:nvPr>
        </p:nvSpPr>
        <p:spPr>
          <a:xfrm>
            <a:off x="4788024" y="1794902"/>
            <a:ext cx="4355976" cy="1080121"/>
          </a:xfrm>
          <a:prstGeom prst="rect">
            <a:avLst/>
          </a:prstGeom>
        </p:spPr>
        <p:txBody>
          <a:bodyPr anchor="ctr"/>
          <a:lstStyle>
            <a:lvl1pPr marL="0" indent="0" algn="l">
              <a:lnSpc>
                <a:spcPct val="100000"/>
              </a:lnSpc>
              <a:buNone/>
              <a:defRPr b="0" baseline="0">
                <a:solidFill>
                  <a:schemeClr val="tx1"/>
                </a:solidFill>
                <a:latin typeface="+mj-lt"/>
                <a:cs typeface="Arial" pitchFamily="34" charset="0"/>
              </a:defRPr>
            </a:lvl1pPr>
          </a:lstStyle>
          <a:p>
            <a:r>
              <a:rPr lang="en-US" altLang="ko-KR" dirty="0">
                <a:ea typeface="맑은 고딕" pitchFamily="50" charset="-127"/>
              </a:rPr>
              <a:t>TITLE</a:t>
            </a:r>
            <a:endParaRPr lang="en-US" altLang="ko-KR" dirty="0"/>
          </a:p>
        </p:txBody>
      </p:sp>
      <p:sp>
        <p:nvSpPr>
          <p:cNvPr id="11" name="Text Placeholder 9"/>
          <p:cNvSpPr>
            <a:spLocks noGrp="1"/>
          </p:cNvSpPr>
          <p:nvPr>
            <p:ph type="body" sz="quarter" idx="11" hasCustomPrompt="1"/>
          </p:nvPr>
        </p:nvSpPr>
        <p:spPr>
          <a:xfrm>
            <a:off x="4788024" y="2947030"/>
            <a:ext cx="4355828" cy="488816"/>
          </a:xfrm>
          <a:prstGeom prst="rect">
            <a:avLst/>
          </a:prstGeom>
        </p:spPr>
        <p:txBody>
          <a:bodyPr anchor="ctr"/>
          <a:lstStyle>
            <a:lvl1pPr marL="0" indent="0" algn="l">
              <a:buNone/>
              <a:defRPr sz="1400" b="0" baseline="0">
                <a:solidFill>
                  <a:schemeClr val="tx1"/>
                </a:solidFill>
                <a:latin typeface="+mn-lt"/>
                <a:cs typeface="Arial" pitchFamily="34" charset="0"/>
              </a:defRPr>
            </a:lvl1pPr>
          </a:lstStyle>
          <a:p>
            <a:pPr>
              <a:spcBef>
                <a:spcPts val="0"/>
              </a:spcBef>
              <a:defRPr/>
            </a:pPr>
            <a:r>
              <a:rPr lang="en-US" altLang="ko-KR" b="1" dirty="0"/>
              <a:t>INSERT THE TITLE </a:t>
            </a:r>
          </a:p>
          <a:p>
            <a:pPr>
              <a:spcBef>
                <a:spcPts val="0"/>
              </a:spcBef>
              <a:defRPr/>
            </a:pPr>
            <a:r>
              <a:rPr lang="en-US" altLang="ko-KR" b="1" dirty="0"/>
              <a:t>OF YOUR PRESENTATION HERE</a:t>
            </a:r>
            <a:endParaRPr lang="en-US" altLang="ko-KR" dirty="0"/>
          </a:p>
        </p:txBody>
      </p:sp>
      <p:pic>
        <p:nvPicPr>
          <p:cNvPr id="5" name="image2.png"/>
          <p:cNvPicPr/>
          <p:nvPr userDrawn="1"/>
        </p:nvPicPr>
        <p:blipFill>
          <a:blip r:embed="rId3" cstate="email">
            <a:extLst>
              <a:ext uri="{28A0092B-C50C-407E-A947-70E740481C1C}">
                <a14:useLocalDpi xmlns:a14="http://schemas.microsoft.com/office/drawing/2010/main"/>
              </a:ext>
            </a:extLst>
          </a:blip>
          <a:stretch>
            <a:fillRect/>
          </a:stretch>
        </p:blipFill>
        <p:spPr>
          <a:xfrm>
            <a:off x="6516216" y="167272"/>
            <a:ext cx="2160240" cy="1051224"/>
          </a:xfrm>
          <a:prstGeom prst="rect">
            <a:avLst/>
          </a:prstGeom>
        </p:spPr>
      </p:pic>
    </p:spTree>
    <p:extLst>
      <p:ext uri="{BB962C8B-B14F-4D97-AF65-F5344CB8AC3E}">
        <p14:creationId xmlns:p14="http://schemas.microsoft.com/office/powerpoint/2010/main"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1759754"/>
            <a:ext cx="9144000" cy="2211387"/>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6" name="Picture 2" descr="D:\Fullppt\PNG이미지\핸드폰2.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023208" y="1042230"/>
            <a:ext cx="2869272" cy="3474631"/>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7380312" y="1175233"/>
            <a:ext cx="1008112"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2" hasCustomPrompt="1"/>
          </p:nvPr>
        </p:nvSpPr>
        <p:spPr>
          <a:xfrm>
            <a:off x="5643269" y="1261134"/>
            <a:ext cx="1654766" cy="255610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0013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4860032" y="0"/>
            <a:ext cx="36000"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Rectangle 2"/>
          <p:cNvSpPr/>
          <p:nvPr userDrawn="1"/>
        </p:nvSpPr>
        <p:spPr>
          <a:xfrm>
            <a:off x="4896032" y="1311750"/>
            <a:ext cx="180000" cy="252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93440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rgbClr val="87B5BA"/>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307657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395063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131840" y="181632"/>
            <a:ext cx="6012160"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131840" y="757696"/>
            <a:ext cx="6012160"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 hasCustomPrompt="1"/>
          </p:nvPr>
        </p:nvSpPr>
        <p:spPr>
          <a:xfrm>
            <a:off x="0" y="-1"/>
            <a:ext cx="3059832"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2" hasCustomPrompt="1"/>
          </p:nvPr>
        </p:nvSpPr>
        <p:spPr>
          <a:xfrm>
            <a:off x="3146470" y="1131590"/>
            <a:ext cx="3059832" cy="401191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988877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sp>
        <p:nvSpPr>
          <p:cNvPr id="5" name="Rectangle 4"/>
          <p:cNvSpPr/>
          <p:nvPr userDrawn="1"/>
        </p:nvSpPr>
        <p:spPr>
          <a:xfrm>
            <a:off x="0" y="411510"/>
            <a:ext cx="6444208" cy="432048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Picture Placeholder 2"/>
          <p:cNvSpPr>
            <a:spLocks noGrp="1"/>
          </p:cNvSpPr>
          <p:nvPr>
            <p:ph type="pic" idx="1" hasCustomPrompt="1"/>
          </p:nvPr>
        </p:nvSpPr>
        <p:spPr>
          <a:xfrm>
            <a:off x="135622"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0" hasCustomPrompt="1"/>
          </p:nvPr>
        </p:nvSpPr>
        <p:spPr>
          <a:xfrm>
            <a:off x="2223854"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1" hasCustomPrompt="1"/>
          </p:nvPr>
        </p:nvSpPr>
        <p:spPr>
          <a:xfrm>
            <a:off x="4312086" y="195487"/>
            <a:ext cx="1944216" cy="475252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42137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rgbClr val="87B5BA"/>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6444208"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0" hasCustomPrompt="1"/>
          </p:nvPr>
        </p:nvSpPr>
        <p:spPr>
          <a:xfrm>
            <a:off x="6444208"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1" hasCustomPrompt="1"/>
          </p:nvPr>
        </p:nvSpPr>
        <p:spPr>
          <a:xfrm>
            <a:off x="3986213" y="267494"/>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2" hasCustomPrompt="1"/>
          </p:nvPr>
        </p:nvSpPr>
        <p:spPr>
          <a:xfrm>
            <a:off x="3986213" y="2715766"/>
            <a:ext cx="2160000" cy="216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209397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5536" y="3291830"/>
            <a:ext cx="8748464"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395536" y="3867894"/>
            <a:ext cx="8748464"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Rectangle 4"/>
          <p:cNvSpPr/>
          <p:nvPr userDrawn="1"/>
        </p:nvSpPr>
        <p:spPr>
          <a:xfrm>
            <a:off x="0" y="4963500"/>
            <a:ext cx="9144000" cy="18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0" y="0"/>
            <a:ext cx="9144000" cy="72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Picture Placeholder 2"/>
          <p:cNvSpPr>
            <a:spLocks noGrp="1"/>
          </p:cNvSpPr>
          <p:nvPr>
            <p:ph type="pic" idx="12" hasCustomPrompt="1"/>
          </p:nvPr>
        </p:nvSpPr>
        <p:spPr>
          <a:xfrm>
            <a:off x="467544" y="339502"/>
            <a:ext cx="3312128" cy="280807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3" hasCustomPrompt="1"/>
          </p:nvPr>
        </p:nvSpPr>
        <p:spPr>
          <a:xfrm>
            <a:off x="3995936" y="339502"/>
            <a:ext cx="468052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4" hasCustomPrompt="1"/>
          </p:nvPr>
        </p:nvSpPr>
        <p:spPr>
          <a:xfrm>
            <a:off x="399593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15" hasCustomPrompt="1"/>
          </p:nvPr>
        </p:nvSpPr>
        <p:spPr>
          <a:xfrm>
            <a:off x="561619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3" name="Picture Placeholder 2"/>
          <p:cNvSpPr>
            <a:spLocks noGrp="1"/>
          </p:cNvSpPr>
          <p:nvPr>
            <p:ph type="pic" idx="16" hasCustomPrompt="1"/>
          </p:nvPr>
        </p:nvSpPr>
        <p:spPr>
          <a:xfrm>
            <a:off x="7236456" y="1815574"/>
            <a:ext cx="1440000" cy="13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652426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3106909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1" name="Rounded Rectangle 10"/>
          <p:cNvSpPr/>
          <p:nvPr userDrawn="1"/>
        </p:nvSpPr>
        <p:spPr>
          <a:xfrm>
            <a:off x="354008" y="1131589"/>
            <a:ext cx="2849840" cy="3649171"/>
          </a:xfrm>
          <a:prstGeom prst="roundRect">
            <a:avLst>
              <a:gd name="adj" fmla="val 3968"/>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Rounded Rectangle 16"/>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8" name="Half Frame 17"/>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738182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3" name="Rectangle 2"/>
          <p:cNvSpPr/>
          <p:nvPr userDrawn="1"/>
        </p:nvSpPr>
        <p:spPr>
          <a:xfrm>
            <a:off x="0" y="2571750"/>
            <a:ext cx="9144000" cy="25717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Rectangle 1"/>
          <p:cNvSpPr/>
          <p:nvPr userDrawn="1"/>
        </p:nvSpPr>
        <p:spPr>
          <a:xfrm>
            <a:off x="2116108" y="843558"/>
            <a:ext cx="4896544" cy="3456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5" name="Rectangle 4"/>
          <p:cNvSpPr/>
          <p:nvPr userDrawn="1"/>
        </p:nvSpPr>
        <p:spPr>
          <a:xfrm>
            <a:off x="2116108" y="0"/>
            <a:ext cx="4896544" cy="195486"/>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userDrawn="1"/>
        </p:nvSpPr>
        <p:spPr>
          <a:xfrm>
            <a:off x="2116108" y="4948014"/>
            <a:ext cx="4896544" cy="195486"/>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2116108" y="3049518"/>
            <a:ext cx="4896544"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2116108" y="3625582"/>
            <a:ext cx="4896544"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pic>
        <p:nvPicPr>
          <p:cNvPr id="9" name="image2.png"/>
          <p:cNvPicPr/>
          <p:nvPr userDrawn="1"/>
        </p:nvPicPr>
        <p:blipFill>
          <a:blip r:embed="rId2" cstate="email">
            <a:extLst>
              <a:ext uri="{28A0092B-C50C-407E-A947-70E740481C1C}">
                <a14:useLocalDpi xmlns:a14="http://schemas.microsoft.com/office/drawing/2010/main"/>
              </a:ext>
            </a:extLst>
          </a:blip>
          <a:stretch>
            <a:fillRect/>
          </a:stretch>
        </p:blipFill>
        <p:spPr>
          <a:xfrm>
            <a:off x="2566214" y="896186"/>
            <a:ext cx="3678555" cy="1838960"/>
          </a:xfrm>
          <a:prstGeom prst="rect">
            <a:avLst/>
          </a:prstGeom>
        </p:spPr>
      </p:pic>
    </p:spTree>
    <p:extLst>
      <p:ext uri="{BB962C8B-B14F-4D97-AF65-F5344CB8AC3E}">
        <p14:creationId xmlns:p14="http://schemas.microsoft.com/office/powerpoint/2010/main" val="173823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3572242"/>
            <a:ext cx="9144000" cy="576063"/>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148" y="414830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aphicFrame>
        <p:nvGraphicFramePr>
          <p:cNvPr id="2" name="Objeto 1"/>
          <p:cNvGraphicFramePr>
            <a:graphicFrameLocks noChangeAspect="1"/>
          </p:cNvGraphicFramePr>
          <p:nvPr userDrawn="1">
            <p:extLst>
              <p:ext uri="{D42A27DB-BD31-4B8C-83A1-F6EECF244321}">
                <p14:modId xmlns:p14="http://schemas.microsoft.com/office/powerpoint/2010/main" val="3977405089"/>
              </p:ext>
            </p:extLst>
          </p:nvPr>
        </p:nvGraphicFramePr>
        <p:xfrm>
          <a:off x="2267744" y="555526"/>
          <a:ext cx="4429125" cy="2552700"/>
        </p:xfrm>
        <a:graphic>
          <a:graphicData uri="http://schemas.openxmlformats.org/presentationml/2006/ole">
            <mc:AlternateContent xmlns:mc="http://schemas.openxmlformats.org/markup-compatibility/2006">
              <mc:Choice xmlns:v="urn:schemas-microsoft-com:vml" Requires="v">
                <p:oleObj r:id="rId2" imgW="4429080" imgH="2552400" progId="">
                  <p:embed/>
                </p:oleObj>
              </mc:Choice>
              <mc:Fallback>
                <p:oleObj r:id="rId2" imgW="4429080" imgH="2552400" progId="">
                  <p:embed/>
                  <p:pic>
                    <p:nvPicPr>
                      <p:cNvPr id="0" name=""/>
                      <p:cNvPicPr/>
                      <p:nvPr/>
                    </p:nvPicPr>
                    <p:blipFill>
                      <a:blip r:embed="rId3"/>
                      <a:stretch>
                        <a:fillRect/>
                      </a:stretch>
                    </p:blipFill>
                    <p:spPr>
                      <a:xfrm>
                        <a:off x="2267744" y="555526"/>
                        <a:ext cx="4429125" cy="2552700"/>
                      </a:xfrm>
                      <a:prstGeom prst="rect">
                        <a:avLst/>
                      </a:prstGeom>
                    </p:spPr>
                  </p:pic>
                </p:oleObj>
              </mc:Fallback>
            </mc:AlternateContent>
          </a:graphicData>
        </a:graphic>
      </p:graphicFrame>
    </p:spTree>
    <p:extLst>
      <p:ext uri="{BB962C8B-B14F-4D97-AF65-F5344CB8AC3E}">
        <p14:creationId xmlns:p14="http://schemas.microsoft.com/office/powerpoint/2010/main" val="9224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2" name="Objeto 1"/>
          <p:cNvGraphicFramePr>
            <a:graphicFrameLocks noChangeAspect="1"/>
          </p:cNvGraphicFramePr>
          <p:nvPr userDrawn="1">
            <p:extLst>
              <p:ext uri="{D42A27DB-BD31-4B8C-83A1-F6EECF244321}">
                <p14:modId xmlns:p14="http://schemas.microsoft.com/office/powerpoint/2010/main" val="2364264139"/>
              </p:ext>
            </p:extLst>
          </p:nvPr>
        </p:nvGraphicFramePr>
        <p:xfrm>
          <a:off x="7179563" y="3228975"/>
          <a:ext cx="1933575" cy="1914525"/>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0" name=""/>
                      <p:cNvPicPr/>
                      <p:nvPr/>
                    </p:nvPicPr>
                    <p:blipFill>
                      <a:blip r:embed="rId3"/>
                      <a:stretch>
                        <a:fillRect/>
                      </a:stretch>
                    </p:blipFill>
                    <p:spPr>
                      <a:xfrm>
                        <a:off x="7179563" y="3228975"/>
                        <a:ext cx="1933575" cy="1914525"/>
                      </a:xfrm>
                      <a:prstGeom prst="rect">
                        <a:avLst/>
                      </a:prstGeom>
                    </p:spPr>
                  </p:pic>
                </p:oleObj>
              </mc:Fallback>
            </mc:AlternateContent>
          </a:graphicData>
        </a:graphic>
      </p:graphicFrame>
    </p:spTree>
    <p:extLst>
      <p:ext uri="{BB962C8B-B14F-4D97-AF65-F5344CB8AC3E}">
        <p14:creationId xmlns:p14="http://schemas.microsoft.com/office/powerpoint/2010/main" val="875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Agenda Layout">
    <p:spTree>
      <p:nvGrpSpPr>
        <p:cNvPr id="1" name=""/>
        <p:cNvGrpSpPr/>
        <p:nvPr/>
      </p:nvGrpSpPr>
      <p:grpSpPr>
        <a:xfrm>
          <a:off x="0" y="0"/>
          <a:ext cx="0" cy="0"/>
          <a:chOff x="0" y="0"/>
          <a:chExt cx="0" cy="0"/>
        </a:xfrm>
      </p:grpSpPr>
      <p:sp>
        <p:nvSpPr>
          <p:cNvPr id="6" name="Rectangle 5"/>
          <p:cNvSpPr/>
          <p:nvPr userDrawn="1"/>
        </p:nvSpPr>
        <p:spPr>
          <a:xfrm>
            <a:off x="-2604" y="0"/>
            <a:ext cx="1584176" cy="51435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4" name="Objeto 3"/>
          <p:cNvGraphicFramePr>
            <a:graphicFrameLocks noChangeAspect="1"/>
          </p:cNvGraphicFramePr>
          <p:nvPr userDrawn="1">
            <p:extLst>
              <p:ext uri="{D42A27DB-BD31-4B8C-83A1-F6EECF244321}">
                <p14:modId xmlns:p14="http://schemas.microsoft.com/office/powerpoint/2010/main" val="2779162804"/>
              </p:ext>
            </p:extLst>
          </p:nvPr>
        </p:nvGraphicFramePr>
        <p:xfrm>
          <a:off x="7179563" y="3228975"/>
          <a:ext cx="1933575" cy="1914525"/>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2" name="Objeto 1"/>
                      <p:cNvPicPr/>
                      <p:nvPr/>
                    </p:nvPicPr>
                    <p:blipFill>
                      <a:blip r:embed="rId3"/>
                      <a:stretch>
                        <a:fillRect/>
                      </a:stretch>
                    </p:blipFill>
                    <p:spPr>
                      <a:xfrm>
                        <a:off x="7179563" y="3228975"/>
                        <a:ext cx="1933575" cy="1914525"/>
                      </a:xfrm>
                      <a:prstGeom prst="rect">
                        <a:avLst/>
                      </a:prstGeom>
                    </p:spPr>
                  </p:pic>
                </p:oleObj>
              </mc:Fallback>
            </mc:AlternateContent>
          </a:graphicData>
        </a:graphic>
      </p:graphicFrame>
    </p:spTree>
    <p:extLst>
      <p:ext uri="{BB962C8B-B14F-4D97-AF65-F5344CB8AC3E}">
        <p14:creationId xmlns:p14="http://schemas.microsoft.com/office/powerpoint/2010/main" val="134599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asic Layout">
    <p:spTree>
      <p:nvGrpSpPr>
        <p:cNvPr id="1" name=""/>
        <p:cNvGrpSpPr/>
        <p:nvPr/>
      </p:nvGrpSpPr>
      <p:grpSpPr>
        <a:xfrm>
          <a:off x="0" y="0"/>
          <a:ext cx="0" cy="0"/>
          <a:chOff x="0" y="0"/>
          <a:chExt cx="0" cy="0"/>
        </a:xfrm>
      </p:grpSpPr>
      <p:sp>
        <p:nvSpPr>
          <p:cNvPr id="2" name="Rectangle 1"/>
          <p:cNvSpPr/>
          <p:nvPr userDrawn="1"/>
        </p:nvSpPr>
        <p:spPr>
          <a:xfrm>
            <a:off x="0" y="3399842"/>
            <a:ext cx="9144000" cy="1743658"/>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Oval 3"/>
          <p:cNvSpPr/>
          <p:nvPr userDrawn="1"/>
        </p:nvSpPr>
        <p:spPr>
          <a:xfrm>
            <a:off x="4043561" y="2859782"/>
            <a:ext cx="1080120" cy="1080120"/>
          </a:xfrm>
          <a:prstGeom prst="ellipse">
            <a:avLst/>
          </a:prstGeom>
          <a:solidFill>
            <a:schemeClr val="bg1"/>
          </a:solid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aphicFrame>
        <p:nvGraphicFramePr>
          <p:cNvPr id="7" name="Objeto 6"/>
          <p:cNvGraphicFramePr>
            <a:graphicFrameLocks noChangeAspect="1"/>
          </p:cNvGraphicFramePr>
          <p:nvPr userDrawn="1">
            <p:extLst>
              <p:ext uri="{D42A27DB-BD31-4B8C-83A1-F6EECF244321}">
                <p14:modId xmlns:p14="http://schemas.microsoft.com/office/powerpoint/2010/main" val="3163372325"/>
              </p:ext>
            </p:extLst>
          </p:nvPr>
        </p:nvGraphicFramePr>
        <p:xfrm>
          <a:off x="4218748" y="3077490"/>
          <a:ext cx="706503" cy="699542"/>
        </p:xfrm>
        <a:graphic>
          <a:graphicData uri="http://schemas.openxmlformats.org/presentationml/2006/ole">
            <mc:AlternateContent xmlns:mc="http://schemas.openxmlformats.org/markup-compatibility/2006">
              <mc:Choice xmlns:v="urn:schemas-microsoft-com:vml" Requires="v">
                <p:oleObj r:id="rId2" imgW="1933560" imgH="1914480" progId="">
                  <p:embed/>
                </p:oleObj>
              </mc:Choice>
              <mc:Fallback>
                <p:oleObj r:id="rId2" imgW="1933560" imgH="1914480" progId="">
                  <p:embed/>
                  <p:pic>
                    <p:nvPicPr>
                      <p:cNvPr id="2" name="Objeto 1"/>
                      <p:cNvPicPr/>
                      <p:nvPr/>
                    </p:nvPicPr>
                    <p:blipFill>
                      <a:blip r:embed="rId3"/>
                      <a:stretch>
                        <a:fillRect/>
                      </a:stretch>
                    </p:blipFill>
                    <p:spPr>
                      <a:xfrm>
                        <a:off x="4218748" y="3077490"/>
                        <a:ext cx="706503" cy="699542"/>
                      </a:xfrm>
                      <a:prstGeom prst="rect">
                        <a:avLst/>
                      </a:prstGeom>
                    </p:spPr>
                  </p:pic>
                </p:oleObj>
              </mc:Fallback>
            </mc:AlternateContent>
          </a:graphicData>
        </a:graphic>
      </p:graphicFrame>
    </p:spTree>
    <p:extLst>
      <p:ext uri="{BB962C8B-B14F-4D97-AF65-F5344CB8AC3E}">
        <p14:creationId xmlns:p14="http://schemas.microsoft.com/office/powerpoint/2010/main" val="152686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63500"/>
            <a:ext cx="9144000" cy="18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userDrawn="1"/>
        </p:nvSpPr>
        <p:spPr>
          <a:xfrm>
            <a:off x="0" y="0"/>
            <a:ext cx="9144000" cy="72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1290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Basic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2"/>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96085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143508" y="92609"/>
            <a:ext cx="8856984" cy="4958283"/>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sp>
        <p:nvSpPr>
          <p:cNvPr id="6" name="Picture Placeholder 2"/>
          <p:cNvSpPr>
            <a:spLocks noGrp="1"/>
          </p:cNvSpPr>
          <p:nvPr>
            <p:ph type="pic" idx="12" hasCustomPrompt="1"/>
          </p:nvPr>
        </p:nvSpPr>
        <p:spPr>
          <a:xfrm>
            <a:off x="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232792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4" hasCustomPrompt="1"/>
          </p:nvPr>
        </p:nvSpPr>
        <p:spPr>
          <a:xfrm>
            <a:off x="465584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5" hasCustomPrompt="1"/>
          </p:nvPr>
        </p:nvSpPr>
        <p:spPr>
          <a:xfrm>
            <a:off x="6983760" y="1347774"/>
            <a:ext cx="2160240" cy="187204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p:cNvSpPr/>
          <p:nvPr userDrawn="1"/>
        </p:nvSpPr>
        <p:spPr>
          <a:xfrm>
            <a:off x="2328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Rectangle 12"/>
          <p:cNvSpPr/>
          <p:nvPr userDrawn="1"/>
        </p:nvSpPr>
        <p:spPr>
          <a:xfrm>
            <a:off x="4656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Rectangle 13"/>
          <p:cNvSpPr/>
          <p:nvPr userDrawn="1"/>
        </p:nvSpPr>
        <p:spPr>
          <a:xfrm>
            <a:off x="6984000" y="3219822"/>
            <a:ext cx="2160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61596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sp>
        <p:nvSpPr>
          <p:cNvPr id="7" name="Rectangle 6"/>
          <p:cNvSpPr/>
          <p:nvPr userDrawn="1"/>
        </p:nvSpPr>
        <p:spPr>
          <a:xfrm>
            <a:off x="0" y="2932113"/>
            <a:ext cx="9144000" cy="2211387"/>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Text Placeholder 9"/>
          <p:cNvSpPr>
            <a:spLocks noGrp="1"/>
          </p:cNvSpPr>
          <p:nvPr>
            <p:ph type="body" sz="quarter" idx="10" hasCustomPrompt="1"/>
          </p:nvPr>
        </p:nvSpPr>
        <p:spPr>
          <a:xfrm>
            <a:off x="0" y="181632"/>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757696"/>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555776" y="1131590"/>
            <a:ext cx="7230270" cy="3677432"/>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2"/>
          <p:cNvSpPr>
            <a:spLocks noGrp="1"/>
          </p:cNvSpPr>
          <p:nvPr>
            <p:ph type="pic" idx="1" hasCustomPrompt="1"/>
          </p:nvPr>
        </p:nvSpPr>
        <p:spPr>
          <a:xfrm>
            <a:off x="4513480" y="1626257"/>
            <a:ext cx="3465217" cy="256260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3" name="Rectangle 2"/>
          <p:cNvSpPr/>
          <p:nvPr userDrawn="1"/>
        </p:nvSpPr>
        <p:spPr>
          <a:xfrm>
            <a:off x="467544" y="3363838"/>
            <a:ext cx="3024336"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326058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18"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1737555548"/>
      </p:ext>
    </p:extLst>
  </p:cSld>
  <p:clrMap bg1="lt1" tx1="dk1" bg2="lt2" tx2="dk2" accent1="accent1" accent2="accent2" accent3="accent3" accent4="accent4" accent5="accent5" accent6="accent6" hlink="hlink" folHlink="folHlink"/>
  <p:sldLayoutIdLst>
    <p:sldLayoutId id="2147483659" r:id="rId1"/>
    <p:sldLayoutId id="2147483672" r:id="rId2"/>
    <p:sldLayoutId id="2147483670" r:id="rId3"/>
    <p:sldLayoutId id="2147483652" r:id="rId4"/>
    <p:sldLayoutId id="2147483671" r:id="rId5"/>
    <p:sldLayoutId id="2147483655" r:id="rId6"/>
    <p:sldLayoutId id="2147483662" r:id="rId7"/>
    <p:sldLayoutId id="2147483663" r:id="rId8"/>
    <p:sldLayoutId id="2147483665" r:id="rId9"/>
    <p:sldLayoutId id="2147483666" r:id="rId10"/>
    <p:sldLayoutId id="2147483667" r:id="rId11"/>
    <p:sldLayoutId id="2147483664" r:id="rId12"/>
    <p:sldLayoutId id="2147483668" r:id="rId13"/>
    <p:sldLayoutId id="2147483669" r:id="rId14"/>
    <p:sldLayoutId id="2147483673" r:id="rId15"/>
    <p:sldLayoutId id="2147483656" r:id="rId16"/>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19"/>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1963084" y="4561748"/>
            <a:ext cx="1803136" cy="378658"/>
          </a:xfrm>
          <a:prstGeom prst="rect">
            <a:avLst/>
          </a:prstGeom>
        </p:spPr>
      </p:pic>
      <p:sp>
        <p:nvSpPr>
          <p:cNvPr id="5" name="TextBox 20"/>
          <p:cNvSpPr txBox="1"/>
          <p:nvPr userDrawn="1"/>
        </p:nvSpPr>
        <p:spPr>
          <a:xfrm>
            <a:off x="3707904" y="4561748"/>
            <a:ext cx="3816424" cy="323165"/>
          </a:xfrm>
          <a:prstGeom prst="rect">
            <a:avLst/>
          </a:prstGeom>
        </p:spPr>
        <p:txBody>
          <a:bodyPr wrap="square" lIns="0" tIns="0" rIns="0" bIns="0" rtlCol="0" anchor="t">
            <a:spAutoFit/>
          </a:bodyPr>
          <a:lstStyle/>
          <a:p>
            <a:pPr algn="l">
              <a:lnSpc>
                <a:spcPct val="100000"/>
              </a:lnSpc>
              <a:spcBef>
                <a:spcPct val="0"/>
              </a:spcBef>
            </a:pPr>
            <a:r>
              <a:rPr lang="en-US" sz="700" dirty="0">
                <a:solidFill>
                  <a:srgbClr val="000000"/>
                </a:solidFill>
                <a:latin typeface="Public Sans"/>
              </a:rPr>
              <a:t>The European Commission's support for the production of this publication does not constitute an endorsement of the contents, which reflect the views only of the authors, and the Commission </a:t>
            </a:r>
          </a:p>
          <a:p>
            <a:pPr algn="l">
              <a:lnSpc>
                <a:spcPct val="100000"/>
              </a:lnSpc>
              <a:spcBef>
                <a:spcPct val="0"/>
              </a:spcBef>
            </a:pPr>
            <a:r>
              <a:rPr lang="en-US" sz="700" dirty="0">
                <a:solidFill>
                  <a:srgbClr val="000000"/>
                </a:solidFill>
                <a:latin typeface="Public Sans"/>
              </a:rPr>
              <a:t>cannot be held responsible for any use which may be made of the information contained therein.</a:t>
            </a:r>
          </a:p>
        </p:txBody>
      </p:sp>
    </p:spTree>
    <p:extLst>
      <p:ext uri="{BB962C8B-B14F-4D97-AF65-F5344CB8AC3E}">
        <p14:creationId xmlns:p14="http://schemas.microsoft.com/office/powerpoint/2010/main"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6.xml"/><Relationship Id="rId5" Type="http://schemas.openxmlformats.org/officeDocument/2006/relationships/image" Target="../media/image25.svg"/><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joomla.org/" TargetMode="External"/><Relationship Id="rId2" Type="http://schemas.openxmlformats.org/officeDocument/2006/relationships/hyperlink" Target="https://wordpress.com/" TargetMode="External"/><Relationship Id="rId1" Type="http://schemas.openxmlformats.org/officeDocument/2006/relationships/slideLayout" Target="../slideLayouts/slideLayout6.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hyperlink" Target="https://projectspecial.eu/"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hyperlink" Target="http://www.projectspecial.e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240C3274-80DF-B32D-8B33-2D809F2CFD8A}"/>
              </a:ext>
            </a:extLst>
          </p:cNvPr>
          <p:cNvSpPr txBox="1">
            <a:spLocks/>
          </p:cNvSpPr>
          <p:nvPr/>
        </p:nvSpPr>
        <p:spPr>
          <a:xfrm>
            <a:off x="2394012" y="2770681"/>
            <a:ext cx="4355976" cy="1080121"/>
          </a:xfrm>
          <a:prstGeom prst="rect">
            <a:avLst/>
          </a:prstGeom>
        </p:spPr>
        <p:txBody>
          <a:bodyPr anchor="ctr"/>
          <a:lstStyle>
            <a:lvl1pPr marL="0" indent="0" algn="ctr" defTabSz="914400" rtl="0" eaLnBrk="1" latinLnBrk="1" hangingPunct="1">
              <a:spcBef>
                <a:spcPct val="20000"/>
              </a:spcBef>
              <a:buFont typeface="Arial" pitchFamily="34" charset="0"/>
              <a:buNone/>
              <a:defRPr sz="3600" b="0" kern="1200" baseline="0">
                <a:solidFill>
                  <a:schemeClr val="bg1"/>
                </a:solidFill>
                <a:latin typeface="+mj-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sv-SE" altLang="ko-KR" sz="2000" dirty="0">
                <a:solidFill>
                  <a:schemeClr val="tx1"/>
                </a:solidFill>
                <a:ea typeface="맑은 고딕" pitchFamily="50" charset="-127"/>
              </a:rPr>
              <a:t>Digitalt entreprenörskap: hur du tar vara på alla möjligheter i din miljö</a:t>
            </a:r>
            <a:endParaRPr lang="en-US" altLang="ko-KR" sz="2000" dirty="0">
              <a:solidFill>
                <a:schemeClr val="tx1"/>
              </a:solidFill>
            </a:endParaRPr>
          </a:p>
        </p:txBody>
      </p:sp>
      <p:sp>
        <p:nvSpPr>
          <p:cNvPr id="5" name="Text Placeholder 3">
            <a:extLst>
              <a:ext uri="{FF2B5EF4-FFF2-40B4-BE49-F238E27FC236}">
                <a16:creationId xmlns:a16="http://schemas.microsoft.com/office/drawing/2014/main" id="{277D8572-C594-402F-2D0C-D9F554C82367}"/>
              </a:ext>
            </a:extLst>
          </p:cNvPr>
          <p:cNvSpPr txBox="1">
            <a:spLocks/>
          </p:cNvSpPr>
          <p:nvPr/>
        </p:nvSpPr>
        <p:spPr>
          <a:xfrm>
            <a:off x="2394160" y="3822128"/>
            <a:ext cx="4355828" cy="488816"/>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defRPr/>
            </a:pPr>
            <a:r>
              <a:rPr lang="en-US" altLang="ko-KR" b="1" dirty="0">
                <a:solidFill>
                  <a:schemeClr val="tx1"/>
                </a:solidFill>
              </a:rPr>
              <a:t>Av: Internet Web Solutions</a:t>
            </a:r>
            <a:endParaRPr lang="en-US" altLang="ko-KR" dirty="0">
              <a:solidFill>
                <a:schemeClr val="tx1"/>
              </a:solidFill>
            </a:endParaRPr>
          </a:p>
        </p:txBody>
      </p:sp>
      <p:pic>
        <p:nvPicPr>
          <p:cNvPr id="7" name="Imagen 6">
            <a:extLst>
              <a:ext uri="{FF2B5EF4-FFF2-40B4-BE49-F238E27FC236}">
                <a16:creationId xmlns:a16="http://schemas.microsoft.com/office/drawing/2014/main" id="{4AA2301C-6CAA-AFEA-597D-44CADA9B802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30382" y="4470780"/>
            <a:ext cx="1512168" cy="317245"/>
          </a:xfrm>
          <a:prstGeom prst="rect">
            <a:avLst/>
          </a:prstGeom>
        </p:spPr>
      </p:pic>
      <p:sp>
        <p:nvSpPr>
          <p:cNvPr id="9" name="Text Placeholder 3">
            <a:extLst>
              <a:ext uri="{FF2B5EF4-FFF2-40B4-BE49-F238E27FC236}">
                <a16:creationId xmlns:a16="http://schemas.microsoft.com/office/drawing/2014/main" id="{8E220B37-CCC3-32E9-3BF8-6AFAA7EB5F56}"/>
              </a:ext>
            </a:extLst>
          </p:cNvPr>
          <p:cNvSpPr txBox="1">
            <a:spLocks/>
          </p:cNvSpPr>
          <p:nvPr/>
        </p:nvSpPr>
        <p:spPr>
          <a:xfrm>
            <a:off x="3059831" y="4310944"/>
            <a:ext cx="4680521" cy="627580"/>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bg1"/>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defRPr/>
            </a:pPr>
            <a:r>
              <a:rPr lang="en-US" altLang="ko-KR" sz="8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Tree>
    <p:extLst>
      <p:ext uri="{BB962C8B-B14F-4D97-AF65-F5344CB8AC3E}">
        <p14:creationId xmlns:p14="http://schemas.microsoft.com/office/powerpoint/2010/main" val="3101234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Vad är digitalt entreprenörskap?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Steg att ta för att starta ett digitalt företag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95536" y="1434468"/>
            <a:ext cx="4392488" cy="2551148"/>
          </a:xfrm>
          <a:prstGeom prst="rect">
            <a:avLst/>
          </a:prstGeom>
          <a:noFill/>
        </p:spPr>
        <p:txBody>
          <a:bodyPr wrap="square">
            <a:spAutoFit/>
          </a:bodyPr>
          <a:lstStyle/>
          <a:p>
            <a:pPr marL="342900" lvl="0" indent="-342900" algn="just" latinLnBrk="0">
              <a:lnSpc>
                <a:spcPct val="150000"/>
              </a:lnSpc>
              <a:buFont typeface="+mj-lt"/>
              <a:buAutoNum type="arabicPeriod"/>
            </a:pPr>
            <a:r>
              <a:rPr lang="sv-SE" sz="1200" b="1" dirty="0">
                <a:solidFill>
                  <a:srgbClr val="F39E5A"/>
                </a:solidFill>
                <a:effectLst/>
                <a:ea typeface="Calibri" panose="020F0502020204030204" pitchFamily="34" charset="0"/>
                <a:cs typeface="Times New Roman" panose="02020603050405020304" pitchFamily="18" charset="0"/>
              </a:rPr>
              <a:t>Studera dina möjligheter och vad du kan erbjuda.  </a:t>
            </a:r>
            <a:r>
              <a:rPr lang="sv-SE" sz="1200" dirty="0">
                <a:effectLst/>
                <a:ea typeface="Calibri" panose="020F0502020204030204" pitchFamily="34" charset="0"/>
                <a:cs typeface="Times New Roman" panose="02020603050405020304" pitchFamily="18" charset="0"/>
              </a:rPr>
              <a:t>Vad är du bra på? Vad vill du erbjuda dina kunder? Hur vill du jobba? Från detta bör du komma med en affärsidé.</a:t>
            </a:r>
          </a:p>
          <a:p>
            <a:pPr marL="342900" lvl="0" indent="-342900" algn="just" latinLnBrk="0">
              <a:lnSpc>
                <a:spcPct val="150000"/>
              </a:lnSpc>
              <a:buFont typeface="+mj-lt"/>
              <a:buAutoNum type="arabicPeriod"/>
            </a:pPr>
            <a:r>
              <a:rPr lang="sv-SE" sz="1200" b="1" dirty="0">
                <a:solidFill>
                  <a:srgbClr val="F39E5A"/>
                </a:solidFill>
                <a:effectLst/>
                <a:ea typeface="Calibri" panose="020F0502020204030204" pitchFamily="34" charset="0"/>
                <a:cs typeface="Times New Roman" panose="02020603050405020304" pitchFamily="18" charset="0"/>
              </a:rPr>
              <a:t>Analysera din miljö, marknaden och potentiella konkurrenter. </a:t>
            </a:r>
            <a:r>
              <a:rPr lang="sv-SE" sz="1200" dirty="0">
                <a:solidFill>
                  <a:schemeClr val="tx1">
                    <a:lumMod val="75000"/>
                    <a:lumOff val="25000"/>
                  </a:schemeClr>
                </a:solidFill>
                <a:effectLst/>
                <a:latin typeface="Arial" panose="020B0604020202020204" pitchFamily="34" charset="0"/>
                <a:ea typeface="Calibri" panose="020F0502020204030204" pitchFamily="34" charset="0"/>
              </a:rPr>
              <a:t>För att analysera genomförbarheten av din idé kan du utföra olika typer av analyser, till exempel en SWOT-analys (styrkor, svagheter, möjligheter och hot). Dessutom bör du undersöka vem dina konkurrenter kan vara.</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6" name="Imagen 5" descr="Gráfico, Icono, Gráfico de proyección solar&#10;&#10;Descripción generada automáticamente">
            <a:extLst>
              <a:ext uri="{FF2B5EF4-FFF2-40B4-BE49-F238E27FC236}">
                <a16:creationId xmlns:a16="http://schemas.microsoft.com/office/drawing/2014/main" id="{EA27328D-5E91-42B5-07F7-4E2E2658CFD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48064" y="1562666"/>
            <a:ext cx="3468746" cy="2571750"/>
          </a:xfrm>
          <a:prstGeom prst="rect">
            <a:avLst/>
          </a:prstGeom>
        </p:spPr>
      </p:pic>
    </p:spTree>
    <p:extLst>
      <p:ext uri="{BB962C8B-B14F-4D97-AF65-F5344CB8AC3E}">
        <p14:creationId xmlns:p14="http://schemas.microsoft.com/office/powerpoint/2010/main" val="872847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Vad är digitalt entreprenörskap?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sv-SE" sz="1800" dirty="0"/>
              <a:t>Steg att ta för att starta ett digitalt företag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95536" y="1623530"/>
            <a:ext cx="5400600" cy="2274149"/>
          </a:xfrm>
          <a:prstGeom prst="rect">
            <a:avLst/>
          </a:prstGeom>
          <a:noFill/>
        </p:spPr>
        <p:txBody>
          <a:bodyPr wrap="square">
            <a:spAutoFit/>
          </a:bodyPr>
          <a:lstStyle/>
          <a:p>
            <a:pPr marL="342900" lvl="0" indent="-342900" algn="just" latinLnBrk="0">
              <a:lnSpc>
                <a:spcPct val="150000"/>
              </a:lnSpc>
              <a:buFont typeface="+mj-lt"/>
              <a:buAutoNum type="arabicPeriod" startAt="3"/>
            </a:pPr>
            <a:r>
              <a:rPr lang="en-GB" sz="1200" b="1" dirty="0" err="1">
                <a:solidFill>
                  <a:srgbClr val="F39E5A"/>
                </a:solidFill>
                <a:effectLst/>
                <a:ea typeface="Calibri" panose="020F0502020204030204" pitchFamily="34" charset="0"/>
                <a:cs typeface="Times New Roman" panose="02020603050405020304" pitchFamily="18" charset="0"/>
              </a:rPr>
              <a:t>Utveckla</a:t>
            </a:r>
            <a:r>
              <a:rPr lang="en-GB" sz="1200" b="1" dirty="0">
                <a:solidFill>
                  <a:srgbClr val="F39E5A"/>
                </a:solidFill>
                <a:effectLst/>
                <a:ea typeface="Calibri" panose="020F0502020204030204" pitchFamily="34" charset="0"/>
                <a:cs typeface="Times New Roman" panose="02020603050405020304" pitchFamily="18" charset="0"/>
              </a:rPr>
              <a:t> </a:t>
            </a:r>
            <a:r>
              <a:rPr lang="en-GB" sz="1200" b="1" dirty="0" err="1">
                <a:solidFill>
                  <a:srgbClr val="F39E5A"/>
                </a:solidFill>
                <a:effectLst/>
                <a:ea typeface="Calibri" panose="020F0502020204030204" pitchFamily="34" charset="0"/>
                <a:cs typeface="Times New Roman" panose="02020603050405020304" pitchFamily="18" charset="0"/>
              </a:rPr>
              <a:t>en</a:t>
            </a:r>
            <a:r>
              <a:rPr lang="en-GB" sz="1200" b="1" dirty="0">
                <a:solidFill>
                  <a:srgbClr val="F39E5A"/>
                </a:solidFill>
                <a:effectLst/>
                <a:ea typeface="Calibri" panose="020F0502020204030204" pitchFamily="34" charset="0"/>
                <a:cs typeface="Times New Roman" panose="02020603050405020304" pitchFamily="18" charset="0"/>
              </a:rPr>
              <a:t> </a:t>
            </a:r>
            <a:r>
              <a:rPr lang="en-GB" sz="1200" b="1" dirty="0" err="1">
                <a:solidFill>
                  <a:srgbClr val="F39E5A"/>
                </a:solidFill>
                <a:effectLst/>
                <a:ea typeface="Calibri" panose="020F0502020204030204" pitchFamily="34" charset="0"/>
                <a:cs typeface="Times New Roman" panose="02020603050405020304" pitchFamily="18" charset="0"/>
              </a:rPr>
              <a:t>kundprofil</a:t>
            </a:r>
            <a:r>
              <a:rPr lang="en-GB" sz="1200" b="1" dirty="0">
                <a:solidFill>
                  <a:srgbClr val="F39E5A"/>
                </a:solidFill>
                <a:effectLst/>
                <a:ea typeface="Calibri" panose="020F0502020204030204" pitchFamily="34" charset="0"/>
                <a:cs typeface="Times New Roman" panose="02020603050405020304" pitchFamily="18" charset="0"/>
              </a:rPr>
              <a:t>. </a:t>
            </a:r>
            <a:r>
              <a:rPr lang="sv-SE" sz="1200" dirty="0">
                <a:effectLst/>
                <a:ea typeface="Calibri" panose="020F0502020204030204" pitchFamily="34" charset="0"/>
                <a:cs typeface="Times New Roman" panose="02020603050405020304" pitchFamily="18" charset="0"/>
              </a:rPr>
              <a:t>Vilket segment av befolkningen vill du rikta dig till? Du kan tänka på ålder, yrke, plats ...</a:t>
            </a:r>
            <a:endParaRPr lang="en-GB" sz="1200" dirty="0">
              <a:effectLst/>
              <a:ea typeface="Calibri" panose="020F0502020204030204" pitchFamily="34" charset="0"/>
              <a:cs typeface="Times New Roman" panose="02020603050405020304" pitchFamily="18" charset="0"/>
            </a:endParaRPr>
          </a:p>
          <a:p>
            <a:pPr marL="342900" lvl="0" indent="-342900" algn="just" latinLnBrk="0">
              <a:lnSpc>
                <a:spcPct val="150000"/>
              </a:lnSpc>
              <a:buFont typeface="+mj-lt"/>
              <a:buAutoNum type="arabicPeriod" startAt="3"/>
            </a:pPr>
            <a:r>
              <a:rPr lang="en-GB" sz="1200" b="1" dirty="0">
                <a:solidFill>
                  <a:srgbClr val="F39E5A"/>
                </a:solidFill>
                <a:ea typeface="Calibri" panose="020F0502020204030204" pitchFamily="34" charset="0"/>
                <a:cs typeface="Times New Roman" panose="02020603050405020304" pitchFamily="18" charset="0"/>
              </a:rPr>
              <a:t>Skapa din </a:t>
            </a:r>
            <a:r>
              <a:rPr lang="en-GB" sz="1200" b="1" dirty="0" err="1">
                <a:solidFill>
                  <a:srgbClr val="F39E5A"/>
                </a:solidFill>
                <a:ea typeface="Calibri" panose="020F0502020204030204" pitchFamily="34" charset="0"/>
                <a:cs typeface="Times New Roman" panose="02020603050405020304" pitchFamily="18" charset="0"/>
              </a:rPr>
              <a:t>företagsimage</a:t>
            </a:r>
            <a:r>
              <a:rPr lang="en-GB" sz="1200" dirty="0">
                <a:solidFill>
                  <a:schemeClr val="tx1">
                    <a:lumMod val="75000"/>
                    <a:lumOff val="25000"/>
                  </a:schemeClr>
                </a:solidFill>
                <a:effectLst/>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latin typeface="Arial" panose="020B0604020202020204" pitchFamily="34" charset="0"/>
                <a:ea typeface="Calibri" panose="020F0502020204030204" pitchFamily="34" charset="0"/>
              </a:rPr>
              <a:t>När du har definierat allt du behöver är det dags att skapa ett bra namn och en attraktiv logotyp. Definiera logotypen enligt en färgpalett och en typografi som passar</a:t>
            </a:r>
          </a:p>
          <a:p>
            <a:pPr marL="342900" lvl="0" indent="-342900" algn="just" latinLnBrk="0">
              <a:lnSpc>
                <a:spcPct val="150000"/>
              </a:lnSpc>
              <a:buFont typeface="+mj-lt"/>
              <a:buAutoNum type="arabicPeriod" startAt="3"/>
            </a:pPr>
            <a:r>
              <a:rPr lang="en-GB" sz="1200" b="1" dirty="0">
                <a:solidFill>
                  <a:srgbClr val="F39E5A"/>
                </a:solidFill>
                <a:ea typeface="Calibri" panose="020F0502020204030204" pitchFamily="34" charset="0"/>
                <a:cs typeface="Times New Roman" panose="02020603050405020304" pitchFamily="18" charset="0"/>
              </a:rPr>
              <a:t>Skapa </a:t>
            </a:r>
            <a:r>
              <a:rPr lang="en-GB" sz="1200" b="1" dirty="0" err="1">
                <a:solidFill>
                  <a:srgbClr val="F39E5A"/>
                </a:solidFill>
                <a:ea typeface="Calibri" panose="020F0502020204030204" pitchFamily="34" charset="0"/>
                <a:cs typeface="Times New Roman" panose="02020603050405020304" pitchFamily="18" charset="0"/>
              </a:rPr>
              <a:t>en</a:t>
            </a:r>
            <a:r>
              <a:rPr lang="en-GB" sz="1200" b="1" dirty="0">
                <a:solidFill>
                  <a:srgbClr val="F39E5A"/>
                </a:solidFill>
                <a:ea typeface="Calibri" panose="020F0502020204030204" pitchFamily="34" charset="0"/>
                <a:cs typeface="Times New Roman" panose="02020603050405020304" pitchFamily="18" charset="0"/>
              </a:rPr>
              <a:t> </a:t>
            </a:r>
            <a:r>
              <a:rPr lang="en-GB" sz="1200" b="1" dirty="0" err="1">
                <a:solidFill>
                  <a:srgbClr val="F39E5A"/>
                </a:solidFill>
                <a:ea typeface="Calibri" panose="020F0502020204030204" pitchFamily="34" charset="0"/>
                <a:cs typeface="Times New Roman" panose="02020603050405020304" pitchFamily="18" charset="0"/>
              </a:rPr>
              <a:t>webbsida</a:t>
            </a:r>
            <a:r>
              <a:rPr lang="en-GB" sz="1200" b="1" dirty="0">
                <a:solidFill>
                  <a:srgbClr val="F39E5A"/>
                </a:solidFill>
                <a:ea typeface="Calibri" panose="020F0502020204030204" pitchFamily="34" charset="0"/>
                <a:cs typeface="Times New Roman" panose="02020603050405020304" pitchFamily="18" charset="0"/>
              </a:rPr>
              <a:t>.</a:t>
            </a:r>
            <a:r>
              <a:rPr lang="en-GB" sz="1200" dirty="0">
                <a:solidFill>
                  <a:schemeClr val="tx1">
                    <a:lumMod val="75000"/>
                    <a:lumOff val="25000"/>
                  </a:schemeClr>
                </a:solidFill>
                <a:effectLst/>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effectLst/>
                <a:latin typeface="Arial" panose="020B0604020202020204" pitchFamily="34" charset="0"/>
                <a:ea typeface="Calibri" panose="020F0502020204030204" pitchFamily="34" charset="0"/>
              </a:rPr>
              <a:t>Det finns många gratisverktyg som låter dig skapa en webbplats på ett enkelt sätt, och det finns också företag som är dedikerade till den.</a:t>
            </a:r>
            <a:r>
              <a:rPr lang="en-GB" sz="1200" dirty="0">
                <a:solidFill>
                  <a:schemeClr val="tx1">
                    <a:lumMod val="75000"/>
                    <a:lumOff val="25000"/>
                  </a:schemeClr>
                </a:solidFill>
                <a:effectLst/>
                <a:latin typeface="Arial" panose="020B0604020202020204" pitchFamily="34" charset="0"/>
                <a:ea typeface="Calibri" panose="020F0502020204030204" pitchFamily="34" charset="0"/>
              </a:rPr>
              <a:t> </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8" name="Imagen 7" descr="Icono&#10;&#10;Descripción generada automáticamente">
            <a:extLst>
              <a:ext uri="{FF2B5EF4-FFF2-40B4-BE49-F238E27FC236}">
                <a16:creationId xmlns:a16="http://schemas.microsoft.com/office/drawing/2014/main" id="{CAEDE572-F6DA-A522-6899-CAD6B35B7AC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00192" y="1419622"/>
            <a:ext cx="2160240" cy="2681966"/>
          </a:xfrm>
          <a:prstGeom prst="rect">
            <a:avLst/>
          </a:prstGeom>
        </p:spPr>
      </p:pic>
    </p:spTree>
    <p:extLst>
      <p:ext uri="{BB962C8B-B14F-4D97-AF65-F5344CB8AC3E}">
        <p14:creationId xmlns:p14="http://schemas.microsoft.com/office/powerpoint/2010/main" val="368439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Vad är digitalt entreprenörskap?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endParaRPr lang="es-ES" sz="1800" dirty="0"/>
          </a:p>
          <a:p>
            <a:r>
              <a:rPr lang="sv-SE" sz="1800" dirty="0"/>
              <a:t>Steg att ta för att starta ett digitalt företag</a:t>
            </a:r>
          </a:p>
          <a:p>
            <a:endParaRPr lang="es-ES" sz="1800" dirty="0"/>
          </a:p>
        </p:txBody>
      </p:sp>
      <p:sp>
        <p:nvSpPr>
          <p:cNvPr id="7" name="CuadroTexto 6">
            <a:extLst>
              <a:ext uri="{FF2B5EF4-FFF2-40B4-BE49-F238E27FC236}">
                <a16:creationId xmlns:a16="http://schemas.microsoft.com/office/drawing/2014/main" id="{9E72B4F5-7D7C-F7DE-2D21-314C6C52F0EC}"/>
              </a:ext>
            </a:extLst>
          </p:cNvPr>
          <p:cNvSpPr txBox="1"/>
          <p:nvPr/>
        </p:nvSpPr>
        <p:spPr>
          <a:xfrm>
            <a:off x="447142" y="1440956"/>
            <a:ext cx="4464496" cy="2274149"/>
          </a:xfrm>
          <a:prstGeom prst="rect">
            <a:avLst/>
          </a:prstGeom>
          <a:noFill/>
        </p:spPr>
        <p:txBody>
          <a:bodyPr wrap="square">
            <a:spAutoFit/>
          </a:bodyPr>
          <a:lstStyle/>
          <a:p>
            <a:pPr marL="342900" lvl="0" indent="-342900" algn="just" latinLnBrk="0">
              <a:lnSpc>
                <a:spcPct val="150000"/>
              </a:lnSpc>
              <a:buFont typeface="+mj-lt"/>
              <a:buAutoNum type="arabicPeriod" startAt="6"/>
            </a:pPr>
            <a:r>
              <a:rPr lang="sv-SE" sz="1200" b="1" dirty="0">
                <a:solidFill>
                  <a:srgbClr val="F39E5A"/>
                </a:solidFill>
                <a:effectLst/>
                <a:ea typeface="Calibri" panose="020F0502020204030204" pitchFamily="34" charset="0"/>
                <a:cs typeface="Times New Roman" panose="02020603050405020304" pitchFamily="18" charset="0"/>
              </a:rPr>
              <a:t>Välj rätt sociala nätverk för ditt företag</a:t>
            </a:r>
            <a:r>
              <a:rPr lang="en-GB" sz="1200" dirty="0">
                <a:solidFill>
                  <a:schemeClr val="tx1">
                    <a:lumMod val="75000"/>
                    <a:lumOff val="25000"/>
                  </a:schemeClr>
                </a:solidFill>
                <a:effectLst/>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effectLst/>
                <a:latin typeface="Arial" panose="020B0604020202020204" pitchFamily="34" charset="0"/>
                <a:ea typeface="Calibri" panose="020F0502020204030204" pitchFamily="34" charset="0"/>
              </a:rPr>
              <a:t>Tänk på din publik - tror du att om dina potentiella kunder är unga kommer de att vara mer på Facebook eller </a:t>
            </a:r>
            <a:r>
              <a:rPr lang="sv-SE" sz="1200" dirty="0" err="1">
                <a:solidFill>
                  <a:schemeClr val="tx1">
                    <a:lumMod val="75000"/>
                    <a:lumOff val="25000"/>
                  </a:schemeClr>
                </a:solidFill>
                <a:effectLst/>
                <a:latin typeface="Arial" panose="020B0604020202020204" pitchFamily="34" charset="0"/>
                <a:ea typeface="Calibri" panose="020F0502020204030204" pitchFamily="34" charset="0"/>
              </a:rPr>
              <a:t>Instagram</a:t>
            </a:r>
            <a:r>
              <a:rPr lang="sv-SE" sz="1200" dirty="0">
                <a:solidFill>
                  <a:schemeClr val="tx1">
                    <a:lumMod val="75000"/>
                    <a:lumOff val="25000"/>
                  </a:schemeClr>
                </a:solidFill>
                <a:effectLst/>
                <a:latin typeface="Arial" panose="020B0604020202020204" pitchFamily="34" charset="0"/>
                <a:ea typeface="Calibri" panose="020F0502020204030204" pitchFamily="34" charset="0"/>
              </a:rPr>
              <a:t>? Besök modulen "Social Media Management" för att lära dig mer om detta.</a:t>
            </a:r>
            <a:r>
              <a:rPr lang="en-GB" sz="1200" dirty="0">
                <a:solidFill>
                  <a:schemeClr val="tx1">
                    <a:lumMod val="75000"/>
                    <a:lumOff val="25000"/>
                  </a:schemeClr>
                </a:solidFill>
                <a:effectLst/>
                <a:latin typeface="Arial" panose="020B0604020202020204" pitchFamily="34" charset="0"/>
                <a:ea typeface="Calibri" panose="020F0502020204030204" pitchFamily="34" charset="0"/>
              </a:rPr>
              <a:t> </a:t>
            </a:r>
          </a:p>
          <a:p>
            <a:pPr marL="342900" lvl="0" indent="-342900" algn="just" latinLnBrk="0">
              <a:lnSpc>
                <a:spcPct val="150000"/>
              </a:lnSpc>
              <a:buFont typeface="+mj-lt"/>
              <a:buAutoNum type="arabicPeriod" startAt="6"/>
            </a:pPr>
            <a:r>
              <a:rPr lang="sv-SE" sz="1200" b="1" dirty="0">
                <a:solidFill>
                  <a:srgbClr val="F39E5A"/>
                </a:solidFill>
                <a:effectLst/>
                <a:ea typeface="Calibri" panose="020F0502020204030204" pitchFamily="34" charset="0"/>
                <a:cs typeface="Times New Roman" panose="02020603050405020304" pitchFamily="18" charset="0"/>
              </a:rPr>
              <a:t>Utveckla och följa en digital marknadsplan</a:t>
            </a:r>
            <a:r>
              <a:rPr lang="en-GB" sz="1200" dirty="0">
                <a:solidFill>
                  <a:schemeClr val="tx1">
                    <a:lumMod val="75000"/>
                    <a:lumOff val="25000"/>
                  </a:schemeClr>
                </a:solidFill>
                <a:effectLst/>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effectLst/>
                <a:latin typeface="Arial" panose="020B0604020202020204" pitchFamily="34" charset="0"/>
                <a:ea typeface="Calibri" panose="020F0502020204030204" pitchFamily="34" charset="0"/>
              </a:rPr>
              <a:t>I den här modulen kommer du att kunna göra en övningsuppgift!</a:t>
            </a:r>
          </a:p>
          <a:p>
            <a:pPr lvl="0" algn="just" latinLnBrk="0">
              <a:lnSpc>
                <a:spcPct val="150000"/>
              </a:lnSpc>
            </a:pPr>
            <a:endParaRPr lang="sv-SE" sz="1200" dirty="0">
              <a:solidFill>
                <a:schemeClr val="tx1">
                  <a:lumMod val="75000"/>
                  <a:lumOff val="25000"/>
                </a:schemeClr>
              </a:solidFill>
              <a:effectLst/>
              <a:latin typeface="Arial" panose="020B0604020202020204" pitchFamily="34" charset="0"/>
              <a:ea typeface="Calibri" panose="020F0502020204030204" pitchFamily="34" charset="0"/>
            </a:endParaRPr>
          </a:p>
        </p:txBody>
      </p:sp>
      <p:pic>
        <p:nvPicPr>
          <p:cNvPr id="5" name="Imagen 4" descr="Interfaz de usuario gráfica&#10;&#10;Descripción generada automáticamente">
            <a:extLst>
              <a:ext uri="{FF2B5EF4-FFF2-40B4-BE49-F238E27FC236}">
                <a16:creationId xmlns:a16="http://schemas.microsoft.com/office/drawing/2014/main" id="{B50751FB-92A4-33EF-6324-96D9685A75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76056" y="1420354"/>
            <a:ext cx="3633378" cy="2571750"/>
          </a:xfrm>
          <a:prstGeom prst="rect">
            <a:avLst/>
          </a:prstGeom>
        </p:spPr>
      </p:pic>
    </p:spTree>
    <p:extLst>
      <p:ext uri="{BB962C8B-B14F-4D97-AF65-F5344CB8AC3E}">
        <p14:creationId xmlns:p14="http://schemas.microsoft.com/office/powerpoint/2010/main" val="381319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Hur man hanterar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Logga</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87464" y="2031777"/>
            <a:ext cx="4824536" cy="2091726"/>
          </a:xfrm>
          <a:prstGeom prst="rect">
            <a:avLst/>
          </a:prstGeom>
          <a:noFill/>
        </p:spPr>
        <p:txBody>
          <a:bodyPr wrap="square">
            <a:spAutoFit/>
          </a:bodyPr>
          <a:lstStyle/>
          <a:p>
            <a:pPr marL="342900" lvl="0" indent="-342900" algn="just">
              <a:lnSpc>
                <a:spcPct val="107000"/>
              </a:lnSpc>
              <a:buFont typeface="Symbol" panose="05050102010706020507" pitchFamily="18" charset="2"/>
              <a:buChar char=""/>
            </a:pPr>
            <a:r>
              <a:rPr lang="sv-FI" sz="1400" dirty="0">
                <a:effectLst/>
                <a:latin typeface="Calibri" panose="020F0502020204030204" pitchFamily="34" charset="0"/>
                <a:ea typeface="Calibri" panose="020F0502020204030204" pitchFamily="34" charset="0"/>
                <a:cs typeface="Times New Roman" panose="02020603050405020304" pitchFamily="18" charset="0"/>
              </a:rPr>
              <a:t>Det ska vara </a:t>
            </a:r>
            <a:r>
              <a:rPr lang="sv-FI" sz="1400" b="1" dirty="0">
                <a:effectLst/>
                <a:latin typeface="Calibri" panose="020F0502020204030204" pitchFamily="34" charset="0"/>
                <a:ea typeface="Calibri" panose="020F0502020204030204" pitchFamily="34" charset="0"/>
                <a:cs typeface="Times New Roman" panose="02020603050405020304" pitchFamily="18" charset="0"/>
              </a:rPr>
              <a:t>enkelt</a:t>
            </a:r>
            <a:r>
              <a:rPr lang="sv-FI" sz="1400" dirty="0">
                <a:effectLst/>
                <a:latin typeface="Calibri" panose="020F0502020204030204" pitchFamily="34" charset="0"/>
                <a:ea typeface="Calibri" panose="020F0502020204030204" pitchFamily="34" charset="0"/>
                <a:cs typeface="Times New Roman" panose="02020603050405020304" pitchFamily="18" charset="0"/>
              </a:rPr>
              <a:t>, men </a:t>
            </a:r>
            <a:r>
              <a:rPr lang="sv-FI" sz="1400" b="1" dirty="0">
                <a:effectLst/>
                <a:latin typeface="Calibri" panose="020F0502020204030204" pitchFamily="34" charset="0"/>
                <a:ea typeface="Calibri" panose="020F0502020204030204" pitchFamily="34" charset="0"/>
                <a:cs typeface="Times New Roman" panose="02020603050405020304" pitchFamily="18" charset="0"/>
              </a:rPr>
              <a:t>attraktivt</a:t>
            </a:r>
            <a:r>
              <a:rPr lang="sv-FI" sz="14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buFont typeface="Symbol" panose="05050102010706020507" pitchFamily="18" charset="2"/>
              <a:buChar char=""/>
            </a:pPr>
            <a:r>
              <a:rPr lang="sv-FI" sz="1400" dirty="0">
                <a:effectLst/>
                <a:latin typeface="Calibri" panose="020F0502020204030204" pitchFamily="34" charset="0"/>
                <a:ea typeface="Calibri" panose="020F0502020204030204" pitchFamily="34" charset="0"/>
                <a:cs typeface="Times New Roman" panose="02020603050405020304" pitchFamily="18" charset="0"/>
              </a:rPr>
              <a:t>Det måste vara </a:t>
            </a:r>
            <a:r>
              <a:rPr lang="sv-FI" sz="1400" b="1" dirty="0">
                <a:effectLst/>
                <a:latin typeface="Calibri" panose="020F0502020204030204" pitchFamily="34" charset="0"/>
                <a:ea typeface="Calibri" panose="020F0502020204030204" pitchFamily="34" charset="0"/>
                <a:cs typeface="Times New Roman" panose="02020603050405020304" pitchFamily="18" charset="0"/>
              </a:rPr>
              <a:t>original</a:t>
            </a:r>
            <a:r>
              <a:rPr lang="sv-FI" sz="1400" dirty="0">
                <a:effectLst/>
                <a:latin typeface="Calibri" panose="020F0502020204030204" pitchFamily="34" charset="0"/>
                <a:ea typeface="Calibri" panose="020F0502020204030204" pitchFamily="34" charset="0"/>
                <a:cs typeface="Times New Roman" panose="02020603050405020304" pitchFamily="18" charset="0"/>
              </a:rPr>
              <a:t> och representera kärnan i verksamheten.</a:t>
            </a:r>
          </a:p>
          <a:p>
            <a:pPr marL="342900" lvl="0" indent="-342900" algn="just">
              <a:lnSpc>
                <a:spcPct val="107000"/>
              </a:lnSpc>
              <a:buFont typeface="Symbol" panose="05050102010706020507" pitchFamily="18" charset="2"/>
              <a:buChar char=""/>
            </a:pPr>
            <a:r>
              <a:rPr lang="sv-FI" sz="1400" dirty="0">
                <a:effectLst/>
                <a:latin typeface="Calibri" panose="020F0502020204030204" pitchFamily="34" charset="0"/>
                <a:ea typeface="Calibri" panose="020F0502020204030204" pitchFamily="34" charset="0"/>
                <a:cs typeface="Times New Roman" panose="02020603050405020304" pitchFamily="18" charset="0"/>
              </a:rPr>
              <a:t>Den ska vara </a:t>
            </a:r>
            <a:r>
              <a:rPr lang="sv-FI" sz="1400" b="1" dirty="0">
                <a:effectLst/>
                <a:latin typeface="Calibri" panose="020F0502020204030204" pitchFamily="34" charset="0"/>
                <a:ea typeface="Calibri" panose="020F0502020204030204" pitchFamily="34" charset="0"/>
                <a:cs typeface="Times New Roman" panose="02020603050405020304" pitchFamily="18" charset="0"/>
              </a:rPr>
              <a:t>skalbar</a:t>
            </a:r>
            <a:r>
              <a:rPr lang="sv-FI" sz="1400" dirty="0">
                <a:effectLst/>
                <a:latin typeface="Calibri" panose="020F0502020204030204" pitchFamily="34" charset="0"/>
                <a:ea typeface="Calibri" panose="020F0502020204030204" pitchFamily="34" charset="0"/>
                <a:cs typeface="Times New Roman" panose="02020603050405020304" pitchFamily="18" charset="0"/>
              </a:rPr>
              <a:t>, dvs den ska kunna användas i olika </a:t>
            </a:r>
          </a:p>
          <a:p>
            <a:pPr lvl="0" algn="just">
              <a:lnSpc>
                <a:spcPct val="107000"/>
              </a:lnSpc>
            </a:pPr>
            <a:r>
              <a:rPr lang="sv-FI" sz="1400" dirty="0">
                <a:latin typeface="Calibri" panose="020F0502020204030204" pitchFamily="34" charset="0"/>
                <a:ea typeface="Calibri" panose="020F0502020204030204" pitchFamily="34" charset="0"/>
                <a:cs typeface="Times New Roman" panose="02020603050405020304" pitchFamily="18" charset="0"/>
              </a:rPr>
              <a:t>         </a:t>
            </a:r>
            <a:r>
              <a:rPr lang="sv-FI" sz="1400" dirty="0">
                <a:effectLst/>
                <a:latin typeface="Calibri" panose="020F0502020204030204" pitchFamily="34" charset="0"/>
                <a:ea typeface="Calibri" panose="020F0502020204030204" pitchFamily="34" charset="0"/>
                <a:cs typeface="Times New Roman" panose="02020603050405020304" pitchFamily="18" charset="0"/>
              </a:rPr>
              <a:t>storlekar, och kunna anpassas till olika format.</a:t>
            </a:r>
          </a:p>
          <a:p>
            <a:pPr marL="342900" lvl="0" indent="-342900" algn="just">
              <a:lnSpc>
                <a:spcPct val="107000"/>
              </a:lnSpc>
              <a:buFont typeface="Symbol" panose="05050102010706020507" pitchFamily="18" charset="2"/>
              <a:buChar char=""/>
            </a:pPr>
            <a:r>
              <a:rPr lang="sv-FI" sz="1400" dirty="0">
                <a:effectLst/>
                <a:latin typeface="Calibri" panose="020F0502020204030204" pitchFamily="34" charset="0"/>
                <a:ea typeface="Calibri" panose="020F0502020204030204" pitchFamily="34" charset="0"/>
                <a:cs typeface="Times New Roman" panose="02020603050405020304" pitchFamily="18" charset="0"/>
              </a:rPr>
              <a:t>Det ska vara</a:t>
            </a:r>
            <a:r>
              <a:rPr lang="sv-FI" sz="1400" b="1" dirty="0">
                <a:effectLst/>
                <a:latin typeface="Calibri" panose="020F0502020204030204" pitchFamily="34" charset="0"/>
                <a:ea typeface="Calibri" panose="020F0502020204030204" pitchFamily="34" charset="0"/>
                <a:cs typeface="Times New Roman" panose="02020603050405020304" pitchFamily="18" charset="0"/>
              </a:rPr>
              <a:t> </a:t>
            </a:r>
            <a:r>
              <a:rPr lang="sv-FI" sz="1400" dirty="0">
                <a:effectLst/>
                <a:latin typeface="Calibri" panose="020F0502020204030204" pitchFamily="34" charset="0"/>
                <a:ea typeface="Calibri" panose="020F0502020204030204" pitchFamily="34" charset="0"/>
                <a:cs typeface="Times New Roman" panose="02020603050405020304" pitchFamily="18" charset="0"/>
              </a:rPr>
              <a:t>långvarigt, inte baserat på modeflugor.</a:t>
            </a:r>
          </a:p>
          <a:p>
            <a:pPr marL="342900" lvl="0" indent="-342900" algn="just">
              <a:lnSpc>
                <a:spcPct val="107000"/>
              </a:lnSpc>
              <a:spcAft>
                <a:spcPts val="800"/>
              </a:spcAft>
              <a:buFont typeface="Symbol" panose="05050102010706020507" pitchFamily="18" charset="2"/>
              <a:buChar char=""/>
            </a:pPr>
            <a:r>
              <a:rPr lang="sv-FI" sz="1400" dirty="0">
                <a:effectLst/>
                <a:latin typeface="Calibri" panose="020F0502020204030204" pitchFamily="34" charset="0"/>
                <a:ea typeface="Calibri" panose="020F0502020204030204" pitchFamily="34" charset="0"/>
                <a:cs typeface="Times New Roman" panose="02020603050405020304" pitchFamily="18" charset="0"/>
              </a:rPr>
              <a:t>Texten måste vara </a:t>
            </a:r>
            <a:r>
              <a:rPr lang="sv-FI" sz="1400" b="1" dirty="0">
                <a:effectLst/>
                <a:latin typeface="Calibri" panose="020F0502020204030204" pitchFamily="34" charset="0"/>
                <a:ea typeface="Calibri" panose="020F0502020204030204" pitchFamily="34" charset="0"/>
                <a:cs typeface="Times New Roman" panose="02020603050405020304" pitchFamily="18" charset="0"/>
              </a:rPr>
              <a:t>läsbar</a:t>
            </a:r>
            <a:r>
              <a:rPr lang="sv-FI" sz="1400" dirty="0">
                <a:effectLst/>
                <a:latin typeface="Calibri" panose="020F0502020204030204" pitchFamily="34" charset="0"/>
                <a:ea typeface="Calibri" panose="020F0502020204030204" pitchFamily="34" charset="0"/>
                <a:cs typeface="Times New Roman" panose="02020603050405020304" pitchFamily="18" charset="0"/>
              </a:rPr>
              <a:t> och </a:t>
            </a:r>
            <a:r>
              <a:rPr lang="sv-FI" sz="1400" b="1" dirty="0">
                <a:effectLst/>
                <a:latin typeface="Calibri" panose="020F0502020204030204" pitchFamily="34" charset="0"/>
                <a:ea typeface="Calibri" panose="020F0502020204030204" pitchFamily="34" charset="0"/>
                <a:cs typeface="Times New Roman" panose="02020603050405020304" pitchFamily="18" charset="0"/>
              </a:rPr>
              <a:t>fri från stavfel</a:t>
            </a:r>
            <a:r>
              <a:rPr lang="sv-FI" sz="1400" dirty="0">
                <a:effectLst/>
                <a:latin typeface="Calibri" panose="020F0502020204030204" pitchFamily="34" charset="0"/>
                <a:ea typeface="Calibri" panose="020F0502020204030204" pitchFamily="34" charset="0"/>
                <a:cs typeface="Times New Roman" panose="02020603050405020304" pitchFamily="18" charset="0"/>
              </a:rPr>
              <a:t>.</a:t>
            </a:r>
          </a:p>
          <a:p>
            <a:pPr lvl="0" algn="just" latinLnBrk="0">
              <a:lnSpc>
                <a:spcPct val="150000"/>
              </a:lnSpc>
            </a:pPr>
            <a:endParaRPr lang="en-GB" sz="14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6" name="CuadroTexto 5">
            <a:extLst>
              <a:ext uri="{FF2B5EF4-FFF2-40B4-BE49-F238E27FC236}">
                <a16:creationId xmlns:a16="http://schemas.microsoft.com/office/drawing/2014/main" id="{F6EB1171-C4E2-181C-C53A-815394035C4E}"/>
              </a:ext>
            </a:extLst>
          </p:cNvPr>
          <p:cNvSpPr txBox="1"/>
          <p:nvPr/>
        </p:nvSpPr>
        <p:spPr>
          <a:xfrm>
            <a:off x="487463" y="1347614"/>
            <a:ext cx="8005137" cy="616515"/>
          </a:xfrm>
          <a:prstGeom prst="rect">
            <a:avLst/>
          </a:prstGeom>
          <a:noFill/>
        </p:spPr>
        <p:txBody>
          <a:bodyPr wrap="square">
            <a:spAutoFit/>
          </a:bodyPr>
          <a:lstStyle/>
          <a:p>
            <a:pPr algn="just">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För att vara på internet är det första du behöver en logotyp som identifierar ditt företag och skiljer det från resten. De egenskaper den borde ha är:</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agen 8" descr="Mapa&#10;&#10;Descripción generada automáticamente">
            <a:extLst>
              <a:ext uri="{FF2B5EF4-FFF2-40B4-BE49-F238E27FC236}">
                <a16:creationId xmlns:a16="http://schemas.microsoft.com/office/drawing/2014/main" id="{A8AF5020-ED9D-E68D-AA4A-DAC6B345932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652120" y="1959769"/>
            <a:ext cx="2696465" cy="2157172"/>
          </a:xfrm>
          <a:prstGeom prst="rect">
            <a:avLst/>
          </a:prstGeom>
        </p:spPr>
      </p:pic>
    </p:spTree>
    <p:extLst>
      <p:ext uri="{BB962C8B-B14F-4D97-AF65-F5344CB8AC3E}">
        <p14:creationId xmlns:p14="http://schemas.microsoft.com/office/powerpoint/2010/main" val="115890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Hur man hanterar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Logga</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347614"/>
            <a:ext cx="7229246" cy="616515"/>
          </a:xfrm>
          <a:prstGeom prst="rect">
            <a:avLst/>
          </a:prstGeom>
          <a:noFill/>
        </p:spPr>
        <p:txBody>
          <a:bodyPr wrap="square">
            <a:spAutoFit/>
          </a:bodyPr>
          <a:lstStyle/>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Även om det inte är lätt att skapa en bra logotyp kan du också hjälpa dig själv med verktyg som följande, vilket gör att du kan bli inspirerad och fokusera på hur du vill att din logotyp ska se ut: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descr="Logotipo&#10;&#10;Descripción generada automáticamente">
            <a:extLst>
              <a:ext uri="{FF2B5EF4-FFF2-40B4-BE49-F238E27FC236}">
                <a16:creationId xmlns:a16="http://schemas.microsoft.com/office/drawing/2014/main" id="{C6C03C01-5F9C-68EA-AFC6-05E76215EDB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88168" y="2041864"/>
            <a:ext cx="1143489" cy="642640"/>
          </a:xfrm>
          <a:prstGeom prst="rect">
            <a:avLst/>
          </a:prstGeom>
        </p:spPr>
      </p:pic>
      <p:pic>
        <p:nvPicPr>
          <p:cNvPr id="5" name="Imagen 4">
            <a:extLst>
              <a:ext uri="{FF2B5EF4-FFF2-40B4-BE49-F238E27FC236}">
                <a16:creationId xmlns:a16="http://schemas.microsoft.com/office/drawing/2014/main" id="{DB14C0C1-F8BF-11F2-FBEF-2A7C8E334D3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61364" y="2245126"/>
            <a:ext cx="1677255" cy="326624"/>
          </a:xfrm>
          <a:prstGeom prst="rect">
            <a:avLst/>
          </a:prstGeom>
        </p:spPr>
      </p:pic>
      <p:pic>
        <p:nvPicPr>
          <p:cNvPr id="6" name="Gráfico 5">
            <a:extLst>
              <a:ext uri="{FF2B5EF4-FFF2-40B4-BE49-F238E27FC236}">
                <a16:creationId xmlns:a16="http://schemas.microsoft.com/office/drawing/2014/main" id="{92EA0868-7BD3-6858-B191-54E9405345D4}"/>
              </a:ext>
            </a:extLst>
          </p:cNvPr>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6505920" y="2221077"/>
            <a:ext cx="1290326" cy="284214"/>
          </a:xfrm>
          <a:prstGeom prst="rect">
            <a:avLst/>
          </a:prstGeom>
        </p:spPr>
      </p:pic>
      <p:sp>
        <p:nvSpPr>
          <p:cNvPr id="9" name="CuadroTexto 8">
            <a:extLst>
              <a:ext uri="{FF2B5EF4-FFF2-40B4-BE49-F238E27FC236}">
                <a16:creationId xmlns:a16="http://schemas.microsoft.com/office/drawing/2014/main" id="{D07C27D6-9B77-97C0-0B54-123CA8B6DCF8}"/>
              </a:ext>
            </a:extLst>
          </p:cNvPr>
          <p:cNvSpPr txBox="1"/>
          <p:nvPr/>
        </p:nvSpPr>
        <p:spPr>
          <a:xfrm>
            <a:off x="827584" y="2684504"/>
            <a:ext cx="1900806" cy="1133195"/>
          </a:xfrm>
          <a:prstGeom prst="rect">
            <a:avLst/>
          </a:prstGeom>
          <a:noFill/>
        </p:spPr>
        <p:txBody>
          <a:bodyPr wrap="square">
            <a:spAutoFit/>
          </a:bodyPr>
          <a:lstStyle/>
          <a:p>
            <a:pPr lvl="0" algn="just">
              <a:lnSpc>
                <a:spcPct val="107000"/>
              </a:lnSpc>
              <a:spcAft>
                <a:spcPts val="800"/>
              </a:spcAft>
            </a:pPr>
            <a:r>
              <a:rPr lang="sv-FI" sz="1200" dirty="0">
                <a:effectLst/>
                <a:latin typeface="+mj-lt"/>
                <a:ea typeface="Calibri" panose="020F0502020204030204" pitchFamily="34" charset="0"/>
                <a:cs typeface="Times New Roman" panose="02020603050405020304" pitchFamily="18" charset="0"/>
              </a:rPr>
              <a:t>Hundratals gratis mallar och resurser. </a:t>
            </a:r>
          </a:p>
          <a:p>
            <a:pPr lvl="0" algn="just">
              <a:lnSpc>
                <a:spcPct val="107000"/>
              </a:lnSpc>
              <a:spcAft>
                <a:spcPts val="800"/>
              </a:spcAft>
            </a:pPr>
            <a:r>
              <a:rPr lang="sv-FI" sz="1200" u="sng" dirty="0">
                <a:solidFill>
                  <a:srgbClr val="0563C1"/>
                </a:solidFill>
                <a:effectLst/>
                <a:latin typeface="+mj-lt"/>
                <a:ea typeface="Calibri" panose="020F0502020204030204" pitchFamily="34" charset="0"/>
                <a:cs typeface="Times New Roman" panose="02020603050405020304" pitchFamily="18" charset="0"/>
              </a:rPr>
              <a:t>https://www.canva.com/ </a:t>
            </a:r>
            <a:endParaRPr lang="sv-FI" sz="1200" dirty="0">
              <a:effectLst/>
              <a:latin typeface="+mj-lt"/>
              <a:ea typeface="Calibri" panose="020F0502020204030204" pitchFamily="34" charset="0"/>
              <a:cs typeface="Times New Roman" panose="02020603050405020304" pitchFamily="18" charset="0"/>
            </a:endParaRPr>
          </a:p>
          <a:p>
            <a:pPr lvl="0" algn="just" latinLnBrk="0">
              <a:lnSpc>
                <a:spcPct val="150000"/>
              </a:lnSpc>
            </a:pP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11" name="CuadroTexto 10">
            <a:extLst>
              <a:ext uri="{FF2B5EF4-FFF2-40B4-BE49-F238E27FC236}">
                <a16:creationId xmlns:a16="http://schemas.microsoft.com/office/drawing/2014/main" id="{0834464B-9EC9-F6B7-4F1E-8ECB2CA1808A}"/>
              </a:ext>
            </a:extLst>
          </p:cNvPr>
          <p:cNvSpPr txBox="1"/>
          <p:nvPr/>
        </p:nvSpPr>
        <p:spPr>
          <a:xfrm>
            <a:off x="3376858" y="2679596"/>
            <a:ext cx="2246265" cy="1720151"/>
          </a:xfrm>
          <a:prstGeom prst="rect">
            <a:avLst/>
          </a:prstGeom>
          <a:noFill/>
        </p:spPr>
        <p:txBody>
          <a:bodyPr wrap="square">
            <a:spAutoFit/>
          </a:bodyPr>
          <a:lstStyle/>
          <a:p>
            <a:pPr lvl="0" algn="just" latinLnBrk="0">
              <a:lnSpc>
                <a:spcPct val="150000"/>
              </a:lnSpc>
            </a:pPr>
            <a:r>
              <a:rPr lang="sv-SE" sz="1200" dirty="0">
                <a:solidFill>
                  <a:schemeClr val="tx1">
                    <a:lumMod val="75000"/>
                    <a:lumOff val="25000"/>
                  </a:schemeClr>
                </a:solidFill>
                <a:effectLst/>
                <a:latin typeface="Arial" panose="020B0604020202020204" pitchFamily="34" charset="0"/>
                <a:ea typeface="Calibri" panose="020F0502020204030204" pitchFamily="34" charset="0"/>
              </a:rPr>
              <a:t>Denna webbsida skapar en logotyp automatiskt genom att ange sektor, namn och typografi. </a:t>
            </a:r>
            <a:r>
              <a:rPr lang="en-GB" sz="1200" u="sng" dirty="0">
                <a:solidFill>
                  <a:schemeClr val="tx1">
                    <a:lumMod val="75000"/>
                    <a:lumOff val="25000"/>
                  </a:schemeClr>
                </a:solidFill>
                <a:ea typeface="Calibri" panose="020F0502020204030204" pitchFamily="34" charset="0"/>
                <a:cs typeface="Times New Roman" panose="02020603050405020304" pitchFamily="18" charset="0"/>
              </a:rPr>
              <a:t>https://www.logomaker.com</a:t>
            </a:r>
          </a:p>
          <a:p>
            <a:pPr lvl="0" algn="just" latinLnBrk="0">
              <a:lnSpc>
                <a:spcPct val="150000"/>
              </a:lnSpc>
            </a:pPr>
            <a:endParaRPr lang="en-GB" sz="1200" u="sng" dirty="0">
              <a:solidFill>
                <a:schemeClr val="tx1">
                  <a:lumMod val="75000"/>
                  <a:lumOff val="25000"/>
                </a:schemeClr>
              </a:solidFill>
              <a:ea typeface="Calibri" panose="020F0502020204030204" pitchFamily="34" charset="0"/>
              <a:cs typeface="Times New Roman" panose="02020603050405020304" pitchFamily="18" charset="0"/>
            </a:endParaRPr>
          </a:p>
        </p:txBody>
      </p:sp>
      <p:sp>
        <p:nvSpPr>
          <p:cNvPr id="13" name="CuadroTexto 12">
            <a:extLst>
              <a:ext uri="{FF2B5EF4-FFF2-40B4-BE49-F238E27FC236}">
                <a16:creationId xmlns:a16="http://schemas.microsoft.com/office/drawing/2014/main" id="{486278CE-41BF-0E07-55A7-CBA5FBF23F7A}"/>
              </a:ext>
            </a:extLst>
          </p:cNvPr>
          <p:cNvSpPr txBox="1"/>
          <p:nvPr/>
        </p:nvSpPr>
        <p:spPr>
          <a:xfrm>
            <a:off x="6070151" y="2684504"/>
            <a:ext cx="2246265" cy="1170513"/>
          </a:xfrm>
          <a:prstGeom prst="rect">
            <a:avLst/>
          </a:prstGeom>
          <a:noFill/>
        </p:spPr>
        <p:txBody>
          <a:bodyPr wrap="square">
            <a:spAutoFit/>
          </a:bodyPr>
          <a:lstStyle/>
          <a:p>
            <a:pPr lvl="0"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rPr>
              <a:t>Gör att logotypen kan skapas automatiskt med företagets namn och dess verksamhet. </a:t>
            </a:r>
            <a:r>
              <a:rPr lang="sv-FI" sz="12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https://looka.com/logo-maker/</a:t>
            </a:r>
            <a:endParaRPr lang="sv-SE" sz="1200" dirty="0">
              <a:solidFill>
                <a:schemeClr val="tx1">
                  <a:lumMod val="75000"/>
                  <a:lumOff val="25000"/>
                </a:schemeClr>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842325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Hur man hanterar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Webbsajt</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77155" y="2499742"/>
            <a:ext cx="3960440" cy="1189365"/>
          </a:xfrm>
          <a:prstGeom prst="rect">
            <a:avLst/>
          </a:prstGeom>
          <a:noFill/>
        </p:spPr>
        <p:txBody>
          <a:bodyPr wrap="square">
            <a:spAutoFit/>
          </a:bodyPr>
          <a:lstStyle/>
          <a:p>
            <a:pPr algn="just">
              <a:lnSpc>
                <a:spcPct val="107000"/>
              </a:lnSpc>
              <a:spcAft>
                <a:spcPts val="800"/>
              </a:spcAft>
            </a:pPr>
            <a:r>
              <a:rPr lang="sv-SE" sz="1200" dirty="0">
                <a:solidFill>
                  <a:schemeClr val="tx1">
                    <a:lumMod val="75000"/>
                    <a:lumOff val="25000"/>
                  </a:schemeClr>
                </a:solidFill>
                <a:latin typeface="Arial" panose="020B0604020202020204" pitchFamily="34" charset="0"/>
                <a:cs typeface="Times New Roman" panose="02020603050405020304" pitchFamily="18" charset="0"/>
              </a:rPr>
              <a:t>En webbplats består av flera dela</a:t>
            </a:r>
            <a:r>
              <a:rPr lang="en-GB" sz="1200" dirty="0">
                <a:solidFill>
                  <a:schemeClr val="tx1">
                    <a:lumMod val="75000"/>
                    <a:lumOff val="25000"/>
                  </a:schemeClr>
                </a:solidFill>
                <a:latin typeface="Arial" panose="020B0604020202020204" pitchFamily="34" charset="0"/>
                <a:cs typeface="Times New Roman" panose="02020603050405020304" pitchFamily="18" charset="0"/>
              </a:rPr>
              <a:t>r:</a:t>
            </a:r>
          </a:p>
          <a:p>
            <a:pPr lvl="0" algn="just" latinLnBrk="0">
              <a:lnSpc>
                <a:spcPct val="150000"/>
              </a:lnSpc>
            </a:pPr>
            <a:r>
              <a:rPr lang="sv-SE" sz="1200" dirty="0">
                <a:solidFill>
                  <a:schemeClr val="tx1">
                    <a:lumMod val="75000"/>
                    <a:lumOff val="25000"/>
                  </a:schemeClr>
                </a:solidFill>
                <a:effectLst/>
                <a:ea typeface="Calibri" panose="020F0502020204030204" pitchFamily="34" charset="0"/>
                <a:cs typeface="Times New Roman" panose="02020603050405020304" pitchFamily="18" charset="0"/>
              </a:rPr>
              <a:t>• En registrerad domän (URL).</a:t>
            </a:r>
          </a:p>
          <a:p>
            <a:pPr lvl="0" algn="just" latinLnBrk="0">
              <a:lnSpc>
                <a:spcPct val="150000"/>
              </a:lnSpc>
            </a:pPr>
            <a:r>
              <a:rPr lang="sv-SE" sz="1200" dirty="0">
                <a:solidFill>
                  <a:schemeClr val="tx1">
                    <a:lumMod val="75000"/>
                    <a:lumOff val="25000"/>
                  </a:schemeClr>
                </a:solidFill>
                <a:effectLst/>
                <a:ea typeface="Calibri" panose="020F0502020204030204" pitchFamily="34" charset="0"/>
                <a:cs typeface="Times New Roman" panose="02020603050405020304" pitchFamily="18" charset="0"/>
              </a:rPr>
              <a:t>• En server som är värd för filerna.</a:t>
            </a:r>
          </a:p>
          <a:p>
            <a:pPr lvl="0" algn="just" latinLnBrk="0">
              <a:lnSpc>
                <a:spcPct val="150000"/>
              </a:lnSpc>
            </a:pPr>
            <a:r>
              <a:rPr lang="sv-SE" sz="1200" dirty="0">
                <a:solidFill>
                  <a:schemeClr val="tx1">
                    <a:lumMod val="75000"/>
                    <a:lumOff val="25000"/>
                  </a:schemeClr>
                </a:solidFill>
                <a:effectLst/>
                <a:ea typeface="Calibri" panose="020F0502020204030204" pitchFamily="34" charset="0"/>
                <a:cs typeface="Times New Roman" panose="02020603050405020304" pitchFamily="18" charset="0"/>
              </a:rPr>
              <a:t>• Ett innehållshanteringssystem.</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pic>
        <p:nvPicPr>
          <p:cNvPr id="14" name="Imagen 13" descr="Imagen que contiene Aplicación&#10;&#10;Descripción generada automáticamente">
            <a:extLst>
              <a:ext uri="{FF2B5EF4-FFF2-40B4-BE49-F238E27FC236}">
                <a16:creationId xmlns:a16="http://schemas.microsoft.com/office/drawing/2014/main" id="{433BCCC5-BF14-CA5F-7C64-2E17B0EF0F3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2427734"/>
            <a:ext cx="2886417" cy="1765675"/>
          </a:xfrm>
          <a:prstGeom prst="rect">
            <a:avLst/>
          </a:prstGeom>
        </p:spPr>
      </p:pic>
      <p:sp>
        <p:nvSpPr>
          <p:cNvPr id="18" name="CuadroTexto 17">
            <a:extLst>
              <a:ext uri="{FF2B5EF4-FFF2-40B4-BE49-F238E27FC236}">
                <a16:creationId xmlns:a16="http://schemas.microsoft.com/office/drawing/2014/main" id="{F98932B5-3413-9288-DE14-8DF90FFBB158}"/>
              </a:ext>
            </a:extLst>
          </p:cNvPr>
          <p:cNvSpPr txBox="1"/>
          <p:nvPr/>
        </p:nvSpPr>
        <p:spPr>
          <a:xfrm>
            <a:off x="652874" y="1385595"/>
            <a:ext cx="7838252" cy="893514"/>
          </a:xfrm>
          <a:prstGeom prst="rect">
            <a:avLst/>
          </a:prstGeom>
          <a:noFill/>
        </p:spPr>
        <p:txBody>
          <a:bodyPr wrap="square">
            <a:spAutoFit/>
          </a:bodyPr>
          <a:lstStyle/>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En webbplats är viktig för att kunderna ska hitta dig på internet. Det kommer att innehålla din logotyp och alla element som representerar ditt varumärke, samt de produkter och / eller tjänster du erbjuder och relevant information för dina (potentiella) kunder. En webbsajt består av flera webbsidor.</a:t>
            </a:r>
            <a:r>
              <a:rPr lang="en-GB"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6319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Hur man hanterar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Websajt</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3513663" y="1381199"/>
            <a:ext cx="4852982" cy="2376741"/>
          </a:xfrm>
          <a:prstGeom prst="rect">
            <a:avLst/>
          </a:prstGeom>
          <a:noFill/>
        </p:spPr>
        <p:txBody>
          <a:bodyPr wrap="square">
            <a:spAutoFit/>
          </a:bodyPr>
          <a:lstStyle/>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Därför är det första du behöver göra att registrera domänen, som vanligtvis slutar på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r>
              <a:rPr lang="sv-SE"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com</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även om det finns andra kategorier som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r>
              <a:rPr lang="sv-SE"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edu</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eller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.org.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Ett exempel på en domän är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projectspecial.eu.</a:t>
            </a:r>
          </a:p>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Platsen där din webbplats kommer att finnas är servern. Låt oss säga att det är här din webbplats kommer att leva. Denna typ av tjänst kallas "</a:t>
            </a:r>
            <a:r>
              <a:rPr lang="sv-SE"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hosting</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och den kan delas  (din webbplats kommer att vara värd med andra webbplatser),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dedikerad</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(en server bara för dig) eller i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molnet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(servern är inte på en fysisk plats).</a:t>
            </a:r>
          </a:p>
        </p:txBody>
      </p:sp>
      <p:pic>
        <p:nvPicPr>
          <p:cNvPr id="5" name="Imagen 4" descr="Un dibujo de una persona&#10;&#10;Descripción generada automáticamente con confianza media">
            <a:extLst>
              <a:ext uri="{FF2B5EF4-FFF2-40B4-BE49-F238E27FC236}">
                <a16:creationId xmlns:a16="http://schemas.microsoft.com/office/drawing/2014/main" id="{FD601F9B-7AD2-6294-46E3-36194175B51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3608" y="1258588"/>
            <a:ext cx="2160240" cy="2871347"/>
          </a:xfrm>
          <a:prstGeom prst="rect">
            <a:avLst/>
          </a:prstGeom>
        </p:spPr>
      </p:pic>
    </p:spTree>
    <p:extLst>
      <p:ext uri="{BB962C8B-B14F-4D97-AF65-F5344CB8AC3E}">
        <p14:creationId xmlns:p14="http://schemas.microsoft.com/office/powerpoint/2010/main" val="3729511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Hur man hanterarinternet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Websajt</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43209" y="1390235"/>
            <a:ext cx="4500500" cy="1447512"/>
          </a:xfrm>
          <a:prstGeom prst="rect">
            <a:avLst/>
          </a:prstGeom>
          <a:noFill/>
        </p:spPr>
        <p:txBody>
          <a:bodyPr wrap="square">
            <a:spAutoFit/>
          </a:bodyPr>
          <a:lstStyle/>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För att skapa webbplatsen finns det två sätt: hyra professionella tjänster från ett programmeringsföretag eller skapa det med ett verktyg på internet. Denna typ av verktyg låter dig hantera innehållet, till exempel </a:t>
            </a:r>
            <a:r>
              <a:rPr lang="sv-SE"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WordPress</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sv-FI"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https://wordpress.com</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och </a:t>
            </a:r>
            <a:r>
              <a:rPr lang="sv-SE"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Joomla</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sv-FI"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 https://www.joomla.org</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45D07A5C-0A24-A346-EFED-02060F45F820}"/>
              </a:ext>
            </a:extLst>
          </p:cNvPr>
          <p:cNvSpPr txBox="1"/>
          <p:nvPr/>
        </p:nvSpPr>
        <p:spPr>
          <a:xfrm>
            <a:off x="647564" y="3003798"/>
            <a:ext cx="7848872" cy="1545744"/>
          </a:xfrm>
          <a:prstGeom prst="rect">
            <a:avLst/>
          </a:prstGeom>
          <a:noFill/>
        </p:spPr>
        <p:txBody>
          <a:bodyPr wrap="square">
            <a:spAutoFit/>
          </a:bodyPr>
          <a:lstStyle/>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Ett sista tips! Det är bäst att starta din webbplats med </a:t>
            </a:r>
            <a:r>
              <a:rPr lang="sv-SE" sz="1200"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https</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eftersom det indikerar att din webbplats har ett säkert internetprotokoll och skyddar integriteten och </a:t>
            </a:r>
            <a:r>
              <a:rPr lang="sv-SE" sz="1200"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konfidentialiteten</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för alla besökare på din webbplats. För att göra detta måste webbservern ha ett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SSL-certifikat</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installerat. Du kan till exempel se att Specials webbplats är: </a:t>
            </a:r>
            <a:r>
              <a:rPr lang="sv-FI"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https://projectspecial.eu</a:t>
            </a:r>
            <a:endPar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endPar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8" name="Imagen 7" descr="Logotipo&#10;&#10;Descripción generada automáticamente">
            <a:extLst>
              <a:ext uri="{FF2B5EF4-FFF2-40B4-BE49-F238E27FC236}">
                <a16:creationId xmlns:a16="http://schemas.microsoft.com/office/drawing/2014/main" id="{8618C4F0-6960-0356-FD4B-91F38FC91A6B}"/>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652120" y="1441790"/>
            <a:ext cx="2088232" cy="475562"/>
          </a:xfrm>
          <a:prstGeom prst="rect">
            <a:avLst/>
          </a:prstGeom>
        </p:spPr>
      </p:pic>
      <p:pic>
        <p:nvPicPr>
          <p:cNvPr id="10" name="Imagen 9" descr="Dibujo en blanco y negro&#10;&#10;Descripción generada automáticamente con confianza media">
            <a:extLst>
              <a:ext uri="{FF2B5EF4-FFF2-40B4-BE49-F238E27FC236}">
                <a16:creationId xmlns:a16="http://schemas.microsoft.com/office/drawing/2014/main" id="{30D9A02C-5E20-6875-FE63-F194438B927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652120" y="2187020"/>
            <a:ext cx="2088232" cy="433145"/>
          </a:xfrm>
          <a:prstGeom prst="rect">
            <a:avLst/>
          </a:prstGeom>
        </p:spPr>
      </p:pic>
    </p:spTree>
    <p:extLst>
      <p:ext uri="{BB962C8B-B14F-4D97-AF65-F5344CB8AC3E}">
        <p14:creationId xmlns:p14="http://schemas.microsoft.com/office/powerpoint/2010/main" val="1984030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Hur man hanterar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Social media</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66438" y="1709494"/>
            <a:ext cx="3888432" cy="1724511"/>
          </a:xfrm>
          <a:prstGeom prst="rect">
            <a:avLst/>
          </a:prstGeom>
          <a:noFill/>
        </p:spPr>
        <p:txBody>
          <a:bodyPr wrap="square">
            <a:spAutoFit/>
          </a:bodyPr>
          <a:lstStyle/>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Det är inte obligatoriskt för ditt företag att ha sociala medier, men det är ganska viktigt om du har en digital verksamhet. En företagsprofil på sociala nätverk gör att du kan skapa en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online-</a:t>
            </a:r>
            <a:r>
              <a:rPr lang="sv-SE"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community</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ansluta till dina kunder på ett närmare sätt, samt marknadsföra dina produkter och / eller tjänster.</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Imagen 11" descr="Patrón de fondo&#10;&#10;Descripción generada automáticamente">
            <a:extLst>
              <a:ext uri="{FF2B5EF4-FFF2-40B4-BE49-F238E27FC236}">
                <a16:creationId xmlns:a16="http://schemas.microsoft.com/office/drawing/2014/main" id="{16953844-4641-7743-D485-FCAB776338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333382"/>
            <a:ext cx="2747969" cy="2715766"/>
          </a:xfrm>
          <a:prstGeom prst="rect">
            <a:avLst/>
          </a:prstGeom>
        </p:spPr>
      </p:pic>
    </p:spTree>
    <p:extLst>
      <p:ext uri="{BB962C8B-B14F-4D97-AF65-F5344CB8AC3E}">
        <p14:creationId xmlns:p14="http://schemas.microsoft.com/office/powerpoint/2010/main" val="4215673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Hur man hanterar internet</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Social media</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2843808" y="1455603"/>
            <a:ext cx="5588777" cy="1447512"/>
          </a:xfrm>
          <a:prstGeom prst="rect">
            <a:avLst/>
          </a:prstGeom>
          <a:noFill/>
        </p:spPr>
        <p:txBody>
          <a:bodyPr wrap="square">
            <a:spAutoFit/>
          </a:bodyPr>
          <a:lstStyle/>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Men du behöver inte vara närvarande på alla sociala nätverk som för närvarande används, utan bara på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 som har användare som liknar dina kunders profil.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Om du skapar en profil på ett socialt nätverk bör du helst använda den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och vara aktiv</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för om du inte publicerar något på flera månader kommer dina potentiella kunder inte att ha en bra referens om ditt företag.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a:extLst>
              <a:ext uri="{FF2B5EF4-FFF2-40B4-BE49-F238E27FC236}">
                <a16:creationId xmlns:a16="http://schemas.microsoft.com/office/drawing/2014/main" id="{227DAD4C-E4AC-6193-1AE7-60C472C16EB7}"/>
              </a:ext>
            </a:extLst>
          </p:cNvPr>
          <p:cNvSpPr txBox="1"/>
          <p:nvPr/>
        </p:nvSpPr>
        <p:spPr>
          <a:xfrm>
            <a:off x="2843808" y="3337737"/>
            <a:ext cx="5472608" cy="616515"/>
          </a:xfrm>
          <a:prstGeom prst="rect">
            <a:avLst/>
          </a:prstGeom>
          <a:noFill/>
        </p:spPr>
        <p:txBody>
          <a:bodyPr wrap="square">
            <a:spAutoFit/>
          </a:bodyPr>
          <a:lstStyle/>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Vill du veta mer om hur du använder sociala medier,  besök </a:t>
            </a:r>
            <a:r>
              <a:rPr lang="sv-SE" sz="1200"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SPECIALs</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utbildning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"Social Media Management"</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Imagen 9">
            <a:extLst>
              <a:ext uri="{FF2B5EF4-FFF2-40B4-BE49-F238E27FC236}">
                <a16:creationId xmlns:a16="http://schemas.microsoft.com/office/drawing/2014/main" id="{160C3929-7800-D740-24C2-EFA8106FA9B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7584" y="1274195"/>
            <a:ext cx="1667650" cy="2715766"/>
          </a:xfrm>
          <a:prstGeom prst="rect">
            <a:avLst/>
          </a:prstGeom>
        </p:spPr>
      </p:pic>
    </p:spTree>
    <p:extLst>
      <p:ext uri="{BB962C8B-B14F-4D97-AF65-F5344CB8AC3E}">
        <p14:creationId xmlns:p14="http://schemas.microsoft.com/office/powerpoint/2010/main" val="3766112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1691680" y="339502"/>
            <a:ext cx="6588224" cy="576064"/>
          </a:xfrm>
          <a:prstGeom prst="rect">
            <a:avLst/>
          </a:prstGeom>
        </p:spPr>
        <p:txBody>
          <a:bodyPr anchor="ctr"/>
          <a:lstStyle>
            <a:lvl1pPr algn="ctr" defTabSz="914400" rtl="0" eaLnBrk="1" latinLnBrk="1" hangingPunct="1">
              <a:spcBef>
                <a:spcPct val="0"/>
              </a:spcBef>
              <a:buNone/>
              <a:defRPr sz="4400" kern="1200">
                <a:solidFill>
                  <a:schemeClr val="tx1"/>
                </a:solidFill>
                <a:latin typeface="+mj-lt"/>
                <a:ea typeface="+mj-ea"/>
                <a:cs typeface="+mj-cs"/>
              </a:defRPr>
            </a:lvl1pPr>
          </a:lstStyle>
          <a:p>
            <a:pPr algn="l"/>
            <a:r>
              <a:rPr lang="en-US" sz="3600" dirty="0" err="1">
                <a:cs typeface="Arial" pitchFamily="34" charset="0"/>
              </a:rPr>
              <a:t>Innehåll</a:t>
            </a:r>
            <a:endParaRPr lang="en-US" sz="3600" dirty="0">
              <a:cs typeface="Arial" pitchFamily="34" charset="0"/>
            </a:endParaRPr>
          </a:p>
        </p:txBody>
      </p:sp>
      <p:grpSp>
        <p:nvGrpSpPr>
          <p:cNvPr id="6" name="Group 5"/>
          <p:cNvGrpSpPr/>
          <p:nvPr/>
        </p:nvGrpSpPr>
        <p:grpSpPr>
          <a:xfrm>
            <a:off x="2267744" y="1275606"/>
            <a:ext cx="5256584" cy="720000"/>
            <a:chOff x="3131840" y="1491630"/>
            <a:chExt cx="5256584" cy="576064"/>
          </a:xfrm>
        </p:grpSpPr>
        <p:sp>
          <p:nvSpPr>
            <p:cNvPr id="2" name="Rectangle 1"/>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 name="Right Triangle 4"/>
            <p:cNvSpPr/>
            <p:nvPr/>
          </p:nvSpPr>
          <p:spPr>
            <a:xfrm rot="5400000">
              <a:off x="3203840" y="1419630"/>
              <a:ext cx="576000" cy="720000"/>
            </a:xfrm>
            <a:prstGeom prst="rtTriangle">
              <a:avLst/>
            </a:prstGeom>
            <a:solidFill>
              <a:srgbClr val="87B5B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nvGrpSpPr>
          <p:cNvPr id="17" name="Group 16"/>
          <p:cNvGrpSpPr/>
          <p:nvPr/>
        </p:nvGrpSpPr>
        <p:grpSpPr>
          <a:xfrm>
            <a:off x="2261989" y="2163705"/>
            <a:ext cx="5256584" cy="720000"/>
            <a:chOff x="3131840" y="1491630"/>
            <a:chExt cx="5256584" cy="576064"/>
          </a:xfrm>
        </p:grpSpPr>
        <p:sp>
          <p:nvSpPr>
            <p:cNvPr id="18" name="Rectangle 17"/>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Right Triangle 18"/>
            <p:cNvSpPr/>
            <p:nvPr/>
          </p:nvSpPr>
          <p:spPr>
            <a:xfrm rot="5400000">
              <a:off x="3203840" y="1419630"/>
              <a:ext cx="576000" cy="720000"/>
            </a:xfrm>
            <a:prstGeom prst="rtTriangle">
              <a:avLst/>
            </a:prstGeom>
            <a:solidFill>
              <a:srgbClr val="86BD7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0" name="Group 19"/>
          <p:cNvGrpSpPr/>
          <p:nvPr/>
        </p:nvGrpSpPr>
        <p:grpSpPr>
          <a:xfrm>
            <a:off x="2252001" y="3051724"/>
            <a:ext cx="5256584" cy="720000"/>
            <a:chOff x="3131840" y="1491630"/>
            <a:chExt cx="5256584" cy="576064"/>
          </a:xfrm>
        </p:grpSpPr>
        <p:sp>
          <p:nvSpPr>
            <p:cNvPr id="21" name="Rectangle 20"/>
            <p:cNvSpPr/>
            <p:nvPr/>
          </p:nvSpPr>
          <p:spPr>
            <a:xfrm>
              <a:off x="3131840" y="1491630"/>
              <a:ext cx="5256584" cy="576064"/>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2" name="Right Triangle 21"/>
            <p:cNvSpPr/>
            <p:nvPr/>
          </p:nvSpPr>
          <p:spPr>
            <a:xfrm rot="5400000">
              <a:off x="3203840" y="1419630"/>
              <a:ext cx="576000" cy="720000"/>
            </a:xfrm>
            <a:prstGeom prst="rtTriangle">
              <a:avLst/>
            </a:prstGeom>
            <a:solidFill>
              <a:srgbClr val="F39E5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sp>
        <p:nvSpPr>
          <p:cNvPr id="26" name="TextBox 25"/>
          <p:cNvSpPr txBox="1"/>
          <p:nvPr/>
        </p:nvSpPr>
        <p:spPr>
          <a:xfrm>
            <a:off x="2267744" y="1275606"/>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01</a:t>
            </a:r>
            <a:endParaRPr lang="ko-KR" altLang="en-US" sz="2000" b="1" dirty="0">
              <a:solidFill>
                <a:schemeClr val="bg1"/>
              </a:solidFill>
              <a:cs typeface="Arial" pitchFamily="34" charset="0"/>
            </a:endParaRPr>
          </a:p>
        </p:txBody>
      </p:sp>
      <p:sp>
        <p:nvSpPr>
          <p:cNvPr id="27" name="TextBox 26"/>
          <p:cNvSpPr txBox="1"/>
          <p:nvPr/>
        </p:nvSpPr>
        <p:spPr>
          <a:xfrm>
            <a:off x="2256234" y="2163705"/>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02</a:t>
            </a:r>
            <a:endParaRPr lang="ko-KR" altLang="en-US" sz="2000" b="1" dirty="0">
              <a:solidFill>
                <a:schemeClr val="bg1"/>
              </a:solidFill>
              <a:cs typeface="Arial" pitchFamily="34" charset="0"/>
            </a:endParaRPr>
          </a:p>
        </p:txBody>
      </p:sp>
      <p:sp>
        <p:nvSpPr>
          <p:cNvPr id="28" name="TextBox 27"/>
          <p:cNvSpPr txBox="1"/>
          <p:nvPr/>
        </p:nvSpPr>
        <p:spPr>
          <a:xfrm>
            <a:off x="2240491" y="3051724"/>
            <a:ext cx="533164" cy="400110"/>
          </a:xfrm>
          <a:prstGeom prst="rect">
            <a:avLst/>
          </a:prstGeom>
          <a:noFill/>
        </p:spPr>
        <p:txBody>
          <a:bodyPr wrap="square" rtlCol="0">
            <a:spAutoFit/>
          </a:bodyPr>
          <a:lstStyle/>
          <a:p>
            <a:r>
              <a:rPr lang="en-US" altLang="ko-KR" sz="2000" b="1" dirty="0">
                <a:solidFill>
                  <a:schemeClr val="bg1"/>
                </a:solidFill>
                <a:cs typeface="Arial" pitchFamily="34" charset="0"/>
              </a:rPr>
              <a:t>03</a:t>
            </a:r>
            <a:endParaRPr lang="ko-KR" altLang="en-US" sz="2000" b="1" dirty="0">
              <a:solidFill>
                <a:schemeClr val="bg1"/>
              </a:solidFill>
              <a:cs typeface="Arial" pitchFamily="34" charset="0"/>
            </a:endParaRPr>
          </a:p>
        </p:txBody>
      </p:sp>
      <p:grpSp>
        <p:nvGrpSpPr>
          <p:cNvPr id="7" name="Group 6"/>
          <p:cNvGrpSpPr/>
          <p:nvPr/>
        </p:nvGrpSpPr>
        <p:grpSpPr>
          <a:xfrm>
            <a:off x="2987744" y="1356248"/>
            <a:ext cx="4392568" cy="546224"/>
            <a:chOff x="3851840" y="1356248"/>
            <a:chExt cx="4392568" cy="546224"/>
          </a:xfrm>
        </p:grpSpPr>
        <p:sp>
          <p:nvSpPr>
            <p:cNvPr id="30" name="TextBox 29"/>
            <p:cNvSpPr txBox="1"/>
            <p:nvPr/>
          </p:nvSpPr>
          <p:spPr>
            <a:xfrm>
              <a:off x="3851840" y="1356248"/>
              <a:ext cx="4392567" cy="307777"/>
            </a:xfrm>
            <a:prstGeom prst="rect">
              <a:avLst/>
            </a:prstGeom>
            <a:noFill/>
          </p:spPr>
          <p:txBody>
            <a:bodyPr wrap="square" rtlCol="0">
              <a:spAutoFit/>
            </a:bodyPr>
            <a:lstStyle/>
            <a:p>
              <a:r>
                <a:rPr lang="en-US" altLang="ko-KR" sz="1400" b="1" dirty="0" err="1">
                  <a:solidFill>
                    <a:schemeClr val="tx1">
                      <a:lumMod val="75000"/>
                      <a:lumOff val="25000"/>
                    </a:schemeClr>
                  </a:solidFill>
                  <a:cs typeface="Arial" pitchFamily="34" charset="0"/>
                </a:rPr>
                <a:t>Vad</a:t>
              </a:r>
              <a:r>
                <a:rPr lang="en-US" altLang="ko-KR" sz="1400" b="1" dirty="0">
                  <a:solidFill>
                    <a:schemeClr val="tx1">
                      <a:lumMod val="75000"/>
                      <a:lumOff val="25000"/>
                    </a:schemeClr>
                  </a:solidFill>
                  <a:cs typeface="Arial" pitchFamily="34" charset="0"/>
                </a:rPr>
                <a:t> </a:t>
              </a:r>
              <a:r>
                <a:rPr lang="en-US" altLang="ko-KR" sz="1400" b="1" dirty="0" err="1">
                  <a:solidFill>
                    <a:schemeClr val="tx1">
                      <a:lumMod val="75000"/>
                      <a:lumOff val="25000"/>
                    </a:schemeClr>
                  </a:solidFill>
                  <a:cs typeface="Arial" pitchFamily="34" charset="0"/>
                </a:rPr>
                <a:t>är</a:t>
              </a:r>
              <a:r>
                <a:rPr lang="en-US" altLang="ko-KR" sz="1400" b="1" dirty="0">
                  <a:solidFill>
                    <a:schemeClr val="tx1">
                      <a:lumMod val="75000"/>
                      <a:lumOff val="25000"/>
                    </a:schemeClr>
                  </a:solidFill>
                  <a:cs typeface="Arial" pitchFamily="34" charset="0"/>
                </a:rPr>
                <a:t> digital </a:t>
              </a:r>
              <a:r>
                <a:rPr lang="en-US" altLang="ko-KR" sz="1400" b="1" dirty="0" err="1">
                  <a:solidFill>
                    <a:schemeClr val="tx1">
                      <a:lumMod val="75000"/>
                      <a:lumOff val="25000"/>
                    </a:schemeClr>
                  </a:solidFill>
                  <a:cs typeface="Arial" pitchFamily="34" charset="0"/>
                </a:rPr>
                <a:t>entreprenörskap</a:t>
              </a:r>
              <a:r>
                <a:rPr lang="en-US" altLang="ko-KR" sz="1400" b="1" dirty="0">
                  <a:solidFill>
                    <a:schemeClr val="tx1">
                      <a:lumMod val="75000"/>
                      <a:lumOff val="25000"/>
                    </a:schemeClr>
                  </a:solidFill>
                  <a:cs typeface="Arial" pitchFamily="34" charset="0"/>
                </a:rPr>
                <a:t>?</a:t>
              </a:r>
              <a:endParaRPr lang="ko-KR" altLang="en-US" sz="1400" b="1" dirty="0">
                <a:solidFill>
                  <a:schemeClr val="tx1">
                    <a:lumMod val="75000"/>
                    <a:lumOff val="25000"/>
                  </a:schemeClr>
                </a:solidFill>
                <a:cs typeface="Arial" pitchFamily="34" charset="0"/>
              </a:endParaRPr>
            </a:p>
          </p:txBody>
        </p:sp>
        <p:sp>
          <p:nvSpPr>
            <p:cNvPr id="31" name="TextBox 30"/>
            <p:cNvSpPr txBox="1"/>
            <p:nvPr/>
          </p:nvSpPr>
          <p:spPr>
            <a:xfrm>
              <a:off x="3851840" y="1625473"/>
              <a:ext cx="4392568" cy="276999"/>
            </a:xfrm>
            <a:prstGeom prst="rect">
              <a:avLst/>
            </a:prstGeom>
            <a:noFill/>
          </p:spPr>
          <p:txBody>
            <a:bodyPr wrap="square" rtlCol="0">
              <a:spAutoFit/>
            </a:bodyPr>
            <a:lstStyle/>
            <a:p>
              <a:r>
                <a:rPr lang="en-US" altLang="ko-KR" sz="1200" dirty="0">
                  <a:solidFill>
                    <a:schemeClr val="tx1">
                      <a:lumMod val="75000"/>
                      <a:lumOff val="25000"/>
                    </a:schemeClr>
                  </a:solidFill>
                  <a:cs typeface="Arial" pitchFamily="34" charset="0"/>
                </a:rPr>
                <a:t>Definition, </a:t>
              </a:r>
              <a:r>
                <a:rPr lang="en-US" altLang="ko-KR" sz="1200" dirty="0" err="1">
                  <a:solidFill>
                    <a:schemeClr val="tx1">
                      <a:lumMod val="75000"/>
                      <a:lumOff val="25000"/>
                    </a:schemeClr>
                  </a:solidFill>
                  <a:cs typeface="Arial" pitchFamily="34" charset="0"/>
                </a:rPr>
                <a:t>fördelar</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möjligheter</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och</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steg</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framåt</a:t>
              </a:r>
              <a:r>
                <a:rPr lang="en-US" altLang="ko-KR" sz="1200" dirty="0">
                  <a:solidFill>
                    <a:schemeClr val="tx1">
                      <a:lumMod val="75000"/>
                      <a:lumOff val="25000"/>
                    </a:schemeClr>
                  </a:solidFill>
                  <a:cs typeface="Arial" pitchFamily="34" charset="0"/>
                </a:rPr>
                <a:t>.</a:t>
              </a:r>
              <a:endParaRPr lang="ko-KR" altLang="en-US" sz="1200" dirty="0">
                <a:solidFill>
                  <a:schemeClr val="tx1">
                    <a:lumMod val="75000"/>
                    <a:lumOff val="25000"/>
                  </a:schemeClr>
                </a:solidFill>
                <a:cs typeface="Arial" pitchFamily="34" charset="0"/>
              </a:endParaRPr>
            </a:p>
          </p:txBody>
        </p:sp>
      </p:grpSp>
      <p:grpSp>
        <p:nvGrpSpPr>
          <p:cNvPr id="36" name="Group 35"/>
          <p:cNvGrpSpPr/>
          <p:nvPr/>
        </p:nvGrpSpPr>
        <p:grpSpPr>
          <a:xfrm>
            <a:off x="2987744" y="2250553"/>
            <a:ext cx="4392568" cy="546224"/>
            <a:chOff x="3851840" y="1356248"/>
            <a:chExt cx="4392568" cy="546225"/>
          </a:xfrm>
        </p:grpSpPr>
        <p:sp>
          <p:nvSpPr>
            <p:cNvPr id="37" name="TextBox 36"/>
            <p:cNvSpPr txBox="1"/>
            <p:nvPr/>
          </p:nvSpPr>
          <p:spPr>
            <a:xfrm>
              <a:off x="3851840" y="1356248"/>
              <a:ext cx="4392567" cy="307777"/>
            </a:xfrm>
            <a:prstGeom prst="rect">
              <a:avLst/>
            </a:prstGeom>
            <a:noFill/>
          </p:spPr>
          <p:txBody>
            <a:bodyPr wrap="square" rtlCol="0">
              <a:spAutoFit/>
            </a:bodyPr>
            <a:lstStyle/>
            <a:p>
              <a:r>
                <a:rPr lang="en-US" altLang="ko-KR" sz="1400" b="1" dirty="0" err="1">
                  <a:solidFill>
                    <a:schemeClr val="tx1">
                      <a:lumMod val="75000"/>
                      <a:lumOff val="25000"/>
                    </a:schemeClr>
                  </a:solidFill>
                  <a:cs typeface="Arial" pitchFamily="34" charset="0"/>
                </a:rPr>
                <a:t>Hur</a:t>
              </a:r>
              <a:r>
                <a:rPr lang="en-US" altLang="ko-KR" sz="1400" b="1" dirty="0">
                  <a:solidFill>
                    <a:schemeClr val="tx1">
                      <a:lumMod val="75000"/>
                      <a:lumOff val="25000"/>
                    </a:schemeClr>
                  </a:solidFill>
                  <a:cs typeface="Arial" pitchFamily="34" charset="0"/>
                </a:rPr>
                <a:t> man </a:t>
              </a:r>
              <a:r>
                <a:rPr lang="en-US" altLang="ko-KR" sz="1400" b="1" dirty="0" err="1">
                  <a:solidFill>
                    <a:schemeClr val="tx1">
                      <a:lumMod val="75000"/>
                      <a:lumOff val="25000"/>
                    </a:schemeClr>
                  </a:solidFill>
                  <a:cs typeface="Arial" pitchFamily="34" charset="0"/>
                </a:rPr>
                <a:t>hanterar</a:t>
              </a:r>
              <a:r>
                <a:rPr lang="en-US" altLang="ko-KR" sz="1400" b="1" dirty="0">
                  <a:solidFill>
                    <a:schemeClr val="tx1">
                      <a:lumMod val="75000"/>
                      <a:lumOff val="25000"/>
                    </a:schemeClr>
                  </a:solidFill>
                  <a:cs typeface="Arial" pitchFamily="34" charset="0"/>
                </a:rPr>
                <a:t> internet</a:t>
              </a:r>
              <a:endParaRPr lang="ko-KR" altLang="en-US" sz="1400" b="1" dirty="0">
                <a:solidFill>
                  <a:schemeClr val="tx1">
                    <a:lumMod val="75000"/>
                    <a:lumOff val="25000"/>
                  </a:schemeClr>
                </a:solidFill>
                <a:cs typeface="Arial" pitchFamily="34" charset="0"/>
              </a:endParaRPr>
            </a:p>
          </p:txBody>
        </p:sp>
        <p:sp>
          <p:nvSpPr>
            <p:cNvPr id="38" name="TextBox 37"/>
            <p:cNvSpPr txBox="1"/>
            <p:nvPr/>
          </p:nvSpPr>
          <p:spPr>
            <a:xfrm>
              <a:off x="3851840" y="1625474"/>
              <a:ext cx="4392568" cy="276999"/>
            </a:xfrm>
            <a:prstGeom prst="rect">
              <a:avLst/>
            </a:prstGeom>
            <a:noFill/>
          </p:spPr>
          <p:txBody>
            <a:bodyPr wrap="square" rtlCol="0">
              <a:spAutoFit/>
            </a:bodyPr>
            <a:lstStyle/>
            <a:p>
              <a:r>
                <a:rPr lang="en-US" altLang="ko-KR" sz="1200" dirty="0" err="1">
                  <a:solidFill>
                    <a:schemeClr val="tx1">
                      <a:lumMod val="75000"/>
                      <a:lumOff val="25000"/>
                    </a:schemeClr>
                  </a:solidFill>
                  <a:cs typeface="Arial" pitchFamily="34" charset="0"/>
                </a:rPr>
                <a:t>Logga</a:t>
              </a:r>
              <a:r>
                <a:rPr lang="en-US" altLang="ko-KR" sz="1200" dirty="0">
                  <a:solidFill>
                    <a:schemeClr val="tx1">
                      <a:lumMod val="75000"/>
                      <a:lumOff val="25000"/>
                    </a:schemeClr>
                  </a:solidFill>
                  <a:cs typeface="Arial" pitchFamily="34" charset="0"/>
                </a:rPr>
                <a:t>, </a:t>
              </a:r>
              <a:r>
                <a:rPr lang="en-US" altLang="ko-KR" sz="1200" dirty="0" err="1">
                  <a:solidFill>
                    <a:schemeClr val="tx1">
                      <a:lumMod val="75000"/>
                      <a:lumOff val="25000"/>
                    </a:schemeClr>
                  </a:solidFill>
                  <a:cs typeface="Arial" pitchFamily="34" charset="0"/>
                </a:rPr>
                <a:t>webbsida</a:t>
              </a:r>
              <a:r>
                <a:rPr lang="en-US" altLang="ko-KR" sz="1200" dirty="0">
                  <a:solidFill>
                    <a:schemeClr val="tx1">
                      <a:lumMod val="75000"/>
                      <a:lumOff val="25000"/>
                    </a:schemeClr>
                  </a:solidFill>
                  <a:cs typeface="Arial" pitchFamily="34" charset="0"/>
                </a:rPr>
                <a:t>, social media.</a:t>
              </a:r>
              <a:endParaRPr lang="ko-KR" altLang="en-US" sz="1200" dirty="0">
                <a:solidFill>
                  <a:schemeClr val="tx1">
                    <a:lumMod val="75000"/>
                    <a:lumOff val="25000"/>
                  </a:schemeClr>
                </a:solidFill>
                <a:cs typeface="Arial" pitchFamily="34" charset="0"/>
              </a:endParaRPr>
            </a:p>
          </p:txBody>
        </p:sp>
      </p:grpSp>
      <p:grpSp>
        <p:nvGrpSpPr>
          <p:cNvPr id="39" name="Group 38"/>
          <p:cNvGrpSpPr/>
          <p:nvPr/>
        </p:nvGrpSpPr>
        <p:grpSpPr>
          <a:xfrm>
            <a:off x="2983511" y="3144778"/>
            <a:ext cx="4392568" cy="546224"/>
            <a:chOff x="3851840" y="1356248"/>
            <a:chExt cx="4392568" cy="546224"/>
          </a:xfrm>
        </p:grpSpPr>
        <p:sp>
          <p:nvSpPr>
            <p:cNvPr id="40" name="TextBox 39"/>
            <p:cNvSpPr txBox="1"/>
            <p:nvPr/>
          </p:nvSpPr>
          <p:spPr>
            <a:xfrm>
              <a:off x="3851840" y="1356248"/>
              <a:ext cx="4392567" cy="307777"/>
            </a:xfrm>
            <a:prstGeom prst="rect">
              <a:avLst/>
            </a:prstGeom>
            <a:noFill/>
          </p:spPr>
          <p:txBody>
            <a:bodyPr wrap="square" rtlCol="0">
              <a:spAutoFit/>
            </a:bodyPr>
            <a:lstStyle/>
            <a:p>
              <a:r>
                <a:rPr lang="en-US" altLang="ko-KR" sz="1400" b="1" dirty="0">
                  <a:solidFill>
                    <a:schemeClr val="tx1">
                      <a:lumMod val="75000"/>
                      <a:lumOff val="25000"/>
                    </a:schemeClr>
                  </a:solidFill>
                  <a:cs typeface="Arial" pitchFamily="34" charset="0"/>
                </a:rPr>
                <a:t>Digital </a:t>
              </a:r>
              <a:r>
                <a:rPr lang="en-US" altLang="ko-KR" sz="1400" b="1" dirty="0" err="1">
                  <a:solidFill>
                    <a:schemeClr val="tx1">
                      <a:lumMod val="75000"/>
                      <a:lumOff val="25000"/>
                    </a:schemeClr>
                  </a:solidFill>
                  <a:cs typeface="Arial" pitchFamily="34" charset="0"/>
                </a:rPr>
                <a:t>marknadsföring</a:t>
              </a:r>
              <a:endParaRPr lang="ko-KR" altLang="en-US" sz="1400" b="1" dirty="0">
                <a:solidFill>
                  <a:schemeClr val="tx1">
                    <a:lumMod val="75000"/>
                    <a:lumOff val="25000"/>
                  </a:schemeClr>
                </a:solidFill>
                <a:cs typeface="Arial" pitchFamily="34" charset="0"/>
              </a:endParaRPr>
            </a:p>
          </p:txBody>
        </p:sp>
        <p:sp>
          <p:nvSpPr>
            <p:cNvPr id="41" name="TextBox 40"/>
            <p:cNvSpPr txBox="1"/>
            <p:nvPr/>
          </p:nvSpPr>
          <p:spPr>
            <a:xfrm>
              <a:off x="3851840" y="1625473"/>
              <a:ext cx="4392568" cy="276999"/>
            </a:xfrm>
            <a:prstGeom prst="rect">
              <a:avLst/>
            </a:prstGeom>
            <a:noFill/>
          </p:spPr>
          <p:txBody>
            <a:bodyPr wrap="square" rtlCol="0">
              <a:spAutoFit/>
            </a:bodyPr>
            <a:lstStyle/>
            <a:p>
              <a:r>
                <a:rPr lang="en-GB" altLang="ko-KR" sz="1200" dirty="0" err="1">
                  <a:solidFill>
                    <a:schemeClr val="tx1">
                      <a:lumMod val="75000"/>
                      <a:lumOff val="25000"/>
                    </a:schemeClr>
                  </a:solidFill>
                  <a:cs typeface="Arial" pitchFamily="34" charset="0"/>
                </a:rPr>
                <a:t>Vad</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är</a:t>
              </a:r>
              <a:r>
                <a:rPr lang="en-GB" altLang="ko-KR" sz="1200" dirty="0">
                  <a:solidFill>
                    <a:schemeClr val="tx1">
                      <a:lumMod val="75000"/>
                      <a:lumOff val="25000"/>
                    </a:schemeClr>
                  </a:solidFill>
                  <a:cs typeface="Arial" pitchFamily="34" charset="0"/>
                </a:rPr>
                <a:t> det </a:t>
              </a:r>
              <a:r>
                <a:rPr lang="en-GB" altLang="ko-KR" sz="1200" dirty="0" err="1">
                  <a:solidFill>
                    <a:schemeClr val="tx1">
                      <a:lumMod val="75000"/>
                      <a:lumOff val="25000"/>
                    </a:schemeClr>
                  </a:solidFill>
                  <a:cs typeface="Arial" pitchFamily="34" charset="0"/>
                </a:rPr>
                <a:t>och</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vilka</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möjligheter</a:t>
              </a:r>
              <a:r>
                <a:rPr lang="en-GB" altLang="ko-KR" sz="1200" dirty="0">
                  <a:solidFill>
                    <a:schemeClr val="tx1">
                      <a:lumMod val="75000"/>
                      <a:lumOff val="25000"/>
                    </a:schemeClr>
                  </a:solidFill>
                  <a:cs typeface="Arial" pitchFamily="34" charset="0"/>
                </a:rPr>
                <a:t> </a:t>
              </a:r>
              <a:r>
                <a:rPr lang="en-GB" altLang="ko-KR" sz="1200" dirty="0" err="1">
                  <a:solidFill>
                    <a:schemeClr val="tx1">
                      <a:lumMod val="75000"/>
                      <a:lumOff val="25000"/>
                    </a:schemeClr>
                  </a:solidFill>
                  <a:cs typeface="Arial" pitchFamily="34" charset="0"/>
                </a:rPr>
                <a:t>finns</a:t>
              </a:r>
              <a:r>
                <a:rPr lang="en-GB" altLang="ko-KR" sz="1200" dirty="0">
                  <a:solidFill>
                    <a:schemeClr val="tx1">
                      <a:lumMod val="75000"/>
                      <a:lumOff val="25000"/>
                    </a:schemeClr>
                  </a:solidFill>
                  <a:cs typeface="Arial" pitchFamily="34" charset="0"/>
                </a:rPr>
                <a:t> det?</a:t>
              </a:r>
              <a:r>
                <a:rPr lang="en-US" altLang="ko-KR" sz="1200" dirty="0">
                  <a:solidFill>
                    <a:schemeClr val="tx1">
                      <a:lumMod val="75000"/>
                      <a:lumOff val="25000"/>
                    </a:schemeClr>
                  </a:solidFill>
                  <a:cs typeface="Arial" pitchFamily="34" charset="0"/>
                </a:rPr>
                <a:t>.</a:t>
              </a:r>
              <a:endParaRPr lang="ko-KR" altLang="en-US" sz="1200"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095055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Digital marknadsföring</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Vad är digital marknadsföring?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539552" y="1581438"/>
            <a:ext cx="4824536" cy="2104102"/>
          </a:xfrm>
          <a:prstGeom prst="rect">
            <a:avLst/>
          </a:prstGeom>
          <a:noFill/>
        </p:spPr>
        <p:txBody>
          <a:bodyPr wrap="square">
            <a:spAutoFit/>
          </a:bodyPr>
          <a:lstStyle/>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Marknadsföring omfattar en uppsättning tekniker och strategier som syftar till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att förbättra kommersialiseringen av en produkt eller tjänst och tillgodose behoven hos en målmarknad</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p>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När vi pratar om digital marknadsföring hänvisar vi till tillämpningen av alla de marknadsföringstekniker och strategier som utförs i digitala medier, kännetecknade av störning av sociala nätverk, omedelbarhet och nya verktyg.</a:t>
            </a:r>
            <a:r>
              <a:rPr lang="en-GB"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descr="Icono&#10;&#10;Descripción generada automáticamente">
            <a:extLst>
              <a:ext uri="{FF2B5EF4-FFF2-40B4-BE49-F238E27FC236}">
                <a16:creationId xmlns:a16="http://schemas.microsoft.com/office/drawing/2014/main" id="{6B9B1B1E-A817-2706-83A1-81268F48C0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96136" y="1347614"/>
            <a:ext cx="2571750" cy="2571750"/>
          </a:xfrm>
          <a:prstGeom prst="rect">
            <a:avLst/>
          </a:prstGeom>
        </p:spPr>
      </p:pic>
    </p:spTree>
    <p:extLst>
      <p:ext uri="{BB962C8B-B14F-4D97-AF65-F5344CB8AC3E}">
        <p14:creationId xmlns:p14="http://schemas.microsoft.com/office/powerpoint/2010/main" val="1560210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Digital markadsföring</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Vad är digital marknadsföring?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11560" y="1599538"/>
            <a:ext cx="4176464" cy="2206694"/>
          </a:xfrm>
          <a:prstGeom prst="rect">
            <a:avLst/>
          </a:prstGeom>
          <a:noFill/>
        </p:spPr>
        <p:txBody>
          <a:bodyPr wrap="square">
            <a:spAutoFit/>
          </a:bodyPr>
          <a:lstStyle/>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Digital marknadsföring har utvecklats tillsammans med internet: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Web 1.0 – </a:t>
            </a: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Statisk</a:t>
            </a: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webb</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Reklam flyttade från traditionella medier som tv och radio till de första webbplatserna. Det fanns ingen kommunikation med användarna och företaget var det enda som kunde kontrollera vad som publicerades.</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8128E864-1E58-32AD-B2D0-5EB81841D90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563638"/>
            <a:ext cx="3139137" cy="2091941"/>
          </a:xfrm>
          <a:prstGeom prst="rect">
            <a:avLst/>
          </a:prstGeom>
        </p:spPr>
      </p:pic>
    </p:spTree>
    <p:extLst>
      <p:ext uri="{BB962C8B-B14F-4D97-AF65-F5344CB8AC3E}">
        <p14:creationId xmlns:p14="http://schemas.microsoft.com/office/powerpoint/2010/main" val="1766258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Digital marknadsföring</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Vad är digital marknadsföring?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462795"/>
            <a:ext cx="4104456" cy="2381101"/>
          </a:xfrm>
          <a:prstGeom prst="rect">
            <a:avLst/>
          </a:prstGeom>
          <a:noFill/>
        </p:spPr>
        <p:txBody>
          <a:bodyPr wrap="square">
            <a:spAutoFit/>
          </a:bodyPr>
          <a:lstStyle/>
          <a:p>
            <a:pPr algn="just" latinLnBrk="0">
              <a:lnSpc>
                <a:spcPct val="150000"/>
              </a:lnSpc>
              <a:spcAft>
                <a:spcPts val="800"/>
              </a:spcAft>
            </a:pP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Web 2.0 – Social </a:t>
            </a: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webb</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Med ankomsten av sociala medier och ny teknik börjar ett massivt och omedelbart utbyte av information. Internet blir ett sätt att skapa en online-</a:t>
            </a:r>
            <a:r>
              <a:rPr lang="sv-SE" sz="1200"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community</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och få feedback från användarna. Idag är vi fortfarande vid denna utvecklingspunkt, medan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web 3.0 (semantisk webb)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redan börjar utvecklas, vilket innebär att digital marknadsföring också kommer att fortsätta utvecklas.</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Imagen 7" descr="Interfaz de usuario gráfica, Sitio web&#10;&#10;Descripción generada automáticamente">
            <a:extLst>
              <a:ext uri="{FF2B5EF4-FFF2-40B4-BE49-F238E27FC236}">
                <a16:creationId xmlns:a16="http://schemas.microsoft.com/office/drawing/2014/main" id="{F08796AD-9E2E-7AA0-0C7E-C0262D90126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20072" y="1573723"/>
            <a:ext cx="3456384" cy="2300656"/>
          </a:xfrm>
          <a:prstGeom prst="rect">
            <a:avLst/>
          </a:prstGeom>
        </p:spPr>
      </p:pic>
    </p:spTree>
    <p:extLst>
      <p:ext uri="{BB962C8B-B14F-4D97-AF65-F5344CB8AC3E}">
        <p14:creationId xmlns:p14="http://schemas.microsoft.com/office/powerpoint/2010/main" val="4034576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descr="Imagen que contiene Gráfico&#10;&#10;Descripción generada automáticamente">
            <a:extLst>
              <a:ext uri="{FF2B5EF4-FFF2-40B4-BE49-F238E27FC236}">
                <a16:creationId xmlns:a16="http://schemas.microsoft.com/office/drawing/2014/main" id="{18F9EC84-4B4D-306F-A792-7BCAB25970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520" y="1419621"/>
            <a:ext cx="4509370" cy="2571750"/>
          </a:xfrm>
          <a:prstGeom prst="rect">
            <a:avLst/>
          </a:prstGeom>
        </p:spPr>
      </p:pic>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Digital marknadsföring</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Tekniker för digital marknadsföring</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860032" y="1794124"/>
            <a:ext cx="3627534" cy="1550104"/>
          </a:xfrm>
          <a:prstGeom prst="rect">
            <a:avLst/>
          </a:prstGeom>
          <a:noFill/>
        </p:spPr>
        <p:txBody>
          <a:bodyPr wrap="square">
            <a:spAutoFit/>
          </a:bodyPr>
          <a:lstStyle/>
          <a:p>
            <a:pPr algn="just" latinLnBrk="0">
              <a:lnSpc>
                <a:spcPct val="150000"/>
              </a:lnSpc>
              <a:spcAft>
                <a:spcPts val="800"/>
              </a:spcAft>
            </a:pP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SEO (</a:t>
            </a: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sökmotoroptimering</a:t>
            </a: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Det handlar om att optimera sökmotorer så att ditt företag visas på sökmotorernas första sidor, till exempel Google, vilket förbättrar webbplatsens synlighet.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94507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Digital marknadsföring</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a:xfrm>
            <a:off x="-32028" y="697280"/>
            <a:ext cx="9144000" cy="288032"/>
          </a:xfrm>
        </p:spPr>
        <p:txBody>
          <a:bodyPr/>
          <a:lstStyle/>
          <a:p>
            <a:endParaRPr lang="es-ES" sz="1800" dirty="0"/>
          </a:p>
          <a:p>
            <a:r>
              <a:rPr lang="es-ES" sz="1800" dirty="0"/>
              <a:t>Tekniker för digital marknadsföring</a:t>
            </a:r>
          </a:p>
          <a:p>
            <a:endParaRPr lang="es-ES" sz="1800" dirty="0"/>
          </a:p>
        </p:txBody>
      </p:sp>
      <p:sp>
        <p:nvSpPr>
          <p:cNvPr id="7" name="CuadroTexto 6">
            <a:extLst>
              <a:ext uri="{FF2B5EF4-FFF2-40B4-BE49-F238E27FC236}">
                <a16:creationId xmlns:a16="http://schemas.microsoft.com/office/drawing/2014/main" id="{9E72B4F5-7D7C-F7DE-2D21-314C6C52F0EC}"/>
              </a:ext>
            </a:extLst>
          </p:cNvPr>
          <p:cNvSpPr txBox="1"/>
          <p:nvPr/>
        </p:nvSpPr>
        <p:spPr>
          <a:xfrm>
            <a:off x="683568" y="1664355"/>
            <a:ext cx="5256584" cy="1827103"/>
          </a:xfrm>
          <a:prstGeom prst="rect">
            <a:avLst/>
          </a:prstGeom>
          <a:noFill/>
        </p:spPr>
        <p:txBody>
          <a:bodyPr wrap="square">
            <a:spAutoFit/>
          </a:bodyPr>
          <a:lstStyle/>
          <a:p>
            <a:pPr algn="just" latinLnBrk="0">
              <a:lnSpc>
                <a:spcPct val="150000"/>
              </a:lnSpc>
              <a:spcAft>
                <a:spcPts val="800"/>
              </a:spcAft>
            </a:pP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SEM (</a:t>
            </a: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Sökmotormarknadsföring</a:t>
            </a: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Denna teknik avser betalda annonser som visas på sökmotorer för vissa sökordssökningar. Det utförs via tjänster som Google </a:t>
            </a:r>
            <a:r>
              <a:rPr lang="sv-SE" sz="1200"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Ads</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Huvudskillnaden mellan SEO och SEM är att i SEM betalar du för att visas på de första sidorna, medan du med SEO förbättrar din organiska positionering genom mer komplexa tekniker relaterade till nyckelord.</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Icono&#10;&#10;Descripción generada automáticamente">
            <a:extLst>
              <a:ext uri="{FF2B5EF4-FFF2-40B4-BE49-F238E27FC236}">
                <a16:creationId xmlns:a16="http://schemas.microsoft.com/office/drawing/2014/main" id="{AF96BE7D-B49E-2DC0-ED99-7D96B7F70BA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16216" y="1719248"/>
            <a:ext cx="1594516" cy="1989956"/>
          </a:xfrm>
          <a:prstGeom prst="rect">
            <a:avLst/>
          </a:prstGeom>
        </p:spPr>
      </p:pic>
    </p:spTree>
    <p:extLst>
      <p:ext uri="{BB962C8B-B14F-4D97-AF65-F5344CB8AC3E}">
        <p14:creationId xmlns:p14="http://schemas.microsoft.com/office/powerpoint/2010/main" val="2292566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Digital marknadsföring</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endParaRPr lang="es-ES" sz="1800" dirty="0"/>
          </a:p>
          <a:p>
            <a:r>
              <a:rPr lang="es-ES" sz="1800" dirty="0"/>
              <a:t>Tekniker för digital marknadsföring</a:t>
            </a:r>
          </a:p>
          <a:p>
            <a:endParaRPr lang="es-ES" sz="1800" dirty="0"/>
          </a:p>
        </p:txBody>
      </p:sp>
      <p:sp>
        <p:nvSpPr>
          <p:cNvPr id="7" name="CuadroTexto 6">
            <a:extLst>
              <a:ext uri="{FF2B5EF4-FFF2-40B4-BE49-F238E27FC236}">
                <a16:creationId xmlns:a16="http://schemas.microsoft.com/office/drawing/2014/main" id="{9E72B4F5-7D7C-F7DE-2D21-314C6C52F0EC}"/>
              </a:ext>
            </a:extLst>
          </p:cNvPr>
          <p:cNvSpPr txBox="1"/>
          <p:nvPr/>
        </p:nvSpPr>
        <p:spPr>
          <a:xfrm>
            <a:off x="755576" y="1851670"/>
            <a:ext cx="3528392" cy="1273105"/>
          </a:xfrm>
          <a:prstGeom prst="rect">
            <a:avLst/>
          </a:prstGeom>
          <a:noFill/>
        </p:spPr>
        <p:txBody>
          <a:bodyPr wrap="square">
            <a:spAutoFit/>
          </a:bodyPr>
          <a:lstStyle/>
          <a:p>
            <a:pPr algn="just" latinLnBrk="0">
              <a:lnSpc>
                <a:spcPct val="150000"/>
              </a:lnSpc>
              <a:spcAft>
                <a:spcPts val="800"/>
              </a:spcAft>
            </a:pP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Marknadsföring</a:t>
            </a: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av</a:t>
            </a: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innehåll</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Denna teknik eller strategi handlar om att skapa innehåll för att locka potentiella kunder genom bloggar, videor, infografik etcetera.</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Imagen que contiene reloj, computadora, señal&#10;&#10;Descripción generada automáticamente">
            <a:extLst>
              <a:ext uri="{FF2B5EF4-FFF2-40B4-BE49-F238E27FC236}">
                <a16:creationId xmlns:a16="http://schemas.microsoft.com/office/drawing/2014/main" id="{6C5CDD44-DAE2-BE64-9998-43F7D867676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88024" y="1586091"/>
            <a:ext cx="3372541" cy="2244848"/>
          </a:xfrm>
          <a:prstGeom prst="rect">
            <a:avLst/>
          </a:prstGeom>
        </p:spPr>
      </p:pic>
    </p:spTree>
    <p:extLst>
      <p:ext uri="{BB962C8B-B14F-4D97-AF65-F5344CB8AC3E}">
        <p14:creationId xmlns:p14="http://schemas.microsoft.com/office/powerpoint/2010/main" val="480991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Digital marknadsföring</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a:xfrm>
            <a:off x="0" y="706448"/>
            <a:ext cx="9144000" cy="288032"/>
          </a:xfrm>
        </p:spPr>
        <p:txBody>
          <a:bodyPr/>
          <a:lstStyle/>
          <a:p>
            <a:endParaRPr lang="es-ES" sz="1800" dirty="0"/>
          </a:p>
          <a:p>
            <a:r>
              <a:rPr lang="es-ES" sz="1800" dirty="0"/>
              <a:t>Tekniker för digital marknadsföring</a:t>
            </a:r>
          </a:p>
          <a:p>
            <a:endParaRPr lang="es-ES" sz="1800" dirty="0"/>
          </a:p>
        </p:txBody>
      </p:sp>
      <p:sp>
        <p:nvSpPr>
          <p:cNvPr id="7" name="CuadroTexto 6">
            <a:extLst>
              <a:ext uri="{FF2B5EF4-FFF2-40B4-BE49-F238E27FC236}">
                <a16:creationId xmlns:a16="http://schemas.microsoft.com/office/drawing/2014/main" id="{9E72B4F5-7D7C-F7DE-2D21-314C6C52F0EC}"/>
              </a:ext>
            </a:extLst>
          </p:cNvPr>
          <p:cNvSpPr txBox="1"/>
          <p:nvPr/>
        </p:nvSpPr>
        <p:spPr>
          <a:xfrm>
            <a:off x="827584" y="1851670"/>
            <a:ext cx="3240361" cy="893514"/>
          </a:xfrm>
          <a:prstGeom prst="rect">
            <a:avLst/>
          </a:prstGeom>
          <a:noFill/>
        </p:spPr>
        <p:txBody>
          <a:bodyPr wrap="square">
            <a:spAutoFit/>
          </a:bodyPr>
          <a:lstStyle/>
          <a:p>
            <a:pPr algn="just" latinLnBrk="0">
              <a:lnSpc>
                <a:spcPct val="150000"/>
              </a:lnSpc>
              <a:spcAft>
                <a:spcPts val="800"/>
              </a:spcAft>
            </a:pPr>
            <a:r>
              <a:rPr lang="sv-SE" sz="1200"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Det handlar om att använda sociala medier för att locka målgruppen. Betalda annonser kan också användas.</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Interfaz de usuario gráfica, Aplicación, Icono&#10;&#10;Descripción generada automáticamente">
            <a:extLst>
              <a:ext uri="{FF2B5EF4-FFF2-40B4-BE49-F238E27FC236}">
                <a16:creationId xmlns:a16="http://schemas.microsoft.com/office/drawing/2014/main" id="{57C47884-C05C-A784-AD40-67EAA30F719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88024" y="1563638"/>
            <a:ext cx="3400147" cy="2103841"/>
          </a:xfrm>
          <a:prstGeom prst="rect">
            <a:avLst/>
          </a:prstGeom>
        </p:spPr>
      </p:pic>
    </p:spTree>
    <p:extLst>
      <p:ext uri="{BB962C8B-B14F-4D97-AF65-F5344CB8AC3E}">
        <p14:creationId xmlns:p14="http://schemas.microsoft.com/office/powerpoint/2010/main" val="4220336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Digital marknadsföring</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a:xfrm>
            <a:off x="-36512" y="699542"/>
            <a:ext cx="9144000" cy="288032"/>
          </a:xfrm>
        </p:spPr>
        <p:txBody>
          <a:bodyPr/>
          <a:lstStyle/>
          <a:p>
            <a:endParaRPr lang="es-ES" sz="1800" dirty="0"/>
          </a:p>
          <a:p>
            <a:r>
              <a:rPr lang="es-ES" sz="1800" dirty="0"/>
              <a:t>Tekniker för digital marknadsföring</a:t>
            </a:r>
          </a:p>
          <a:p>
            <a:endParaRPr lang="es-ES" sz="1800" dirty="0"/>
          </a:p>
        </p:txBody>
      </p:sp>
      <p:sp>
        <p:nvSpPr>
          <p:cNvPr id="7" name="CuadroTexto 6">
            <a:extLst>
              <a:ext uri="{FF2B5EF4-FFF2-40B4-BE49-F238E27FC236}">
                <a16:creationId xmlns:a16="http://schemas.microsoft.com/office/drawing/2014/main" id="{9E72B4F5-7D7C-F7DE-2D21-314C6C52F0EC}"/>
              </a:ext>
            </a:extLst>
          </p:cNvPr>
          <p:cNvSpPr txBox="1"/>
          <p:nvPr/>
        </p:nvSpPr>
        <p:spPr>
          <a:xfrm>
            <a:off x="899592" y="1798878"/>
            <a:ext cx="3600400" cy="1550104"/>
          </a:xfrm>
          <a:prstGeom prst="rect">
            <a:avLst/>
          </a:prstGeom>
          <a:noFill/>
        </p:spPr>
        <p:txBody>
          <a:bodyPr wrap="square">
            <a:spAutoFit/>
          </a:bodyPr>
          <a:lstStyle/>
          <a:p>
            <a:pPr algn="just" latinLnBrk="0">
              <a:lnSpc>
                <a:spcPct val="150000"/>
              </a:lnSpc>
              <a:spcAft>
                <a:spcPts val="800"/>
              </a:spcAft>
            </a:pP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a:t>
            </a: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postmarknadsföring</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Genom en databas med e-postmeddelanden skickas kommunikation till kunder och målgrupper. Det finns verktyg för detta, till exempel </a:t>
            </a:r>
            <a:r>
              <a:rPr lang="sv-SE" sz="1200"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Mailchimp</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(https://mailchimp.com/).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Imagen 9" descr="Diagrama&#10;&#10;Descripción generada automáticamente">
            <a:extLst>
              <a:ext uri="{FF2B5EF4-FFF2-40B4-BE49-F238E27FC236}">
                <a16:creationId xmlns:a16="http://schemas.microsoft.com/office/drawing/2014/main" id="{C1839726-3032-6021-425C-1FBCCEC42BF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32040" y="1707654"/>
            <a:ext cx="3266901" cy="2069888"/>
          </a:xfrm>
          <a:prstGeom prst="rect">
            <a:avLst/>
          </a:prstGeom>
        </p:spPr>
      </p:pic>
    </p:spTree>
    <p:extLst>
      <p:ext uri="{BB962C8B-B14F-4D97-AF65-F5344CB8AC3E}">
        <p14:creationId xmlns:p14="http://schemas.microsoft.com/office/powerpoint/2010/main" val="2858948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sz="2800" dirty="0"/>
              <a:t>Questar</a:t>
            </a:r>
            <a:endParaRPr lang="ko-KR" altLang="en-US" sz="2800" dirty="0"/>
          </a:p>
        </p:txBody>
      </p:sp>
      <p:sp>
        <p:nvSpPr>
          <p:cNvPr id="3" name="Text Placeholder 2"/>
          <p:cNvSpPr>
            <a:spLocks noGrp="1"/>
          </p:cNvSpPr>
          <p:nvPr>
            <p:ph type="body" sz="quarter" idx="11"/>
          </p:nvPr>
        </p:nvSpPr>
        <p:spPr/>
        <p:txBody>
          <a:bodyPr/>
          <a:lstStyle/>
          <a:p>
            <a:pPr lvl="0"/>
            <a:r>
              <a:rPr lang="sv-SE" altLang="ko-KR"/>
              <a:t>Utifrån det du har studerat i denna del, kan du lösa övningarna i följande bilder?</a:t>
            </a:r>
            <a:endParaRPr lang="en-US" altLang="ko-KR" dirty="0"/>
          </a:p>
        </p:txBody>
      </p:sp>
      <p:grpSp>
        <p:nvGrpSpPr>
          <p:cNvPr id="5" name="Group 4"/>
          <p:cNvGrpSpPr/>
          <p:nvPr/>
        </p:nvGrpSpPr>
        <p:grpSpPr>
          <a:xfrm>
            <a:off x="1758855" y="1399721"/>
            <a:ext cx="5642572" cy="2726588"/>
            <a:chOff x="1521716" y="1275606"/>
            <a:chExt cx="5642572" cy="2726588"/>
          </a:xfrm>
          <a:solidFill>
            <a:srgbClr val="87B5BA"/>
          </a:solidFill>
        </p:grpSpPr>
        <p:grpSp>
          <p:nvGrpSpPr>
            <p:cNvPr id="6" name="Group 5"/>
            <p:cNvGrpSpPr/>
            <p:nvPr/>
          </p:nvGrpSpPr>
          <p:grpSpPr>
            <a:xfrm>
              <a:off x="1521716" y="1596158"/>
              <a:ext cx="3168352" cy="2406036"/>
              <a:chOff x="1521716" y="1596158"/>
              <a:chExt cx="3168352" cy="2406036"/>
            </a:xfrm>
            <a:grpFill/>
          </p:grpSpPr>
          <p:grpSp>
            <p:nvGrpSpPr>
              <p:cNvPr id="12" name="Group 11"/>
              <p:cNvGrpSpPr/>
              <p:nvPr/>
            </p:nvGrpSpPr>
            <p:grpSpPr>
              <a:xfrm>
                <a:off x="1521716" y="1596158"/>
                <a:ext cx="3168352" cy="2406036"/>
                <a:chOff x="1691680" y="-1532706"/>
                <a:chExt cx="7101775" cy="5393065"/>
              </a:xfrm>
              <a:grpFill/>
            </p:grpSpPr>
            <p:sp>
              <p:nvSpPr>
                <p:cNvPr id="14" name="Donut 13"/>
                <p:cNvSpPr/>
                <p:nvPr/>
              </p:nvSpPr>
              <p:spPr>
                <a:xfrm>
                  <a:off x="1691680" y="-1532706"/>
                  <a:ext cx="4896544" cy="4896544"/>
                </a:xfrm>
                <a:prstGeom prst="donut">
                  <a:avLst>
                    <a:gd name="adj" fmla="val 175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5" name="Right Arrow 14"/>
                <p:cNvSpPr/>
                <p:nvPr/>
              </p:nvSpPr>
              <p:spPr>
                <a:xfrm>
                  <a:off x="4355976" y="2009174"/>
                  <a:ext cx="4437479" cy="1851185"/>
                </a:xfrm>
                <a:prstGeom prst="rightArrow">
                  <a:avLst>
                    <a:gd name="adj1" fmla="val 45464"/>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13" name="Oval 12"/>
              <p:cNvSpPr/>
              <p:nvPr/>
            </p:nvSpPr>
            <p:spPr>
              <a:xfrm>
                <a:off x="2263185" y="2337627"/>
                <a:ext cx="701581" cy="7015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nvGrpSpPr>
            <p:cNvPr id="7" name="Group 6"/>
            <p:cNvGrpSpPr/>
            <p:nvPr/>
          </p:nvGrpSpPr>
          <p:grpSpPr>
            <a:xfrm>
              <a:off x="3995936" y="1275606"/>
              <a:ext cx="3168352" cy="2406036"/>
              <a:chOff x="3851920" y="1401130"/>
              <a:chExt cx="3168352" cy="2406036"/>
            </a:xfrm>
            <a:grpFill/>
          </p:grpSpPr>
          <p:grpSp>
            <p:nvGrpSpPr>
              <p:cNvPr id="8" name="Group 7"/>
              <p:cNvGrpSpPr/>
              <p:nvPr/>
            </p:nvGrpSpPr>
            <p:grpSpPr>
              <a:xfrm rot="10800000">
                <a:off x="3851920" y="1401130"/>
                <a:ext cx="3168352" cy="2406036"/>
                <a:chOff x="1691680" y="-1532706"/>
                <a:chExt cx="7101775" cy="5393065"/>
              </a:xfrm>
              <a:grpFill/>
            </p:grpSpPr>
            <p:sp>
              <p:nvSpPr>
                <p:cNvPr id="10" name="Donut 9"/>
                <p:cNvSpPr/>
                <p:nvPr/>
              </p:nvSpPr>
              <p:spPr>
                <a:xfrm>
                  <a:off x="1691680" y="-1532706"/>
                  <a:ext cx="4896544" cy="4896544"/>
                </a:xfrm>
                <a:prstGeom prst="donut">
                  <a:avLst>
                    <a:gd name="adj" fmla="val 1752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1" name="Right Arrow 10"/>
                <p:cNvSpPr/>
                <p:nvPr/>
              </p:nvSpPr>
              <p:spPr>
                <a:xfrm>
                  <a:off x="4355976" y="2009174"/>
                  <a:ext cx="4437479" cy="1851185"/>
                </a:xfrm>
                <a:prstGeom prst="rightArrow">
                  <a:avLst>
                    <a:gd name="adj1" fmla="val 45464"/>
                    <a:gd name="adj2"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9" name="Oval 8"/>
              <p:cNvSpPr/>
              <p:nvPr/>
            </p:nvSpPr>
            <p:spPr>
              <a:xfrm>
                <a:off x="5577220" y="2364114"/>
                <a:ext cx="701581" cy="7015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sp>
        <p:nvSpPr>
          <p:cNvPr id="16" name="Isosceles Triangle 15"/>
          <p:cNvSpPr/>
          <p:nvPr/>
        </p:nvSpPr>
        <p:spPr>
          <a:xfrm>
            <a:off x="4072185" y="2325122"/>
            <a:ext cx="1015912" cy="875786"/>
          </a:xfrm>
          <a:prstGeom prst="triangle">
            <a:avLst/>
          </a:prstGeom>
          <a:solidFill>
            <a:srgbClr val="F39E5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7" name="Round Same Side Corner Rectangle 8"/>
          <p:cNvSpPr/>
          <p:nvPr/>
        </p:nvSpPr>
        <p:spPr>
          <a:xfrm>
            <a:off x="4414226" y="2721165"/>
            <a:ext cx="331830" cy="332339"/>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TextBox 24"/>
          <p:cNvSpPr txBox="1"/>
          <p:nvPr/>
        </p:nvSpPr>
        <p:spPr>
          <a:xfrm>
            <a:off x="4644008" y="1101973"/>
            <a:ext cx="4320480" cy="461665"/>
          </a:xfrm>
          <a:prstGeom prst="rect">
            <a:avLst/>
          </a:prstGeom>
          <a:noFill/>
        </p:spPr>
        <p:txBody>
          <a:bodyPr wrap="square" rtlCol="0">
            <a:spAutoFit/>
          </a:bodyPr>
          <a:lstStyle/>
          <a:p>
            <a:r>
              <a:rPr lang="sv-SE" altLang="ko-KR" sz="1200" dirty="0">
                <a:solidFill>
                  <a:schemeClr val="tx1">
                    <a:lumMod val="75000"/>
                    <a:lumOff val="25000"/>
                  </a:schemeClr>
                </a:solidFill>
                <a:cs typeface="Arial" pitchFamily="34" charset="0"/>
              </a:rPr>
              <a:t>Du kommer att behöva fatta beslut om komplicerade situationer där du ska använda den kunskap du har förvärvat.</a:t>
            </a:r>
            <a:endParaRPr lang="en-US" altLang="ko-KR" sz="1200" dirty="0">
              <a:solidFill>
                <a:schemeClr val="tx1">
                  <a:lumMod val="75000"/>
                  <a:lumOff val="25000"/>
                </a:schemeClr>
              </a:solidFill>
              <a:cs typeface="Arial" pitchFamily="34" charset="0"/>
            </a:endParaRPr>
          </a:p>
        </p:txBody>
      </p:sp>
      <p:sp>
        <p:nvSpPr>
          <p:cNvPr id="26" name="TextBox 25"/>
          <p:cNvSpPr txBox="1"/>
          <p:nvPr/>
        </p:nvSpPr>
        <p:spPr>
          <a:xfrm>
            <a:off x="382331" y="3982293"/>
            <a:ext cx="4031895" cy="646331"/>
          </a:xfrm>
          <a:prstGeom prst="rect">
            <a:avLst/>
          </a:prstGeom>
          <a:noFill/>
        </p:spPr>
        <p:txBody>
          <a:bodyPr wrap="square" rtlCol="0">
            <a:spAutoFit/>
          </a:bodyPr>
          <a:lstStyle/>
          <a:p>
            <a:pPr algn="r"/>
            <a:r>
              <a:rPr lang="sv-SE" altLang="ko-KR" sz="1200" dirty="0">
                <a:solidFill>
                  <a:schemeClr val="tx1">
                    <a:lumMod val="75000"/>
                    <a:lumOff val="25000"/>
                  </a:schemeClr>
                </a:solidFill>
                <a:cs typeface="Arial" pitchFamily="34" charset="0"/>
              </a:rPr>
              <a:t>Du måste öppna ditt sinne och tänka som om du verkligen var i den situationen. Använd ditt bästa verktyg - din hjärna.</a:t>
            </a:r>
            <a:endParaRPr lang="en-US" altLang="ko-KR" sz="1200" dirty="0">
              <a:solidFill>
                <a:schemeClr val="tx1">
                  <a:lumMod val="75000"/>
                  <a:lumOff val="25000"/>
                </a:schemeClr>
              </a:solidFill>
              <a:cs typeface="Arial" pitchFamily="34" charset="0"/>
            </a:endParaRPr>
          </a:p>
        </p:txBody>
      </p:sp>
      <p:sp>
        <p:nvSpPr>
          <p:cNvPr id="27" name="TextBox 26"/>
          <p:cNvSpPr txBox="1"/>
          <p:nvPr/>
        </p:nvSpPr>
        <p:spPr>
          <a:xfrm>
            <a:off x="2144843" y="3574869"/>
            <a:ext cx="2336966" cy="276999"/>
          </a:xfrm>
          <a:prstGeom prst="rect">
            <a:avLst/>
          </a:prstGeom>
          <a:noFill/>
        </p:spPr>
        <p:txBody>
          <a:bodyPr wrap="square" rtlCol="0">
            <a:spAutoFit/>
          </a:bodyPr>
          <a:lstStyle/>
          <a:p>
            <a:pPr algn="r"/>
            <a:r>
              <a:rPr lang="en-US" altLang="ko-KR" sz="1200" b="1" dirty="0" err="1">
                <a:solidFill>
                  <a:schemeClr val="bg1"/>
                </a:solidFill>
                <a:cs typeface="Arial" pitchFamily="34" charset="0"/>
              </a:rPr>
              <a:t>Utvidga</a:t>
            </a:r>
            <a:r>
              <a:rPr lang="en-US" altLang="ko-KR" sz="1200" b="1" dirty="0">
                <a:solidFill>
                  <a:schemeClr val="bg1"/>
                </a:solidFill>
                <a:cs typeface="Arial" pitchFamily="34" charset="0"/>
              </a:rPr>
              <a:t> </a:t>
            </a:r>
            <a:r>
              <a:rPr lang="en-US" altLang="ko-KR" sz="1200" b="1" dirty="0" err="1">
                <a:solidFill>
                  <a:schemeClr val="bg1"/>
                </a:solidFill>
                <a:cs typeface="Arial" pitchFamily="34" charset="0"/>
              </a:rPr>
              <a:t>ditt</a:t>
            </a:r>
            <a:r>
              <a:rPr lang="en-US" altLang="ko-KR" sz="1200" b="1" dirty="0">
                <a:solidFill>
                  <a:schemeClr val="bg1"/>
                </a:solidFill>
                <a:cs typeface="Arial" pitchFamily="34" charset="0"/>
              </a:rPr>
              <a:t> </a:t>
            </a:r>
            <a:r>
              <a:rPr lang="en-US" altLang="ko-KR" sz="1200" b="1" dirty="0" err="1">
                <a:solidFill>
                  <a:schemeClr val="bg1"/>
                </a:solidFill>
                <a:cs typeface="Arial" pitchFamily="34" charset="0"/>
              </a:rPr>
              <a:t>tänkande</a:t>
            </a:r>
            <a:endParaRPr lang="ko-KR" altLang="en-US" sz="1200" b="1" dirty="0">
              <a:solidFill>
                <a:schemeClr val="bg1"/>
              </a:solidFill>
              <a:cs typeface="Arial" pitchFamily="34" charset="0"/>
            </a:endParaRPr>
          </a:p>
        </p:txBody>
      </p:sp>
      <p:sp>
        <p:nvSpPr>
          <p:cNvPr id="28" name="TextBox 27"/>
          <p:cNvSpPr txBox="1"/>
          <p:nvPr/>
        </p:nvSpPr>
        <p:spPr>
          <a:xfrm>
            <a:off x="4669945" y="1674160"/>
            <a:ext cx="2336966" cy="276999"/>
          </a:xfrm>
          <a:prstGeom prst="rect">
            <a:avLst/>
          </a:prstGeom>
          <a:noFill/>
        </p:spPr>
        <p:txBody>
          <a:bodyPr wrap="square" rtlCol="0">
            <a:spAutoFit/>
          </a:bodyPr>
          <a:lstStyle/>
          <a:p>
            <a:r>
              <a:rPr lang="en-US" altLang="ko-KR" sz="1200" b="1" dirty="0">
                <a:solidFill>
                  <a:schemeClr val="bg1"/>
                </a:solidFill>
                <a:cs typeface="Arial" pitchFamily="34" charset="0"/>
              </a:rPr>
              <a:t>Ta </a:t>
            </a:r>
            <a:r>
              <a:rPr lang="en-US" altLang="ko-KR" sz="1200" b="1" dirty="0" err="1">
                <a:solidFill>
                  <a:schemeClr val="bg1"/>
                </a:solidFill>
                <a:cs typeface="Arial" pitchFamily="34" charset="0"/>
              </a:rPr>
              <a:t>beslut</a:t>
            </a:r>
            <a:endParaRPr lang="ko-KR" altLang="en-US" sz="1200" b="1" dirty="0">
              <a:solidFill>
                <a:schemeClr val="bg1"/>
              </a:solidFill>
              <a:cs typeface="Arial" pitchFamily="34" charset="0"/>
            </a:endParaRPr>
          </a:p>
        </p:txBody>
      </p:sp>
    </p:spTree>
    <p:extLst>
      <p:ext uri="{BB962C8B-B14F-4D97-AF65-F5344CB8AC3E}">
        <p14:creationId xmlns:p14="http://schemas.microsoft.com/office/powerpoint/2010/main" val="188476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1: Innan du startar: SWOT analys</a:t>
            </a:r>
          </a:p>
        </p:txBody>
      </p:sp>
      <p:sp>
        <p:nvSpPr>
          <p:cNvPr id="18" name="Rectangle 1">
            <a:extLst>
              <a:ext uri="{FF2B5EF4-FFF2-40B4-BE49-F238E27FC236}">
                <a16:creationId xmlns:a16="http://schemas.microsoft.com/office/drawing/2014/main" id="{A53FAEA7-C47A-B133-DF94-DC09E55CAB1F}"/>
              </a:ext>
            </a:extLst>
          </p:cNvPr>
          <p:cNvSpPr/>
          <p:nvPr/>
        </p:nvSpPr>
        <p:spPr>
          <a:xfrm>
            <a:off x="832752" y="1629993"/>
            <a:ext cx="7364555" cy="262796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sv-SE"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När du startar ett företagande är det mycket viktigt att känna till tillståndet i din miljö, de möjligheter som finns och de hot som utgör potentiella faror, samt dina egna egenskaper, svagheter och styrkor. </a:t>
            </a:r>
          </a:p>
          <a:p>
            <a:pPr algn="just" latinLnBrk="0">
              <a:lnSpc>
                <a:spcPct val="150000"/>
              </a:lnSpc>
              <a:spcAft>
                <a:spcPts val="1000"/>
              </a:spcAft>
            </a:pPr>
            <a:r>
              <a:rPr lang="sv-SE"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Det finns olika analyser som utförs inom entreprenörskap: PESTEL-analys (politisk, ekonomisk, social, teknisk, miljömässig, juridisk), SWOT-analys (styrkor, svagheter, möjligheter, hot), Porters 5 krafter konkurrensanalys, Canvas-modell ...</a:t>
            </a:r>
          </a:p>
          <a:p>
            <a:pPr algn="just" latinLnBrk="0">
              <a:lnSpc>
                <a:spcPct val="150000"/>
              </a:lnSpc>
              <a:spcAft>
                <a:spcPts val="1000"/>
              </a:spcAft>
            </a:pPr>
            <a:r>
              <a:rPr lang="sv-SE" sz="120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Här kommer vi att fokusera på SWOT-analysen, en av de mest kompletta och mest kända för sin enkelhet och användbarhet.</a:t>
            </a:r>
            <a:endPar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Oval 35">
            <a:extLst>
              <a:ext uri="{FF2B5EF4-FFF2-40B4-BE49-F238E27FC236}">
                <a16:creationId xmlns:a16="http://schemas.microsoft.com/office/drawing/2014/main" id="{B436F422-2D1F-4575-85EC-8666E4819862}"/>
              </a:ext>
            </a:extLst>
          </p:cNvPr>
          <p:cNvSpPr/>
          <p:nvPr/>
        </p:nvSpPr>
        <p:spPr>
          <a:xfrm>
            <a:off x="625043" y="885541"/>
            <a:ext cx="346557" cy="4425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1007603" y="1023368"/>
            <a:ext cx="4716525" cy="282799"/>
          </a:xfrm>
        </p:spPr>
        <p:txBody>
          <a:bodyPr/>
          <a:lstStyle/>
          <a:p>
            <a:pPr lvl="0" algn="l"/>
            <a:r>
              <a:rPr lang="en-US" altLang="ko-KR" sz="1800" b="1" dirty="0" err="1"/>
              <a:t>Inledning</a:t>
            </a:r>
            <a:r>
              <a:rPr lang="en-US" altLang="ko-KR" sz="1800" b="1" dirty="0"/>
              <a:t>: </a:t>
            </a:r>
            <a:r>
              <a:rPr lang="en-US" altLang="ko-KR" sz="1800" b="1" dirty="0" err="1"/>
              <a:t>Vad</a:t>
            </a:r>
            <a:r>
              <a:rPr lang="en-US" altLang="ko-KR" sz="1800" b="1" dirty="0"/>
              <a:t> </a:t>
            </a:r>
            <a:r>
              <a:rPr lang="en-US" altLang="ko-KR" sz="1800" b="1" dirty="0" err="1"/>
              <a:t>handlar</a:t>
            </a:r>
            <a:r>
              <a:rPr lang="en-US" altLang="ko-KR" sz="1800" b="1" dirty="0"/>
              <a:t> det </a:t>
            </a:r>
            <a:r>
              <a:rPr lang="en-US" altLang="ko-KR" sz="1800" b="1" dirty="0" err="1"/>
              <a:t>här</a:t>
            </a:r>
            <a:r>
              <a:rPr lang="en-US" altLang="ko-KR" sz="1800" b="1" dirty="0"/>
              <a:t> om?</a:t>
            </a:r>
          </a:p>
        </p:txBody>
      </p:sp>
    </p:spTree>
    <p:extLst>
      <p:ext uri="{BB962C8B-B14F-4D97-AF65-F5344CB8AC3E}">
        <p14:creationId xmlns:p14="http://schemas.microsoft.com/office/powerpoint/2010/main" val="2877731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Vad är digitalt entreprenörskap?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Definition</a:t>
            </a:r>
          </a:p>
        </p:txBody>
      </p:sp>
      <p:sp>
        <p:nvSpPr>
          <p:cNvPr id="4" name="TextBox 15">
            <a:extLst>
              <a:ext uri="{FF2B5EF4-FFF2-40B4-BE49-F238E27FC236}">
                <a16:creationId xmlns:a16="http://schemas.microsoft.com/office/drawing/2014/main" id="{A4EC8DF6-3118-6A03-CDDF-70A85F135774}"/>
              </a:ext>
            </a:extLst>
          </p:cNvPr>
          <p:cNvSpPr txBox="1"/>
          <p:nvPr/>
        </p:nvSpPr>
        <p:spPr>
          <a:xfrm>
            <a:off x="4932040" y="1875747"/>
            <a:ext cx="3528392" cy="1170513"/>
          </a:xfrm>
          <a:prstGeom prst="rect">
            <a:avLst/>
          </a:prstGeom>
          <a:noFill/>
        </p:spPr>
        <p:txBody>
          <a:bodyPr wrap="square" rtlCol="0">
            <a:spAutoFit/>
          </a:bodyPr>
          <a:lstStyle/>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Enkelt uttryckt är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digitalt entreprenörskap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skapandet av ett företag som säljer produkter eller tjänster via internet, utan behov av ett fysiskt utrymme för att betjäna kunder.</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descr="Diagrama, Icono&#10;&#10;Descripción generada automáticamente">
            <a:extLst>
              <a:ext uri="{FF2B5EF4-FFF2-40B4-BE49-F238E27FC236}">
                <a16:creationId xmlns:a16="http://schemas.microsoft.com/office/drawing/2014/main" id="{63C73EB1-8380-1091-EBDC-8F4609CFACC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03530" y="1419622"/>
            <a:ext cx="3668470" cy="2676837"/>
          </a:xfrm>
          <a:prstGeom prst="rect">
            <a:avLst/>
          </a:prstGeom>
        </p:spPr>
      </p:pic>
    </p:spTree>
    <p:extLst>
      <p:ext uri="{BB962C8B-B14F-4D97-AF65-F5344CB8AC3E}">
        <p14:creationId xmlns:p14="http://schemas.microsoft.com/office/powerpoint/2010/main" val="256465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1: </a:t>
            </a:r>
            <a:r>
              <a:rPr lang="sv-SE" sz="2800" dirty="0"/>
              <a:t>Innan du startar: SWOT analys</a:t>
            </a:r>
            <a:endParaRPr lang="es-ES" sz="2800" dirty="0"/>
          </a:p>
        </p:txBody>
      </p:sp>
      <p:sp>
        <p:nvSpPr>
          <p:cNvPr id="20" name="Rectangle 1">
            <a:extLst>
              <a:ext uri="{FF2B5EF4-FFF2-40B4-BE49-F238E27FC236}">
                <a16:creationId xmlns:a16="http://schemas.microsoft.com/office/drawing/2014/main" id="{E2898E80-ABB0-ED4E-BAEF-CF41C6CF455C}"/>
              </a:ext>
            </a:extLst>
          </p:cNvPr>
          <p:cNvSpPr/>
          <p:nvPr/>
        </p:nvSpPr>
        <p:spPr>
          <a:xfrm>
            <a:off x="1789822" y="1567345"/>
            <a:ext cx="5564355" cy="229628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Vid detta tillfälle måste du utarbeta en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SWOT-analys (styrkor, svagheter, möjligheter, hot och möjligheter)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som tillämpas på en affärsidé. </a:t>
            </a:r>
          </a:p>
          <a:p>
            <a:pPr algn="just"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Du bör ta hänsyn till att analysen är uppdelad i en intern del (styrkor och svagheter) och en extern del (möjligheter och hot), så du har bara kontroll över de interna variablerna.</a:t>
            </a:r>
          </a:p>
        </p:txBody>
      </p:sp>
      <p:sp>
        <p:nvSpPr>
          <p:cNvPr id="5" name="Donut 24">
            <a:extLst>
              <a:ext uri="{FF2B5EF4-FFF2-40B4-BE49-F238E27FC236}">
                <a16:creationId xmlns:a16="http://schemas.microsoft.com/office/drawing/2014/main" id="{5A9376DB-6835-275C-67FD-6C8DEA99CDB8}"/>
              </a:ext>
            </a:extLst>
          </p:cNvPr>
          <p:cNvSpPr/>
          <p:nvPr/>
        </p:nvSpPr>
        <p:spPr>
          <a:xfrm>
            <a:off x="755576" y="993832"/>
            <a:ext cx="346557" cy="341870"/>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1102133" y="1024964"/>
            <a:ext cx="3253843"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dirty="0" err="1"/>
              <a:t>Uppgift</a:t>
            </a:r>
            <a:r>
              <a:rPr lang="en-US" altLang="ko-KR" sz="1800" b="1" dirty="0"/>
              <a:t>: </a:t>
            </a:r>
            <a:r>
              <a:rPr lang="en-US" altLang="ko-KR" sz="1800" b="1" dirty="0" err="1"/>
              <a:t>Vad</a:t>
            </a:r>
            <a:r>
              <a:rPr lang="en-US" altLang="ko-KR" sz="1800" b="1" dirty="0"/>
              <a:t> </a:t>
            </a:r>
            <a:r>
              <a:rPr lang="en-US" altLang="ko-KR" sz="1800" b="1" dirty="0" err="1"/>
              <a:t>är</a:t>
            </a:r>
            <a:r>
              <a:rPr lang="en-US" altLang="ko-KR" sz="1800" b="1" dirty="0"/>
              <a:t> </a:t>
            </a:r>
            <a:r>
              <a:rPr lang="en-US" altLang="ko-KR" sz="1800" b="1" dirty="0" err="1"/>
              <a:t>aktiviteten</a:t>
            </a:r>
            <a:r>
              <a:rPr lang="en-US" altLang="ko-KR" sz="1800" b="1" dirty="0"/>
              <a:t>?</a:t>
            </a:r>
          </a:p>
        </p:txBody>
      </p:sp>
    </p:spTree>
    <p:extLst>
      <p:ext uri="{BB962C8B-B14F-4D97-AF65-F5344CB8AC3E}">
        <p14:creationId xmlns:p14="http://schemas.microsoft.com/office/powerpoint/2010/main" val="2514567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1: </a:t>
            </a:r>
            <a:r>
              <a:rPr lang="sv-SE" sz="2800" dirty="0"/>
              <a:t>Innan du startar: SWOT analys</a:t>
            </a:r>
            <a:endParaRPr lang="es-ES" sz="2800" dirty="0"/>
          </a:p>
        </p:txBody>
      </p:sp>
      <p:sp>
        <p:nvSpPr>
          <p:cNvPr id="7" name="Oval 21">
            <a:extLst>
              <a:ext uri="{FF2B5EF4-FFF2-40B4-BE49-F238E27FC236}">
                <a16:creationId xmlns:a16="http://schemas.microsoft.com/office/drawing/2014/main" id="{5798E195-FE25-5B5E-E976-49B9C74D6089}"/>
              </a:ext>
            </a:extLst>
          </p:cNvPr>
          <p:cNvSpPr>
            <a:spLocks noChangeAspect="1"/>
          </p:cNvSpPr>
          <p:nvPr/>
        </p:nvSpPr>
        <p:spPr>
          <a:xfrm>
            <a:off x="564699" y="754350"/>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Rectangle 1">
            <a:extLst>
              <a:ext uri="{FF2B5EF4-FFF2-40B4-BE49-F238E27FC236}">
                <a16:creationId xmlns:a16="http://schemas.microsoft.com/office/drawing/2014/main" id="{A53FAEA7-C47A-B133-DF94-DC09E55CAB1F}"/>
              </a:ext>
            </a:extLst>
          </p:cNvPr>
          <p:cNvSpPr/>
          <p:nvPr/>
        </p:nvSpPr>
        <p:spPr>
          <a:xfrm>
            <a:off x="476545" y="1320631"/>
            <a:ext cx="8190910" cy="3068519"/>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Börja tänka på dina egenskaper och din omgivnings egenskaper och notera dem alla. Börja nu klassificera dem i svagheter, hot, styrkor och möjligheter.</a:t>
            </a:r>
          </a:p>
          <a:p>
            <a:pPr algn="just"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Exempel på dina</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styrkor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kan vara: hög kunskapsnivå inom affärsområdet; god produktionskapacitet; erfarenhet av marknadsföring och distributionskanaler; ekonomisk bakgrund för den initiala investeringen ...</a:t>
            </a:r>
          </a:p>
          <a:p>
            <a:pPr algn="just"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När det gäller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svagheter</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är några exempel: låg initial budget; få verktyg tillgängliga; liten erfarenhet av digitala medier ....</a:t>
            </a:r>
          </a:p>
          <a:p>
            <a:pPr algn="just"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För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möjligheter: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växande marknad; tillgängliga leverantörer; råvaror till låga priser; låg konkurrens inom sektorn; möjlighet att skapa en stor online-</a:t>
            </a:r>
            <a:r>
              <a:rPr lang="sv-SE" sz="1200"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community</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för produktsynlighet ...</a:t>
            </a:r>
          </a:p>
          <a:p>
            <a:pPr algn="just"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Och för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hoten</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hög konkurrens inom sektorn; inträdeshinder; potentiella kunder med låg IT-kunnig profil; komplicerad lagstiftning ...</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06041"/>
            <a:ext cx="4536504" cy="282799"/>
          </a:xfrm>
        </p:spPr>
        <p:txBody>
          <a:bodyPr/>
          <a:lstStyle/>
          <a:p>
            <a:pPr lvl="0" algn="l"/>
            <a:r>
              <a:rPr lang="en-US" altLang="ko-KR" sz="1800" b="1" dirty="0"/>
              <a:t>Process: </a:t>
            </a:r>
            <a:r>
              <a:rPr lang="en-US" altLang="ko-KR" sz="1800" b="1" dirty="0" err="1"/>
              <a:t>Vad</a:t>
            </a:r>
            <a:r>
              <a:rPr lang="en-US" altLang="ko-KR" sz="1800" b="1" dirty="0"/>
              <a:t> ska jag </a:t>
            </a:r>
            <a:r>
              <a:rPr lang="en-US" altLang="ko-KR" sz="1800" b="1" dirty="0" err="1"/>
              <a:t>göra</a:t>
            </a:r>
            <a:r>
              <a:rPr lang="en-US" altLang="ko-KR" sz="1800" b="1" dirty="0"/>
              <a:t>?</a:t>
            </a:r>
          </a:p>
        </p:txBody>
      </p:sp>
    </p:spTree>
    <p:extLst>
      <p:ext uri="{BB962C8B-B14F-4D97-AF65-F5344CB8AC3E}">
        <p14:creationId xmlns:p14="http://schemas.microsoft.com/office/powerpoint/2010/main" val="184468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1: Innan du startar: SWOT analys</a:t>
            </a:r>
          </a:p>
        </p:txBody>
      </p:sp>
      <p:sp>
        <p:nvSpPr>
          <p:cNvPr id="8" name="Rounded Rectangle 51">
            <a:extLst>
              <a:ext uri="{FF2B5EF4-FFF2-40B4-BE49-F238E27FC236}">
                <a16:creationId xmlns:a16="http://schemas.microsoft.com/office/drawing/2014/main" id="{380A67BD-25BC-E3C8-12D6-9ED1468F7453}"/>
              </a:ext>
            </a:extLst>
          </p:cNvPr>
          <p:cNvSpPr/>
          <p:nvPr/>
        </p:nvSpPr>
        <p:spPr>
          <a:xfrm rot="16200000" flipH="1">
            <a:off x="606482" y="848637"/>
            <a:ext cx="419678" cy="409521"/>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ectangle 1">
            <a:extLst>
              <a:ext uri="{FF2B5EF4-FFF2-40B4-BE49-F238E27FC236}">
                <a16:creationId xmlns:a16="http://schemas.microsoft.com/office/drawing/2014/main" id="{E2898E80-ABB0-ED4E-BAEF-CF41C6CF455C}"/>
              </a:ext>
            </a:extLst>
          </p:cNvPr>
          <p:cNvSpPr/>
          <p:nvPr/>
        </p:nvSpPr>
        <p:spPr>
          <a:xfrm>
            <a:off x="206697" y="1544131"/>
            <a:ext cx="2781127" cy="217974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dirty="0">
              <a:solidFill>
                <a:schemeClr val="tx1">
                  <a:lumMod val="75000"/>
                  <a:lumOff val="25000"/>
                </a:schemeClr>
              </a:solidFill>
            </a:endParaRPr>
          </a:p>
          <a:p>
            <a:pPr algn="ctr" latinLnBrk="0"/>
            <a:r>
              <a:rPr lang="es-ES" altLang="ko-KR" sz="1200" b="1" dirty="0">
                <a:solidFill>
                  <a:schemeClr val="tx1">
                    <a:lumMod val="75000"/>
                    <a:lumOff val="25000"/>
                  </a:schemeClr>
                </a:solidFill>
              </a:rPr>
              <a:t>Kompetens (LifeComp)</a:t>
            </a:r>
          </a:p>
          <a:p>
            <a:pPr algn="ctr" latinLnBrk="0"/>
            <a:endParaRPr lang="es-ES" altLang="ko-KR" sz="1200" b="1" dirty="0">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P2 </a:t>
            </a:r>
            <a:r>
              <a:rPr lang="en-GB" sz="1200" dirty="0" err="1">
                <a:solidFill>
                  <a:schemeClr val="tx1">
                    <a:lumMod val="75000"/>
                    <a:lumOff val="25000"/>
                  </a:schemeClr>
                </a:solidFill>
                <a:latin typeface="Arial" panose="020B0604020202020204" pitchFamily="34" charset="0"/>
              </a:rPr>
              <a:t>Flexibilitet</a:t>
            </a:r>
            <a:r>
              <a:rPr lang="en-GB" sz="1200" dirty="0">
                <a:solidFill>
                  <a:schemeClr val="tx1">
                    <a:lumMod val="75000"/>
                    <a:lumOff val="25000"/>
                  </a:schemeClr>
                </a:solidFill>
                <a:latin typeface="Arial" panose="020B0604020202020204" pitchFamily="34" charset="0"/>
              </a:rPr>
              <a:t>.</a:t>
            </a: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L2 </a:t>
            </a:r>
            <a:r>
              <a:rPr lang="en-GB" sz="1200" dirty="0" err="1">
                <a:solidFill>
                  <a:schemeClr val="tx1">
                    <a:lumMod val="75000"/>
                    <a:lumOff val="25000"/>
                  </a:schemeClr>
                </a:solidFill>
                <a:latin typeface="Arial" panose="020B0604020202020204" pitchFamily="34" charset="0"/>
              </a:rPr>
              <a:t>Kristiskt</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tänkande</a:t>
            </a:r>
            <a:r>
              <a:rPr lang="en-GB" sz="1200" dirty="0">
                <a:solidFill>
                  <a:schemeClr val="tx1">
                    <a:lumMod val="75000"/>
                    <a:lumOff val="25000"/>
                  </a:schemeClr>
                </a:solidFill>
                <a:latin typeface="Arial" panose="020B0604020202020204" pitchFamily="34" charset="0"/>
              </a:rPr>
              <a:t>.</a:t>
            </a:r>
            <a:endParaRPr lang="es-ES" altLang="ko-KR" sz="1200" dirty="0">
              <a:solidFill>
                <a:schemeClr val="tx1">
                  <a:lumMod val="75000"/>
                  <a:lumOff val="25000"/>
                </a:schemeClr>
              </a:solidFill>
              <a:latin typeface="Arial" panose="020B0604020202020204" pitchFamily="34" charset="0"/>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971600" y="980437"/>
            <a:ext cx="4465759"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dirty="0" err="1"/>
              <a:t>Lärandemål</a:t>
            </a:r>
            <a:r>
              <a:rPr lang="en-US" altLang="ko-KR" sz="1800" b="1" dirty="0"/>
              <a:t>: </a:t>
            </a:r>
            <a:r>
              <a:rPr lang="en-US" altLang="ko-KR" sz="1800" b="1" dirty="0" err="1"/>
              <a:t>Vad</a:t>
            </a:r>
            <a:r>
              <a:rPr lang="en-US" altLang="ko-KR" sz="1800" b="1" dirty="0"/>
              <a:t> </a:t>
            </a:r>
            <a:r>
              <a:rPr lang="en-US" altLang="ko-KR" sz="1800" b="1" dirty="0" err="1"/>
              <a:t>kommer</a:t>
            </a:r>
            <a:r>
              <a:rPr lang="en-US" altLang="ko-KR" sz="1800" b="1" dirty="0"/>
              <a:t> jag </a:t>
            </a:r>
            <a:r>
              <a:rPr lang="en-US" altLang="ko-KR" sz="1800" b="1" dirty="0" err="1"/>
              <a:t>att</a:t>
            </a:r>
            <a:r>
              <a:rPr lang="en-US" altLang="ko-KR" sz="1800" b="1" dirty="0"/>
              <a:t> </a:t>
            </a:r>
            <a:r>
              <a:rPr lang="en-US" altLang="ko-KR" sz="1800" b="1" dirty="0" err="1"/>
              <a:t>lära</a:t>
            </a:r>
            <a:r>
              <a:rPr lang="en-US" altLang="ko-KR" sz="1800" b="1" dirty="0"/>
              <a:t> </a:t>
            </a:r>
            <a:r>
              <a:rPr lang="en-US" altLang="ko-KR" sz="1800" b="1" dirty="0" err="1"/>
              <a:t>mig</a:t>
            </a:r>
            <a:r>
              <a:rPr lang="en-US" altLang="ko-KR" sz="1800" b="1" dirty="0"/>
              <a:t>?</a:t>
            </a:r>
          </a:p>
        </p:txBody>
      </p:sp>
      <p:sp>
        <p:nvSpPr>
          <p:cNvPr id="7" name="Rectangle 1">
            <a:extLst>
              <a:ext uri="{FF2B5EF4-FFF2-40B4-BE49-F238E27FC236}">
                <a16:creationId xmlns:a16="http://schemas.microsoft.com/office/drawing/2014/main" id="{61AA50F5-7904-73A8-C93E-896A2D602320}"/>
              </a:ext>
            </a:extLst>
          </p:cNvPr>
          <p:cNvSpPr/>
          <p:nvPr/>
        </p:nvSpPr>
        <p:spPr>
          <a:xfrm>
            <a:off x="3181436" y="1544130"/>
            <a:ext cx="2781127" cy="217974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dirty="0">
              <a:solidFill>
                <a:schemeClr val="tx1">
                  <a:lumMod val="75000"/>
                  <a:lumOff val="25000"/>
                </a:schemeClr>
              </a:solidFill>
            </a:endParaRPr>
          </a:p>
          <a:p>
            <a:pPr algn="ctr" latinLnBrk="0"/>
            <a:r>
              <a:rPr lang="es-ES" altLang="ko-KR" sz="1200" b="1" dirty="0">
                <a:solidFill>
                  <a:schemeClr val="tx1">
                    <a:lumMod val="75000"/>
                    <a:lumOff val="25000"/>
                  </a:schemeClr>
                </a:solidFill>
              </a:rPr>
              <a:t>Kompetens (EntreComp)</a:t>
            </a:r>
          </a:p>
          <a:p>
            <a:pPr algn="ctr" latinLnBrk="0"/>
            <a:endParaRPr lang="es-ES" altLang="ko-KR" sz="1200" b="1" dirty="0">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1.4 </a:t>
            </a:r>
            <a:r>
              <a:rPr lang="en-GB" sz="1200" dirty="0" err="1">
                <a:solidFill>
                  <a:schemeClr val="tx1">
                    <a:lumMod val="75000"/>
                    <a:lumOff val="25000"/>
                  </a:schemeClr>
                </a:solidFill>
                <a:latin typeface="Arial" panose="020B0604020202020204" pitchFamily="34" charset="0"/>
              </a:rPr>
              <a:t>Värdera</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ideer</a:t>
            </a:r>
            <a:r>
              <a:rPr lang="en-GB" sz="1200" dirty="0">
                <a:solidFill>
                  <a:schemeClr val="tx1">
                    <a:lumMod val="75000"/>
                    <a:lumOff val="25000"/>
                  </a:schemeClr>
                </a:solidFill>
                <a:latin typeface="Arial" panose="020B0604020202020204" pitchFamily="34" charset="0"/>
              </a:rPr>
              <a:t>.</a:t>
            </a: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2.1 </a:t>
            </a:r>
            <a:r>
              <a:rPr lang="en-GB" sz="1200" dirty="0" err="1">
                <a:solidFill>
                  <a:schemeClr val="tx1">
                    <a:lumMod val="75000"/>
                    <a:lumOff val="25000"/>
                  </a:schemeClr>
                </a:solidFill>
                <a:latin typeface="Arial" panose="020B0604020202020204" pitchFamily="34" charset="0"/>
              </a:rPr>
              <a:t>Självmedvetenhet</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och</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självförmåga</a:t>
            </a:r>
            <a:r>
              <a:rPr lang="en-GB" sz="1200" dirty="0">
                <a:solidFill>
                  <a:schemeClr val="tx1">
                    <a:lumMod val="75000"/>
                    <a:lumOff val="25000"/>
                  </a:schemeClr>
                </a:solidFill>
                <a:latin typeface="Arial" panose="020B0604020202020204" pitchFamily="34" charset="0"/>
              </a:rPr>
              <a:t>.</a:t>
            </a: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3.3 </a:t>
            </a:r>
            <a:r>
              <a:rPr lang="sv-SE" sz="1200" dirty="0">
                <a:solidFill>
                  <a:schemeClr val="tx1">
                    <a:lumMod val="75000"/>
                    <a:lumOff val="25000"/>
                  </a:schemeClr>
                </a:solidFill>
                <a:latin typeface="Arial" panose="020B0604020202020204" pitchFamily="34" charset="0"/>
              </a:rPr>
              <a:t>Hantera osäkerhet, tvetydighet och risker.</a:t>
            </a:r>
            <a:endParaRPr lang="es-ES" altLang="ko-KR" sz="1200" dirty="0">
              <a:solidFill>
                <a:schemeClr val="tx1">
                  <a:lumMod val="75000"/>
                  <a:lumOff val="25000"/>
                </a:schemeClr>
              </a:solidFill>
              <a:latin typeface="Arial" panose="020B0604020202020204" pitchFamily="34" charset="0"/>
            </a:endParaRPr>
          </a:p>
        </p:txBody>
      </p:sp>
      <p:sp>
        <p:nvSpPr>
          <p:cNvPr id="9" name="Rectangle 1">
            <a:extLst>
              <a:ext uri="{FF2B5EF4-FFF2-40B4-BE49-F238E27FC236}">
                <a16:creationId xmlns:a16="http://schemas.microsoft.com/office/drawing/2014/main" id="{9B301531-DED9-D023-7B58-F5F53617D4E7}"/>
              </a:ext>
            </a:extLst>
          </p:cNvPr>
          <p:cNvSpPr/>
          <p:nvPr/>
        </p:nvSpPr>
        <p:spPr>
          <a:xfrm>
            <a:off x="6156175" y="1536745"/>
            <a:ext cx="2709119" cy="218713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dirty="0">
              <a:solidFill>
                <a:schemeClr val="tx1">
                  <a:lumMod val="75000"/>
                  <a:lumOff val="25000"/>
                </a:schemeClr>
              </a:solidFill>
            </a:endParaRPr>
          </a:p>
          <a:p>
            <a:pPr algn="ctr" latinLnBrk="0"/>
            <a:r>
              <a:rPr lang="es-ES" altLang="ko-KR" sz="1200" b="1" dirty="0">
                <a:solidFill>
                  <a:schemeClr val="tx1">
                    <a:lumMod val="75000"/>
                    <a:lumOff val="25000"/>
                  </a:schemeClr>
                </a:solidFill>
              </a:rPr>
              <a:t>Kompetens (DigiComp)</a:t>
            </a:r>
          </a:p>
          <a:p>
            <a:pPr latinLnBrk="0"/>
            <a:endParaRPr lang="es-ES" altLang="ko-KR" sz="1200" b="1" dirty="0">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1.2</a:t>
            </a:r>
            <a:r>
              <a:rPr lang="sv-SE" sz="1200" dirty="0">
                <a:solidFill>
                  <a:schemeClr val="tx1">
                    <a:lumMod val="75000"/>
                    <a:lumOff val="25000"/>
                  </a:schemeClr>
                </a:solidFill>
                <a:latin typeface="Arial" panose="020B0604020202020204" pitchFamily="34" charset="0"/>
              </a:rPr>
              <a:t> Utvärdering av data, information och digitalt innehåll.</a:t>
            </a:r>
            <a:endParaRPr lang="ko-KR" altLang="en-US" sz="1200" dirty="0">
              <a:solidFill>
                <a:schemeClr val="tx1">
                  <a:lumMod val="75000"/>
                  <a:lumOff val="25000"/>
                </a:schemeClr>
              </a:solidFill>
              <a:latin typeface="Arial" panose="020B0604020202020204" pitchFamily="34" charset="0"/>
            </a:endParaRPr>
          </a:p>
        </p:txBody>
      </p:sp>
    </p:spTree>
    <p:extLst>
      <p:ext uri="{BB962C8B-B14F-4D97-AF65-F5344CB8AC3E}">
        <p14:creationId xmlns:p14="http://schemas.microsoft.com/office/powerpoint/2010/main" val="4101983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1: </a:t>
            </a:r>
            <a:r>
              <a:rPr lang="sv-SE" sz="2800" dirty="0"/>
              <a:t>Innan du startar: SWOT analys</a:t>
            </a:r>
            <a:r>
              <a:rPr lang="es-ES" sz="2800" dirty="0"/>
              <a:t> </a:t>
            </a:r>
          </a:p>
        </p:txBody>
      </p:sp>
      <p:sp>
        <p:nvSpPr>
          <p:cNvPr id="18" name="Rectangle 1">
            <a:extLst>
              <a:ext uri="{FF2B5EF4-FFF2-40B4-BE49-F238E27FC236}">
                <a16:creationId xmlns:a16="http://schemas.microsoft.com/office/drawing/2014/main" id="{A53FAEA7-C47A-B133-DF94-DC09E55CAB1F}"/>
              </a:ext>
            </a:extLst>
          </p:cNvPr>
          <p:cNvSpPr/>
          <p:nvPr/>
        </p:nvSpPr>
        <p:spPr>
          <a:xfrm>
            <a:off x="591996" y="1491630"/>
            <a:ext cx="7979406" cy="243540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sv-SE" altLang="ko-KR" sz="1200" dirty="0">
                <a:solidFill>
                  <a:schemeClr val="tx1">
                    <a:lumMod val="75000"/>
                    <a:lumOff val="25000"/>
                  </a:schemeClr>
                </a:solidFill>
              </a:rPr>
              <a:t>Tyckte du att det var svårt att utföra en SWOT-analys? Ibland behöver du rensa ditt sinne och öppna ögonen för att vara medveten om hur dina interna och externa variabler påverkar dina handlingar och genomförbarheten av dina idéer.</a:t>
            </a:r>
          </a:p>
          <a:p>
            <a:pPr algn="just" latinLnBrk="0">
              <a:lnSpc>
                <a:spcPct val="150000"/>
              </a:lnSpc>
              <a:spcAft>
                <a:spcPts val="1000"/>
              </a:spcAft>
            </a:pPr>
            <a:r>
              <a:rPr lang="sv-SE" altLang="ko-KR" sz="1200" dirty="0">
                <a:solidFill>
                  <a:schemeClr val="tx1">
                    <a:lumMod val="75000"/>
                    <a:lumOff val="25000"/>
                  </a:schemeClr>
                </a:solidFill>
              </a:rPr>
              <a:t>Nu när du vet hur du utför en SWOT-analys, kom ihåg att miljöer är dynamiska och förändras, så att du kan göra en analys regelbundet för att vara medveten om din miljö.</a:t>
            </a:r>
          </a:p>
          <a:p>
            <a:pPr algn="just" latinLnBrk="0">
              <a:lnSpc>
                <a:spcPct val="150000"/>
              </a:lnSpc>
              <a:spcAft>
                <a:spcPts val="1000"/>
              </a:spcAft>
            </a:pPr>
            <a:r>
              <a:rPr lang="sv-SE" altLang="ko-KR" sz="1200" dirty="0">
                <a:solidFill>
                  <a:schemeClr val="tx1">
                    <a:lumMod val="75000"/>
                    <a:lumOff val="25000"/>
                  </a:schemeClr>
                </a:solidFill>
              </a:rPr>
              <a:t>Du kan också utforska andra typer av analyser som de som nämns i introduktionen: PESTEL-analys, Porters 5 </a:t>
            </a:r>
            <a:r>
              <a:rPr lang="sv-SE" altLang="ko-KR" sz="1200" dirty="0" err="1">
                <a:solidFill>
                  <a:schemeClr val="tx1">
                    <a:lumMod val="75000"/>
                    <a:lumOff val="25000"/>
                  </a:schemeClr>
                </a:solidFill>
              </a:rPr>
              <a:t>Forces</a:t>
            </a:r>
            <a:r>
              <a:rPr lang="sv-SE" altLang="ko-KR" sz="1200" dirty="0">
                <a:solidFill>
                  <a:schemeClr val="tx1">
                    <a:lumMod val="75000"/>
                    <a:lumOff val="25000"/>
                  </a:schemeClr>
                </a:solidFill>
              </a:rPr>
              <a:t> konkurrensanalys och mycket mer.</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65563"/>
            <a:ext cx="5112568" cy="282799"/>
          </a:xfrm>
        </p:spPr>
        <p:txBody>
          <a:bodyPr/>
          <a:lstStyle/>
          <a:p>
            <a:pPr algn="l"/>
            <a:r>
              <a:rPr lang="en-US" altLang="ko-KR" sz="1800" b="1" dirty="0" err="1"/>
              <a:t>Slutsatser</a:t>
            </a:r>
            <a:r>
              <a:rPr lang="en-US" altLang="ko-KR" sz="1800" b="1" dirty="0"/>
              <a:t>: </a:t>
            </a:r>
            <a:r>
              <a:rPr lang="en-US" altLang="ko-KR" sz="1800" b="1" dirty="0" err="1"/>
              <a:t>Vad</a:t>
            </a:r>
            <a:r>
              <a:rPr lang="en-US" altLang="ko-KR" sz="1800" b="1" dirty="0"/>
              <a:t> tar jag med </a:t>
            </a:r>
            <a:r>
              <a:rPr lang="en-US" altLang="ko-KR" sz="1800" b="1" dirty="0" err="1"/>
              <a:t>mig</a:t>
            </a:r>
            <a:r>
              <a:rPr lang="en-US" altLang="ko-KR" sz="1800" b="1" dirty="0"/>
              <a:t>?</a:t>
            </a:r>
          </a:p>
        </p:txBody>
      </p:sp>
      <p:sp>
        <p:nvSpPr>
          <p:cNvPr id="9" name="Freeform 108">
            <a:extLst>
              <a:ext uri="{FF2B5EF4-FFF2-40B4-BE49-F238E27FC236}">
                <a16:creationId xmlns:a16="http://schemas.microsoft.com/office/drawing/2014/main" id="{54171F17-D833-62E6-E3A4-06CD8BBA48C7}"/>
              </a:ext>
            </a:extLst>
          </p:cNvPr>
          <p:cNvSpPr/>
          <p:nvPr/>
        </p:nvSpPr>
        <p:spPr>
          <a:xfrm>
            <a:off x="558587" y="771550"/>
            <a:ext cx="341005" cy="376812"/>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50539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2: Utforma en digital marknadsföringsplan</a:t>
            </a:r>
          </a:p>
        </p:txBody>
      </p:sp>
      <p:sp>
        <p:nvSpPr>
          <p:cNvPr id="18" name="Rectangle 1">
            <a:extLst>
              <a:ext uri="{FF2B5EF4-FFF2-40B4-BE49-F238E27FC236}">
                <a16:creationId xmlns:a16="http://schemas.microsoft.com/office/drawing/2014/main" id="{A53FAEA7-C47A-B133-DF94-DC09E55CAB1F}"/>
              </a:ext>
            </a:extLst>
          </p:cNvPr>
          <p:cNvSpPr/>
          <p:nvPr/>
        </p:nvSpPr>
        <p:spPr>
          <a:xfrm>
            <a:off x="889722" y="1651867"/>
            <a:ext cx="7364555" cy="220734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En marknadsplan är ett hanteringsverktyg som gör det möjligt för ett företag att utveckla en marknadsföringsstrategi, samtidigt som man identifierar marknads- och miljömöjligheter samt definierar mål och målgrupp.</a:t>
            </a:r>
          </a:p>
          <a:p>
            <a:pPr algn="just"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När vi pratar om en digital marknadsföringsplan bör detta dokument innehålla de strategier och tekniker som tillämpas på den digitala miljön, vilket kommer att förbättra marknadsföringen av vårt företags produkter och / eller tjänster.</a:t>
            </a:r>
          </a:p>
        </p:txBody>
      </p:sp>
      <p:sp>
        <p:nvSpPr>
          <p:cNvPr id="9" name="Oval 35">
            <a:extLst>
              <a:ext uri="{FF2B5EF4-FFF2-40B4-BE49-F238E27FC236}">
                <a16:creationId xmlns:a16="http://schemas.microsoft.com/office/drawing/2014/main" id="{B436F422-2D1F-4575-85EC-8666E4819862}"/>
              </a:ext>
            </a:extLst>
          </p:cNvPr>
          <p:cNvSpPr/>
          <p:nvPr/>
        </p:nvSpPr>
        <p:spPr>
          <a:xfrm>
            <a:off x="625043" y="885541"/>
            <a:ext cx="346557" cy="4425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1007603" y="1023368"/>
            <a:ext cx="4716525" cy="282799"/>
          </a:xfrm>
        </p:spPr>
        <p:txBody>
          <a:bodyPr/>
          <a:lstStyle/>
          <a:p>
            <a:pPr lvl="0" algn="l"/>
            <a:r>
              <a:rPr lang="en-US" altLang="ko-KR" sz="1800" b="1" dirty="0" err="1"/>
              <a:t>Inledning</a:t>
            </a:r>
            <a:r>
              <a:rPr lang="en-US" altLang="ko-KR" sz="1800" b="1" dirty="0"/>
              <a:t>: </a:t>
            </a:r>
            <a:r>
              <a:rPr lang="en-US" altLang="ko-KR" sz="1800" b="1" dirty="0" err="1"/>
              <a:t>Vad</a:t>
            </a:r>
            <a:r>
              <a:rPr lang="en-US" altLang="ko-KR" sz="1800" b="1" dirty="0"/>
              <a:t> </a:t>
            </a:r>
            <a:r>
              <a:rPr lang="en-US" altLang="ko-KR" sz="1800" b="1" dirty="0" err="1"/>
              <a:t>handlar</a:t>
            </a:r>
            <a:r>
              <a:rPr lang="en-US" altLang="ko-KR" sz="1800" b="1" dirty="0"/>
              <a:t> det </a:t>
            </a:r>
            <a:r>
              <a:rPr lang="en-US" altLang="ko-KR" sz="1800" b="1" dirty="0" err="1"/>
              <a:t>här</a:t>
            </a:r>
            <a:r>
              <a:rPr lang="en-US" altLang="ko-KR" sz="1800" b="1" dirty="0"/>
              <a:t> om?</a:t>
            </a:r>
          </a:p>
        </p:txBody>
      </p:sp>
    </p:spTree>
    <p:extLst>
      <p:ext uri="{BB962C8B-B14F-4D97-AF65-F5344CB8AC3E}">
        <p14:creationId xmlns:p14="http://schemas.microsoft.com/office/powerpoint/2010/main" val="4123918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2: Utforma en digital marknadsföringsplan</a:t>
            </a:r>
          </a:p>
        </p:txBody>
      </p:sp>
      <p:sp>
        <p:nvSpPr>
          <p:cNvPr id="20" name="Rectangle 1">
            <a:extLst>
              <a:ext uri="{FF2B5EF4-FFF2-40B4-BE49-F238E27FC236}">
                <a16:creationId xmlns:a16="http://schemas.microsoft.com/office/drawing/2014/main" id="{E2898E80-ABB0-ED4E-BAEF-CF41C6CF455C}"/>
              </a:ext>
            </a:extLst>
          </p:cNvPr>
          <p:cNvSpPr/>
          <p:nvPr/>
        </p:nvSpPr>
        <p:spPr>
          <a:xfrm>
            <a:off x="1789822" y="1851670"/>
            <a:ext cx="5564355" cy="169528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Du måste utveckla ett dokument med en genomförbar digital </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marknadsföringsplan</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för ditt företag, förutsatt att du är en entreprenör som kommer att förbättra marknadsföringen av dina produkter eller tjänster genom digital marknadsföring.</a:t>
            </a:r>
          </a:p>
          <a:p>
            <a:pPr algn="just"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Du kan använda mallen i resursavsnittet som en guide.</a:t>
            </a:r>
          </a:p>
        </p:txBody>
      </p:sp>
      <p:sp>
        <p:nvSpPr>
          <p:cNvPr id="5" name="Donut 24">
            <a:extLst>
              <a:ext uri="{FF2B5EF4-FFF2-40B4-BE49-F238E27FC236}">
                <a16:creationId xmlns:a16="http://schemas.microsoft.com/office/drawing/2014/main" id="{5A9376DB-6835-275C-67FD-6C8DEA99CDB8}"/>
              </a:ext>
            </a:extLst>
          </p:cNvPr>
          <p:cNvSpPr/>
          <p:nvPr/>
        </p:nvSpPr>
        <p:spPr>
          <a:xfrm>
            <a:off x="755576" y="993832"/>
            <a:ext cx="346557" cy="341870"/>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1102133" y="1024964"/>
            <a:ext cx="3253843"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dirty="0" err="1"/>
              <a:t>Uppgift</a:t>
            </a:r>
            <a:r>
              <a:rPr lang="en-US" altLang="ko-KR" sz="1800" b="1" dirty="0"/>
              <a:t>: </a:t>
            </a:r>
            <a:r>
              <a:rPr lang="en-US" altLang="ko-KR" sz="1800" b="1" dirty="0" err="1"/>
              <a:t>Vad</a:t>
            </a:r>
            <a:r>
              <a:rPr lang="en-US" altLang="ko-KR" sz="1800" b="1" dirty="0"/>
              <a:t> </a:t>
            </a:r>
            <a:r>
              <a:rPr lang="en-US" altLang="ko-KR" sz="1800" b="1" dirty="0" err="1"/>
              <a:t>är</a:t>
            </a:r>
            <a:r>
              <a:rPr lang="en-US" altLang="ko-KR" sz="1800" b="1" dirty="0"/>
              <a:t> </a:t>
            </a:r>
            <a:r>
              <a:rPr lang="en-US" altLang="ko-KR" sz="1800" b="1" dirty="0" err="1"/>
              <a:t>aktiviteten</a:t>
            </a:r>
            <a:r>
              <a:rPr lang="en-US" altLang="ko-KR" sz="1800" b="1" dirty="0"/>
              <a:t>?</a:t>
            </a:r>
          </a:p>
        </p:txBody>
      </p:sp>
    </p:spTree>
    <p:extLst>
      <p:ext uri="{BB962C8B-B14F-4D97-AF65-F5344CB8AC3E}">
        <p14:creationId xmlns:p14="http://schemas.microsoft.com/office/powerpoint/2010/main" val="1631307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2: Utforma en digital marknadsföringsplan</a:t>
            </a:r>
          </a:p>
        </p:txBody>
      </p:sp>
      <p:sp>
        <p:nvSpPr>
          <p:cNvPr id="7" name="Oval 21">
            <a:extLst>
              <a:ext uri="{FF2B5EF4-FFF2-40B4-BE49-F238E27FC236}">
                <a16:creationId xmlns:a16="http://schemas.microsoft.com/office/drawing/2014/main" id="{5798E195-FE25-5B5E-E976-49B9C74D6089}"/>
              </a:ext>
            </a:extLst>
          </p:cNvPr>
          <p:cNvSpPr>
            <a:spLocks noChangeAspect="1"/>
          </p:cNvSpPr>
          <p:nvPr/>
        </p:nvSpPr>
        <p:spPr>
          <a:xfrm>
            <a:off x="564699" y="754350"/>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Rectangle 1">
            <a:extLst>
              <a:ext uri="{FF2B5EF4-FFF2-40B4-BE49-F238E27FC236}">
                <a16:creationId xmlns:a16="http://schemas.microsoft.com/office/drawing/2014/main" id="{A53FAEA7-C47A-B133-DF94-DC09E55CAB1F}"/>
              </a:ext>
            </a:extLst>
          </p:cNvPr>
          <p:cNvSpPr/>
          <p:nvPr/>
        </p:nvSpPr>
        <p:spPr>
          <a:xfrm>
            <a:off x="476545" y="1375439"/>
            <a:ext cx="8190910" cy="29620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2" spcCol="0" rtlCol="0" fromWordArt="0" anchor="ctr" anchorCtr="0" forceAA="0" compatLnSpc="1">
            <a:prstTxWarp prst="textNoShape">
              <a:avLst/>
            </a:prstTxWarp>
            <a:noAutofit/>
          </a:bodyPr>
          <a:lstStyle/>
          <a:p>
            <a:pPr marL="342900" lvl="0" indent="-342900" algn="just" latinLnBrk="0">
              <a:lnSpc>
                <a:spcPct val="150000"/>
              </a:lnSpc>
              <a:spcAft>
                <a:spcPts val="800"/>
              </a:spcAft>
              <a:buFont typeface="+mj-lt"/>
              <a:buAutoNum type="arabicPeriod"/>
              <a:tabLst>
                <a:tab pos="457200" algn="l"/>
              </a:tabLs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Definiera dina ursprungliga mål och indikatorer på   framgång. Målen bör uppfylla SMART-kriterierna: Specifik, Mätbar, Uppnåelig, Relevant, Tidsbunden.</a:t>
            </a:r>
          </a:p>
          <a:p>
            <a:pPr marL="342900" lvl="0" indent="-342900" algn="just" latinLnBrk="0">
              <a:lnSpc>
                <a:spcPct val="150000"/>
              </a:lnSpc>
              <a:spcAft>
                <a:spcPts val="800"/>
              </a:spcAft>
              <a:buFont typeface="+mj-lt"/>
              <a:buAutoNum type="arabicPeriod"/>
              <a:tabLst>
                <a:tab pos="457200" algn="l"/>
              </a:tabLs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Definiera din målgrupp.</a:t>
            </a:r>
          </a:p>
          <a:p>
            <a:pPr marL="342900" lvl="0" indent="-342900" algn="just" latinLnBrk="0">
              <a:lnSpc>
                <a:spcPct val="150000"/>
              </a:lnSpc>
              <a:spcAft>
                <a:spcPts val="800"/>
              </a:spcAft>
              <a:buFont typeface="+mj-lt"/>
              <a:buAutoNum type="arabicPeriod"/>
              <a:tabLst>
                <a:tab pos="457200" algn="l"/>
              </a:tabLs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Genomför en konkurrens- och marknadsanalys.</a:t>
            </a:r>
          </a:p>
          <a:p>
            <a:pPr marL="342900" lvl="0" indent="-342900" algn="just" latinLnBrk="0">
              <a:lnSpc>
                <a:spcPct val="150000"/>
              </a:lnSpc>
              <a:spcAft>
                <a:spcPts val="800"/>
              </a:spcAft>
              <a:buFont typeface="+mj-lt"/>
              <a:buAutoNum type="arabicPeriod"/>
              <a:tabLst>
                <a:tab pos="457200" algn="l"/>
              </a:tabLs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Gör en SWOT-analys (se tidigare uppdrag!).</a:t>
            </a:r>
          </a:p>
          <a:p>
            <a:pPr marL="342900" lvl="0" indent="-342900" algn="just" latinLnBrk="0">
              <a:lnSpc>
                <a:spcPct val="150000"/>
              </a:lnSpc>
              <a:spcAft>
                <a:spcPts val="800"/>
              </a:spcAft>
              <a:buFont typeface="+mj-lt"/>
              <a:buAutoNum type="arabicPeriod"/>
              <a:tabLst>
                <a:tab pos="457200" algn="l"/>
              </a:tabLs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Definiera en budget för den digitala marknadsföringsplanen.</a:t>
            </a:r>
          </a:p>
          <a:p>
            <a:pPr marL="342900" lvl="0" indent="-342900" algn="just" latinLnBrk="0">
              <a:lnSpc>
                <a:spcPct val="150000"/>
              </a:lnSpc>
              <a:spcAft>
                <a:spcPts val="800"/>
              </a:spcAft>
              <a:buFont typeface="+mj-lt"/>
              <a:buAutoNum type="arabicPeriod"/>
              <a:tabLst>
                <a:tab pos="457200" algn="l"/>
              </a:tabLs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Definiera de digitala marknadsföringskanaler du kommer att använda.</a:t>
            </a:r>
          </a:p>
          <a:p>
            <a:pPr marL="342900" lvl="0" indent="-342900" algn="just" latinLnBrk="0">
              <a:lnSpc>
                <a:spcPct val="150000"/>
              </a:lnSpc>
              <a:spcAft>
                <a:spcPts val="800"/>
              </a:spcAft>
              <a:buFont typeface="+mj-lt"/>
              <a:buAutoNum type="arabicPeriod"/>
              <a:tabLst>
                <a:tab pos="457200" algn="l"/>
              </a:tabLs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Utveckla digitala marknadsföringsstrategier och tekniker (gå till avsnittet "Digital marketing </a:t>
            </a:r>
            <a:r>
              <a:rPr lang="sv-SE" sz="1200"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techniques</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i denna kurs!)</a:t>
            </a:r>
          </a:p>
          <a:p>
            <a:pPr marL="342900" lvl="0" indent="-342900" algn="just" latinLnBrk="0">
              <a:lnSpc>
                <a:spcPct val="150000"/>
              </a:lnSpc>
              <a:spcAft>
                <a:spcPts val="800"/>
              </a:spcAft>
              <a:buFont typeface="+mj-lt"/>
              <a:buAutoNum type="arabicPeriod"/>
              <a:tabLst>
                <a:tab pos="457200" algn="l"/>
              </a:tabLs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Mät resultaten och framgången för din digitala marknadsföringsplan.</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06041"/>
            <a:ext cx="4536504" cy="282799"/>
          </a:xfrm>
        </p:spPr>
        <p:txBody>
          <a:bodyPr/>
          <a:lstStyle/>
          <a:p>
            <a:pPr lvl="0" algn="l"/>
            <a:r>
              <a:rPr lang="en-US" altLang="ko-KR" sz="1800" b="1" dirty="0"/>
              <a:t>Process: </a:t>
            </a:r>
            <a:r>
              <a:rPr lang="en-US" altLang="ko-KR" sz="1800" b="1" dirty="0" err="1"/>
              <a:t>Vad</a:t>
            </a:r>
            <a:r>
              <a:rPr lang="en-US" altLang="ko-KR" sz="1800" b="1" dirty="0"/>
              <a:t> ska jag </a:t>
            </a:r>
            <a:r>
              <a:rPr lang="en-US" altLang="ko-KR" sz="1800" b="1" dirty="0" err="1"/>
              <a:t>göra</a:t>
            </a:r>
            <a:r>
              <a:rPr lang="en-US" altLang="ko-KR" sz="1800" b="1" dirty="0"/>
              <a:t>?</a:t>
            </a:r>
          </a:p>
        </p:txBody>
      </p:sp>
    </p:spTree>
    <p:extLst>
      <p:ext uri="{BB962C8B-B14F-4D97-AF65-F5344CB8AC3E}">
        <p14:creationId xmlns:p14="http://schemas.microsoft.com/office/powerpoint/2010/main" val="23907135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2: Utforma en digital marknadsföringsplan</a:t>
            </a:r>
          </a:p>
        </p:txBody>
      </p:sp>
      <p:sp>
        <p:nvSpPr>
          <p:cNvPr id="8" name="Rounded Rectangle 51">
            <a:extLst>
              <a:ext uri="{FF2B5EF4-FFF2-40B4-BE49-F238E27FC236}">
                <a16:creationId xmlns:a16="http://schemas.microsoft.com/office/drawing/2014/main" id="{380A67BD-25BC-E3C8-12D6-9ED1468F7453}"/>
              </a:ext>
            </a:extLst>
          </p:cNvPr>
          <p:cNvSpPr/>
          <p:nvPr/>
        </p:nvSpPr>
        <p:spPr>
          <a:xfrm rot="16200000" flipH="1">
            <a:off x="606482" y="848637"/>
            <a:ext cx="419678" cy="409521"/>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ectangle 1">
            <a:extLst>
              <a:ext uri="{FF2B5EF4-FFF2-40B4-BE49-F238E27FC236}">
                <a16:creationId xmlns:a16="http://schemas.microsoft.com/office/drawing/2014/main" id="{E2898E80-ABB0-ED4E-BAEF-CF41C6CF455C}"/>
              </a:ext>
            </a:extLst>
          </p:cNvPr>
          <p:cNvSpPr/>
          <p:nvPr/>
        </p:nvSpPr>
        <p:spPr>
          <a:xfrm>
            <a:off x="206697" y="1544131"/>
            <a:ext cx="2781127" cy="217974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dirty="0">
              <a:solidFill>
                <a:schemeClr val="tx1">
                  <a:lumMod val="75000"/>
                  <a:lumOff val="25000"/>
                </a:schemeClr>
              </a:solidFill>
            </a:endParaRPr>
          </a:p>
          <a:p>
            <a:pPr algn="ctr" latinLnBrk="0"/>
            <a:r>
              <a:rPr lang="es-ES" altLang="ko-KR" sz="1200" b="1" dirty="0">
                <a:solidFill>
                  <a:schemeClr val="tx1">
                    <a:lumMod val="75000"/>
                    <a:lumOff val="25000"/>
                  </a:schemeClr>
                </a:solidFill>
              </a:rPr>
              <a:t>Kompetens (LifeComp)</a:t>
            </a:r>
          </a:p>
          <a:p>
            <a:pPr algn="ctr" latinLnBrk="0"/>
            <a:endParaRPr lang="es-ES" altLang="ko-KR" sz="1200" b="1" dirty="0">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P2 </a:t>
            </a:r>
            <a:r>
              <a:rPr lang="en-GB" sz="1200" dirty="0" err="1">
                <a:solidFill>
                  <a:schemeClr val="tx1">
                    <a:lumMod val="75000"/>
                    <a:lumOff val="25000"/>
                  </a:schemeClr>
                </a:solidFill>
                <a:latin typeface="Arial" panose="020B0604020202020204" pitchFamily="34" charset="0"/>
              </a:rPr>
              <a:t>Flexibilitet</a:t>
            </a:r>
            <a:r>
              <a:rPr lang="en-GB" sz="1200" dirty="0">
                <a:solidFill>
                  <a:schemeClr val="tx1">
                    <a:lumMod val="75000"/>
                    <a:lumOff val="25000"/>
                  </a:schemeClr>
                </a:solidFill>
                <a:latin typeface="Arial" panose="020B0604020202020204" pitchFamily="34" charset="0"/>
              </a:rPr>
              <a:t>.</a:t>
            </a:r>
          </a:p>
        </p:txBody>
      </p:sp>
      <p:sp>
        <p:nvSpPr>
          <p:cNvPr id="22" name="Text Placeholder 2">
            <a:extLst>
              <a:ext uri="{FF2B5EF4-FFF2-40B4-BE49-F238E27FC236}">
                <a16:creationId xmlns:a16="http://schemas.microsoft.com/office/drawing/2014/main" id="{1A37034C-9C5E-BF37-0D30-C6678F759D63}"/>
              </a:ext>
            </a:extLst>
          </p:cNvPr>
          <p:cNvSpPr txBox="1">
            <a:spLocks/>
          </p:cNvSpPr>
          <p:nvPr/>
        </p:nvSpPr>
        <p:spPr>
          <a:xfrm>
            <a:off x="971600" y="980437"/>
            <a:ext cx="4465759" cy="282799"/>
          </a:xfrm>
          <a:prstGeom prst="rect">
            <a:avLst/>
          </a:prstGeom>
        </p:spPr>
        <p:txBody>
          <a:bodyPr anchor="ctr"/>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sz="1800" b="1" dirty="0" err="1"/>
              <a:t>Lärandemål</a:t>
            </a:r>
            <a:r>
              <a:rPr lang="en-US" altLang="ko-KR" sz="1800" b="1" dirty="0"/>
              <a:t>: </a:t>
            </a:r>
            <a:r>
              <a:rPr lang="en-US" altLang="ko-KR" sz="1800" b="1" dirty="0" err="1"/>
              <a:t>Vad</a:t>
            </a:r>
            <a:r>
              <a:rPr lang="en-US" altLang="ko-KR" sz="1800" b="1" dirty="0"/>
              <a:t> </a:t>
            </a:r>
            <a:r>
              <a:rPr lang="en-US" altLang="ko-KR" sz="1800" b="1" dirty="0" err="1"/>
              <a:t>kommer</a:t>
            </a:r>
            <a:r>
              <a:rPr lang="en-US" altLang="ko-KR" sz="1800" b="1" dirty="0"/>
              <a:t> jag </a:t>
            </a:r>
            <a:r>
              <a:rPr lang="en-US" altLang="ko-KR" sz="1800" b="1" dirty="0" err="1"/>
              <a:t>att</a:t>
            </a:r>
            <a:r>
              <a:rPr lang="en-US" altLang="ko-KR" sz="1800" b="1" dirty="0"/>
              <a:t> </a:t>
            </a:r>
            <a:r>
              <a:rPr lang="en-US" altLang="ko-KR" sz="1800" b="1" dirty="0" err="1"/>
              <a:t>lära</a:t>
            </a:r>
            <a:r>
              <a:rPr lang="en-US" altLang="ko-KR" sz="1800" b="1" dirty="0"/>
              <a:t> </a:t>
            </a:r>
            <a:r>
              <a:rPr lang="en-US" altLang="ko-KR" sz="1800" b="1" dirty="0" err="1"/>
              <a:t>mig</a:t>
            </a:r>
            <a:r>
              <a:rPr lang="en-US" altLang="ko-KR" sz="1800" b="1" dirty="0"/>
              <a:t>?</a:t>
            </a:r>
          </a:p>
        </p:txBody>
      </p:sp>
      <p:sp>
        <p:nvSpPr>
          <p:cNvPr id="7" name="Rectangle 1">
            <a:extLst>
              <a:ext uri="{FF2B5EF4-FFF2-40B4-BE49-F238E27FC236}">
                <a16:creationId xmlns:a16="http://schemas.microsoft.com/office/drawing/2014/main" id="{61AA50F5-7904-73A8-C93E-896A2D602320}"/>
              </a:ext>
            </a:extLst>
          </p:cNvPr>
          <p:cNvSpPr/>
          <p:nvPr/>
        </p:nvSpPr>
        <p:spPr>
          <a:xfrm>
            <a:off x="3181436" y="1544130"/>
            <a:ext cx="2781127" cy="2179747"/>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dirty="0">
              <a:solidFill>
                <a:schemeClr val="tx1">
                  <a:lumMod val="75000"/>
                  <a:lumOff val="25000"/>
                </a:schemeClr>
              </a:solidFill>
            </a:endParaRPr>
          </a:p>
          <a:p>
            <a:pPr algn="ctr" latinLnBrk="0"/>
            <a:r>
              <a:rPr lang="es-ES" altLang="ko-KR" sz="1200" b="1" dirty="0">
                <a:solidFill>
                  <a:schemeClr val="tx1">
                    <a:lumMod val="75000"/>
                    <a:lumOff val="25000"/>
                  </a:schemeClr>
                </a:solidFill>
              </a:rPr>
              <a:t>Kompetens (EntreComp)</a:t>
            </a:r>
          </a:p>
          <a:p>
            <a:pPr algn="ctr" latinLnBrk="0"/>
            <a:endParaRPr lang="es-ES" altLang="ko-KR" sz="1200" b="1" dirty="0">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1.1 Se </a:t>
            </a:r>
            <a:r>
              <a:rPr lang="en-GB" sz="1200" dirty="0" err="1">
                <a:solidFill>
                  <a:schemeClr val="tx1">
                    <a:lumMod val="75000"/>
                    <a:lumOff val="25000"/>
                  </a:schemeClr>
                </a:solidFill>
                <a:latin typeface="Arial" panose="020B0604020202020204" pitchFamily="34" charset="0"/>
              </a:rPr>
              <a:t>möjligheterna</a:t>
            </a:r>
            <a:r>
              <a:rPr lang="en-GB" sz="1200" dirty="0">
                <a:solidFill>
                  <a:schemeClr val="tx1">
                    <a:lumMod val="75000"/>
                    <a:lumOff val="25000"/>
                  </a:schemeClr>
                </a:solidFill>
                <a:latin typeface="Arial" panose="020B0604020202020204" pitchFamily="34" charset="0"/>
              </a:rPr>
              <a:t>.</a:t>
            </a: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1.2 </a:t>
            </a:r>
            <a:r>
              <a:rPr lang="en-GB" sz="1200" dirty="0" err="1">
                <a:solidFill>
                  <a:schemeClr val="tx1">
                    <a:lumMod val="75000"/>
                    <a:lumOff val="25000"/>
                  </a:schemeClr>
                </a:solidFill>
                <a:latin typeface="Arial" panose="020B0604020202020204" pitchFamily="34" charset="0"/>
              </a:rPr>
              <a:t>Kreativitet</a:t>
            </a:r>
            <a:r>
              <a:rPr lang="en-GB" sz="1200" dirty="0">
                <a:solidFill>
                  <a:schemeClr val="tx1">
                    <a:lumMod val="75000"/>
                    <a:lumOff val="25000"/>
                  </a:schemeClr>
                </a:solidFill>
                <a:latin typeface="Arial" panose="020B0604020202020204" pitchFamily="34" charset="0"/>
              </a:rPr>
              <a:t>.</a:t>
            </a: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3.2 </a:t>
            </a:r>
            <a:r>
              <a:rPr lang="en-GB" sz="1200" dirty="0" err="1">
                <a:solidFill>
                  <a:schemeClr val="tx1">
                    <a:lumMod val="75000"/>
                    <a:lumOff val="25000"/>
                  </a:schemeClr>
                </a:solidFill>
                <a:latin typeface="Arial" panose="020B0604020202020204" pitchFamily="34" charset="0"/>
              </a:rPr>
              <a:t>Planering</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och</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ledarskap</a:t>
            </a:r>
            <a:r>
              <a:rPr lang="en-GB" sz="1200" dirty="0">
                <a:solidFill>
                  <a:schemeClr val="tx1">
                    <a:lumMod val="75000"/>
                    <a:lumOff val="25000"/>
                  </a:schemeClr>
                </a:solidFill>
                <a:latin typeface="Arial" panose="020B0604020202020204" pitchFamily="34" charset="0"/>
              </a:rPr>
              <a:t>.</a:t>
            </a:r>
            <a:endParaRPr lang="es-ES" altLang="ko-KR" sz="1200" dirty="0">
              <a:solidFill>
                <a:schemeClr val="tx1">
                  <a:lumMod val="75000"/>
                  <a:lumOff val="25000"/>
                </a:schemeClr>
              </a:solidFill>
              <a:latin typeface="Arial" panose="020B0604020202020204" pitchFamily="34" charset="0"/>
            </a:endParaRPr>
          </a:p>
        </p:txBody>
      </p:sp>
      <p:sp>
        <p:nvSpPr>
          <p:cNvPr id="9" name="Rectangle 1">
            <a:extLst>
              <a:ext uri="{FF2B5EF4-FFF2-40B4-BE49-F238E27FC236}">
                <a16:creationId xmlns:a16="http://schemas.microsoft.com/office/drawing/2014/main" id="{9B301531-DED9-D023-7B58-F5F53617D4E7}"/>
              </a:ext>
            </a:extLst>
          </p:cNvPr>
          <p:cNvSpPr/>
          <p:nvPr/>
        </p:nvSpPr>
        <p:spPr>
          <a:xfrm>
            <a:off x="6156175" y="1536745"/>
            <a:ext cx="2709119" cy="2187131"/>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latinLnBrk="0"/>
            <a:endParaRPr lang="es-ES" altLang="ko-KR" sz="1200" b="1" dirty="0">
              <a:solidFill>
                <a:schemeClr val="tx1">
                  <a:lumMod val="75000"/>
                  <a:lumOff val="25000"/>
                </a:schemeClr>
              </a:solidFill>
            </a:endParaRPr>
          </a:p>
          <a:p>
            <a:pPr algn="ctr" latinLnBrk="0"/>
            <a:r>
              <a:rPr lang="es-ES" altLang="ko-KR" sz="1200" b="1" dirty="0">
                <a:solidFill>
                  <a:schemeClr val="tx1">
                    <a:lumMod val="75000"/>
                    <a:lumOff val="25000"/>
                  </a:schemeClr>
                </a:solidFill>
              </a:rPr>
              <a:t>Kompetens (DigiComp)</a:t>
            </a:r>
          </a:p>
          <a:p>
            <a:pPr latinLnBrk="0"/>
            <a:endParaRPr lang="es-ES" altLang="ko-KR" sz="1200" b="1" dirty="0">
              <a:solidFill>
                <a:schemeClr val="tx1">
                  <a:lumMod val="75000"/>
                  <a:lumOff val="25000"/>
                </a:schemeClr>
              </a:solidFill>
            </a:endParaRPr>
          </a:p>
          <a:p>
            <a:pPr marL="342900" lvl="0" indent="-342900" latinLnBrk="0">
              <a:spcAft>
                <a:spcPts val="1000"/>
              </a:spcAft>
              <a:buFont typeface="Symbol" panose="05050102010706020507" pitchFamily="18" charset="2"/>
              <a:buChar char=""/>
            </a:pPr>
            <a:r>
              <a:rPr lang="en-GB" sz="1200" dirty="0">
                <a:solidFill>
                  <a:schemeClr val="tx1">
                    <a:lumMod val="75000"/>
                    <a:lumOff val="25000"/>
                  </a:schemeClr>
                </a:solidFill>
                <a:latin typeface="Arial" panose="020B0604020202020204" pitchFamily="34" charset="0"/>
              </a:rPr>
              <a:t>1.3 </a:t>
            </a:r>
            <a:r>
              <a:rPr lang="en-GB" sz="1200" dirty="0" err="1">
                <a:solidFill>
                  <a:schemeClr val="tx1">
                    <a:lumMod val="75000"/>
                    <a:lumOff val="25000"/>
                  </a:schemeClr>
                </a:solidFill>
                <a:latin typeface="Arial" panose="020B0604020202020204" pitchFamily="34" charset="0"/>
              </a:rPr>
              <a:t>Hantera</a:t>
            </a:r>
            <a:r>
              <a:rPr lang="en-GB" sz="1200" dirty="0">
                <a:solidFill>
                  <a:schemeClr val="tx1">
                    <a:lumMod val="75000"/>
                    <a:lumOff val="25000"/>
                  </a:schemeClr>
                </a:solidFill>
                <a:latin typeface="Arial" panose="020B0604020202020204" pitchFamily="34" charset="0"/>
              </a:rPr>
              <a:t> data, information, and </a:t>
            </a:r>
            <a:r>
              <a:rPr lang="en-GB" sz="1200" dirty="0" err="1">
                <a:solidFill>
                  <a:schemeClr val="tx1">
                    <a:lumMod val="75000"/>
                    <a:lumOff val="25000"/>
                  </a:schemeClr>
                </a:solidFill>
                <a:latin typeface="Arial" panose="020B0604020202020204" pitchFamily="34" charset="0"/>
              </a:rPr>
              <a:t>digitalt</a:t>
            </a:r>
            <a:r>
              <a:rPr lang="en-GB" sz="1200" dirty="0">
                <a:solidFill>
                  <a:schemeClr val="tx1">
                    <a:lumMod val="75000"/>
                    <a:lumOff val="25000"/>
                  </a:schemeClr>
                </a:solidFill>
                <a:latin typeface="Arial" panose="020B0604020202020204" pitchFamily="34" charset="0"/>
              </a:rPr>
              <a:t> </a:t>
            </a:r>
            <a:r>
              <a:rPr lang="en-GB" sz="1200" dirty="0" err="1">
                <a:solidFill>
                  <a:schemeClr val="tx1">
                    <a:lumMod val="75000"/>
                    <a:lumOff val="25000"/>
                  </a:schemeClr>
                </a:solidFill>
                <a:latin typeface="Arial" panose="020B0604020202020204" pitchFamily="34" charset="0"/>
              </a:rPr>
              <a:t>innehåll</a:t>
            </a:r>
            <a:r>
              <a:rPr lang="en-GB" sz="1200" dirty="0">
                <a:solidFill>
                  <a:schemeClr val="tx1">
                    <a:lumMod val="75000"/>
                    <a:lumOff val="25000"/>
                  </a:schemeClr>
                </a:solidFill>
                <a:latin typeface="Arial" panose="020B0604020202020204" pitchFamily="34" charset="0"/>
              </a:rPr>
              <a:t>.</a:t>
            </a:r>
          </a:p>
          <a:p>
            <a:pPr marL="342900" lvl="0" indent="-342900" latinLnBrk="0">
              <a:spcAft>
                <a:spcPts val="1000"/>
              </a:spcAft>
              <a:buFont typeface="Symbol" panose="05050102010706020507" pitchFamily="18" charset="2"/>
              <a:buChar char=""/>
            </a:pPr>
            <a:r>
              <a:rPr lang="en-GB" altLang="ko-KR" sz="1200" dirty="0">
                <a:solidFill>
                  <a:schemeClr val="tx1">
                    <a:lumMod val="75000"/>
                    <a:lumOff val="25000"/>
                  </a:schemeClr>
                </a:solidFill>
                <a:latin typeface="Arial" panose="020B0604020202020204" pitchFamily="34" charset="0"/>
              </a:rPr>
              <a:t>3.1 </a:t>
            </a:r>
            <a:r>
              <a:rPr lang="en-GB" altLang="ko-KR" sz="1200" dirty="0" err="1">
                <a:solidFill>
                  <a:schemeClr val="tx1">
                    <a:lumMod val="75000"/>
                    <a:lumOff val="25000"/>
                  </a:schemeClr>
                </a:solidFill>
                <a:latin typeface="Arial" panose="020B0604020202020204" pitchFamily="34" charset="0"/>
              </a:rPr>
              <a:t>Utveckla</a:t>
            </a:r>
            <a:r>
              <a:rPr lang="en-GB" altLang="ko-KR" sz="1200" dirty="0">
                <a:solidFill>
                  <a:schemeClr val="tx1">
                    <a:lumMod val="75000"/>
                    <a:lumOff val="25000"/>
                  </a:schemeClr>
                </a:solidFill>
                <a:latin typeface="Arial" panose="020B0604020202020204" pitchFamily="34" charset="0"/>
              </a:rPr>
              <a:t> digital </a:t>
            </a:r>
            <a:r>
              <a:rPr lang="en-GB" altLang="ko-KR" sz="1200" dirty="0" err="1">
                <a:solidFill>
                  <a:schemeClr val="tx1">
                    <a:lumMod val="75000"/>
                    <a:lumOff val="25000"/>
                  </a:schemeClr>
                </a:solidFill>
                <a:latin typeface="Arial" panose="020B0604020202020204" pitchFamily="34" charset="0"/>
              </a:rPr>
              <a:t>innehåll</a:t>
            </a:r>
            <a:r>
              <a:rPr lang="en-GB" altLang="ko-KR" sz="1200" dirty="0">
                <a:solidFill>
                  <a:schemeClr val="tx1">
                    <a:lumMod val="75000"/>
                    <a:lumOff val="25000"/>
                  </a:schemeClr>
                </a:solidFill>
                <a:latin typeface="Arial" panose="020B0604020202020204" pitchFamily="34" charset="0"/>
              </a:rPr>
              <a:t>.</a:t>
            </a:r>
          </a:p>
          <a:p>
            <a:pPr marL="342900" lvl="0" indent="-342900" latinLnBrk="0">
              <a:spcAft>
                <a:spcPts val="1000"/>
              </a:spcAft>
              <a:buFont typeface="Symbol" panose="05050102010706020507" pitchFamily="18" charset="2"/>
              <a:buChar char=""/>
            </a:pPr>
            <a:r>
              <a:rPr lang="en-GB" altLang="ko-KR" sz="1200" dirty="0">
                <a:solidFill>
                  <a:schemeClr val="tx1">
                    <a:lumMod val="75000"/>
                    <a:lumOff val="25000"/>
                  </a:schemeClr>
                </a:solidFill>
                <a:latin typeface="Arial" panose="020B0604020202020204" pitchFamily="34" charset="0"/>
              </a:rPr>
              <a:t>5.3 </a:t>
            </a:r>
            <a:r>
              <a:rPr lang="sv-SE" altLang="ko-KR" sz="1200" dirty="0">
                <a:solidFill>
                  <a:schemeClr val="tx1">
                    <a:lumMod val="75000"/>
                    <a:lumOff val="25000"/>
                  </a:schemeClr>
                </a:solidFill>
                <a:latin typeface="Arial" panose="020B0604020202020204" pitchFamily="34" charset="0"/>
              </a:rPr>
              <a:t>Kreativ användning av digital teknik.</a:t>
            </a:r>
            <a:endParaRPr lang="ko-KR" altLang="en-US" sz="1200" dirty="0">
              <a:solidFill>
                <a:schemeClr val="tx1">
                  <a:lumMod val="75000"/>
                  <a:lumOff val="25000"/>
                </a:schemeClr>
              </a:solidFill>
              <a:latin typeface="Arial" panose="020B0604020202020204" pitchFamily="34" charset="0"/>
            </a:endParaRPr>
          </a:p>
        </p:txBody>
      </p:sp>
    </p:spTree>
    <p:extLst>
      <p:ext uri="{BB962C8B-B14F-4D97-AF65-F5344CB8AC3E}">
        <p14:creationId xmlns:p14="http://schemas.microsoft.com/office/powerpoint/2010/main" val="2510451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Quest 2: Utforma en digital marknadsföringsplan</a:t>
            </a:r>
          </a:p>
        </p:txBody>
      </p:sp>
      <p:sp>
        <p:nvSpPr>
          <p:cNvPr id="18" name="Rectangle 1">
            <a:extLst>
              <a:ext uri="{FF2B5EF4-FFF2-40B4-BE49-F238E27FC236}">
                <a16:creationId xmlns:a16="http://schemas.microsoft.com/office/drawing/2014/main" id="{A53FAEA7-C47A-B133-DF94-DC09E55CAB1F}"/>
              </a:ext>
            </a:extLst>
          </p:cNvPr>
          <p:cNvSpPr/>
          <p:nvPr/>
        </p:nvSpPr>
        <p:spPr>
          <a:xfrm>
            <a:off x="1281004" y="1563638"/>
            <a:ext cx="6581991" cy="230425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Att skapa en marknadsplan är ingen lätt uppgift, så om du har kommit så här långt - grattis! </a:t>
            </a:r>
          </a:p>
          <a:p>
            <a:pPr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God planering och ledning är avgörande för framgången för ett digitalt entreprenörskap. Genom att skapa en digital marknadsplan får du ett dokument som gör att du kan ha en färdplan med stegen att följa för att förbättra marknadsföringen av dina produkter eller tjänster i de valda digitala kanalerna.</a:t>
            </a:r>
          </a:p>
          <a:p>
            <a:pPr latinLnBrk="0">
              <a:lnSpc>
                <a:spcPct val="150000"/>
              </a:lnSpc>
              <a:spcAft>
                <a:spcPts val="10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Kom ihåg att utforska resursavsnittet för att lära dig mer!</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865563"/>
            <a:ext cx="5112568" cy="282799"/>
          </a:xfrm>
        </p:spPr>
        <p:txBody>
          <a:bodyPr/>
          <a:lstStyle/>
          <a:p>
            <a:pPr algn="l"/>
            <a:r>
              <a:rPr lang="en-US" altLang="ko-KR" sz="1800" b="1" dirty="0" err="1"/>
              <a:t>Slutsatser</a:t>
            </a:r>
            <a:r>
              <a:rPr lang="en-US" altLang="ko-KR" sz="1800" b="1" dirty="0"/>
              <a:t>: </a:t>
            </a:r>
            <a:r>
              <a:rPr lang="en-US" altLang="ko-KR" sz="1800" b="1" dirty="0" err="1"/>
              <a:t>Vad</a:t>
            </a:r>
            <a:r>
              <a:rPr lang="en-US" altLang="ko-KR" sz="1800" b="1" dirty="0"/>
              <a:t> tar jag med </a:t>
            </a:r>
            <a:r>
              <a:rPr lang="en-US" altLang="ko-KR" sz="1800" b="1" dirty="0" err="1"/>
              <a:t>mig</a:t>
            </a:r>
            <a:r>
              <a:rPr lang="en-US" altLang="ko-KR" sz="1800" b="1" dirty="0"/>
              <a:t>?</a:t>
            </a:r>
          </a:p>
        </p:txBody>
      </p:sp>
      <p:sp>
        <p:nvSpPr>
          <p:cNvPr id="9" name="Freeform 108">
            <a:extLst>
              <a:ext uri="{FF2B5EF4-FFF2-40B4-BE49-F238E27FC236}">
                <a16:creationId xmlns:a16="http://schemas.microsoft.com/office/drawing/2014/main" id="{54171F17-D833-62E6-E3A4-06CD8BBA48C7}"/>
              </a:ext>
            </a:extLst>
          </p:cNvPr>
          <p:cNvSpPr/>
          <p:nvPr/>
        </p:nvSpPr>
        <p:spPr>
          <a:xfrm>
            <a:off x="558587" y="771550"/>
            <a:ext cx="341005" cy="376812"/>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866261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Självbedömning</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54927"/>
            <a:ext cx="6120680" cy="282799"/>
          </a:xfrm>
        </p:spPr>
        <p:txBody>
          <a:bodyPr/>
          <a:lstStyle/>
          <a:p>
            <a:pPr lvl="0" algn="l"/>
            <a:r>
              <a:rPr lang="en-US" altLang="ko-KR" sz="1800" b="1" dirty="0" err="1"/>
              <a:t>Flervalsfrågor</a:t>
            </a:r>
            <a:r>
              <a:rPr lang="en-US" altLang="ko-KR" sz="1800" b="1" dirty="0"/>
              <a:t>: </a:t>
            </a:r>
            <a:r>
              <a:rPr lang="en-US" altLang="ko-KR" sz="1800" dirty="0" err="1"/>
              <a:t>stärk</a:t>
            </a:r>
            <a:r>
              <a:rPr lang="en-US" altLang="ko-KR" sz="1800" dirty="0"/>
              <a:t> din </a:t>
            </a:r>
            <a:r>
              <a:rPr lang="en-US" altLang="ko-KR" sz="1800" dirty="0" err="1"/>
              <a:t>inlärning</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251520" y="1766004"/>
            <a:ext cx="2808312" cy="2605945"/>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sv-SE" altLang="ko-KR" b="1" dirty="0"/>
              <a:t>Fråga 1. </a:t>
            </a:r>
            <a:r>
              <a:rPr lang="sv-SE" altLang="ko-KR" dirty="0"/>
              <a:t>Vad kännetecknar digitalt entreprenörskap jämfört med traditionellt entreprenörskap?</a:t>
            </a:r>
          </a:p>
          <a:p>
            <a:pPr algn="l"/>
            <a:r>
              <a:rPr lang="sv-SE" altLang="ko-KR" dirty="0"/>
              <a:t>Alternativ a: Arbetet är mer flexibelt.</a:t>
            </a:r>
          </a:p>
          <a:p>
            <a:pPr algn="l"/>
            <a:r>
              <a:rPr lang="sv-SE" altLang="ko-KR" dirty="0"/>
              <a:t>Alternativ b: Den initiala investeringen är lägre.</a:t>
            </a:r>
          </a:p>
          <a:p>
            <a:pPr algn="l"/>
            <a:r>
              <a:rPr lang="sv-SE" altLang="ko-KR" dirty="0"/>
              <a:t>Alternativ c: Det finns fler möjligheter.</a:t>
            </a:r>
          </a:p>
          <a:p>
            <a:pPr algn="l"/>
            <a:r>
              <a:rPr lang="sv-SE" altLang="ko-KR" dirty="0"/>
              <a:t>Alternativ d: Alla är korrekta.</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3167844" y="1766005"/>
            <a:ext cx="2808312" cy="2605944"/>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sv-SE" altLang="ko-KR" b="1" dirty="0"/>
              <a:t>Fråga 2. </a:t>
            </a:r>
            <a:r>
              <a:rPr lang="sv-SE" altLang="ko-KR" dirty="0"/>
              <a:t>Hur ska en logotyp se ut?</a:t>
            </a:r>
          </a:p>
          <a:p>
            <a:pPr algn="l"/>
            <a:r>
              <a:rPr lang="sv-SE" altLang="ko-KR" dirty="0"/>
              <a:t>Alternativ a: Det måste vara trendigt.</a:t>
            </a:r>
          </a:p>
          <a:p>
            <a:pPr algn="l"/>
            <a:r>
              <a:rPr lang="sv-SE" altLang="ko-KR" dirty="0"/>
              <a:t>Alternativ b: Det ska inte vara skalbart.</a:t>
            </a:r>
          </a:p>
          <a:p>
            <a:pPr algn="l"/>
            <a:r>
              <a:rPr lang="sv-SE" altLang="ko-KR" dirty="0"/>
              <a:t>Alternativ c: Det måste vara läsbart och fritt från stavfel.</a:t>
            </a:r>
          </a:p>
          <a:p>
            <a:pPr algn="l"/>
            <a:r>
              <a:rPr lang="sv-SE" altLang="ko-KR" dirty="0"/>
              <a:t>Alternativ d: Alla är korrekta.</a:t>
            </a:r>
          </a:p>
        </p:txBody>
      </p:sp>
      <p:sp>
        <p:nvSpPr>
          <p:cNvPr id="12" name="Text Placeholder 2">
            <a:extLst>
              <a:ext uri="{FF2B5EF4-FFF2-40B4-BE49-F238E27FC236}">
                <a16:creationId xmlns:a16="http://schemas.microsoft.com/office/drawing/2014/main" id="{278E756F-B9A0-FB02-0403-7E2448AA2A0F}"/>
              </a:ext>
            </a:extLst>
          </p:cNvPr>
          <p:cNvSpPr txBox="1">
            <a:spLocks/>
          </p:cNvSpPr>
          <p:nvPr/>
        </p:nvSpPr>
        <p:spPr>
          <a:xfrm>
            <a:off x="6084168" y="1766004"/>
            <a:ext cx="2808312" cy="2605943"/>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sv-SE" altLang="ko-KR" b="1" dirty="0"/>
              <a:t>Fråga 3. </a:t>
            </a:r>
            <a:r>
              <a:rPr lang="sv-SE" altLang="ko-KR" dirty="0"/>
              <a:t>Vad är INTE en del av webbsidor? </a:t>
            </a:r>
          </a:p>
          <a:p>
            <a:pPr algn="l"/>
            <a:r>
              <a:rPr lang="sv-SE" altLang="ko-KR" dirty="0"/>
              <a:t>Alternativ a: Domän.</a:t>
            </a:r>
          </a:p>
          <a:p>
            <a:pPr algn="l"/>
            <a:r>
              <a:rPr lang="sv-SE" altLang="ko-KR" dirty="0"/>
              <a:t>Alternativ b: Marknadsföring.</a:t>
            </a:r>
          </a:p>
          <a:p>
            <a:pPr algn="l"/>
            <a:r>
              <a:rPr lang="sv-SE" altLang="ko-KR" dirty="0"/>
              <a:t>Alternativ c: Värd.</a:t>
            </a:r>
          </a:p>
          <a:p>
            <a:pPr algn="l"/>
            <a:r>
              <a:rPr lang="sv-SE" altLang="ko-KR" dirty="0"/>
              <a:t>Alternativ d: Alla är delar av webbplatser.</a:t>
            </a:r>
          </a:p>
          <a:p>
            <a:pPr algn="l"/>
            <a:endParaRPr lang="sv-SE" altLang="ko-KR" dirty="0"/>
          </a:p>
        </p:txBody>
      </p:sp>
    </p:spTree>
    <p:extLst>
      <p:ext uri="{BB962C8B-B14F-4D97-AF65-F5344CB8AC3E}">
        <p14:creationId xmlns:p14="http://schemas.microsoft.com/office/powerpoint/2010/main" val="252294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Vad är digitalt entreprenörskap?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Definition</a:t>
            </a:r>
          </a:p>
        </p:txBody>
      </p:sp>
      <p:sp>
        <p:nvSpPr>
          <p:cNvPr id="4" name="TextBox 15">
            <a:extLst>
              <a:ext uri="{FF2B5EF4-FFF2-40B4-BE49-F238E27FC236}">
                <a16:creationId xmlns:a16="http://schemas.microsoft.com/office/drawing/2014/main" id="{A4EC8DF6-3118-6A03-CDDF-70A85F135774}"/>
              </a:ext>
            </a:extLst>
          </p:cNvPr>
          <p:cNvSpPr txBox="1"/>
          <p:nvPr/>
        </p:nvSpPr>
        <p:spPr>
          <a:xfrm>
            <a:off x="395536" y="1563638"/>
            <a:ext cx="5112568" cy="2104102"/>
          </a:xfrm>
          <a:prstGeom prst="rect">
            <a:avLst/>
          </a:prstGeom>
          <a:noFill/>
        </p:spPr>
        <p:txBody>
          <a:bodyPr wrap="square" rtlCol="0">
            <a:spAutoFit/>
          </a:bodyPr>
          <a:lstStyle/>
          <a:p>
            <a:pPr algn="just" latinLnBrk="0">
              <a:lnSpc>
                <a:spcPct val="150000"/>
              </a:lnSpc>
              <a:spcAft>
                <a:spcPts val="800"/>
              </a:spcAft>
            </a:pP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Exempel på digitala företag är</a:t>
            </a:r>
            <a:r>
              <a:rPr lang="en-GB"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buFont typeface="Symbol" panose="05050102010706020507" pitchFamily="18" charset="2"/>
              <a:buChar char=""/>
            </a:pP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Webbutik (e-handel).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Att sälja produkter eller tjänster via internet är ett måste för alla företag nuförtiden.</a:t>
            </a:r>
          </a:p>
          <a:p>
            <a:pPr marL="342900" lvl="0" indent="-342900" algn="just" latinLnBrk="0">
              <a:lnSpc>
                <a:spcPct val="150000"/>
              </a:lnSpc>
              <a:buFont typeface="Symbol" panose="05050102010706020507" pitchFamily="18" charset="2"/>
              <a:buChar char=""/>
            </a:pP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Online-utbildning (e-</a:t>
            </a:r>
            <a:r>
              <a:rPr lang="sv-SE"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learning</a:t>
            </a: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Digital utbildning blomstrar tack vare de möjligheter den erbjuder, så om du är expert på något område kan du tillhandahålla kvalitetsutbildning genom denna metod.</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agen 8" descr="Imagen que contiene Forma&#10;&#10;Descripción generada automáticamente">
            <a:extLst>
              <a:ext uri="{FF2B5EF4-FFF2-40B4-BE49-F238E27FC236}">
                <a16:creationId xmlns:a16="http://schemas.microsoft.com/office/drawing/2014/main" id="{19B23CAC-9862-5A6A-7B3A-B14FD00E303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0152" y="1779662"/>
            <a:ext cx="2592288" cy="2000922"/>
          </a:xfrm>
          <a:prstGeom prst="rect">
            <a:avLst/>
          </a:prstGeom>
        </p:spPr>
      </p:pic>
    </p:spTree>
    <p:extLst>
      <p:ext uri="{BB962C8B-B14F-4D97-AF65-F5344CB8AC3E}">
        <p14:creationId xmlns:p14="http://schemas.microsoft.com/office/powerpoint/2010/main" val="37085241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Självbedömning</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en-US" altLang="ko-KR" sz="1800" b="1" dirty="0" err="1"/>
              <a:t>Flervalsfrågor</a:t>
            </a:r>
            <a:r>
              <a:rPr lang="en-US" altLang="ko-KR" sz="1800" b="1" dirty="0"/>
              <a:t>: </a:t>
            </a:r>
            <a:r>
              <a:rPr lang="en-US" altLang="ko-KR" sz="1800" dirty="0"/>
              <a:t>stark din </a:t>
            </a:r>
            <a:r>
              <a:rPr lang="en-US" altLang="ko-KR" sz="1800" dirty="0" err="1"/>
              <a:t>inlärning</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1619673" y="1771394"/>
            <a:ext cx="2808312" cy="2528548"/>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sv-SE" altLang="ko-KR" b="1" dirty="0"/>
              <a:t>Fråga 4. </a:t>
            </a:r>
            <a:r>
              <a:rPr lang="sv-SE" altLang="ko-KR" dirty="0"/>
              <a:t>Vad kännetecknar Web 2.0?</a:t>
            </a:r>
          </a:p>
          <a:p>
            <a:pPr algn="l"/>
            <a:r>
              <a:rPr lang="sv-SE" altLang="ko-KR" dirty="0"/>
              <a:t>Alternativ a: Interaktion.</a:t>
            </a:r>
          </a:p>
          <a:p>
            <a:pPr algn="l"/>
            <a:r>
              <a:rPr lang="sv-SE" altLang="ko-KR" dirty="0"/>
              <a:t>Alternativ b: Statisk information.</a:t>
            </a:r>
          </a:p>
          <a:p>
            <a:pPr algn="l"/>
            <a:r>
              <a:rPr lang="sv-SE" altLang="ko-KR" dirty="0"/>
              <a:t>Alternativ c: 3D-design.</a:t>
            </a:r>
          </a:p>
          <a:p>
            <a:pPr algn="l"/>
            <a:r>
              <a:rPr lang="sv-SE" altLang="ko-KR" dirty="0"/>
              <a:t>Alternativ d: Alla är korrekta.</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4716016" y="1766004"/>
            <a:ext cx="2808312" cy="2528547"/>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sv-SE" altLang="ko-KR" b="1" dirty="0"/>
              <a:t>Fråga 5. </a:t>
            </a:r>
            <a:r>
              <a:rPr lang="sv-SE" altLang="ko-KR" dirty="0"/>
              <a:t>Vad är SEM?</a:t>
            </a:r>
          </a:p>
          <a:p>
            <a:pPr algn="l"/>
            <a:r>
              <a:rPr lang="sv-SE" altLang="ko-KR" dirty="0"/>
              <a:t>Alternativ a: Sökmotoroptimering.</a:t>
            </a:r>
          </a:p>
          <a:p>
            <a:pPr algn="l"/>
            <a:r>
              <a:rPr lang="sv-SE" altLang="ko-KR" dirty="0"/>
              <a:t>Alternativ b: Hjälpsökmotorannonser.</a:t>
            </a:r>
          </a:p>
          <a:p>
            <a:pPr algn="l"/>
            <a:r>
              <a:rPr lang="sv-SE" altLang="ko-KR" dirty="0"/>
              <a:t>Alternativ c: Skapande av digitalt innehåll.</a:t>
            </a:r>
          </a:p>
          <a:p>
            <a:pPr algn="l"/>
            <a:r>
              <a:rPr lang="sv-SE" altLang="ko-KR" dirty="0"/>
              <a:t>Alternativ d: Alla är korrekta.</a:t>
            </a:r>
          </a:p>
        </p:txBody>
      </p:sp>
    </p:spTree>
    <p:extLst>
      <p:ext uri="{BB962C8B-B14F-4D97-AF65-F5344CB8AC3E}">
        <p14:creationId xmlns:p14="http://schemas.microsoft.com/office/powerpoint/2010/main" val="2586379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Självbedömning</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en-US" altLang="ko-KR" sz="1800" b="1" dirty="0" err="1"/>
              <a:t>Flervalsfrågor</a:t>
            </a:r>
            <a:r>
              <a:rPr lang="en-US" altLang="ko-KR" sz="1800" b="1" dirty="0"/>
              <a:t>: </a:t>
            </a:r>
            <a:r>
              <a:rPr lang="en-US" altLang="ko-KR" sz="1800" dirty="0" err="1"/>
              <a:t>facit</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251520" y="1766004"/>
            <a:ext cx="2808312" cy="2605945"/>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Fråga</a:t>
            </a:r>
            <a:r>
              <a:rPr lang="en-US" altLang="ko-KR" b="1" dirty="0"/>
              <a:t> 1: d</a:t>
            </a:r>
          </a:p>
          <a:p>
            <a:pPr algn="l"/>
            <a:r>
              <a:rPr lang="en-US" altLang="ko-KR" dirty="0"/>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3167844" y="1766005"/>
            <a:ext cx="2808312" cy="2605944"/>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Fråga</a:t>
            </a:r>
            <a:r>
              <a:rPr lang="en-US" altLang="ko-KR" b="1" dirty="0"/>
              <a:t> 2: c</a:t>
            </a:r>
            <a:endParaRPr lang="en-US" altLang="ko-KR" dirty="0"/>
          </a:p>
        </p:txBody>
      </p:sp>
      <p:sp>
        <p:nvSpPr>
          <p:cNvPr id="12" name="Text Placeholder 2">
            <a:extLst>
              <a:ext uri="{FF2B5EF4-FFF2-40B4-BE49-F238E27FC236}">
                <a16:creationId xmlns:a16="http://schemas.microsoft.com/office/drawing/2014/main" id="{278E756F-B9A0-FB02-0403-7E2448AA2A0F}"/>
              </a:ext>
            </a:extLst>
          </p:cNvPr>
          <p:cNvSpPr txBox="1">
            <a:spLocks/>
          </p:cNvSpPr>
          <p:nvPr/>
        </p:nvSpPr>
        <p:spPr>
          <a:xfrm>
            <a:off x="6084168" y="1766006"/>
            <a:ext cx="2808312" cy="2605943"/>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Fråga</a:t>
            </a:r>
            <a:r>
              <a:rPr lang="en-US" altLang="ko-KR" b="1" dirty="0"/>
              <a:t> 3: b</a:t>
            </a:r>
          </a:p>
          <a:p>
            <a:pPr algn="l"/>
            <a:r>
              <a:rPr lang="en-US" altLang="ko-KR" dirty="0"/>
              <a:t> </a:t>
            </a:r>
          </a:p>
        </p:txBody>
      </p:sp>
    </p:spTree>
    <p:extLst>
      <p:ext uri="{BB962C8B-B14F-4D97-AF65-F5344CB8AC3E}">
        <p14:creationId xmlns:p14="http://schemas.microsoft.com/office/powerpoint/2010/main" val="1112938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Självbedömning</a:t>
            </a:r>
          </a:p>
        </p:txBody>
      </p:sp>
      <p:sp>
        <p:nvSpPr>
          <p:cNvPr id="21" name="Text Placeholder 2">
            <a:extLst>
              <a:ext uri="{FF2B5EF4-FFF2-40B4-BE49-F238E27FC236}">
                <a16:creationId xmlns:a16="http://schemas.microsoft.com/office/drawing/2014/main" id="{62F85CEF-6DCA-06EC-4B44-E841FEA6148D}"/>
              </a:ext>
            </a:extLst>
          </p:cNvPr>
          <p:cNvSpPr>
            <a:spLocks noGrp="1"/>
          </p:cNvSpPr>
          <p:nvPr>
            <p:ph type="body" sz="quarter" idx="11"/>
          </p:nvPr>
        </p:nvSpPr>
        <p:spPr>
          <a:xfrm>
            <a:off x="899592" y="1170912"/>
            <a:ext cx="6120680" cy="282799"/>
          </a:xfrm>
        </p:spPr>
        <p:txBody>
          <a:bodyPr/>
          <a:lstStyle/>
          <a:p>
            <a:pPr lvl="0" algn="l"/>
            <a:r>
              <a:rPr lang="en-US" altLang="ko-KR" sz="1800" b="1" dirty="0" err="1"/>
              <a:t>Flervalsfrågor</a:t>
            </a:r>
            <a:r>
              <a:rPr lang="en-US" altLang="ko-KR" sz="1800" b="1" dirty="0"/>
              <a:t>: </a:t>
            </a:r>
            <a:r>
              <a:rPr lang="en-US" altLang="ko-KR" sz="1800" dirty="0" err="1"/>
              <a:t>facit</a:t>
            </a:r>
            <a:endParaRPr lang="en-US" altLang="ko-KR" sz="1800" dirty="0"/>
          </a:p>
        </p:txBody>
      </p:sp>
      <p:sp>
        <p:nvSpPr>
          <p:cNvPr id="6" name="Round Same Side Corner Rectangle 19">
            <a:extLst>
              <a:ext uri="{FF2B5EF4-FFF2-40B4-BE49-F238E27FC236}">
                <a16:creationId xmlns:a16="http://schemas.microsoft.com/office/drawing/2014/main" id="{6FA1445A-FDD0-AB26-1253-14C54D60B0E2}"/>
              </a:ext>
            </a:extLst>
          </p:cNvPr>
          <p:cNvSpPr/>
          <p:nvPr/>
        </p:nvSpPr>
        <p:spPr>
          <a:xfrm>
            <a:off x="558587" y="1011837"/>
            <a:ext cx="341005" cy="441873"/>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Text Placeholder 2">
            <a:extLst>
              <a:ext uri="{FF2B5EF4-FFF2-40B4-BE49-F238E27FC236}">
                <a16:creationId xmlns:a16="http://schemas.microsoft.com/office/drawing/2014/main" id="{E41B6F15-0A3F-683D-BB85-BD5956CC6F5A}"/>
              </a:ext>
            </a:extLst>
          </p:cNvPr>
          <p:cNvSpPr txBox="1">
            <a:spLocks/>
          </p:cNvSpPr>
          <p:nvPr/>
        </p:nvSpPr>
        <p:spPr>
          <a:xfrm>
            <a:off x="1619673" y="1771394"/>
            <a:ext cx="2808312" cy="2528548"/>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Fråga</a:t>
            </a:r>
            <a:r>
              <a:rPr lang="en-US" altLang="ko-KR" b="1" dirty="0"/>
              <a:t> 4: a</a:t>
            </a:r>
          </a:p>
          <a:p>
            <a:pPr algn="l"/>
            <a:r>
              <a:rPr lang="en-US" altLang="ko-KR" dirty="0"/>
              <a:t> </a:t>
            </a:r>
          </a:p>
        </p:txBody>
      </p:sp>
      <p:sp>
        <p:nvSpPr>
          <p:cNvPr id="11" name="Text Placeholder 2">
            <a:extLst>
              <a:ext uri="{FF2B5EF4-FFF2-40B4-BE49-F238E27FC236}">
                <a16:creationId xmlns:a16="http://schemas.microsoft.com/office/drawing/2014/main" id="{3F479657-6833-7136-9999-B8955B0376ED}"/>
              </a:ext>
            </a:extLst>
          </p:cNvPr>
          <p:cNvSpPr txBox="1">
            <a:spLocks/>
          </p:cNvSpPr>
          <p:nvPr/>
        </p:nvSpPr>
        <p:spPr>
          <a:xfrm>
            <a:off x="4716016" y="1766004"/>
            <a:ext cx="2808312" cy="2528547"/>
          </a:xfrm>
          <a:prstGeom prst="rect">
            <a:avLst/>
          </a:prstGeom>
          <a:solidFill>
            <a:schemeClr val="accent2">
              <a:lumMod val="20000"/>
              <a:lumOff val="80000"/>
            </a:schemeClr>
          </a:solidFill>
        </p:spPr>
        <p:txBody>
          <a:bodyPr anchor="t"/>
          <a:lstStyle>
            <a:lvl1pPr marL="0" indent="0" algn="ctr" defTabSz="914400" rtl="0" eaLnBrk="1" latinLnBrk="1" hangingPunct="1">
              <a:spcBef>
                <a:spcPct val="20000"/>
              </a:spcBef>
              <a:buFont typeface="Arial" pitchFamily="34" charset="0"/>
              <a:buNone/>
              <a:defRPr sz="1400" b="0" kern="1200" baseline="0">
                <a:solidFill>
                  <a:schemeClr val="tx1">
                    <a:lumMod val="75000"/>
                    <a:lumOff val="25000"/>
                  </a:schemeClr>
                </a:solidFill>
                <a:latin typeface="+mn-lt"/>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ko-KR" b="1" dirty="0" err="1"/>
              <a:t>Fråga</a:t>
            </a:r>
            <a:r>
              <a:rPr lang="en-US" altLang="ko-KR" b="1" dirty="0"/>
              <a:t> 5: b</a:t>
            </a:r>
            <a:endParaRPr lang="en-US" altLang="ko-KR" dirty="0"/>
          </a:p>
        </p:txBody>
      </p:sp>
    </p:spTree>
    <p:extLst>
      <p:ext uri="{BB962C8B-B14F-4D97-AF65-F5344CB8AC3E}">
        <p14:creationId xmlns:p14="http://schemas.microsoft.com/office/powerpoint/2010/main" val="34907476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0" y="446003"/>
            <a:ext cx="9144000" cy="576064"/>
          </a:xfrm>
        </p:spPr>
        <p:txBody>
          <a:bodyPr/>
          <a:lstStyle/>
          <a:p>
            <a:r>
              <a:rPr lang="en-US" altLang="ko-KR" sz="3200" dirty="0" err="1"/>
              <a:t>Sammanfattning</a:t>
            </a:r>
            <a:endParaRPr lang="ko-KR" altLang="en-US" sz="3200" dirty="0"/>
          </a:p>
        </p:txBody>
      </p:sp>
      <p:grpSp>
        <p:nvGrpSpPr>
          <p:cNvPr id="7" name="Group 6"/>
          <p:cNvGrpSpPr/>
          <p:nvPr/>
        </p:nvGrpSpPr>
        <p:grpSpPr>
          <a:xfrm>
            <a:off x="3439875" y="1672289"/>
            <a:ext cx="900000" cy="900000"/>
            <a:chOff x="3563888" y="1923678"/>
            <a:chExt cx="900000" cy="900000"/>
          </a:xfrm>
        </p:grpSpPr>
        <p:sp>
          <p:nvSpPr>
            <p:cNvPr id="4" name="Rectangle 3"/>
            <p:cNvSpPr/>
            <p:nvPr/>
          </p:nvSpPr>
          <p:spPr>
            <a:xfrm>
              <a:off x="3563888" y="1923678"/>
              <a:ext cx="900000" cy="900000"/>
            </a:xfrm>
            <a:prstGeom prst="rect">
              <a:avLst/>
            </a:prstGeom>
            <a:solidFill>
              <a:srgbClr val="87B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ight Triangle 4"/>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8" name="Group 7"/>
          <p:cNvGrpSpPr/>
          <p:nvPr/>
        </p:nvGrpSpPr>
        <p:grpSpPr>
          <a:xfrm rot="5400000">
            <a:off x="4450665" y="1420289"/>
            <a:ext cx="1152000" cy="1152000"/>
            <a:chOff x="3563888" y="1923678"/>
            <a:chExt cx="900000" cy="900000"/>
          </a:xfrm>
        </p:grpSpPr>
        <p:sp>
          <p:nvSpPr>
            <p:cNvPr id="9" name="Rectangle 8"/>
            <p:cNvSpPr/>
            <p:nvPr/>
          </p:nvSpPr>
          <p:spPr>
            <a:xfrm>
              <a:off x="3563888" y="1923678"/>
              <a:ext cx="900000" cy="900000"/>
            </a:xfrm>
            <a:prstGeom prst="rect">
              <a:avLst/>
            </a:prstGeom>
            <a:solidFill>
              <a:srgbClr val="86BD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0" name="Right Triangle 9"/>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11" name="Group 10"/>
          <p:cNvGrpSpPr/>
          <p:nvPr/>
        </p:nvGrpSpPr>
        <p:grpSpPr>
          <a:xfrm rot="10800000">
            <a:off x="4450665" y="2684578"/>
            <a:ext cx="720000" cy="720000"/>
            <a:chOff x="3563888" y="1923678"/>
            <a:chExt cx="900000" cy="900000"/>
          </a:xfrm>
        </p:grpSpPr>
        <p:sp>
          <p:nvSpPr>
            <p:cNvPr id="12" name="Rectangle 11"/>
            <p:cNvSpPr/>
            <p:nvPr/>
          </p:nvSpPr>
          <p:spPr>
            <a:xfrm>
              <a:off x="3563888" y="1923678"/>
              <a:ext cx="900000" cy="900000"/>
            </a:xfrm>
            <a:prstGeom prst="rect">
              <a:avLst/>
            </a:prstGeom>
            <a:solidFill>
              <a:srgbClr val="F39E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3" name="Right Triangle 12"/>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grpSp>
        <p:nvGrpSpPr>
          <p:cNvPr id="14" name="Group 13"/>
          <p:cNvGrpSpPr/>
          <p:nvPr/>
        </p:nvGrpSpPr>
        <p:grpSpPr>
          <a:xfrm rot="16200000">
            <a:off x="3331842" y="2684579"/>
            <a:ext cx="1008033" cy="1008033"/>
            <a:chOff x="3563888" y="1923678"/>
            <a:chExt cx="900000" cy="900000"/>
          </a:xfrm>
        </p:grpSpPr>
        <p:sp>
          <p:nvSpPr>
            <p:cNvPr id="15" name="Rectangle 14"/>
            <p:cNvSpPr/>
            <p:nvPr/>
          </p:nvSpPr>
          <p:spPr>
            <a:xfrm>
              <a:off x="3563888" y="1923678"/>
              <a:ext cx="900000" cy="90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6" name="Right Triangle 15"/>
            <p:cNvSpPr/>
            <p:nvPr/>
          </p:nvSpPr>
          <p:spPr>
            <a:xfrm rot="16200000">
              <a:off x="3731757" y="2089433"/>
              <a:ext cx="648000" cy="6480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grpSp>
      <p:sp>
        <p:nvSpPr>
          <p:cNvPr id="17" name="TextBox 16"/>
          <p:cNvSpPr txBox="1"/>
          <p:nvPr/>
        </p:nvSpPr>
        <p:spPr>
          <a:xfrm>
            <a:off x="3849078" y="2090804"/>
            <a:ext cx="402887" cy="400110"/>
          </a:xfrm>
          <a:prstGeom prst="rect">
            <a:avLst/>
          </a:prstGeom>
          <a:noFill/>
        </p:spPr>
        <p:txBody>
          <a:bodyPr wrap="square" rtlCol="0">
            <a:spAutoFit/>
          </a:bodyPr>
          <a:lstStyle/>
          <a:p>
            <a:pPr algn="ctr"/>
            <a:r>
              <a:rPr lang="en-US" altLang="ko-KR" sz="2000" b="1" dirty="0">
                <a:solidFill>
                  <a:srgbClr val="87B5BA"/>
                </a:solidFill>
                <a:cs typeface="Arial" pitchFamily="34" charset="0"/>
              </a:rPr>
              <a:t>A</a:t>
            </a:r>
            <a:endParaRPr lang="ko-KR" altLang="en-US" sz="2000" b="1" dirty="0">
              <a:solidFill>
                <a:srgbClr val="87B5BA"/>
              </a:solidFill>
              <a:cs typeface="Arial" pitchFamily="34" charset="0"/>
            </a:endParaRPr>
          </a:p>
        </p:txBody>
      </p:sp>
      <p:sp>
        <p:nvSpPr>
          <p:cNvPr id="18" name="TextBox 17"/>
          <p:cNvSpPr txBox="1"/>
          <p:nvPr/>
        </p:nvSpPr>
        <p:spPr>
          <a:xfrm>
            <a:off x="4557280" y="2051100"/>
            <a:ext cx="402887" cy="400110"/>
          </a:xfrm>
          <a:prstGeom prst="rect">
            <a:avLst/>
          </a:prstGeom>
          <a:noFill/>
        </p:spPr>
        <p:txBody>
          <a:bodyPr wrap="square" rtlCol="0">
            <a:spAutoFit/>
          </a:bodyPr>
          <a:lstStyle/>
          <a:p>
            <a:pPr algn="ctr"/>
            <a:r>
              <a:rPr lang="en-US" altLang="ko-KR" sz="2000" b="1" dirty="0">
                <a:solidFill>
                  <a:srgbClr val="86BD70"/>
                </a:solidFill>
                <a:cs typeface="Arial" pitchFamily="34" charset="0"/>
              </a:rPr>
              <a:t>B</a:t>
            </a:r>
            <a:endParaRPr lang="ko-KR" altLang="en-US" sz="2000" b="1" dirty="0">
              <a:solidFill>
                <a:srgbClr val="86BD70"/>
              </a:solidFill>
              <a:cs typeface="Arial" pitchFamily="34" charset="0"/>
            </a:endParaRPr>
          </a:p>
        </p:txBody>
      </p:sp>
      <p:sp>
        <p:nvSpPr>
          <p:cNvPr id="19" name="TextBox 18"/>
          <p:cNvSpPr txBox="1"/>
          <p:nvPr/>
        </p:nvSpPr>
        <p:spPr>
          <a:xfrm>
            <a:off x="3849078" y="2778809"/>
            <a:ext cx="402887" cy="400110"/>
          </a:xfrm>
          <a:prstGeom prst="rect">
            <a:avLst/>
          </a:prstGeom>
          <a:noFill/>
        </p:spPr>
        <p:txBody>
          <a:bodyPr wrap="square" rtlCol="0">
            <a:spAutoFit/>
          </a:bodyPr>
          <a:lstStyle/>
          <a:p>
            <a:pPr algn="ctr"/>
            <a:r>
              <a:rPr lang="en-US" altLang="ko-KR" sz="2000" b="1" dirty="0">
                <a:solidFill>
                  <a:srgbClr val="87B5BA"/>
                </a:solidFill>
                <a:cs typeface="Arial" pitchFamily="34" charset="0"/>
              </a:rPr>
              <a:t>C</a:t>
            </a:r>
            <a:endParaRPr lang="ko-KR" altLang="en-US" sz="2000" b="1" dirty="0">
              <a:solidFill>
                <a:srgbClr val="87B5BA"/>
              </a:solidFill>
              <a:cs typeface="Arial" pitchFamily="34" charset="0"/>
            </a:endParaRPr>
          </a:p>
        </p:txBody>
      </p:sp>
      <p:sp>
        <p:nvSpPr>
          <p:cNvPr id="20" name="TextBox 19"/>
          <p:cNvSpPr txBox="1"/>
          <p:nvPr/>
        </p:nvSpPr>
        <p:spPr>
          <a:xfrm>
            <a:off x="4462313" y="2700537"/>
            <a:ext cx="402887" cy="400110"/>
          </a:xfrm>
          <a:prstGeom prst="rect">
            <a:avLst/>
          </a:prstGeom>
          <a:noFill/>
        </p:spPr>
        <p:txBody>
          <a:bodyPr wrap="square" rtlCol="0">
            <a:spAutoFit/>
          </a:bodyPr>
          <a:lstStyle/>
          <a:p>
            <a:pPr algn="ctr"/>
            <a:r>
              <a:rPr lang="en-US" altLang="ko-KR" sz="2000" b="1" dirty="0">
                <a:solidFill>
                  <a:srgbClr val="F39E5A"/>
                </a:solidFill>
                <a:cs typeface="Arial" pitchFamily="34" charset="0"/>
              </a:rPr>
              <a:t>D</a:t>
            </a:r>
            <a:endParaRPr lang="ko-KR" altLang="en-US" sz="2000" b="1" dirty="0">
              <a:solidFill>
                <a:srgbClr val="F39E5A"/>
              </a:solidFill>
              <a:cs typeface="Arial" pitchFamily="34" charset="0"/>
            </a:endParaRPr>
          </a:p>
        </p:txBody>
      </p:sp>
      <p:sp>
        <p:nvSpPr>
          <p:cNvPr id="21" name="Rectangle 9"/>
          <p:cNvSpPr/>
          <p:nvPr/>
        </p:nvSpPr>
        <p:spPr>
          <a:xfrm>
            <a:off x="3554697" y="1783036"/>
            <a:ext cx="322655" cy="302034"/>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Rectangle 16"/>
          <p:cNvSpPr/>
          <p:nvPr/>
        </p:nvSpPr>
        <p:spPr>
          <a:xfrm rot="2700000">
            <a:off x="3530786" y="3163945"/>
            <a:ext cx="244448" cy="438249"/>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Oval 21"/>
          <p:cNvSpPr>
            <a:spLocks noChangeAspect="1"/>
          </p:cNvSpPr>
          <p:nvPr/>
        </p:nvSpPr>
        <p:spPr>
          <a:xfrm>
            <a:off x="5057472" y="1601554"/>
            <a:ext cx="391466" cy="394735"/>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4" name="Rounded Rectangle 27"/>
          <p:cNvSpPr/>
          <p:nvPr/>
        </p:nvSpPr>
        <p:spPr>
          <a:xfrm>
            <a:off x="4770893" y="3075226"/>
            <a:ext cx="295178" cy="226737"/>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25" name="Group 24"/>
          <p:cNvGrpSpPr/>
          <p:nvPr/>
        </p:nvGrpSpPr>
        <p:grpSpPr>
          <a:xfrm>
            <a:off x="0" y="1483076"/>
            <a:ext cx="2905618" cy="1048024"/>
            <a:chOff x="803640" y="3362835"/>
            <a:chExt cx="2059657" cy="1048024"/>
          </a:xfrm>
        </p:grpSpPr>
        <p:sp>
          <p:nvSpPr>
            <p:cNvPr id="26" name="TextBox 25"/>
            <p:cNvSpPr txBox="1"/>
            <p:nvPr/>
          </p:nvSpPr>
          <p:spPr>
            <a:xfrm>
              <a:off x="803640" y="3579862"/>
              <a:ext cx="2059657" cy="830997"/>
            </a:xfrm>
            <a:prstGeom prst="rect">
              <a:avLst/>
            </a:prstGeom>
            <a:noFill/>
          </p:spPr>
          <p:txBody>
            <a:bodyPr wrap="square" rtlCol="0">
              <a:spAutoFit/>
            </a:bodyPr>
            <a:lstStyle/>
            <a:p>
              <a:pPr algn="r"/>
              <a:r>
                <a:rPr lang="sv-SE" altLang="ko-KR" sz="1200" dirty="0">
                  <a:solidFill>
                    <a:schemeClr val="tx1">
                      <a:lumMod val="75000"/>
                      <a:lumOff val="25000"/>
                    </a:schemeClr>
                  </a:solidFill>
                  <a:cs typeface="Arial" pitchFamily="34" charset="0"/>
                </a:rPr>
                <a:t>De senaste åren har nya möjligheter dykt upp för digitalt entreprenörskap och för att sälja produkter och tjänster över internet.</a:t>
              </a:r>
              <a:endParaRPr lang="ko-KR" altLang="en-US" sz="1200" dirty="0">
                <a:solidFill>
                  <a:schemeClr val="tx1">
                    <a:lumMod val="75000"/>
                    <a:lumOff val="25000"/>
                  </a:schemeClr>
                </a:solidFill>
                <a:cs typeface="Arial" pitchFamily="34" charset="0"/>
              </a:endParaRPr>
            </a:p>
          </p:txBody>
        </p:sp>
        <p:sp>
          <p:nvSpPr>
            <p:cNvPr id="27" name="TextBox 26"/>
            <p:cNvSpPr txBox="1"/>
            <p:nvPr/>
          </p:nvSpPr>
          <p:spPr>
            <a:xfrm>
              <a:off x="803640" y="3362835"/>
              <a:ext cx="2059657" cy="276999"/>
            </a:xfrm>
            <a:prstGeom prst="rect">
              <a:avLst/>
            </a:prstGeom>
            <a:noFill/>
          </p:spPr>
          <p:txBody>
            <a:bodyPr wrap="square" rtlCol="0">
              <a:spAutoFit/>
            </a:bodyPr>
            <a:lstStyle/>
            <a:p>
              <a:pPr algn="r"/>
              <a:r>
                <a:rPr lang="en-US" altLang="ko-KR" sz="1200" b="1" dirty="0" err="1">
                  <a:solidFill>
                    <a:schemeClr val="tx1">
                      <a:lumMod val="75000"/>
                      <a:lumOff val="25000"/>
                    </a:schemeClr>
                  </a:solidFill>
                  <a:cs typeface="Arial" pitchFamily="34" charset="0"/>
                </a:rPr>
                <a:t>Digitalt</a:t>
              </a:r>
              <a:r>
                <a:rPr lang="en-US" altLang="ko-KR" sz="1200" b="1" dirty="0">
                  <a:solidFill>
                    <a:schemeClr val="tx1">
                      <a:lumMod val="75000"/>
                      <a:lumOff val="25000"/>
                    </a:schemeClr>
                  </a:solidFill>
                  <a:cs typeface="Arial" pitchFamily="34" charset="0"/>
                </a:rPr>
                <a:t> </a:t>
              </a:r>
              <a:r>
                <a:rPr lang="en-US" altLang="ko-KR" sz="1200" b="1" dirty="0" err="1">
                  <a:solidFill>
                    <a:schemeClr val="tx1">
                      <a:lumMod val="75000"/>
                      <a:lumOff val="25000"/>
                    </a:schemeClr>
                  </a:solidFill>
                  <a:cs typeface="Arial" pitchFamily="34" charset="0"/>
                </a:rPr>
                <a:t>entreprenörskap</a:t>
              </a:r>
              <a:endParaRPr lang="ko-KR" altLang="en-US" sz="1200" b="1" dirty="0">
                <a:solidFill>
                  <a:schemeClr val="tx1">
                    <a:lumMod val="75000"/>
                    <a:lumOff val="25000"/>
                  </a:schemeClr>
                </a:solidFill>
                <a:cs typeface="Arial" pitchFamily="34" charset="0"/>
              </a:endParaRPr>
            </a:p>
          </p:txBody>
        </p:sp>
      </p:grpSp>
      <p:grpSp>
        <p:nvGrpSpPr>
          <p:cNvPr id="28" name="Group 27"/>
          <p:cNvGrpSpPr/>
          <p:nvPr/>
        </p:nvGrpSpPr>
        <p:grpSpPr>
          <a:xfrm>
            <a:off x="107504" y="3283276"/>
            <a:ext cx="2798113" cy="863358"/>
            <a:chOff x="803640" y="3362835"/>
            <a:chExt cx="2059657" cy="863358"/>
          </a:xfrm>
        </p:grpSpPr>
        <p:sp>
          <p:nvSpPr>
            <p:cNvPr id="29" name="TextBox 28"/>
            <p:cNvSpPr txBox="1"/>
            <p:nvPr/>
          </p:nvSpPr>
          <p:spPr>
            <a:xfrm>
              <a:off x="803640" y="3579862"/>
              <a:ext cx="2059657" cy="646331"/>
            </a:xfrm>
            <a:prstGeom prst="rect">
              <a:avLst/>
            </a:prstGeom>
            <a:noFill/>
          </p:spPr>
          <p:txBody>
            <a:bodyPr wrap="square" rtlCol="0">
              <a:spAutoFit/>
            </a:bodyPr>
            <a:lstStyle/>
            <a:p>
              <a:pPr algn="r"/>
              <a:r>
                <a:rPr lang="sv-SE" altLang="ko-KR" sz="1200" dirty="0">
                  <a:solidFill>
                    <a:schemeClr val="tx1">
                      <a:lumMod val="75000"/>
                      <a:lumOff val="25000"/>
                    </a:schemeClr>
                  </a:solidFill>
                  <a:cs typeface="Arial" pitchFamily="34" charset="0"/>
                </a:rPr>
                <a:t>Särskild uppmärksamhet bör ägnas åt att ha en bra logotyp, en webbplats och även sociala medier.</a:t>
              </a:r>
              <a:endParaRPr lang="en-GB" altLang="ko-KR" sz="1200" dirty="0">
                <a:solidFill>
                  <a:schemeClr val="tx1">
                    <a:lumMod val="75000"/>
                    <a:lumOff val="25000"/>
                  </a:schemeClr>
                </a:solidFill>
                <a:cs typeface="Arial" pitchFamily="34" charset="0"/>
              </a:endParaRPr>
            </a:p>
          </p:txBody>
        </p:sp>
        <p:sp>
          <p:nvSpPr>
            <p:cNvPr id="30" name="TextBox 29"/>
            <p:cNvSpPr txBox="1"/>
            <p:nvPr/>
          </p:nvSpPr>
          <p:spPr>
            <a:xfrm>
              <a:off x="803640" y="3362835"/>
              <a:ext cx="2059657" cy="276999"/>
            </a:xfrm>
            <a:prstGeom prst="rect">
              <a:avLst/>
            </a:prstGeom>
            <a:noFill/>
          </p:spPr>
          <p:txBody>
            <a:bodyPr wrap="square" rtlCol="0">
              <a:spAutoFit/>
            </a:bodyPr>
            <a:lstStyle/>
            <a:p>
              <a:pPr algn="r"/>
              <a:r>
                <a:rPr lang="en-GB" altLang="ko-KR" sz="1200" b="1" dirty="0" err="1">
                  <a:solidFill>
                    <a:schemeClr val="tx1">
                      <a:lumMod val="75000"/>
                      <a:lumOff val="25000"/>
                    </a:schemeClr>
                  </a:solidFill>
                  <a:cs typeface="Arial" pitchFamily="34" charset="0"/>
                </a:rPr>
                <a:t>Hur</a:t>
              </a:r>
              <a:r>
                <a:rPr lang="en-GB" altLang="ko-KR" sz="1200" b="1" dirty="0">
                  <a:solidFill>
                    <a:schemeClr val="tx1">
                      <a:lumMod val="75000"/>
                      <a:lumOff val="25000"/>
                    </a:schemeClr>
                  </a:solidFill>
                  <a:cs typeface="Arial" pitchFamily="34" charset="0"/>
                </a:rPr>
                <a:t> man </a:t>
              </a:r>
              <a:r>
                <a:rPr lang="en-GB" altLang="ko-KR" sz="1200" b="1" dirty="0" err="1">
                  <a:solidFill>
                    <a:schemeClr val="tx1">
                      <a:lumMod val="75000"/>
                      <a:lumOff val="25000"/>
                    </a:schemeClr>
                  </a:solidFill>
                  <a:cs typeface="Arial" pitchFamily="34" charset="0"/>
                </a:rPr>
                <a:t>hanterar</a:t>
              </a:r>
              <a:r>
                <a:rPr lang="en-GB" altLang="ko-KR" sz="1200" b="1" dirty="0">
                  <a:solidFill>
                    <a:schemeClr val="tx1">
                      <a:lumMod val="75000"/>
                      <a:lumOff val="25000"/>
                    </a:schemeClr>
                  </a:solidFill>
                  <a:cs typeface="Arial" pitchFamily="34" charset="0"/>
                </a:rPr>
                <a:t> internet</a:t>
              </a:r>
              <a:endParaRPr lang="ko-KR" altLang="en-US" sz="1200" b="1" dirty="0">
                <a:solidFill>
                  <a:schemeClr val="tx1">
                    <a:lumMod val="75000"/>
                    <a:lumOff val="25000"/>
                  </a:schemeClr>
                </a:solidFill>
                <a:cs typeface="Arial" pitchFamily="34" charset="0"/>
              </a:endParaRPr>
            </a:p>
          </p:txBody>
        </p:sp>
      </p:grpSp>
      <p:grpSp>
        <p:nvGrpSpPr>
          <p:cNvPr id="31" name="Group 30"/>
          <p:cNvGrpSpPr/>
          <p:nvPr/>
        </p:nvGrpSpPr>
        <p:grpSpPr>
          <a:xfrm>
            <a:off x="5940151" y="1483076"/>
            <a:ext cx="3059832" cy="1048024"/>
            <a:chOff x="803640" y="3362835"/>
            <a:chExt cx="2059657" cy="1048024"/>
          </a:xfrm>
        </p:grpSpPr>
        <p:sp>
          <p:nvSpPr>
            <p:cNvPr id="32" name="TextBox 31"/>
            <p:cNvSpPr txBox="1"/>
            <p:nvPr/>
          </p:nvSpPr>
          <p:spPr>
            <a:xfrm>
              <a:off x="803640" y="3579862"/>
              <a:ext cx="2059657" cy="830997"/>
            </a:xfrm>
            <a:prstGeom prst="rect">
              <a:avLst/>
            </a:prstGeom>
            <a:noFill/>
          </p:spPr>
          <p:txBody>
            <a:bodyPr wrap="square" rtlCol="0">
              <a:spAutoFit/>
            </a:bodyPr>
            <a:lstStyle/>
            <a:p>
              <a:r>
                <a:rPr lang="sv-SE" altLang="ko-KR" sz="1200" dirty="0">
                  <a:solidFill>
                    <a:schemeClr val="tx1">
                      <a:lumMod val="75000"/>
                      <a:lumOff val="25000"/>
                    </a:schemeClr>
                  </a:solidFill>
                  <a:cs typeface="Arial" pitchFamily="34" charset="0"/>
                </a:rPr>
                <a:t>Fördelarna med digitalt entreprenörskap inkluderar lägre initiala investeringar, större flexibilitet och mer flexibelt arbete än med traditionellt entreprenörskap.</a:t>
              </a:r>
              <a:endParaRPr lang="ko-KR" altLang="en-US" sz="1200" dirty="0">
                <a:solidFill>
                  <a:schemeClr val="tx1">
                    <a:lumMod val="75000"/>
                    <a:lumOff val="25000"/>
                  </a:schemeClr>
                </a:solidFill>
                <a:cs typeface="Arial" pitchFamily="34" charset="0"/>
              </a:endParaRPr>
            </a:p>
          </p:txBody>
        </p:sp>
        <p:sp>
          <p:nvSpPr>
            <p:cNvPr id="33" name="TextBox 32"/>
            <p:cNvSpPr txBox="1"/>
            <p:nvPr/>
          </p:nvSpPr>
          <p:spPr>
            <a:xfrm>
              <a:off x="803640" y="3362835"/>
              <a:ext cx="2059657" cy="276999"/>
            </a:xfrm>
            <a:prstGeom prst="rect">
              <a:avLst/>
            </a:prstGeom>
            <a:noFill/>
          </p:spPr>
          <p:txBody>
            <a:bodyPr wrap="square" rtlCol="0">
              <a:spAutoFit/>
            </a:bodyPr>
            <a:lstStyle/>
            <a:p>
              <a:r>
                <a:rPr lang="en-US" altLang="ko-KR" sz="1200" b="1" dirty="0" err="1">
                  <a:solidFill>
                    <a:schemeClr val="tx1">
                      <a:lumMod val="75000"/>
                      <a:lumOff val="25000"/>
                    </a:schemeClr>
                  </a:solidFill>
                  <a:cs typeface="Arial" pitchFamily="34" charset="0"/>
                </a:rPr>
                <a:t>Fördelar</a:t>
              </a:r>
              <a:r>
                <a:rPr lang="en-US" altLang="ko-KR" sz="1200" b="1" dirty="0">
                  <a:solidFill>
                    <a:schemeClr val="tx1">
                      <a:lumMod val="75000"/>
                      <a:lumOff val="25000"/>
                    </a:schemeClr>
                  </a:solidFill>
                  <a:cs typeface="Arial" pitchFamily="34" charset="0"/>
                </a:rPr>
                <a:t> med </a:t>
              </a:r>
              <a:r>
                <a:rPr lang="en-US" altLang="ko-KR" sz="1200" b="1" dirty="0" err="1">
                  <a:solidFill>
                    <a:schemeClr val="tx1">
                      <a:lumMod val="75000"/>
                      <a:lumOff val="25000"/>
                    </a:schemeClr>
                  </a:solidFill>
                  <a:cs typeface="Arial" pitchFamily="34" charset="0"/>
                </a:rPr>
                <a:t>digitalt</a:t>
              </a:r>
              <a:r>
                <a:rPr lang="en-US" altLang="ko-KR" sz="1200" b="1" dirty="0">
                  <a:solidFill>
                    <a:schemeClr val="tx1">
                      <a:lumMod val="75000"/>
                      <a:lumOff val="25000"/>
                    </a:schemeClr>
                  </a:solidFill>
                  <a:cs typeface="Arial" pitchFamily="34" charset="0"/>
                </a:rPr>
                <a:t> </a:t>
              </a:r>
              <a:r>
                <a:rPr lang="en-US" altLang="ko-KR" sz="1200" b="1" dirty="0" err="1">
                  <a:solidFill>
                    <a:schemeClr val="tx1">
                      <a:lumMod val="75000"/>
                      <a:lumOff val="25000"/>
                    </a:schemeClr>
                  </a:solidFill>
                  <a:cs typeface="Arial" pitchFamily="34" charset="0"/>
                </a:rPr>
                <a:t>entreprenörskap</a:t>
              </a:r>
              <a:endParaRPr lang="ko-KR" altLang="en-US" sz="1200" b="1" dirty="0">
                <a:solidFill>
                  <a:schemeClr val="tx1">
                    <a:lumMod val="75000"/>
                    <a:lumOff val="25000"/>
                  </a:schemeClr>
                </a:solidFill>
                <a:cs typeface="Arial" pitchFamily="34" charset="0"/>
              </a:endParaRPr>
            </a:p>
          </p:txBody>
        </p:sp>
      </p:grpSp>
      <p:grpSp>
        <p:nvGrpSpPr>
          <p:cNvPr id="34" name="Group 33"/>
          <p:cNvGrpSpPr/>
          <p:nvPr/>
        </p:nvGrpSpPr>
        <p:grpSpPr>
          <a:xfrm>
            <a:off x="5940151" y="3283276"/>
            <a:ext cx="2952328" cy="1048024"/>
            <a:chOff x="803640" y="3362835"/>
            <a:chExt cx="2059657" cy="1048024"/>
          </a:xfrm>
        </p:grpSpPr>
        <p:sp>
          <p:nvSpPr>
            <p:cNvPr id="35" name="TextBox 34"/>
            <p:cNvSpPr txBox="1"/>
            <p:nvPr/>
          </p:nvSpPr>
          <p:spPr>
            <a:xfrm>
              <a:off x="803640" y="3579862"/>
              <a:ext cx="2059657" cy="830997"/>
            </a:xfrm>
            <a:prstGeom prst="rect">
              <a:avLst/>
            </a:prstGeom>
            <a:noFill/>
          </p:spPr>
          <p:txBody>
            <a:bodyPr wrap="square" rtlCol="0">
              <a:spAutoFit/>
            </a:bodyPr>
            <a:lstStyle/>
            <a:p>
              <a:r>
                <a:rPr lang="sv-SE" altLang="ko-KR" sz="1200" dirty="0">
                  <a:solidFill>
                    <a:schemeClr val="tx1">
                      <a:lumMod val="75000"/>
                      <a:lumOff val="25000"/>
                    </a:schemeClr>
                  </a:solidFill>
                  <a:cs typeface="Arial" pitchFamily="34" charset="0"/>
                </a:rPr>
                <a:t>Digitala marknadsföringsstrategier kommer att förbättra marknadsföringen av produkter och tjänster genom att möta marknadens behov.</a:t>
              </a:r>
              <a:r>
                <a:rPr lang="en-GB" altLang="ko-KR" sz="1200" dirty="0">
                  <a:solidFill>
                    <a:schemeClr val="tx1">
                      <a:lumMod val="75000"/>
                      <a:lumOff val="25000"/>
                    </a:schemeClr>
                  </a:solidFill>
                  <a:cs typeface="Arial" pitchFamily="34" charset="0"/>
                </a:rPr>
                <a:t> </a:t>
              </a:r>
            </a:p>
          </p:txBody>
        </p:sp>
        <p:sp>
          <p:nvSpPr>
            <p:cNvPr id="36" name="TextBox 35"/>
            <p:cNvSpPr txBox="1"/>
            <p:nvPr/>
          </p:nvSpPr>
          <p:spPr>
            <a:xfrm>
              <a:off x="803640" y="3362835"/>
              <a:ext cx="2059657" cy="276999"/>
            </a:xfrm>
            <a:prstGeom prst="rect">
              <a:avLst/>
            </a:prstGeom>
            <a:noFill/>
          </p:spPr>
          <p:txBody>
            <a:bodyPr wrap="square" rtlCol="0">
              <a:spAutoFit/>
            </a:bodyPr>
            <a:lstStyle/>
            <a:p>
              <a:r>
                <a:rPr lang="en-US" altLang="ko-KR" sz="1200" b="1" dirty="0">
                  <a:solidFill>
                    <a:schemeClr val="tx1">
                      <a:lumMod val="75000"/>
                      <a:lumOff val="25000"/>
                    </a:schemeClr>
                  </a:solidFill>
                  <a:cs typeface="Arial" pitchFamily="34" charset="0"/>
                </a:rPr>
                <a:t>Digital </a:t>
              </a:r>
              <a:r>
                <a:rPr lang="en-US" altLang="ko-KR" sz="1200" b="1" dirty="0" err="1">
                  <a:solidFill>
                    <a:schemeClr val="tx1">
                      <a:lumMod val="75000"/>
                      <a:lumOff val="25000"/>
                    </a:schemeClr>
                  </a:solidFill>
                  <a:cs typeface="Arial" pitchFamily="34" charset="0"/>
                </a:rPr>
                <a:t>marknadsföring</a:t>
              </a:r>
              <a:endParaRPr lang="ko-KR" altLang="en-US" sz="1200" b="1"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8378943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8" y="3003798"/>
            <a:ext cx="9144000" cy="576063"/>
          </a:xfrm>
        </p:spPr>
        <p:txBody>
          <a:bodyPr/>
          <a:lstStyle/>
          <a:p>
            <a:r>
              <a:rPr lang="en-US" altLang="ko-KR" dirty="0"/>
              <a:t>Tack</a:t>
            </a:r>
            <a:r>
              <a:rPr lang="en-US" altLang="ko-KR" sz="3600" dirty="0"/>
              <a:t>!</a:t>
            </a:r>
            <a:endParaRPr lang="ko-KR" altLang="en-US" sz="3600" dirty="0"/>
          </a:p>
        </p:txBody>
      </p:sp>
      <p:sp>
        <p:nvSpPr>
          <p:cNvPr id="3" name="Text Placeholder 2"/>
          <p:cNvSpPr>
            <a:spLocks noGrp="1"/>
          </p:cNvSpPr>
          <p:nvPr>
            <p:ph type="body" sz="quarter" idx="11"/>
          </p:nvPr>
        </p:nvSpPr>
        <p:spPr>
          <a:xfrm>
            <a:off x="-148" y="3867894"/>
            <a:ext cx="9144000" cy="288032"/>
          </a:xfrm>
        </p:spPr>
        <p:txBody>
          <a:bodyPr/>
          <a:lstStyle/>
          <a:p>
            <a:pPr lvl="0"/>
            <a:r>
              <a:rPr lang="en-US" altLang="ko-KR" sz="1800" dirty="0" err="1"/>
              <a:t>Fortsätt</a:t>
            </a:r>
            <a:r>
              <a:rPr lang="en-US" altLang="ko-KR" sz="1800" dirty="0"/>
              <a:t> din </a:t>
            </a:r>
            <a:r>
              <a:rPr lang="en-US" altLang="ko-KR" sz="1800" dirty="0" err="1"/>
              <a:t>utbildning</a:t>
            </a:r>
            <a:r>
              <a:rPr lang="en-US" altLang="ko-KR" sz="1800" dirty="0"/>
              <a:t> </a:t>
            </a:r>
            <a:r>
              <a:rPr lang="en-US" altLang="ko-KR" sz="1800" dirty="0" err="1"/>
              <a:t>på</a:t>
            </a:r>
            <a:r>
              <a:rPr lang="en-US" altLang="ko-KR" sz="1800" dirty="0"/>
              <a:t> </a:t>
            </a:r>
            <a:r>
              <a:rPr lang="en-US" altLang="ko-KR" sz="1800" dirty="0">
                <a:hlinkClick r:id="rId2"/>
              </a:rPr>
              <a:t>www.projectspecial.eu</a:t>
            </a:r>
            <a:r>
              <a:rPr lang="en-US" altLang="ko-KR" sz="1800" dirty="0"/>
              <a:t>! </a:t>
            </a:r>
          </a:p>
        </p:txBody>
      </p:sp>
    </p:spTree>
    <p:extLst>
      <p:ext uri="{BB962C8B-B14F-4D97-AF65-F5344CB8AC3E}">
        <p14:creationId xmlns:p14="http://schemas.microsoft.com/office/powerpoint/2010/main" val="61455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Vad är digitalt entreprenörskap?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a:t>Definition</a:t>
            </a:r>
          </a:p>
        </p:txBody>
      </p:sp>
      <p:sp>
        <p:nvSpPr>
          <p:cNvPr id="4" name="TextBox 15">
            <a:extLst>
              <a:ext uri="{FF2B5EF4-FFF2-40B4-BE49-F238E27FC236}">
                <a16:creationId xmlns:a16="http://schemas.microsoft.com/office/drawing/2014/main" id="{A4EC8DF6-3118-6A03-CDDF-70A85F135774}"/>
              </a:ext>
            </a:extLst>
          </p:cNvPr>
          <p:cNvSpPr txBox="1"/>
          <p:nvPr/>
        </p:nvSpPr>
        <p:spPr>
          <a:xfrm>
            <a:off x="395536" y="1563638"/>
            <a:ext cx="5256584" cy="2099742"/>
          </a:xfrm>
          <a:prstGeom prst="rect">
            <a:avLst/>
          </a:prstGeom>
          <a:noFill/>
        </p:spPr>
        <p:txBody>
          <a:bodyPr wrap="square" rtlCol="0">
            <a:spAutoFit/>
          </a:bodyPr>
          <a:lstStyle/>
          <a:p>
            <a:pPr algn="just" latinLnBrk="0">
              <a:lnSpc>
                <a:spcPct val="150000"/>
              </a:lnSpc>
              <a:spcAft>
                <a:spcPts val="800"/>
              </a:spcAft>
            </a:pP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Exempel på digitala företag är:</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buFont typeface="Symbol" panose="05050102010706020507" pitchFamily="18" charset="2"/>
              <a:buChar char=""/>
            </a:pPr>
            <a:r>
              <a:rPr lang="sv-SE"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Tematiska bloggar.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Till exempel på personlig vård, videospel, sport eller mat. En blogg som ger kvalitetsinnehåll och får relevans kan tjäna intäkter genom reklam</a:t>
            </a:r>
            <a:endParaRPr lang="sv-SE" sz="1200" b="1" dirty="0">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latinLnBrk="0">
              <a:lnSpc>
                <a:spcPct val="150000"/>
              </a:lnSpc>
              <a:buFont typeface="Symbol" panose="05050102010706020507" pitchFamily="18" charset="2"/>
              <a:buChar char=""/>
            </a:pP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Influencer / Youtuber / Streamer</a:t>
            </a:r>
            <a:r>
              <a:rPr lang="en-GB"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Även om sannolikheten att kunna försörja sig på dessa yrken är lägre, bör man inte glömma att de också är digitala entreprenörer.</a:t>
            </a:r>
            <a:endParaRPr lang="ko-KR" altLang="en-US" sz="1200" dirty="0">
              <a:solidFill>
                <a:schemeClr val="tx1">
                  <a:lumMod val="75000"/>
                  <a:lumOff val="25000"/>
                </a:schemeClr>
              </a:solidFill>
              <a:cs typeface="Arial" pitchFamily="34" charset="0"/>
            </a:endParaRPr>
          </a:p>
        </p:txBody>
      </p:sp>
      <p:pic>
        <p:nvPicPr>
          <p:cNvPr id="6" name="Imagen 5" descr="Imagen que contiene Diagrama&#10;&#10;Descripción generada automáticamente">
            <a:extLst>
              <a:ext uri="{FF2B5EF4-FFF2-40B4-BE49-F238E27FC236}">
                <a16:creationId xmlns:a16="http://schemas.microsoft.com/office/drawing/2014/main" id="{2035E07C-9534-8681-FD5C-E74D641E354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28184" y="1707654"/>
            <a:ext cx="2139702" cy="2139702"/>
          </a:xfrm>
          <a:prstGeom prst="rect">
            <a:avLst/>
          </a:prstGeom>
        </p:spPr>
      </p:pic>
    </p:spTree>
    <p:extLst>
      <p:ext uri="{BB962C8B-B14F-4D97-AF65-F5344CB8AC3E}">
        <p14:creationId xmlns:p14="http://schemas.microsoft.com/office/powerpoint/2010/main" val="1247491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Vad är digitalt entreprenörskap?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Fördelar och möjligheter</a:t>
            </a:r>
          </a:p>
        </p:txBody>
      </p:sp>
      <p:sp>
        <p:nvSpPr>
          <p:cNvPr id="4" name="TextBox 15">
            <a:extLst>
              <a:ext uri="{FF2B5EF4-FFF2-40B4-BE49-F238E27FC236}">
                <a16:creationId xmlns:a16="http://schemas.microsoft.com/office/drawing/2014/main" id="{A4EC8DF6-3118-6A03-CDDF-70A85F135774}"/>
              </a:ext>
            </a:extLst>
          </p:cNvPr>
          <p:cNvSpPr txBox="1"/>
          <p:nvPr/>
        </p:nvSpPr>
        <p:spPr>
          <a:xfrm>
            <a:off x="3995936" y="1795391"/>
            <a:ext cx="4500500" cy="1720151"/>
          </a:xfrm>
          <a:prstGeom prst="rect">
            <a:avLst/>
          </a:prstGeom>
          <a:noFill/>
        </p:spPr>
        <p:txBody>
          <a:bodyPr wrap="square" rtlCol="0">
            <a:spAutoFit/>
          </a:bodyPr>
          <a:lstStyle/>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Under COVID-19-pandemin har du säkert sett hur många företag runt dig som har valt att ha en närvaro på internet, och hur många andra som har försvunnit eftersom de inte har gjort övergången till det digitala. Vi vet redan att den digitala miljön är framtiden för en stor del av företagen. Och du, vet du vad fördelarna med digitalt entreprenörskap är?</a:t>
            </a:r>
            <a:endParaRPr lang="ko-KR" altLang="en-US" sz="1200" dirty="0">
              <a:solidFill>
                <a:schemeClr val="tx1">
                  <a:lumMod val="75000"/>
                  <a:lumOff val="25000"/>
                </a:schemeClr>
              </a:solidFill>
              <a:cs typeface="Arial" pitchFamily="34" charset="0"/>
            </a:endParaRPr>
          </a:p>
        </p:txBody>
      </p:sp>
      <p:pic>
        <p:nvPicPr>
          <p:cNvPr id="7" name="Imagen 6" descr="Interfaz de usuario gráfica, Aplicación&#10;&#10;Descripción generada automáticamente">
            <a:extLst>
              <a:ext uri="{FF2B5EF4-FFF2-40B4-BE49-F238E27FC236}">
                <a16:creationId xmlns:a16="http://schemas.microsoft.com/office/drawing/2014/main" id="{5ECE4B41-1528-BE3F-C2F1-605E347C7A6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15652" y="1671622"/>
            <a:ext cx="2952328" cy="2175373"/>
          </a:xfrm>
          <a:prstGeom prst="rect">
            <a:avLst/>
          </a:prstGeom>
        </p:spPr>
      </p:pic>
    </p:spTree>
    <p:extLst>
      <p:ext uri="{BB962C8B-B14F-4D97-AF65-F5344CB8AC3E}">
        <p14:creationId xmlns:p14="http://schemas.microsoft.com/office/powerpoint/2010/main" val="858401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Vad är digitalt entreprenörskap?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Fördelar och möjligheter</a:t>
            </a:r>
          </a:p>
        </p:txBody>
      </p:sp>
      <p:sp>
        <p:nvSpPr>
          <p:cNvPr id="5" name="TextBox 15">
            <a:extLst>
              <a:ext uri="{FF2B5EF4-FFF2-40B4-BE49-F238E27FC236}">
                <a16:creationId xmlns:a16="http://schemas.microsoft.com/office/drawing/2014/main" id="{ED810CDD-8734-3259-0C29-8B7217BCF9F5}"/>
              </a:ext>
            </a:extLst>
          </p:cNvPr>
          <p:cNvSpPr txBox="1"/>
          <p:nvPr/>
        </p:nvSpPr>
        <p:spPr>
          <a:xfrm>
            <a:off x="323528" y="1398316"/>
            <a:ext cx="5202324" cy="1166153"/>
          </a:xfrm>
          <a:prstGeom prst="rect">
            <a:avLst/>
          </a:prstGeom>
          <a:noFill/>
        </p:spPr>
        <p:txBody>
          <a:bodyPr wrap="square" rtlCol="0">
            <a:spAutoFit/>
          </a:bodyPr>
          <a:lstStyle/>
          <a:p>
            <a:pPr marL="342900" lvl="0" indent="-342900" algn="just" latinLnBrk="0">
              <a:lnSpc>
                <a:spcPct val="150000"/>
              </a:lnSpc>
              <a:buFont typeface="Symbol" panose="05050102010706020507" pitchFamily="18" charset="2"/>
              <a:buChar char=""/>
            </a:pP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Nya </a:t>
            </a: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möjligheter</a:t>
            </a:r>
            <a:r>
              <a:rPr lang="en-GB"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Konsumenternas behov förändras, och nuförtiden är många av dem relaterade till den digitala världen, så du kan hitta många affärsmöjligheter genom att sälja dina produkter eller tjänster via internet.</a:t>
            </a:r>
            <a:endParaRPr lang="en-GB" sz="1200" dirty="0">
              <a:solidFill>
                <a:schemeClr val="tx1">
                  <a:lumMod val="75000"/>
                  <a:lumOff val="25000"/>
                </a:schemeClr>
              </a:solidFill>
              <a:effectLst/>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B9D2AF18-5733-9722-51AB-4E089559680A}"/>
              </a:ext>
            </a:extLst>
          </p:cNvPr>
          <p:cNvSpPr txBox="1"/>
          <p:nvPr/>
        </p:nvSpPr>
        <p:spPr>
          <a:xfrm>
            <a:off x="323528" y="2593123"/>
            <a:ext cx="5202324" cy="1170513"/>
          </a:xfrm>
          <a:prstGeom prst="rect">
            <a:avLst/>
          </a:prstGeom>
          <a:noFill/>
        </p:spPr>
        <p:txBody>
          <a:bodyPr wrap="square">
            <a:spAutoFit/>
          </a:bodyPr>
          <a:lstStyle/>
          <a:p>
            <a:pPr marL="342900" lvl="0" indent="-342900" algn="just" latinLnBrk="0">
              <a:lnSpc>
                <a:spcPct val="150000"/>
              </a:lnSpc>
              <a:spcAft>
                <a:spcPts val="800"/>
              </a:spcAft>
              <a:buFont typeface="Symbol" panose="05050102010706020507" pitchFamily="18" charset="2"/>
              <a:buChar char=""/>
            </a:pP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Flexibelt</a:t>
            </a: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arbete</a:t>
            </a:r>
            <a:r>
              <a:rPr lang="en-GB"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När du är företagare bestämmer du själv dina arbetstider. När det gäller digitalt entreprenörskap är du inte begränsad till att vara i samma utrymme hela tiden, eftersom du bara behöver dina digitala enheter för att arbeta var som helst i världen.</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Imagen 10" descr="Icono&#10;&#10;Descripción generada automáticamente">
            <a:extLst>
              <a:ext uri="{FF2B5EF4-FFF2-40B4-BE49-F238E27FC236}">
                <a16:creationId xmlns:a16="http://schemas.microsoft.com/office/drawing/2014/main" id="{5F87E7D0-B0D6-63CD-57E8-B4015CB2DF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40152" y="1760576"/>
            <a:ext cx="2448272" cy="2042777"/>
          </a:xfrm>
          <a:prstGeom prst="rect">
            <a:avLst/>
          </a:prstGeom>
        </p:spPr>
      </p:pic>
    </p:spTree>
    <p:extLst>
      <p:ext uri="{BB962C8B-B14F-4D97-AF65-F5344CB8AC3E}">
        <p14:creationId xmlns:p14="http://schemas.microsoft.com/office/powerpoint/2010/main" val="2246153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descr="Dibujo de una persona&#10;&#10;Descripción generada automáticamente con confianza baja">
            <a:extLst>
              <a:ext uri="{FF2B5EF4-FFF2-40B4-BE49-F238E27FC236}">
                <a16:creationId xmlns:a16="http://schemas.microsoft.com/office/drawing/2014/main" id="{E3CCC83C-90C4-C152-6314-5DCF8D36DF5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64088" y="1785868"/>
            <a:ext cx="2850080" cy="2139786"/>
          </a:xfrm>
          <a:prstGeom prst="rect">
            <a:avLst/>
          </a:prstGeom>
        </p:spPr>
      </p:pic>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Vad är digitalt entreprenörskap?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Fördelar och möjligheter</a:t>
            </a:r>
          </a:p>
        </p:txBody>
      </p:sp>
      <p:sp>
        <p:nvSpPr>
          <p:cNvPr id="6" name="CuadroTexto 5">
            <a:extLst>
              <a:ext uri="{FF2B5EF4-FFF2-40B4-BE49-F238E27FC236}">
                <a16:creationId xmlns:a16="http://schemas.microsoft.com/office/drawing/2014/main" id="{2492C7E3-7782-AEEA-DCF8-14F77F5B32F8}"/>
              </a:ext>
            </a:extLst>
          </p:cNvPr>
          <p:cNvSpPr txBox="1"/>
          <p:nvPr/>
        </p:nvSpPr>
        <p:spPr>
          <a:xfrm>
            <a:off x="323528" y="1412609"/>
            <a:ext cx="4572000" cy="1170513"/>
          </a:xfrm>
          <a:prstGeom prst="rect">
            <a:avLst/>
          </a:prstGeom>
          <a:noFill/>
        </p:spPr>
        <p:txBody>
          <a:bodyPr wrap="square">
            <a:spAutoFit/>
          </a:bodyPr>
          <a:lstStyle/>
          <a:p>
            <a:pPr marL="342900" lvl="0" indent="-342900" algn="just" latinLnBrk="0">
              <a:lnSpc>
                <a:spcPct val="150000"/>
              </a:lnSpc>
              <a:spcAft>
                <a:spcPts val="800"/>
              </a:spcAft>
              <a:buFont typeface="Symbol" panose="05050102010706020507" pitchFamily="18" charset="2"/>
              <a:buChar char=""/>
            </a:pP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Låg</a:t>
            </a: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initial </a:t>
            </a: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investering</a:t>
            </a:r>
            <a:r>
              <a:rPr lang="en-GB"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Eftersom du inte behöver ett fysiskt utrymme för att utföra ditt arbete minskar den initiala investeringen kraftigt, eftersom du bara behöver en dator och en internetanslutning för att komma igång.</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D8071482-2A7D-1AA4-84D0-AFC1F01E6022}"/>
              </a:ext>
            </a:extLst>
          </p:cNvPr>
          <p:cNvSpPr txBox="1"/>
          <p:nvPr/>
        </p:nvSpPr>
        <p:spPr>
          <a:xfrm>
            <a:off x="323528" y="2612298"/>
            <a:ext cx="4572000" cy="1447512"/>
          </a:xfrm>
          <a:prstGeom prst="rect">
            <a:avLst/>
          </a:prstGeom>
          <a:noFill/>
        </p:spPr>
        <p:txBody>
          <a:bodyPr wrap="square">
            <a:spAutoFit/>
          </a:bodyPr>
          <a:lstStyle/>
          <a:p>
            <a:pPr marL="342900" lvl="0" indent="-342900" algn="just" latinLnBrk="0">
              <a:lnSpc>
                <a:spcPct val="150000"/>
              </a:lnSpc>
              <a:spcAft>
                <a:spcPts val="800"/>
              </a:spcAft>
              <a:buFont typeface="Symbol" panose="05050102010706020507" pitchFamily="18" charset="2"/>
              <a:buChar char=""/>
            </a:pPr>
            <a:r>
              <a:rPr lang="en-GB" sz="1200" b="1" dirty="0" err="1">
                <a:solidFill>
                  <a:schemeClr val="tx1">
                    <a:lumMod val="75000"/>
                    <a:lumOff val="25000"/>
                  </a:schemeClr>
                </a:solidFill>
                <a:latin typeface="Arial" panose="020B0604020202020204" pitchFamily="34" charset="0"/>
                <a:ea typeface="Calibri" panose="020F0502020204030204" pitchFamily="34" charset="0"/>
                <a:cs typeface="Times New Roman" panose="02020603050405020304" pitchFamily="18" charset="0"/>
              </a:rPr>
              <a:t>St</a:t>
            </a: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örre</a:t>
            </a:r>
            <a:r>
              <a:rPr lang="en-GB" sz="1200" b="1"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GB" sz="1200" b="1" dirty="0" err="1">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synlighet</a:t>
            </a:r>
            <a:r>
              <a:rPr lang="en-GB"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Du kommer att kunna nå vem som helst var som helst i världen, beroende på vilken publik du vill rikta dig till. Även om din synlighet är liten i början, kommer du att kunna nå många fler människor än i icke-digitalt entreprenörskap.</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232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13D77A5-8B36-BCEA-E61A-90E860E8FA72}"/>
              </a:ext>
            </a:extLst>
          </p:cNvPr>
          <p:cNvSpPr>
            <a:spLocks noGrp="1"/>
          </p:cNvSpPr>
          <p:nvPr>
            <p:ph type="body" sz="quarter" idx="10"/>
          </p:nvPr>
        </p:nvSpPr>
        <p:spPr/>
        <p:txBody>
          <a:bodyPr/>
          <a:lstStyle/>
          <a:p>
            <a:r>
              <a:rPr lang="es-ES" sz="2800" dirty="0"/>
              <a:t>Vad är digitalt entreprenörskap?</a:t>
            </a:r>
          </a:p>
        </p:txBody>
      </p:sp>
      <p:sp>
        <p:nvSpPr>
          <p:cNvPr id="3" name="Marcador de texto 2">
            <a:extLst>
              <a:ext uri="{FF2B5EF4-FFF2-40B4-BE49-F238E27FC236}">
                <a16:creationId xmlns:a16="http://schemas.microsoft.com/office/drawing/2014/main" id="{77B87DF5-9A7E-98DC-E4D2-4B1BC1B1AB31}"/>
              </a:ext>
            </a:extLst>
          </p:cNvPr>
          <p:cNvSpPr>
            <a:spLocks noGrp="1"/>
          </p:cNvSpPr>
          <p:nvPr>
            <p:ph type="body" sz="quarter" idx="11"/>
          </p:nvPr>
        </p:nvSpPr>
        <p:spPr/>
        <p:txBody>
          <a:bodyPr/>
          <a:lstStyle/>
          <a:p>
            <a:r>
              <a:rPr lang="es-ES" sz="1800" dirty="0"/>
              <a:t>Fördelar och möjligheter</a:t>
            </a:r>
          </a:p>
        </p:txBody>
      </p:sp>
      <p:sp>
        <p:nvSpPr>
          <p:cNvPr id="7" name="CuadroTexto 6">
            <a:extLst>
              <a:ext uri="{FF2B5EF4-FFF2-40B4-BE49-F238E27FC236}">
                <a16:creationId xmlns:a16="http://schemas.microsoft.com/office/drawing/2014/main" id="{9E72B4F5-7D7C-F7DE-2D21-314C6C52F0EC}"/>
              </a:ext>
            </a:extLst>
          </p:cNvPr>
          <p:cNvSpPr txBox="1"/>
          <p:nvPr/>
        </p:nvSpPr>
        <p:spPr>
          <a:xfrm>
            <a:off x="4564442" y="1851670"/>
            <a:ext cx="3204356" cy="1724511"/>
          </a:xfrm>
          <a:prstGeom prst="rect">
            <a:avLst/>
          </a:prstGeom>
          <a:noFill/>
        </p:spPr>
        <p:txBody>
          <a:bodyPr wrap="square">
            <a:spAutoFit/>
          </a:bodyPr>
          <a:lstStyle/>
          <a:p>
            <a:pPr algn="just" latinLnBrk="0">
              <a:lnSpc>
                <a:spcPct val="150000"/>
              </a:lnSpc>
              <a:spcAft>
                <a:spcPts val="800"/>
              </a:spcAft>
            </a:pPr>
            <a:r>
              <a:rPr lang="sv-SE" sz="1200" dirty="0">
                <a:solidFill>
                  <a:schemeClr val="tx1">
                    <a:lumMod val="75000"/>
                    <a:lumOff val="25000"/>
                  </a:schemeClr>
                </a:solidFill>
                <a:effectLst/>
                <a:latin typeface="Arial" panose="020B0604020202020204" pitchFamily="34" charset="0"/>
                <a:ea typeface="Calibri" panose="020F0502020204030204" pitchFamily="34" charset="0"/>
                <a:cs typeface="Times New Roman" panose="02020603050405020304" pitchFamily="18" charset="0"/>
              </a:rPr>
              <a:t>Trots fördelarna med digitalt entreprenörskap bör du inte förlora dina mål ur sikte, eftersom framgång inte garanteras och det finns mycket konkurrens, och du kan snabbt tappa bort dig om du inte fortsätter och håller fokus.</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n 4" descr="Forma&#10;&#10;Descripción generada automáticamente">
            <a:extLst>
              <a:ext uri="{FF2B5EF4-FFF2-40B4-BE49-F238E27FC236}">
                <a16:creationId xmlns:a16="http://schemas.microsoft.com/office/drawing/2014/main" id="{7D38F8CE-701B-36A1-2D7C-3979BA48D95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1600" y="1635646"/>
            <a:ext cx="3204356" cy="2293118"/>
          </a:xfrm>
          <a:prstGeom prst="rect">
            <a:avLst/>
          </a:prstGeom>
        </p:spPr>
      </p:pic>
    </p:spTree>
    <p:extLst>
      <p:ext uri="{BB962C8B-B14F-4D97-AF65-F5344CB8AC3E}">
        <p14:creationId xmlns:p14="http://schemas.microsoft.com/office/powerpoint/2010/main" val="4155785563"/>
      </p:ext>
    </p:extLst>
  </p:cSld>
  <p:clrMapOvr>
    <a:masterClrMapping/>
  </p:clrMapOvr>
</p:sld>
</file>

<file path=ppt/theme/theme1.xml><?xml version="1.0" encoding="utf-8"?>
<a:theme xmlns:a="http://schemas.openxmlformats.org/drawingml/2006/main" name="Cover and End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AEB8"/>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19">
      <a:dk1>
        <a:sysClr val="windowText" lastClr="000000"/>
      </a:dk1>
      <a:lt1>
        <a:sysClr val="window" lastClr="FFFFFF"/>
      </a:lt1>
      <a:dk2>
        <a:srgbClr val="1F497D"/>
      </a:dk2>
      <a:lt2>
        <a:srgbClr val="EEECE1"/>
      </a:lt2>
      <a:accent1>
        <a:srgbClr val="32AEB8"/>
      </a:accent1>
      <a:accent2>
        <a:srgbClr val="F2A40D"/>
      </a:accent2>
      <a:accent3>
        <a:srgbClr val="32AEB8"/>
      </a:accent3>
      <a:accent4>
        <a:srgbClr val="F2A40D"/>
      </a:accent4>
      <a:accent5>
        <a:srgbClr val="32AEB8"/>
      </a:accent5>
      <a:accent6>
        <a:srgbClr val="F2A40D"/>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3223</Words>
  <Application>Microsoft Office PowerPoint</Application>
  <PresentationFormat>Bildspel på skärmen (16:9)</PresentationFormat>
  <Paragraphs>269</Paragraphs>
  <Slides>44</Slides>
  <Notes>0</Notes>
  <HiddenSlides>0</HiddenSlides>
  <MMClips>0</MMClips>
  <ScaleCrop>false</ScaleCrop>
  <HeadingPairs>
    <vt:vector size="8" baseType="variant">
      <vt:variant>
        <vt:lpstr>Använt teckensnitt</vt:lpstr>
      </vt:variant>
      <vt:variant>
        <vt:i4>4</vt:i4>
      </vt:variant>
      <vt:variant>
        <vt:lpstr>Tema</vt:lpstr>
      </vt:variant>
      <vt:variant>
        <vt:i4>3</vt:i4>
      </vt:variant>
      <vt:variant>
        <vt:lpstr>Serverprogram för OLE-inbäddning</vt:lpstr>
      </vt:variant>
      <vt:variant>
        <vt:i4>0</vt:i4>
      </vt:variant>
      <vt:variant>
        <vt:lpstr>Bildrubriker</vt:lpstr>
      </vt:variant>
      <vt:variant>
        <vt:i4>44</vt:i4>
      </vt:variant>
    </vt:vector>
  </HeadingPairs>
  <TitlesOfParts>
    <vt:vector size="51" baseType="lpstr">
      <vt:lpstr>Arial</vt:lpstr>
      <vt:lpstr>Calibri</vt:lpstr>
      <vt:lpstr>Public Sans</vt:lpstr>
      <vt:lpstr>Symbol</vt:lpstr>
      <vt:lpstr>Cover and End Slide Master</vt:lpstr>
      <vt:lpstr>Contents Slide Master</vt:lpstr>
      <vt:lpstr>Section Break Slide Master</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Anne Levlin</cp:lastModifiedBy>
  <cp:revision>189</cp:revision>
  <dcterms:created xsi:type="dcterms:W3CDTF">2016-12-05T23:26:54Z</dcterms:created>
  <dcterms:modified xsi:type="dcterms:W3CDTF">2023-05-03T15:14:37Z</dcterms:modified>
</cp:coreProperties>
</file>