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 id="2147483667"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Helvetica Neue" panose="020B0604020202020204" charset="0"/>
      <p:regular r:id="rId33"/>
      <p:bold r:id="rId34"/>
      <p:italic r:id="rId35"/>
      <p:boldItalic r:id="rId36"/>
    </p:embeddedFont>
    <p:embeddedFont>
      <p:font typeface="Public Sans"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ffSbIbkc03rb15cefPdjhOL5H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 y="586"/>
      </p:cViewPr>
      <p:guideLst>
        <p:guide orient="horz" pos="139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7.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7" name="Google Shape;11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1" name="Google Shape;2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2" name="Google Shape;25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3" name="Google Shape;26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5" name="Google Shape;27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3" name="Google Shape;28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5" name="Google Shape;29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6" name="Google Shape;30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4" name="Google Shape;32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3" name="Google Shape;33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3" name="Google Shape;34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2" name="Google Shape;35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9" name="Google Shape;38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5" name="Google Shape;1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0807fe734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8" name="Google Shape;168;g20807fe734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0807fe734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8" name="Google Shape;178;g20807fe734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0807fe734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9" name="Google Shape;189;g20807fe734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0807fe734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0" name="Google Shape;200;g20807fe734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0807fe734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0" name="Google Shape;210;g20807fe734c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4.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8"/>
        <p:cNvGrpSpPr/>
        <p:nvPr/>
      </p:nvGrpSpPr>
      <p:grpSpPr>
        <a:xfrm>
          <a:off x="0" y="0"/>
          <a:ext cx="0" cy="0"/>
          <a:chOff x="0" y="0"/>
          <a:chExt cx="0" cy="0"/>
        </a:xfrm>
      </p:grpSpPr>
      <p:sp>
        <p:nvSpPr>
          <p:cNvPr id="9" name="Google Shape;9;p3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 name="Google Shape;10;p3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 name="Google Shape;11;p33"/>
          <p:cNvSpPr/>
          <p:nvPr/>
        </p:nvSpPr>
        <p:spPr>
          <a:xfrm>
            <a:off x="0" y="4963500"/>
            <a:ext cx="9144000"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33"/>
          <p:cNvSpPr/>
          <p:nvPr/>
        </p:nvSpPr>
        <p:spPr>
          <a:xfrm>
            <a:off x="0" y="0"/>
            <a:ext cx="9144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rgbClr val="87B5BA"/>
        </a:solidFill>
        <a:effectLst/>
      </p:bgPr>
    </p:bg>
    <p:spTree>
      <p:nvGrpSpPr>
        <p:cNvPr id="1" name="Shape 58"/>
        <p:cNvGrpSpPr/>
        <p:nvPr/>
      </p:nvGrpSpPr>
      <p:grpSpPr>
        <a:xfrm>
          <a:off x="0" y="0"/>
          <a:ext cx="0" cy="0"/>
          <a:chOff x="0" y="0"/>
          <a:chExt cx="0" cy="0"/>
        </a:xfrm>
      </p:grpSpPr>
      <p:sp>
        <p:nvSpPr>
          <p:cNvPr id="59" name="Google Shape;59;p47"/>
          <p:cNvSpPr>
            <a:spLocks noGrp="1"/>
          </p:cNvSpPr>
          <p:nvPr>
            <p:ph type="pic" idx="2"/>
          </p:nvPr>
        </p:nvSpPr>
        <p:spPr>
          <a:xfrm>
            <a:off x="0" y="-1"/>
            <a:ext cx="9144000" cy="3076575"/>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60"/>
        <p:cNvGrpSpPr/>
        <p:nvPr/>
      </p:nvGrpSpPr>
      <p:grpSpPr>
        <a:xfrm>
          <a:off x="0" y="0"/>
          <a:ext cx="0" cy="0"/>
          <a:chOff x="0" y="0"/>
          <a:chExt cx="0" cy="0"/>
        </a:xfrm>
      </p:grpSpPr>
      <p:sp>
        <p:nvSpPr>
          <p:cNvPr id="61" name="Google Shape;61;p48"/>
          <p:cNvSpPr txBox="1">
            <a:spLocks noGrp="1"/>
          </p:cNvSpPr>
          <p:nvPr>
            <p:ph type="body" idx="1"/>
          </p:nvPr>
        </p:nvSpPr>
        <p:spPr>
          <a:xfrm>
            <a:off x="3131840" y="181632"/>
            <a:ext cx="6012160"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48"/>
          <p:cNvSpPr txBox="1">
            <a:spLocks noGrp="1"/>
          </p:cNvSpPr>
          <p:nvPr>
            <p:ph type="body" idx="2"/>
          </p:nvPr>
        </p:nvSpPr>
        <p:spPr>
          <a:xfrm>
            <a:off x="3131840" y="757696"/>
            <a:ext cx="601216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48"/>
          <p:cNvSpPr>
            <a:spLocks noGrp="1"/>
          </p:cNvSpPr>
          <p:nvPr>
            <p:ph type="pic" idx="3"/>
          </p:nvPr>
        </p:nvSpPr>
        <p:spPr>
          <a:xfrm>
            <a:off x="0" y="-1"/>
            <a:ext cx="3059832" cy="5143501"/>
          </a:xfrm>
          <a:prstGeom prst="rect">
            <a:avLst/>
          </a:prstGeom>
          <a:solidFill>
            <a:srgbClr val="F2F2F2"/>
          </a:solidFill>
          <a:ln>
            <a:noFill/>
          </a:ln>
        </p:spPr>
      </p:sp>
      <p:sp>
        <p:nvSpPr>
          <p:cNvPr id="64" name="Google Shape;64;p48"/>
          <p:cNvSpPr>
            <a:spLocks noGrp="1"/>
          </p:cNvSpPr>
          <p:nvPr>
            <p:ph type="pic" idx="4"/>
          </p:nvPr>
        </p:nvSpPr>
        <p:spPr>
          <a:xfrm>
            <a:off x="3146470" y="1131590"/>
            <a:ext cx="3059832" cy="4011910"/>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65"/>
        <p:cNvGrpSpPr/>
        <p:nvPr/>
      </p:nvGrpSpPr>
      <p:grpSpPr>
        <a:xfrm>
          <a:off x="0" y="0"/>
          <a:ext cx="0" cy="0"/>
          <a:chOff x="0" y="0"/>
          <a:chExt cx="0" cy="0"/>
        </a:xfrm>
      </p:grpSpPr>
      <p:sp>
        <p:nvSpPr>
          <p:cNvPr id="66" name="Google Shape;66;p49"/>
          <p:cNvSpPr/>
          <p:nvPr/>
        </p:nvSpPr>
        <p:spPr>
          <a:xfrm>
            <a:off x="0" y="411510"/>
            <a:ext cx="6444208" cy="432048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 name="Google Shape;67;p49"/>
          <p:cNvSpPr>
            <a:spLocks noGrp="1"/>
          </p:cNvSpPr>
          <p:nvPr>
            <p:ph type="pic" idx="2"/>
          </p:nvPr>
        </p:nvSpPr>
        <p:spPr>
          <a:xfrm>
            <a:off x="135622" y="195487"/>
            <a:ext cx="1944216" cy="4752526"/>
          </a:xfrm>
          <a:prstGeom prst="rect">
            <a:avLst/>
          </a:prstGeom>
          <a:solidFill>
            <a:srgbClr val="F2F2F2"/>
          </a:solidFill>
          <a:ln>
            <a:noFill/>
          </a:ln>
        </p:spPr>
      </p:sp>
      <p:sp>
        <p:nvSpPr>
          <p:cNvPr id="68" name="Google Shape;68;p49"/>
          <p:cNvSpPr>
            <a:spLocks noGrp="1"/>
          </p:cNvSpPr>
          <p:nvPr>
            <p:ph type="pic" idx="3"/>
          </p:nvPr>
        </p:nvSpPr>
        <p:spPr>
          <a:xfrm>
            <a:off x="2223854" y="195487"/>
            <a:ext cx="1944216" cy="4752526"/>
          </a:xfrm>
          <a:prstGeom prst="rect">
            <a:avLst/>
          </a:prstGeom>
          <a:solidFill>
            <a:srgbClr val="F2F2F2"/>
          </a:solidFill>
          <a:ln>
            <a:noFill/>
          </a:ln>
        </p:spPr>
      </p:sp>
      <p:sp>
        <p:nvSpPr>
          <p:cNvPr id="69" name="Google Shape;69;p49"/>
          <p:cNvSpPr>
            <a:spLocks noGrp="1"/>
          </p:cNvSpPr>
          <p:nvPr>
            <p:ph type="pic" idx="4"/>
          </p:nvPr>
        </p:nvSpPr>
        <p:spPr>
          <a:xfrm>
            <a:off x="4312086" y="195487"/>
            <a:ext cx="1944216" cy="4752526"/>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rgbClr val="87B5BA"/>
        </a:solidFill>
        <a:effectLst/>
      </p:bgPr>
    </p:bg>
    <p:spTree>
      <p:nvGrpSpPr>
        <p:cNvPr id="1" name="Shape 70"/>
        <p:cNvGrpSpPr/>
        <p:nvPr/>
      </p:nvGrpSpPr>
      <p:grpSpPr>
        <a:xfrm>
          <a:off x="0" y="0"/>
          <a:ext cx="0" cy="0"/>
          <a:chOff x="0" y="0"/>
          <a:chExt cx="0" cy="0"/>
        </a:xfrm>
      </p:grpSpPr>
      <p:sp>
        <p:nvSpPr>
          <p:cNvPr id="71" name="Google Shape;71;p50"/>
          <p:cNvSpPr>
            <a:spLocks noGrp="1"/>
          </p:cNvSpPr>
          <p:nvPr>
            <p:ph type="pic" idx="2"/>
          </p:nvPr>
        </p:nvSpPr>
        <p:spPr>
          <a:xfrm>
            <a:off x="6444208" y="267494"/>
            <a:ext cx="2160000" cy="2160000"/>
          </a:xfrm>
          <a:prstGeom prst="rect">
            <a:avLst/>
          </a:prstGeom>
          <a:solidFill>
            <a:srgbClr val="F2F2F2"/>
          </a:solidFill>
          <a:ln>
            <a:noFill/>
          </a:ln>
        </p:spPr>
      </p:sp>
      <p:sp>
        <p:nvSpPr>
          <p:cNvPr id="72" name="Google Shape;72;p50"/>
          <p:cNvSpPr>
            <a:spLocks noGrp="1"/>
          </p:cNvSpPr>
          <p:nvPr>
            <p:ph type="pic" idx="3"/>
          </p:nvPr>
        </p:nvSpPr>
        <p:spPr>
          <a:xfrm>
            <a:off x="6444208" y="2715766"/>
            <a:ext cx="2160000" cy="2160000"/>
          </a:xfrm>
          <a:prstGeom prst="rect">
            <a:avLst/>
          </a:prstGeom>
          <a:solidFill>
            <a:srgbClr val="F2F2F2"/>
          </a:solidFill>
          <a:ln>
            <a:noFill/>
          </a:ln>
        </p:spPr>
      </p:sp>
      <p:sp>
        <p:nvSpPr>
          <p:cNvPr id="73" name="Google Shape;73;p50"/>
          <p:cNvSpPr>
            <a:spLocks noGrp="1"/>
          </p:cNvSpPr>
          <p:nvPr>
            <p:ph type="pic" idx="4"/>
          </p:nvPr>
        </p:nvSpPr>
        <p:spPr>
          <a:xfrm>
            <a:off x="3986213" y="267494"/>
            <a:ext cx="2160000" cy="2160000"/>
          </a:xfrm>
          <a:prstGeom prst="rect">
            <a:avLst/>
          </a:prstGeom>
          <a:solidFill>
            <a:srgbClr val="F2F2F2"/>
          </a:solidFill>
          <a:ln>
            <a:noFill/>
          </a:ln>
        </p:spPr>
      </p:sp>
      <p:sp>
        <p:nvSpPr>
          <p:cNvPr id="74" name="Google Shape;74;p50"/>
          <p:cNvSpPr>
            <a:spLocks noGrp="1"/>
          </p:cNvSpPr>
          <p:nvPr>
            <p:ph type="pic" idx="5"/>
          </p:nvPr>
        </p:nvSpPr>
        <p:spPr>
          <a:xfrm>
            <a:off x="3986213" y="2715766"/>
            <a:ext cx="2160000" cy="2160000"/>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75"/>
        <p:cNvGrpSpPr/>
        <p:nvPr/>
      </p:nvGrpSpPr>
      <p:grpSpPr>
        <a:xfrm>
          <a:off x="0" y="0"/>
          <a:ext cx="0" cy="0"/>
          <a:chOff x="0" y="0"/>
          <a:chExt cx="0" cy="0"/>
        </a:xfrm>
      </p:grpSpPr>
      <p:sp>
        <p:nvSpPr>
          <p:cNvPr id="76" name="Google Shape;76;p51"/>
          <p:cNvSpPr txBox="1">
            <a:spLocks noGrp="1"/>
          </p:cNvSpPr>
          <p:nvPr>
            <p:ph type="body" idx="1"/>
          </p:nvPr>
        </p:nvSpPr>
        <p:spPr>
          <a:xfrm>
            <a:off x="395536" y="3291830"/>
            <a:ext cx="8748464"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 name="Google Shape;77;p51"/>
          <p:cNvSpPr txBox="1">
            <a:spLocks noGrp="1"/>
          </p:cNvSpPr>
          <p:nvPr>
            <p:ph type="body" idx="2"/>
          </p:nvPr>
        </p:nvSpPr>
        <p:spPr>
          <a:xfrm>
            <a:off x="395536" y="3867894"/>
            <a:ext cx="8748464"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Google Shape;78;p51"/>
          <p:cNvSpPr/>
          <p:nvPr/>
        </p:nvSpPr>
        <p:spPr>
          <a:xfrm>
            <a:off x="0" y="4963500"/>
            <a:ext cx="9144000"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 name="Google Shape;79;p51"/>
          <p:cNvSpPr/>
          <p:nvPr/>
        </p:nvSpPr>
        <p:spPr>
          <a:xfrm>
            <a:off x="0" y="0"/>
            <a:ext cx="9144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 name="Google Shape;80;p51"/>
          <p:cNvSpPr>
            <a:spLocks noGrp="1"/>
          </p:cNvSpPr>
          <p:nvPr>
            <p:ph type="pic" idx="3"/>
          </p:nvPr>
        </p:nvSpPr>
        <p:spPr>
          <a:xfrm>
            <a:off x="467544" y="339502"/>
            <a:ext cx="3312128" cy="2808072"/>
          </a:xfrm>
          <a:prstGeom prst="rect">
            <a:avLst/>
          </a:prstGeom>
          <a:solidFill>
            <a:srgbClr val="F2F2F2"/>
          </a:solidFill>
          <a:ln>
            <a:noFill/>
          </a:ln>
        </p:spPr>
      </p:sp>
      <p:sp>
        <p:nvSpPr>
          <p:cNvPr id="81" name="Google Shape;81;p51"/>
          <p:cNvSpPr>
            <a:spLocks noGrp="1"/>
          </p:cNvSpPr>
          <p:nvPr>
            <p:ph type="pic" idx="4"/>
          </p:nvPr>
        </p:nvSpPr>
        <p:spPr>
          <a:xfrm>
            <a:off x="3995936" y="339502"/>
            <a:ext cx="4680520" cy="1332000"/>
          </a:xfrm>
          <a:prstGeom prst="rect">
            <a:avLst/>
          </a:prstGeom>
          <a:solidFill>
            <a:srgbClr val="F2F2F2"/>
          </a:solidFill>
          <a:ln>
            <a:noFill/>
          </a:ln>
        </p:spPr>
      </p:sp>
      <p:sp>
        <p:nvSpPr>
          <p:cNvPr id="82" name="Google Shape;82;p51"/>
          <p:cNvSpPr>
            <a:spLocks noGrp="1"/>
          </p:cNvSpPr>
          <p:nvPr>
            <p:ph type="pic" idx="5"/>
          </p:nvPr>
        </p:nvSpPr>
        <p:spPr>
          <a:xfrm>
            <a:off x="3995936" y="1815574"/>
            <a:ext cx="1440000" cy="1332000"/>
          </a:xfrm>
          <a:prstGeom prst="rect">
            <a:avLst/>
          </a:prstGeom>
          <a:solidFill>
            <a:srgbClr val="F2F2F2"/>
          </a:solidFill>
          <a:ln>
            <a:noFill/>
          </a:ln>
        </p:spPr>
      </p:sp>
      <p:sp>
        <p:nvSpPr>
          <p:cNvPr id="83" name="Google Shape;83;p51"/>
          <p:cNvSpPr>
            <a:spLocks noGrp="1"/>
          </p:cNvSpPr>
          <p:nvPr>
            <p:ph type="pic" idx="6"/>
          </p:nvPr>
        </p:nvSpPr>
        <p:spPr>
          <a:xfrm>
            <a:off x="5616196" y="1815574"/>
            <a:ext cx="1440000" cy="1332000"/>
          </a:xfrm>
          <a:prstGeom prst="rect">
            <a:avLst/>
          </a:prstGeom>
          <a:solidFill>
            <a:srgbClr val="F2F2F2"/>
          </a:solidFill>
          <a:ln>
            <a:noFill/>
          </a:ln>
        </p:spPr>
      </p:sp>
      <p:sp>
        <p:nvSpPr>
          <p:cNvPr id="84" name="Google Shape;84;p51"/>
          <p:cNvSpPr>
            <a:spLocks noGrp="1"/>
          </p:cNvSpPr>
          <p:nvPr>
            <p:ph type="pic" idx="7"/>
          </p:nvPr>
        </p:nvSpPr>
        <p:spPr>
          <a:xfrm>
            <a:off x="7236456" y="1815574"/>
            <a:ext cx="1440000" cy="1332000"/>
          </a:xfrm>
          <a:prstGeom prst="rect">
            <a:avLst/>
          </a:prstGeom>
          <a:solidFill>
            <a:srgbClr val="F2F2F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85"/>
        <p:cNvGrpSpPr/>
        <p:nvPr/>
      </p:nvGrpSpPr>
      <p:grpSpPr>
        <a:xfrm>
          <a:off x="0" y="0"/>
          <a:ext cx="0" cy="0"/>
          <a:chOff x="0" y="0"/>
          <a:chExt cx="0" cy="0"/>
        </a:xfrm>
      </p:grpSpPr>
      <p:sp>
        <p:nvSpPr>
          <p:cNvPr id="86" name="Google Shape;86;p52"/>
          <p:cNvSpPr txBox="1">
            <a:spLocks noGrp="1"/>
          </p:cNvSpPr>
          <p:nvPr>
            <p:ph type="body" idx="1"/>
          </p:nvPr>
        </p:nvSpPr>
        <p:spPr>
          <a:xfrm>
            <a:off x="242646" y="92609"/>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87"/>
        <p:cNvGrpSpPr/>
        <p:nvPr/>
      </p:nvGrpSpPr>
      <p:grpSpPr>
        <a:xfrm>
          <a:off x="0" y="0"/>
          <a:ext cx="0" cy="0"/>
          <a:chOff x="0" y="0"/>
          <a:chExt cx="0" cy="0"/>
        </a:xfrm>
      </p:grpSpPr>
      <p:sp>
        <p:nvSpPr>
          <p:cNvPr id="88" name="Google Shape;88;p5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53"/>
          <p:cNvSpPr/>
          <p:nvPr/>
        </p:nvSpPr>
        <p:spPr>
          <a:xfrm>
            <a:off x="354008" y="1131589"/>
            <a:ext cx="2849840" cy="3649171"/>
          </a:xfrm>
          <a:prstGeom prst="roundRect">
            <a:avLst>
              <a:gd name="adj" fmla="val 3968"/>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 name="Google Shape;90;p53"/>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 name="Google Shape;91;p53"/>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5"/>
        <p:cNvGrpSpPr/>
        <p:nvPr/>
      </p:nvGrpSpPr>
      <p:grpSpPr>
        <a:xfrm>
          <a:off x="0" y="0"/>
          <a:ext cx="0" cy="0"/>
          <a:chOff x="0" y="0"/>
          <a:chExt cx="0" cy="0"/>
        </a:xfrm>
      </p:grpSpPr>
      <p:sp>
        <p:nvSpPr>
          <p:cNvPr id="96" name="Google Shape;96;p35"/>
          <p:cNvSpPr/>
          <p:nvPr/>
        </p:nvSpPr>
        <p:spPr>
          <a:xfrm>
            <a:off x="0" y="2571750"/>
            <a:ext cx="9144000" cy="25717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7" name="Google Shape;97;p35"/>
          <p:cNvSpPr/>
          <p:nvPr/>
        </p:nvSpPr>
        <p:spPr>
          <a:xfrm>
            <a:off x="2116108" y="843558"/>
            <a:ext cx="4896544" cy="34563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8" name="Google Shape;98;p35"/>
          <p:cNvSpPr/>
          <p:nvPr/>
        </p:nvSpPr>
        <p:spPr>
          <a:xfrm>
            <a:off x="2116108" y="0"/>
            <a:ext cx="4896544" cy="195486"/>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9" name="Google Shape;99;p35"/>
          <p:cNvSpPr/>
          <p:nvPr/>
        </p:nvSpPr>
        <p:spPr>
          <a:xfrm>
            <a:off x="2116108" y="4948014"/>
            <a:ext cx="4896544" cy="195486"/>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0" name="Google Shape;100;p35"/>
          <p:cNvSpPr txBox="1">
            <a:spLocks noGrp="1"/>
          </p:cNvSpPr>
          <p:nvPr>
            <p:ph type="body" idx="1"/>
          </p:nvPr>
        </p:nvSpPr>
        <p:spPr>
          <a:xfrm>
            <a:off x="2116108" y="3049518"/>
            <a:ext cx="4896544"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1" name="Google Shape;101;p35"/>
          <p:cNvSpPr txBox="1">
            <a:spLocks noGrp="1"/>
          </p:cNvSpPr>
          <p:nvPr>
            <p:ph type="body" idx="2"/>
          </p:nvPr>
        </p:nvSpPr>
        <p:spPr>
          <a:xfrm>
            <a:off x="2116108" y="3625582"/>
            <a:ext cx="489654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02" name="Google Shape;102;p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66214" y="896186"/>
            <a:ext cx="3678555" cy="183896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06"/>
        <p:cNvGrpSpPr/>
        <p:nvPr/>
      </p:nvGrpSpPr>
      <p:grpSpPr>
        <a:xfrm>
          <a:off x="0" y="0"/>
          <a:ext cx="0" cy="0"/>
          <a:chOff x="0" y="0"/>
          <a:chExt cx="0" cy="0"/>
        </a:xfrm>
      </p:grpSpPr>
      <p:sp>
        <p:nvSpPr>
          <p:cNvPr id="107" name="Google Shape;107;p40"/>
          <p:cNvSpPr txBox="1">
            <a:spLocks noGrp="1"/>
          </p:cNvSpPr>
          <p:nvPr>
            <p:ph type="body" idx="1"/>
          </p:nvPr>
        </p:nvSpPr>
        <p:spPr>
          <a:xfrm>
            <a:off x="0" y="3572242"/>
            <a:ext cx="9144000"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40"/>
          <p:cNvSpPr txBox="1">
            <a:spLocks noGrp="1"/>
          </p:cNvSpPr>
          <p:nvPr>
            <p:ph type="body" idx="2"/>
          </p:nvPr>
        </p:nvSpPr>
        <p:spPr>
          <a:xfrm>
            <a:off x="-148" y="414830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aphicFrame>
        <p:nvGraphicFramePr>
          <p:cNvPr id="109" name="Google Shape;109;p40"/>
          <p:cNvGraphicFramePr/>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125" imgH="2552700" progId="">
                  <p:embed/>
                </p:oleObj>
              </mc:Choice>
              <mc:Fallback>
                <p:oleObj r:id="rId2" imgW="4429125" imgH="2552700" progId="">
                  <p:embed/>
                  <p:pic>
                    <p:nvPicPr>
                      <p:cNvPr id="109" name="Google Shape;109;p40"/>
                      <p:cNvPicPr preferRelativeResize="0"/>
                      <p:nvPr/>
                    </p:nvPicPr>
                    <p:blipFill rotWithShape="1">
                      <a:blip r:embed="rId3">
                        <a:alphaModFix/>
                      </a:blip>
                      <a:srcRect/>
                      <a:stretch/>
                    </p:blipFill>
                    <p:spPr>
                      <a:xfrm>
                        <a:off x="2267744" y="555526"/>
                        <a:ext cx="4429125" cy="2552700"/>
                      </a:xfrm>
                      <a:prstGeom prst="rect">
                        <a:avLst/>
                      </a:prstGeom>
                      <a:noFill/>
                      <a:ln>
                        <a:noFill/>
                      </a:ln>
                    </p:spPr>
                  </p:pic>
                </p:oleObj>
              </mc:Fallback>
            </mc:AlternateContent>
          </a:graphicData>
        </a:graphic>
      </p:graphicFrame>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110"/>
        <p:cNvGrpSpPr/>
        <p:nvPr/>
      </p:nvGrpSpPr>
      <p:grpSpPr>
        <a:xfrm>
          <a:off x="0" y="0"/>
          <a:ext cx="0" cy="0"/>
          <a:chOff x="0" y="0"/>
          <a:chExt cx="0" cy="0"/>
        </a:xfrm>
      </p:grpSpPr>
      <p:pic>
        <p:nvPicPr>
          <p:cNvPr id="111" name="Google Shape;111;p4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9512" y="0"/>
            <a:ext cx="4320480" cy="4280401"/>
          </a:xfrm>
          <a:prstGeom prst="rect">
            <a:avLst/>
          </a:prstGeom>
          <a:noFill/>
          <a:ln>
            <a:noFill/>
          </a:ln>
        </p:spPr>
      </p:pic>
      <p:sp>
        <p:nvSpPr>
          <p:cNvPr id="112" name="Google Shape;112;p42"/>
          <p:cNvSpPr txBox="1">
            <a:spLocks noGrp="1"/>
          </p:cNvSpPr>
          <p:nvPr>
            <p:ph type="body" idx="1"/>
          </p:nvPr>
        </p:nvSpPr>
        <p:spPr>
          <a:xfrm>
            <a:off x="4788024" y="1794902"/>
            <a:ext cx="4355976" cy="108012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 name="Google Shape;113;p42"/>
          <p:cNvSpPr txBox="1">
            <a:spLocks noGrp="1"/>
          </p:cNvSpPr>
          <p:nvPr>
            <p:ph type="body" idx="2"/>
          </p:nvPr>
        </p:nvSpPr>
        <p:spPr>
          <a:xfrm>
            <a:off x="4788024" y="2947030"/>
            <a:ext cx="4355828" cy="48881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4" name="Google Shape;114;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16216" y="167272"/>
            <a:ext cx="2160240" cy="10512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13"/>
        <p:cNvGrpSpPr/>
        <p:nvPr/>
      </p:nvGrpSpPr>
      <p:grpSpPr>
        <a:xfrm>
          <a:off x="0" y="0"/>
          <a:ext cx="0" cy="0"/>
          <a:chOff x="0" y="0"/>
          <a:chExt cx="0" cy="0"/>
        </a:xfrm>
      </p:grpSpPr>
      <p:sp>
        <p:nvSpPr>
          <p:cNvPr id="14" name="Google Shape;14;p36"/>
          <p:cNvSpPr/>
          <p:nvPr/>
        </p:nvSpPr>
        <p:spPr>
          <a:xfrm>
            <a:off x="-2604" y="0"/>
            <a:ext cx="1584176"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15" name="Google Shape;15;p36"/>
          <p:cNvGraphicFramePr/>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75" imgH="1914525" progId="">
                  <p:embed/>
                </p:oleObj>
              </mc:Choice>
              <mc:Fallback>
                <p:oleObj r:id="rId2" imgW="1933575" imgH="1914525" progId="">
                  <p:embed/>
                  <p:pic>
                    <p:nvPicPr>
                      <p:cNvPr id="15" name="Google Shape;15;p36"/>
                      <p:cNvPicPr preferRelativeResize="0"/>
                      <p:nvPr/>
                    </p:nvPicPr>
                    <p:blipFill rotWithShape="1">
                      <a:blip r:embed="rId3">
                        <a:alphaModFix/>
                      </a:blip>
                      <a:srcRect/>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16"/>
        <p:cNvGrpSpPr/>
        <p:nvPr/>
      </p:nvGrpSpPr>
      <p:grpSpPr>
        <a:xfrm>
          <a:off x="0" y="0"/>
          <a:ext cx="0" cy="0"/>
          <a:chOff x="0" y="0"/>
          <a:chExt cx="0" cy="0"/>
        </a:xfrm>
      </p:grpSpPr>
      <p:sp>
        <p:nvSpPr>
          <p:cNvPr id="17" name="Google Shape;17;p3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3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19"/>
        <p:cNvGrpSpPr/>
        <p:nvPr/>
      </p:nvGrpSpPr>
      <p:grpSpPr>
        <a:xfrm>
          <a:off x="0" y="0"/>
          <a:ext cx="0" cy="0"/>
          <a:chOff x="0" y="0"/>
          <a:chExt cx="0" cy="0"/>
        </a:xfrm>
      </p:grpSpPr>
      <p:sp>
        <p:nvSpPr>
          <p:cNvPr id="20" name="Google Shape;20;p38"/>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Google Shape;21;p38"/>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38"/>
          <p:cNvSpPr/>
          <p:nvPr/>
        </p:nvSpPr>
        <p:spPr>
          <a:xfrm>
            <a:off x="0" y="1759754"/>
            <a:ext cx="9144000" cy="2211387"/>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 name="Google Shape;23;p38" descr="D:\Fullppt\PNG이미지\핸드폰2.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23208" y="1042230"/>
            <a:ext cx="2869272" cy="3474631"/>
          </a:xfrm>
          <a:prstGeom prst="rect">
            <a:avLst/>
          </a:prstGeom>
          <a:noFill/>
          <a:ln>
            <a:noFill/>
          </a:ln>
        </p:spPr>
      </p:pic>
      <p:sp>
        <p:nvSpPr>
          <p:cNvPr id="24" name="Google Shape;24;p38"/>
          <p:cNvSpPr>
            <a:spLocks noGrp="1"/>
          </p:cNvSpPr>
          <p:nvPr>
            <p:ph type="pic" idx="3"/>
          </p:nvPr>
        </p:nvSpPr>
        <p:spPr>
          <a:xfrm>
            <a:off x="7380312" y="1175233"/>
            <a:ext cx="1008112" cy="2556104"/>
          </a:xfrm>
          <a:prstGeom prst="rect">
            <a:avLst/>
          </a:prstGeom>
          <a:solidFill>
            <a:srgbClr val="F2F2F2"/>
          </a:solidFill>
          <a:ln>
            <a:noFill/>
          </a:ln>
        </p:spPr>
      </p:sp>
      <p:sp>
        <p:nvSpPr>
          <p:cNvPr id="25" name="Google Shape;25;p38"/>
          <p:cNvSpPr>
            <a:spLocks noGrp="1"/>
          </p:cNvSpPr>
          <p:nvPr>
            <p:ph type="pic" idx="4"/>
          </p:nvPr>
        </p:nvSpPr>
        <p:spPr>
          <a:xfrm>
            <a:off x="5643269" y="1261134"/>
            <a:ext cx="1654766" cy="2556104"/>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Agenda Layout">
  <p:cSld name="1_Agenda Layout">
    <p:spTree>
      <p:nvGrpSpPr>
        <p:cNvPr id="1" name="Shape 26"/>
        <p:cNvGrpSpPr/>
        <p:nvPr/>
      </p:nvGrpSpPr>
      <p:grpSpPr>
        <a:xfrm>
          <a:off x="0" y="0"/>
          <a:ext cx="0" cy="0"/>
          <a:chOff x="0" y="0"/>
          <a:chExt cx="0" cy="0"/>
        </a:xfrm>
      </p:grpSpPr>
      <p:sp>
        <p:nvSpPr>
          <p:cNvPr id="27" name="Google Shape;27;p41"/>
          <p:cNvSpPr/>
          <p:nvPr/>
        </p:nvSpPr>
        <p:spPr>
          <a:xfrm>
            <a:off x="-2604" y="0"/>
            <a:ext cx="1584176"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28" name="Google Shape;28;p41"/>
          <p:cNvGraphicFramePr/>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75" imgH="1914525" progId="">
                  <p:embed/>
                </p:oleObj>
              </mc:Choice>
              <mc:Fallback>
                <p:oleObj r:id="rId2" imgW="1933575" imgH="1914525" progId="">
                  <p:embed/>
                  <p:pic>
                    <p:nvPicPr>
                      <p:cNvPr id="28" name="Google Shape;28;p41"/>
                      <p:cNvPicPr preferRelativeResize="0"/>
                      <p:nvPr/>
                    </p:nvPicPr>
                    <p:blipFill rotWithShape="1">
                      <a:blip r:embed="rId3">
                        <a:alphaModFix/>
                      </a:blip>
                      <a:srcRect/>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29"/>
        <p:cNvGrpSpPr/>
        <p:nvPr/>
      </p:nvGrpSpPr>
      <p:grpSpPr>
        <a:xfrm>
          <a:off x="0" y="0"/>
          <a:ext cx="0" cy="0"/>
          <a:chOff x="0" y="0"/>
          <a:chExt cx="0" cy="0"/>
        </a:xfrm>
      </p:grpSpPr>
      <p:sp>
        <p:nvSpPr>
          <p:cNvPr id="30" name="Google Shape;30;p43"/>
          <p:cNvSpPr/>
          <p:nvPr/>
        </p:nvSpPr>
        <p:spPr>
          <a:xfrm>
            <a:off x="0" y="3399842"/>
            <a:ext cx="9144000" cy="1743658"/>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Google Shape;31;p4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4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43"/>
          <p:cNvSpPr/>
          <p:nvPr/>
        </p:nvSpPr>
        <p:spPr>
          <a:xfrm>
            <a:off x="4043561" y="2859782"/>
            <a:ext cx="1080120" cy="1080120"/>
          </a:xfrm>
          <a:prstGeom prst="ellipse">
            <a:avLst/>
          </a:prstGeom>
          <a:solidFill>
            <a:schemeClr val="l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34" name="Google Shape;34;p43"/>
          <p:cNvGraphicFramePr/>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706503" imgH="699542" progId="">
                  <p:embed/>
                </p:oleObj>
              </mc:Choice>
              <mc:Fallback>
                <p:oleObj r:id="rId2" imgW="706503" imgH="699542" progId="">
                  <p:embed/>
                  <p:pic>
                    <p:nvPicPr>
                      <p:cNvPr id="34" name="Google Shape;34;p43"/>
                      <p:cNvPicPr preferRelativeResize="0"/>
                      <p:nvPr/>
                    </p:nvPicPr>
                    <p:blipFill rotWithShape="1">
                      <a:blip r:embed="rId3">
                        <a:alphaModFix/>
                      </a:blip>
                      <a:srcRect/>
                      <a:stretch/>
                    </p:blipFill>
                    <p:spPr>
                      <a:xfrm>
                        <a:off x="4218748" y="3077490"/>
                        <a:ext cx="706503" cy="699542"/>
                      </a:xfrm>
                      <a:prstGeom prst="rect">
                        <a:avLst/>
                      </a:prstGeom>
                      <a:noFill/>
                      <a:ln>
                        <a:noFill/>
                      </a:ln>
                    </p:spPr>
                  </p:pic>
                </p:oleObj>
              </mc:Fallback>
            </mc:AlternateContent>
          </a:graphicData>
        </a:graphic>
      </p:graphicFrame>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35"/>
        <p:cNvGrpSpPr/>
        <p:nvPr/>
      </p:nvGrpSpPr>
      <p:grpSpPr>
        <a:xfrm>
          <a:off x="0" y="0"/>
          <a:ext cx="0" cy="0"/>
          <a:chOff x="0" y="0"/>
          <a:chExt cx="0" cy="0"/>
        </a:xfrm>
      </p:grpSpPr>
      <p:sp>
        <p:nvSpPr>
          <p:cNvPr id="36" name="Google Shape;36;p44"/>
          <p:cNvSpPr/>
          <p:nvPr/>
        </p:nvSpPr>
        <p:spPr>
          <a:xfrm>
            <a:off x="143508" y="92609"/>
            <a:ext cx="8856984" cy="4958283"/>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37;p44"/>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4"/>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4"/>
          <p:cNvSpPr>
            <a:spLocks noGrp="1"/>
          </p:cNvSpPr>
          <p:nvPr>
            <p:ph type="pic" idx="3"/>
          </p:nvPr>
        </p:nvSpPr>
        <p:spPr>
          <a:xfrm>
            <a:off x="0" y="1347774"/>
            <a:ext cx="2160240" cy="1872048"/>
          </a:xfrm>
          <a:prstGeom prst="rect">
            <a:avLst/>
          </a:prstGeom>
          <a:solidFill>
            <a:srgbClr val="F2F2F2"/>
          </a:solidFill>
          <a:ln>
            <a:noFill/>
          </a:ln>
        </p:spPr>
      </p:sp>
      <p:sp>
        <p:nvSpPr>
          <p:cNvPr id="40" name="Google Shape;40;p44"/>
          <p:cNvSpPr>
            <a:spLocks noGrp="1"/>
          </p:cNvSpPr>
          <p:nvPr>
            <p:ph type="pic" idx="4"/>
          </p:nvPr>
        </p:nvSpPr>
        <p:spPr>
          <a:xfrm>
            <a:off x="2327920" y="1347774"/>
            <a:ext cx="2160240" cy="1872048"/>
          </a:xfrm>
          <a:prstGeom prst="rect">
            <a:avLst/>
          </a:prstGeom>
          <a:solidFill>
            <a:srgbClr val="F2F2F2"/>
          </a:solidFill>
          <a:ln>
            <a:noFill/>
          </a:ln>
        </p:spPr>
      </p:sp>
      <p:sp>
        <p:nvSpPr>
          <p:cNvPr id="41" name="Google Shape;41;p44"/>
          <p:cNvSpPr>
            <a:spLocks noGrp="1"/>
          </p:cNvSpPr>
          <p:nvPr>
            <p:ph type="pic" idx="5"/>
          </p:nvPr>
        </p:nvSpPr>
        <p:spPr>
          <a:xfrm>
            <a:off x="4655840" y="1347774"/>
            <a:ext cx="2160240" cy="1872048"/>
          </a:xfrm>
          <a:prstGeom prst="rect">
            <a:avLst/>
          </a:prstGeom>
          <a:solidFill>
            <a:srgbClr val="F2F2F2"/>
          </a:solidFill>
          <a:ln>
            <a:noFill/>
          </a:ln>
        </p:spPr>
      </p:sp>
      <p:sp>
        <p:nvSpPr>
          <p:cNvPr id="42" name="Google Shape;42;p44"/>
          <p:cNvSpPr>
            <a:spLocks noGrp="1"/>
          </p:cNvSpPr>
          <p:nvPr>
            <p:ph type="pic" idx="6"/>
          </p:nvPr>
        </p:nvSpPr>
        <p:spPr>
          <a:xfrm>
            <a:off x="6983760" y="1347774"/>
            <a:ext cx="2160240" cy="1872048"/>
          </a:xfrm>
          <a:prstGeom prst="rect">
            <a:avLst/>
          </a:prstGeom>
          <a:solidFill>
            <a:srgbClr val="F2F2F2"/>
          </a:solidFill>
          <a:ln>
            <a:noFill/>
          </a:ln>
        </p:spPr>
      </p:sp>
      <p:sp>
        <p:nvSpPr>
          <p:cNvPr id="43" name="Google Shape;43;p44"/>
          <p:cNvSpPr/>
          <p:nvPr/>
        </p:nvSpPr>
        <p:spPr>
          <a:xfrm>
            <a:off x="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 name="Google Shape;44;p44"/>
          <p:cNvSpPr/>
          <p:nvPr/>
        </p:nvSpPr>
        <p:spPr>
          <a:xfrm>
            <a:off x="2328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 name="Google Shape;45;p44"/>
          <p:cNvSpPr/>
          <p:nvPr/>
        </p:nvSpPr>
        <p:spPr>
          <a:xfrm>
            <a:off x="4656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Google Shape;46;p44"/>
          <p:cNvSpPr/>
          <p:nvPr/>
        </p:nvSpPr>
        <p:spPr>
          <a:xfrm>
            <a:off x="6984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47"/>
        <p:cNvGrpSpPr/>
        <p:nvPr/>
      </p:nvGrpSpPr>
      <p:grpSpPr>
        <a:xfrm>
          <a:off x="0" y="0"/>
          <a:ext cx="0" cy="0"/>
          <a:chOff x="0" y="0"/>
          <a:chExt cx="0" cy="0"/>
        </a:xfrm>
      </p:grpSpPr>
      <p:sp>
        <p:nvSpPr>
          <p:cNvPr id="48" name="Google Shape;48;p45"/>
          <p:cNvSpPr/>
          <p:nvPr/>
        </p:nvSpPr>
        <p:spPr>
          <a:xfrm>
            <a:off x="0" y="2932113"/>
            <a:ext cx="9144000" cy="2211387"/>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 name="Google Shape;49;p45"/>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45"/>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1" name="Google Shape;51;p45" descr="D:\Fullppt\005-PNG이미지\노트북.png"/>
          <p:cNvPicPr preferRelativeResize="0"/>
          <p:nvPr/>
        </p:nvPicPr>
        <p:blipFill rotWithShape="1">
          <a:blip r:embed="rId2">
            <a:alphaModFix/>
          </a:blip>
          <a:srcRect/>
          <a:stretch/>
        </p:blipFill>
        <p:spPr>
          <a:xfrm>
            <a:off x="2555776" y="1131590"/>
            <a:ext cx="7230270" cy="3677432"/>
          </a:xfrm>
          <a:prstGeom prst="rect">
            <a:avLst/>
          </a:prstGeom>
          <a:noFill/>
          <a:ln>
            <a:noFill/>
          </a:ln>
        </p:spPr>
      </p:pic>
      <p:sp>
        <p:nvSpPr>
          <p:cNvPr id="52" name="Google Shape;52;p45"/>
          <p:cNvSpPr>
            <a:spLocks noGrp="1"/>
          </p:cNvSpPr>
          <p:nvPr>
            <p:ph type="pic" idx="3"/>
          </p:nvPr>
        </p:nvSpPr>
        <p:spPr>
          <a:xfrm>
            <a:off x="4513480" y="1626257"/>
            <a:ext cx="3465217" cy="2562605"/>
          </a:xfrm>
          <a:prstGeom prst="rect">
            <a:avLst/>
          </a:prstGeom>
          <a:solidFill>
            <a:srgbClr val="F2F2F2"/>
          </a:solidFill>
          <a:ln>
            <a:noFill/>
          </a:ln>
        </p:spPr>
      </p:sp>
      <p:sp>
        <p:nvSpPr>
          <p:cNvPr id="53" name="Google Shape;53;p45"/>
          <p:cNvSpPr/>
          <p:nvPr/>
        </p:nvSpPr>
        <p:spPr>
          <a:xfrm>
            <a:off x="467544" y="3363838"/>
            <a:ext cx="3024336" cy="100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54"/>
        <p:cNvGrpSpPr/>
        <p:nvPr/>
      </p:nvGrpSpPr>
      <p:grpSpPr>
        <a:xfrm>
          <a:off x="0" y="0"/>
          <a:ext cx="0" cy="0"/>
          <a:chOff x="0" y="0"/>
          <a:chExt cx="0" cy="0"/>
        </a:xfrm>
      </p:grpSpPr>
      <p:sp>
        <p:nvSpPr>
          <p:cNvPr id="55" name="Google Shape;55;p46"/>
          <p:cNvSpPr>
            <a:spLocks noGrp="1"/>
          </p:cNvSpPr>
          <p:nvPr>
            <p:ph type="pic" idx="2"/>
          </p:nvPr>
        </p:nvSpPr>
        <p:spPr>
          <a:xfrm>
            <a:off x="0" y="-1"/>
            <a:ext cx="3059832" cy="5143501"/>
          </a:xfrm>
          <a:prstGeom prst="rect">
            <a:avLst/>
          </a:prstGeom>
          <a:solidFill>
            <a:srgbClr val="F2F2F2"/>
          </a:solidFill>
          <a:ln>
            <a:noFill/>
          </a:ln>
        </p:spPr>
      </p:sp>
      <p:sp>
        <p:nvSpPr>
          <p:cNvPr id="56" name="Google Shape;56;p46"/>
          <p:cNvSpPr/>
          <p:nvPr/>
        </p:nvSpPr>
        <p:spPr>
          <a:xfrm>
            <a:off x="4860032" y="0"/>
            <a:ext cx="36000"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 name="Google Shape;57;p46"/>
          <p:cNvSpPr/>
          <p:nvPr/>
        </p:nvSpPr>
        <p:spPr>
          <a:xfrm>
            <a:off x="4896032" y="1311750"/>
            <a:ext cx="180000" cy="252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1963084" y="4561748"/>
            <a:ext cx="1803136" cy="378658"/>
          </a:xfrm>
          <a:prstGeom prst="rect">
            <a:avLst/>
          </a:prstGeom>
          <a:noFill/>
          <a:ln>
            <a:noFill/>
          </a:ln>
        </p:spPr>
      </p:pic>
      <p:sp>
        <p:nvSpPr>
          <p:cNvPr id="7" name="Google Shape;7;p32"/>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marL="0" marR="0" lvl="0" indent="0" algn="l" rtl="0">
              <a:lnSpc>
                <a:spcPct val="100000"/>
              </a:lnSpc>
              <a:spcBef>
                <a:spcPts val="0"/>
              </a:spcBef>
              <a:spcAft>
                <a:spcPts val="0"/>
              </a:spcAft>
              <a:buNone/>
            </a:pPr>
            <a:r>
              <a:rPr lang="en-US"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pic>
        <p:nvPicPr>
          <p:cNvPr id="93" name="Google Shape;93;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63084" y="4561748"/>
            <a:ext cx="1803136" cy="378658"/>
          </a:xfrm>
          <a:prstGeom prst="rect">
            <a:avLst/>
          </a:prstGeom>
          <a:noFill/>
          <a:ln>
            <a:noFill/>
          </a:ln>
        </p:spPr>
      </p:pic>
      <p:sp>
        <p:nvSpPr>
          <p:cNvPr id="94" name="Google Shape;94;p34"/>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marL="0" marR="0" lvl="0" indent="0" algn="l" rtl="0">
              <a:lnSpc>
                <a:spcPct val="100000"/>
              </a:lnSpc>
              <a:spcBef>
                <a:spcPts val="0"/>
              </a:spcBef>
              <a:spcAft>
                <a:spcPts val="0"/>
              </a:spcAft>
              <a:buNone/>
            </a:pPr>
            <a:r>
              <a:rPr lang="en-US"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pic>
        <p:nvPicPr>
          <p:cNvPr id="104" name="Google Shape;104;p3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63084" y="4561748"/>
            <a:ext cx="1803136" cy="378658"/>
          </a:xfrm>
          <a:prstGeom prst="rect">
            <a:avLst/>
          </a:prstGeom>
          <a:noFill/>
          <a:ln>
            <a:noFill/>
          </a:ln>
        </p:spPr>
      </p:pic>
      <p:sp>
        <p:nvSpPr>
          <p:cNvPr id="105" name="Google Shape;105;p39"/>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00">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marL="0" marR="0" lvl="0" indent="0" algn="l" rtl="0">
              <a:lnSpc>
                <a:spcPct val="100000"/>
              </a:lnSpc>
              <a:spcBef>
                <a:spcPts val="0"/>
              </a:spcBef>
              <a:spcAft>
                <a:spcPts val="0"/>
              </a:spcAft>
              <a:buNone/>
            </a:pPr>
            <a:r>
              <a:rPr lang="en-US" sz="700">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dhb.com/blog/growth-mindset-quiz/"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projectspecial.eu/"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forbes.com/sites/glennllopis/2018/03/26/the-secret-to-overcoming-uncertainty/#7431e2e45f2d"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2394012" y="2689477"/>
            <a:ext cx="4355976" cy="108012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Arial"/>
              <a:buNone/>
            </a:pPr>
            <a:r>
              <a:rPr lang="ro" sz="3600">
                <a:solidFill>
                  <a:schemeClr val="dk1"/>
                </a:solidFill>
              </a:rPr>
              <a:t>Mentalitate de creștere</a:t>
            </a:r>
            <a:endParaRPr sz="3600" b="0" i="0" u="none" strike="noStrike" cap="none">
              <a:solidFill>
                <a:schemeClr val="dk1"/>
              </a:solidFill>
              <a:latin typeface="Arial"/>
              <a:ea typeface="Arial"/>
              <a:cs typeface="Arial"/>
              <a:sym typeface="Arial"/>
            </a:endParaRPr>
          </a:p>
        </p:txBody>
      </p:sp>
      <p:sp>
        <p:nvSpPr>
          <p:cNvPr id="120" name="Google Shape;120;p2"/>
          <p:cNvSpPr txBox="1"/>
          <p:nvPr/>
        </p:nvSpPr>
        <p:spPr>
          <a:xfrm>
            <a:off x="2386466" y="3822128"/>
            <a:ext cx="4355828" cy="4888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r>
              <a:rPr lang="ro" sz="1400" b="1" i="0" u="none" strike="noStrike" cap="none">
                <a:solidFill>
                  <a:schemeClr val="dk1"/>
                </a:solidFill>
                <a:latin typeface="Arial"/>
                <a:ea typeface="Arial"/>
                <a:cs typeface="Arial"/>
                <a:sym typeface="Arial"/>
              </a:rPr>
              <a:t>De: </a:t>
            </a:r>
            <a:r>
              <a:rPr lang="ro" b="1">
                <a:solidFill>
                  <a:schemeClr val="dk1"/>
                </a:solidFill>
              </a:rPr>
              <a:t>ELDERBERRY</a:t>
            </a:r>
            <a:endParaRPr sz="1400" b="0" i="0" u="none" strike="noStrike" cap="none">
              <a:solidFill>
                <a:schemeClr val="dk1"/>
              </a:solidFill>
              <a:latin typeface="Arial"/>
              <a:ea typeface="Arial"/>
              <a:cs typeface="Arial"/>
              <a:sym typeface="Arial"/>
            </a:endParaRPr>
          </a:p>
        </p:txBody>
      </p:sp>
      <p:pic>
        <p:nvPicPr>
          <p:cNvPr id="121" name="Google Shape;121;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30382" y="4470780"/>
            <a:ext cx="1512168" cy="317245"/>
          </a:xfrm>
          <a:prstGeom prst="rect">
            <a:avLst/>
          </a:prstGeom>
          <a:noFill/>
          <a:ln>
            <a:noFill/>
          </a:ln>
        </p:spPr>
      </p:pic>
      <p:sp>
        <p:nvSpPr>
          <p:cNvPr id="122" name="Google Shape;122;p2"/>
          <p:cNvSpPr txBox="1"/>
          <p:nvPr/>
        </p:nvSpPr>
        <p:spPr>
          <a:xfrm>
            <a:off x="3059831" y="4310944"/>
            <a:ext cx="4680521" cy="62758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chemeClr val="dk1"/>
              </a:buClr>
              <a:buSzPts val="800"/>
              <a:buFont typeface="Arial"/>
              <a:buNone/>
            </a:pPr>
            <a:r>
              <a:rPr lang="ro" sz="800" b="0" i="0" u="none" strike="noStrike" cap="none">
                <a:solidFill>
                  <a:schemeClr val="dk1"/>
                </a:solidFill>
                <a:latin typeface="Arial"/>
                <a:ea typeface="Arial"/>
                <a:cs typeface="Arial"/>
                <a:sym typeface="Arial"/>
              </a:rPr>
              <a:t>Sprijinul Comisiei Europene pentru producerea acestei publicații nu constituie o aprobare a conținutului, care reflectă doar opiniile autorilor, iar Comisia nu poate fi făcută responsabilă pentru orice utilizare care poate fi făcută a informațiilor conținute în aceasta.</a:t>
            </a:r>
            <a:endParaRPr sz="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ro" sz="2800"/>
              <a:t>Misiunea 1: Ce este o mentalitate de creștere</a:t>
            </a:r>
            <a:endParaRPr/>
          </a:p>
        </p:txBody>
      </p:sp>
      <p:sp>
        <p:nvSpPr>
          <p:cNvPr id="224" name="Google Shape;224;p15"/>
          <p:cNvSpPr/>
          <p:nvPr/>
        </p:nvSpPr>
        <p:spPr>
          <a:xfrm>
            <a:off x="276575" y="1612775"/>
            <a:ext cx="3876600" cy="25968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0"/>
              </a:spcAft>
              <a:buClr>
                <a:schemeClr val="dk1"/>
              </a:buClr>
              <a:buSzPts val="1100"/>
              <a:buFont typeface="Arial"/>
              <a:buNone/>
            </a:pPr>
            <a:r>
              <a:rPr lang="ro" sz="1100" dirty="0">
                <a:solidFill>
                  <a:schemeClr val="dk1"/>
                </a:solidFill>
                <a:highlight>
                  <a:srgbClr val="FFFFFF"/>
                </a:highlight>
              </a:rPr>
              <a:t>O </a:t>
            </a:r>
            <a:r>
              <a:rPr lang="ro" sz="1100" b="1" dirty="0">
                <a:solidFill>
                  <a:schemeClr val="dk1"/>
                </a:solidFill>
                <a:highlight>
                  <a:srgbClr val="FFFFFF"/>
                </a:highlight>
              </a:rPr>
              <a:t>mentalitate de creștere </a:t>
            </a:r>
            <a:r>
              <a:rPr lang="ro" sz="1100" dirty="0">
                <a:solidFill>
                  <a:schemeClr val="dk1"/>
                </a:solidFill>
                <a:highlight>
                  <a:srgbClr val="FFFFFF"/>
                </a:highlight>
              </a:rPr>
              <a:t>, așa cum a fost concepută de psihologul de la Stanford Carol Dweck și colegii, este convingerea că capacitățile și talentele unei persoane pot fi îmbunătățite în timp.</a:t>
            </a:r>
            <a:endParaRPr sz="1100" dirty="0">
              <a:solidFill>
                <a:schemeClr val="dk1"/>
              </a:solidFill>
              <a:highlight>
                <a:srgbClr val="FFFFFF"/>
              </a:highlight>
            </a:endParaRPr>
          </a:p>
          <a:p>
            <a:pPr marL="0" lvl="0" indent="0" algn="just" rtl="0">
              <a:lnSpc>
                <a:spcPct val="150000"/>
              </a:lnSpc>
              <a:spcBef>
                <a:spcPts val="1000"/>
              </a:spcBef>
              <a:spcAft>
                <a:spcPts val="1000"/>
              </a:spcAft>
              <a:buClr>
                <a:schemeClr val="dk1"/>
              </a:buClr>
              <a:buSzPts val="1100"/>
              <a:buFont typeface="Arial"/>
              <a:buNone/>
            </a:pPr>
            <a:r>
              <a:rPr lang="ro" sz="1100" dirty="0">
                <a:solidFill>
                  <a:schemeClr val="dk1"/>
                </a:solidFill>
                <a:highlight>
                  <a:srgbClr val="FFFFFF"/>
                </a:highlight>
              </a:rPr>
              <a:t>Mentalitatea de creștere descrie un </a:t>
            </a:r>
            <a:r>
              <a:rPr lang="ro" sz="1100" b="1" dirty="0">
                <a:solidFill>
                  <a:schemeClr val="dk1"/>
                </a:solidFill>
                <a:highlight>
                  <a:srgbClr val="FFFFFF"/>
                </a:highlight>
              </a:rPr>
              <a:t>mod de a vedea provocările și eșecurile</a:t>
            </a:r>
            <a:r>
              <a:rPr lang="ro" sz="1100" dirty="0">
                <a:solidFill>
                  <a:schemeClr val="dk1"/>
                </a:solidFill>
                <a:highlight>
                  <a:srgbClr val="FFFFFF"/>
                </a:highlight>
              </a:rPr>
              <a:t>. Oamenii care au o mentalitate de creștere cred că, chiar dacă se luptă cu anumite abilități, abilitățile lor nu sunt fixe/puse în piatră. Ei cred că cu muncă, abilitățile lor se pot îmbunătăți în timp </a:t>
            </a:r>
            <a:r>
              <a:rPr lang="ro" sz="1100" dirty="0">
                <a:solidFill>
                  <a:srgbClr val="111111"/>
                </a:solidFill>
                <a:highlight>
                  <a:srgbClr val="FFFFFF"/>
                </a:highlight>
              </a:rPr>
              <a:t>.</a:t>
            </a:r>
            <a:endParaRPr dirty="0"/>
          </a:p>
        </p:txBody>
      </p:sp>
      <p:sp>
        <p:nvSpPr>
          <p:cNvPr id="225" name="Google Shape;225;p15"/>
          <p:cNvSpPr/>
          <p:nvPr/>
        </p:nvSpPr>
        <p:spPr>
          <a:xfrm>
            <a:off x="4749575" y="1612774"/>
            <a:ext cx="3736800" cy="24774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0"/>
              </a:spcAft>
              <a:buNone/>
            </a:pPr>
            <a:endParaRPr sz="1100">
              <a:solidFill>
                <a:srgbClr val="191D34"/>
              </a:solidFill>
            </a:endParaRPr>
          </a:p>
          <a:p>
            <a:pPr marL="0" lvl="0" indent="0" algn="just" rtl="0">
              <a:lnSpc>
                <a:spcPct val="150000"/>
              </a:lnSpc>
              <a:spcBef>
                <a:spcPts val="1800"/>
              </a:spcBef>
              <a:spcAft>
                <a:spcPts val="0"/>
              </a:spcAft>
              <a:buNone/>
            </a:pPr>
            <a:endParaRPr sz="1100">
              <a:solidFill>
                <a:srgbClr val="191D34"/>
              </a:solidFill>
            </a:endParaRPr>
          </a:p>
          <a:p>
            <a:pPr marL="0" lvl="0" indent="0" algn="just" rtl="0">
              <a:lnSpc>
                <a:spcPct val="150000"/>
              </a:lnSpc>
              <a:spcBef>
                <a:spcPts val="1800"/>
              </a:spcBef>
              <a:spcAft>
                <a:spcPts val="0"/>
              </a:spcAft>
              <a:buNone/>
            </a:pPr>
            <a:endParaRPr sz="1100">
              <a:solidFill>
                <a:srgbClr val="191D34"/>
              </a:solidFill>
            </a:endParaRPr>
          </a:p>
          <a:p>
            <a:pPr marL="0" lvl="0" indent="0" algn="just" rtl="0">
              <a:lnSpc>
                <a:spcPct val="150000"/>
              </a:lnSpc>
              <a:spcBef>
                <a:spcPts val="1800"/>
              </a:spcBef>
              <a:spcAft>
                <a:spcPts val="1800"/>
              </a:spcAft>
              <a:buClr>
                <a:schemeClr val="dk1"/>
              </a:buClr>
              <a:buSzPts val="1100"/>
              <a:buFont typeface="Arial"/>
              <a:buNone/>
            </a:pPr>
            <a:r>
              <a:rPr lang="ro" sz="1100">
                <a:solidFill>
                  <a:srgbClr val="191D34"/>
                </a:solidFill>
              </a:rPr>
              <a:t>Trebuie să faceți un test scurt, urmați linkul de aici pentru a face testul: </a:t>
            </a:r>
            <a:r>
              <a:rPr lang="ro" sz="1100" u="sng">
                <a:solidFill>
                  <a:srgbClr val="1155CC"/>
                </a:solidFill>
                <a:hlinkClick r:id="rId3">
                  <a:extLst>
                    <a:ext uri="{A12FA001-AC4F-418D-AE19-62706E023703}">
                      <ahyp:hlinkClr xmlns:ahyp="http://schemas.microsoft.com/office/drawing/2018/hyperlinkcolor" val="tx"/>
                    </a:ext>
                  </a:extLst>
                </a:hlinkClick>
              </a:rPr>
              <a:t>Testul privind mentalitatea de creștere – Este mentalitatea fixă sau crește? (wdhb.com)</a:t>
            </a:r>
            <a:endParaRPr/>
          </a:p>
        </p:txBody>
      </p:sp>
      <p:sp>
        <p:nvSpPr>
          <p:cNvPr id="226" name="Google Shape;226;p15"/>
          <p:cNvSpPr/>
          <p:nvPr/>
        </p:nvSpPr>
        <p:spPr>
          <a:xfrm>
            <a:off x="553035" y="100535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15"/>
          <p:cNvSpPr/>
          <p:nvPr/>
        </p:nvSpPr>
        <p:spPr>
          <a:xfrm>
            <a:off x="4898237" y="1106791"/>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28" name="Google Shape;228;p15"/>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ro" sz="1800" b="1"/>
              <a:t>Introducere: Despre ce este vorba?</a:t>
            </a:r>
            <a:endParaRPr sz="1800" b="1"/>
          </a:p>
        </p:txBody>
      </p:sp>
      <p:sp>
        <p:nvSpPr>
          <p:cNvPr id="229" name="Google Shape;229;p15"/>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ro" sz="1800" b="1">
                <a:solidFill>
                  <a:srgbClr val="3F3F3F"/>
                </a:solidFill>
                <a:latin typeface="Arial"/>
                <a:ea typeface="Arial"/>
                <a:cs typeface="Arial"/>
                <a:sym typeface="Arial"/>
              </a:rPr>
              <a:t>Sarcină: Care este activitatea?</a:t>
            </a:r>
            <a:endParaRPr sz="1800" b="1">
              <a:solidFill>
                <a:srgbClr val="3F3F3F"/>
              </a:solidFill>
              <a:latin typeface="Arial"/>
              <a:ea typeface="Arial"/>
              <a:cs typeface="Arial"/>
              <a:sym typeface="Arial"/>
            </a:endParaRPr>
          </a:p>
        </p:txBody>
      </p:sp>
      <p:pic>
        <p:nvPicPr>
          <p:cNvPr id="230" name="Google Shape;230;p1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391750" y="1757350"/>
            <a:ext cx="2241200" cy="1399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body" idx="1"/>
          </p:nvPr>
        </p:nvSpPr>
        <p:spPr>
          <a:xfrm>
            <a:off x="55100" y="215328"/>
            <a:ext cx="9144000" cy="576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ro" sz="2800"/>
              <a:t>Misiunea 1: </a:t>
            </a:r>
            <a:r>
              <a:rPr lang="ro" sz="2800">
                <a:solidFill>
                  <a:schemeClr val="hlink"/>
                </a:solidFill>
              </a:rPr>
              <a:t>Ce este o mentalitate de creștere</a:t>
            </a:r>
            <a:endParaRPr/>
          </a:p>
        </p:txBody>
      </p:sp>
      <p:sp>
        <p:nvSpPr>
          <p:cNvPr id="236" name="Google Shape;236;p16"/>
          <p:cNvSpPr/>
          <p:nvPr/>
        </p:nvSpPr>
        <p:spPr>
          <a:xfrm>
            <a:off x="564699" y="1119221"/>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 name="Google Shape;237;p16"/>
          <p:cNvSpPr/>
          <p:nvPr/>
        </p:nvSpPr>
        <p:spPr>
          <a:xfrm rot="-5400000" flipH="1">
            <a:off x="4880939" y="1033252"/>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38" name="Google Shape;238;p16"/>
          <p:cNvSpPr/>
          <p:nvPr/>
        </p:nvSpPr>
        <p:spPr>
          <a:xfrm>
            <a:off x="553035" y="1612785"/>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1800"/>
              </a:spcAft>
              <a:buClr>
                <a:schemeClr val="dk1"/>
              </a:buClr>
              <a:buSzPts val="1100"/>
              <a:buFont typeface="Arial"/>
              <a:buNone/>
            </a:pPr>
            <a:r>
              <a:rPr lang="ro" sz="1100">
                <a:solidFill>
                  <a:schemeClr val="dk1"/>
                </a:solidFill>
              </a:rPr>
              <a:t>Urmăriți conceptul Video Growth Mindset de Carol Dweck (fondatorul Growth Mindset), care vă va oferi o explicație vizuală despre ce este o mentalitate de creștere și despre ce presupune dezvoltarea. Acest videoclip vă va ajuta cu întrebările ulterioare, amintiți-vă că întrebările ulterioare sunt un plus și le puteți completa singur sau cu un prieten/coleg.</a:t>
            </a:r>
            <a:endParaRPr/>
          </a:p>
        </p:txBody>
      </p:sp>
      <p:sp>
        <p:nvSpPr>
          <p:cNvPr id="239" name="Google Shape;239;p16"/>
          <p:cNvSpPr/>
          <p:nvPr/>
        </p:nvSpPr>
        <p:spPr>
          <a:xfrm>
            <a:off x="4886017" y="1612784"/>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l" rtl="0">
              <a:lnSpc>
                <a:spcPct val="150000"/>
              </a:lnSpc>
              <a:spcBef>
                <a:spcPts val="0"/>
              </a:spcBef>
              <a:spcAft>
                <a:spcPts val="0"/>
              </a:spcAft>
              <a:buNone/>
            </a:pPr>
            <a:r>
              <a:rPr lang="ro" sz="1100">
                <a:solidFill>
                  <a:schemeClr val="dk1"/>
                </a:solidFill>
                <a:latin typeface="Calibri"/>
                <a:ea typeface="Calibri"/>
                <a:cs typeface="Calibri"/>
                <a:sym typeface="Calibri"/>
              </a:rPr>
              <a:t>Înțelegerea și gestionarea interacțiunilor și conversațiilor în diferite contexte socio-culturale și situații specifice domeniului.</a:t>
            </a:r>
            <a:endParaRPr sz="110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endParaRPr sz="11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ro" sz="1100">
                <a:solidFill>
                  <a:schemeClr val="dk1"/>
                </a:solidFill>
                <a:latin typeface="Calibri"/>
                <a:ea typeface="Calibri"/>
                <a:cs typeface="Calibri"/>
                <a:sym typeface="Calibri"/>
              </a:rPr>
              <a:t>Planificarea, organizarea, monitorizarea și revizuirea propriei învățări.</a:t>
            </a:r>
            <a:endParaRPr sz="11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ro" sz="1100">
                <a:solidFill>
                  <a:schemeClr val="dk1"/>
                </a:solidFill>
                <a:latin typeface="Calibri"/>
                <a:ea typeface="Calibri"/>
                <a:cs typeface="Calibri"/>
                <a:sym typeface="Calibri"/>
              </a:rPr>
              <a:t>Dezvoltarea ideilor creative, sintetizând și combinând concepte și informații din diferite surse în vederea rezolvării problemelor.</a:t>
            </a:r>
            <a:endParaRPr sz="1100">
              <a:solidFill>
                <a:schemeClr val="dk1"/>
              </a:solidFill>
              <a:latin typeface="Calibri"/>
              <a:ea typeface="Calibri"/>
              <a:cs typeface="Calibri"/>
              <a:sym typeface="Calibri"/>
            </a:endParaRPr>
          </a:p>
        </p:txBody>
      </p:sp>
      <p:sp>
        <p:nvSpPr>
          <p:cNvPr id="240" name="Google Shape;240;p16"/>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ro" sz="1800" b="1"/>
              <a:t>Proces: ce am de gând să fac?</a:t>
            </a:r>
            <a:endParaRPr sz="1800" b="1"/>
          </a:p>
        </p:txBody>
      </p:sp>
      <p:sp>
        <p:nvSpPr>
          <p:cNvPr id="241" name="Google Shape;241;p16"/>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ro" sz="1800" b="1">
                <a:solidFill>
                  <a:srgbClr val="3F3F3F"/>
                </a:solidFill>
                <a:latin typeface="Arial"/>
                <a:ea typeface="Arial"/>
                <a:cs typeface="Arial"/>
                <a:sym typeface="Arial"/>
              </a:rPr>
              <a:t>Rezultatele învățării: ce voi învăța?</a:t>
            </a:r>
            <a:endParaRPr sz="1800" b="1">
              <a:solidFill>
                <a:srgbClr val="3F3F3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ro" sz="2800"/>
              <a:t>Misiunea 1: </a:t>
            </a:r>
            <a:r>
              <a:rPr lang="ro" sz="2800">
                <a:solidFill>
                  <a:schemeClr val="hlink"/>
                </a:solidFill>
              </a:rPr>
              <a:t>Ce este o mentalitate de creștere</a:t>
            </a:r>
            <a:endParaRPr/>
          </a:p>
        </p:txBody>
      </p:sp>
      <p:sp>
        <p:nvSpPr>
          <p:cNvPr id="247" name="Google Shape;247;p17"/>
          <p:cNvSpPr/>
          <p:nvPr/>
        </p:nvSpPr>
        <p:spPr>
          <a:xfrm>
            <a:off x="553025" y="1612773"/>
            <a:ext cx="7979400" cy="27531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0"/>
              </a:spcAft>
              <a:buClr>
                <a:schemeClr val="dk1"/>
              </a:buClr>
              <a:buSzPts val="1100"/>
              <a:buFont typeface="Arial"/>
              <a:buNone/>
            </a:pPr>
            <a:r>
              <a:rPr lang="ro" sz="1100">
                <a:solidFill>
                  <a:schemeClr val="dk1"/>
                </a:solidFill>
              </a:rPr>
              <a:t>A avea o mentalitate de creștere înseamnă să ne recunoaștem capacitatea de a schimba cine suntem, ceea ce știm și cum gândim. Calitățile și abilitățile noastre personale nu sunt statice; rămân deschise schimbării din exterior și din interior.</a:t>
            </a:r>
            <a:endParaRPr sz="1100">
              <a:solidFill>
                <a:schemeClr val="dk1"/>
              </a:solidFill>
            </a:endParaRPr>
          </a:p>
          <a:p>
            <a:pPr marL="0" lvl="0" indent="0" algn="just" rtl="0">
              <a:lnSpc>
                <a:spcPct val="150000"/>
              </a:lnSpc>
              <a:spcBef>
                <a:spcPts val="1800"/>
              </a:spcBef>
              <a:spcAft>
                <a:spcPts val="0"/>
              </a:spcAft>
              <a:buClr>
                <a:schemeClr val="dk1"/>
              </a:buClr>
              <a:buSzPts val="1100"/>
              <a:buFont typeface="Arial"/>
              <a:buNone/>
            </a:pPr>
            <a:r>
              <a:rPr lang="ro" sz="1100">
                <a:solidFill>
                  <a:schemeClr val="dk1"/>
                </a:solidFill>
              </a:rPr>
              <a:t>Pentru mulți, acest lucru poate oferi o schimbare semnificativă în perspectiva lor despre cine sunt și pot deveni. Recunoașterea capacității noastre de creștere și dezvoltare ne impune responsabilitatea de a prelua controlul și de a ne dezvolta în direcția pe care o alegem.</a:t>
            </a:r>
            <a:endParaRPr sz="1100">
              <a:solidFill>
                <a:schemeClr val="dk1"/>
              </a:solidFill>
            </a:endParaRPr>
          </a:p>
          <a:p>
            <a:pPr marL="0" lvl="0" indent="0" algn="just" rtl="0">
              <a:lnSpc>
                <a:spcPct val="150000"/>
              </a:lnSpc>
              <a:spcBef>
                <a:spcPts val="1800"/>
              </a:spcBef>
              <a:spcAft>
                <a:spcPts val="1800"/>
              </a:spcAft>
              <a:buClr>
                <a:schemeClr val="dk1"/>
              </a:buClr>
              <a:buSzPts val="1100"/>
              <a:buFont typeface="Arial"/>
              <a:buNone/>
            </a:pPr>
            <a:r>
              <a:rPr lang="ro" sz="1100">
                <a:solidFill>
                  <a:schemeClr val="dk1"/>
                </a:solidFill>
              </a:rPr>
              <a:t>Când lucrăm pe noi înșine, ar trebui să revizuim teoria și să încercăm întrebările și exercițiile pentru a înțelege pe ce mentalitate te bazezi. Apoi identificați ce modificări doriți să faceți pentru a intra în zona de creștere. Alegerea vă aparține în cele din urmă, dar o mentalitate de creștere vă poate deschide noi oportunități care anterior păreau imposibile.</a:t>
            </a:r>
            <a:endParaRPr/>
          </a:p>
        </p:txBody>
      </p:sp>
      <p:sp>
        <p:nvSpPr>
          <p:cNvPr id="248" name="Google Shape;248;p17"/>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ro" sz="1800" b="1"/>
              <a:t>Concluzie: ce voi duce acasă?</a:t>
            </a:r>
            <a:endParaRPr sz="1800" b="1"/>
          </a:p>
        </p:txBody>
      </p:sp>
      <p:sp>
        <p:nvSpPr>
          <p:cNvPr id="249" name="Google Shape;249;p17"/>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ro" sz="2800"/>
              <a:t>Misiunea 2: Modalități de a cultiva o mentalitate de creștere</a:t>
            </a:r>
            <a:endParaRPr/>
          </a:p>
        </p:txBody>
      </p:sp>
      <p:sp>
        <p:nvSpPr>
          <p:cNvPr id="255" name="Google Shape;255;p18"/>
          <p:cNvSpPr/>
          <p:nvPr/>
        </p:nvSpPr>
        <p:spPr>
          <a:xfrm>
            <a:off x="553025" y="1612772"/>
            <a:ext cx="3600300" cy="27438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1100"/>
              <a:buFont typeface="Arial"/>
              <a:buNone/>
            </a:pPr>
            <a:r>
              <a:rPr lang="ro" sz="1150">
                <a:solidFill>
                  <a:srgbClr val="2D3748"/>
                </a:solidFill>
                <a:highlight>
                  <a:srgbClr val="FFFFFF"/>
                </a:highlight>
              </a:rPr>
              <a:t>Mințile noastre pot fi cele mai mari atuuri ale noastre sau cele mai mari obstacole în viață. Poți cultiva convingeri care funcționează pentru tine și conduc la succesul tău sau pot lucra împotriva ta și a intereselor tale fără ca tu să-ți dai seama.</a:t>
            </a:r>
            <a:endParaRPr sz="1150">
              <a:solidFill>
                <a:srgbClr val="2D3748"/>
              </a:solidFill>
              <a:highlight>
                <a:srgbClr val="FFFFFF"/>
              </a:highlight>
            </a:endParaRPr>
          </a:p>
          <a:p>
            <a:pPr marL="0" lvl="0" indent="0" algn="l" rtl="0">
              <a:lnSpc>
                <a:spcPct val="150000"/>
              </a:lnSpc>
              <a:spcBef>
                <a:spcPts val="1000"/>
              </a:spcBef>
              <a:spcAft>
                <a:spcPts val="1000"/>
              </a:spcAft>
              <a:buClr>
                <a:schemeClr val="dk1"/>
              </a:buClr>
              <a:buSzPts val="1100"/>
              <a:buFont typeface="Arial"/>
              <a:buNone/>
            </a:pPr>
            <a:r>
              <a:rPr lang="ro" sz="1150">
                <a:solidFill>
                  <a:srgbClr val="2D3748"/>
                </a:solidFill>
                <a:highlight>
                  <a:srgbClr val="FFFFFF"/>
                </a:highlight>
              </a:rPr>
              <a:t>Când crezi că potențialul tău este nelimitat și că lucrurile bune vin mereu în calea ta, practici o mentalitate de creștere.</a:t>
            </a:r>
            <a:endParaRPr/>
          </a:p>
        </p:txBody>
      </p:sp>
      <p:sp>
        <p:nvSpPr>
          <p:cNvPr id="256" name="Google Shape;256;p18"/>
          <p:cNvSpPr/>
          <p:nvPr/>
        </p:nvSpPr>
        <p:spPr>
          <a:xfrm>
            <a:off x="4886025" y="1612774"/>
            <a:ext cx="3600300" cy="2857625"/>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ro" sz="1100" dirty="0">
                <a:solidFill>
                  <a:schemeClr val="dk1"/>
                </a:solidFill>
              </a:rPr>
              <a:t>Ați venit la un interviu de angajare într-o companie de design de produse cu ritm rapid, vi s-au stabilit următoarele activități:</a:t>
            </a:r>
            <a:endParaRPr sz="1100" dirty="0">
              <a:solidFill>
                <a:schemeClr val="dk1"/>
              </a:solidFill>
            </a:endParaRPr>
          </a:p>
          <a:p>
            <a:pPr marL="0" lvl="0" indent="0" algn="l" rtl="0">
              <a:spcBef>
                <a:spcPts val="1400"/>
              </a:spcBef>
              <a:spcAft>
                <a:spcPts val="0"/>
              </a:spcAft>
              <a:buClr>
                <a:schemeClr val="dk1"/>
              </a:buClr>
              <a:buSzPts val="1100"/>
              <a:buFont typeface="Arial"/>
              <a:buNone/>
            </a:pPr>
            <a:r>
              <a:rPr lang="ro" sz="1100" b="1" i="1" dirty="0">
                <a:solidFill>
                  <a:srgbClr val="191D34"/>
                </a:solidFill>
              </a:rPr>
              <a:t>Activitatea de reamintire mototolită </a:t>
            </a:r>
            <a:r>
              <a:rPr lang="ro" sz="1100" dirty="0">
                <a:solidFill>
                  <a:srgbClr val="191D34"/>
                </a:solidFill>
              </a:rPr>
              <a:t>– Acest scurt exercițiu vă invită să scrieți un eșec recent pe care l-ați experimentat, apoi să vă reevaluați înțelegerea eșecului.</a:t>
            </a:r>
            <a:endParaRPr sz="1100" dirty="0">
              <a:solidFill>
                <a:srgbClr val="191D34"/>
              </a:solidFill>
            </a:endParaRPr>
          </a:p>
          <a:p>
            <a:pPr marL="0" lvl="0" indent="0" algn="l" rtl="0">
              <a:spcBef>
                <a:spcPts val="1400"/>
              </a:spcBef>
              <a:spcAft>
                <a:spcPts val="0"/>
              </a:spcAft>
              <a:buClr>
                <a:schemeClr val="dk1"/>
              </a:buClr>
              <a:buSzPts val="1100"/>
              <a:buFont typeface="Arial"/>
              <a:buNone/>
            </a:pPr>
            <a:r>
              <a:rPr lang="ro" sz="1100" b="1" i="1" dirty="0">
                <a:solidFill>
                  <a:srgbClr val="191D34"/>
                </a:solidFill>
              </a:rPr>
              <a:t>O sarcină de discuție la cafenea </a:t>
            </a:r>
            <a:r>
              <a:rPr lang="ro" sz="1100" dirty="0">
                <a:solidFill>
                  <a:srgbClr val="191D34"/>
                </a:solidFill>
              </a:rPr>
              <a:t>– Aceste sugestii încurajează o discuție despre oportunitățile care apar din eșec.</a:t>
            </a:r>
            <a:endParaRPr sz="1100" dirty="0">
              <a:solidFill>
                <a:srgbClr val="191D34"/>
              </a:solidFill>
            </a:endParaRPr>
          </a:p>
          <a:p>
            <a:pPr marL="0" lvl="0" indent="0" algn="l" rtl="0">
              <a:spcBef>
                <a:spcPts val="1400"/>
              </a:spcBef>
              <a:spcAft>
                <a:spcPts val="800"/>
              </a:spcAft>
              <a:buClr>
                <a:schemeClr val="dk1"/>
              </a:buClr>
              <a:buSzPts val="1100"/>
              <a:buFont typeface="Arial"/>
              <a:buNone/>
            </a:pPr>
            <a:r>
              <a:rPr lang="ro" sz="1100" b="1" i="1" dirty="0">
                <a:solidFill>
                  <a:srgbClr val="191D34"/>
                </a:solidFill>
              </a:rPr>
              <a:t>Jocul Greșelii</a:t>
            </a:r>
            <a:r>
              <a:rPr lang="ro" sz="1100" b="1" dirty="0">
                <a:solidFill>
                  <a:srgbClr val="191D34"/>
                </a:solidFill>
              </a:rPr>
              <a:t> </a:t>
            </a:r>
            <a:r>
              <a:rPr lang="ro" sz="1100" dirty="0">
                <a:solidFill>
                  <a:srgbClr val="191D34"/>
                </a:solidFill>
              </a:rPr>
              <a:t>– Acest exercițiu este conceput pentru a ajuta tinerii să vorbească deschis despre greșeli, ajutându-i să le accepte și să le folosească pentru a învăța.</a:t>
            </a:r>
            <a:endParaRPr dirty="0"/>
          </a:p>
        </p:txBody>
      </p:sp>
      <p:sp>
        <p:nvSpPr>
          <p:cNvPr id="257" name="Google Shape;257;p18"/>
          <p:cNvSpPr/>
          <p:nvPr/>
        </p:nvSpPr>
        <p:spPr>
          <a:xfrm>
            <a:off x="553035" y="100535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8" name="Google Shape;258;p18"/>
          <p:cNvSpPr/>
          <p:nvPr/>
        </p:nvSpPr>
        <p:spPr>
          <a:xfrm>
            <a:off x="4898237" y="1106791"/>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59" name="Google Shape;259;p18"/>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ro" sz="1800" b="1"/>
              <a:t>Introducere: Despre ce este vorba?</a:t>
            </a:r>
            <a:endParaRPr sz="1800" b="1"/>
          </a:p>
        </p:txBody>
      </p:sp>
      <p:sp>
        <p:nvSpPr>
          <p:cNvPr id="260" name="Google Shape;260;p18"/>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ro" sz="1800" b="1">
                <a:solidFill>
                  <a:srgbClr val="3F3F3F"/>
                </a:solidFill>
                <a:latin typeface="Arial"/>
                <a:ea typeface="Arial"/>
                <a:cs typeface="Arial"/>
                <a:sym typeface="Arial"/>
              </a:rPr>
              <a:t>Sarcină: Care este activitatea?</a:t>
            </a:r>
            <a:endParaRPr sz="1800" b="1">
              <a:solidFill>
                <a:srgbClr val="3F3F3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ro" sz="2800" dirty="0"/>
              <a:t>Misiunea 2: </a:t>
            </a:r>
            <a:r>
              <a:rPr lang="ro" sz="2800" dirty="0">
                <a:solidFill>
                  <a:schemeClr val="hlink"/>
                </a:solidFill>
              </a:rPr>
              <a:t>Modalități de a cultiva o mentalitate de creștere</a:t>
            </a:r>
            <a:endParaRPr dirty="0"/>
          </a:p>
        </p:txBody>
      </p:sp>
      <p:sp>
        <p:nvSpPr>
          <p:cNvPr id="266" name="Google Shape;266;p19"/>
          <p:cNvSpPr/>
          <p:nvPr/>
        </p:nvSpPr>
        <p:spPr>
          <a:xfrm>
            <a:off x="564699" y="1119221"/>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 name="Google Shape;267;p19"/>
          <p:cNvSpPr/>
          <p:nvPr/>
        </p:nvSpPr>
        <p:spPr>
          <a:xfrm rot="-5400000" flipH="1">
            <a:off x="4880939" y="1033252"/>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68" name="Google Shape;268;p19"/>
          <p:cNvSpPr/>
          <p:nvPr/>
        </p:nvSpPr>
        <p:spPr>
          <a:xfrm>
            <a:off x="553025" y="1612773"/>
            <a:ext cx="3600300" cy="25602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0"/>
              </a:spcAft>
              <a:buNone/>
            </a:pPr>
            <a:endParaRPr sz="1100" dirty="0">
              <a:solidFill>
                <a:schemeClr val="dk1"/>
              </a:solidFill>
            </a:endParaRPr>
          </a:p>
          <a:p>
            <a:pPr marL="0" lvl="0" indent="0" algn="just" rtl="0">
              <a:lnSpc>
                <a:spcPct val="150000"/>
              </a:lnSpc>
              <a:spcBef>
                <a:spcPts val="1000"/>
              </a:spcBef>
              <a:spcAft>
                <a:spcPts val="0"/>
              </a:spcAft>
              <a:buNone/>
            </a:pPr>
            <a:endParaRPr sz="1100" dirty="0">
              <a:solidFill>
                <a:schemeClr val="dk1"/>
              </a:solidFill>
            </a:endParaRPr>
          </a:p>
          <a:p>
            <a:pPr marL="0" lvl="0" indent="0" algn="just" rtl="0">
              <a:lnSpc>
                <a:spcPct val="150000"/>
              </a:lnSpc>
              <a:spcBef>
                <a:spcPts val="1000"/>
              </a:spcBef>
              <a:spcAft>
                <a:spcPts val="0"/>
              </a:spcAft>
              <a:buNone/>
            </a:pPr>
            <a:endParaRPr sz="1100" dirty="0">
              <a:solidFill>
                <a:schemeClr val="dk1"/>
              </a:solidFill>
            </a:endParaRPr>
          </a:p>
          <a:p>
            <a:pPr marL="0" lvl="0" indent="0" algn="just" rtl="0">
              <a:lnSpc>
                <a:spcPct val="150000"/>
              </a:lnSpc>
              <a:spcBef>
                <a:spcPts val="1000"/>
              </a:spcBef>
              <a:spcAft>
                <a:spcPts val="0"/>
              </a:spcAft>
              <a:buNone/>
            </a:pPr>
            <a:endParaRPr sz="1100" dirty="0">
              <a:solidFill>
                <a:schemeClr val="dk1"/>
              </a:solidFill>
            </a:endParaRPr>
          </a:p>
          <a:p>
            <a:pPr marL="0" lvl="0" indent="0" algn="just" rtl="0">
              <a:lnSpc>
                <a:spcPct val="150000"/>
              </a:lnSpc>
              <a:spcBef>
                <a:spcPts val="1000"/>
              </a:spcBef>
              <a:spcAft>
                <a:spcPts val="1000"/>
              </a:spcAft>
              <a:buClr>
                <a:schemeClr val="dk1"/>
              </a:buClr>
              <a:buSzPts val="1100"/>
              <a:buFont typeface="Arial"/>
              <a:buNone/>
            </a:pPr>
            <a:r>
              <a:rPr lang="ro" sz="1100" dirty="0">
                <a:solidFill>
                  <a:schemeClr val="dk1"/>
                </a:solidFill>
              </a:rPr>
              <a:t>Puteți lucra într-un grup mic sau pe cont propriu și puteți parcurge modalitățile de a vă hrăni mentalitatea.</a:t>
            </a:r>
            <a:endParaRPr dirty="0"/>
          </a:p>
        </p:txBody>
      </p:sp>
      <p:sp>
        <p:nvSpPr>
          <p:cNvPr id="269" name="Google Shape;269;p19"/>
          <p:cNvSpPr/>
          <p:nvPr/>
        </p:nvSpPr>
        <p:spPr>
          <a:xfrm>
            <a:off x="4886025" y="1612774"/>
            <a:ext cx="3600300" cy="2741512"/>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0"/>
              </a:spcAft>
              <a:buNone/>
            </a:pPr>
            <a:r>
              <a:rPr lang="ro" sz="1100" dirty="0">
                <a:solidFill>
                  <a:schemeClr val="dk1"/>
                </a:solidFill>
              </a:rPr>
              <a:t>Conștientizarea potențialelor și a limitărilor personale ale cuiva, culegând în același timp informații și idei valide și de încredere din surse diverse și de renume.</a:t>
            </a:r>
            <a:endParaRPr sz="1100" dirty="0">
              <a:solidFill>
                <a:schemeClr val="dk1"/>
              </a:solidFill>
            </a:endParaRPr>
          </a:p>
          <a:p>
            <a:pPr marL="0" lvl="0" indent="0" algn="just" rtl="0">
              <a:lnSpc>
                <a:spcPct val="150000"/>
              </a:lnSpc>
              <a:spcBef>
                <a:spcPts val="1000"/>
              </a:spcBef>
              <a:spcAft>
                <a:spcPts val="0"/>
              </a:spcAft>
              <a:buNone/>
            </a:pPr>
            <a:r>
              <a:rPr lang="ro" sz="1100" dirty="0">
                <a:solidFill>
                  <a:schemeClr val="dk1"/>
                </a:solidFill>
              </a:rPr>
              <a:t>Conștientizarea și încrederea în abilitățile proprii și ale celorlalți de a învăța, îmbunătățirea și realizarea prin muncă și dăruire.</a:t>
            </a:r>
            <a:endParaRPr sz="1100" dirty="0">
              <a:solidFill>
                <a:schemeClr val="dk1"/>
              </a:solidFill>
            </a:endParaRPr>
          </a:p>
          <a:p>
            <a:pPr marL="0" lvl="0" indent="0" algn="just" rtl="0">
              <a:lnSpc>
                <a:spcPct val="150000"/>
              </a:lnSpc>
              <a:spcBef>
                <a:spcPts val="1000"/>
              </a:spcBef>
              <a:spcAft>
                <a:spcPts val="1000"/>
              </a:spcAft>
              <a:buNone/>
            </a:pPr>
            <a:r>
              <a:rPr lang="ro" sz="1100" dirty="0">
                <a:solidFill>
                  <a:schemeClr val="dk1"/>
                </a:solidFill>
              </a:rPr>
              <a:t>Înțelegerea faptului că învățarea este un proces pe tot parcursul vieții care necesită deschidere, curiozitate și determinare.</a:t>
            </a:r>
            <a:endParaRPr sz="1100" dirty="0">
              <a:solidFill>
                <a:schemeClr val="dk1"/>
              </a:solidFill>
            </a:endParaRPr>
          </a:p>
        </p:txBody>
      </p:sp>
      <p:sp>
        <p:nvSpPr>
          <p:cNvPr id="270" name="Google Shape;270;p19"/>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ro" sz="1800" b="1"/>
              <a:t>Proces: ce am de gând să fac?</a:t>
            </a:r>
            <a:endParaRPr sz="1800" b="1"/>
          </a:p>
        </p:txBody>
      </p:sp>
      <p:sp>
        <p:nvSpPr>
          <p:cNvPr id="271" name="Google Shape;271;p19"/>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ro" sz="1800" b="1">
                <a:solidFill>
                  <a:srgbClr val="3F3F3F"/>
                </a:solidFill>
                <a:latin typeface="Arial"/>
                <a:ea typeface="Arial"/>
                <a:cs typeface="Arial"/>
                <a:sym typeface="Arial"/>
              </a:rPr>
              <a:t>Rezultatele învățării: ce voi învăța?</a:t>
            </a:r>
            <a:endParaRPr sz="1800" b="1">
              <a:solidFill>
                <a:srgbClr val="3F3F3F"/>
              </a:solidFill>
              <a:latin typeface="Arial"/>
              <a:ea typeface="Arial"/>
              <a:cs typeface="Arial"/>
              <a:sym typeface="Arial"/>
            </a:endParaRPr>
          </a:p>
        </p:txBody>
      </p:sp>
      <p:pic>
        <p:nvPicPr>
          <p:cNvPr id="272" name="Google Shape;272;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01053" y="1738050"/>
            <a:ext cx="2504223" cy="1667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ro" sz="2800"/>
              <a:t>Misiunea 2: </a:t>
            </a:r>
            <a:r>
              <a:rPr lang="ro" sz="2800">
                <a:solidFill>
                  <a:schemeClr val="hlink"/>
                </a:solidFill>
              </a:rPr>
              <a:t>Modalități de a cultiva o mentalitate de creștere</a:t>
            </a:r>
            <a:endParaRPr/>
          </a:p>
        </p:txBody>
      </p:sp>
      <p:sp>
        <p:nvSpPr>
          <p:cNvPr id="278" name="Google Shape;278;p20"/>
          <p:cNvSpPr/>
          <p:nvPr/>
        </p:nvSpPr>
        <p:spPr>
          <a:xfrm>
            <a:off x="553034" y="1612785"/>
            <a:ext cx="7979406"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ro" sz="1500" dirty="0">
                <a:solidFill>
                  <a:schemeClr val="dk1"/>
                </a:solidFill>
              </a:rPr>
              <a:t>Deci, puteți dezvolta o mentalitate de creștere? Dacă ați încercat una dintre activități, v-am sugerat că veți vedea că deveniți mai rezistent atunci când vă confruntați cu probleme.</a:t>
            </a:r>
            <a:endParaRPr sz="1500" dirty="0">
              <a:solidFill>
                <a:schemeClr val="dk1"/>
              </a:solidFill>
            </a:endParaRPr>
          </a:p>
          <a:p>
            <a:pPr marL="0" lvl="0" indent="0" algn="l" rtl="0">
              <a:spcBef>
                <a:spcPts val="1400"/>
              </a:spcBef>
              <a:spcAft>
                <a:spcPts val="800"/>
              </a:spcAft>
              <a:buClr>
                <a:schemeClr val="dk1"/>
              </a:buClr>
              <a:buSzPts val="1100"/>
              <a:buFont typeface="Arial"/>
              <a:buNone/>
            </a:pPr>
            <a:r>
              <a:rPr lang="ro" sz="1500" dirty="0">
                <a:solidFill>
                  <a:schemeClr val="dk1"/>
                </a:solidFill>
              </a:rPr>
              <a:t>Cercetările sugerează că, având atitudinea corectă, putem îmbunătăți modul în care ne confruntăm cu dificultățile vieții.</a:t>
            </a:r>
            <a:endParaRPr sz="1800" dirty="0">
              <a:solidFill>
                <a:srgbClr val="3F3F3F"/>
              </a:solidFill>
            </a:endParaRPr>
          </a:p>
        </p:txBody>
      </p:sp>
      <p:sp>
        <p:nvSpPr>
          <p:cNvPr id="279" name="Google Shape;279;p20"/>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ro" sz="1800" b="1"/>
              <a:t>Concluzie: ce voi duce acasă?</a:t>
            </a:r>
            <a:endParaRPr sz="1800" b="1"/>
          </a:p>
        </p:txBody>
      </p:sp>
      <p:sp>
        <p:nvSpPr>
          <p:cNvPr id="280" name="Google Shape;280;p20"/>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ro" sz="2800" dirty="0"/>
              <a:t>Căutarea 3: De ce au nevoie tinerii de o mentalitate de creștere</a:t>
            </a:r>
            <a:endParaRPr dirty="0"/>
          </a:p>
        </p:txBody>
      </p:sp>
      <p:sp>
        <p:nvSpPr>
          <p:cNvPr id="286" name="Google Shape;286;p21"/>
          <p:cNvSpPr/>
          <p:nvPr/>
        </p:nvSpPr>
        <p:spPr>
          <a:xfrm>
            <a:off x="553025" y="1612775"/>
            <a:ext cx="3600300" cy="295196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0"/>
              </a:spcAft>
              <a:buNone/>
            </a:pPr>
            <a:endParaRPr sz="1100" dirty="0">
              <a:solidFill>
                <a:schemeClr val="dk1"/>
              </a:solidFill>
              <a:highlight>
                <a:srgbClr val="FFFFFF"/>
              </a:highlight>
            </a:endParaRPr>
          </a:p>
          <a:p>
            <a:pPr marL="0" lvl="0" indent="0" algn="just" rtl="0">
              <a:lnSpc>
                <a:spcPct val="150000"/>
              </a:lnSpc>
              <a:spcBef>
                <a:spcPts val="1000"/>
              </a:spcBef>
              <a:spcAft>
                <a:spcPts val="0"/>
              </a:spcAft>
              <a:buNone/>
            </a:pPr>
            <a:endParaRPr sz="1100" dirty="0">
              <a:solidFill>
                <a:schemeClr val="dk1"/>
              </a:solidFill>
              <a:highlight>
                <a:srgbClr val="FFFFFF"/>
              </a:highlight>
            </a:endParaRPr>
          </a:p>
          <a:p>
            <a:pPr marL="0" lvl="0" indent="0" algn="just" rtl="0">
              <a:lnSpc>
                <a:spcPct val="150000"/>
              </a:lnSpc>
              <a:spcBef>
                <a:spcPts val="1000"/>
              </a:spcBef>
              <a:spcAft>
                <a:spcPts val="0"/>
              </a:spcAft>
              <a:buNone/>
            </a:pPr>
            <a:endParaRPr sz="1100" dirty="0">
              <a:solidFill>
                <a:schemeClr val="dk1"/>
              </a:solidFill>
              <a:highlight>
                <a:srgbClr val="FFFFFF"/>
              </a:highlight>
            </a:endParaRPr>
          </a:p>
          <a:p>
            <a:pPr marL="0" lvl="0" indent="0" algn="just" rtl="0">
              <a:lnSpc>
                <a:spcPct val="150000"/>
              </a:lnSpc>
              <a:spcBef>
                <a:spcPts val="1000"/>
              </a:spcBef>
              <a:spcAft>
                <a:spcPts val="0"/>
              </a:spcAft>
              <a:buNone/>
            </a:pPr>
            <a:endParaRPr sz="1100" dirty="0">
              <a:solidFill>
                <a:schemeClr val="dk1"/>
              </a:solidFill>
              <a:highlight>
                <a:srgbClr val="FFFFFF"/>
              </a:highlight>
            </a:endParaRPr>
          </a:p>
          <a:p>
            <a:pPr marL="0" lvl="0" indent="0" algn="just" rtl="0">
              <a:lnSpc>
                <a:spcPct val="150000"/>
              </a:lnSpc>
              <a:spcBef>
                <a:spcPts val="1000"/>
              </a:spcBef>
              <a:spcAft>
                <a:spcPts val="1000"/>
              </a:spcAft>
              <a:buClr>
                <a:schemeClr val="dk1"/>
              </a:buClr>
              <a:buSzPts val="1100"/>
              <a:buFont typeface="Arial"/>
              <a:buNone/>
            </a:pPr>
            <a:r>
              <a:rPr lang="ro" sz="1100" dirty="0">
                <a:solidFill>
                  <a:schemeClr val="dk1"/>
                </a:solidFill>
                <a:highlight>
                  <a:srgbClr val="FFFFFF"/>
                </a:highlight>
              </a:rPr>
              <a:t>A avea o mentalitate de creștere poate avea beneficii reale. Îi ajută pe oameni să își reformeze abordarea față de provocări și să rămână motivați să lucreze pentru a îmbunătăți competențele. În loc să se gândească „nu pot face asta”, ei cred „nu pot face asta încă”.</a:t>
            </a:r>
            <a:endParaRPr dirty="0"/>
          </a:p>
        </p:txBody>
      </p:sp>
      <p:sp>
        <p:nvSpPr>
          <p:cNvPr id="287" name="Google Shape;287;p21"/>
          <p:cNvSpPr/>
          <p:nvPr/>
        </p:nvSpPr>
        <p:spPr>
          <a:xfrm>
            <a:off x="4823050" y="1612775"/>
            <a:ext cx="3967800" cy="27714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ro" sz="1100">
                <a:solidFill>
                  <a:schemeClr val="dk1"/>
                </a:solidFill>
                <a:highlight>
                  <a:srgbClr val="FFFFFF"/>
                </a:highlight>
              </a:rPr>
              <a:t>A avea o mentalitate de creștere înseamnă a crede că învățarea este un proces pe tot parcursul vieții, că succesul nu se limitează la viața noastră academică și că putem învăța oricând ceva nou </a:t>
            </a:r>
            <a:r>
              <a:rPr lang="ro" sz="1200">
                <a:solidFill>
                  <a:schemeClr val="dk1"/>
                </a:solidFill>
                <a:highlight>
                  <a:srgbClr val="FFFFFF"/>
                </a:highlight>
              </a:rPr>
              <a:t>. </a:t>
            </a:r>
            <a:r>
              <a:rPr lang="ro" sz="1100">
                <a:solidFill>
                  <a:schemeClr val="dk1"/>
                </a:solidFill>
              </a:rPr>
              <a:t>Cu toate acestea, dacă ghiciți în mod constant și sunteți deja convins că nu veți mai putea crește niciodată în carieră sau în viața personală, atunci trebuie să înțelegeți de ce este esențial să aveți o mentalitate de creștere.</a:t>
            </a:r>
            <a:endParaRPr sz="1100">
              <a:solidFill>
                <a:schemeClr val="dk1"/>
              </a:solidFill>
            </a:endParaRPr>
          </a:p>
          <a:p>
            <a:pPr marL="0" lvl="0" indent="0" algn="l" rtl="0">
              <a:spcBef>
                <a:spcPts val="1800"/>
              </a:spcBef>
              <a:spcAft>
                <a:spcPts val="1800"/>
              </a:spcAft>
              <a:buClr>
                <a:schemeClr val="dk1"/>
              </a:buClr>
              <a:buSzPts val="1100"/>
              <a:buFont typeface="Arial"/>
              <a:buNone/>
            </a:pPr>
            <a:r>
              <a:rPr lang="ro" sz="1100">
                <a:solidFill>
                  <a:schemeClr val="dk1"/>
                </a:solidFill>
              </a:rPr>
              <a:t>Ați venit la un interviu într-o companie de dezvoltare de produse cu ritm rapid și sunteți întrebat „de ce este important să aveți o mentalitate de creștere?” Vi se cere să faceți o prezentare de 15 minute fie pe Powerpoint, fie să utilizați flipchart.</a:t>
            </a:r>
            <a:endParaRPr/>
          </a:p>
        </p:txBody>
      </p:sp>
      <p:sp>
        <p:nvSpPr>
          <p:cNvPr id="288" name="Google Shape;288;p21"/>
          <p:cNvSpPr/>
          <p:nvPr/>
        </p:nvSpPr>
        <p:spPr>
          <a:xfrm>
            <a:off x="553035" y="100535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 name="Google Shape;289;p21"/>
          <p:cNvSpPr/>
          <p:nvPr/>
        </p:nvSpPr>
        <p:spPr>
          <a:xfrm>
            <a:off x="4898237" y="1106791"/>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90" name="Google Shape;290;p21"/>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ro" sz="1800" b="1"/>
              <a:t>Introducere: Despre ce este vorba?</a:t>
            </a:r>
            <a:endParaRPr sz="1800" b="1"/>
          </a:p>
        </p:txBody>
      </p:sp>
      <p:sp>
        <p:nvSpPr>
          <p:cNvPr id="291" name="Google Shape;291;p21"/>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ro" sz="1800" b="1">
                <a:solidFill>
                  <a:srgbClr val="3F3F3F"/>
                </a:solidFill>
                <a:latin typeface="Arial"/>
                <a:ea typeface="Arial"/>
                <a:cs typeface="Arial"/>
                <a:sym typeface="Arial"/>
              </a:rPr>
              <a:t>Sarcină: Care este activitatea?</a:t>
            </a:r>
            <a:endParaRPr sz="1800" b="1">
              <a:solidFill>
                <a:srgbClr val="3F3F3F"/>
              </a:solidFill>
              <a:latin typeface="Arial"/>
              <a:ea typeface="Arial"/>
              <a:cs typeface="Arial"/>
              <a:sym typeface="Arial"/>
            </a:endParaRPr>
          </a:p>
        </p:txBody>
      </p:sp>
      <p:pic>
        <p:nvPicPr>
          <p:cNvPr id="292" name="Google Shape;292;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60112" y="1658700"/>
            <a:ext cx="2386137" cy="141832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ro" sz="2800"/>
              <a:t>Căutarea 3: </a:t>
            </a:r>
            <a:r>
              <a:rPr lang="ro" sz="2800">
                <a:solidFill>
                  <a:schemeClr val="hlink"/>
                </a:solidFill>
              </a:rPr>
              <a:t>De ce tinerii au nevoie de o mentalitate de creștere</a:t>
            </a:r>
            <a:endParaRPr/>
          </a:p>
        </p:txBody>
      </p:sp>
      <p:sp>
        <p:nvSpPr>
          <p:cNvPr id="298" name="Google Shape;298;p22"/>
          <p:cNvSpPr/>
          <p:nvPr/>
        </p:nvSpPr>
        <p:spPr>
          <a:xfrm>
            <a:off x="564699" y="1119221"/>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 name="Google Shape;299;p22"/>
          <p:cNvSpPr/>
          <p:nvPr/>
        </p:nvSpPr>
        <p:spPr>
          <a:xfrm rot="-5400000" flipH="1">
            <a:off x="4880939" y="1033252"/>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00" name="Google Shape;300;p22"/>
          <p:cNvSpPr/>
          <p:nvPr/>
        </p:nvSpPr>
        <p:spPr>
          <a:xfrm>
            <a:off x="322500" y="1612775"/>
            <a:ext cx="4068900" cy="27624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1100"/>
              <a:buFont typeface="Arial"/>
              <a:buNone/>
            </a:pPr>
            <a:r>
              <a:rPr lang="ro" sz="1100" dirty="0">
                <a:solidFill>
                  <a:schemeClr val="dk1"/>
                </a:solidFill>
              </a:rPr>
              <a:t>Pentru a face mai întâi prezentarea de 15 minute, va trebui să:</a:t>
            </a:r>
            <a:endParaRPr sz="1100" i="1" dirty="0">
              <a:solidFill>
                <a:schemeClr val="dk1"/>
              </a:solidFill>
            </a:endParaRPr>
          </a:p>
          <a:p>
            <a:pPr marL="0" lvl="0" indent="0" algn="l" rtl="0">
              <a:lnSpc>
                <a:spcPct val="150000"/>
              </a:lnSpc>
              <a:spcBef>
                <a:spcPts val="1000"/>
              </a:spcBef>
              <a:spcAft>
                <a:spcPts val="0"/>
              </a:spcAft>
              <a:buNone/>
            </a:pPr>
            <a:r>
              <a:rPr lang="ro" sz="1100" b="1" i="1" dirty="0">
                <a:solidFill>
                  <a:schemeClr val="dk1"/>
                </a:solidFill>
              </a:rPr>
              <a:t>Pasul 1 </a:t>
            </a:r>
            <a:r>
              <a:rPr lang="ro" sz="1100" dirty="0">
                <a:solidFill>
                  <a:schemeClr val="dk1"/>
                </a:solidFill>
              </a:rPr>
              <a:t>- explicați ce este mentalitatea de creștere, activitatea 1 din acest modul vă va oferi câteva informații valoroase (3 minute).</a:t>
            </a:r>
            <a:endParaRPr sz="1100" dirty="0">
              <a:solidFill>
                <a:schemeClr val="dk1"/>
              </a:solidFill>
            </a:endParaRPr>
          </a:p>
          <a:p>
            <a:pPr marL="0" lvl="0" indent="0" algn="l" rtl="0">
              <a:lnSpc>
                <a:spcPct val="150000"/>
              </a:lnSpc>
              <a:spcBef>
                <a:spcPts val="0"/>
              </a:spcBef>
              <a:spcAft>
                <a:spcPts val="0"/>
              </a:spcAft>
              <a:buNone/>
            </a:pPr>
            <a:r>
              <a:rPr lang="ro" sz="1100" b="1" i="1" dirty="0">
                <a:solidFill>
                  <a:schemeClr val="dk1"/>
                </a:solidFill>
              </a:rPr>
              <a:t>Pasul 2 </a:t>
            </a:r>
            <a:r>
              <a:rPr lang="ro" sz="1100" dirty="0">
                <a:solidFill>
                  <a:schemeClr val="dk1"/>
                </a:solidFill>
              </a:rPr>
              <a:t>- uitați-vă la activitatea 2 din acest modul care oferă detalii despre cum să dezvoltați mentalitatea de creștere; rezumați acest lucru în prezentarea dvs. (2 minute).</a:t>
            </a:r>
            <a:endParaRPr sz="1100" dirty="0">
              <a:solidFill>
                <a:schemeClr val="dk1"/>
              </a:solidFill>
            </a:endParaRPr>
          </a:p>
          <a:p>
            <a:pPr marL="0" lvl="0" indent="0" algn="l" rtl="0">
              <a:lnSpc>
                <a:spcPct val="150000"/>
              </a:lnSpc>
              <a:spcBef>
                <a:spcPts val="0"/>
              </a:spcBef>
              <a:spcAft>
                <a:spcPts val="1000"/>
              </a:spcAft>
              <a:buNone/>
            </a:pPr>
            <a:r>
              <a:rPr lang="ro" sz="1100" b="1" i="1" dirty="0">
                <a:solidFill>
                  <a:schemeClr val="dk1"/>
                </a:solidFill>
              </a:rPr>
              <a:t>Pasul 3 </a:t>
            </a:r>
            <a:r>
              <a:rPr lang="ro" sz="1100" dirty="0">
                <a:solidFill>
                  <a:schemeClr val="dk1"/>
                </a:solidFill>
              </a:rPr>
              <a:t>- petreceți timpul rămas în prezentare explicând de ce este important să aveți o mentalitate de creștere (10 minute).</a:t>
            </a:r>
            <a:r>
              <a:rPr lang="ro" sz="1350" dirty="0">
                <a:solidFill>
                  <a:srgbClr val="444444"/>
                </a:solidFill>
                <a:latin typeface="Helvetica Neue"/>
                <a:ea typeface="Helvetica Neue"/>
                <a:cs typeface="Helvetica Neue"/>
                <a:sym typeface="Helvetica Neue"/>
              </a:rPr>
              <a:t> </a:t>
            </a:r>
            <a:endParaRPr dirty="0"/>
          </a:p>
        </p:txBody>
      </p:sp>
      <p:sp>
        <p:nvSpPr>
          <p:cNvPr id="301" name="Google Shape;301;p22"/>
          <p:cNvSpPr/>
          <p:nvPr/>
        </p:nvSpPr>
        <p:spPr>
          <a:xfrm>
            <a:off x="4886025" y="1612773"/>
            <a:ext cx="3600300" cy="27624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50000"/>
              </a:lnSpc>
              <a:spcBef>
                <a:spcPts val="0"/>
              </a:spcBef>
              <a:spcAft>
                <a:spcPts val="0"/>
              </a:spcAft>
              <a:buNone/>
            </a:pPr>
            <a:r>
              <a:rPr lang="ro" sz="1100" dirty="0">
                <a:solidFill>
                  <a:schemeClr val="dk1"/>
                </a:solidFill>
                <a:highlight>
                  <a:srgbClr val="FFFFFF"/>
                </a:highlight>
              </a:rPr>
              <a:t>Îmi pot judeca punctele forte și punctele slabe și pe cele ale altora în raport cu oportunitățile de a crea valoare.</a:t>
            </a:r>
            <a:endParaRPr sz="1100" dirty="0">
              <a:solidFill>
                <a:schemeClr val="dk1"/>
              </a:solidFill>
              <a:highlight>
                <a:srgbClr val="FFFFFF"/>
              </a:highlight>
            </a:endParaRPr>
          </a:p>
          <a:p>
            <a:pPr marL="0" lvl="0" indent="0" algn="l" rtl="0">
              <a:lnSpc>
                <a:spcPct val="150000"/>
              </a:lnSpc>
              <a:spcBef>
                <a:spcPts val="1000"/>
              </a:spcBef>
              <a:spcAft>
                <a:spcPts val="0"/>
              </a:spcAft>
              <a:buNone/>
            </a:pPr>
            <a:r>
              <a:rPr lang="ro" sz="1100" dirty="0">
                <a:solidFill>
                  <a:schemeClr val="dk1"/>
                </a:solidFill>
                <a:highlight>
                  <a:srgbClr val="FFFFFF"/>
                </a:highlight>
              </a:rPr>
              <a:t>Pot evalua critic riscurile asociate cu o idee care creează valoare, ținând cont de o varietate de factori.</a:t>
            </a:r>
            <a:endParaRPr sz="1100" dirty="0">
              <a:solidFill>
                <a:schemeClr val="dk1"/>
              </a:solidFill>
              <a:highlight>
                <a:srgbClr val="FFFFFF"/>
              </a:highlight>
            </a:endParaRPr>
          </a:p>
          <a:p>
            <a:pPr marL="0" lvl="0" indent="0" algn="l" rtl="0">
              <a:lnSpc>
                <a:spcPct val="150000"/>
              </a:lnSpc>
              <a:spcBef>
                <a:spcPts val="0"/>
              </a:spcBef>
              <a:spcAft>
                <a:spcPts val="0"/>
              </a:spcAft>
              <a:buNone/>
            </a:pPr>
            <a:r>
              <a:rPr lang="ro" sz="1100" dirty="0">
                <a:solidFill>
                  <a:schemeClr val="dk1"/>
                </a:solidFill>
                <a:highlight>
                  <a:srgbClr val="FFFFFF"/>
                </a:highlight>
              </a:rPr>
              <a:t>Mă confrunt în mod activ cu provocări, rezolv probleme și profit de oportunități pentru a crea valoare.</a:t>
            </a:r>
            <a:endParaRPr sz="1100" dirty="0">
              <a:solidFill>
                <a:schemeClr val="dk1"/>
              </a:solidFill>
              <a:highlight>
                <a:srgbClr val="FFFFFF"/>
              </a:highlight>
            </a:endParaRPr>
          </a:p>
        </p:txBody>
      </p:sp>
      <p:sp>
        <p:nvSpPr>
          <p:cNvPr id="302" name="Google Shape;302;p22"/>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ro" sz="1800" b="1"/>
              <a:t>Proces: ce am de gând să fac?</a:t>
            </a:r>
            <a:endParaRPr sz="1800" b="1"/>
          </a:p>
        </p:txBody>
      </p:sp>
      <p:sp>
        <p:nvSpPr>
          <p:cNvPr id="303" name="Google Shape;303;p22"/>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ro" sz="1800" b="1">
                <a:solidFill>
                  <a:srgbClr val="3F3F3F"/>
                </a:solidFill>
                <a:latin typeface="Arial"/>
                <a:ea typeface="Arial"/>
                <a:cs typeface="Arial"/>
                <a:sym typeface="Arial"/>
              </a:rPr>
              <a:t>Rezultatele învățării: ce voi învăța?</a:t>
            </a:r>
            <a:endParaRPr sz="1800" b="1">
              <a:solidFill>
                <a:srgbClr val="3F3F3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ro" sz="2800" dirty="0"/>
              <a:t>Căutarea 3: </a:t>
            </a:r>
            <a:r>
              <a:rPr lang="ro" sz="2800" dirty="0">
                <a:solidFill>
                  <a:schemeClr val="hlink"/>
                </a:solidFill>
              </a:rPr>
              <a:t>De ce au nevoie tinerii de o mentalitate de creștere</a:t>
            </a:r>
            <a:endParaRPr dirty="0"/>
          </a:p>
        </p:txBody>
      </p:sp>
      <p:sp>
        <p:nvSpPr>
          <p:cNvPr id="309" name="Google Shape;309;p23"/>
          <p:cNvSpPr/>
          <p:nvPr/>
        </p:nvSpPr>
        <p:spPr>
          <a:xfrm>
            <a:off x="553025" y="1612774"/>
            <a:ext cx="7979400" cy="24684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ro" sz="1100" dirty="0">
                <a:solidFill>
                  <a:srgbClr val="444444"/>
                </a:solidFill>
              </a:rPr>
              <a:t>A avea o mentalitate de creștere poate fi extrem de benefic pentru indivizi, organizații și comunități.</a:t>
            </a:r>
            <a:endParaRPr sz="1100" dirty="0">
              <a:solidFill>
                <a:srgbClr val="444444"/>
              </a:solidFill>
            </a:endParaRPr>
          </a:p>
          <a:p>
            <a:pPr marL="0" lvl="0" indent="0" algn="l" rtl="0">
              <a:spcBef>
                <a:spcPts val="1800"/>
              </a:spcBef>
              <a:spcAft>
                <a:spcPts val="0"/>
              </a:spcAft>
              <a:buClr>
                <a:schemeClr val="dk1"/>
              </a:buClr>
              <a:buSzPts val="1100"/>
              <a:buFont typeface="Arial"/>
              <a:buNone/>
            </a:pPr>
            <a:r>
              <a:rPr lang="ro" sz="1100" dirty="0">
                <a:solidFill>
                  <a:srgbClr val="444444"/>
                </a:solidFill>
              </a:rPr>
              <a:t>După cum ați învățat mai sus, există multe motive pentru care este important să aveți o mentalitate de creștere. Primul motiv este că această mentalitate îți permite să-ți asumi riscuri calculate și să faci schimbări – oferindu-ți mai multă încredere în deciziile și acțiunile tale, astfel încât să nu fii niciodată îngrijorat de greșelile tale trecute care te rețin.</a:t>
            </a:r>
            <a:endParaRPr sz="1100" dirty="0">
              <a:solidFill>
                <a:srgbClr val="444444"/>
              </a:solidFill>
            </a:endParaRPr>
          </a:p>
          <a:p>
            <a:pPr marL="0" lvl="0" indent="0" algn="l" rtl="0">
              <a:spcBef>
                <a:spcPts val="1800"/>
              </a:spcBef>
              <a:spcAft>
                <a:spcPts val="0"/>
              </a:spcAft>
              <a:buClr>
                <a:schemeClr val="dk1"/>
              </a:buClr>
              <a:buSzPts val="1100"/>
              <a:buFont typeface="Arial"/>
              <a:buNone/>
            </a:pPr>
            <a:r>
              <a:rPr lang="ro" sz="1100" dirty="0">
                <a:solidFill>
                  <a:srgbClr val="444444"/>
                </a:solidFill>
              </a:rPr>
              <a:t>În al doilea rând, o mentalitate de creștere vă ajută să vă îmbunătățiți toate domeniile vieții. Vă permite să deveniți un student mai bun, un părinte mai bun, un angajat mai bun și chiar un cetățean mai bun.</a:t>
            </a:r>
            <a:endParaRPr sz="1100" dirty="0">
              <a:solidFill>
                <a:srgbClr val="444444"/>
              </a:solidFill>
            </a:endParaRPr>
          </a:p>
          <a:p>
            <a:pPr marL="0" lvl="0" indent="0" algn="l" rtl="0">
              <a:spcBef>
                <a:spcPts val="1800"/>
              </a:spcBef>
              <a:spcAft>
                <a:spcPts val="1800"/>
              </a:spcAft>
              <a:buClr>
                <a:schemeClr val="dk1"/>
              </a:buClr>
              <a:buSzPts val="1100"/>
              <a:buFont typeface="Arial"/>
              <a:buNone/>
            </a:pPr>
            <a:r>
              <a:rPr lang="ro" sz="1100" dirty="0">
                <a:solidFill>
                  <a:srgbClr val="444444"/>
                </a:solidFill>
              </a:rPr>
              <a:t>Ultimul motiv pentru care este esențial să ai o mentalitate de creștere este că te ajută să-ți realizezi întregul potențial și să trăiești o viață mai fericită și mai împlinită. Cu o mentalitate de creștere, vei putea să-ți vezi punctele slabe ca puncte forte și să le folosești ca o piatră de temelie către obiectivele tale!</a:t>
            </a:r>
            <a:endParaRPr dirty="0"/>
          </a:p>
        </p:txBody>
      </p:sp>
      <p:sp>
        <p:nvSpPr>
          <p:cNvPr id="310" name="Google Shape;310;p23"/>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ro" sz="1800" b="1"/>
              <a:t>Concluzie: ce voi duce acasă?</a:t>
            </a:r>
            <a:endParaRPr sz="1800" b="1"/>
          </a:p>
        </p:txBody>
      </p:sp>
      <p:sp>
        <p:nvSpPr>
          <p:cNvPr id="311" name="Google Shape;311;p23"/>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ro" sz="2800"/>
              <a:t>Auto-evaluare</a:t>
            </a:r>
            <a:endParaRPr/>
          </a:p>
        </p:txBody>
      </p:sp>
      <p:sp>
        <p:nvSpPr>
          <p:cNvPr id="317" name="Google Shape;317;p24"/>
          <p:cNvSpPr txBox="1">
            <a:spLocks noGrp="1"/>
          </p:cNvSpPr>
          <p:nvPr>
            <p:ph type="body" idx="2"/>
          </p:nvPr>
        </p:nvSpPr>
        <p:spPr>
          <a:xfrm>
            <a:off x="899592" y="1170912"/>
            <a:ext cx="6120680"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ro" sz="1800" b="1"/>
              <a:t>Întrebări cu răspunsuri multiple: </a:t>
            </a:r>
            <a:r>
              <a:rPr lang="ro" sz="1800"/>
              <a:t>consolidați-vă învățarea</a:t>
            </a:r>
            <a:endParaRPr sz="1800"/>
          </a:p>
        </p:txBody>
      </p:sp>
      <p:sp>
        <p:nvSpPr>
          <p:cNvPr id="318" name="Google Shape;318;p24"/>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 name="Google Shape;319;p24"/>
          <p:cNvSpPr txBox="1"/>
          <p:nvPr/>
        </p:nvSpPr>
        <p:spPr>
          <a:xfrm>
            <a:off x="251520"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ro" sz="1400" b="1">
                <a:solidFill>
                  <a:srgbClr val="3F3F3F"/>
                </a:solidFill>
                <a:latin typeface="Arial"/>
                <a:ea typeface="Arial"/>
                <a:cs typeface="Arial"/>
                <a:sym typeface="Arial"/>
              </a:rPr>
              <a:t>Întrebarea 1: </a:t>
            </a:r>
            <a:r>
              <a:rPr lang="ro" b="1">
                <a:solidFill>
                  <a:schemeClr val="dk1"/>
                </a:solidFill>
              </a:rPr>
              <a:t>Oamenilor cu o mentalitate de creștere le place să se gândească la moduri originale de a face lucrurile</a:t>
            </a:r>
            <a:endParaRPr sz="1700"/>
          </a:p>
          <a:p>
            <a:pPr marL="0" marR="0" lvl="0" indent="0" algn="l" rtl="0">
              <a:spcBef>
                <a:spcPts val="280"/>
              </a:spcBef>
              <a:spcAft>
                <a:spcPts val="0"/>
              </a:spcAft>
              <a:buClr>
                <a:srgbClr val="3F3F3F"/>
              </a:buClr>
              <a:buSzPts val="1400"/>
              <a:buFont typeface="Arial"/>
              <a:buNone/>
            </a:pPr>
            <a:r>
              <a:rPr lang="ro" sz="1400" b="0">
                <a:solidFill>
                  <a:srgbClr val="3F3F3F"/>
                </a:solidFill>
                <a:latin typeface="Arial"/>
                <a:ea typeface="Arial"/>
                <a:cs typeface="Arial"/>
                <a:sym typeface="Arial"/>
              </a:rPr>
              <a:t>a) </a:t>
            </a:r>
            <a:r>
              <a:rPr lang="ro">
                <a:solidFill>
                  <a:srgbClr val="3F3F3F"/>
                </a:solidFill>
              </a:rPr>
              <a:t>Adevărat</a:t>
            </a:r>
            <a:endParaRPr/>
          </a:p>
          <a:p>
            <a:pPr marL="0" marR="0" lvl="0" indent="0" algn="l" rtl="0">
              <a:spcBef>
                <a:spcPts val="280"/>
              </a:spcBef>
              <a:spcAft>
                <a:spcPts val="0"/>
              </a:spcAft>
              <a:buClr>
                <a:srgbClr val="3F3F3F"/>
              </a:buClr>
              <a:buSzPts val="1400"/>
              <a:buFont typeface="Arial"/>
              <a:buNone/>
            </a:pPr>
            <a:r>
              <a:rPr lang="ro" sz="1400" b="0">
                <a:solidFill>
                  <a:srgbClr val="3F3F3F"/>
                </a:solidFill>
                <a:latin typeface="Arial"/>
                <a:ea typeface="Arial"/>
                <a:cs typeface="Arial"/>
                <a:sym typeface="Arial"/>
              </a:rPr>
              <a:t>b) </a:t>
            </a:r>
            <a:r>
              <a:rPr lang="ro">
                <a:solidFill>
                  <a:srgbClr val="3F3F3F"/>
                </a:solidFill>
              </a:rPr>
              <a:t>Fals</a:t>
            </a:r>
            <a:endParaRPr/>
          </a:p>
          <a:p>
            <a:pPr marL="0" marR="0" lvl="0" indent="0" algn="l" rtl="0">
              <a:spcBef>
                <a:spcPts val="280"/>
              </a:spcBef>
              <a:spcAft>
                <a:spcPts val="0"/>
              </a:spcAft>
              <a:buClr>
                <a:srgbClr val="3F3F3F"/>
              </a:buClr>
              <a:buSzPts val="1400"/>
              <a:buFont typeface="Arial"/>
              <a:buNone/>
            </a:pPr>
            <a:endParaRPr/>
          </a:p>
          <a:p>
            <a:pPr marL="0" marR="0" lvl="0" indent="0" algn="l" rtl="0">
              <a:spcBef>
                <a:spcPts val="280"/>
              </a:spcBef>
              <a:spcAft>
                <a:spcPts val="0"/>
              </a:spcAft>
              <a:buClr>
                <a:srgbClr val="3F3F3F"/>
              </a:buClr>
              <a:buSzPts val="1400"/>
              <a:buFont typeface="Arial"/>
              <a:buNone/>
            </a:pPr>
            <a:endParaRPr/>
          </a:p>
          <a:p>
            <a:pPr marL="0" marR="0" lvl="0" indent="0" algn="l" rtl="0">
              <a:spcBef>
                <a:spcPts val="280"/>
              </a:spcBef>
              <a:spcAft>
                <a:spcPts val="0"/>
              </a:spcAft>
              <a:buClr>
                <a:srgbClr val="3F3F3F"/>
              </a:buClr>
              <a:buSzPts val="1400"/>
              <a:buFont typeface="Arial"/>
              <a:buNone/>
            </a:pPr>
            <a:r>
              <a:rPr lang="ro" sz="1400" b="0">
                <a:solidFill>
                  <a:srgbClr val="3F3F3F"/>
                </a:solidFill>
                <a:latin typeface="Arial"/>
                <a:ea typeface="Arial"/>
                <a:cs typeface="Arial"/>
                <a:sym typeface="Arial"/>
              </a:rPr>
              <a:t> </a:t>
            </a:r>
            <a:endParaRPr/>
          </a:p>
        </p:txBody>
      </p:sp>
      <p:sp>
        <p:nvSpPr>
          <p:cNvPr id="320" name="Google Shape;320;p24"/>
          <p:cNvSpPr txBox="1"/>
          <p:nvPr/>
        </p:nvSpPr>
        <p:spPr>
          <a:xfrm>
            <a:off x="3167844"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ro" sz="1400" b="1">
                <a:solidFill>
                  <a:srgbClr val="3F3F3F"/>
                </a:solidFill>
                <a:latin typeface="Arial"/>
                <a:ea typeface="Arial"/>
                <a:cs typeface="Arial"/>
                <a:sym typeface="Arial"/>
              </a:rPr>
              <a:t>Întrebarea 2: </a:t>
            </a:r>
            <a:r>
              <a:rPr lang="ro" sz="1300" b="1">
                <a:solidFill>
                  <a:schemeClr val="dk1"/>
                </a:solidFill>
              </a:rPr>
              <a:t>Oamenii cu mentalitate de creștere când greșesc, încearcă să învețe ceva.</a:t>
            </a:r>
            <a:endParaRPr sz="1300" b="1">
              <a:solidFill>
                <a:schemeClr val="dk1"/>
              </a:solidFill>
            </a:endParaRPr>
          </a:p>
          <a:p>
            <a:pPr marL="0" marR="0" lvl="0" indent="0" algn="l" rtl="0">
              <a:spcBef>
                <a:spcPts val="0"/>
              </a:spcBef>
              <a:spcAft>
                <a:spcPts val="0"/>
              </a:spcAft>
              <a:buClr>
                <a:srgbClr val="3F3F3F"/>
              </a:buClr>
              <a:buSzPts val="1400"/>
              <a:buFont typeface="Arial"/>
              <a:buNone/>
            </a:pPr>
            <a:endParaRPr sz="1600" b="1">
              <a:solidFill>
                <a:srgbClr val="3F3F3F"/>
              </a:solidFill>
            </a:endParaRPr>
          </a:p>
          <a:p>
            <a:pPr marL="0" lvl="0" indent="0" algn="l" rtl="0">
              <a:spcBef>
                <a:spcPts val="280"/>
              </a:spcBef>
              <a:spcAft>
                <a:spcPts val="0"/>
              </a:spcAft>
              <a:buClr>
                <a:schemeClr val="hlink"/>
              </a:buClr>
              <a:buSzPts val="1400"/>
              <a:buFont typeface="Arial"/>
              <a:buNone/>
            </a:pPr>
            <a:r>
              <a:rPr lang="ro">
                <a:solidFill>
                  <a:schemeClr val="hlink"/>
                </a:solidFill>
              </a:rPr>
              <a:t>un adevar</a:t>
            </a:r>
            <a:endParaRPr>
              <a:solidFill>
                <a:schemeClr val="dk1"/>
              </a:solidFill>
            </a:endParaRPr>
          </a:p>
          <a:p>
            <a:pPr marL="0" lvl="0" indent="0" algn="l" rtl="0">
              <a:spcBef>
                <a:spcPts val="280"/>
              </a:spcBef>
              <a:spcAft>
                <a:spcPts val="0"/>
              </a:spcAft>
              <a:buClr>
                <a:schemeClr val="hlink"/>
              </a:buClr>
              <a:buSzPts val="1400"/>
              <a:buFont typeface="Arial"/>
              <a:buNone/>
            </a:pPr>
            <a:r>
              <a:rPr lang="ro">
                <a:solidFill>
                  <a:schemeClr val="hlink"/>
                </a:solidFill>
              </a:rPr>
              <a:t>b) Fals</a:t>
            </a:r>
            <a:endParaRPr>
              <a:solidFill>
                <a:srgbClr val="3F3F3F"/>
              </a:solidFill>
            </a:endParaRPr>
          </a:p>
          <a:p>
            <a:pPr marL="0" marR="0" lvl="0" indent="0" algn="l" rtl="0">
              <a:spcBef>
                <a:spcPts val="280"/>
              </a:spcBef>
              <a:spcAft>
                <a:spcPts val="0"/>
              </a:spcAft>
              <a:buClr>
                <a:srgbClr val="3F3F3F"/>
              </a:buClr>
              <a:buSzPts val="1400"/>
              <a:buFont typeface="Arial"/>
              <a:buNone/>
            </a:pPr>
            <a:endParaRPr/>
          </a:p>
          <a:p>
            <a:pPr marL="0" marR="0" lvl="0" indent="0" algn="l" rtl="0">
              <a:spcBef>
                <a:spcPts val="280"/>
              </a:spcBef>
              <a:spcAft>
                <a:spcPts val="0"/>
              </a:spcAft>
              <a:buClr>
                <a:srgbClr val="3F3F3F"/>
              </a:buClr>
              <a:buSzPts val="1400"/>
              <a:buFont typeface="Arial"/>
              <a:buNone/>
            </a:pPr>
            <a:r>
              <a:rPr lang="ro" sz="1400" b="0">
                <a:solidFill>
                  <a:srgbClr val="3F3F3F"/>
                </a:solidFill>
                <a:latin typeface="Arial"/>
                <a:ea typeface="Arial"/>
                <a:cs typeface="Arial"/>
                <a:sym typeface="Arial"/>
              </a:rPr>
              <a:t> </a:t>
            </a:r>
            <a:endParaRPr/>
          </a:p>
        </p:txBody>
      </p:sp>
      <p:sp>
        <p:nvSpPr>
          <p:cNvPr id="321" name="Google Shape;321;p24"/>
          <p:cNvSpPr txBox="1"/>
          <p:nvPr/>
        </p:nvSpPr>
        <p:spPr>
          <a:xfrm>
            <a:off x="6084168"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ro" sz="1400" b="1">
                <a:solidFill>
                  <a:srgbClr val="3F3F3F"/>
                </a:solidFill>
                <a:latin typeface="Arial"/>
                <a:ea typeface="Arial"/>
                <a:cs typeface="Arial"/>
                <a:sym typeface="Arial"/>
              </a:rPr>
              <a:t>Întrebarea 3: </a:t>
            </a:r>
            <a:r>
              <a:rPr lang="ro" b="1">
                <a:solidFill>
                  <a:schemeClr val="dk1"/>
                </a:solidFill>
              </a:rPr>
              <a:t>Oamenii cu mentalitate de creștere văd greșelile ca oportunități valoroase de învățare.</a:t>
            </a:r>
            <a:endParaRPr sz="1100">
              <a:solidFill>
                <a:schemeClr val="dk1"/>
              </a:solidFill>
            </a:endParaRPr>
          </a:p>
          <a:p>
            <a:pPr marL="0" marR="0" lvl="0" indent="0" algn="l" rtl="0">
              <a:spcBef>
                <a:spcPts val="0"/>
              </a:spcBef>
              <a:spcAft>
                <a:spcPts val="0"/>
              </a:spcAft>
              <a:buClr>
                <a:srgbClr val="3F3F3F"/>
              </a:buClr>
              <a:buSzPts val="1400"/>
              <a:buFont typeface="Arial"/>
              <a:buNone/>
            </a:pPr>
            <a:endParaRPr b="1">
              <a:solidFill>
                <a:srgbClr val="3F3F3F"/>
              </a:solidFill>
            </a:endParaRPr>
          </a:p>
          <a:p>
            <a:pPr marL="0" lvl="0" indent="0" algn="l" rtl="0">
              <a:spcBef>
                <a:spcPts val="280"/>
              </a:spcBef>
              <a:spcAft>
                <a:spcPts val="0"/>
              </a:spcAft>
              <a:buClr>
                <a:schemeClr val="hlink"/>
              </a:buClr>
              <a:buSzPts val="1400"/>
              <a:buFont typeface="Arial"/>
              <a:buNone/>
            </a:pPr>
            <a:r>
              <a:rPr lang="ro">
                <a:solidFill>
                  <a:schemeClr val="hlink"/>
                </a:solidFill>
              </a:rPr>
              <a:t>un adevar</a:t>
            </a:r>
            <a:endParaRPr>
              <a:solidFill>
                <a:schemeClr val="dk1"/>
              </a:solidFill>
            </a:endParaRPr>
          </a:p>
          <a:p>
            <a:pPr marL="0" lvl="0" indent="0" algn="l" rtl="0">
              <a:spcBef>
                <a:spcPts val="280"/>
              </a:spcBef>
              <a:spcAft>
                <a:spcPts val="0"/>
              </a:spcAft>
              <a:buClr>
                <a:schemeClr val="hlink"/>
              </a:buClr>
              <a:buSzPts val="1400"/>
              <a:buFont typeface="Arial"/>
              <a:buNone/>
            </a:pPr>
            <a:r>
              <a:rPr lang="ro">
                <a:solidFill>
                  <a:schemeClr val="hlink"/>
                </a:solidFill>
              </a:rPr>
              <a:t>b) Fals</a:t>
            </a:r>
            <a:endParaRPr>
              <a:solidFill>
                <a:srgbClr val="3F3F3F"/>
              </a:solidFill>
            </a:endParaRPr>
          </a:p>
          <a:p>
            <a:pPr marL="0" marR="0" lvl="0" indent="0" algn="l" rtl="0">
              <a:spcBef>
                <a:spcPts val="280"/>
              </a:spcBef>
              <a:spcAft>
                <a:spcPts val="0"/>
              </a:spcAft>
              <a:buClr>
                <a:srgbClr val="3F3F3F"/>
              </a:buClr>
              <a:buSzPts val="1400"/>
              <a:buFont typeface="Arial"/>
              <a:buNone/>
            </a:pPr>
            <a:endParaRPr/>
          </a:p>
          <a:p>
            <a:pPr marL="0" marR="0" lvl="0" indent="0" algn="l" rtl="0">
              <a:spcBef>
                <a:spcPts val="280"/>
              </a:spcBef>
              <a:spcAft>
                <a:spcPts val="0"/>
              </a:spcAft>
              <a:buClr>
                <a:srgbClr val="3F3F3F"/>
              </a:buClr>
              <a:buSzPts val="1400"/>
              <a:buFont typeface="Arial"/>
              <a:buNone/>
            </a:pPr>
            <a:r>
              <a:rPr lang="ro" sz="1400" b="0">
                <a:solidFill>
                  <a:srgbClr val="3F3F3F"/>
                </a:solidFill>
                <a:latin typeface="Arial"/>
                <a:ea typeface="Arial"/>
                <a:cs typeface="Arial"/>
                <a:sym typeface="Aria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p:nvPr/>
        </p:nvSpPr>
        <p:spPr>
          <a:xfrm>
            <a:off x="1691680" y="339502"/>
            <a:ext cx="6588224" cy="57606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600"/>
              <a:buFont typeface="Arial"/>
              <a:buNone/>
            </a:pPr>
            <a:r>
              <a:rPr lang="ro" sz="3600" b="0" i="0" u="none" strike="noStrike" cap="none">
                <a:solidFill>
                  <a:schemeClr val="dk1"/>
                </a:solidFill>
                <a:latin typeface="Arial"/>
                <a:ea typeface="Arial"/>
                <a:cs typeface="Arial"/>
                <a:sym typeface="Arial"/>
              </a:rPr>
              <a:t>Index</a:t>
            </a:r>
            <a:endParaRPr sz="3600" b="0" i="0" u="none" strike="noStrike" cap="none">
              <a:solidFill>
                <a:schemeClr val="dk1"/>
              </a:solidFill>
              <a:latin typeface="Arial"/>
              <a:ea typeface="Arial"/>
              <a:cs typeface="Arial"/>
              <a:sym typeface="Arial"/>
            </a:endParaRPr>
          </a:p>
        </p:txBody>
      </p:sp>
      <p:grpSp>
        <p:nvGrpSpPr>
          <p:cNvPr id="128" name="Google Shape;128;p3"/>
          <p:cNvGrpSpPr/>
          <p:nvPr/>
        </p:nvGrpSpPr>
        <p:grpSpPr>
          <a:xfrm>
            <a:off x="2267744" y="1275606"/>
            <a:ext cx="5256584" cy="720000"/>
            <a:chOff x="3131840" y="1491630"/>
            <a:chExt cx="5256584" cy="576064"/>
          </a:xfrm>
        </p:grpSpPr>
        <p:sp>
          <p:nvSpPr>
            <p:cNvPr id="129" name="Google Shape;129;p3"/>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0" name="Google Shape;130;p3"/>
            <p:cNvSpPr/>
            <p:nvPr/>
          </p:nvSpPr>
          <p:spPr>
            <a:xfrm rot="5400000">
              <a:off x="3203840" y="1419630"/>
              <a:ext cx="576000" cy="720000"/>
            </a:xfrm>
            <a:prstGeom prst="rtTriangle">
              <a:avLst/>
            </a:prstGeom>
            <a:solidFill>
              <a:srgbClr val="87B5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131" name="Google Shape;131;p3"/>
          <p:cNvGrpSpPr/>
          <p:nvPr/>
        </p:nvGrpSpPr>
        <p:grpSpPr>
          <a:xfrm>
            <a:off x="2261989" y="2163705"/>
            <a:ext cx="5256584" cy="720000"/>
            <a:chOff x="3131840" y="1491630"/>
            <a:chExt cx="5256584" cy="576064"/>
          </a:xfrm>
        </p:grpSpPr>
        <p:sp>
          <p:nvSpPr>
            <p:cNvPr id="132" name="Google Shape;132;p3"/>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3" name="Google Shape;133;p3"/>
            <p:cNvSpPr/>
            <p:nvPr/>
          </p:nvSpPr>
          <p:spPr>
            <a:xfrm rot="5400000">
              <a:off x="3203840" y="1419630"/>
              <a:ext cx="576000" cy="720000"/>
            </a:xfrm>
            <a:prstGeom prst="rtTriangle">
              <a:avLst/>
            </a:prstGeom>
            <a:solidFill>
              <a:srgbClr val="86BD7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134" name="Google Shape;134;p3"/>
          <p:cNvGrpSpPr/>
          <p:nvPr/>
        </p:nvGrpSpPr>
        <p:grpSpPr>
          <a:xfrm>
            <a:off x="2252001" y="3051724"/>
            <a:ext cx="5256584" cy="720000"/>
            <a:chOff x="3131840" y="1491630"/>
            <a:chExt cx="5256584" cy="576064"/>
          </a:xfrm>
        </p:grpSpPr>
        <p:sp>
          <p:nvSpPr>
            <p:cNvPr id="135" name="Google Shape;135;p3"/>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6" name="Google Shape;136;p3"/>
            <p:cNvSpPr/>
            <p:nvPr/>
          </p:nvSpPr>
          <p:spPr>
            <a:xfrm rot="5400000">
              <a:off x="3203840" y="1419630"/>
              <a:ext cx="576000" cy="720000"/>
            </a:xfrm>
            <a:prstGeom prst="rtTriangle">
              <a:avLst/>
            </a:prstGeom>
            <a:solidFill>
              <a:srgbClr val="F39E5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37" name="Google Shape;137;p3"/>
          <p:cNvSpPr txBox="1"/>
          <p:nvPr/>
        </p:nvSpPr>
        <p:spPr>
          <a:xfrm>
            <a:off x="2267744" y="1275606"/>
            <a:ext cx="533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 sz="2000" b="1" i="0" u="none" strike="noStrike" cap="none">
                <a:solidFill>
                  <a:schemeClr val="lt1"/>
                </a:solidFill>
                <a:latin typeface="Arial"/>
                <a:ea typeface="Arial"/>
                <a:cs typeface="Arial"/>
                <a:sym typeface="Arial"/>
              </a:rPr>
              <a:t>01</a:t>
            </a:r>
            <a:endParaRPr sz="2000" b="1">
              <a:solidFill>
                <a:schemeClr val="lt1"/>
              </a:solidFill>
              <a:latin typeface="Arial"/>
              <a:ea typeface="Arial"/>
              <a:cs typeface="Arial"/>
              <a:sym typeface="Arial"/>
            </a:endParaRPr>
          </a:p>
        </p:txBody>
      </p:sp>
      <p:sp>
        <p:nvSpPr>
          <p:cNvPr id="138" name="Google Shape;138;p3"/>
          <p:cNvSpPr txBox="1"/>
          <p:nvPr/>
        </p:nvSpPr>
        <p:spPr>
          <a:xfrm>
            <a:off x="2256234" y="2163705"/>
            <a:ext cx="533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 sz="2000" b="1">
                <a:solidFill>
                  <a:schemeClr val="lt1"/>
                </a:solidFill>
                <a:latin typeface="Arial"/>
                <a:ea typeface="Arial"/>
                <a:cs typeface="Arial"/>
                <a:sym typeface="Arial"/>
              </a:rPr>
              <a:t>02</a:t>
            </a:r>
            <a:endParaRPr sz="2000" b="1">
              <a:solidFill>
                <a:schemeClr val="lt1"/>
              </a:solidFill>
              <a:latin typeface="Arial"/>
              <a:ea typeface="Arial"/>
              <a:cs typeface="Arial"/>
              <a:sym typeface="Arial"/>
            </a:endParaRPr>
          </a:p>
        </p:txBody>
      </p:sp>
      <p:sp>
        <p:nvSpPr>
          <p:cNvPr id="139" name="Google Shape;139;p3"/>
          <p:cNvSpPr txBox="1"/>
          <p:nvPr/>
        </p:nvSpPr>
        <p:spPr>
          <a:xfrm>
            <a:off x="2240491" y="3051724"/>
            <a:ext cx="533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 sz="2000" b="1">
                <a:solidFill>
                  <a:schemeClr val="lt1"/>
                </a:solidFill>
                <a:latin typeface="Arial"/>
                <a:ea typeface="Arial"/>
                <a:cs typeface="Arial"/>
                <a:sym typeface="Arial"/>
              </a:rPr>
              <a:t>03</a:t>
            </a:r>
            <a:endParaRPr sz="2000" b="1">
              <a:solidFill>
                <a:schemeClr val="lt1"/>
              </a:solidFill>
              <a:latin typeface="Arial"/>
              <a:ea typeface="Arial"/>
              <a:cs typeface="Arial"/>
              <a:sym typeface="Arial"/>
            </a:endParaRPr>
          </a:p>
        </p:txBody>
      </p:sp>
      <p:sp>
        <p:nvSpPr>
          <p:cNvPr id="140" name="Google Shape;140;p3"/>
          <p:cNvSpPr txBox="1"/>
          <p:nvPr/>
        </p:nvSpPr>
        <p:spPr>
          <a:xfrm>
            <a:off x="2987750" y="1538013"/>
            <a:ext cx="43926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ro" b="1">
                <a:solidFill>
                  <a:srgbClr val="0070C0"/>
                </a:solidFill>
              </a:rPr>
              <a:t>Ce este mentalitatea de creștere</a:t>
            </a:r>
            <a:endParaRPr sz="1500">
              <a:solidFill>
                <a:srgbClr val="3F3F3F"/>
              </a:solidFill>
              <a:latin typeface="Arial"/>
              <a:ea typeface="Arial"/>
              <a:cs typeface="Arial"/>
              <a:sym typeface="Arial"/>
            </a:endParaRPr>
          </a:p>
        </p:txBody>
      </p:sp>
      <p:sp>
        <p:nvSpPr>
          <p:cNvPr id="141" name="Google Shape;141;p3"/>
          <p:cNvSpPr txBox="1"/>
          <p:nvPr/>
        </p:nvSpPr>
        <p:spPr>
          <a:xfrm>
            <a:off x="2987750" y="2392922"/>
            <a:ext cx="43926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ro" b="1">
                <a:solidFill>
                  <a:srgbClr val="0070C0"/>
                </a:solidFill>
              </a:rPr>
              <a:t>Modalități de a cultiva o mentalitate de creștere</a:t>
            </a:r>
            <a:endParaRPr sz="1500">
              <a:solidFill>
                <a:srgbClr val="3F3F3F"/>
              </a:solidFill>
              <a:latin typeface="Arial"/>
              <a:ea typeface="Arial"/>
              <a:cs typeface="Arial"/>
              <a:sym typeface="Arial"/>
            </a:endParaRPr>
          </a:p>
        </p:txBody>
      </p:sp>
      <p:sp>
        <p:nvSpPr>
          <p:cNvPr id="142" name="Google Shape;142;p3"/>
          <p:cNvSpPr txBox="1"/>
          <p:nvPr/>
        </p:nvSpPr>
        <p:spPr>
          <a:xfrm>
            <a:off x="2983500" y="3337149"/>
            <a:ext cx="43926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ro" b="1">
                <a:solidFill>
                  <a:srgbClr val="0070C0"/>
                </a:solidFill>
              </a:rPr>
              <a:t>De ce tinerii au nevoie de mentalități de creștere</a:t>
            </a:r>
            <a:endParaRPr sz="1500">
              <a:solidFill>
                <a:srgbClr val="3F3F3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ro" sz="2800"/>
              <a:t>Auto-evaluare</a:t>
            </a:r>
            <a:endParaRPr/>
          </a:p>
        </p:txBody>
      </p:sp>
      <p:sp>
        <p:nvSpPr>
          <p:cNvPr id="327" name="Google Shape;327;p25"/>
          <p:cNvSpPr txBox="1">
            <a:spLocks noGrp="1"/>
          </p:cNvSpPr>
          <p:nvPr>
            <p:ph type="body" idx="2"/>
          </p:nvPr>
        </p:nvSpPr>
        <p:spPr>
          <a:xfrm>
            <a:off x="899592" y="1170912"/>
            <a:ext cx="6120680"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ro" sz="1800" b="1"/>
              <a:t>Întrebări cu răspunsuri multiple: </a:t>
            </a:r>
            <a:r>
              <a:rPr lang="ro" sz="1800"/>
              <a:t>consolidați-vă învățarea</a:t>
            </a:r>
            <a:endParaRPr sz="1800"/>
          </a:p>
        </p:txBody>
      </p:sp>
      <p:sp>
        <p:nvSpPr>
          <p:cNvPr id="328" name="Google Shape;328;p25"/>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9" name="Google Shape;329;p25"/>
          <p:cNvSpPr txBox="1"/>
          <p:nvPr/>
        </p:nvSpPr>
        <p:spPr>
          <a:xfrm>
            <a:off x="1619673" y="1771394"/>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ro" sz="1400" b="1" dirty="0">
                <a:solidFill>
                  <a:srgbClr val="3F3F3F"/>
                </a:solidFill>
                <a:latin typeface="Arial"/>
                <a:ea typeface="Arial"/>
                <a:cs typeface="Arial"/>
                <a:sym typeface="Arial"/>
              </a:rPr>
              <a:t>Întrebarea 4: </a:t>
            </a:r>
            <a:r>
              <a:rPr lang="ro" b="1" dirty="0">
                <a:solidFill>
                  <a:schemeClr val="dk1"/>
                </a:solidFill>
              </a:rPr>
              <a:t>Personalitatea ta este destul de fixă/săpată în piatră și nu poți face mare lucru pentru a o schimba.</a:t>
            </a:r>
            <a:endParaRPr b="1" dirty="0">
              <a:solidFill>
                <a:schemeClr val="dk1"/>
              </a:solidFill>
            </a:endParaRPr>
          </a:p>
          <a:p>
            <a:pPr marL="0" marR="0" lvl="0" indent="0" algn="l" rtl="0">
              <a:spcBef>
                <a:spcPts val="0"/>
              </a:spcBef>
              <a:spcAft>
                <a:spcPts val="0"/>
              </a:spcAft>
              <a:buClr>
                <a:srgbClr val="3F3F3F"/>
              </a:buClr>
              <a:buSzPts val="1400"/>
              <a:buFont typeface="Arial"/>
              <a:buNone/>
            </a:pPr>
            <a:endParaRPr b="1" dirty="0">
              <a:solidFill>
                <a:schemeClr val="dk1"/>
              </a:solidFill>
            </a:endParaRPr>
          </a:p>
          <a:p>
            <a:pPr marL="0" lvl="0" indent="0" algn="l" rtl="0">
              <a:spcBef>
                <a:spcPts val="280"/>
              </a:spcBef>
              <a:spcAft>
                <a:spcPts val="0"/>
              </a:spcAft>
              <a:buClr>
                <a:schemeClr val="hlink"/>
              </a:buClr>
              <a:buSzPts val="1400"/>
              <a:buFont typeface="Arial"/>
              <a:buNone/>
            </a:pPr>
            <a:r>
              <a:rPr lang="ro" dirty="0">
                <a:solidFill>
                  <a:schemeClr val="hlink"/>
                </a:solidFill>
              </a:rPr>
              <a:t>un adevar</a:t>
            </a:r>
            <a:endParaRPr dirty="0">
              <a:solidFill>
                <a:schemeClr val="dk1"/>
              </a:solidFill>
            </a:endParaRPr>
          </a:p>
          <a:p>
            <a:pPr marL="0" lvl="0" indent="0" algn="l" rtl="0">
              <a:spcBef>
                <a:spcPts val="280"/>
              </a:spcBef>
              <a:spcAft>
                <a:spcPts val="0"/>
              </a:spcAft>
              <a:buClr>
                <a:schemeClr val="hlink"/>
              </a:buClr>
              <a:buSzPts val="1400"/>
              <a:buFont typeface="Arial"/>
              <a:buNone/>
            </a:pPr>
            <a:r>
              <a:rPr lang="ro" dirty="0">
                <a:solidFill>
                  <a:schemeClr val="hlink"/>
                </a:solidFill>
              </a:rPr>
              <a:t>b) Fals</a:t>
            </a:r>
            <a:endParaRPr dirty="0">
              <a:solidFill>
                <a:srgbClr val="3F3F3F"/>
              </a:solidFill>
            </a:endParaRPr>
          </a:p>
          <a:p>
            <a:pPr marL="0" marR="0" lvl="0" indent="0" algn="l" rtl="0">
              <a:spcBef>
                <a:spcPts val="280"/>
              </a:spcBef>
              <a:spcAft>
                <a:spcPts val="0"/>
              </a:spcAft>
              <a:buClr>
                <a:srgbClr val="3F3F3F"/>
              </a:buClr>
              <a:buSzPts val="1400"/>
              <a:buFont typeface="Arial"/>
              <a:buNone/>
            </a:pPr>
            <a:endParaRPr dirty="0"/>
          </a:p>
          <a:p>
            <a:pPr marL="0" marR="0" lvl="0" indent="0" algn="l" rtl="0">
              <a:spcBef>
                <a:spcPts val="280"/>
              </a:spcBef>
              <a:spcAft>
                <a:spcPts val="0"/>
              </a:spcAft>
              <a:buClr>
                <a:srgbClr val="3F3F3F"/>
              </a:buClr>
              <a:buSzPts val="1400"/>
              <a:buFont typeface="Arial"/>
              <a:buNone/>
            </a:pPr>
            <a:r>
              <a:rPr lang="ro" sz="1400" b="0" dirty="0">
                <a:solidFill>
                  <a:srgbClr val="3F3F3F"/>
                </a:solidFill>
                <a:latin typeface="Arial"/>
                <a:ea typeface="Arial"/>
                <a:cs typeface="Arial"/>
                <a:sym typeface="Arial"/>
              </a:rPr>
              <a:t> </a:t>
            </a:r>
            <a:endParaRPr dirty="0"/>
          </a:p>
        </p:txBody>
      </p:sp>
      <p:sp>
        <p:nvSpPr>
          <p:cNvPr id="330" name="Google Shape;330;p25"/>
          <p:cNvSpPr txBox="1"/>
          <p:nvPr/>
        </p:nvSpPr>
        <p:spPr>
          <a:xfrm>
            <a:off x="4716016"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ro" sz="1400" b="1">
                <a:solidFill>
                  <a:srgbClr val="3F3F3F"/>
                </a:solidFill>
                <a:latin typeface="Arial"/>
                <a:ea typeface="Arial"/>
                <a:cs typeface="Arial"/>
                <a:sym typeface="Arial"/>
              </a:rPr>
              <a:t>Întrebarea 5:</a:t>
            </a:r>
            <a:r>
              <a:rPr lang="ro" sz="1100" b="1">
                <a:solidFill>
                  <a:schemeClr val="dk1"/>
                </a:solidFill>
              </a:rPr>
              <a:t> </a:t>
            </a:r>
            <a:r>
              <a:rPr lang="ro" b="1">
                <a:solidFill>
                  <a:schemeClr val="dk1"/>
                </a:solidFill>
              </a:rPr>
              <a:t>Oamenilor cu mentalitate de creștere le place să încerce lucruri noi, chiar dacă nu le fac bine.</a:t>
            </a:r>
            <a:endParaRPr b="1">
              <a:solidFill>
                <a:schemeClr val="dk1"/>
              </a:solidFill>
            </a:endParaRPr>
          </a:p>
          <a:p>
            <a:pPr marL="0" marR="0" lvl="0" indent="0" algn="l" rtl="0">
              <a:spcBef>
                <a:spcPts val="0"/>
              </a:spcBef>
              <a:spcAft>
                <a:spcPts val="0"/>
              </a:spcAft>
              <a:buClr>
                <a:srgbClr val="3F3F3F"/>
              </a:buClr>
              <a:buSzPts val="1400"/>
              <a:buFont typeface="Arial"/>
              <a:buNone/>
            </a:pPr>
            <a:r>
              <a:rPr lang="ro" sz="1400" b="1">
                <a:solidFill>
                  <a:srgbClr val="3F3F3F"/>
                </a:solidFill>
                <a:latin typeface="Arial"/>
                <a:ea typeface="Arial"/>
                <a:cs typeface="Arial"/>
                <a:sym typeface="Arial"/>
              </a:rPr>
              <a:t>  </a:t>
            </a:r>
            <a:endParaRPr/>
          </a:p>
          <a:p>
            <a:pPr marL="0" lvl="0" indent="0" algn="l" rtl="0">
              <a:spcBef>
                <a:spcPts val="280"/>
              </a:spcBef>
              <a:spcAft>
                <a:spcPts val="0"/>
              </a:spcAft>
              <a:buClr>
                <a:schemeClr val="hlink"/>
              </a:buClr>
              <a:buSzPts val="1400"/>
              <a:buFont typeface="Arial"/>
              <a:buNone/>
            </a:pPr>
            <a:r>
              <a:rPr lang="ro">
                <a:solidFill>
                  <a:schemeClr val="hlink"/>
                </a:solidFill>
              </a:rPr>
              <a:t>un adevar</a:t>
            </a:r>
            <a:endParaRPr>
              <a:solidFill>
                <a:schemeClr val="dk1"/>
              </a:solidFill>
            </a:endParaRPr>
          </a:p>
          <a:p>
            <a:pPr marL="0" lvl="0" indent="0" algn="l" rtl="0">
              <a:spcBef>
                <a:spcPts val="280"/>
              </a:spcBef>
              <a:spcAft>
                <a:spcPts val="0"/>
              </a:spcAft>
              <a:buClr>
                <a:schemeClr val="hlink"/>
              </a:buClr>
              <a:buSzPts val="1400"/>
              <a:buFont typeface="Arial"/>
              <a:buNone/>
            </a:pPr>
            <a:r>
              <a:rPr lang="ro">
                <a:solidFill>
                  <a:schemeClr val="hlink"/>
                </a:solidFill>
              </a:rPr>
              <a:t>b) Fals</a:t>
            </a:r>
            <a:endParaRPr>
              <a:solidFill>
                <a:srgbClr val="3F3F3F"/>
              </a:solidFill>
            </a:endParaRPr>
          </a:p>
          <a:p>
            <a:pPr marL="0" marR="0" lvl="0" indent="0" algn="l" rtl="0">
              <a:spcBef>
                <a:spcPts val="280"/>
              </a:spcBef>
              <a:spcAft>
                <a:spcPts val="0"/>
              </a:spcAft>
              <a:buClr>
                <a:srgbClr val="3F3F3F"/>
              </a:buClr>
              <a:buSzPts val="1400"/>
              <a:buFont typeface="Arial"/>
              <a:buNone/>
            </a:pPr>
            <a:r>
              <a:rPr lang="ro" sz="1400" b="0">
                <a:solidFill>
                  <a:srgbClr val="3F3F3F"/>
                </a:solidFill>
                <a:latin typeface="Arial"/>
                <a:ea typeface="Arial"/>
                <a:cs typeface="Arial"/>
                <a:sym typeface="Arial"/>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ro" sz="2800"/>
              <a:t>Auto-evaluare</a:t>
            </a:r>
            <a:endParaRPr/>
          </a:p>
        </p:txBody>
      </p:sp>
      <p:sp>
        <p:nvSpPr>
          <p:cNvPr id="336" name="Google Shape;336;p26"/>
          <p:cNvSpPr txBox="1">
            <a:spLocks noGrp="1"/>
          </p:cNvSpPr>
          <p:nvPr>
            <p:ph type="body" idx="2"/>
          </p:nvPr>
        </p:nvSpPr>
        <p:spPr>
          <a:xfrm>
            <a:off x="899592" y="1170912"/>
            <a:ext cx="6120680"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ro" sz="1800" b="1"/>
              <a:t>Întrebări cu răspunsuri multiple: </a:t>
            </a:r>
            <a:r>
              <a:rPr lang="ro" sz="1800"/>
              <a:t>soluții</a:t>
            </a:r>
            <a:endParaRPr sz="1800"/>
          </a:p>
        </p:txBody>
      </p:sp>
      <p:sp>
        <p:nvSpPr>
          <p:cNvPr id="337" name="Google Shape;337;p26"/>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8" name="Google Shape;338;p26"/>
          <p:cNvSpPr txBox="1"/>
          <p:nvPr/>
        </p:nvSpPr>
        <p:spPr>
          <a:xfrm>
            <a:off x="251520"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ro" sz="1400" b="1" dirty="0">
                <a:solidFill>
                  <a:srgbClr val="3F3F3F"/>
                </a:solidFill>
                <a:latin typeface="Arial"/>
                <a:ea typeface="Arial"/>
                <a:cs typeface="Arial"/>
                <a:sym typeface="Arial"/>
              </a:rPr>
              <a:t>Intrebarea 1:</a:t>
            </a:r>
            <a:endParaRPr dirty="0">
              <a:solidFill>
                <a:srgbClr val="3F3F3F"/>
              </a:solidFill>
            </a:endParaRPr>
          </a:p>
          <a:p>
            <a:pPr marL="0" marR="0" lvl="0" indent="0" algn="l" rtl="0">
              <a:spcBef>
                <a:spcPts val="0"/>
              </a:spcBef>
              <a:spcAft>
                <a:spcPts val="0"/>
              </a:spcAft>
              <a:buClr>
                <a:srgbClr val="3F3F3F"/>
              </a:buClr>
              <a:buSzPts val="1400"/>
              <a:buFont typeface="Arial"/>
              <a:buNone/>
            </a:pPr>
            <a:endParaRPr dirty="0">
              <a:solidFill>
                <a:srgbClr val="3F3F3F"/>
              </a:solidFill>
            </a:endParaRPr>
          </a:p>
          <a:p>
            <a:pPr marL="0" lvl="0" indent="0" algn="l" rtl="0">
              <a:spcBef>
                <a:spcPts val="0"/>
              </a:spcBef>
              <a:spcAft>
                <a:spcPts val="0"/>
              </a:spcAft>
              <a:buClr>
                <a:schemeClr val="hlink"/>
              </a:buClr>
              <a:buSzPts val="1400"/>
              <a:buFont typeface="Arial"/>
              <a:buNone/>
            </a:pPr>
            <a:r>
              <a:rPr lang="ro" b="1" dirty="0">
                <a:solidFill>
                  <a:schemeClr val="dk1"/>
                </a:solidFill>
              </a:rPr>
              <a:t>Oamenilor cu o mentalitate de creștere le place să se gândească la moduri originale de a face lucrurile.</a:t>
            </a:r>
            <a:endParaRPr b="1" dirty="0">
              <a:solidFill>
                <a:schemeClr val="dk1"/>
              </a:solidFill>
            </a:endParaRPr>
          </a:p>
          <a:p>
            <a:pPr marL="0" lvl="0" indent="0" algn="l" rtl="0">
              <a:spcBef>
                <a:spcPts val="0"/>
              </a:spcBef>
              <a:spcAft>
                <a:spcPts val="0"/>
              </a:spcAft>
              <a:buClr>
                <a:schemeClr val="hlink"/>
              </a:buClr>
              <a:buSzPts val="1400"/>
              <a:buFont typeface="Arial"/>
              <a:buNone/>
            </a:pPr>
            <a:endParaRPr b="1" dirty="0">
              <a:solidFill>
                <a:schemeClr val="dk1"/>
              </a:solidFill>
            </a:endParaRPr>
          </a:p>
          <a:p>
            <a:pPr marL="0" lvl="0" indent="0" algn="l" rtl="0">
              <a:spcBef>
                <a:spcPts val="280"/>
              </a:spcBef>
              <a:spcAft>
                <a:spcPts val="0"/>
              </a:spcAft>
              <a:buClr>
                <a:schemeClr val="hlink"/>
              </a:buClr>
              <a:buSzPts val="1400"/>
              <a:buFont typeface="Arial"/>
              <a:buNone/>
            </a:pPr>
            <a:r>
              <a:rPr lang="ro" b="1" dirty="0">
                <a:solidFill>
                  <a:schemeClr val="hlink"/>
                </a:solidFill>
              </a:rPr>
              <a:t>Adevărat</a:t>
            </a:r>
            <a:endParaRPr b="1" dirty="0">
              <a:solidFill>
                <a:schemeClr val="dk1"/>
              </a:solidFill>
            </a:endParaRPr>
          </a:p>
          <a:p>
            <a:pPr marL="0" lvl="0" indent="0" algn="l" rtl="0">
              <a:spcBef>
                <a:spcPts val="280"/>
              </a:spcBef>
              <a:spcAft>
                <a:spcPts val="0"/>
              </a:spcAft>
              <a:buClr>
                <a:schemeClr val="hlink"/>
              </a:buClr>
              <a:buSzPts val="1400"/>
              <a:buFont typeface="Arial"/>
              <a:buNone/>
            </a:pPr>
            <a:endParaRPr dirty="0">
              <a:solidFill>
                <a:schemeClr val="dk1"/>
              </a:solidFill>
            </a:endParaRPr>
          </a:p>
          <a:p>
            <a:pPr marL="0" marR="0" lvl="0" indent="0" algn="l" rtl="0">
              <a:spcBef>
                <a:spcPts val="0"/>
              </a:spcBef>
              <a:spcAft>
                <a:spcPts val="0"/>
              </a:spcAft>
              <a:buClr>
                <a:srgbClr val="3F3F3F"/>
              </a:buClr>
              <a:buSzPts val="1400"/>
              <a:buFont typeface="Arial"/>
              <a:buNone/>
            </a:pPr>
            <a:endParaRPr dirty="0">
              <a:solidFill>
                <a:srgbClr val="3F3F3F"/>
              </a:solidFill>
            </a:endParaRPr>
          </a:p>
          <a:p>
            <a:pPr marL="0" marR="0" lvl="0" indent="0" algn="l" rtl="0">
              <a:spcBef>
                <a:spcPts val="280"/>
              </a:spcBef>
              <a:spcAft>
                <a:spcPts val="0"/>
              </a:spcAft>
              <a:buClr>
                <a:srgbClr val="3F3F3F"/>
              </a:buClr>
              <a:buSzPts val="1400"/>
              <a:buFont typeface="Arial"/>
              <a:buNone/>
            </a:pPr>
            <a:r>
              <a:rPr lang="ro" sz="1400" b="0" dirty="0">
                <a:solidFill>
                  <a:srgbClr val="3F3F3F"/>
                </a:solidFill>
                <a:latin typeface="Arial"/>
                <a:ea typeface="Arial"/>
                <a:cs typeface="Arial"/>
                <a:sym typeface="Arial"/>
              </a:rPr>
              <a:t> </a:t>
            </a:r>
            <a:endParaRPr dirty="0"/>
          </a:p>
        </p:txBody>
      </p:sp>
      <p:sp>
        <p:nvSpPr>
          <p:cNvPr id="339" name="Google Shape;339;p26"/>
          <p:cNvSpPr txBox="1"/>
          <p:nvPr/>
        </p:nvSpPr>
        <p:spPr>
          <a:xfrm>
            <a:off x="3167844"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ro" sz="1400" b="1" dirty="0">
                <a:solidFill>
                  <a:srgbClr val="3F3F3F"/>
                </a:solidFill>
                <a:latin typeface="Arial"/>
                <a:ea typeface="Arial"/>
                <a:cs typeface="Arial"/>
                <a:sym typeface="Arial"/>
              </a:rPr>
              <a:t>Intrebarea 2:</a:t>
            </a:r>
            <a:endParaRPr sz="1400" b="1" dirty="0">
              <a:solidFill>
                <a:srgbClr val="3F3F3F"/>
              </a:solidFill>
              <a:latin typeface="Arial"/>
              <a:ea typeface="Arial"/>
              <a:cs typeface="Arial"/>
              <a:sym typeface="Arial"/>
            </a:endParaRPr>
          </a:p>
          <a:p>
            <a:pPr marL="0" marR="0" lvl="0" indent="0" algn="l" rtl="0">
              <a:spcBef>
                <a:spcPts val="0"/>
              </a:spcBef>
              <a:spcAft>
                <a:spcPts val="0"/>
              </a:spcAft>
              <a:buClr>
                <a:srgbClr val="3F3F3F"/>
              </a:buClr>
              <a:buSzPts val="1400"/>
              <a:buFont typeface="Arial"/>
              <a:buNone/>
            </a:pPr>
            <a:endParaRPr b="1" dirty="0">
              <a:solidFill>
                <a:srgbClr val="3F3F3F"/>
              </a:solidFill>
            </a:endParaRPr>
          </a:p>
          <a:p>
            <a:pPr marL="0" lvl="0" indent="0" algn="l" rtl="0">
              <a:spcBef>
                <a:spcPts val="0"/>
              </a:spcBef>
              <a:spcAft>
                <a:spcPts val="0"/>
              </a:spcAft>
              <a:buClr>
                <a:schemeClr val="hlink"/>
              </a:buClr>
              <a:buSzPts val="1400"/>
              <a:buFont typeface="Arial"/>
              <a:buNone/>
            </a:pPr>
            <a:r>
              <a:rPr lang="ro" sz="1300" b="1" dirty="0">
                <a:solidFill>
                  <a:schemeClr val="dk1"/>
                </a:solidFill>
              </a:rPr>
              <a:t>Oamenii cu mentalitate de creștere atunci când greșesc, încearcă să învețe ceva.</a:t>
            </a:r>
            <a:endParaRPr sz="1300" b="1" dirty="0">
              <a:solidFill>
                <a:schemeClr val="dk1"/>
              </a:solidFill>
            </a:endParaRPr>
          </a:p>
          <a:p>
            <a:pPr marL="0" lvl="0" indent="0" algn="l" rtl="0">
              <a:spcBef>
                <a:spcPts val="0"/>
              </a:spcBef>
              <a:spcAft>
                <a:spcPts val="0"/>
              </a:spcAft>
              <a:buClr>
                <a:schemeClr val="hlink"/>
              </a:buClr>
              <a:buSzPts val="1400"/>
              <a:buFont typeface="Arial"/>
              <a:buNone/>
            </a:pPr>
            <a:endParaRPr sz="1600" b="1" dirty="0">
              <a:solidFill>
                <a:schemeClr val="hlink"/>
              </a:solidFill>
            </a:endParaRPr>
          </a:p>
          <a:p>
            <a:pPr marL="0" lvl="0" indent="0" algn="l" rtl="0">
              <a:spcBef>
                <a:spcPts val="280"/>
              </a:spcBef>
              <a:spcAft>
                <a:spcPts val="0"/>
              </a:spcAft>
              <a:buClr>
                <a:schemeClr val="hlink"/>
              </a:buClr>
              <a:buSzPts val="1400"/>
              <a:buFont typeface="Arial"/>
              <a:buNone/>
            </a:pPr>
            <a:r>
              <a:rPr lang="ro" b="1" dirty="0">
                <a:solidFill>
                  <a:schemeClr val="hlink"/>
                </a:solidFill>
              </a:rPr>
              <a:t>Adevărat</a:t>
            </a:r>
            <a:endParaRPr b="1" dirty="0">
              <a:solidFill>
                <a:schemeClr val="dk1"/>
              </a:solidFill>
            </a:endParaRPr>
          </a:p>
          <a:p>
            <a:pPr marL="0" marR="0" lvl="0" indent="0" algn="l" rtl="0">
              <a:spcBef>
                <a:spcPts val="0"/>
              </a:spcBef>
              <a:spcAft>
                <a:spcPts val="0"/>
              </a:spcAft>
              <a:buClr>
                <a:srgbClr val="3F3F3F"/>
              </a:buClr>
              <a:buSzPts val="1400"/>
              <a:buFont typeface="Arial"/>
              <a:buNone/>
            </a:pPr>
            <a:endParaRPr b="1" dirty="0">
              <a:solidFill>
                <a:srgbClr val="3F3F3F"/>
              </a:solidFill>
            </a:endParaRPr>
          </a:p>
          <a:p>
            <a:pPr marL="0" marR="0" lvl="0" indent="0" algn="l" rtl="0">
              <a:spcBef>
                <a:spcPts val="280"/>
              </a:spcBef>
              <a:spcAft>
                <a:spcPts val="0"/>
              </a:spcAft>
              <a:buClr>
                <a:srgbClr val="3F3F3F"/>
              </a:buClr>
              <a:buSzPts val="1400"/>
              <a:buFont typeface="Arial"/>
              <a:buNone/>
            </a:pPr>
            <a:r>
              <a:rPr lang="ro" sz="1400" b="0" dirty="0">
                <a:solidFill>
                  <a:srgbClr val="3F3F3F"/>
                </a:solidFill>
                <a:latin typeface="Arial"/>
                <a:ea typeface="Arial"/>
                <a:cs typeface="Arial"/>
                <a:sym typeface="Arial"/>
              </a:rPr>
              <a:t> </a:t>
            </a:r>
            <a:endParaRPr dirty="0"/>
          </a:p>
        </p:txBody>
      </p:sp>
      <p:sp>
        <p:nvSpPr>
          <p:cNvPr id="340" name="Google Shape;340;p26"/>
          <p:cNvSpPr txBox="1"/>
          <p:nvPr/>
        </p:nvSpPr>
        <p:spPr>
          <a:xfrm>
            <a:off x="6084168"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ro" sz="1400" b="1">
                <a:solidFill>
                  <a:srgbClr val="3F3F3F"/>
                </a:solidFill>
                <a:latin typeface="Arial"/>
                <a:ea typeface="Arial"/>
                <a:cs typeface="Arial"/>
                <a:sym typeface="Arial"/>
              </a:rPr>
              <a:t>Întrebarea 3:</a:t>
            </a:r>
            <a:endParaRPr>
              <a:solidFill>
                <a:srgbClr val="3F3F3F"/>
              </a:solidFill>
            </a:endParaRPr>
          </a:p>
          <a:p>
            <a:pPr marL="0" marR="0" lvl="0" indent="0" algn="l" rtl="0">
              <a:spcBef>
                <a:spcPts val="0"/>
              </a:spcBef>
              <a:spcAft>
                <a:spcPts val="0"/>
              </a:spcAft>
              <a:buClr>
                <a:srgbClr val="3F3F3F"/>
              </a:buClr>
              <a:buSzPts val="1400"/>
              <a:buFont typeface="Arial"/>
              <a:buNone/>
            </a:pPr>
            <a:endParaRPr>
              <a:solidFill>
                <a:srgbClr val="3F3F3F"/>
              </a:solidFill>
            </a:endParaRPr>
          </a:p>
          <a:p>
            <a:pPr marL="0" marR="0" lvl="0" indent="0" algn="l" rtl="0">
              <a:spcBef>
                <a:spcPts val="0"/>
              </a:spcBef>
              <a:spcAft>
                <a:spcPts val="0"/>
              </a:spcAft>
              <a:buClr>
                <a:srgbClr val="3F3F3F"/>
              </a:buClr>
              <a:buSzPts val="1400"/>
              <a:buFont typeface="Arial"/>
              <a:buNone/>
            </a:pPr>
            <a:r>
              <a:rPr lang="ro" b="1">
                <a:solidFill>
                  <a:schemeClr val="dk1"/>
                </a:solidFill>
              </a:rPr>
              <a:t>Persoanele cu mentalitate de creștere văd greșelile ca oportunități valoroase de învățare.</a:t>
            </a:r>
            <a:endParaRPr sz="1100">
              <a:solidFill>
                <a:schemeClr val="dk1"/>
              </a:solidFill>
            </a:endParaRPr>
          </a:p>
          <a:p>
            <a:pPr marL="0" lvl="0" indent="0" algn="l" rtl="0">
              <a:spcBef>
                <a:spcPts val="0"/>
              </a:spcBef>
              <a:spcAft>
                <a:spcPts val="0"/>
              </a:spcAft>
              <a:buClr>
                <a:schemeClr val="hlink"/>
              </a:buClr>
              <a:buSzPts val="1400"/>
              <a:buFont typeface="Arial"/>
              <a:buNone/>
            </a:pPr>
            <a:endParaRPr b="1">
              <a:solidFill>
                <a:schemeClr val="hlink"/>
              </a:solidFill>
            </a:endParaRPr>
          </a:p>
          <a:p>
            <a:pPr marL="0" lvl="0" indent="0" algn="l" rtl="0">
              <a:spcBef>
                <a:spcPts val="280"/>
              </a:spcBef>
              <a:spcAft>
                <a:spcPts val="0"/>
              </a:spcAft>
              <a:buClr>
                <a:schemeClr val="hlink"/>
              </a:buClr>
              <a:buSzPts val="1400"/>
              <a:buFont typeface="Arial"/>
              <a:buNone/>
            </a:pPr>
            <a:r>
              <a:rPr lang="ro" b="1">
                <a:solidFill>
                  <a:schemeClr val="hlink"/>
                </a:solidFill>
              </a:rPr>
              <a:t>Adevărat</a:t>
            </a:r>
            <a:endParaRPr b="1">
              <a:solidFill>
                <a:schemeClr val="dk1"/>
              </a:solidFill>
            </a:endParaRPr>
          </a:p>
          <a:p>
            <a:pPr marL="0" marR="0" lvl="0" indent="0" algn="l" rtl="0">
              <a:spcBef>
                <a:spcPts val="0"/>
              </a:spcBef>
              <a:spcAft>
                <a:spcPts val="0"/>
              </a:spcAft>
              <a:buClr>
                <a:srgbClr val="3F3F3F"/>
              </a:buClr>
              <a:buSzPts val="1400"/>
              <a:buFont typeface="Arial"/>
              <a:buNone/>
            </a:pPr>
            <a:endParaRPr>
              <a:solidFill>
                <a:srgbClr val="3F3F3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ro" sz="2800"/>
              <a:t>Auto-evaluare</a:t>
            </a:r>
            <a:endParaRPr/>
          </a:p>
        </p:txBody>
      </p:sp>
      <p:sp>
        <p:nvSpPr>
          <p:cNvPr id="346" name="Google Shape;346;p27"/>
          <p:cNvSpPr txBox="1">
            <a:spLocks noGrp="1"/>
          </p:cNvSpPr>
          <p:nvPr>
            <p:ph type="body" idx="2"/>
          </p:nvPr>
        </p:nvSpPr>
        <p:spPr>
          <a:xfrm>
            <a:off x="899592" y="1170912"/>
            <a:ext cx="6120680"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ro" sz="1800" b="1"/>
              <a:t>Întrebări cu răspunsuri multiple: </a:t>
            </a:r>
            <a:r>
              <a:rPr lang="ro" sz="1800"/>
              <a:t>soluții</a:t>
            </a:r>
            <a:endParaRPr sz="1800"/>
          </a:p>
        </p:txBody>
      </p:sp>
      <p:sp>
        <p:nvSpPr>
          <p:cNvPr id="347" name="Google Shape;347;p27"/>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8" name="Google Shape;348;p27"/>
          <p:cNvSpPr txBox="1"/>
          <p:nvPr/>
        </p:nvSpPr>
        <p:spPr>
          <a:xfrm>
            <a:off x="1619673" y="1771394"/>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ro" sz="1400" b="1" dirty="0">
                <a:solidFill>
                  <a:srgbClr val="3F3F3F"/>
                </a:solidFill>
                <a:latin typeface="Arial"/>
                <a:ea typeface="Arial"/>
                <a:cs typeface="Arial"/>
                <a:sym typeface="Arial"/>
              </a:rPr>
              <a:t>Întrebarea 4:</a:t>
            </a:r>
            <a:endParaRPr dirty="0"/>
          </a:p>
          <a:p>
            <a:pPr marL="0" lvl="0" indent="0" algn="l" rtl="0">
              <a:spcBef>
                <a:spcPts val="0"/>
              </a:spcBef>
              <a:spcAft>
                <a:spcPts val="0"/>
              </a:spcAft>
              <a:buClr>
                <a:schemeClr val="dk1"/>
              </a:buClr>
              <a:buSzPts val="1100"/>
              <a:buFont typeface="Arial"/>
              <a:buNone/>
            </a:pPr>
            <a:endParaRPr sz="1100" b="1" dirty="0">
              <a:solidFill>
                <a:schemeClr val="dk1"/>
              </a:solidFill>
            </a:endParaRPr>
          </a:p>
          <a:p>
            <a:pPr marL="0" lvl="0" indent="0" algn="l" rtl="0">
              <a:spcBef>
                <a:spcPts val="0"/>
              </a:spcBef>
              <a:spcAft>
                <a:spcPts val="0"/>
              </a:spcAft>
              <a:buClr>
                <a:schemeClr val="dk1"/>
              </a:buClr>
              <a:buSzPts val="1100"/>
              <a:buFont typeface="Arial"/>
              <a:buNone/>
            </a:pPr>
            <a:r>
              <a:rPr lang="ro" sz="1300" b="1" dirty="0">
                <a:solidFill>
                  <a:schemeClr val="dk1"/>
                </a:solidFill>
              </a:rPr>
              <a:t>Personalitatea ta este destul de fixă/săpată în piatră și nu poți face mare lucru pentru a o schimba.</a:t>
            </a:r>
            <a:endParaRPr sz="1300" b="1" dirty="0">
              <a:solidFill>
                <a:schemeClr val="dk1"/>
              </a:solidFill>
            </a:endParaRPr>
          </a:p>
          <a:p>
            <a:pPr marL="0" lvl="0" indent="0" algn="l" rtl="0">
              <a:lnSpc>
                <a:spcPct val="107916"/>
              </a:lnSpc>
              <a:spcBef>
                <a:spcPts val="0"/>
              </a:spcBef>
              <a:spcAft>
                <a:spcPts val="0"/>
              </a:spcAft>
              <a:buClr>
                <a:schemeClr val="dk1"/>
              </a:buClr>
              <a:buSzPts val="1100"/>
              <a:buFont typeface="Arial"/>
              <a:buNone/>
            </a:pPr>
            <a:endParaRPr sz="1300" b="1" dirty="0">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ro" sz="1300" b="1" dirty="0">
                <a:solidFill>
                  <a:schemeClr val="dk1"/>
                </a:solidFill>
              </a:rPr>
              <a:t>Fals</a:t>
            </a:r>
            <a:endParaRPr sz="1600" dirty="0"/>
          </a:p>
          <a:p>
            <a:pPr marL="0" marR="0" lvl="0" indent="0" algn="l" rtl="0">
              <a:spcBef>
                <a:spcPts val="800"/>
              </a:spcBef>
              <a:spcAft>
                <a:spcPts val="0"/>
              </a:spcAft>
              <a:buClr>
                <a:srgbClr val="3F3F3F"/>
              </a:buClr>
              <a:buSzPts val="1400"/>
              <a:buFont typeface="Arial"/>
              <a:buNone/>
            </a:pPr>
            <a:r>
              <a:rPr lang="ro" sz="1400" b="0" dirty="0">
                <a:solidFill>
                  <a:srgbClr val="3F3F3F"/>
                </a:solidFill>
                <a:latin typeface="Arial"/>
                <a:ea typeface="Arial"/>
                <a:cs typeface="Arial"/>
                <a:sym typeface="Arial"/>
              </a:rPr>
              <a:t> </a:t>
            </a:r>
            <a:endParaRPr dirty="0"/>
          </a:p>
        </p:txBody>
      </p:sp>
      <p:sp>
        <p:nvSpPr>
          <p:cNvPr id="349" name="Google Shape;349;p27"/>
          <p:cNvSpPr txBox="1"/>
          <p:nvPr/>
        </p:nvSpPr>
        <p:spPr>
          <a:xfrm>
            <a:off x="4716016"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ro" sz="1400" b="1">
                <a:solidFill>
                  <a:srgbClr val="3F3F3F"/>
                </a:solidFill>
                <a:latin typeface="Arial"/>
                <a:ea typeface="Arial"/>
                <a:cs typeface="Arial"/>
                <a:sym typeface="Arial"/>
              </a:rPr>
              <a:t>Întrebarea 5:</a:t>
            </a:r>
            <a:endParaRPr/>
          </a:p>
          <a:p>
            <a:pPr marL="0" marR="0" lvl="0" indent="0" algn="l" rtl="0">
              <a:spcBef>
                <a:spcPts val="280"/>
              </a:spcBef>
              <a:spcAft>
                <a:spcPts val="0"/>
              </a:spcAft>
              <a:buClr>
                <a:srgbClr val="3F3F3F"/>
              </a:buClr>
              <a:buSzPts val="1400"/>
              <a:buFont typeface="Arial"/>
              <a:buNone/>
            </a:pPr>
            <a:endParaRPr/>
          </a:p>
          <a:p>
            <a:pPr marL="0" marR="0" lvl="0" indent="0" algn="l" rtl="0">
              <a:spcBef>
                <a:spcPts val="280"/>
              </a:spcBef>
              <a:spcAft>
                <a:spcPts val="0"/>
              </a:spcAft>
              <a:buClr>
                <a:srgbClr val="3F3F3F"/>
              </a:buClr>
              <a:buSzPts val="1400"/>
              <a:buFont typeface="Arial"/>
              <a:buNone/>
            </a:pPr>
            <a:r>
              <a:rPr lang="ro" sz="1300" b="1">
                <a:solidFill>
                  <a:schemeClr val="dk1"/>
                </a:solidFill>
              </a:rPr>
              <a:t>Oamenilor cu mentalitate de creștere le place să încerce lucruri noi, chiar dacă nu le fac bine.</a:t>
            </a:r>
            <a:endParaRPr sz="1300" b="1">
              <a:solidFill>
                <a:schemeClr val="dk1"/>
              </a:solidFill>
            </a:endParaRPr>
          </a:p>
          <a:p>
            <a:pPr marL="0" lvl="0" indent="0" algn="l" rtl="0">
              <a:lnSpc>
                <a:spcPct val="107916"/>
              </a:lnSpc>
              <a:spcBef>
                <a:spcPts val="0"/>
              </a:spcBef>
              <a:spcAft>
                <a:spcPts val="0"/>
              </a:spcAft>
              <a:buClr>
                <a:schemeClr val="dk1"/>
              </a:buClr>
              <a:buSzPts val="1100"/>
              <a:buFont typeface="Arial"/>
              <a:buNone/>
            </a:pPr>
            <a:endParaRPr sz="1300">
              <a:solidFill>
                <a:schemeClr val="dk1"/>
              </a:solidFill>
            </a:endParaRPr>
          </a:p>
          <a:p>
            <a:pPr marL="0" lvl="0" indent="0" algn="l" rtl="0">
              <a:spcBef>
                <a:spcPts val="800"/>
              </a:spcBef>
              <a:spcAft>
                <a:spcPts val="0"/>
              </a:spcAft>
              <a:buClr>
                <a:schemeClr val="dk1"/>
              </a:buClr>
              <a:buSzPts val="1100"/>
              <a:buFont typeface="Arial"/>
              <a:buNone/>
            </a:pPr>
            <a:r>
              <a:rPr lang="ro" sz="1300" b="1">
                <a:solidFill>
                  <a:schemeClr val="dk1"/>
                </a:solidFill>
              </a:rPr>
              <a:t>Adevărat</a:t>
            </a:r>
            <a:endParaRPr sz="1300">
              <a:solidFill>
                <a:schemeClr val="dk1"/>
              </a:solidFill>
            </a:endParaRPr>
          </a:p>
          <a:p>
            <a:pPr marL="0" marR="0" lvl="0" indent="0" algn="l" rtl="0">
              <a:spcBef>
                <a:spcPts val="280"/>
              </a:spcBef>
              <a:spcAft>
                <a:spcPts val="0"/>
              </a:spcAft>
              <a:buClr>
                <a:srgbClr val="3F3F3F"/>
              </a:buClr>
              <a:buSzPts val="1400"/>
              <a:buFont typeface="Arial"/>
              <a:buNone/>
            </a:pPr>
            <a:endParaRPr>
              <a:solidFill>
                <a:srgbClr val="3F3F3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8"/>
          <p:cNvSpPr txBox="1">
            <a:spLocks noGrp="1"/>
          </p:cNvSpPr>
          <p:nvPr>
            <p:ph type="body" idx="1"/>
          </p:nvPr>
        </p:nvSpPr>
        <p:spPr>
          <a:xfrm>
            <a:off x="0" y="446003"/>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200"/>
              <a:buNone/>
            </a:pPr>
            <a:r>
              <a:rPr lang="ro" sz="3200"/>
              <a:t>Rezumând</a:t>
            </a:r>
            <a:endParaRPr sz="3200"/>
          </a:p>
        </p:txBody>
      </p:sp>
      <p:grpSp>
        <p:nvGrpSpPr>
          <p:cNvPr id="355" name="Google Shape;355;p28"/>
          <p:cNvGrpSpPr/>
          <p:nvPr/>
        </p:nvGrpSpPr>
        <p:grpSpPr>
          <a:xfrm>
            <a:off x="3583892" y="1752851"/>
            <a:ext cx="900000" cy="900000"/>
            <a:chOff x="3563888" y="1923678"/>
            <a:chExt cx="900000" cy="900000"/>
          </a:xfrm>
        </p:grpSpPr>
        <p:sp>
          <p:nvSpPr>
            <p:cNvPr id="356" name="Google Shape;356;p28"/>
            <p:cNvSpPr/>
            <p:nvPr/>
          </p:nvSpPr>
          <p:spPr>
            <a:xfrm>
              <a:off x="3563888" y="1923678"/>
              <a:ext cx="900000" cy="90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7" name="Google Shape;357;p28"/>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58" name="Google Shape;358;p28"/>
          <p:cNvGrpSpPr/>
          <p:nvPr/>
        </p:nvGrpSpPr>
        <p:grpSpPr>
          <a:xfrm rot="5400000">
            <a:off x="4594682" y="1500851"/>
            <a:ext cx="1152000" cy="1152000"/>
            <a:chOff x="3563888" y="1923678"/>
            <a:chExt cx="900000" cy="900000"/>
          </a:xfrm>
        </p:grpSpPr>
        <p:sp>
          <p:nvSpPr>
            <p:cNvPr id="359" name="Google Shape;359;p28"/>
            <p:cNvSpPr/>
            <p:nvPr/>
          </p:nvSpPr>
          <p:spPr>
            <a:xfrm>
              <a:off x="3563888" y="1923678"/>
              <a:ext cx="900000" cy="90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 name="Google Shape;360;p28"/>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61" name="Google Shape;361;p28"/>
          <p:cNvGrpSpPr/>
          <p:nvPr/>
        </p:nvGrpSpPr>
        <p:grpSpPr>
          <a:xfrm rot="10800000">
            <a:off x="4594682" y="2765140"/>
            <a:ext cx="720000" cy="720000"/>
            <a:chOff x="3563888" y="1923678"/>
            <a:chExt cx="900000" cy="900000"/>
          </a:xfrm>
        </p:grpSpPr>
        <p:sp>
          <p:nvSpPr>
            <p:cNvPr id="362" name="Google Shape;362;p28"/>
            <p:cNvSpPr/>
            <p:nvPr/>
          </p:nvSpPr>
          <p:spPr>
            <a:xfrm>
              <a:off x="3563888" y="1923678"/>
              <a:ext cx="900000" cy="90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 name="Google Shape;363;p28"/>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64" name="Google Shape;364;p28"/>
          <p:cNvGrpSpPr/>
          <p:nvPr/>
        </p:nvGrpSpPr>
        <p:grpSpPr>
          <a:xfrm rot="-5400000">
            <a:off x="3475859" y="2765141"/>
            <a:ext cx="1008033" cy="1008033"/>
            <a:chOff x="3563888" y="1923678"/>
            <a:chExt cx="900000" cy="900000"/>
          </a:xfrm>
        </p:grpSpPr>
        <p:sp>
          <p:nvSpPr>
            <p:cNvPr id="365" name="Google Shape;365;p28"/>
            <p:cNvSpPr/>
            <p:nvPr/>
          </p:nvSpPr>
          <p:spPr>
            <a:xfrm>
              <a:off x="3563888" y="1923678"/>
              <a:ext cx="900000" cy="900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6" name="Google Shape;366;p28"/>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67" name="Google Shape;367;p28"/>
          <p:cNvSpPr txBox="1"/>
          <p:nvPr/>
        </p:nvSpPr>
        <p:spPr>
          <a:xfrm>
            <a:off x="3993095" y="2171366"/>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 sz="2000" b="1">
                <a:solidFill>
                  <a:srgbClr val="87B5BA"/>
                </a:solidFill>
                <a:latin typeface="Arial"/>
                <a:ea typeface="Arial"/>
                <a:cs typeface="Arial"/>
                <a:sym typeface="Arial"/>
              </a:rPr>
              <a:t>A</a:t>
            </a:r>
            <a:endParaRPr sz="2000" b="1">
              <a:solidFill>
                <a:srgbClr val="87B5BA"/>
              </a:solidFill>
              <a:latin typeface="Arial"/>
              <a:ea typeface="Arial"/>
              <a:cs typeface="Arial"/>
              <a:sym typeface="Arial"/>
            </a:endParaRPr>
          </a:p>
        </p:txBody>
      </p:sp>
      <p:sp>
        <p:nvSpPr>
          <p:cNvPr id="368" name="Google Shape;368;p28"/>
          <p:cNvSpPr txBox="1"/>
          <p:nvPr/>
        </p:nvSpPr>
        <p:spPr>
          <a:xfrm>
            <a:off x="4701297" y="2131662"/>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 sz="2000" b="1">
                <a:solidFill>
                  <a:srgbClr val="86BD70"/>
                </a:solidFill>
                <a:latin typeface="Arial"/>
                <a:ea typeface="Arial"/>
                <a:cs typeface="Arial"/>
                <a:sym typeface="Arial"/>
              </a:rPr>
              <a:t>B</a:t>
            </a:r>
            <a:endParaRPr sz="2000" b="1">
              <a:solidFill>
                <a:srgbClr val="86BD70"/>
              </a:solidFill>
              <a:latin typeface="Arial"/>
              <a:ea typeface="Arial"/>
              <a:cs typeface="Arial"/>
              <a:sym typeface="Arial"/>
            </a:endParaRPr>
          </a:p>
        </p:txBody>
      </p:sp>
      <p:sp>
        <p:nvSpPr>
          <p:cNvPr id="369" name="Google Shape;369;p28"/>
          <p:cNvSpPr txBox="1"/>
          <p:nvPr/>
        </p:nvSpPr>
        <p:spPr>
          <a:xfrm>
            <a:off x="3993095" y="2859371"/>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 sz="2000" b="1">
                <a:solidFill>
                  <a:srgbClr val="87B5BA"/>
                </a:solidFill>
                <a:latin typeface="Arial"/>
                <a:ea typeface="Arial"/>
                <a:cs typeface="Arial"/>
                <a:sym typeface="Arial"/>
              </a:rPr>
              <a:t>C</a:t>
            </a:r>
            <a:endParaRPr sz="2000" b="1">
              <a:solidFill>
                <a:srgbClr val="87B5BA"/>
              </a:solidFill>
              <a:latin typeface="Arial"/>
              <a:ea typeface="Arial"/>
              <a:cs typeface="Arial"/>
              <a:sym typeface="Arial"/>
            </a:endParaRPr>
          </a:p>
        </p:txBody>
      </p:sp>
      <p:sp>
        <p:nvSpPr>
          <p:cNvPr id="370" name="Google Shape;370;p28"/>
          <p:cNvSpPr txBox="1"/>
          <p:nvPr/>
        </p:nvSpPr>
        <p:spPr>
          <a:xfrm>
            <a:off x="4606330" y="2781099"/>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 sz="2000" b="1">
                <a:solidFill>
                  <a:srgbClr val="F39E5A"/>
                </a:solidFill>
                <a:latin typeface="Arial"/>
                <a:ea typeface="Arial"/>
                <a:cs typeface="Arial"/>
                <a:sym typeface="Arial"/>
              </a:rPr>
              <a:t>D</a:t>
            </a:r>
            <a:endParaRPr sz="2000" b="1">
              <a:solidFill>
                <a:srgbClr val="F39E5A"/>
              </a:solidFill>
              <a:latin typeface="Arial"/>
              <a:ea typeface="Arial"/>
              <a:cs typeface="Arial"/>
              <a:sym typeface="Arial"/>
            </a:endParaRPr>
          </a:p>
        </p:txBody>
      </p:sp>
      <p:sp>
        <p:nvSpPr>
          <p:cNvPr id="371" name="Google Shape;371;p28"/>
          <p:cNvSpPr/>
          <p:nvPr/>
        </p:nvSpPr>
        <p:spPr>
          <a:xfrm>
            <a:off x="3698714" y="1863598"/>
            <a:ext cx="322655" cy="302034"/>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2" name="Google Shape;372;p28"/>
          <p:cNvSpPr/>
          <p:nvPr/>
        </p:nvSpPr>
        <p:spPr>
          <a:xfrm rot="2700000">
            <a:off x="3674803" y="3244507"/>
            <a:ext cx="244448" cy="438249"/>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3" name="Google Shape;373;p28"/>
          <p:cNvSpPr/>
          <p:nvPr/>
        </p:nvSpPr>
        <p:spPr>
          <a:xfrm>
            <a:off x="5201489" y="1682116"/>
            <a:ext cx="391466" cy="394735"/>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4" name="Google Shape;374;p28"/>
          <p:cNvSpPr/>
          <p:nvPr/>
        </p:nvSpPr>
        <p:spPr>
          <a:xfrm>
            <a:off x="4914910" y="3155788"/>
            <a:ext cx="295178" cy="226737"/>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75" name="Google Shape;375;p28"/>
          <p:cNvGrpSpPr/>
          <p:nvPr/>
        </p:nvGrpSpPr>
        <p:grpSpPr>
          <a:xfrm>
            <a:off x="510146" y="1017055"/>
            <a:ext cx="2539664" cy="1446509"/>
            <a:chOff x="803636" y="2816252"/>
            <a:chExt cx="2059804" cy="1446509"/>
          </a:xfrm>
        </p:grpSpPr>
        <p:sp>
          <p:nvSpPr>
            <p:cNvPr id="376" name="Google Shape;376;p28"/>
            <p:cNvSpPr txBox="1"/>
            <p:nvPr/>
          </p:nvSpPr>
          <p:spPr>
            <a:xfrm>
              <a:off x="803640" y="3579862"/>
              <a:ext cx="20598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 sz="1200">
                  <a:solidFill>
                    <a:srgbClr val="3F3F3F"/>
                  </a:solidFill>
                  <a:latin typeface="Arial"/>
                  <a:ea typeface="Arial"/>
                  <a:cs typeface="Arial"/>
                  <a:sym typeface="Arial"/>
                </a:rPr>
                <a:t>  </a:t>
              </a:r>
              <a:endParaRPr sz="1200">
                <a:solidFill>
                  <a:srgbClr val="3F3F3F"/>
                </a:solidFill>
                <a:latin typeface="Arial"/>
                <a:ea typeface="Arial"/>
                <a:cs typeface="Arial"/>
                <a:sym typeface="Arial"/>
              </a:endParaRPr>
            </a:p>
          </p:txBody>
        </p:sp>
        <p:sp>
          <p:nvSpPr>
            <p:cNvPr id="377" name="Google Shape;377;p28"/>
            <p:cNvSpPr txBox="1"/>
            <p:nvPr/>
          </p:nvSpPr>
          <p:spPr>
            <a:xfrm>
              <a:off x="803636" y="2816252"/>
              <a:ext cx="2059800" cy="144650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ro" sz="1100" dirty="0">
                  <a:solidFill>
                    <a:schemeClr val="dk1"/>
                  </a:solidFill>
                </a:rPr>
                <a:t>O mentalitate de creștere înseamnă că cineva îmbrățișează provocările, persistă în fața eșecurilor, își asumă responsabilitatea pentru cuvintele și acțiunile lor și recunoaște că efortul este calea către stăpânire. Acesta este, practic, motivul pentru care „practica te face perfect”.</a:t>
              </a:r>
              <a:endParaRPr dirty="0"/>
            </a:p>
          </p:txBody>
        </p:sp>
      </p:grpSp>
      <p:grpSp>
        <p:nvGrpSpPr>
          <p:cNvPr id="378" name="Google Shape;378;p28"/>
          <p:cNvGrpSpPr/>
          <p:nvPr/>
        </p:nvGrpSpPr>
        <p:grpSpPr>
          <a:xfrm>
            <a:off x="510146" y="2355887"/>
            <a:ext cx="2539659" cy="2100888"/>
            <a:chOff x="803636" y="2354884"/>
            <a:chExt cx="2059800" cy="2100888"/>
          </a:xfrm>
        </p:grpSpPr>
        <p:sp>
          <p:nvSpPr>
            <p:cNvPr id="379" name="Google Shape;379;p28"/>
            <p:cNvSpPr txBox="1"/>
            <p:nvPr/>
          </p:nvSpPr>
          <p:spPr>
            <a:xfrm>
              <a:off x="803636" y="2631772"/>
              <a:ext cx="2059800" cy="182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 sz="1100" dirty="0">
                  <a:solidFill>
                    <a:schemeClr val="dk1"/>
                  </a:solidFill>
                  <a:highlight>
                    <a:srgbClr val="FFFFFF"/>
                  </a:highlight>
                </a:rPr>
                <a:t>Definiția mentalității de creștere este mult mai simplă decât pare. Pe scurt, este </a:t>
              </a:r>
              <a:r>
                <a:rPr lang="ro" sz="1100" b="1" dirty="0">
                  <a:solidFill>
                    <a:schemeClr val="dk1"/>
                  </a:solidFill>
                  <a:highlight>
                    <a:srgbClr val="FFFFFF"/>
                  </a:highlight>
                </a:rPr>
                <a:t>convingerea că abilitățile și inteligența pot fi îmbunătățite cu efort și perseverență </a:t>
              </a:r>
              <a:r>
                <a:rPr lang="ro" sz="1100" dirty="0">
                  <a:solidFill>
                    <a:schemeClr val="dk1"/>
                  </a:solidFill>
                  <a:highlight>
                    <a:srgbClr val="FFFFFF"/>
                  </a:highlight>
                </a:rPr>
                <a:t>. Oamenii cu o mentalitate de creștere acceptă provocările, rămân rezistenți în fața dificultăților, învață din criticile constructive și caută inspirație în succesul altora</a:t>
              </a:r>
              <a:r>
                <a:rPr lang="ro" sz="1350" dirty="0">
                  <a:solidFill>
                    <a:srgbClr val="111111"/>
                  </a:solidFill>
                  <a:highlight>
                    <a:srgbClr val="FFFFFF"/>
                  </a:highlight>
                </a:rPr>
                <a:t>.</a:t>
              </a:r>
              <a:r>
                <a:rPr lang="ro" sz="1200" dirty="0">
                  <a:solidFill>
                    <a:srgbClr val="3F3F3F"/>
                  </a:solidFill>
                  <a:latin typeface="Arial"/>
                  <a:ea typeface="Arial"/>
                  <a:cs typeface="Arial"/>
                  <a:sym typeface="Arial"/>
                </a:rPr>
                <a:t>  </a:t>
              </a:r>
              <a:endParaRPr sz="1200" dirty="0">
                <a:solidFill>
                  <a:srgbClr val="3F3F3F"/>
                </a:solidFill>
                <a:latin typeface="Arial"/>
                <a:ea typeface="Arial"/>
                <a:cs typeface="Arial"/>
                <a:sym typeface="Arial"/>
              </a:endParaRPr>
            </a:p>
          </p:txBody>
        </p:sp>
        <p:sp>
          <p:nvSpPr>
            <p:cNvPr id="380" name="Google Shape;380;p28"/>
            <p:cNvSpPr txBox="1"/>
            <p:nvPr/>
          </p:nvSpPr>
          <p:spPr>
            <a:xfrm rot="10800000" flipH="1">
              <a:off x="803636" y="2354884"/>
              <a:ext cx="20598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200" b="1">
                <a:solidFill>
                  <a:srgbClr val="3F3F3F"/>
                </a:solidFill>
                <a:latin typeface="Arial"/>
                <a:ea typeface="Arial"/>
                <a:cs typeface="Arial"/>
                <a:sym typeface="Arial"/>
              </a:endParaRPr>
            </a:p>
          </p:txBody>
        </p:sp>
      </p:grpSp>
      <p:grpSp>
        <p:nvGrpSpPr>
          <p:cNvPr id="381" name="Google Shape;381;p28"/>
          <p:cNvGrpSpPr/>
          <p:nvPr/>
        </p:nvGrpSpPr>
        <p:grpSpPr>
          <a:xfrm>
            <a:off x="6084200" y="1068345"/>
            <a:ext cx="2539737" cy="1496740"/>
            <a:chOff x="803637" y="3362835"/>
            <a:chExt cx="2059803" cy="766380"/>
          </a:xfrm>
        </p:grpSpPr>
        <p:sp>
          <p:nvSpPr>
            <p:cNvPr id="382" name="Google Shape;382;p28"/>
            <p:cNvSpPr txBox="1"/>
            <p:nvPr/>
          </p:nvSpPr>
          <p:spPr>
            <a:xfrm>
              <a:off x="803637" y="3388515"/>
              <a:ext cx="2059800" cy="74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 sz="1100">
                  <a:solidFill>
                    <a:schemeClr val="dk1"/>
                  </a:solidFill>
                </a:rPr>
                <a:t>Deși a avea o mentalitate de creștere poate fi de ajutor pentru toată lumea în general, este deosebit de important pentru tinerii care sunt încă în stadiile incipiente ale educației și carierei lor, să-și construiască obiceiurile și atitudinile care vor servi drept fundație pentru anii următori.</a:t>
              </a:r>
              <a:endParaRPr sz="1200">
                <a:solidFill>
                  <a:srgbClr val="3F3F3F"/>
                </a:solidFill>
                <a:latin typeface="Arial"/>
                <a:ea typeface="Arial"/>
                <a:cs typeface="Arial"/>
                <a:sym typeface="Arial"/>
              </a:endParaRPr>
            </a:p>
          </p:txBody>
        </p:sp>
        <p:sp>
          <p:nvSpPr>
            <p:cNvPr id="383" name="Google Shape;383;p28"/>
            <p:cNvSpPr txBox="1"/>
            <p:nvPr/>
          </p:nvSpPr>
          <p:spPr>
            <a:xfrm>
              <a:off x="803640" y="3362835"/>
              <a:ext cx="2059800" cy="14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a:solidFill>
                  <a:srgbClr val="3F3F3F"/>
                </a:solidFill>
                <a:latin typeface="Arial"/>
                <a:ea typeface="Arial"/>
                <a:cs typeface="Arial"/>
                <a:sym typeface="Arial"/>
              </a:endParaRPr>
            </a:p>
          </p:txBody>
        </p:sp>
      </p:grpSp>
      <p:grpSp>
        <p:nvGrpSpPr>
          <p:cNvPr id="384" name="Google Shape;384;p28"/>
          <p:cNvGrpSpPr/>
          <p:nvPr/>
        </p:nvGrpSpPr>
        <p:grpSpPr>
          <a:xfrm>
            <a:off x="6084171" y="2777450"/>
            <a:ext cx="2539659" cy="1307930"/>
            <a:chOff x="803643" y="2776447"/>
            <a:chExt cx="2059800" cy="1307930"/>
          </a:xfrm>
        </p:grpSpPr>
        <p:sp>
          <p:nvSpPr>
            <p:cNvPr id="385" name="Google Shape;385;p28"/>
            <p:cNvSpPr txBox="1"/>
            <p:nvPr/>
          </p:nvSpPr>
          <p:spPr>
            <a:xfrm>
              <a:off x="803643" y="2945278"/>
              <a:ext cx="2059800" cy="113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 sz="1200">
                  <a:solidFill>
                    <a:srgbClr val="3F3F3F"/>
                  </a:solidFill>
                  <a:latin typeface="Arial"/>
                  <a:ea typeface="Arial"/>
                  <a:cs typeface="Arial"/>
                  <a:sym typeface="Arial"/>
                </a:rPr>
                <a:t> </a:t>
              </a:r>
              <a:r>
                <a:rPr lang="ro" sz="1100">
                  <a:solidFill>
                    <a:schemeClr val="dk1"/>
                  </a:solidFill>
                  <a:highlight>
                    <a:srgbClr val="FFFFFF"/>
                  </a:highlight>
                </a:rPr>
                <a:t>A avea o mentalitate de creștere înseamnă a crede că învățarea este un proces pe tot parcursul vieții, că succesul nu se limitează la viața noastră academică și că putem învăța oricând ceva nou.</a:t>
              </a:r>
              <a:endParaRPr sz="1100">
                <a:solidFill>
                  <a:schemeClr val="dk1"/>
                </a:solidFill>
                <a:highlight>
                  <a:srgbClr val="FFFFFF"/>
                </a:highlight>
              </a:endParaRPr>
            </a:p>
            <a:p>
              <a:pPr marL="0" marR="0" lvl="0" indent="0" algn="l" rtl="0">
                <a:spcBef>
                  <a:spcPts val="0"/>
                </a:spcBef>
                <a:spcAft>
                  <a:spcPts val="0"/>
                </a:spcAft>
                <a:buNone/>
              </a:pPr>
              <a:r>
                <a:rPr lang="ro" sz="1200">
                  <a:solidFill>
                    <a:srgbClr val="3F3F3F"/>
                  </a:solidFill>
                  <a:latin typeface="Arial"/>
                  <a:ea typeface="Arial"/>
                  <a:cs typeface="Arial"/>
                  <a:sym typeface="Arial"/>
                </a:rPr>
                <a:t> </a:t>
              </a:r>
              <a:endParaRPr sz="1200">
                <a:solidFill>
                  <a:srgbClr val="3F3F3F"/>
                </a:solidFill>
                <a:latin typeface="Arial"/>
                <a:ea typeface="Arial"/>
                <a:cs typeface="Arial"/>
                <a:sym typeface="Arial"/>
              </a:endParaRPr>
            </a:p>
          </p:txBody>
        </p:sp>
        <p:sp>
          <p:nvSpPr>
            <p:cNvPr id="386" name="Google Shape;386;p28"/>
            <p:cNvSpPr txBox="1"/>
            <p:nvPr/>
          </p:nvSpPr>
          <p:spPr>
            <a:xfrm>
              <a:off x="803643" y="2776447"/>
              <a:ext cx="2059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a:solidFill>
                  <a:srgbClr val="3F3F3F"/>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9"/>
          <p:cNvSpPr txBox="1">
            <a:spLocks noGrp="1"/>
          </p:cNvSpPr>
          <p:nvPr>
            <p:ph type="body" idx="1"/>
          </p:nvPr>
        </p:nvSpPr>
        <p:spPr>
          <a:xfrm>
            <a:off x="-148" y="3003798"/>
            <a:ext cx="9144000"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r>
              <a:rPr lang="ro" sz="3600"/>
              <a:t>Mulțumesc!</a:t>
            </a:r>
            <a:endParaRPr sz="3600"/>
          </a:p>
        </p:txBody>
      </p:sp>
      <p:sp>
        <p:nvSpPr>
          <p:cNvPr id="392" name="Google Shape;392;p29"/>
          <p:cNvSpPr txBox="1">
            <a:spLocks noGrp="1"/>
          </p:cNvSpPr>
          <p:nvPr>
            <p:ph type="body" idx="2"/>
          </p:nvPr>
        </p:nvSpPr>
        <p:spPr>
          <a:xfrm>
            <a:off x="-148" y="3867894"/>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ro" sz="1800"/>
              <a:t>Continuă-ți parcursul de formare pe </a:t>
            </a:r>
            <a:r>
              <a:rPr lang="ro" sz="1800" u="sng">
                <a:solidFill>
                  <a:schemeClr val="hlink"/>
                </a:solidFill>
                <a:hlinkClick r:id="rId3"/>
              </a:rPr>
              <a:t>www.projectspecial.eu </a:t>
            </a:r>
            <a:r>
              <a:rPr lang="ro" sz="1800"/>
              <a:t>!</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p:nvPr/>
        </p:nvSpPr>
        <p:spPr>
          <a:xfrm>
            <a:off x="215516" y="231278"/>
            <a:ext cx="8712968" cy="4788744"/>
          </a:xfrm>
          <a:prstGeom prst="frame">
            <a:avLst>
              <a:gd name="adj1" fmla="val 890"/>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48" name="Google Shape;148;p10"/>
          <p:cNvSpPr/>
          <p:nvPr/>
        </p:nvSpPr>
        <p:spPr>
          <a:xfrm>
            <a:off x="6651775" y="0"/>
            <a:ext cx="2016224"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 name="Google Shape;149;p10"/>
          <p:cNvSpPr txBox="1"/>
          <p:nvPr/>
        </p:nvSpPr>
        <p:spPr>
          <a:xfrm>
            <a:off x="6763892" y="771302"/>
            <a:ext cx="1800200" cy="144040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800"/>
              <a:buFont typeface="Arial"/>
              <a:buNone/>
            </a:pPr>
            <a:r>
              <a:rPr lang="ro" sz="2800" b="1">
                <a:solidFill>
                  <a:schemeClr val="lt1"/>
                </a:solidFill>
              </a:rPr>
              <a:t>Ce este o mentalitate de creștere</a:t>
            </a:r>
            <a:endParaRPr sz="1800">
              <a:solidFill>
                <a:schemeClr val="lt1"/>
              </a:solidFill>
              <a:latin typeface="Arial"/>
              <a:ea typeface="Arial"/>
              <a:cs typeface="Arial"/>
              <a:sym typeface="Arial"/>
            </a:endParaRPr>
          </a:p>
        </p:txBody>
      </p:sp>
      <p:grpSp>
        <p:nvGrpSpPr>
          <p:cNvPr id="150" name="Google Shape;150;p10"/>
          <p:cNvGrpSpPr/>
          <p:nvPr/>
        </p:nvGrpSpPr>
        <p:grpSpPr>
          <a:xfrm>
            <a:off x="611569" y="383825"/>
            <a:ext cx="5688402" cy="4642256"/>
            <a:chOff x="3687665" y="895789"/>
            <a:chExt cx="2252400" cy="4642256"/>
          </a:xfrm>
        </p:grpSpPr>
        <p:sp>
          <p:nvSpPr>
            <p:cNvPr id="151" name="Google Shape;151;p10"/>
            <p:cNvSpPr txBox="1"/>
            <p:nvPr/>
          </p:nvSpPr>
          <p:spPr>
            <a:xfrm>
              <a:off x="3687665" y="895789"/>
              <a:ext cx="2252400" cy="464225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ro" sz="1200" dirty="0">
                  <a:solidFill>
                    <a:schemeClr val="dk1"/>
                  </a:solidFill>
                </a:rPr>
                <a:t>O mentalitate este seria de credințe pe care oamenii le au despre ei înșiși, despre percepția lor de sine. O mentalitate de creștere este convingerea că îți poți dezvolta abilitățile și talentele prin muncă asiduă, strategiile potrivite și îndrumarea celorlalți</a:t>
              </a:r>
              <a:r>
                <a:rPr lang="ro" sz="1200" b="1" dirty="0">
                  <a:solidFill>
                    <a:schemeClr val="dk1"/>
                  </a:solidFill>
                </a:rPr>
                <a:t>.</a:t>
              </a:r>
              <a:endParaRPr sz="1200" b="1" dirty="0">
                <a:solidFill>
                  <a:schemeClr val="dk1"/>
                </a:solidFill>
              </a:endParaRPr>
            </a:p>
            <a:p>
              <a:pPr marL="0" lvl="0" indent="0" algn="l" rtl="0">
                <a:spcBef>
                  <a:spcPts val="2250"/>
                </a:spcBef>
                <a:spcAft>
                  <a:spcPts val="0"/>
                </a:spcAft>
                <a:buClr>
                  <a:schemeClr val="dk1"/>
                </a:buClr>
                <a:buSzPts val="1100"/>
                <a:buFont typeface="Arial"/>
                <a:buNone/>
              </a:pPr>
              <a:r>
                <a:rPr lang="ro" sz="1200" dirty="0">
                  <a:solidFill>
                    <a:schemeClr val="dk1"/>
                  </a:solidFill>
                </a:rPr>
                <a:t>Termenul de mentalitate de creștere a fost inventat de psihologul american profesor Carol Dweck în cartea sa din 2006 </a:t>
              </a:r>
              <a:r>
                <a:rPr lang="ro" sz="1200" i="1" dirty="0">
                  <a:solidFill>
                    <a:schemeClr val="dk1"/>
                  </a:solidFill>
                </a:rPr>
                <a:t>Mindset: The New Psychology of Success </a:t>
              </a:r>
              <a:r>
                <a:rPr lang="ro" sz="1200" dirty="0">
                  <a:solidFill>
                    <a:schemeClr val="dk1"/>
                  </a:solidFill>
                </a:rPr>
                <a:t>. Munca ei a explorat modul în care credința de bază a unui individ despre inteligența și capacitatea sa de a învăța le-ar putea afecta performanța.</a:t>
              </a:r>
              <a:endParaRPr sz="1200" dirty="0">
                <a:solidFill>
                  <a:schemeClr val="dk1"/>
                </a:solidFill>
              </a:endParaRPr>
            </a:p>
            <a:p>
              <a:pPr marL="0" lvl="0" indent="0" algn="l" rtl="0">
                <a:spcBef>
                  <a:spcPts val="2250"/>
                </a:spcBef>
                <a:spcAft>
                  <a:spcPts val="0"/>
                </a:spcAft>
                <a:buSzPts val="1100"/>
                <a:buNone/>
              </a:pPr>
              <a:r>
                <a:rPr lang="ro" sz="1200" dirty="0">
                  <a:solidFill>
                    <a:schemeClr val="dk1"/>
                  </a:solidFill>
                </a:rPr>
                <a:t>Studiile ei arată că cei care cred că își pot dezvolta talentele tind să obțină mai mult decât cei care simt că abilitățile lor sunt înnăscute și fixe. Cei cu o mentalitate de creștere văd oportunități în loc de obstacole, alegând să se provoace pentru a învăța mai mult decât să rămână în zona lor de confort.</a:t>
              </a:r>
              <a:endParaRPr sz="1200" dirty="0">
                <a:solidFill>
                  <a:schemeClr val="dk1"/>
                </a:solidFill>
              </a:endParaRPr>
            </a:p>
            <a:p>
              <a:pPr marL="0" lvl="0" indent="0" algn="l" rtl="0">
                <a:spcBef>
                  <a:spcPts val="2250"/>
                </a:spcBef>
                <a:spcAft>
                  <a:spcPts val="0"/>
                </a:spcAft>
                <a:buClr>
                  <a:schemeClr val="dk1"/>
                </a:buClr>
                <a:buSzPts val="1100"/>
                <a:buFont typeface="Arial"/>
                <a:buNone/>
              </a:pPr>
              <a:r>
                <a:rPr lang="ro" sz="1200" dirty="0">
                  <a:solidFill>
                    <a:schemeClr val="dk1"/>
                  </a:solidFill>
                </a:rPr>
                <a:t>După cum explică profesorul Dweck: </a:t>
              </a:r>
              <a:r>
                <a:rPr lang="ro" sz="1300" b="1" dirty="0">
                  <a:solidFill>
                    <a:schemeClr val="dk1"/>
                  </a:solidFill>
                  <a:latin typeface="Times New Roman"/>
                  <a:ea typeface="Times New Roman"/>
                  <a:cs typeface="Times New Roman"/>
                  <a:sym typeface="Times New Roman"/>
                </a:rPr>
                <a:t>„ </a:t>
              </a:r>
              <a:r>
                <a:rPr lang="ro" sz="1200" b="1" i="1" dirty="0">
                  <a:solidFill>
                    <a:schemeClr val="dk1"/>
                  </a:solidFill>
                </a:rPr>
                <a:t>Această mentalitate de creștere se bazează pe credința că calitățile tale de bază sunt lucruri pe care le poți cultiva prin eforturile tale. Deși oamenii pot diferi în toate privințele – în talentele și aptitudinile, interesele sau temperamentele lor inițiale – oricine se poate schimba și crește prin aplicare și experiență”.</a:t>
              </a:r>
              <a:endParaRPr sz="1200" b="1" i="1" dirty="0">
                <a:solidFill>
                  <a:schemeClr val="dk1"/>
                </a:solidFill>
              </a:endParaRPr>
            </a:p>
            <a:p>
              <a:pPr marL="0" marR="0" lvl="0" indent="0" algn="l" rtl="0">
                <a:spcBef>
                  <a:spcPts val="2250"/>
                </a:spcBef>
                <a:spcAft>
                  <a:spcPts val="0"/>
                </a:spcAft>
                <a:buNone/>
              </a:pPr>
              <a:endParaRPr dirty="0"/>
            </a:p>
          </p:txBody>
        </p:sp>
        <p:sp>
          <p:nvSpPr>
            <p:cNvPr id="152" name="Google Shape;152;p10"/>
            <p:cNvSpPr txBox="1"/>
            <p:nvPr/>
          </p:nvSpPr>
          <p:spPr>
            <a:xfrm rot="10800000" flipH="1">
              <a:off x="3687665" y="895792"/>
              <a:ext cx="2252400" cy="307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400"/>
                </a:spcAft>
                <a:buClr>
                  <a:schemeClr val="dk1"/>
                </a:buClr>
                <a:buSzPts val="1100"/>
                <a:buFont typeface="Arial"/>
                <a:buNone/>
              </a:pPr>
              <a:endParaRPr sz="1400" b="1">
                <a:solidFill>
                  <a:srgbClr val="3F3F3F"/>
                </a:solidFill>
                <a:latin typeface="Arial"/>
                <a:ea typeface="Arial"/>
                <a:cs typeface="Arial"/>
                <a:sym typeface="Arial"/>
              </a:endParaRPr>
            </a:p>
          </p:txBody>
        </p:sp>
      </p:grpSp>
      <p:pic>
        <p:nvPicPr>
          <p:cNvPr id="153" name="Google Shape;153;p10" descr="Growth mindset is a buzzword in parenting &amp; education circles these days. Use this huge collection of free growth mindset resources to explore how this idea relates to your kids and your life. Free growth mindset printable book, sketchbook prompts, pretty quotes, and lunchbox notes all bring the growth mindset hom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979176" y="2280900"/>
            <a:ext cx="1369650" cy="2052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p:nvPr/>
        </p:nvSpPr>
        <p:spPr>
          <a:xfrm>
            <a:off x="215516" y="231278"/>
            <a:ext cx="8712968" cy="4788744"/>
          </a:xfrm>
          <a:prstGeom prst="frame">
            <a:avLst>
              <a:gd name="adj1" fmla="val 890"/>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9" name="Google Shape;159;p11"/>
          <p:cNvSpPr/>
          <p:nvPr/>
        </p:nvSpPr>
        <p:spPr>
          <a:xfrm>
            <a:off x="6651775" y="0"/>
            <a:ext cx="2016224" cy="51435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0" name="Google Shape;160;p11"/>
          <p:cNvSpPr txBox="1"/>
          <p:nvPr/>
        </p:nvSpPr>
        <p:spPr>
          <a:xfrm>
            <a:off x="6763900" y="691624"/>
            <a:ext cx="1800300" cy="1520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800"/>
              <a:buFont typeface="Arial"/>
              <a:buNone/>
            </a:pPr>
            <a:r>
              <a:rPr lang="ro" sz="2800" b="1">
                <a:solidFill>
                  <a:schemeClr val="lt1"/>
                </a:solidFill>
              </a:rPr>
              <a:t>Mentalitate de creștere vs mentalitate fixă!</a:t>
            </a:r>
            <a:endParaRPr sz="1800">
              <a:solidFill>
                <a:schemeClr val="lt1"/>
              </a:solidFill>
              <a:latin typeface="Arial"/>
              <a:ea typeface="Arial"/>
              <a:cs typeface="Arial"/>
              <a:sym typeface="Arial"/>
            </a:endParaRPr>
          </a:p>
        </p:txBody>
      </p:sp>
      <p:grpSp>
        <p:nvGrpSpPr>
          <p:cNvPr id="161" name="Google Shape;161;p11"/>
          <p:cNvGrpSpPr/>
          <p:nvPr/>
        </p:nvGrpSpPr>
        <p:grpSpPr>
          <a:xfrm>
            <a:off x="476002" y="691631"/>
            <a:ext cx="2871756" cy="3643875"/>
            <a:chOff x="3687664" y="1203595"/>
            <a:chExt cx="2252400" cy="3643875"/>
          </a:xfrm>
        </p:grpSpPr>
        <p:sp>
          <p:nvSpPr>
            <p:cNvPr id="162" name="Google Shape;162;p11"/>
            <p:cNvSpPr txBox="1"/>
            <p:nvPr/>
          </p:nvSpPr>
          <p:spPr>
            <a:xfrm>
              <a:off x="3687664" y="1387589"/>
              <a:ext cx="2252400" cy="345988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ro" sz="1200" dirty="0">
                  <a:solidFill>
                    <a:schemeClr val="dk1"/>
                  </a:solidFill>
                  <a:highlight>
                    <a:srgbClr val="FFFFFF"/>
                  </a:highlight>
                </a:rPr>
                <a:t>Opusul unei mentalități de creștere este o mentalitate fixă. În timp ce mentalitatea de creștere se concentrează pe auto-îmbunătățire și dezvoltare în timp,</a:t>
              </a:r>
              <a:r>
                <a:rPr lang="ro" sz="1600" dirty="0">
                  <a:solidFill>
                    <a:schemeClr val="dk1"/>
                  </a:solidFill>
                  <a:highlight>
                    <a:srgbClr val="FFFFFF"/>
                  </a:highlight>
                </a:rPr>
                <a:t> </a:t>
              </a:r>
              <a:r>
                <a:rPr lang="ro" sz="1200" dirty="0">
                  <a:solidFill>
                    <a:schemeClr val="dk1"/>
                  </a:solidFill>
                  <a:highlight>
                    <a:srgbClr val="FFFFFF"/>
                  </a:highlight>
                </a:rPr>
                <a:t>o mentalitate fixă este în esență credința că abilitățile sunt înnăscute și fixate de la naștere</a:t>
              </a:r>
              <a:r>
                <a:rPr lang="ro" sz="1200" b="1" dirty="0">
                  <a:solidFill>
                    <a:schemeClr val="dk1"/>
                  </a:solidFill>
                  <a:highlight>
                    <a:srgbClr val="FFFFFF"/>
                  </a:highlight>
                </a:rPr>
                <a:t>.</a:t>
              </a:r>
              <a:r>
                <a:rPr lang="ro" sz="1600" dirty="0">
                  <a:solidFill>
                    <a:schemeClr val="dk1"/>
                  </a:solidFill>
                  <a:highlight>
                    <a:srgbClr val="FFFFFF"/>
                  </a:highlight>
                </a:rPr>
                <a:t> </a:t>
              </a:r>
              <a:endParaRPr sz="1600" dirty="0">
                <a:solidFill>
                  <a:schemeClr val="dk1"/>
                </a:solidFill>
                <a:highlight>
                  <a:srgbClr val="FFFFFF"/>
                </a:highlight>
              </a:endParaRPr>
            </a:p>
            <a:p>
              <a:pPr marL="0" lvl="0" indent="0" algn="l" rtl="0">
                <a:spcBef>
                  <a:spcPts val="1400"/>
                </a:spcBef>
                <a:spcAft>
                  <a:spcPts val="2250"/>
                </a:spcAft>
                <a:buClr>
                  <a:schemeClr val="dk1"/>
                </a:buClr>
                <a:buSzPts val="1100"/>
                <a:buFont typeface="Arial"/>
                <a:buNone/>
              </a:pPr>
              <a:r>
                <a:rPr lang="ro" sz="1200" dirty="0">
                  <a:solidFill>
                    <a:schemeClr val="dk1"/>
                  </a:solidFill>
                </a:rPr>
                <a:t>Cei cu o mentalitate fixă cred că fiecare persoană moștenește calități precum inteligența, talentele și caracteristicile personalității. Cei care simt că calitățile lor sunt unice pentru structura lor genetică, în general, simt că aceste caracteristici rămân stabile pe tot parcursul vieții.</a:t>
              </a:r>
              <a:endParaRPr sz="1300" dirty="0">
                <a:solidFill>
                  <a:srgbClr val="3F3F3F"/>
                </a:solidFill>
              </a:endParaRPr>
            </a:p>
          </p:txBody>
        </p:sp>
        <p:sp>
          <p:nvSpPr>
            <p:cNvPr id="163" name="Google Shape;163;p11"/>
            <p:cNvSpPr txBox="1"/>
            <p:nvPr/>
          </p:nvSpPr>
          <p:spPr>
            <a:xfrm>
              <a:off x="3687664" y="1203595"/>
              <a:ext cx="2252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b="1">
                <a:solidFill>
                  <a:srgbClr val="3F3F3F"/>
                </a:solidFill>
                <a:latin typeface="Arial"/>
                <a:ea typeface="Arial"/>
                <a:cs typeface="Arial"/>
                <a:sym typeface="Arial"/>
              </a:endParaRPr>
            </a:p>
          </p:txBody>
        </p:sp>
      </p:grpSp>
      <p:sp>
        <p:nvSpPr>
          <p:cNvPr id="164" name="Google Shape;164;p11"/>
          <p:cNvSpPr txBox="1"/>
          <p:nvPr/>
        </p:nvSpPr>
        <p:spPr>
          <a:xfrm>
            <a:off x="3635932" y="1056898"/>
            <a:ext cx="2736300" cy="298795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2250"/>
              </a:spcAft>
              <a:buClr>
                <a:schemeClr val="dk1"/>
              </a:buClr>
              <a:buSzPts val="1100"/>
              <a:buFont typeface="Arial"/>
              <a:buNone/>
            </a:pPr>
            <a:r>
              <a:rPr lang="ro" sz="1300" dirty="0">
                <a:solidFill>
                  <a:schemeClr val="dk1"/>
                </a:solidFill>
              </a:rPr>
              <a:t>Potrivit cercetării originale a Dr. Dweck, cei cu o mentalitate fixă au mai multe șanse să caute oportunități de a demonstra punctele forte, mai degrabă decât cele care ar putea expune punctele slabe. Ea continuă spunând că o astfel de abordare a vieții te poate trage înapoi. Deși își asumă mai puține riscuri, oamenii cu o mentalitate fixă pot rata oportunități și șanse de a învăța și de a crește.</a:t>
            </a:r>
            <a:endParaRPr sz="1600" dirty="0"/>
          </a:p>
        </p:txBody>
      </p:sp>
      <p:pic>
        <p:nvPicPr>
          <p:cNvPr id="165" name="Google Shape;165;p11" descr="growth mindset poste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660325" y="2601025"/>
            <a:ext cx="1976525" cy="1976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0807fe734c_0_10"/>
          <p:cNvSpPr/>
          <p:nvPr/>
        </p:nvSpPr>
        <p:spPr>
          <a:xfrm>
            <a:off x="215516" y="231278"/>
            <a:ext cx="8712900" cy="4788600"/>
          </a:xfrm>
          <a:prstGeom prst="frame">
            <a:avLst>
              <a:gd name="adj1" fmla="val 890"/>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71" name="Google Shape;171;g20807fe734c_0_10"/>
          <p:cNvSpPr/>
          <p:nvPr/>
        </p:nvSpPr>
        <p:spPr>
          <a:xfrm>
            <a:off x="6300086" y="0"/>
            <a:ext cx="2510084"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2" name="Google Shape;172;g20807fe734c_0_10"/>
          <p:cNvSpPr txBox="1"/>
          <p:nvPr/>
        </p:nvSpPr>
        <p:spPr>
          <a:xfrm>
            <a:off x="6393543" y="771302"/>
            <a:ext cx="2170649" cy="308949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800"/>
              <a:buFont typeface="Arial"/>
              <a:buNone/>
            </a:pPr>
            <a:r>
              <a:rPr lang="ro" sz="2800" b="1" dirty="0">
                <a:solidFill>
                  <a:schemeClr val="lt1"/>
                </a:solidFill>
              </a:rPr>
              <a:t>Modalități de a cultiva o mentalitate de creștere</a:t>
            </a:r>
            <a:endParaRPr sz="1800" dirty="0">
              <a:solidFill>
                <a:schemeClr val="lt1"/>
              </a:solidFill>
              <a:latin typeface="Arial"/>
              <a:ea typeface="Arial"/>
              <a:cs typeface="Arial"/>
              <a:sym typeface="Arial"/>
            </a:endParaRPr>
          </a:p>
        </p:txBody>
      </p:sp>
      <p:grpSp>
        <p:nvGrpSpPr>
          <p:cNvPr id="173" name="Google Shape;173;g20807fe734c_0_10"/>
          <p:cNvGrpSpPr/>
          <p:nvPr/>
        </p:nvGrpSpPr>
        <p:grpSpPr>
          <a:xfrm>
            <a:off x="611650" y="734575"/>
            <a:ext cx="5688436" cy="3447774"/>
            <a:chOff x="3687667" y="1112040"/>
            <a:chExt cx="2252400" cy="2125500"/>
          </a:xfrm>
        </p:grpSpPr>
        <p:sp>
          <p:nvSpPr>
            <p:cNvPr id="174" name="Google Shape;174;g20807fe734c_0_10"/>
            <p:cNvSpPr txBox="1"/>
            <p:nvPr/>
          </p:nvSpPr>
          <p:spPr>
            <a:xfrm>
              <a:off x="3687667" y="1112040"/>
              <a:ext cx="2252400" cy="2125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ro" b="1" i="1" dirty="0">
                  <a:solidFill>
                    <a:schemeClr val="dk1"/>
                  </a:solidFill>
                  <a:highlight>
                    <a:srgbClr val="FFFFFF"/>
                  </a:highlight>
                </a:rPr>
                <a:t>O cultură a practicii</a:t>
              </a:r>
              <a:endParaRPr b="1" i="1" dirty="0">
                <a:solidFill>
                  <a:schemeClr val="dk1"/>
                </a:solidFill>
                <a:highlight>
                  <a:srgbClr val="FFFFFF"/>
                </a:highlight>
              </a:endParaRPr>
            </a:p>
            <a:p>
              <a:pPr marL="0" lvl="0" indent="0" algn="l" rtl="0">
                <a:spcBef>
                  <a:spcPts val="0"/>
                </a:spcBef>
                <a:spcAft>
                  <a:spcPts val="0"/>
                </a:spcAft>
                <a:buNone/>
              </a:pPr>
              <a:endParaRPr sz="1100" dirty="0">
                <a:solidFill>
                  <a:schemeClr val="dk1"/>
                </a:solidFill>
                <a:highlight>
                  <a:srgbClr val="FFFFFF"/>
                </a:highlight>
              </a:endParaRPr>
            </a:p>
            <a:p>
              <a:pPr marL="0" lvl="0" indent="0" algn="l" rtl="0">
                <a:spcBef>
                  <a:spcPts val="0"/>
                </a:spcBef>
                <a:spcAft>
                  <a:spcPts val="0"/>
                </a:spcAft>
                <a:buNone/>
              </a:pPr>
              <a:endParaRPr sz="1100" dirty="0">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ro" dirty="0">
                  <a:solidFill>
                    <a:schemeClr val="dk1"/>
                  </a:solidFill>
                  <a:highlight>
                    <a:srgbClr val="FFFFFF"/>
                  </a:highlight>
                </a:rPr>
                <a:t>Un concept important de a avea o mentalitate de creștere este conștientizarea că </a:t>
              </a:r>
              <a:r>
                <a:rPr lang="ro" b="1" dirty="0">
                  <a:solidFill>
                    <a:schemeClr val="dk1"/>
                  </a:solidFill>
                  <a:highlight>
                    <a:srgbClr val="FFFFFF"/>
                  </a:highlight>
                </a:rPr>
                <a:t>învățarea este un proces </a:t>
              </a:r>
              <a:r>
                <a:rPr lang="ro" dirty="0">
                  <a:solidFill>
                    <a:schemeClr val="dk1"/>
                  </a:solidFill>
                  <a:highlight>
                    <a:srgbClr val="FFFFFF"/>
                  </a:highlight>
                </a:rPr>
                <a:t>și fiecare moment este o oportunitate de a practica și de a îmbunătăți. Creșterea are loc în timp și de aceea este greu să ai o mentalitate de creștere. Vrem perfecțiune, să fim de primă clasă, 100%. Cădem în capcana de a spune: „Nu sunt creativ. Nu pot să desenez. Nu sunt bun la știință.” când NU este adevărat! Pur și simplu nu ai exersat suficient.</a:t>
              </a:r>
              <a:endParaRPr dirty="0">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ro" dirty="0">
                  <a:solidFill>
                    <a:schemeClr val="dk1"/>
                  </a:solidFill>
                  <a:highlight>
                    <a:srgbClr val="FFFFFF"/>
                  </a:highlight>
                </a:rPr>
                <a:t>Inerente acestei culturi a practicii sunt momentele de eșec urmate de o decizie de a persevera sau de a renunța. Când lucrați cu NEET, </a:t>
              </a:r>
              <a:r>
                <a:rPr lang="ro" i="1" dirty="0">
                  <a:solidFill>
                    <a:schemeClr val="dk1"/>
                  </a:solidFill>
                  <a:highlight>
                    <a:srgbClr val="FFFFFF"/>
                  </a:highlight>
                </a:rPr>
                <a:t>aici </a:t>
              </a:r>
              <a:r>
                <a:rPr lang="ro" dirty="0">
                  <a:solidFill>
                    <a:schemeClr val="dk1"/>
                  </a:solidFill>
                  <a:highlight>
                    <a:srgbClr val="FFFFFF"/>
                  </a:highlight>
                </a:rPr>
                <a:t>are loc dezvoltarea caracterului. Tinerii (și adulții de asemenea!) care învață să vadă eșecul ca doar un alt pas în procesul de învățare au atins o mentalitate de creștere. Odată ce înțelegi că nu există nicio limită la ceea ce pot realiza!</a:t>
              </a:r>
              <a:endParaRPr sz="1700" dirty="0"/>
            </a:p>
          </p:txBody>
        </p:sp>
        <p:sp>
          <p:nvSpPr>
            <p:cNvPr id="175" name="Google Shape;175;g20807fe734c_0_10"/>
            <p:cNvSpPr txBox="1"/>
            <p:nvPr/>
          </p:nvSpPr>
          <p:spPr>
            <a:xfrm rot="10800000" flipH="1">
              <a:off x="3687667" y="1224267"/>
              <a:ext cx="2252400" cy="1899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400"/>
                </a:spcAft>
                <a:buSzPts val="1100"/>
                <a:buNone/>
              </a:pPr>
              <a:endParaRPr sz="1400" b="1">
                <a:solidFill>
                  <a:srgbClr val="3F3F3F"/>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0807fe734c_0_36"/>
          <p:cNvSpPr/>
          <p:nvPr/>
        </p:nvSpPr>
        <p:spPr>
          <a:xfrm>
            <a:off x="215516" y="231278"/>
            <a:ext cx="8712900" cy="4788600"/>
          </a:xfrm>
          <a:prstGeom prst="frame">
            <a:avLst>
              <a:gd name="adj1" fmla="val 890"/>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g20807fe734c_0_36"/>
          <p:cNvSpPr/>
          <p:nvPr/>
        </p:nvSpPr>
        <p:spPr>
          <a:xfrm>
            <a:off x="6651775" y="0"/>
            <a:ext cx="2016300" cy="51435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2" name="Google Shape;182;g20807fe734c_0_36"/>
          <p:cNvSpPr txBox="1"/>
          <p:nvPr/>
        </p:nvSpPr>
        <p:spPr>
          <a:xfrm>
            <a:off x="6651775" y="771300"/>
            <a:ext cx="2129700" cy="144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800"/>
              <a:buFont typeface="Arial"/>
              <a:buNone/>
            </a:pPr>
            <a:r>
              <a:rPr lang="ro" sz="2500" b="1">
                <a:solidFill>
                  <a:schemeClr val="lt1"/>
                </a:solidFill>
              </a:rPr>
              <a:t>Schimbarea de vocabular!</a:t>
            </a:r>
            <a:endParaRPr sz="1500">
              <a:solidFill>
                <a:schemeClr val="lt1"/>
              </a:solidFill>
              <a:latin typeface="Arial"/>
              <a:ea typeface="Arial"/>
              <a:cs typeface="Arial"/>
              <a:sym typeface="Arial"/>
            </a:endParaRPr>
          </a:p>
        </p:txBody>
      </p:sp>
      <p:grpSp>
        <p:nvGrpSpPr>
          <p:cNvPr id="183" name="Google Shape;183;g20807fe734c_0_36"/>
          <p:cNvGrpSpPr/>
          <p:nvPr/>
        </p:nvGrpSpPr>
        <p:grpSpPr>
          <a:xfrm>
            <a:off x="611600" y="336041"/>
            <a:ext cx="2736216" cy="4462308"/>
            <a:chOff x="3687664" y="1203595"/>
            <a:chExt cx="2252400" cy="4130948"/>
          </a:xfrm>
        </p:grpSpPr>
        <p:sp>
          <p:nvSpPr>
            <p:cNvPr id="184" name="Google Shape;184;g20807fe734c_0_36"/>
            <p:cNvSpPr txBox="1"/>
            <p:nvPr/>
          </p:nvSpPr>
          <p:spPr>
            <a:xfrm>
              <a:off x="3687664" y="1568864"/>
              <a:ext cx="2252400" cy="376567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ro" sz="1200" dirty="0">
                  <a:solidFill>
                    <a:schemeClr val="dk1"/>
                  </a:solidFill>
                </a:rPr>
                <a:t>Cultivarea unei mentalități de creștere necesită o schimbare a vocabularului pentru a te concentra asupra procesului de creștere și îmbunătățire. Chiar și răspunsurile la momentele de succes pot fi schimbate.</a:t>
              </a:r>
              <a:endParaRPr sz="1200" dirty="0">
                <a:solidFill>
                  <a:schemeClr val="dk1"/>
                </a:solidFill>
              </a:endParaRPr>
            </a:p>
            <a:p>
              <a:pPr marL="0" lvl="0" indent="0" algn="l" rtl="0">
                <a:spcBef>
                  <a:spcPts val="1125"/>
                </a:spcBef>
                <a:spcAft>
                  <a:spcPts val="1125"/>
                </a:spcAft>
                <a:buSzPts val="1100"/>
                <a:buNone/>
              </a:pPr>
              <a:r>
                <a:rPr lang="ro" sz="1200" dirty="0">
                  <a:solidFill>
                    <a:schemeClr val="dk1"/>
                  </a:solidFill>
                </a:rPr>
                <a:t>Gândiți-vă la o perioadă în care vedeți un copil mic construind ceva cu Lego. </a:t>
              </a:r>
              <a:br>
                <a:rPr lang="en-US" sz="1200" dirty="0">
                  <a:solidFill>
                    <a:schemeClr val="dk1"/>
                  </a:solidFill>
                </a:rPr>
              </a:br>
              <a:br>
                <a:rPr lang="en-US" sz="1200" dirty="0">
                  <a:solidFill>
                    <a:schemeClr val="dk1"/>
                  </a:solidFill>
                </a:rPr>
              </a:br>
              <a:r>
                <a:rPr lang="ro" sz="1200" dirty="0">
                  <a:solidFill>
                    <a:schemeClr val="dk1"/>
                  </a:solidFill>
                </a:rPr>
                <a:t>Când copilul a finalizat sarcina, ați putea spune: „Foarte bine, ai făcut-o! Ai dreptate!" Cu toate acestea, pentru a cultiva o mentalitate de creștere, ați spune: „Uau! Ai încercat de patru ori diferite să construiești acea casă. Am observat că nu ai renunțat. Ai continuat să lucrezi până ai reușit! Bine lucrat!"</a:t>
              </a:r>
              <a:endParaRPr sz="1200" dirty="0">
                <a:solidFill>
                  <a:schemeClr val="dk1"/>
                </a:solidFill>
                <a:highlight>
                  <a:srgbClr val="FFFFFF"/>
                </a:highlight>
              </a:endParaRPr>
            </a:p>
          </p:txBody>
        </p:sp>
        <p:sp>
          <p:nvSpPr>
            <p:cNvPr id="185" name="Google Shape;185;g20807fe734c_0_36"/>
            <p:cNvSpPr txBox="1"/>
            <p:nvPr/>
          </p:nvSpPr>
          <p:spPr>
            <a:xfrm>
              <a:off x="3687664" y="1203595"/>
              <a:ext cx="2252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b="1">
                <a:solidFill>
                  <a:srgbClr val="3F3F3F"/>
                </a:solidFill>
                <a:latin typeface="Arial"/>
                <a:ea typeface="Arial"/>
                <a:cs typeface="Arial"/>
                <a:sym typeface="Arial"/>
              </a:endParaRPr>
            </a:p>
          </p:txBody>
        </p:sp>
      </p:grpSp>
      <p:sp>
        <p:nvSpPr>
          <p:cNvPr id="186" name="Google Shape;186;g20807fe734c_0_36"/>
          <p:cNvSpPr txBox="1"/>
          <p:nvPr/>
        </p:nvSpPr>
        <p:spPr>
          <a:xfrm>
            <a:off x="3635932" y="1056898"/>
            <a:ext cx="2736300" cy="2787902"/>
          </a:xfrm>
          <a:prstGeom prst="rect">
            <a:avLst/>
          </a:prstGeom>
          <a:noFill/>
          <a:ln>
            <a:noFill/>
          </a:ln>
        </p:spPr>
        <p:txBody>
          <a:bodyPr spcFirstLastPara="1" wrap="square" lIns="91425" tIns="45700" rIns="91425" bIns="45700" anchor="t" anchorCtr="0">
            <a:spAutoFit/>
          </a:bodyPr>
          <a:lstStyle/>
          <a:p>
            <a:pPr marL="0" lvl="0" indent="0" algn="l" rtl="0">
              <a:lnSpc>
                <a:spcPct val="107916"/>
              </a:lnSpc>
              <a:spcBef>
                <a:spcPts val="0"/>
              </a:spcBef>
              <a:spcAft>
                <a:spcPts val="800"/>
              </a:spcAft>
              <a:buSzPts val="1100"/>
              <a:buNone/>
            </a:pPr>
            <a:r>
              <a:rPr lang="ro" sz="1300" dirty="0">
                <a:solidFill>
                  <a:schemeClr val="dk1"/>
                </a:solidFill>
                <a:highlight>
                  <a:srgbClr val="FFFFFF"/>
                </a:highlight>
              </a:rPr>
              <a:t>Un alt exemplu: un tânăr se confruntă cu o problemă de matematică (inserați orice sarcină sau abilitate specifică persoanei) pe care o îndeplinește cu succes. În loc să lăudați doar realizarea lor, atrageți atenția asupra procesului. "Bună treabă! Văd că munca pe care ai făcut-o chiar dă roade! Mă întreb ce se va întâmpla dacă vei continua să exersezi?”</a:t>
            </a:r>
            <a:endParaRP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0807fe734c_0_26"/>
          <p:cNvSpPr/>
          <p:nvPr/>
        </p:nvSpPr>
        <p:spPr>
          <a:xfrm>
            <a:off x="215516" y="231278"/>
            <a:ext cx="8712900" cy="4788600"/>
          </a:xfrm>
          <a:prstGeom prst="frame">
            <a:avLst>
              <a:gd name="adj1" fmla="val 890"/>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92" name="Google Shape;192;g20807fe734c_0_26"/>
          <p:cNvSpPr/>
          <p:nvPr/>
        </p:nvSpPr>
        <p:spPr>
          <a:xfrm>
            <a:off x="6313714" y="0"/>
            <a:ext cx="2354361" cy="51435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3" name="Google Shape;193;g20807fe734c_0_26"/>
          <p:cNvSpPr txBox="1"/>
          <p:nvPr/>
        </p:nvSpPr>
        <p:spPr>
          <a:xfrm>
            <a:off x="6372232" y="771299"/>
            <a:ext cx="2191968" cy="2428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800"/>
              <a:buFont typeface="Arial"/>
              <a:buNone/>
            </a:pPr>
            <a:r>
              <a:rPr lang="ro" sz="2800" b="1" dirty="0">
                <a:solidFill>
                  <a:schemeClr val="lt1"/>
                </a:solidFill>
              </a:rPr>
              <a:t>Zece moduri de a dezvolta o mentalitate de creștere</a:t>
            </a:r>
            <a:endParaRPr sz="1800" dirty="0">
              <a:solidFill>
                <a:schemeClr val="lt1"/>
              </a:solidFill>
              <a:latin typeface="Arial"/>
              <a:ea typeface="Arial"/>
              <a:cs typeface="Arial"/>
              <a:sym typeface="Arial"/>
            </a:endParaRPr>
          </a:p>
        </p:txBody>
      </p:sp>
      <p:grpSp>
        <p:nvGrpSpPr>
          <p:cNvPr id="194" name="Google Shape;194;g20807fe734c_0_26"/>
          <p:cNvGrpSpPr/>
          <p:nvPr/>
        </p:nvGrpSpPr>
        <p:grpSpPr>
          <a:xfrm>
            <a:off x="611596" y="691631"/>
            <a:ext cx="2736219" cy="3151368"/>
            <a:chOff x="3687661" y="1203595"/>
            <a:chExt cx="2252403" cy="3151368"/>
          </a:xfrm>
        </p:grpSpPr>
        <p:sp>
          <p:nvSpPr>
            <p:cNvPr id="195" name="Google Shape;195;g20807fe734c_0_26"/>
            <p:cNvSpPr txBox="1"/>
            <p:nvPr/>
          </p:nvSpPr>
          <p:spPr>
            <a:xfrm>
              <a:off x="3687661" y="1568862"/>
              <a:ext cx="2252400" cy="2786100"/>
            </a:xfrm>
            <a:prstGeom prst="rect">
              <a:avLst/>
            </a:prstGeom>
            <a:noFill/>
            <a:ln>
              <a:noFill/>
            </a:ln>
          </p:spPr>
          <p:txBody>
            <a:bodyPr spcFirstLastPara="1" wrap="square" lIns="91425" tIns="45700" rIns="91425" bIns="45700" anchor="t" anchorCtr="0">
              <a:spAutoFit/>
            </a:bodyPr>
            <a:lstStyle/>
            <a:p>
              <a:pPr marL="457200" lvl="0" indent="-317500" algn="l" rtl="0">
                <a:lnSpc>
                  <a:spcPct val="115000"/>
                </a:lnSpc>
                <a:spcBef>
                  <a:spcPts val="1200"/>
                </a:spcBef>
                <a:spcAft>
                  <a:spcPts val="0"/>
                </a:spcAft>
                <a:buClr>
                  <a:srgbClr val="423B43"/>
                </a:buClr>
                <a:buSzPts val="1400"/>
                <a:buAutoNum type="arabicPeriod"/>
              </a:pPr>
              <a:r>
                <a:rPr lang="ro" b="1" i="1">
                  <a:solidFill>
                    <a:srgbClr val="423B43"/>
                  </a:solidFill>
                  <a:highlight>
                    <a:srgbClr val="FFFFFF"/>
                  </a:highlight>
                </a:rPr>
                <a:t>Redirecționează ușor gândurile negative către gânduri de împuternicire.</a:t>
              </a:r>
              <a:endParaRPr b="1" i="1">
                <a:solidFill>
                  <a:srgbClr val="423B43"/>
                </a:solidFill>
                <a:highlight>
                  <a:srgbClr val="FFFFFF"/>
                </a:highlight>
              </a:endParaRPr>
            </a:p>
            <a:p>
              <a:pPr marL="457200" lvl="0" indent="-317500" algn="l" rtl="0">
                <a:lnSpc>
                  <a:spcPct val="115000"/>
                </a:lnSpc>
                <a:spcBef>
                  <a:spcPts val="0"/>
                </a:spcBef>
                <a:spcAft>
                  <a:spcPts val="0"/>
                </a:spcAft>
                <a:buClr>
                  <a:srgbClr val="423B43"/>
                </a:buClr>
                <a:buSzPts val="1400"/>
                <a:buAutoNum type="arabicPeriod"/>
              </a:pPr>
              <a:r>
                <a:rPr lang="ro" b="1" i="1">
                  <a:solidFill>
                    <a:srgbClr val="423B43"/>
                  </a:solidFill>
                  <a:highlight>
                    <a:srgbClr val="FFFFFF"/>
                  </a:highlight>
                </a:rPr>
                <a:t>Reformulați greșelile ca lecții.</a:t>
              </a:r>
              <a:endParaRPr b="1" i="1">
                <a:solidFill>
                  <a:srgbClr val="423B43"/>
                </a:solidFill>
                <a:highlight>
                  <a:srgbClr val="FFFFFF"/>
                </a:highlight>
              </a:endParaRPr>
            </a:p>
            <a:p>
              <a:pPr marL="457200" lvl="0" indent="-317500" algn="l" rtl="0">
                <a:lnSpc>
                  <a:spcPct val="115000"/>
                </a:lnSpc>
                <a:spcBef>
                  <a:spcPts val="0"/>
                </a:spcBef>
                <a:spcAft>
                  <a:spcPts val="0"/>
                </a:spcAft>
                <a:buClr>
                  <a:srgbClr val="423B43"/>
                </a:buClr>
                <a:buSzPts val="1400"/>
                <a:buAutoNum type="arabicPeriod"/>
              </a:pPr>
              <a:r>
                <a:rPr lang="ro" b="1" i="1">
                  <a:solidFill>
                    <a:srgbClr val="423B43"/>
                  </a:solidFill>
                  <a:highlight>
                    <a:srgbClr val="FFFFFF"/>
                  </a:highlight>
                </a:rPr>
                <a:t>Nu este o problemă, este o oportunitate.</a:t>
              </a:r>
              <a:endParaRPr b="1" i="1">
                <a:solidFill>
                  <a:srgbClr val="423B43"/>
                </a:solidFill>
                <a:highlight>
                  <a:srgbClr val="FFFFFF"/>
                </a:highlight>
              </a:endParaRPr>
            </a:p>
            <a:p>
              <a:pPr marL="457200" lvl="0" indent="-317500" algn="l" rtl="0">
                <a:lnSpc>
                  <a:spcPct val="115000"/>
                </a:lnSpc>
                <a:spcBef>
                  <a:spcPts val="0"/>
                </a:spcBef>
                <a:spcAft>
                  <a:spcPts val="0"/>
                </a:spcAft>
                <a:buClr>
                  <a:srgbClr val="423B43"/>
                </a:buClr>
                <a:buSzPts val="1400"/>
                <a:buAutoNum type="arabicPeriod"/>
              </a:pPr>
              <a:r>
                <a:rPr lang="ro" b="1" i="1">
                  <a:solidFill>
                    <a:srgbClr val="423B43"/>
                  </a:solidFill>
                  <a:highlight>
                    <a:srgbClr val="FFFFFF"/>
                  </a:highlight>
                </a:rPr>
                <a:t>Continuați să învățați și să creșteți.</a:t>
              </a:r>
              <a:endParaRPr b="1" i="1">
                <a:solidFill>
                  <a:srgbClr val="423B43"/>
                </a:solidFill>
                <a:highlight>
                  <a:srgbClr val="FFFFFF"/>
                </a:highlight>
              </a:endParaRPr>
            </a:p>
            <a:p>
              <a:pPr marL="457200" lvl="0" indent="-317500" algn="l" rtl="0">
                <a:lnSpc>
                  <a:spcPct val="115000"/>
                </a:lnSpc>
                <a:spcBef>
                  <a:spcPts val="0"/>
                </a:spcBef>
                <a:spcAft>
                  <a:spcPts val="0"/>
                </a:spcAft>
                <a:buClr>
                  <a:srgbClr val="423B43"/>
                </a:buClr>
                <a:buSzPts val="1400"/>
                <a:buAutoNum type="arabicPeriod"/>
              </a:pPr>
              <a:r>
                <a:rPr lang="ro" b="1" i="1">
                  <a:solidFill>
                    <a:srgbClr val="423B43"/>
                  </a:solidFill>
                  <a:highlight>
                    <a:srgbClr val="FFFFFF"/>
                  </a:highlight>
                </a:rPr>
                <a:t>Recunoaște-ți realizările.</a:t>
              </a:r>
              <a:endParaRPr b="1" i="1">
                <a:solidFill>
                  <a:schemeClr val="dk1"/>
                </a:solidFill>
                <a:highlight>
                  <a:srgbClr val="FFFFFF"/>
                </a:highlight>
              </a:endParaRPr>
            </a:p>
          </p:txBody>
        </p:sp>
        <p:sp>
          <p:nvSpPr>
            <p:cNvPr id="196" name="Google Shape;196;g20807fe734c_0_26"/>
            <p:cNvSpPr txBox="1"/>
            <p:nvPr/>
          </p:nvSpPr>
          <p:spPr>
            <a:xfrm>
              <a:off x="3687664" y="1203595"/>
              <a:ext cx="2252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b="1">
                <a:solidFill>
                  <a:srgbClr val="3F3F3F"/>
                </a:solidFill>
                <a:latin typeface="Arial"/>
                <a:ea typeface="Arial"/>
                <a:cs typeface="Arial"/>
                <a:sym typeface="Arial"/>
              </a:endParaRPr>
            </a:p>
          </p:txBody>
        </p:sp>
      </p:grpSp>
      <p:sp>
        <p:nvSpPr>
          <p:cNvPr id="197" name="Google Shape;197;g20807fe734c_0_26"/>
          <p:cNvSpPr txBox="1"/>
          <p:nvPr/>
        </p:nvSpPr>
        <p:spPr>
          <a:xfrm>
            <a:off x="3635932" y="1056898"/>
            <a:ext cx="2736300" cy="330548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800"/>
              </a:spcBef>
              <a:spcAft>
                <a:spcPts val="0"/>
              </a:spcAft>
              <a:buNone/>
            </a:pPr>
            <a:r>
              <a:rPr lang="ro" b="1" i="1" dirty="0">
                <a:solidFill>
                  <a:srgbClr val="423B43"/>
                </a:solidFill>
                <a:highlight>
                  <a:srgbClr val="FFFFFF"/>
                </a:highlight>
              </a:rPr>
              <a:t>6. Înlocuiește judecata cu compasiune.</a:t>
            </a:r>
            <a:endParaRPr b="1" i="1" dirty="0">
              <a:solidFill>
                <a:srgbClr val="423B43"/>
              </a:solidFill>
              <a:highlight>
                <a:srgbClr val="FFFFFF"/>
              </a:highlight>
            </a:endParaRPr>
          </a:p>
          <a:p>
            <a:pPr marL="0" lvl="0" indent="0" algn="l" rtl="0">
              <a:lnSpc>
                <a:spcPct val="115000"/>
              </a:lnSpc>
              <a:spcBef>
                <a:spcPts val="1800"/>
              </a:spcBef>
              <a:spcAft>
                <a:spcPts val="0"/>
              </a:spcAft>
              <a:buNone/>
            </a:pPr>
            <a:r>
              <a:rPr lang="ro" b="1" i="1" dirty="0">
                <a:solidFill>
                  <a:srgbClr val="423B43"/>
                </a:solidFill>
                <a:highlight>
                  <a:srgbClr val="FFFFFF"/>
                </a:highlight>
              </a:rPr>
              <a:t>7. Valorificați mai mult încercarea decât rezultatul.</a:t>
            </a:r>
            <a:endParaRPr b="1" i="1" dirty="0">
              <a:solidFill>
                <a:srgbClr val="423B43"/>
              </a:solidFill>
              <a:highlight>
                <a:srgbClr val="FFFFFF"/>
              </a:highlight>
            </a:endParaRPr>
          </a:p>
          <a:p>
            <a:pPr marL="0" lvl="0" indent="0" algn="l" rtl="0">
              <a:lnSpc>
                <a:spcPct val="115000"/>
              </a:lnSpc>
              <a:spcBef>
                <a:spcPts val="1800"/>
              </a:spcBef>
              <a:spcAft>
                <a:spcPts val="0"/>
              </a:spcAft>
              <a:buNone/>
            </a:pPr>
            <a:r>
              <a:rPr lang="ro" b="1" i="1" dirty="0">
                <a:solidFill>
                  <a:srgbClr val="423B43"/>
                </a:solidFill>
                <a:highlight>
                  <a:srgbClr val="FFFFFF"/>
                </a:highlight>
              </a:rPr>
              <a:t>8. Fă pași mici/de bebeluș.</a:t>
            </a:r>
            <a:endParaRPr b="1" i="1" dirty="0">
              <a:solidFill>
                <a:srgbClr val="423B43"/>
              </a:solidFill>
              <a:highlight>
                <a:srgbClr val="FFFFFF"/>
              </a:highlight>
            </a:endParaRPr>
          </a:p>
          <a:p>
            <a:pPr marL="0" lvl="0" indent="0" algn="l" rtl="0">
              <a:lnSpc>
                <a:spcPct val="115000"/>
              </a:lnSpc>
              <a:spcBef>
                <a:spcPts val="1800"/>
              </a:spcBef>
              <a:spcAft>
                <a:spcPts val="0"/>
              </a:spcAft>
              <a:buNone/>
            </a:pPr>
            <a:r>
              <a:rPr lang="ro" b="1" i="1" dirty="0">
                <a:solidFill>
                  <a:srgbClr val="423B43"/>
                </a:solidFill>
                <a:highlight>
                  <a:srgbClr val="FFFFFF"/>
                </a:highlight>
              </a:rPr>
              <a:t>9. Ieși din zona ta de confort.</a:t>
            </a:r>
            <a:endParaRPr b="1" i="1" dirty="0">
              <a:solidFill>
                <a:srgbClr val="423B43"/>
              </a:solidFill>
              <a:highlight>
                <a:srgbClr val="FFFFFF"/>
              </a:highlight>
            </a:endParaRPr>
          </a:p>
          <a:p>
            <a:pPr marL="0" lvl="0" indent="0" algn="l" rtl="0">
              <a:lnSpc>
                <a:spcPct val="115000"/>
              </a:lnSpc>
              <a:spcBef>
                <a:spcPts val="1800"/>
              </a:spcBef>
              <a:spcAft>
                <a:spcPts val="600"/>
              </a:spcAft>
              <a:buNone/>
            </a:pPr>
            <a:r>
              <a:rPr lang="ro" b="1" i="1" dirty="0">
                <a:solidFill>
                  <a:srgbClr val="423B43"/>
                </a:solidFill>
                <a:highlight>
                  <a:srgbClr val="FFFFFF"/>
                </a:highlight>
              </a:rPr>
              <a:t>10. Aveți o atitudine „Nu am (obiectiv) ÎNCĂ”.</a:t>
            </a:r>
            <a:endParaRPr b="1" i="1"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0807fe734c_0_51"/>
          <p:cNvSpPr/>
          <p:nvPr/>
        </p:nvSpPr>
        <p:spPr>
          <a:xfrm>
            <a:off x="215516" y="231278"/>
            <a:ext cx="8712900" cy="4788600"/>
          </a:xfrm>
          <a:prstGeom prst="frame">
            <a:avLst>
              <a:gd name="adj1" fmla="val 890"/>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03" name="Google Shape;203;g20807fe734c_0_51"/>
          <p:cNvSpPr/>
          <p:nvPr/>
        </p:nvSpPr>
        <p:spPr>
          <a:xfrm>
            <a:off x="6485858" y="0"/>
            <a:ext cx="2182217"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4" name="Google Shape;204;g20807fe734c_0_51"/>
          <p:cNvSpPr txBox="1"/>
          <p:nvPr/>
        </p:nvSpPr>
        <p:spPr>
          <a:xfrm>
            <a:off x="6300085" y="771299"/>
            <a:ext cx="2264115" cy="19965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800"/>
              <a:buFont typeface="Arial"/>
              <a:buNone/>
            </a:pPr>
            <a:r>
              <a:rPr lang="ro" sz="2800" b="1" dirty="0">
                <a:solidFill>
                  <a:schemeClr val="lt1"/>
                </a:solidFill>
              </a:rPr>
              <a:t>De ce tinerii au nevoie de o mentalitate de creștere</a:t>
            </a:r>
            <a:endParaRPr sz="1800" dirty="0">
              <a:solidFill>
                <a:schemeClr val="lt1"/>
              </a:solidFill>
              <a:latin typeface="Arial"/>
              <a:ea typeface="Arial"/>
              <a:cs typeface="Arial"/>
              <a:sym typeface="Arial"/>
            </a:endParaRPr>
          </a:p>
        </p:txBody>
      </p:sp>
      <p:grpSp>
        <p:nvGrpSpPr>
          <p:cNvPr id="205" name="Google Shape;205;g20807fe734c_0_51"/>
          <p:cNvGrpSpPr/>
          <p:nvPr/>
        </p:nvGrpSpPr>
        <p:grpSpPr>
          <a:xfrm>
            <a:off x="386775" y="480675"/>
            <a:ext cx="6099083" cy="4186478"/>
            <a:chOff x="3598626" y="955514"/>
            <a:chExt cx="2415000" cy="2580900"/>
          </a:xfrm>
        </p:grpSpPr>
        <p:sp>
          <p:nvSpPr>
            <p:cNvPr id="206" name="Google Shape;206;g20807fe734c_0_51"/>
            <p:cNvSpPr txBox="1"/>
            <p:nvPr/>
          </p:nvSpPr>
          <p:spPr>
            <a:xfrm>
              <a:off x="3598626" y="955514"/>
              <a:ext cx="2415000" cy="258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ro" sz="1200" b="1">
                  <a:solidFill>
                    <a:schemeClr val="dk1"/>
                  </a:solidFill>
                </a:rPr>
                <a:t>Motivul și beneficiile de a avea o mentalitate de creștere</a:t>
              </a:r>
              <a:endParaRPr sz="1200" b="1">
                <a:solidFill>
                  <a:schemeClr val="dk1"/>
                </a:solidFill>
              </a:endParaRPr>
            </a:p>
            <a:p>
              <a:pPr marL="0" lvl="0" indent="0" algn="l" rtl="0">
                <a:spcBef>
                  <a:spcPts val="0"/>
                </a:spcBef>
                <a:spcAft>
                  <a:spcPts val="0"/>
                </a:spcAft>
                <a:buNone/>
              </a:pPr>
              <a:r>
                <a:rPr lang="ro" sz="1200">
                  <a:solidFill>
                    <a:schemeClr val="dk1"/>
                  </a:solidFill>
                  <a:highlight>
                    <a:srgbClr val="FFFFFF"/>
                  </a:highlight>
                </a:rPr>
                <a:t>Cu o mentalitate de creștere, ești mai realist când te concentrezi pe munca grea. Aceasta înseamnă că șansele să faci munca grea sunt mult mai mari decât atunci când ai o mentalitate fixă. Asta înseamnă că vei avea mai mult succes dacă ai o mentalitate de creștere</a:t>
              </a:r>
              <a:endParaRPr sz="1200">
                <a:solidFill>
                  <a:schemeClr val="dk1"/>
                </a:solidFill>
                <a:highlight>
                  <a:srgbClr val="FFFFFF"/>
                </a:highlight>
              </a:endParaRPr>
            </a:p>
            <a:p>
              <a:pPr marL="0" lvl="0" indent="0" algn="l" rtl="0">
                <a:spcBef>
                  <a:spcPts val="0"/>
                </a:spcBef>
                <a:spcAft>
                  <a:spcPts val="0"/>
                </a:spcAft>
                <a:buNone/>
              </a:pPr>
              <a:endParaRPr sz="1200">
                <a:solidFill>
                  <a:schemeClr val="dk1"/>
                </a:solidFill>
                <a:highlight>
                  <a:srgbClr val="FFFFFF"/>
                </a:highlight>
              </a:endParaRPr>
            </a:p>
            <a:p>
              <a:pPr marL="0" lvl="0" indent="0" algn="l" rtl="0">
                <a:spcBef>
                  <a:spcPts val="0"/>
                </a:spcBef>
                <a:spcAft>
                  <a:spcPts val="0"/>
                </a:spcAft>
                <a:buNone/>
              </a:pPr>
              <a:r>
                <a:rPr lang="ro" sz="1200" b="1">
                  <a:solidFill>
                    <a:schemeClr val="dk1"/>
                  </a:solidFill>
                </a:rPr>
                <a:t>O lume în schimbare – Nevoia de gândire nouă</a:t>
              </a:r>
              <a:endParaRPr sz="1200" b="1">
                <a:solidFill>
                  <a:schemeClr val="dk1"/>
                </a:solidFill>
              </a:endParaRPr>
            </a:p>
            <a:p>
              <a:pPr marL="0" lvl="0" indent="0" algn="l" rtl="0">
                <a:spcBef>
                  <a:spcPts val="0"/>
                </a:spcBef>
                <a:spcAft>
                  <a:spcPts val="0"/>
                </a:spcAft>
                <a:buNone/>
              </a:pPr>
              <a:r>
                <a:rPr lang="ro" sz="1200">
                  <a:solidFill>
                    <a:schemeClr val="dk1"/>
                  </a:solidFill>
                  <a:highlight>
                    <a:srgbClr val="FCFCFC"/>
                  </a:highlight>
                </a:rPr>
                <a:t>Având în vedere că tehnologia și modelele de afaceri se schimbă rapid, adoptarea unei mentalități de creștere este vitală pentru succesul în carieră. Lucrătorii vor trebui să învețe în mod continuu noi abilități pentru a rămâne competitivi, pe măsură ce tehnologiile de automatizare, inclusiv inteligența artificială, devin mai răspândite.</a:t>
              </a:r>
              <a:endParaRPr sz="1200">
                <a:solidFill>
                  <a:schemeClr val="dk1"/>
                </a:solidFill>
                <a:highlight>
                  <a:srgbClr val="FCFCFC"/>
                </a:highlight>
              </a:endParaRPr>
            </a:p>
            <a:p>
              <a:pPr marL="0" lvl="0" indent="0" algn="l" rtl="0">
                <a:spcBef>
                  <a:spcPts val="0"/>
                </a:spcBef>
                <a:spcAft>
                  <a:spcPts val="0"/>
                </a:spcAft>
                <a:buNone/>
              </a:pPr>
              <a:endParaRPr sz="1200">
                <a:solidFill>
                  <a:schemeClr val="dk1"/>
                </a:solidFill>
                <a:highlight>
                  <a:srgbClr val="FCFCFC"/>
                </a:highlight>
              </a:endParaRPr>
            </a:p>
            <a:p>
              <a:pPr marL="0" lvl="0" indent="0" algn="l" rtl="0">
                <a:spcBef>
                  <a:spcPts val="0"/>
                </a:spcBef>
                <a:spcAft>
                  <a:spcPts val="0"/>
                </a:spcAft>
                <a:buNone/>
              </a:pPr>
              <a:r>
                <a:rPr lang="ro" sz="1200" b="1">
                  <a:solidFill>
                    <a:schemeClr val="dk1"/>
                  </a:solidFill>
                </a:rPr>
                <a:t>Competențe antreprenoriale</a:t>
              </a:r>
              <a:endParaRPr sz="1200" b="1">
                <a:solidFill>
                  <a:schemeClr val="dk1"/>
                </a:solidFill>
              </a:endParaRPr>
            </a:p>
            <a:p>
              <a:pPr marL="0" lvl="0" indent="0" algn="l" rtl="0">
                <a:spcBef>
                  <a:spcPts val="900"/>
                </a:spcBef>
                <a:spcAft>
                  <a:spcPts val="0"/>
                </a:spcAft>
                <a:buNone/>
              </a:pPr>
              <a:r>
                <a:rPr lang="ro" sz="1200">
                  <a:solidFill>
                    <a:schemeClr val="dk1"/>
                  </a:solidFill>
                </a:rPr>
                <a:t>Competențele antreprenoriale sunt cunoștințele, abilitățile și atitudinile care ajută o persoană să înființeze o companie. Aceste competențe încapsulează mentalitatea și know-how-ul pentru identificarea oportunităților, rezolvarea creativă a problemelor, inițiativa, comunicarea, reflectarea, adaptarea și atitudini precum curiozitatea, deschiderea la minte, proactivitatea, flexibilitatea, determinarea și rezistența. În timp ce unii cred că antreprenorii se nasc, există dovezi solide că astfel de competențe antreprenoriale și „mentalitatea antreprenorială” pot fi predate.</a:t>
              </a:r>
              <a:endParaRPr sz="1200">
                <a:solidFill>
                  <a:schemeClr val="dk1"/>
                </a:solidFill>
              </a:endParaRPr>
            </a:p>
            <a:p>
              <a:pPr marL="0" lvl="0" indent="0" algn="l" rtl="0">
                <a:spcBef>
                  <a:spcPts val="900"/>
                </a:spcBef>
                <a:spcAft>
                  <a:spcPts val="0"/>
                </a:spcAft>
                <a:buNone/>
              </a:pPr>
              <a:endParaRPr sz="1100">
                <a:solidFill>
                  <a:schemeClr val="dk1"/>
                </a:solidFill>
                <a:highlight>
                  <a:srgbClr val="FCFCFC"/>
                </a:highlight>
              </a:endParaRPr>
            </a:p>
          </p:txBody>
        </p:sp>
        <p:sp>
          <p:nvSpPr>
            <p:cNvPr id="207" name="Google Shape;207;g20807fe734c_0_51"/>
            <p:cNvSpPr txBox="1"/>
            <p:nvPr/>
          </p:nvSpPr>
          <p:spPr>
            <a:xfrm rot="10800000" flipH="1">
              <a:off x="3687667" y="1224267"/>
              <a:ext cx="2252400" cy="1899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400"/>
                </a:spcAft>
                <a:buSzPts val="1100"/>
                <a:buNone/>
              </a:pPr>
              <a:endParaRPr sz="1400" b="1">
                <a:solidFill>
                  <a:srgbClr val="3F3F3F"/>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0807fe734c_0_74"/>
          <p:cNvSpPr/>
          <p:nvPr/>
        </p:nvSpPr>
        <p:spPr>
          <a:xfrm>
            <a:off x="215516" y="231278"/>
            <a:ext cx="8712900" cy="4788600"/>
          </a:xfrm>
          <a:prstGeom prst="frame">
            <a:avLst>
              <a:gd name="adj1" fmla="val 890"/>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13" name="Google Shape;213;g20807fe734c_0_74"/>
          <p:cNvSpPr/>
          <p:nvPr/>
        </p:nvSpPr>
        <p:spPr>
          <a:xfrm>
            <a:off x="6651775" y="0"/>
            <a:ext cx="2016300" cy="51435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4" name="Google Shape;214;g20807fe734c_0_74"/>
          <p:cNvSpPr txBox="1"/>
          <p:nvPr/>
        </p:nvSpPr>
        <p:spPr>
          <a:xfrm>
            <a:off x="6651775" y="771300"/>
            <a:ext cx="2129700" cy="144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800"/>
              <a:buFont typeface="Arial"/>
              <a:buNone/>
            </a:pPr>
            <a:r>
              <a:rPr lang="ro" sz="2500" b="1">
                <a:solidFill>
                  <a:schemeClr val="lt1"/>
                </a:solidFill>
              </a:rPr>
              <a:t>Glosar</a:t>
            </a:r>
            <a:endParaRPr sz="1500">
              <a:solidFill>
                <a:schemeClr val="lt1"/>
              </a:solidFill>
              <a:latin typeface="Arial"/>
              <a:ea typeface="Arial"/>
              <a:cs typeface="Arial"/>
              <a:sym typeface="Arial"/>
            </a:endParaRPr>
          </a:p>
        </p:txBody>
      </p:sp>
      <p:grpSp>
        <p:nvGrpSpPr>
          <p:cNvPr id="215" name="Google Shape;215;g20807fe734c_0_74"/>
          <p:cNvGrpSpPr/>
          <p:nvPr/>
        </p:nvGrpSpPr>
        <p:grpSpPr>
          <a:xfrm>
            <a:off x="487825" y="499050"/>
            <a:ext cx="2860125" cy="3677890"/>
            <a:chOff x="3585775" y="1011014"/>
            <a:chExt cx="2354400" cy="3677890"/>
          </a:xfrm>
        </p:grpSpPr>
        <p:sp>
          <p:nvSpPr>
            <p:cNvPr id="216" name="Google Shape;216;g20807fe734c_0_74"/>
            <p:cNvSpPr txBox="1"/>
            <p:nvPr/>
          </p:nvSpPr>
          <p:spPr>
            <a:xfrm>
              <a:off x="3585775" y="1011014"/>
              <a:ext cx="2354400" cy="367789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ro" sz="1200" b="1" dirty="0">
                  <a:solidFill>
                    <a:srgbClr val="191D34"/>
                  </a:solidFill>
                  <a:highlight>
                    <a:srgbClr val="FFFFFF"/>
                  </a:highlight>
                  <a:latin typeface="Calibri"/>
                  <a:ea typeface="Calibri"/>
                  <a:cs typeface="Calibri"/>
                  <a:sym typeface="Calibri"/>
                </a:rPr>
                <a:t>Mentalitate de creștere</a:t>
              </a:r>
              <a:endParaRPr sz="1200" b="1" dirty="0">
                <a:solidFill>
                  <a:srgbClr val="191D34"/>
                </a:solidFill>
                <a:highlight>
                  <a:srgbClr val="FFFFFF"/>
                </a:highlight>
                <a:latin typeface="Calibri"/>
                <a:ea typeface="Calibri"/>
                <a:cs typeface="Calibri"/>
                <a:sym typeface="Calibri"/>
              </a:endParaRPr>
            </a:p>
            <a:p>
              <a:pPr marL="0" lvl="0" indent="0" algn="l" rtl="0">
                <a:spcBef>
                  <a:spcPts val="0"/>
                </a:spcBef>
                <a:spcAft>
                  <a:spcPts val="0"/>
                </a:spcAft>
                <a:buSzPts val="1100"/>
                <a:buNone/>
              </a:pPr>
              <a:r>
                <a:rPr lang="ro" sz="1200" dirty="0">
                  <a:solidFill>
                    <a:srgbClr val="231F20"/>
                  </a:solidFill>
                  <a:highlight>
                    <a:srgbClr val="FFFFFF"/>
                  </a:highlight>
                  <a:latin typeface="Calibri"/>
                  <a:ea typeface="Calibri"/>
                  <a:cs typeface="Calibri"/>
                  <a:sym typeface="Calibri"/>
                </a:rPr>
                <a:t>O mentalitate de creștere este convingerea că abilitățile și abilitățile tale nu sunt fixe/săpate în piatră. Așa cum stejarii puternici cresc din ghinde mici, talentele noastre ar putea începe de la mici, dar au potențialul de a crește uriaș.</a:t>
              </a:r>
              <a:endParaRPr sz="1200" dirty="0">
                <a:solidFill>
                  <a:srgbClr val="231F20"/>
                </a:solidFill>
                <a:highlight>
                  <a:srgbClr val="FFFFFF"/>
                </a:highlight>
                <a:latin typeface="Calibri"/>
                <a:ea typeface="Calibri"/>
                <a:cs typeface="Calibri"/>
                <a:sym typeface="Calibri"/>
              </a:endParaRPr>
            </a:p>
            <a:p>
              <a:pPr marL="0" lvl="0" indent="0" algn="l" rtl="0">
                <a:spcBef>
                  <a:spcPts val="0"/>
                </a:spcBef>
                <a:spcAft>
                  <a:spcPts val="0"/>
                </a:spcAft>
                <a:buSzPts val="1100"/>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ro" sz="1200" b="1" dirty="0">
                  <a:solidFill>
                    <a:srgbClr val="231F20"/>
                  </a:solidFill>
                  <a:highlight>
                    <a:srgbClr val="FFFFFF"/>
                  </a:highlight>
                  <a:latin typeface="Calibri"/>
                  <a:ea typeface="Calibri"/>
                  <a:cs typeface="Calibri"/>
                  <a:sym typeface="Calibri"/>
                </a:rPr>
                <a:t>Mentalitate </a:t>
              </a:r>
              <a:endParaRPr sz="1200" b="1" dirty="0">
                <a:solidFill>
                  <a:srgbClr val="231F20"/>
                </a:solidFill>
                <a:highlight>
                  <a:srgbClr val="FFFFFF"/>
                </a:highlight>
                <a:latin typeface="Calibri"/>
                <a:ea typeface="Calibri"/>
                <a:cs typeface="Calibri"/>
                <a:sym typeface="Calibri"/>
              </a:endParaRPr>
            </a:p>
            <a:p>
              <a:pPr marL="0" lvl="0" indent="0" algn="l" rtl="0">
                <a:spcBef>
                  <a:spcPts val="0"/>
                </a:spcBef>
                <a:spcAft>
                  <a:spcPts val="0"/>
                </a:spcAft>
                <a:buSzPts val="1100"/>
                <a:buNone/>
              </a:pPr>
              <a:r>
                <a:rPr lang="ro" sz="1200" dirty="0">
                  <a:solidFill>
                    <a:srgbClr val="231F20"/>
                  </a:solidFill>
                  <a:highlight>
                    <a:srgbClr val="FFFFFF"/>
                  </a:highlight>
                  <a:latin typeface="Calibri"/>
                  <a:ea typeface="Calibri"/>
                  <a:cs typeface="Calibri"/>
                  <a:sym typeface="Calibri"/>
                </a:rPr>
                <a:t>Oamenii cu o mentalitate fixă au mai multe șanse să creadă că capacitatea și inteligența lor nu pot fi schimbate; că fie sunt buni la ceva, fie nu.</a:t>
              </a:r>
              <a:endParaRPr sz="1200" dirty="0">
                <a:solidFill>
                  <a:srgbClr val="231F20"/>
                </a:solidFill>
                <a:highlight>
                  <a:srgbClr val="FFFFFF"/>
                </a:highlight>
                <a:latin typeface="Calibri"/>
                <a:ea typeface="Calibri"/>
                <a:cs typeface="Calibri"/>
                <a:sym typeface="Calibri"/>
              </a:endParaRPr>
            </a:p>
            <a:p>
              <a:pPr marL="0" lvl="0" indent="0" algn="l" rtl="0">
                <a:spcBef>
                  <a:spcPts val="0"/>
                </a:spcBef>
                <a:spcAft>
                  <a:spcPts val="0"/>
                </a:spcAft>
                <a:buSzPts val="1100"/>
                <a:buNone/>
              </a:pPr>
              <a:endParaRPr sz="1100" b="1" dirty="0">
                <a:solidFill>
                  <a:schemeClr val="dk1"/>
                </a:solidFill>
                <a:highlight>
                  <a:srgbClr val="FCFCFC"/>
                </a:highlight>
                <a:latin typeface="Calibri"/>
                <a:ea typeface="Calibri"/>
                <a:cs typeface="Calibri"/>
                <a:sym typeface="Calibri"/>
              </a:endParaRPr>
            </a:p>
            <a:p>
              <a:pPr marL="0" lvl="0" indent="0" algn="l" rtl="0">
                <a:spcBef>
                  <a:spcPts val="0"/>
                </a:spcBef>
                <a:spcAft>
                  <a:spcPts val="0"/>
                </a:spcAft>
                <a:buSzPts val="1100"/>
                <a:buNone/>
              </a:pPr>
              <a:r>
                <a:rPr lang="ro" sz="1100" b="1" dirty="0">
                  <a:solidFill>
                    <a:schemeClr val="dk1"/>
                  </a:solidFill>
                  <a:highlight>
                    <a:srgbClr val="FCFCFC"/>
                  </a:highlight>
                  <a:latin typeface="Calibri"/>
                  <a:ea typeface="Calibri"/>
                  <a:cs typeface="Calibri"/>
                  <a:sym typeface="Calibri"/>
                </a:rPr>
                <a:t>Minte deschisă</a:t>
              </a:r>
              <a:r>
                <a:rPr lang="ro" sz="1100" dirty="0">
                  <a:solidFill>
                    <a:schemeClr val="dk1"/>
                  </a:solidFill>
                  <a:highlight>
                    <a:srgbClr val="FCFCFC"/>
                  </a:highlight>
                  <a:latin typeface="Calibri"/>
                  <a:ea typeface="Calibri"/>
                  <a:cs typeface="Calibri"/>
                  <a:sym typeface="Calibri"/>
                </a:rPr>
                <a:t> </a:t>
              </a:r>
              <a:endParaRPr sz="1100" dirty="0">
                <a:solidFill>
                  <a:schemeClr val="dk1"/>
                </a:solidFill>
                <a:highlight>
                  <a:srgbClr val="FCFCFC"/>
                </a:highlight>
                <a:latin typeface="Calibri"/>
                <a:ea typeface="Calibri"/>
                <a:cs typeface="Calibri"/>
                <a:sym typeface="Calibri"/>
              </a:endParaRPr>
            </a:p>
            <a:p>
              <a:pPr marL="0" lvl="0" indent="0" algn="l" rtl="0">
                <a:spcBef>
                  <a:spcPts val="0"/>
                </a:spcBef>
                <a:spcAft>
                  <a:spcPts val="0"/>
                </a:spcAft>
                <a:buSzPts val="1100"/>
                <a:buNone/>
              </a:pPr>
              <a:r>
                <a:rPr lang="ro" sz="1100" dirty="0">
                  <a:solidFill>
                    <a:schemeClr val="dk1"/>
                  </a:solidFill>
                  <a:highlight>
                    <a:srgbClr val="FCFCFC"/>
                  </a:highlight>
                  <a:latin typeface="Calibri"/>
                  <a:ea typeface="Calibri"/>
                  <a:cs typeface="Calibri"/>
                  <a:sym typeface="Calibri"/>
                </a:rPr>
                <a:t>O </a:t>
              </a:r>
              <a:r>
                <a:rPr lang="ro" sz="1100" dirty="0">
                  <a:solidFill>
                    <a:schemeClr val="dk1"/>
                  </a:solidFill>
                  <a:highlight>
                    <a:srgbClr val="FCFCFC"/>
                  </a:highlight>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mentalitate de creștere necesită ca liderii să fie mai incluzivi </a:t>
              </a:r>
              <a:r>
                <a:rPr lang="ro" sz="1100" dirty="0">
                  <a:solidFill>
                    <a:schemeClr val="dk1"/>
                  </a:solidFill>
                  <a:highlight>
                    <a:srgbClr val="FCFCFC"/>
                  </a:highlight>
                  <a:latin typeface="Calibri"/>
                  <a:ea typeface="Calibri"/>
                  <a:cs typeface="Calibri"/>
                  <a:sym typeface="Calibri"/>
                </a:rPr>
                <a:t>la nevoile și perspectivele unice ale celorlalți. Creșterea necesită mai mult decât profituri; necesită o înțelegere clară a activelor capitalului uman.</a:t>
              </a:r>
              <a:endParaRPr sz="1200" dirty="0">
                <a:solidFill>
                  <a:srgbClr val="231F20"/>
                </a:solidFill>
                <a:highlight>
                  <a:srgbClr val="FFFFFF"/>
                </a:highlight>
                <a:latin typeface="Calibri"/>
                <a:ea typeface="Calibri"/>
                <a:cs typeface="Calibri"/>
                <a:sym typeface="Calibri"/>
              </a:endParaRPr>
            </a:p>
          </p:txBody>
        </p:sp>
        <p:sp>
          <p:nvSpPr>
            <p:cNvPr id="217" name="Google Shape;217;g20807fe734c_0_74"/>
            <p:cNvSpPr txBox="1"/>
            <p:nvPr/>
          </p:nvSpPr>
          <p:spPr>
            <a:xfrm>
              <a:off x="3687664" y="1203595"/>
              <a:ext cx="2252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b="1">
                <a:solidFill>
                  <a:srgbClr val="3F3F3F"/>
                </a:solidFill>
                <a:latin typeface="Arial"/>
                <a:ea typeface="Arial"/>
                <a:cs typeface="Arial"/>
                <a:sym typeface="Arial"/>
              </a:endParaRPr>
            </a:p>
          </p:txBody>
        </p:sp>
      </p:grpSp>
      <p:sp>
        <p:nvSpPr>
          <p:cNvPr id="218" name="Google Shape;218;g20807fe734c_0_74"/>
          <p:cNvSpPr txBox="1"/>
          <p:nvPr/>
        </p:nvSpPr>
        <p:spPr>
          <a:xfrm>
            <a:off x="3635925" y="728650"/>
            <a:ext cx="2736300" cy="286228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ro" sz="1200" b="1" dirty="0">
                <a:solidFill>
                  <a:schemeClr val="dk1"/>
                </a:solidFill>
                <a:highlight>
                  <a:srgbClr val="FCFCFC"/>
                </a:highlight>
                <a:latin typeface="Calibri"/>
                <a:ea typeface="Calibri"/>
                <a:cs typeface="Calibri"/>
                <a:sym typeface="Calibri"/>
              </a:rPr>
              <a:t>Incluziunea și promovarea individualității </a:t>
            </a:r>
          </a:p>
          <a:p>
            <a:pPr marL="0" lvl="0" indent="0" algn="l" rtl="0">
              <a:spcBef>
                <a:spcPts val="0"/>
              </a:spcBef>
              <a:spcAft>
                <a:spcPts val="0"/>
              </a:spcAft>
              <a:buSzPts val="1100"/>
              <a:buNone/>
            </a:pPr>
            <a:r>
              <a:rPr lang="ro" sz="1200" dirty="0">
                <a:solidFill>
                  <a:schemeClr val="dk1"/>
                </a:solidFill>
                <a:highlight>
                  <a:srgbClr val="FCFCFC"/>
                </a:highlight>
                <a:latin typeface="Calibri"/>
                <a:ea typeface="Calibri"/>
                <a:cs typeface="Calibri"/>
                <a:sym typeface="Calibri"/>
              </a:rPr>
              <a:t>Incluziunea este un sistem pentru a ne asigura că organizațiile sunt primitoare la fiecare nivel pentru fiecare individ. Incluziunea înseamnă găsirea unei concepții asemănătoare în diferențele noastre și îmbrățișarea ideilor și idealurilor unice ale indivizilor.</a:t>
            </a:r>
            <a:endParaRPr sz="1200" dirty="0">
              <a:solidFill>
                <a:schemeClr val="dk1"/>
              </a:solidFill>
              <a:highlight>
                <a:srgbClr val="FCFCFC"/>
              </a:highlight>
              <a:latin typeface="Calibri"/>
              <a:ea typeface="Calibri"/>
              <a:cs typeface="Calibri"/>
              <a:sym typeface="Calibri"/>
            </a:endParaRPr>
          </a:p>
          <a:p>
            <a:pPr marL="0" lvl="0" indent="0" algn="l" rtl="0">
              <a:spcBef>
                <a:spcPts val="0"/>
              </a:spcBef>
              <a:spcAft>
                <a:spcPts val="0"/>
              </a:spcAft>
              <a:buSzPts val="1100"/>
              <a:buNone/>
            </a:pPr>
            <a:endParaRPr sz="1200" dirty="0">
              <a:solidFill>
                <a:schemeClr val="dk1"/>
              </a:solidFill>
              <a:highlight>
                <a:srgbClr val="FCFCFC"/>
              </a:highlight>
              <a:latin typeface="Calibri"/>
              <a:ea typeface="Calibri"/>
              <a:cs typeface="Calibri"/>
              <a:sym typeface="Calibri"/>
            </a:endParaRPr>
          </a:p>
          <a:p>
            <a:pPr marL="0" lvl="0" indent="0" algn="l" rtl="0">
              <a:spcBef>
                <a:spcPts val="0"/>
              </a:spcBef>
              <a:spcAft>
                <a:spcPts val="0"/>
              </a:spcAft>
              <a:buSzPts val="1100"/>
              <a:buNone/>
            </a:pPr>
            <a:r>
              <a:rPr lang="ro" sz="1200" b="1" dirty="0">
                <a:solidFill>
                  <a:schemeClr val="dk1"/>
                </a:solidFill>
                <a:latin typeface="Calibri"/>
                <a:ea typeface="Calibri"/>
                <a:cs typeface="Calibri"/>
                <a:sym typeface="Calibri"/>
              </a:rPr>
              <a:t>Cultivați rezistența</a:t>
            </a:r>
            <a:endParaRPr sz="1200" b="1"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ro" sz="1200" dirty="0">
                <a:solidFill>
                  <a:schemeClr val="dk1"/>
                </a:solidFill>
                <a:latin typeface="Calibri"/>
                <a:ea typeface="Calibri"/>
                <a:cs typeface="Calibri"/>
                <a:sym typeface="Calibri"/>
              </a:rPr>
              <a:t>Persoană cu mentalitate de creștere, apoi fă-ți timp și depune efort pentru a o dezvolta. Persistați și oportunitățile vor veni.</a:t>
            </a:r>
            <a:endParaRPr sz="1200" dirty="0">
              <a:solidFill>
                <a:schemeClr val="dk1"/>
              </a:solidFill>
              <a:highlight>
                <a:srgbClr val="FCFCFC"/>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ontents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Break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ver and End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3212</Words>
  <Application>Microsoft Office PowerPoint</Application>
  <PresentationFormat>Presentación en pantalla (16:9)</PresentationFormat>
  <Paragraphs>217</Paragraphs>
  <Slides>24</Slides>
  <Notes>24</Notes>
  <HiddenSlides>0</HiddenSlides>
  <MMClips>0</MMClips>
  <ScaleCrop>false</ScaleCrop>
  <HeadingPairs>
    <vt:vector size="8" baseType="variant">
      <vt:variant>
        <vt:lpstr>Fuentes usadas</vt:lpstr>
      </vt:variant>
      <vt:variant>
        <vt:i4>5</vt:i4>
      </vt:variant>
      <vt:variant>
        <vt:lpstr>Tema</vt:lpstr>
      </vt:variant>
      <vt:variant>
        <vt:i4>3</vt:i4>
      </vt:variant>
      <vt:variant>
        <vt:lpstr>Servidores OLE incrustados</vt:lpstr>
      </vt:variant>
      <vt:variant>
        <vt:i4>0</vt:i4>
      </vt:variant>
      <vt:variant>
        <vt:lpstr>Títulos de diapositiva</vt:lpstr>
      </vt:variant>
      <vt:variant>
        <vt:i4>24</vt:i4>
      </vt:variant>
    </vt:vector>
  </HeadingPairs>
  <TitlesOfParts>
    <vt:vector size="32" baseType="lpstr">
      <vt:lpstr>Arial</vt:lpstr>
      <vt:lpstr>Calibri</vt:lpstr>
      <vt:lpstr>Helvetica Neue</vt:lpstr>
      <vt:lpstr>Public Sans</vt:lpstr>
      <vt:lpstr>Times New Roman</vt:lpstr>
      <vt:lpstr>Contents Slide Master</vt:lpstr>
      <vt:lpstr>Section Break Slide Master</vt:lpstr>
      <vt:lpstr>Cover and End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googleslidesppt.com;allppt.com</dc:creator>
  <cp:lastModifiedBy>Miriam Internet Web Solutions</cp:lastModifiedBy>
  <cp:revision>5</cp:revision>
  <dcterms:created xsi:type="dcterms:W3CDTF">2016-12-05T23:26:54Z</dcterms:created>
  <dcterms:modified xsi:type="dcterms:W3CDTF">2023-06-19T08:50:15Z</dcterms:modified>
</cp:coreProperties>
</file>