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46"/>
  </p:handoutMasterIdLst>
  <p:sldIdLst>
    <p:sldId id="264" r:id="rId4"/>
    <p:sldId id="261" r:id="rId5"/>
    <p:sldId id="353" r:id="rId6"/>
    <p:sldId id="300" r:id="rId7"/>
    <p:sldId id="323" r:id="rId8"/>
    <p:sldId id="324" r:id="rId9"/>
    <p:sldId id="325" r:id="rId10"/>
    <p:sldId id="326" r:id="rId11"/>
    <p:sldId id="327" r:id="rId12"/>
    <p:sldId id="328" r:id="rId13"/>
    <p:sldId id="329" r:id="rId14"/>
    <p:sldId id="330" r:id="rId15"/>
    <p:sldId id="331" r:id="rId16"/>
    <p:sldId id="363" r:id="rId17"/>
    <p:sldId id="364" r:id="rId18"/>
    <p:sldId id="334" r:id="rId19"/>
    <p:sldId id="335" r:id="rId20"/>
    <p:sldId id="336" r:id="rId21"/>
    <p:sldId id="337" r:id="rId22"/>
    <p:sldId id="338" r:id="rId23"/>
    <p:sldId id="276" r:id="rId24"/>
    <p:sldId id="302" r:id="rId25"/>
    <p:sldId id="343" r:id="rId26"/>
    <p:sldId id="303" r:id="rId27"/>
    <p:sldId id="344" r:id="rId28"/>
    <p:sldId id="304" r:id="rId29"/>
    <p:sldId id="316" r:id="rId30"/>
    <p:sldId id="345" r:id="rId31"/>
    <p:sldId id="346" r:id="rId32"/>
    <p:sldId id="347" r:id="rId33"/>
    <p:sldId id="348" r:id="rId34"/>
    <p:sldId id="349" r:id="rId35"/>
    <p:sldId id="350" r:id="rId36"/>
    <p:sldId id="351" r:id="rId37"/>
    <p:sldId id="352" r:id="rId38"/>
    <p:sldId id="319" r:id="rId39"/>
    <p:sldId id="305" r:id="rId40"/>
    <p:sldId id="314" r:id="rId41"/>
    <p:sldId id="313" r:id="rId42"/>
    <p:sldId id="315" r:id="rId43"/>
    <p:sldId id="278" r:id="rId44"/>
    <p:sldId id="262" r:id="rId4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Bistriceanu" initials="IB" lastIdx="1" clrIdx="0">
    <p:extLst>
      <p:ext uri="{19B8F6BF-5375-455C-9EA6-DF929625EA0E}">
        <p15:presenceInfo xmlns:p15="http://schemas.microsoft.com/office/powerpoint/2012/main" userId="Ioana Bistric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a:srgbClr val="FFFFFF"/>
    <a:srgbClr val="F39E5A"/>
    <a:srgbClr val="86BD70"/>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35" autoAdjust="0"/>
    <p:restoredTop sz="94628" autoAdjust="0"/>
  </p:normalViewPr>
  <p:slideViewPr>
    <p:cSldViewPr>
      <p:cViewPr varScale="1">
        <p:scale>
          <a:sx n="104" d="100"/>
          <a:sy n="104" d="100"/>
        </p:scale>
        <p:origin x="269" y="8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6T19:46:16.015" idx="1">
    <p:pos x="5571" y="125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5/27/2023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Power-Positive-Team-Principles-Practices/dp/1119430240" TargetMode="External"/><Relationship Id="rId2" Type="http://schemas.openxmlformats.org/officeDocument/2006/relationships/hyperlink" Target="https://www.youtube.com/watch?v=R78pvt9JFNY" TargetMode="External"/><Relationship Id="rId1" Type="http://schemas.openxmlformats.org/officeDocument/2006/relationships/slideLayout" Target="../slideLayouts/slideLayout6.xml"/><Relationship Id="rId5" Type="http://schemas.openxmlformats.org/officeDocument/2006/relationships/hyperlink" Target="https://www.amazon.com/You-Are-Team-Simple-Teammates/dp/1546770852" TargetMode="External"/><Relationship Id="rId4" Type="http://schemas.openxmlformats.org/officeDocument/2006/relationships/hyperlink" Target="https://www.octann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718765"/>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800" dirty="0">
              <a:solidFill>
                <a:schemeClr val="tx1"/>
              </a:solidFill>
            </a:endParaRPr>
          </a:p>
        </p:txBody>
      </p:sp>
      <p:sp>
        <p:nvSpPr>
          <p:cNvPr id="3" name="CasetăText 2">
            <a:extLst>
              <a:ext uri="{FF2B5EF4-FFF2-40B4-BE49-F238E27FC236}">
                <a16:creationId xmlns:a16="http://schemas.microsoft.com/office/drawing/2014/main" id="{2729B455-9229-45FD-E433-1D63A42F587D}"/>
              </a:ext>
            </a:extLst>
          </p:cNvPr>
          <p:cNvSpPr txBox="1"/>
          <p:nvPr/>
        </p:nvSpPr>
        <p:spPr>
          <a:xfrm>
            <a:off x="2771800" y="3027992"/>
            <a:ext cx="3816424" cy="1938992"/>
          </a:xfrm>
          <a:prstGeom prst="rect">
            <a:avLst/>
          </a:prstGeom>
          <a:noFill/>
        </p:spPr>
        <p:txBody>
          <a:bodyPr wrap="square">
            <a:spAutoFit/>
          </a:bodyPr>
          <a:lstStyle/>
          <a:p>
            <a:pPr algn="ctr"/>
            <a:r>
              <a:rPr lang="en-GB" sz="2400" b="1" dirty="0" err="1">
                <a:effectLst/>
                <a:latin typeface="Arial" panose="020B0604020202020204" pitchFamily="34" charset="0"/>
                <a:ea typeface="Arial" panose="020B0604020202020204" pitchFamily="34" charset="0"/>
              </a:rPr>
              <a:t>Gestionarea</a:t>
            </a:r>
            <a:r>
              <a:rPr lang="en-GB" sz="2400" b="1" dirty="0">
                <a:effectLst/>
                <a:latin typeface="Arial" panose="020B0604020202020204" pitchFamily="34" charset="0"/>
                <a:ea typeface="Arial" panose="020B0604020202020204" pitchFamily="34" charset="0"/>
              </a:rPr>
              <a:t> </a:t>
            </a:r>
            <a:r>
              <a:rPr lang="en-GB" sz="2400" b="1" dirty="0" err="1">
                <a:effectLst/>
                <a:latin typeface="Arial" panose="020B0604020202020204" pitchFamily="34" charset="0"/>
                <a:ea typeface="Arial" panose="020B0604020202020204" pitchFamily="34" charset="0"/>
              </a:rPr>
              <a:t>afacerilor</a:t>
            </a:r>
            <a:r>
              <a:rPr lang="en-GB" sz="2400" b="1" dirty="0">
                <a:effectLst/>
                <a:latin typeface="Arial" panose="020B0604020202020204" pitchFamily="34" charset="0"/>
                <a:ea typeface="Arial" panose="020B0604020202020204" pitchFamily="34" charset="0"/>
              </a:rPr>
              <a:t>.</a:t>
            </a:r>
          </a:p>
          <a:p>
            <a:pPr algn="ctr"/>
            <a:endParaRPr lang="en-GB" sz="2400" b="1" dirty="0">
              <a:effectLst/>
              <a:latin typeface="Arial" panose="020B0604020202020204" pitchFamily="34" charset="0"/>
              <a:ea typeface="Arial" panose="020B0604020202020204" pitchFamily="34" charset="0"/>
            </a:endParaRPr>
          </a:p>
          <a:p>
            <a:pPr algn="ctr"/>
            <a:endParaRPr lang="en-GB" sz="2400" b="1" dirty="0">
              <a:effectLst/>
              <a:latin typeface="Arial" panose="020B0604020202020204" pitchFamily="34" charset="0"/>
              <a:ea typeface="Arial" panose="020B0604020202020204" pitchFamily="34" charset="0"/>
            </a:endParaRPr>
          </a:p>
          <a:p>
            <a:pPr algn="ctr"/>
            <a:endParaRPr lang="en-GB" sz="2400" b="1" dirty="0">
              <a:effectLst/>
              <a:latin typeface="Arial" panose="020B0604020202020204" pitchFamily="34" charset="0"/>
              <a:ea typeface="Arial" panose="020B0604020202020204" pitchFamily="34" charset="0"/>
            </a:endParaRPr>
          </a:p>
          <a:p>
            <a:pPr algn="ctr"/>
            <a:endParaRPr lang="en-GB" sz="2400" b="1" dirty="0">
              <a:effectLst/>
              <a:latin typeface="Arial" panose="020B0604020202020204" pitchFamily="34" charset="0"/>
              <a:ea typeface="Arial" panose="020B0604020202020204" pitchFamily="34" charset="0"/>
            </a:endParaRPr>
          </a:p>
        </p:txBody>
      </p:sp>
      <p:sp>
        <p:nvSpPr>
          <p:cNvPr id="6" name="Text Placeholder 3">
            <a:extLst>
              <a:ext uri="{FF2B5EF4-FFF2-40B4-BE49-F238E27FC236}">
                <a16:creationId xmlns:a16="http://schemas.microsoft.com/office/drawing/2014/main" id="{5064F17D-A84B-5FB4-0497-FAA8916C1B01}"/>
              </a:ext>
            </a:extLst>
          </p:cNvPr>
          <p:cNvSpPr txBox="1">
            <a:spLocks/>
          </p:cNvSpPr>
          <p:nvPr/>
        </p:nvSpPr>
        <p:spPr>
          <a:xfrm>
            <a:off x="2232396" y="3615801"/>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ro-RO" altLang="ko-KR" b="1" dirty="0">
                <a:solidFill>
                  <a:schemeClr val="tx1"/>
                </a:solidFill>
              </a:rPr>
              <a:t>De</a:t>
            </a:r>
            <a:r>
              <a:rPr lang="en-US" altLang="ko-KR" b="1" dirty="0">
                <a:solidFill>
                  <a:schemeClr val="tx1"/>
                </a:solidFill>
              </a:rPr>
              <a:t>: In</a:t>
            </a:r>
            <a:r>
              <a:rPr lang="ro-RO" altLang="ko-KR" b="1" dirty="0" err="1">
                <a:solidFill>
                  <a:schemeClr val="tx1"/>
                </a:solidFill>
              </a:rPr>
              <a:t>spectoratul</a:t>
            </a:r>
            <a:r>
              <a:rPr lang="ro-RO" altLang="ko-KR" b="1" dirty="0">
                <a:solidFill>
                  <a:schemeClr val="tx1"/>
                </a:solidFill>
              </a:rPr>
              <a:t> Școlar Județean Neamț</a:t>
            </a:r>
            <a:r>
              <a:rPr lang="en-US" altLang="ko-KR" b="1" dirty="0">
                <a:solidFill>
                  <a:schemeClr val="tx1"/>
                </a:solidFill>
              </a:rPr>
              <a:t> (ISJ)</a:t>
            </a:r>
            <a:r>
              <a:rPr lang="ro-RO" altLang="ko-KR" b="1" dirty="0">
                <a:solidFill>
                  <a:schemeClr val="tx1"/>
                </a:solidFill>
              </a:rPr>
              <a:t> </a:t>
            </a:r>
            <a:endParaRPr lang="en-US" altLang="ko-KR" dirty="0">
              <a:solidFill>
                <a:schemeClr val="tx1"/>
              </a:solidFill>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39552" y="267494"/>
            <a:ext cx="8208912"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ro-RO" sz="2000" b="1" dirty="0">
                <a:effectLst/>
                <a:latin typeface="Arial" panose="020B0604020202020204" pitchFamily="34" charset="0"/>
                <a:ea typeface="Arial" panose="020B0604020202020204" pitchFamily="34" charset="0"/>
              </a:rPr>
              <a:t>Managementul Intercultural</a:t>
            </a:r>
            <a:r>
              <a:rPr lang="en-GB" sz="2000" b="1" dirty="0">
                <a:effectLst/>
                <a:latin typeface="Arial" panose="020B0604020202020204" pitchFamily="34" charset="0"/>
                <a:ea typeface="Arial" panose="020B0604020202020204" pitchFamily="34" charset="0"/>
              </a:rPr>
              <a:t>– </a:t>
            </a:r>
            <a:r>
              <a:rPr lang="en-US" sz="2000" b="1" i="0" dirty="0" err="1">
                <a:effectLst/>
                <a:latin typeface="+mj-lt"/>
              </a:rPr>
              <a:t>cheia</a:t>
            </a:r>
            <a:r>
              <a:rPr lang="en-US" sz="2000" b="1" i="0" dirty="0">
                <a:effectLst/>
                <a:latin typeface="+mj-lt"/>
              </a:rPr>
              <a:t> </a:t>
            </a:r>
            <a:r>
              <a:rPr lang="en-US" sz="2000" b="1" i="0" dirty="0" err="1">
                <a:effectLst/>
                <a:latin typeface="+mj-lt"/>
              </a:rPr>
              <a:t>către</a:t>
            </a:r>
            <a:r>
              <a:rPr lang="en-US" sz="2000" b="1" i="0" dirty="0">
                <a:effectLst/>
                <a:latin typeface="+mj-lt"/>
              </a:rPr>
              <a:t> o </a:t>
            </a:r>
            <a:r>
              <a:rPr lang="en-US" sz="2000" b="1" i="0" dirty="0" err="1">
                <a:effectLst/>
                <a:latin typeface="+mj-lt"/>
              </a:rPr>
              <a:t>angajabilitate</a:t>
            </a:r>
            <a:r>
              <a:rPr lang="en-US" sz="2000" b="1" i="0" dirty="0">
                <a:effectLst/>
                <a:latin typeface="+mj-lt"/>
              </a:rPr>
              <a:t> de </a:t>
            </a:r>
            <a:r>
              <a:rPr lang="ro-RO" sz="2000" b="1" i="0" dirty="0">
                <a:effectLst/>
                <a:latin typeface="+mj-lt"/>
              </a:rPr>
              <a:t>      </a:t>
            </a:r>
            <a:r>
              <a:rPr lang="en-US" sz="2000" b="1" i="0" dirty="0" err="1">
                <a:effectLst/>
                <a:latin typeface="+mj-lt"/>
              </a:rPr>
              <a:t>succes</a:t>
            </a:r>
            <a:r>
              <a:rPr lang="en-US" sz="2000" b="1" i="0" dirty="0">
                <a:effectLst/>
                <a:latin typeface="+mj-lt"/>
              </a:rPr>
              <a:t> pe </a:t>
            </a:r>
            <a:r>
              <a:rPr lang="en-US" sz="2000" b="1" i="0" dirty="0" err="1">
                <a:effectLst/>
                <a:latin typeface="+mj-lt"/>
              </a:rPr>
              <a:t>piața</a:t>
            </a:r>
            <a:r>
              <a:rPr lang="en-US" sz="2000" b="1" i="0" dirty="0">
                <a:effectLst/>
                <a:latin typeface="+mj-lt"/>
              </a:rPr>
              <a:t> </a:t>
            </a:r>
            <a:r>
              <a:rPr lang="en-US" sz="2000" b="1" i="0" dirty="0" err="1">
                <a:effectLst/>
                <a:latin typeface="+mj-lt"/>
              </a:rPr>
              <a:t>muncii</a:t>
            </a:r>
            <a:r>
              <a:rPr lang="en-US" sz="2000" b="1" i="0" dirty="0">
                <a:effectLst/>
                <a:latin typeface="+mj-lt"/>
              </a:rPr>
              <a:t> din Europa</a:t>
            </a:r>
            <a:r>
              <a:rPr lang="en-US" sz="2000" b="1" i="0" dirty="0">
                <a:solidFill>
                  <a:srgbClr val="374151"/>
                </a:solidFill>
                <a:effectLst/>
                <a:latin typeface="Söhne"/>
              </a:rPr>
              <a:t>.</a:t>
            </a:r>
            <a:endParaRPr lang="ro-RO" sz="2000" b="1"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2BDB4DF-E751-2A80-8656-2A106B0AE293}"/>
              </a:ext>
            </a:extLst>
          </p:cNvPr>
          <p:cNvSpPr txBox="1"/>
          <p:nvPr/>
        </p:nvSpPr>
        <p:spPr>
          <a:xfrm>
            <a:off x="683568" y="1016997"/>
            <a:ext cx="7632848" cy="2555508"/>
          </a:xfrm>
          <a:prstGeom prst="rect">
            <a:avLst/>
          </a:prstGeom>
          <a:noFill/>
        </p:spPr>
        <p:txBody>
          <a:bodyPr wrap="square">
            <a:spAutoFit/>
          </a:bodyPr>
          <a:lstStyle/>
          <a:p>
            <a:pPr algn="just">
              <a:lnSpc>
                <a:spcPct val="150000"/>
              </a:lnSpc>
            </a:pP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 Este foarte obisnuit ca englezii să se adreseze unul altuia cu prenumele lor, și acest lucru se întâmplă la toate nivelurile ierarhiei organizaționale. </a:t>
            </a:r>
            <a:r>
              <a:rPr lang="ro-RO" sz="1200" dirty="0">
                <a:effectLst/>
                <a:latin typeface="Arial" panose="020B0604020202020204" pitchFamily="34" charset="0"/>
                <a:ea typeface="Calibri" panose="020F0502020204030204" pitchFamily="34" charset="0"/>
                <a:cs typeface="Times New Roman" panose="02020603050405020304" pitchFamily="18" charset="0"/>
              </a:rPr>
              <a:t>Din fericire, există o soluție: formarea în managementul intercultural este    concepută pentru a răspunde acestui tip de problemă. Acestea permit conștientizarea valorilor culturale proprii pentru o mai bună gestionare a echipelor interculturale. Această conștientizare a culturii celuilalt și a propriei   culturi aduce oamenii împreună și întărește legăturile profesionale prin reducerea neînțelegerilor și incidentelor culturale care pot afecta desfășurarea lină a unui proiect. Mai mult decât atât, formarea în managementul          intercultural aduce o valoare adăugată reală și profit companiei, pentru care diferențele culturale vor fi înțelese și asimilate în cadrul echipelor lor interculturale.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5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ro-RO" sz="2000" b="1" dirty="0">
                <a:effectLst/>
                <a:latin typeface="Arial" panose="020B0604020202020204" pitchFamily="34" charset="0"/>
                <a:ea typeface="Arial" panose="020B0604020202020204" pitchFamily="34" charset="0"/>
              </a:rPr>
              <a:t>Managementul Intercultural</a:t>
            </a:r>
            <a:r>
              <a:rPr lang="en-GB" sz="2000" b="1" dirty="0">
                <a:effectLst/>
                <a:latin typeface="Arial" panose="020B0604020202020204" pitchFamily="34" charset="0"/>
                <a:ea typeface="Arial" panose="020B0604020202020204" pitchFamily="34" charset="0"/>
              </a:rPr>
              <a:t>– </a:t>
            </a:r>
            <a:r>
              <a:rPr lang="en-US" sz="2000" b="1" i="0" dirty="0" err="1">
                <a:effectLst/>
                <a:latin typeface="+mj-lt"/>
              </a:rPr>
              <a:t>cheia</a:t>
            </a:r>
            <a:r>
              <a:rPr lang="en-US" sz="2000" b="1" i="0" dirty="0">
                <a:effectLst/>
                <a:latin typeface="+mj-lt"/>
              </a:rPr>
              <a:t> </a:t>
            </a:r>
            <a:r>
              <a:rPr lang="en-US" sz="2000" b="1" i="0" dirty="0" err="1">
                <a:effectLst/>
                <a:latin typeface="+mj-lt"/>
              </a:rPr>
              <a:t>către</a:t>
            </a:r>
            <a:r>
              <a:rPr lang="en-US" sz="2000" b="1" i="0" dirty="0">
                <a:effectLst/>
                <a:latin typeface="+mj-lt"/>
              </a:rPr>
              <a:t> o </a:t>
            </a:r>
            <a:r>
              <a:rPr lang="en-US" sz="2000" b="1" i="0" dirty="0" err="1">
                <a:effectLst/>
                <a:latin typeface="+mj-lt"/>
              </a:rPr>
              <a:t>angajabilitate</a:t>
            </a:r>
            <a:r>
              <a:rPr lang="en-US" sz="2000" b="1" i="0" dirty="0">
                <a:effectLst/>
                <a:latin typeface="+mj-lt"/>
              </a:rPr>
              <a:t> de </a:t>
            </a:r>
            <a:r>
              <a:rPr lang="ro-RO" sz="2000" b="1" i="0" dirty="0">
                <a:effectLst/>
                <a:latin typeface="+mj-lt"/>
              </a:rPr>
              <a:t>      </a:t>
            </a:r>
            <a:r>
              <a:rPr lang="en-US" sz="2000" b="1" i="0" dirty="0" err="1">
                <a:effectLst/>
                <a:latin typeface="+mj-lt"/>
              </a:rPr>
              <a:t>succes</a:t>
            </a:r>
            <a:r>
              <a:rPr lang="en-US" sz="2000" b="1" i="0" dirty="0">
                <a:effectLst/>
                <a:latin typeface="+mj-lt"/>
              </a:rPr>
              <a:t> pe </a:t>
            </a:r>
            <a:r>
              <a:rPr lang="en-US" sz="2000" b="1" i="0" dirty="0" err="1">
                <a:effectLst/>
                <a:latin typeface="+mj-lt"/>
              </a:rPr>
              <a:t>piața</a:t>
            </a:r>
            <a:r>
              <a:rPr lang="en-US" sz="2000" b="1" i="0" dirty="0">
                <a:effectLst/>
                <a:latin typeface="+mj-lt"/>
              </a:rPr>
              <a:t> </a:t>
            </a:r>
            <a:r>
              <a:rPr lang="en-US" sz="2000" b="1" i="0" dirty="0" err="1">
                <a:effectLst/>
                <a:latin typeface="+mj-lt"/>
              </a:rPr>
              <a:t>muncii</a:t>
            </a:r>
            <a:r>
              <a:rPr lang="en-US" sz="2000" b="1" i="0" dirty="0">
                <a:effectLst/>
                <a:latin typeface="+mj-lt"/>
              </a:rPr>
              <a:t> din Europa</a:t>
            </a:r>
            <a:r>
              <a:rPr lang="en-US" sz="2000" b="1" i="0" dirty="0">
                <a:solidFill>
                  <a:srgbClr val="374151"/>
                </a:solidFill>
                <a:effectLst/>
                <a:latin typeface="Söhne"/>
              </a:rPr>
              <a:t>.</a:t>
            </a:r>
            <a:endParaRPr lang="ro-RO" sz="2000" b="1"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10BB5B8-4CA8-C3E8-8259-43CCC65106A6}"/>
              </a:ext>
            </a:extLst>
          </p:cNvPr>
          <p:cNvSpPr txBox="1"/>
          <p:nvPr/>
        </p:nvSpPr>
        <p:spPr>
          <a:xfrm>
            <a:off x="467544" y="834989"/>
            <a:ext cx="8208912" cy="3627596"/>
          </a:xfrm>
          <a:prstGeom prst="rect">
            <a:avLst/>
          </a:prstGeom>
          <a:noFill/>
        </p:spPr>
        <p:txBody>
          <a:bodyPr wrap="square">
            <a:spAutoFit/>
          </a:bodyPr>
          <a:lstStyle/>
          <a:p>
            <a:pPr>
              <a:lnSpc>
                <a:spcPct val="150000"/>
              </a:lnSpc>
              <a:spcAft>
                <a:spcPts val="800"/>
              </a:spcAft>
            </a:pPr>
            <a:r>
              <a:rPr lang="en-GB" b="1" dirty="0" err="1">
                <a:effectLst/>
                <a:latin typeface="Arial" panose="020B0604020202020204" pitchFamily="34" charset="0"/>
                <a:ea typeface="Arial" panose="020B0604020202020204" pitchFamily="34" charset="0"/>
              </a:rPr>
              <a:t>Secti</a:t>
            </a:r>
            <a:r>
              <a:rPr lang="ro-RO" b="1" dirty="0">
                <a:effectLst/>
                <a:latin typeface="Arial" panose="020B0604020202020204" pitchFamily="34" charset="0"/>
                <a:ea typeface="Arial" panose="020B0604020202020204" pitchFamily="34" charset="0"/>
              </a:rPr>
              <a:t>unea</a:t>
            </a:r>
            <a:r>
              <a:rPr lang="en-GB" b="1" dirty="0">
                <a:effectLst/>
                <a:latin typeface="Arial" panose="020B0604020202020204" pitchFamily="34" charset="0"/>
                <a:ea typeface="Arial" panose="020B0604020202020204" pitchFamily="34" charset="0"/>
              </a:rPr>
              <a:t> 2.2:</a:t>
            </a:r>
            <a:r>
              <a:rPr lang="ro-RO" b="1" dirty="0">
                <a:effectLst/>
                <a:latin typeface="Arial" panose="020B0604020202020204" pitchFamily="34" charset="0"/>
                <a:ea typeface="Arial" panose="020B0604020202020204" pitchFamily="34" charset="0"/>
              </a:rPr>
              <a:t> </a:t>
            </a:r>
            <a:r>
              <a:rPr lang="pt-BR" b="1" dirty="0">
                <a:effectLst/>
                <a:latin typeface="Arial" panose="020B0604020202020204" pitchFamily="34" charset="0"/>
                <a:ea typeface="Arial" panose="020B0604020202020204" pitchFamily="34" charset="0"/>
              </a:rPr>
              <a:t>Avantajele și obstacolele în managementul intercultura</a:t>
            </a:r>
            <a:r>
              <a:rPr lang="ro-RO" b="1" dirty="0">
                <a:effectLst/>
                <a:latin typeface="Arial" panose="020B0604020202020204" pitchFamily="34" charset="0"/>
                <a:ea typeface="Arial" panose="020B0604020202020204" pitchFamily="34" charset="0"/>
              </a:rPr>
              <a:t>l</a:t>
            </a:r>
            <a:endParaRPr lang="ro-RO" dirty="0">
              <a:effectLst/>
              <a:latin typeface="Calibri" panose="020F0502020204030204" pitchFamily="34" charset="0"/>
              <a:ea typeface="Calibri" panose="020F0502020204030204" pitchFamily="34" charset="0"/>
            </a:endParaRPr>
          </a:p>
          <a:p>
            <a:pPr algn="just">
              <a:lnSpc>
                <a:spcPct val="150000"/>
              </a:lnSpc>
            </a:pP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Gestionarea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interculturală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privită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un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avantaj</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o mare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provocare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pentru</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multinațională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Înțelegerea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avantajelor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obstacolelor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primul</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pas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implementarea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unor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manageriale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bune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Astfel</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colaborarea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bogăția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echipe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multiculturale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poate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oferi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dumneavoastră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50000"/>
              </a:lnSpc>
              <a:buFont typeface="Arial" panose="020B0604020202020204" pitchFamily="34" charset="0"/>
              <a:buChar char="•"/>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perspective diverse, care sunt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surse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creativitate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inovație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buFont typeface="Arial" panose="020B0604020202020204" pitchFamily="34" charset="0"/>
              <a:buChar char="•"/>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bună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înțelegere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clienților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dumneavoastră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susține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competitivitatea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organizației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dumneavoastră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buFont typeface="Arial" panose="020B0604020202020204" pitchFamily="34" charset="0"/>
              <a:buChar char="•"/>
            </a:pP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sensibilitate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culturală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crescută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prin</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urmare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marketing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bine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țintit</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buFont typeface="Arial" panose="020B0604020202020204" pitchFamily="34" charset="0"/>
              <a:buChar char="•"/>
            </a:pP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capacitatea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reține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bine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talentele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cadrul</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dumneavoastră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buFont typeface="Arial" panose="020B0604020202020204" pitchFamily="34" charset="0"/>
              <a:buChar char="•"/>
            </a:pP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posibilitatea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dezvolta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gamă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largă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adaptabilă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produse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servicii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Pentru</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evita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obstacolele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care pot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apărea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într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echipă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interculturală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trebuie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acordăm</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atenție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unor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reguli.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Urmăm</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câteva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sfaturi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pentru</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evita</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obstacolele</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într</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echipă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afaceri</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multiculturală</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29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ro-RO" sz="2000" b="1" dirty="0">
                <a:effectLst/>
                <a:latin typeface="Arial" panose="020B0604020202020204" pitchFamily="34" charset="0"/>
                <a:ea typeface="Arial" panose="020B0604020202020204" pitchFamily="34" charset="0"/>
              </a:rPr>
              <a:t>Managementul Intercultural</a:t>
            </a:r>
            <a:r>
              <a:rPr lang="en-GB" sz="2000" b="1" dirty="0">
                <a:effectLst/>
                <a:latin typeface="Arial" panose="020B0604020202020204" pitchFamily="34" charset="0"/>
                <a:ea typeface="Arial" panose="020B0604020202020204" pitchFamily="34" charset="0"/>
              </a:rPr>
              <a:t>– </a:t>
            </a:r>
            <a:r>
              <a:rPr lang="en-US" sz="2000" b="1" i="0" dirty="0" err="1">
                <a:effectLst/>
                <a:latin typeface="+mj-lt"/>
              </a:rPr>
              <a:t>cheia</a:t>
            </a:r>
            <a:r>
              <a:rPr lang="en-US" sz="2000" b="1" i="0" dirty="0">
                <a:effectLst/>
                <a:latin typeface="+mj-lt"/>
              </a:rPr>
              <a:t> </a:t>
            </a:r>
            <a:r>
              <a:rPr lang="en-US" sz="2000" b="1" i="0" dirty="0" err="1">
                <a:effectLst/>
                <a:latin typeface="+mj-lt"/>
              </a:rPr>
              <a:t>către</a:t>
            </a:r>
            <a:r>
              <a:rPr lang="en-US" sz="2000" b="1" i="0" dirty="0">
                <a:effectLst/>
                <a:latin typeface="+mj-lt"/>
              </a:rPr>
              <a:t> o </a:t>
            </a:r>
            <a:r>
              <a:rPr lang="en-US" sz="2000" b="1" i="0" dirty="0" err="1">
                <a:effectLst/>
                <a:latin typeface="+mj-lt"/>
              </a:rPr>
              <a:t>angajabilitate</a:t>
            </a:r>
            <a:r>
              <a:rPr lang="en-US" sz="2000" b="1" i="0" dirty="0">
                <a:effectLst/>
                <a:latin typeface="+mj-lt"/>
              </a:rPr>
              <a:t> de </a:t>
            </a:r>
            <a:r>
              <a:rPr lang="ro-RO" sz="2000" b="1" i="0" dirty="0">
                <a:effectLst/>
                <a:latin typeface="+mj-lt"/>
              </a:rPr>
              <a:t>      </a:t>
            </a:r>
            <a:r>
              <a:rPr lang="en-US" sz="2000" b="1" i="0" dirty="0" err="1">
                <a:effectLst/>
                <a:latin typeface="+mj-lt"/>
              </a:rPr>
              <a:t>succes</a:t>
            </a:r>
            <a:r>
              <a:rPr lang="en-US" sz="2000" b="1" i="0" dirty="0">
                <a:effectLst/>
                <a:latin typeface="+mj-lt"/>
              </a:rPr>
              <a:t> pe </a:t>
            </a:r>
            <a:r>
              <a:rPr lang="en-US" sz="2000" b="1" i="0" dirty="0" err="1">
                <a:effectLst/>
                <a:latin typeface="+mj-lt"/>
              </a:rPr>
              <a:t>piața</a:t>
            </a:r>
            <a:r>
              <a:rPr lang="en-US" sz="2000" b="1" i="0" dirty="0">
                <a:effectLst/>
                <a:latin typeface="+mj-lt"/>
              </a:rPr>
              <a:t> </a:t>
            </a:r>
            <a:r>
              <a:rPr lang="en-US" sz="2000" b="1" i="0" dirty="0" err="1">
                <a:effectLst/>
                <a:latin typeface="+mj-lt"/>
              </a:rPr>
              <a:t>muncii</a:t>
            </a:r>
            <a:r>
              <a:rPr lang="en-US" sz="2000" b="1" i="0" dirty="0">
                <a:effectLst/>
                <a:latin typeface="+mj-lt"/>
              </a:rPr>
              <a:t> din Europa</a:t>
            </a:r>
            <a:r>
              <a:rPr lang="en-US" sz="2000" b="1" i="0" dirty="0">
                <a:solidFill>
                  <a:srgbClr val="374151"/>
                </a:solidFill>
                <a:effectLst/>
                <a:latin typeface="Söhne"/>
              </a:rPr>
              <a:t>.</a:t>
            </a:r>
            <a:endParaRPr lang="ro-RO" sz="2000" b="1"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691A91D-556B-55A3-ED8E-21D76DAAFCF0}"/>
              </a:ext>
            </a:extLst>
          </p:cNvPr>
          <p:cNvSpPr txBox="1"/>
          <p:nvPr/>
        </p:nvSpPr>
        <p:spPr>
          <a:xfrm>
            <a:off x="611560" y="1002090"/>
            <a:ext cx="8280920" cy="3386504"/>
          </a:xfrm>
          <a:prstGeom prst="rect">
            <a:avLst/>
          </a:prstGeom>
          <a:noFill/>
        </p:spPr>
        <p:txBody>
          <a:bodyPr wrap="square">
            <a:spAutoFit/>
          </a:bodyPr>
          <a:lstStyle/>
          <a:p>
            <a:pPr algn="just">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Nu ignorați diferențele culturale în echipa dumneavoastră</a:t>
            </a: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Simplul act de a învăța despre cultura membrilor echipei dumneavoastră poate ajuta să identificați diferențele (în special în modul în care comunicați) care ar putea fi o sursă de discriminare.</a:t>
            </a:r>
          </a:p>
          <a:p>
            <a:pPr algn="just">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Pregătiți o gestionare multiculturală care să permită echipei dumneavoastră să profite de diferențele lor</a:t>
            </a: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Este important să planificați timpul de pregătire atunci când angajații dumneavoastră au nevoie de acest lucru.              De asemenea, le aratăți că respectați diferențele lor. Acest comportament le va da sentimentul că sunt cu adevărat        apreciați de către managerul lor, precum și de către ceilalți membri ai echipei lor.</a:t>
            </a:r>
          </a:p>
          <a:p>
            <a:pPr algn="just">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Luptați activ împotriva stereotipurilor</a:t>
            </a: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multe ori există o linie subțire între a fi conștient de diferențele culturale și a se baza pe stereotipuri pentru a face      presupuneri despre comportamentul angajaților dumneavoastră. Pentru a le evita, de obicei este suficient să vă familiarizați cu fiecare dintre colaboratorii dumneavoastră. Încurajați colegii să facă același lucru. Acest lucru vă va permite să    nu-i mai vedeți ca "reprezentanții" unei culturi, ci ca indivizi în propriul lor drept.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14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ro-RO" sz="2000" b="1" dirty="0">
                <a:effectLst/>
                <a:latin typeface="Arial" panose="020B0604020202020204" pitchFamily="34" charset="0"/>
                <a:ea typeface="Arial" panose="020B0604020202020204" pitchFamily="34" charset="0"/>
              </a:rPr>
              <a:t>Managementul Intercultural</a:t>
            </a:r>
            <a:r>
              <a:rPr lang="en-GB" sz="2000" b="1" dirty="0">
                <a:effectLst/>
                <a:latin typeface="Arial" panose="020B0604020202020204" pitchFamily="34" charset="0"/>
                <a:ea typeface="Arial" panose="020B0604020202020204" pitchFamily="34" charset="0"/>
              </a:rPr>
              <a:t>– </a:t>
            </a:r>
            <a:r>
              <a:rPr lang="en-US" sz="2000" b="1" i="0" dirty="0" err="1">
                <a:effectLst/>
                <a:latin typeface="+mj-lt"/>
              </a:rPr>
              <a:t>cheia</a:t>
            </a:r>
            <a:r>
              <a:rPr lang="en-US" sz="2000" b="1" i="0" dirty="0">
                <a:effectLst/>
                <a:latin typeface="+mj-lt"/>
              </a:rPr>
              <a:t> </a:t>
            </a:r>
            <a:r>
              <a:rPr lang="en-US" sz="2000" b="1" i="0" dirty="0" err="1">
                <a:effectLst/>
                <a:latin typeface="+mj-lt"/>
              </a:rPr>
              <a:t>către</a:t>
            </a:r>
            <a:r>
              <a:rPr lang="en-US" sz="2000" b="1" i="0" dirty="0">
                <a:effectLst/>
                <a:latin typeface="+mj-lt"/>
              </a:rPr>
              <a:t> o </a:t>
            </a:r>
            <a:r>
              <a:rPr lang="en-US" sz="2000" b="1" i="0" dirty="0" err="1">
                <a:effectLst/>
                <a:latin typeface="+mj-lt"/>
              </a:rPr>
              <a:t>angajabilitate</a:t>
            </a:r>
            <a:r>
              <a:rPr lang="en-US" sz="2000" b="1" i="0" dirty="0">
                <a:effectLst/>
                <a:latin typeface="+mj-lt"/>
              </a:rPr>
              <a:t> de </a:t>
            </a:r>
            <a:r>
              <a:rPr lang="ro-RO" sz="2000" b="1" i="0" dirty="0">
                <a:effectLst/>
                <a:latin typeface="+mj-lt"/>
              </a:rPr>
              <a:t>      </a:t>
            </a:r>
            <a:r>
              <a:rPr lang="en-US" sz="2000" b="1" i="0" dirty="0" err="1">
                <a:effectLst/>
                <a:latin typeface="+mj-lt"/>
              </a:rPr>
              <a:t>succes</a:t>
            </a:r>
            <a:r>
              <a:rPr lang="en-US" sz="2000" b="1" i="0" dirty="0">
                <a:effectLst/>
                <a:latin typeface="+mj-lt"/>
              </a:rPr>
              <a:t> pe </a:t>
            </a:r>
            <a:r>
              <a:rPr lang="en-US" sz="2000" b="1" i="0" dirty="0" err="1">
                <a:effectLst/>
                <a:latin typeface="+mj-lt"/>
              </a:rPr>
              <a:t>piața</a:t>
            </a:r>
            <a:r>
              <a:rPr lang="en-US" sz="2000" b="1" i="0" dirty="0">
                <a:effectLst/>
                <a:latin typeface="+mj-lt"/>
              </a:rPr>
              <a:t> </a:t>
            </a:r>
            <a:r>
              <a:rPr lang="en-US" sz="2000" b="1" i="0" dirty="0" err="1">
                <a:effectLst/>
                <a:latin typeface="+mj-lt"/>
              </a:rPr>
              <a:t>muncii</a:t>
            </a:r>
            <a:r>
              <a:rPr lang="en-US" sz="2000" b="1" i="0" dirty="0">
                <a:effectLst/>
                <a:latin typeface="+mj-lt"/>
              </a:rPr>
              <a:t> din Europa</a:t>
            </a:r>
            <a:r>
              <a:rPr lang="en-US" sz="2000" b="1" i="0" dirty="0">
                <a:solidFill>
                  <a:srgbClr val="374151"/>
                </a:solidFill>
                <a:effectLst/>
                <a:latin typeface="Söhne"/>
              </a:rPr>
              <a:t>.</a:t>
            </a:r>
            <a:endParaRPr lang="ro-RO" sz="2000" b="1"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A6409FA-F32F-DE3C-9817-3358E877FA55}"/>
              </a:ext>
            </a:extLst>
          </p:cNvPr>
          <p:cNvSpPr txBox="1"/>
          <p:nvPr/>
        </p:nvSpPr>
        <p:spPr>
          <a:xfrm>
            <a:off x="539552" y="987574"/>
            <a:ext cx="8136904" cy="2551148"/>
          </a:xfrm>
          <a:prstGeom prst="rect">
            <a:avLst/>
          </a:prstGeom>
          <a:noFill/>
        </p:spPr>
        <p:txBody>
          <a:bodyPr wrap="square">
            <a:spAutoFit/>
          </a:bodyPr>
          <a:lstStyle/>
          <a:p>
            <a:pPr>
              <a:lnSpc>
                <a:spcPct val="150000"/>
              </a:lnSpc>
            </a:pPr>
            <a:endPar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4 .</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Adoptați un management empatic</a:t>
            </a:r>
          </a:p>
          <a:p>
            <a:pPr>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Simplul fapt de a vă preocupa de bunăstarea angajaților dumneavoastră și de integrarea lor în echipa dumneavoastră vă permite să dezamorsați blocajele atunci când apar (și acest lucru este valabil indiferent dacă sunt cauzate de diferențe culturale sau nu) și să promovați respectul reciproc între angajații dumneavoastră.</a:t>
            </a:r>
          </a:p>
          <a:p>
            <a:pPr>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Inspirați-vă din practicile de management intercultural ale altor companii</a:t>
            </a:r>
          </a:p>
          <a:p>
            <a:pPr>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Multe inițiative concrete pot permite valorizarea diferențelor culturale în cadrul echipei dumneavoastră, promovarea unei bune înțelegeri și colaborare. Un sfat bun este să căutați companii care au experimentat deja managementul intercultural și să adaptați ideile la propria companie.</a:t>
            </a:r>
            <a:endParaRPr lang="ro-RO" sz="1200" dirty="0"/>
          </a:p>
        </p:txBody>
      </p:sp>
    </p:spTree>
    <p:extLst>
      <p:ext uri="{BB962C8B-B14F-4D97-AF65-F5344CB8AC3E}">
        <p14:creationId xmlns:p14="http://schemas.microsoft.com/office/powerpoint/2010/main" val="42488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endParaRPr lang="ro-RO" sz="2800" b="1" dirty="0">
              <a:effectLst/>
              <a:latin typeface="Arial" panose="020B0604020202020204" pitchFamily="34" charset="0"/>
              <a:ea typeface="Arial" panose="020B0604020202020204" pitchFamily="34" charset="0"/>
            </a:endParaRPr>
          </a:p>
          <a:p>
            <a:endParaRPr lang="en-GB" sz="2000" b="1" dirty="0">
              <a:effectLst/>
              <a:latin typeface="+mn-lt"/>
              <a:ea typeface="Arial" panose="020B0604020202020204" pitchFamily="34" charset="0"/>
            </a:endParaRPr>
          </a:p>
          <a:p>
            <a:r>
              <a:rPr lang="en-GB" sz="2000" b="1" dirty="0">
                <a:effectLst/>
                <a:latin typeface="+mn-lt"/>
                <a:ea typeface="Arial" panose="020B0604020202020204" pitchFamily="34" charset="0"/>
              </a:rPr>
              <a:t>3. </a:t>
            </a:r>
            <a:r>
              <a:rPr lang="ro-RO" sz="2000" b="1" dirty="0">
                <a:latin typeface="+mn-lt"/>
                <a:ea typeface="Arial" panose="020B0604020202020204" pitchFamily="34" charset="0"/>
              </a:rPr>
              <a:t>O afacere profitabilă în era digitală</a:t>
            </a:r>
            <a:r>
              <a:rPr lang="en-GB" sz="2000" b="1" dirty="0">
                <a:effectLst/>
                <a:latin typeface="+mn-lt"/>
                <a:ea typeface="Arial" panose="020B0604020202020204" pitchFamily="34" charset="0"/>
              </a:rPr>
              <a:t> </a:t>
            </a:r>
            <a:endParaRPr lang="ro-RO" sz="2000" dirty="0">
              <a:effectLst/>
              <a:latin typeface="+mn-lt"/>
              <a:ea typeface="Calibri" panose="020F0502020204030204" pitchFamily="34" charset="0"/>
            </a:endParaRPr>
          </a:p>
          <a:p>
            <a:endParaRPr lang="es-E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323528" y="699542"/>
            <a:ext cx="8242016" cy="432048"/>
          </a:xfrm>
        </p:spPr>
        <p:txBody>
          <a:bodyPr/>
          <a:lstStyle/>
          <a:p>
            <a:endParaRPr lang="ro-RO" sz="1800" dirty="0"/>
          </a:p>
          <a:p>
            <a:endParaRPr lang="en-US" sz="1800" b="1" dirty="0"/>
          </a:p>
          <a:p>
            <a:r>
              <a:rPr lang="en-US" sz="1800" b="1" dirty="0" err="1"/>
              <a:t>Secti</a:t>
            </a:r>
            <a:r>
              <a:rPr lang="ro-RO" sz="1800" b="1" dirty="0"/>
              <a:t>unea </a:t>
            </a:r>
            <a:r>
              <a:rPr lang="en-US" sz="1800" b="1" dirty="0"/>
              <a:t> 3.1: </a:t>
            </a:r>
            <a:r>
              <a:rPr lang="en-US" sz="1800" b="1" dirty="0" err="1"/>
              <a:t>Pașii</a:t>
            </a:r>
            <a:r>
              <a:rPr lang="en-US" sz="1800" b="1" dirty="0"/>
              <a:t> de </a:t>
            </a:r>
            <a:r>
              <a:rPr lang="en-US" sz="1800" b="1" dirty="0" err="1"/>
              <a:t>urmat</a:t>
            </a:r>
            <a:r>
              <a:rPr lang="en-US" sz="1800" b="1" dirty="0"/>
              <a:t> </a:t>
            </a:r>
            <a:r>
              <a:rPr lang="en-US" sz="1800" b="1" dirty="0" err="1"/>
              <a:t>pentru</a:t>
            </a:r>
            <a:r>
              <a:rPr lang="en-US" sz="1800" b="1" dirty="0"/>
              <a:t> a </a:t>
            </a:r>
            <a:r>
              <a:rPr lang="en-US" sz="1800" b="1" dirty="0" err="1"/>
              <a:t>începe</a:t>
            </a:r>
            <a:r>
              <a:rPr lang="en-US" sz="1800" b="1" dirty="0"/>
              <a:t> o </a:t>
            </a:r>
            <a:r>
              <a:rPr lang="en-US" sz="1800" b="1" dirty="0" err="1"/>
              <a:t>afacere</a:t>
            </a:r>
            <a:r>
              <a:rPr lang="en-US" sz="1800" b="1" dirty="0"/>
              <a:t> </a:t>
            </a:r>
            <a:r>
              <a:rPr lang="en-US" sz="1800" b="1" dirty="0" err="1"/>
              <a:t>profitabilă</a:t>
            </a:r>
            <a:r>
              <a:rPr lang="en-US" sz="1800" b="1" dirty="0"/>
              <a:t> online</a:t>
            </a:r>
            <a:endParaRPr lang="es-ES" sz="1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578456" y="1122844"/>
            <a:ext cx="7665952" cy="4767139"/>
          </a:xfrm>
          <a:prstGeom prst="rect">
            <a:avLst/>
          </a:prstGeom>
          <a:noFill/>
        </p:spPr>
        <p:txBody>
          <a:bodyPr wrap="square" rtlCol="0">
            <a:spAutoFit/>
          </a:bodyPr>
          <a:lstStyle/>
          <a:p>
            <a:pPr algn="just">
              <a:lnSpc>
                <a:spcPct val="150000"/>
              </a:lnSpc>
            </a:pPr>
            <a:endParaRPr lang="en-US" altLang="ko-KR" sz="1200" dirty="0">
              <a:solidFill>
                <a:schemeClr val="tx1">
                  <a:lumMod val="75000"/>
                  <a:lumOff val="25000"/>
                </a:schemeClr>
              </a:solidFill>
              <a:cs typeface="Arial" pitchFamily="34" charset="0"/>
            </a:endParaRPr>
          </a:p>
          <a:p>
            <a:pPr algn="just">
              <a:lnSpc>
                <a:spcPct val="150000"/>
              </a:lnSpc>
            </a:pPr>
            <a:r>
              <a:rPr lang="en-US" altLang="ko-KR" sz="1200" dirty="0">
                <a:cs typeface="Arial" pitchFamily="34" charset="0"/>
              </a:rPr>
              <a:t>Por</a:t>
            </a:r>
            <a:r>
              <a:rPr lang="ro-RO" altLang="ko-KR" sz="1200" dirty="0">
                <a:cs typeface="Arial" pitchFamily="34" charset="0"/>
              </a:rPr>
              <a:t>nirea unei </a:t>
            </a:r>
            <a:r>
              <a:rPr lang="en-US" altLang="ko-KR" sz="1200" dirty="0">
                <a:cs typeface="Arial" pitchFamily="34" charset="0"/>
              </a:rPr>
              <a:t> </a:t>
            </a:r>
            <a:r>
              <a:rPr lang="en-US" altLang="ko-KR" sz="1200" dirty="0" err="1">
                <a:cs typeface="Arial" pitchFamily="34" charset="0"/>
              </a:rPr>
              <a:t>afacer</a:t>
            </a:r>
            <a:r>
              <a:rPr lang="ro-RO" altLang="ko-KR" sz="1200" dirty="0">
                <a:cs typeface="Arial" pitchFamily="34" charset="0"/>
              </a:rPr>
              <a:t>i</a:t>
            </a:r>
            <a:r>
              <a:rPr lang="en-US" altLang="ko-KR" sz="1200" dirty="0">
                <a:cs typeface="Arial" pitchFamily="34" charset="0"/>
              </a:rPr>
              <a:t>, </a:t>
            </a:r>
            <a:r>
              <a:rPr lang="en-US" altLang="ko-KR" sz="1200" dirty="0" err="1">
                <a:cs typeface="Arial" pitchFamily="34" charset="0"/>
              </a:rPr>
              <a:t>inclusiv</a:t>
            </a:r>
            <a:r>
              <a:rPr lang="en-US" altLang="ko-KR" sz="1200" dirty="0">
                <a:cs typeface="Arial" pitchFamily="34" charset="0"/>
              </a:rPr>
              <a:t> online, nu </a:t>
            </a:r>
            <a:r>
              <a:rPr lang="en-US" altLang="ko-KR" sz="1200" dirty="0" err="1">
                <a:cs typeface="Arial" pitchFamily="34" charset="0"/>
              </a:rPr>
              <a:t>este</a:t>
            </a:r>
            <a:r>
              <a:rPr lang="en-US" altLang="ko-KR" sz="1200" dirty="0">
                <a:cs typeface="Arial" pitchFamily="34" charset="0"/>
              </a:rPr>
              <a:t> la </a:t>
            </a:r>
            <a:r>
              <a:rPr lang="en-US" altLang="ko-KR" sz="1200" dirty="0" err="1">
                <a:cs typeface="Arial" pitchFamily="34" charset="0"/>
              </a:rPr>
              <a:t>fel</a:t>
            </a:r>
            <a:r>
              <a:rPr lang="en-US" altLang="ko-KR" sz="1200" dirty="0">
                <a:cs typeface="Arial" pitchFamily="34" charset="0"/>
              </a:rPr>
              <a:t> de </a:t>
            </a:r>
            <a:r>
              <a:rPr lang="en-US" altLang="ko-KR" sz="1200" dirty="0" err="1">
                <a:cs typeface="Arial" pitchFamily="34" charset="0"/>
              </a:rPr>
              <a:t>simplu</a:t>
            </a:r>
            <a:r>
              <a:rPr lang="en-US" altLang="ko-KR" sz="1200" dirty="0">
                <a:cs typeface="Arial" pitchFamily="34" charset="0"/>
              </a:rPr>
              <a:t> cum pare la prima </a:t>
            </a:r>
            <a:r>
              <a:rPr lang="en-US" altLang="ko-KR" sz="1200" dirty="0" err="1">
                <a:cs typeface="Arial" pitchFamily="34" charset="0"/>
              </a:rPr>
              <a:t>vedere</a:t>
            </a:r>
            <a:r>
              <a:rPr lang="en-US" altLang="ko-KR" sz="1200" dirty="0">
                <a:cs typeface="Arial" pitchFamily="34" charset="0"/>
              </a:rPr>
              <a:t>. Cu </a:t>
            </a:r>
            <a:r>
              <a:rPr lang="en-US" altLang="ko-KR" sz="1200" dirty="0" err="1">
                <a:cs typeface="Arial" pitchFamily="34" charset="0"/>
              </a:rPr>
              <a:t>toate</a:t>
            </a:r>
            <a:r>
              <a:rPr lang="en-US" altLang="ko-KR" sz="1200" dirty="0">
                <a:cs typeface="Arial" pitchFamily="34" charset="0"/>
              </a:rPr>
              <a:t> </a:t>
            </a:r>
            <a:r>
              <a:rPr lang="en-US" altLang="ko-KR" sz="1200" dirty="0" err="1">
                <a:cs typeface="Arial" pitchFamily="34" charset="0"/>
              </a:rPr>
              <a:t>acestea</a:t>
            </a:r>
            <a:r>
              <a:rPr lang="en-US" altLang="ko-KR" sz="1200" dirty="0">
                <a:cs typeface="Arial" pitchFamily="34" charset="0"/>
              </a:rPr>
              <a:t>, </a:t>
            </a:r>
            <a:r>
              <a:rPr lang="en-US" altLang="ko-KR" sz="1200" dirty="0" err="1">
                <a:cs typeface="Arial" pitchFamily="34" charset="0"/>
              </a:rPr>
              <a:t>atunci</a:t>
            </a:r>
            <a:r>
              <a:rPr lang="en-US" altLang="ko-KR" sz="1200" dirty="0">
                <a:cs typeface="Arial" pitchFamily="34" charset="0"/>
              </a:rPr>
              <a:t> </a:t>
            </a:r>
            <a:r>
              <a:rPr lang="en-US" altLang="ko-KR" sz="1200" dirty="0" err="1">
                <a:cs typeface="Arial" pitchFamily="34" charset="0"/>
              </a:rPr>
              <a:t>când</a:t>
            </a:r>
            <a:r>
              <a:rPr lang="en-US" altLang="ko-KR" sz="1200" dirty="0">
                <a:cs typeface="Arial" pitchFamily="34" charset="0"/>
              </a:rPr>
              <a:t> </a:t>
            </a:r>
            <a:r>
              <a:rPr lang="en-US" altLang="ko-KR" sz="1200" dirty="0" err="1">
                <a:cs typeface="Arial" pitchFamily="34" charset="0"/>
              </a:rPr>
              <a:t>sunteți</a:t>
            </a:r>
            <a:r>
              <a:rPr lang="en-US" altLang="ko-KR" sz="1200" dirty="0">
                <a:cs typeface="Arial" pitchFamily="34" charset="0"/>
              </a:rPr>
              <a:t> </a:t>
            </a:r>
            <a:r>
              <a:rPr lang="en-US" altLang="ko-KR" sz="1200" dirty="0" err="1">
                <a:cs typeface="Arial" pitchFamily="34" charset="0"/>
              </a:rPr>
              <a:t>hotărât</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intrați</a:t>
            </a:r>
            <a:r>
              <a:rPr lang="en-US" altLang="ko-KR" sz="1200" dirty="0">
                <a:cs typeface="Arial" pitchFamily="34" charset="0"/>
              </a:rPr>
              <a:t> pe </a:t>
            </a:r>
            <a:r>
              <a:rPr lang="en-US" altLang="ko-KR" sz="1200" dirty="0" err="1">
                <a:cs typeface="Arial" pitchFamily="34" charset="0"/>
              </a:rPr>
              <a:t>piață</a:t>
            </a:r>
            <a:r>
              <a:rPr lang="en-US" altLang="ko-KR" sz="1200" dirty="0">
                <a:cs typeface="Arial" pitchFamily="34" charset="0"/>
              </a:rPr>
              <a:t>, sunt </a:t>
            </a:r>
            <a:r>
              <a:rPr lang="en-US" altLang="ko-KR" sz="1200" dirty="0" err="1">
                <a:cs typeface="Arial" pitchFamily="34" charset="0"/>
              </a:rPr>
              <a:t>necesare</a:t>
            </a:r>
            <a:r>
              <a:rPr lang="en-US" altLang="ko-KR" sz="1200" dirty="0">
                <a:cs typeface="Arial" pitchFamily="34" charset="0"/>
              </a:rPr>
              <a:t> </a:t>
            </a:r>
            <a:r>
              <a:rPr lang="en-US" altLang="ko-KR" sz="1200" dirty="0" err="1">
                <a:cs typeface="Arial" pitchFamily="34" charset="0"/>
              </a:rPr>
              <a:t>câteva</a:t>
            </a:r>
            <a:r>
              <a:rPr lang="en-US" altLang="ko-KR" sz="1200" dirty="0">
                <a:cs typeface="Arial" pitchFamily="34" charset="0"/>
              </a:rPr>
              <a:t> </a:t>
            </a:r>
            <a:r>
              <a:rPr lang="en-US" altLang="ko-KR" sz="1200" dirty="0" err="1">
                <a:cs typeface="Arial" pitchFamily="34" charset="0"/>
              </a:rPr>
              <a:t>etape</a:t>
            </a:r>
            <a:r>
              <a:rPr lang="en-US" altLang="ko-KR" sz="1200" dirty="0">
                <a:cs typeface="Arial" pitchFamily="34" charset="0"/>
              </a:rPr>
              <a:t> care </a:t>
            </a:r>
            <a:r>
              <a:rPr lang="en-US" altLang="ko-KR" sz="1200" dirty="0" err="1">
                <a:cs typeface="Arial" pitchFamily="34" charset="0"/>
              </a:rPr>
              <a:t>trebuie</a:t>
            </a:r>
            <a:r>
              <a:rPr lang="en-US" altLang="ko-KR" sz="1200" dirty="0">
                <a:cs typeface="Arial" pitchFamily="34" charset="0"/>
              </a:rPr>
              <a:t> </a:t>
            </a:r>
            <a:r>
              <a:rPr lang="en-US" altLang="ko-KR" sz="1200" dirty="0" err="1">
                <a:cs typeface="Arial" pitchFamily="34" charset="0"/>
              </a:rPr>
              <a:t>luate</a:t>
            </a:r>
            <a:r>
              <a:rPr lang="en-US" altLang="ko-KR" sz="1200" dirty="0">
                <a:cs typeface="Arial" pitchFamily="34" charset="0"/>
              </a:rPr>
              <a:t> </a:t>
            </a:r>
            <a:r>
              <a:rPr lang="en-US" altLang="ko-KR" sz="1200" dirty="0" err="1">
                <a:cs typeface="Arial" pitchFamily="34" charset="0"/>
              </a:rPr>
              <a:t>în</a:t>
            </a:r>
            <a:r>
              <a:rPr lang="en-US" altLang="ko-KR" sz="1200" dirty="0">
                <a:cs typeface="Arial" pitchFamily="34" charset="0"/>
              </a:rPr>
              <a:t> </a:t>
            </a:r>
            <a:r>
              <a:rPr lang="en-US" altLang="ko-KR" sz="1200" dirty="0" err="1">
                <a:cs typeface="Arial" pitchFamily="34" charset="0"/>
              </a:rPr>
              <a:t>considerare</a:t>
            </a:r>
            <a:r>
              <a:rPr lang="en-US" altLang="ko-KR" sz="1200" dirty="0">
                <a:cs typeface="Arial" pitchFamily="34" charset="0"/>
              </a:rPr>
              <a:t>.</a:t>
            </a:r>
          </a:p>
          <a:p>
            <a:pPr algn="just">
              <a:lnSpc>
                <a:spcPct val="150000"/>
              </a:lnSpc>
            </a:pPr>
            <a:r>
              <a:rPr lang="en-US" altLang="ko-KR" sz="1200" dirty="0" err="1">
                <a:cs typeface="Arial" pitchFamily="34" charset="0"/>
              </a:rPr>
              <a:t>Iată</a:t>
            </a:r>
            <a:r>
              <a:rPr lang="en-US" altLang="ko-KR" sz="1200" dirty="0">
                <a:cs typeface="Arial" pitchFamily="34" charset="0"/>
              </a:rPr>
              <a:t> </a:t>
            </a:r>
            <a:r>
              <a:rPr lang="en-US" altLang="ko-KR" sz="1200" dirty="0" err="1">
                <a:cs typeface="Arial" pitchFamily="34" charset="0"/>
              </a:rPr>
              <a:t>câteva</a:t>
            </a:r>
            <a:r>
              <a:rPr lang="en-US" altLang="ko-KR" sz="1200" dirty="0">
                <a:cs typeface="Arial" pitchFamily="34" charset="0"/>
              </a:rPr>
              <a:t> </a:t>
            </a:r>
            <a:r>
              <a:rPr lang="en-US" altLang="ko-KR" sz="1200" dirty="0" err="1">
                <a:cs typeface="Arial" pitchFamily="34" charset="0"/>
              </a:rPr>
              <a:t>idei</a:t>
            </a:r>
            <a:r>
              <a:rPr lang="en-US" altLang="ko-KR" sz="1200" dirty="0">
                <a:cs typeface="Arial" pitchFamily="34" charset="0"/>
              </a:rPr>
              <a:t> pe care le </a:t>
            </a:r>
            <a:r>
              <a:rPr lang="en-US" altLang="ko-KR" sz="1200" dirty="0" err="1">
                <a:cs typeface="Arial" pitchFamily="34" charset="0"/>
              </a:rPr>
              <a:t>puteți</a:t>
            </a:r>
            <a:r>
              <a:rPr lang="en-US" altLang="ko-KR" sz="1200" dirty="0">
                <a:cs typeface="Arial" pitchFamily="34" charset="0"/>
              </a:rPr>
              <a:t> </a:t>
            </a:r>
            <a:r>
              <a:rPr lang="en-US" altLang="ko-KR" sz="1200" dirty="0" err="1">
                <a:cs typeface="Arial" pitchFamily="34" charset="0"/>
              </a:rPr>
              <a:t>urma</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vă</a:t>
            </a:r>
            <a:r>
              <a:rPr lang="en-US" altLang="ko-KR" sz="1200" dirty="0">
                <a:cs typeface="Arial" pitchFamily="34" charset="0"/>
              </a:rPr>
              <a:t> </a:t>
            </a:r>
            <a:r>
              <a:rPr lang="en-US" altLang="ko-KR" sz="1200" dirty="0" err="1">
                <a:cs typeface="Arial" pitchFamily="34" charset="0"/>
              </a:rPr>
              <a:t>lansa</a:t>
            </a:r>
            <a:r>
              <a:rPr lang="en-US" altLang="ko-KR" sz="1200" dirty="0">
                <a:cs typeface="Arial" pitchFamily="34" charset="0"/>
              </a:rPr>
              <a:t> </a:t>
            </a:r>
            <a:r>
              <a:rPr lang="en-US" altLang="ko-KR" sz="1200" dirty="0" err="1">
                <a:cs typeface="Arial" pitchFamily="34" charset="0"/>
              </a:rPr>
              <a:t>afacerea</a:t>
            </a:r>
            <a:r>
              <a:rPr lang="en-US" altLang="ko-KR" sz="1200" dirty="0">
                <a:cs typeface="Arial" pitchFamily="34" charset="0"/>
              </a:rPr>
              <a:t> pe internet:</a:t>
            </a:r>
          </a:p>
          <a:p>
            <a:pPr algn="just">
              <a:lnSpc>
                <a:spcPct val="150000"/>
              </a:lnSpc>
            </a:pPr>
            <a:r>
              <a:rPr lang="ro-RO" altLang="ko-KR" sz="1200" b="1" dirty="0">
                <a:cs typeface="Arial" pitchFamily="34" charset="0"/>
              </a:rPr>
              <a:t>1. </a:t>
            </a:r>
            <a:r>
              <a:rPr lang="en-US" altLang="ko-KR" sz="1200" b="1" dirty="0" err="1">
                <a:cs typeface="Arial" pitchFamily="34" charset="0"/>
              </a:rPr>
              <a:t>Vindeți-vă</a:t>
            </a:r>
            <a:r>
              <a:rPr lang="en-US" altLang="ko-KR" sz="1200" b="1" dirty="0">
                <a:cs typeface="Arial" pitchFamily="34" charset="0"/>
              </a:rPr>
              <a:t> </a:t>
            </a:r>
            <a:r>
              <a:rPr lang="en-US" altLang="ko-KR" sz="1200" b="1" dirty="0" err="1">
                <a:cs typeface="Arial" pitchFamily="34" charset="0"/>
              </a:rPr>
              <a:t>creațiile</a:t>
            </a:r>
            <a:r>
              <a:rPr lang="en-US" altLang="ko-KR" sz="1200" b="1" dirty="0">
                <a:cs typeface="Arial" pitchFamily="34" charset="0"/>
              </a:rPr>
              <a:t> online</a:t>
            </a:r>
          </a:p>
          <a:p>
            <a:pPr algn="just">
              <a:lnSpc>
                <a:spcPct val="150000"/>
              </a:lnSpc>
            </a:pP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realiza</a:t>
            </a:r>
            <a:r>
              <a:rPr lang="en-US" altLang="ko-KR" sz="1200" dirty="0">
                <a:cs typeface="Arial" pitchFamily="34" charset="0"/>
              </a:rPr>
              <a:t> </a:t>
            </a:r>
            <a:r>
              <a:rPr lang="en-US" altLang="ko-KR" sz="1200" dirty="0" err="1">
                <a:cs typeface="Arial" pitchFamily="34" charset="0"/>
              </a:rPr>
              <a:t>acest</a:t>
            </a:r>
            <a:r>
              <a:rPr lang="en-US" altLang="ko-KR" sz="1200" dirty="0">
                <a:cs typeface="Arial" pitchFamily="34" charset="0"/>
              </a:rPr>
              <a:t> </a:t>
            </a:r>
            <a:r>
              <a:rPr lang="en-US" altLang="ko-KR" sz="1200" dirty="0" err="1">
                <a:cs typeface="Arial" pitchFamily="34" charset="0"/>
              </a:rPr>
              <a:t>lucru</a:t>
            </a:r>
            <a:r>
              <a:rPr lang="en-US" altLang="ko-KR" sz="1200" dirty="0">
                <a:cs typeface="Arial" pitchFamily="34" charset="0"/>
              </a:rPr>
              <a:t>, </a:t>
            </a:r>
            <a:r>
              <a:rPr lang="en-US" altLang="ko-KR" sz="1200" dirty="0" err="1">
                <a:cs typeface="Arial" pitchFamily="34" charset="0"/>
              </a:rPr>
              <a:t>este</a:t>
            </a:r>
            <a:r>
              <a:rPr lang="en-US" altLang="ko-KR" sz="1200" dirty="0">
                <a:cs typeface="Arial" pitchFamily="34" charset="0"/>
              </a:rPr>
              <a:t> </a:t>
            </a:r>
            <a:r>
              <a:rPr lang="en-US" altLang="ko-KR" sz="1200" dirty="0" err="1">
                <a:cs typeface="Arial" pitchFamily="34" charset="0"/>
              </a:rPr>
              <a:t>necesar</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stabiliți</a:t>
            </a:r>
            <a:r>
              <a:rPr lang="en-US" altLang="ko-KR" sz="1200" dirty="0">
                <a:cs typeface="Arial" pitchFamily="34" charset="0"/>
              </a:rPr>
              <a:t> </a:t>
            </a:r>
            <a:r>
              <a:rPr lang="en-US" altLang="ko-KR" sz="1200" dirty="0" err="1">
                <a:cs typeface="Arial" pitchFamily="34" charset="0"/>
              </a:rPr>
              <a:t>câteva</a:t>
            </a:r>
            <a:r>
              <a:rPr lang="en-US" altLang="ko-KR" sz="1200" dirty="0">
                <a:cs typeface="Arial" pitchFamily="34" charset="0"/>
              </a:rPr>
              <a:t> </a:t>
            </a:r>
            <a:r>
              <a:rPr lang="en-US" altLang="ko-KR" sz="1200" dirty="0" err="1">
                <a:cs typeface="Arial" pitchFamily="34" charset="0"/>
              </a:rPr>
              <a:t>aspecte</a:t>
            </a:r>
            <a:r>
              <a:rPr lang="en-US" altLang="ko-KR" sz="1200" dirty="0">
                <a:cs typeface="Arial" pitchFamily="34" charset="0"/>
              </a:rPr>
              <a:t> de </a:t>
            </a:r>
            <a:r>
              <a:rPr lang="en-US" altLang="ko-KR" sz="1200" dirty="0" err="1">
                <a:cs typeface="Arial" pitchFamily="34" charset="0"/>
              </a:rPr>
              <a:t>bază</a:t>
            </a:r>
            <a:r>
              <a:rPr lang="en-US" altLang="ko-KR" sz="1200" dirty="0">
                <a:cs typeface="Arial" pitchFamily="34" charset="0"/>
              </a:rPr>
              <a:t>: </a:t>
            </a:r>
            <a:r>
              <a:rPr lang="en-US" altLang="ko-KR" sz="1200" dirty="0" err="1">
                <a:cs typeface="Arial" pitchFamily="34" charset="0"/>
              </a:rPr>
              <a:t>instrumentele</a:t>
            </a:r>
            <a:r>
              <a:rPr lang="en-US" altLang="ko-KR" sz="1200" dirty="0">
                <a:cs typeface="Arial" pitchFamily="34" charset="0"/>
              </a:rPr>
              <a:t> </a:t>
            </a:r>
            <a:r>
              <a:rPr lang="en-US" altLang="ko-KR" sz="1200" dirty="0" err="1">
                <a:cs typeface="Arial" pitchFamily="34" charset="0"/>
              </a:rPr>
              <a:t>necesare</a:t>
            </a:r>
            <a:r>
              <a:rPr lang="en-US" altLang="ko-KR" sz="1200" dirty="0">
                <a:cs typeface="Arial" pitchFamily="34" charset="0"/>
              </a:rPr>
              <a:t> (computer, </a:t>
            </a:r>
            <a:r>
              <a:rPr lang="en-US" altLang="ko-KR" sz="1200" dirty="0" err="1">
                <a:cs typeface="Arial" pitchFamily="34" charset="0"/>
              </a:rPr>
              <a:t>gazdă</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site, un </a:t>
            </a:r>
            <a:r>
              <a:rPr lang="en-US" altLang="ko-KR" sz="1200" dirty="0" err="1">
                <a:cs typeface="Arial" pitchFamily="34" charset="0"/>
              </a:rPr>
              <a:t>nume</a:t>
            </a:r>
            <a:r>
              <a:rPr lang="en-US" altLang="ko-KR" sz="1200" dirty="0">
                <a:cs typeface="Arial" pitchFamily="34" charset="0"/>
              </a:rPr>
              <a:t> de </a:t>
            </a:r>
            <a:r>
              <a:rPr lang="en-US" altLang="ko-KR" sz="1200" dirty="0" err="1">
                <a:cs typeface="Arial" pitchFamily="34" charset="0"/>
              </a:rPr>
              <a:t>domeniu</a:t>
            </a:r>
            <a:r>
              <a:rPr lang="en-US" altLang="ko-KR" sz="1200" dirty="0">
                <a:cs typeface="Arial" pitchFamily="34" charset="0"/>
              </a:rPr>
              <a:t>), </a:t>
            </a:r>
            <a:r>
              <a:rPr lang="en-US" altLang="ko-KR" sz="1200" dirty="0" err="1">
                <a:cs typeface="Arial" pitchFamily="34" charset="0"/>
              </a:rPr>
              <a:t>întrebări</a:t>
            </a:r>
            <a:r>
              <a:rPr lang="en-US" altLang="ko-KR" sz="1200" dirty="0">
                <a:cs typeface="Arial" pitchFamily="34" charset="0"/>
              </a:rPr>
              <a:t> la care </a:t>
            </a:r>
            <a:r>
              <a:rPr lang="en-US" altLang="ko-KR" sz="1200" dirty="0" err="1">
                <a:cs typeface="Arial" pitchFamily="34" charset="0"/>
              </a:rPr>
              <a:t>trebuie</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vă</a:t>
            </a:r>
            <a:r>
              <a:rPr lang="en-US" altLang="ko-KR" sz="1200" dirty="0">
                <a:cs typeface="Arial" pitchFamily="34" charset="0"/>
              </a:rPr>
              <a:t> </a:t>
            </a:r>
            <a:r>
              <a:rPr lang="en-US" altLang="ko-KR" sz="1200" dirty="0" err="1">
                <a:cs typeface="Arial" pitchFamily="34" charset="0"/>
              </a:rPr>
              <a:t>răspundeți</a:t>
            </a:r>
            <a:r>
              <a:rPr lang="en-US" altLang="ko-KR" sz="1200" dirty="0">
                <a:cs typeface="Arial" pitchFamily="34" charset="0"/>
              </a:rPr>
              <a:t> </a:t>
            </a:r>
            <a:r>
              <a:rPr lang="en-US" altLang="ko-KR" sz="1200" dirty="0" err="1">
                <a:cs typeface="Arial" pitchFamily="34" charset="0"/>
              </a:rPr>
              <a:t>înainte</a:t>
            </a:r>
            <a:r>
              <a:rPr lang="en-US" altLang="ko-KR" sz="1200" dirty="0">
                <a:cs typeface="Arial" pitchFamily="34" charset="0"/>
              </a:rPr>
              <a:t> de a </a:t>
            </a:r>
            <a:r>
              <a:rPr lang="en-US" altLang="ko-KR" sz="1200" dirty="0" err="1">
                <a:cs typeface="Arial" pitchFamily="34" charset="0"/>
              </a:rPr>
              <a:t>începe</a:t>
            </a:r>
            <a:r>
              <a:rPr lang="en-US" altLang="ko-KR" sz="1200" dirty="0">
                <a:cs typeface="Arial" pitchFamily="34" charset="0"/>
              </a:rPr>
              <a:t> (Este </a:t>
            </a:r>
            <a:r>
              <a:rPr lang="en-US" altLang="ko-KR" sz="1200" dirty="0" err="1">
                <a:cs typeface="Arial" pitchFamily="34" charset="0"/>
              </a:rPr>
              <a:t>proiectul</a:t>
            </a:r>
            <a:r>
              <a:rPr lang="en-US" altLang="ko-KR" sz="1200" dirty="0">
                <a:cs typeface="Arial" pitchFamily="34" charset="0"/>
              </a:rPr>
              <a:t> cu </a:t>
            </a:r>
            <a:r>
              <a:rPr lang="en-US" altLang="ko-KR" sz="1200" dirty="0" err="1">
                <a:cs typeface="Arial" pitchFamily="34" charset="0"/>
              </a:rPr>
              <a:t>adevărat</a:t>
            </a:r>
            <a:r>
              <a:rPr lang="en-US" altLang="ko-KR" sz="1200" dirty="0">
                <a:cs typeface="Arial" pitchFamily="34" charset="0"/>
              </a:rPr>
              <a:t> </a:t>
            </a:r>
            <a:r>
              <a:rPr lang="en-US" altLang="ko-KR" sz="1200" dirty="0" err="1">
                <a:cs typeface="Arial" pitchFamily="34" charset="0"/>
              </a:rPr>
              <a:t>interesant</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mine? Sunt </a:t>
            </a:r>
            <a:r>
              <a:rPr lang="en-US" altLang="ko-KR" sz="1200" dirty="0" err="1">
                <a:cs typeface="Arial" pitchFamily="34" charset="0"/>
              </a:rPr>
              <a:t>abilitățile</a:t>
            </a:r>
            <a:r>
              <a:rPr lang="en-US" altLang="ko-KR" sz="1200" dirty="0">
                <a:cs typeface="Arial" pitchFamily="34" charset="0"/>
              </a:rPr>
              <a:t> </a:t>
            </a:r>
            <a:r>
              <a:rPr lang="en-US" altLang="ko-KR" sz="1200" dirty="0" err="1">
                <a:cs typeface="Arial" pitchFamily="34" charset="0"/>
              </a:rPr>
              <a:t>mele</a:t>
            </a:r>
            <a:r>
              <a:rPr lang="en-US" altLang="ko-KR" sz="1200" dirty="0">
                <a:cs typeface="Arial" pitchFamily="34" charset="0"/>
              </a:rPr>
              <a:t> </a:t>
            </a:r>
            <a:r>
              <a:rPr lang="en-US" altLang="ko-KR" sz="1200" dirty="0" err="1">
                <a:cs typeface="Arial" pitchFamily="34" charset="0"/>
              </a:rPr>
              <a:t>adecvate</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a:t>
            </a:r>
            <a:r>
              <a:rPr lang="en-US" altLang="ko-KR" sz="1200" dirty="0" err="1">
                <a:cs typeface="Arial" pitchFamily="34" charset="0"/>
              </a:rPr>
              <a:t>sau</a:t>
            </a:r>
            <a:r>
              <a:rPr lang="en-US" altLang="ko-KR" sz="1200" dirty="0">
                <a:cs typeface="Arial" pitchFamily="34" charset="0"/>
              </a:rPr>
              <a:t> </a:t>
            </a:r>
            <a:r>
              <a:rPr lang="en-US" altLang="ko-KR" sz="1200" dirty="0" err="1">
                <a:cs typeface="Arial" pitchFamily="34" charset="0"/>
              </a:rPr>
              <a:t>suficiente</a:t>
            </a:r>
            <a:r>
              <a:rPr lang="en-US" altLang="ko-KR" sz="1200" dirty="0">
                <a:cs typeface="Arial" pitchFamily="34" charset="0"/>
              </a:rPr>
              <a:t>? Sunt </a:t>
            </a:r>
            <a:r>
              <a:rPr lang="en-US" altLang="ko-KR" sz="1200" dirty="0" err="1">
                <a:cs typeface="Arial" pitchFamily="34" charset="0"/>
              </a:rPr>
              <a:t>resursele</a:t>
            </a:r>
            <a:r>
              <a:rPr lang="en-US" altLang="ko-KR" sz="1200" dirty="0">
                <a:cs typeface="Arial" pitchFamily="34" charset="0"/>
              </a:rPr>
              <a:t> </a:t>
            </a:r>
            <a:r>
              <a:rPr lang="en-US" altLang="ko-KR" sz="1200" dirty="0" err="1">
                <a:cs typeface="Arial" pitchFamily="34" charset="0"/>
              </a:rPr>
              <a:t>mele</a:t>
            </a:r>
            <a:r>
              <a:rPr lang="en-US" altLang="ko-KR" sz="1200" dirty="0">
                <a:cs typeface="Arial" pitchFamily="34" charset="0"/>
              </a:rPr>
              <a:t> </a:t>
            </a:r>
            <a:r>
              <a:rPr lang="en-US" altLang="ko-KR" sz="1200" dirty="0" err="1">
                <a:cs typeface="Arial" pitchFamily="34" charset="0"/>
              </a:rPr>
              <a:t>suficiente</a:t>
            </a:r>
            <a:r>
              <a:rPr lang="en-US" altLang="ko-KR" sz="1200" dirty="0">
                <a:cs typeface="Arial" pitchFamily="34" charset="0"/>
              </a:rPr>
              <a:t>?, etc.), </a:t>
            </a:r>
            <a:r>
              <a:rPr lang="en-US" altLang="ko-KR" sz="1200" dirty="0" err="1">
                <a:cs typeface="Arial" pitchFamily="34" charset="0"/>
              </a:rPr>
              <a:t>procesul</a:t>
            </a:r>
            <a:r>
              <a:rPr lang="en-US" altLang="ko-KR" sz="1200" dirty="0">
                <a:cs typeface="Arial" pitchFamily="34" charset="0"/>
              </a:rPr>
              <a:t> de </a:t>
            </a:r>
            <a:r>
              <a:rPr lang="en-US" altLang="ko-KR" sz="1200" dirty="0" err="1">
                <a:cs typeface="Arial" pitchFamily="34" charset="0"/>
              </a:rPr>
              <a:t>creare</a:t>
            </a:r>
            <a:r>
              <a:rPr lang="en-US" altLang="ko-KR" sz="1200" dirty="0">
                <a:cs typeface="Arial" pitchFamily="34" charset="0"/>
              </a:rPr>
              <a:t> a </a:t>
            </a:r>
            <a:r>
              <a:rPr lang="en-US" altLang="ko-KR" sz="1200" dirty="0" err="1">
                <a:cs typeface="Arial" pitchFamily="34" charset="0"/>
              </a:rPr>
              <a:t>afacerii</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asigura</a:t>
            </a:r>
            <a:r>
              <a:rPr lang="en-US" altLang="ko-KR" sz="1200" dirty="0">
                <a:cs typeface="Arial" pitchFamily="34" charset="0"/>
              </a:rPr>
              <a:t> o e-commerce </a:t>
            </a:r>
            <a:r>
              <a:rPr lang="en-US" altLang="ko-KR" sz="1200" dirty="0" err="1">
                <a:cs typeface="Arial" pitchFamily="34" charset="0"/>
              </a:rPr>
              <a:t>respectuoasă</a:t>
            </a:r>
            <a:r>
              <a:rPr lang="en-US" altLang="ko-KR" sz="1200" dirty="0">
                <a:cs typeface="Arial" pitchFamily="34" charset="0"/>
              </a:rPr>
              <a:t> de </a:t>
            </a:r>
            <a:r>
              <a:rPr lang="en-US" altLang="ko-KR" sz="1200" dirty="0" err="1">
                <a:cs typeface="Arial" pitchFamily="34" charset="0"/>
              </a:rPr>
              <a:t>legislație</a:t>
            </a:r>
            <a:r>
              <a:rPr lang="en-US" altLang="ko-KR" sz="1200" dirty="0">
                <a:cs typeface="Arial" pitchFamily="34" charset="0"/>
              </a:rPr>
              <a:t>, </a:t>
            </a:r>
            <a:r>
              <a:rPr lang="en-US" altLang="ko-KR" sz="1200" dirty="0" err="1">
                <a:cs typeface="Arial" pitchFamily="34" charset="0"/>
              </a:rPr>
              <a:t>este</a:t>
            </a:r>
            <a:r>
              <a:rPr lang="en-US" altLang="ko-KR" sz="1200" dirty="0">
                <a:cs typeface="Arial" pitchFamily="34" charset="0"/>
              </a:rPr>
              <a:t> </a:t>
            </a:r>
            <a:r>
              <a:rPr lang="en-US" altLang="ko-KR" sz="1200" dirty="0" err="1">
                <a:cs typeface="Arial" pitchFamily="34" charset="0"/>
              </a:rPr>
              <a:t>obligatoriu</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vă</a:t>
            </a:r>
            <a:r>
              <a:rPr lang="en-US" altLang="ko-KR" sz="1200" dirty="0">
                <a:cs typeface="Arial" pitchFamily="34" charset="0"/>
              </a:rPr>
              <a:t> </a:t>
            </a:r>
            <a:r>
              <a:rPr lang="en-US" altLang="ko-KR" sz="1200" dirty="0" err="1">
                <a:cs typeface="Arial" pitchFamily="34" charset="0"/>
              </a:rPr>
              <a:t>înființați</a:t>
            </a:r>
            <a:r>
              <a:rPr lang="en-US" altLang="ko-KR" sz="1200" dirty="0">
                <a:cs typeface="Arial" pitchFamily="34" charset="0"/>
              </a:rPr>
              <a:t> </a:t>
            </a:r>
            <a:r>
              <a:rPr lang="en-US" altLang="ko-KR" sz="1200" dirty="0" err="1">
                <a:cs typeface="Arial" pitchFamily="34" charset="0"/>
              </a:rPr>
              <a:t>compania</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vinde</a:t>
            </a:r>
            <a:r>
              <a:rPr lang="en-US" altLang="ko-KR" sz="1200" dirty="0">
                <a:cs typeface="Arial" pitchFamily="34" charset="0"/>
              </a:rPr>
              <a:t> </a:t>
            </a:r>
            <a:r>
              <a:rPr lang="en-US" altLang="ko-KR" sz="1200" dirty="0" err="1">
                <a:cs typeface="Arial" pitchFamily="34" charset="0"/>
              </a:rPr>
              <a:t>creațiile</a:t>
            </a:r>
            <a:r>
              <a:rPr lang="en-US" altLang="ko-KR" sz="1200" dirty="0">
                <a:cs typeface="Arial" pitchFamily="34" charset="0"/>
              </a:rPr>
              <a:t> online), </a:t>
            </a:r>
            <a:r>
              <a:rPr lang="en-US" altLang="ko-KR" sz="1200" dirty="0" err="1">
                <a:cs typeface="Arial" pitchFamily="34" charset="0"/>
              </a:rPr>
              <a:t>acțiuni</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vă</a:t>
            </a:r>
            <a:r>
              <a:rPr lang="en-US" altLang="ko-KR" sz="1200" dirty="0">
                <a:cs typeface="Arial" pitchFamily="34" charset="0"/>
              </a:rPr>
              <a:t> face </a:t>
            </a:r>
            <a:r>
              <a:rPr lang="en-US" altLang="ko-KR" sz="1200" dirty="0" err="1">
                <a:cs typeface="Arial" pitchFamily="34" charset="0"/>
              </a:rPr>
              <a:t>cunoscut</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spera</a:t>
            </a:r>
            <a:r>
              <a:rPr lang="en-US" altLang="ko-KR" sz="1200" dirty="0">
                <a:cs typeface="Arial" pitchFamily="34" charset="0"/>
              </a:rPr>
              <a:t> </a:t>
            </a:r>
            <a:r>
              <a:rPr lang="en-US" altLang="ko-KR" sz="1200" dirty="0" err="1">
                <a:cs typeface="Arial" pitchFamily="34" charset="0"/>
              </a:rPr>
              <a:t>că</a:t>
            </a:r>
            <a:r>
              <a:rPr lang="en-US" altLang="ko-KR" sz="1200" dirty="0">
                <a:cs typeface="Arial" pitchFamily="34" charset="0"/>
              </a:rPr>
              <a:t> </a:t>
            </a:r>
            <a:r>
              <a:rPr lang="en-US" altLang="ko-KR" sz="1200" dirty="0" err="1">
                <a:cs typeface="Arial" pitchFamily="34" charset="0"/>
              </a:rPr>
              <a:t>magazinul</a:t>
            </a:r>
            <a:r>
              <a:rPr lang="en-US" altLang="ko-KR" sz="1200" dirty="0">
                <a:cs typeface="Arial" pitchFamily="34" charset="0"/>
              </a:rPr>
              <a:t> </a:t>
            </a:r>
            <a:r>
              <a:rPr lang="en-US" altLang="ko-KR" sz="1200" dirty="0" err="1">
                <a:cs typeface="Arial" pitchFamily="34" charset="0"/>
              </a:rPr>
              <a:t>dvs</a:t>
            </a:r>
            <a:r>
              <a:rPr lang="en-US" altLang="ko-KR" sz="1200" dirty="0">
                <a:cs typeface="Arial" pitchFamily="34" charset="0"/>
              </a:rPr>
              <a:t>. de e-commerce </a:t>
            </a:r>
            <a:r>
              <a:rPr lang="en-US" altLang="ko-KR" sz="1200" dirty="0" err="1">
                <a:cs typeface="Arial" pitchFamily="34" charset="0"/>
              </a:rPr>
              <a:t>va</a:t>
            </a:r>
            <a:r>
              <a:rPr lang="en-US" altLang="ko-KR" sz="1200" dirty="0">
                <a:cs typeface="Arial" pitchFamily="34" charset="0"/>
              </a:rPr>
              <a:t> fi </a:t>
            </a:r>
            <a:r>
              <a:rPr lang="en-US" altLang="ko-KR" sz="1200" dirty="0" err="1">
                <a:cs typeface="Arial" pitchFamily="34" charset="0"/>
              </a:rPr>
              <a:t>profitabil</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vinde</a:t>
            </a:r>
            <a:r>
              <a:rPr lang="en-US" altLang="ko-KR" sz="1200" dirty="0">
                <a:cs typeface="Arial" pitchFamily="34" charset="0"/>
              </a:rPr>
              <a:t> </a:t>
            </a:r>
            <a:r>
              <a:rPr lang="en-US" altLang="ko-KR" sz="1200" dirty="0" err="1">
                <a:cs typeface="Arial" pitchFamily="34" charset="0"/>
              </a:rPr>
              <a:t>propriile</a:t>
            </a:r>
            <a:r>
              <a:rPr lang="en-US" altLang="ko-KR" sz="1200" dirty="0">
                <a:cs typeface="Arial" pitchFamily="34" charset="0"/>
              </a:rPr>
              <a:t> </a:t>
            </a:r>
            <a:r>
              <a:rPr lang="en-US" altLang="ko-KR" sz="1200" dirty="0" err="1">
                <a:cs typeface="Arial" pitchFamily="34" charset="0"/>
              </a:rPr>
              <a:t>produse</a:t>
            </a:r>
            <a:r>
              <a:rPr lang="en-US" altLang="ko-KR" sz="1200" dirty="0">
                <a:cs typeface="Arial" pitchFamily="34" charset="0"/>
              </a:rPr>
              <a:t>, </a:t>
            </a:r>
            <a:r>
              <a:rPr lang="en-US" altLang="ko-KR" sz="1200" dirty="0" err="1">
                <a:cs typeface="Arial" pitchFamily="34" charset="0"/>
              </a:rPr>
              <a:t>trebuie</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treceți</a:t>
            </a:r>
            <a:r>
              <a:rPr lang="en-US" altLang="ko-KR" sz="1200" dirty="0">
                <a:cs typeface="Arial" pitchFamily="34" charset="0"/>
              </a:rPr>
              <a:t> </a:t>
            </a:r>
            <a:r>
              <a:rPr lang="en-US" altLang="ko-KR" sz="1200" dirty="0" err="1">
                <a:cs typeface="Arial" pitchFamily="34" charset="0"/>
              </a:rPr>
              <a:t>prin</a:t>
            </a:r>
            <a:r>
              <a:rPr lang="en-US" altLang="ko-KR" sz="1200" dirty="0">
                <a:cs typeface="Arial" pitchFamily="34" charset="0"/>
              </a:rPr>
              <a:t> „</a:t>
            </a:r>
            <a:r>
              <a:rPr lang="en-US" altLang="ko-KR" sz="1200" dirty="0" err="1">
                <a:cs typeface="Arial" pitchFamily="34" charset="0"/>
              </a:rPr>
              <a:t>cutia</a:t>
            </a:r>
            <a:r>
              <a:rPr lang="en-US" altLang="ko-KR" sz="1200" dirty="0">
                <a:cs typeface="Arial" pitchFamily="34" charset="0"/>
              </a:rPr>
              <a:t> de </a:t>
            </a:r>
            <a:r>
              <a:rPr lang="en-US" altLang="ko-KR" sz="1200" dirty="0" err="1">
                <a:cs typeface="Arial" pitchFamily="34" charset="0"/>
              </a:rPr>
              <a:t>webmarketing</a:t>
            </a:r>
            <a:r>
              <a:rPr lang="en-US" altLang="ko-KR" sz="1200" dirty="0">
                <a:cs typeface="Arial" pitchFamily="34" charset="0"/>
              </a:rPr>
              <a:t>").</a:t>
            </a:r>
          </a:p>
          <a:p>
            <a:pPr algn="just">
              <a:lnSpc>
                <a:spcPct val="150000"/>
              </a:lnSpc>
            </a:pPr>
            <a:endParaRPr lang="en-US" altLang="ko-KR" sz="1200" dirty="0">
              <a:cs typeface="Arial" pitchFamily="34" charset="0"/>
            </a:endParaRPr>
          </a:p>
          <a:p>
            <a:pPr algn="just">
              <a:lnSpc>
                <a:spcPct val="150000"/>
              </a:lnSpc>
            </a:pPr>
            <a:endParaRPr lang="en-US" altLang="ko-KR" sz="1200" dirty="0">
              <a:cs typeface="Arial" pitchFamily="34" charset="0"/>
            </a:endParaRPr>
          </a:p>
          <a:p>
            <a:pPr algn="just">
              <a:lnSpc>
                <a:spcPct val="150000"/>
              </a:lnSpc>
            </a:pPr>
            <a:endParaRPr lang="en-US" altLang="ko-KR" sz="1200" dirty="0">
              <a:cs typeface="Arial" pitchFamily="34" charset="0"/>
            </a:endParaRPr>
          </a:p>
          <a:p>
            <a:pPr algn="just">
              <a:lnSpc>
                <a:spcPct val="150000"/>
              </a:lnSpc>
            </a:pPr>
            <a:endParaRPr lang="en-US" altLang="ko-KR" sz="1200" dirty="0">
              <a:cs typeface="Arial" pitchFamily="34" charset="0"/>
            </a:endParaRPr>
          </a:p>
          <a:p>
            <a:pPr algn="just">
              <a:lnSpc>
                <a:spcPct val="150000"/>
              </a:lnSpc>
            </a:pPr>
            <a:endParaRPr lang="en-US" altLang="ko-KR" sz="1200" dirty="0">
              <a:cs typeface="Arial" pitchFamily="34" charset="0"/>
            </a:endParaRPr>
          </a:p>
        </p:txBody>
      </p:sp>
    </p:spTree>
    <p:extLst>
      <p:ext uri="{BB962C8B-B14F-4D97-AF65-F5344CB8AC3E}">
        <p14:creationId xmlns:p14="http://schemas.microsoft.com/office/powerpoint/2010/main" val="416083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23528" y="267494"/>
            <a:ext cx="8136904" cy="576064"/>
          </a:xfrm>
        </p:spPr>
        <p:txBody>
          <a:bodyPr/>
          <a:lstStyle/>
          <a:p>
            <a:endParaRPr lang="ro-RO" sz="2800" dirty="0"/>
          </a:p>
          <a:p>
            <a:endParaRPr lang="ro-RO" sz="2800" b="1" dirty="0">
              <a:effectLst/>
              <a:latin typeface="Arial" panose="020B0604020202020204" pitchFamily="34" charset="0"/>
              <a:ea typeface="Arial" panose="020B0604020202020204" pitchFamily="34" charset="0"/>
            </a:endParaRPr>
          </a:p>
          <a:p>
            <a:endParaRPr lang="en-GB" sz="2000" b="1" dirty="0">
              <a:effectLst/>
              <a:latin typeface="+mn-lt"/>
              <a:ea typeface="Arial" panose="020B0604020202020204" pitchFamily="34" charset="0"/>
            </a:endParaRPr>
          </a:p>
          <a:p>
            <a:r>
              <a:rPr lang="en-GB" sz="2000" b="1" dirty="0">
                <a:solidFill>
                  <a:schemeClr val="tx1"/>
                </a:solidFill>
                <a:effectLst/>
                <a:latin typeface="+mn-lt"/>
                <a:ea typeface="Arial" panose="020B0604020202020204" pitchFamily="34" charset="0"/>
              </a:rPr>
              <a:t>3. </a:t>
            </a:r>
            <a:r>
              <a:rPr lang="ro-RO" sz="2000" b="1" dirty="0">
                <a:solidFill>
                  <a:schemeClr val="tx1"/>
                </a:solidFill>
                <a:latin typeface="+mn-lt"/>
                <a:ea typeface="Arial" panose="020B0604020202020204" pitchFamily="34" charset="0"/>
              </a:rPr>
              <a:t>O afacere profitabilă în era digitală</a:t>
            </a:r>
            <a:r>
              <a:rPr lang="en-GB" sz="2000" b="1" dirty="0">
                <a:solidFill>
                  <a:schemeClr val="tx1"/>
                </a:solidFill>
                <a:effectLst/>
                <a:latin typeface="+mn-lt"/>
                <a:ea typeface="Arial" panose="020B0604020202020204" pitchFamily="34" charset="0"/>
              </a:rPr>
              <a:t> </a:t>
            </a:r>
            <a:endParaRPr lang="ro-RO" sz="2000" dirty="0">
              <a:solidFill>
                <a:schemeClr val="tx1"/>
              </a:solidFill>
              <a:effectLst/>
              <a:latin typeface="+mn-lt"/>
              <a:ea typeface="Calibri" panose="020F0502020204030204" pitchFamily="34" charset="0"/>
            </a:endParaRPr>
          </a:p>
          <a:p>
            <a:endParaRPr lang="es-ES" sz="2800" dirty="0"/>
          </a:p>
          <a:p>
            <a:endParaRPr lang="es-ES" sz="2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827584" y="955923"/>
            <a:ext cx="7488832" cy="3600986"/>
          </a:xfrm>
          <a:prstGeom prst="rect">
            <a:avLst/>
          </a:prstGeom>
          <a:noFill/>
        </p:spPr>
        <p:txBody>
          <a:bodyPr wrap="square" rtlCol="0">
            <a:spAutoFit/>
          </a:bodyPr>
          <a:lstStyle/>
          <a:p>
            <a:pPr algn="just"/>
            <a:r>
              <a:rPr lang="ro-RO" altLang="ko-KR" sz="1200" b="1" dirty="0">
                <a:cs typeface="Arial" pitchFamily="34" charset="0"/>
              </a:rPr>
              <a:t>2. </a:t>
            </a:r>
            <a:r>
              <a:rPr lang="en-US" altLang="ko-KR" sz="1200" b="1" dirty="0" err="1">
                <a:cs typeface="Arial" pitchFamily="34" charset="0"/>
              </a:rPr>
              <a:t>Creează</a:t>
            </a:r>
            <a:r>
              <a:rPr lang="en-US" altLang="ko-KR" sz="1200" b="1" dirty="0">
                <a:cs typeface="Arial" pitchFamily="34" charset="0"/>
              </a:rPr>
              <a:t> un </a:t>
            </a:r>
            <a:r>
              <a:rPr lang="en-US" altLang="ko-KR" sz="1200" b="1" dirty="0" err="1">
                <a:cs typeface="Arial" pitchFamily="34" charset="0"/>
              </a:rPr>
              <a:t>magazin</a:t>
            </a:r>
            <a:r>
              <a:rPr lang="en-US" altLang="ko-KR" sz="1200" b="1" dirty="0">
                <a:cs typeface="Arial" pitchFamily="34" charset="0"/>
              </a:rPr>
              <a:t> drop-shipping</a:t>
            </a:r>
          </a:p>
          <a:p>
            <a:pPr algn="just"/>
            <a:r>
              <a:rPr lang="en-US" altLang="ko-KR" sz="1200" dirty="0" err="1">
                <a:cs typeface="Arial" pitchFamily="34" charset="0"/>
              </a:rPr>
              <a:t>Principiul</a:t>
            </a:r>
            <a:r>
              <a:rPr lang="en-US" altLang="ko-KR" sz="1200" dirty="0">
                <a:cs typeface="Arial" pitchFamily="34" charset="0"/>
              </a:rPr>
              <a:t> </a:t>
            </a:r>
            <a:r>
              <a:rPr lang="en-US" altLang="ko-KR" sz="1200" dirty="0" err="1">
                <a:cs typeface="Arial" pitchFamily="34" charset="0"/>
              </a:rPr>
              <a:t>așa-numitului</a:t>
            </a:r>
            <a:r>
              <a:rPr lang="en-US" altLang="ko-KR" sz="1200" dirty="0">
                <a:cs typeface="Arial" pitchFamily="34" charset="0"/>
              </a:rPr>
              <a:t> drop-shipping </a:t>
            </a:r>
            <a:r>
              <a:rPr lang="en-US" altLang="ko-KR" sz="1200" dirty="0" err="1">
                <a:cs typeface="Arial" pitchFamily="34" charset="0"/>
              </a:rPr>
              <a:t>constă</a:t>
            </a:r>
            <a:r>
              <a:rPr lang="en-US" altLang="ko-KR" sz="1200" dirty="0">
                <a:cs typeface="Arial" pitchFamily="34" charset="0"/>
              </a:rPr>
              <a:t> </a:t>
            </a:r>
            <a:r>
              <a:rPr lang="en-US" altLang="ko-KR" sz="1200" dirty="0" err="1">
                <a:cs typeface="Arial" pitchFamily="34" charset="0"/>
              </a:rPr>
              <a:t>în</a:t>
            </a:r>
            <a:r>
              <a:rPr lang="en-US" altLang="ko-KR" sz="1200" dirty="0">
                <a:cs typeface="Arial" pitchFamily="34" charset="0"/>
              </a:rPr>
              <a:t> </a:t>
            </a:r>
            <a:r>
              <a:rPr lang="en-US" altLang="ko-KR" sz="1200" dirty="0" err="1">
                <a:cs typeface="Arial" pitchFamily="34" charset="0"/>
              </a:rPr>
              <a:t>vânzarea</a:t>
            </a:r>
            <a:r>
              <a:rPr lang="en-US" altLang="ko-KR" sz="1200" dirty="0">
                <a:cs typeface="Arial" pitchFamily="34" charset="0"/>
              </a:rPr>
              <a:t> </a:t>
            </a:r>
            <a:r>
              <a:rPr lang="en-US" altLang="ko-KR" sz="1200" dirty="0" err="1">
                <a:cs typeface="Arial" pitchFamily="34" charset="0"/>
              </a:rPr>
              <a:t>unui</a:t>
            </a:r>
            <a:r>
              <a:rPr lang="en-US" altLang="ko-KR" sz="1200" dirty="0">
                <a:cs typeface="Arial" pitchFamily="34" charset="0"/>
              </a:rPr>
              <a:t> </a:t>
            </a:r>
            <a:r>
              <a:rPr lang="en-US" altLang="ko-KR" sz="1200" dirty="0" err="1">
                <a:cs typeface="Arial" pitchFamily="34" charset="0"/>
              </a:rPr>
              <a:t>produs</a:t>
            </a:r>
            <a:r>
              <a:rPr lang="en-US" altLang="ko-KR" sz="1200" dirty="0">
                <a:cs typeface="Arial" pitchFamily="34" charset="0"/>
              </a:rPr>
              <a:t> </a:t>
            </a:r>
            <a:r>
              <a:rPr lang="en-US" altLang="ko-KR" sz="1200" dirty="0" err="1">
                <a:cs typeface="Arial" pitchFamily="34" charset="0"/>
              </a:rPr>
              <a:t>fără</a:t>
            </a:r>
            <a:r>
              <a:rPr lang="en-US" altLang="ko-KR" sz="1200" dirty="0">
                <a:cs typeface="Arial" pitchFamily="34" charset="0"/>
              </a:rPr>
              <a:t> a se </a:t>
            </a:r>
            <a:r>
              <a:rPr lang="en-US" altLang="ko-KR" sz="1200" dirty="0" err="1">
                <a:cs typeface="Arial" pitchFamily="34" charset="0"/>
              </a:rPr>
              <a:t>ocupa</a:t>
            </a:r>
            <a:r>
              <a:rPr lang="en-US" altLang="ko-KR" sz="1200" dirty="0">
                <a:cs typeface="Arial" pitchFamily="34" charset="0"/>
              </a:rPr>
              <a:t> de </a:t>
            </a:r>
            <a:r>
              <a:rPr lang="en-US" altLang="ko-KR" sz="1200" dirty="0" err="1">
                <a:cs typeface="Arial" pitchFamily="34" charset="0"/>
              </a:rPr>
              <a:t>gestionarea</a:t>
            </a:r>
            <a:r>
              <a:rPr lang="en-US" altLang="ko-KR" sz="1200" dirty="0">
                <a:cs typeface="Arial" pitchFamily="34" charset="0"/>
              </a:rPr>
              <a:t> </a:t>
            </a:r>
            <a:r>
              <a:rPr lang="en-US" altLang="ko-KR" sz="1200" dirty="0" err="1">
                <a:cs typeface="Arial" pitchFamily="34" charset="0"/>
              </a:rPr>
              <a:t>stocurilor</a:t>
            </a:r>
            <a:r>
              <a:rPr lang="en-US" altLang="ko-KR" sz="1200" dirty="0">
                <a:cs typeface="Arial" pitchFamily="34" charset="0"/>
              </a:rPr>
              <a:t>. </a:t>
            </a:r>
            <a:r>
              <a:rPr lang="en-US" altLang="ko-KR" sz="1200" dirty="0" err="1">
                <a:cs typeface="Arial" pitchFamily="34" charset="0"/>
              </a:rPr>
              <a:t>Foarte</a:t>
            </a:r>
            <a:r>
              <a:rPr lang="en-US" altLang="ko-KR" sz="1200" dirty="0">
                <a:cs typeface="Arial" pitchFamily="34" charset="0"/>
              </a:rPr>
              <a:t> </a:t>
            </a:r>
            <a:r>
              <a:rPr lang="en-US" altLang="ko-KR" sz="1200" dirty="0" err="1">
                <a:cs typeface="Arial" pitchFamily="34" charset="0"/>
              </a:rPr>
              <a:t>profitabil</a:t>
            </a:r>
            <a:r>
              <a:rPr lang="en-US" altLang="ko-KR" sz="1200" dirty="0">
                <a:cs typeface="Arial" pitchFamily="34" charset="0"/>
              </a:rPr>
              <a:t>, </a:t>
            </a:r>
            <a:r>
              <a:rPr lang="en-US" altLang="ko-KR" sz="1200" dirty="0" err="1">
                <a:cs typeface="Arial" pitchFamily="34" charset="0"/>
              </a:rPr>
              <a:t>acest</a:t>
            </a:r>
            <a:r>
              <a:rPr lang="en-US" altLang="ko-KR" sz="1200" dirty="0">
                <a:cs typeface="Arial" pitchFamily="34" charset="0"/>
              </a:rPr>
              <a:t> tip de </a:t>
            </a:r>
            <a:r>
              <a:rPr lang="en-US" altLang="ko-KR" sz="1200" dirty="0" err="1">
                <a:cs typeface="Arial" pitchFamily="34" charset="0"/>
              </a:rPr>
              <a:t>afacere</a:t>
            </a:r>
            <a:r>
              <a:rPr lang="en-US" altLang="ko-KR" sz="1200" dirty="0">
                <a:cs typeface="Arial" pitchFamily="34" charset="0"/>
              </a:rPr>
              <a:t> online nu </a:t>
            </a:r>
            <a:r>
              <a:rPr lang="en-US" altLang="ko-KR" sz="1200" dirty="0" err="1">
                <a:cs typeface="Arial" pitchFamily="34" charset="0"/>
              </a:rPr>
              <a:t>necesită</a:t>
            </a:r>
            <a:r>
              <a:rPr lang="en-US" altLang="ko-KR" sz="1200" dirty="0">
                <a:cs typeface="Arial" pitchFamily="34" charset="0"/>
              </a:rPr>
              <a:t> o </a:t>
            </a:r>
            <a:r>
              <a:rPr lang="en-US" altLang="ko-KR" sz="1200" dirty="0" err="1">
                <a:cs typeface="Arial" pitchFamily="34" charset="0"/>
              </a:rPr>
              <a:t>investiție</a:t>
            </a:r>
            <a:r>
              <a:rPr lang="en-US" altLang="ko-KR" sz="1200" dirty="0">
                <a:cs typeface="Arial" pitchFamily="34" charset="0"/>
              </a:rPr>
              <a:t> mare </a:t>
            </a:r>
            <a:r>
              <a:rPr lang="en-US" altLang="ko-KR" sz="1200" dirty="0" err="1">
                <a:cs typeface="Arial" pitchFamily="34" charset="0"/>
              </a:rPr>
              <a:t>deoarece</a:t>
            </a:r>
            <a:r>
              <a:rPr lang="en-US" altLang="ko-KR" sz="1200" dirty="0">
                <a:cs typeface="Arial" pitchFamily="34" charset="0"/>
              </a:rPr>
              <a:t> </a:t>
            </a:r>
            <a:r>
              <a:rPr lang="en-US" altLang="ko-KR" sz="1200" dirty="0" err="1">
                <a:cs typeface="Arial" pitchFamily="34" charset="0"/>
              </a:rPr>
              <a:t>este</a:t>
            </a:r>
            <a:r>
              <a:rPr lang="en-US" altLang="ko-KR" sz="1200" dirty="0">
                <a:cs typeface="Arial" pitchFamily="34" charset="0"/>
              </a:rPr>
              <a:t> </a:t>
            </a:r>
            <a:r>
              <a:rPr lang="en-US" altLang="ko-KR" sz="1200" dirty="0" err="1">
                <a:cs typeface="Arial" pitchFamily="34" charset="0"/>
              </a:rPr>
              <a:t>suficient</a:t>
            </a:r>
            <a:r>
              <a:rPr lang="en-US" altLang="ko-KR" sz="1200" dirty="0">
                <a:cs typeface="Arial" pitchFamily="34" charset="0"/>
              </a:rPr>
              <a: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deschizi</a:t>
            </a:r>
            <a:r>
              <a:rPr lang="en-US" altLang="ko-KR" sz="1200" dirty="0">
                <a:cs typeface="Arial" pitchFamily="34" charset="0"/>
              </a:rPr>
              <a:t> o </a:t>
            </a:r>
            <a:r>
              <a:rPr lang="en-US" altLang="ko-KR" sz="1200" dirty="0" err="1">
                <a:cs typeface="Arial" pitchFamily="34" charset="0"/>
              </a:rPr>
              <a:t>platformă</a:t>
            </a:r>
            <a:r>
              <a:rPr lang="en-US" altLang="ko-KR" sz="1200" dirty="0">
                <a:cs typeface="Arial" pitchFamily="34" charset="0"/>
              </a:rPr>
              <a:t> web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vinde</a:t>
            </a:r>
            <a:r>
              <a:rPr lang="en-US" altLang="ko-KR" sz="1200" dirty="0">
                <a:cs typeface="Arial" pitchFamily="34" charset="0"/>
              </a:rPr>
              <a:t> </a:t>
            </a:r>
            <a:r>
              <a:rPr lang="en-US" altLang="ko-KR" sz="1200" dirty="0" err="1">
                <a:cs typeface="Arial" pitchFamily="34" charset="0"/>
              </a:rPr>
              <a:t>articolele</a:t>
            </a:r>
            <a:r>
              <a:rPr lang="en-US" altLang="ko-KR" sz="1200" dirty="0">
                <a:cs typeface="Arial" pitchFamily="34" charset="0"/>
              </a:rPr>
              <a:t> </a:t>
            </a:r>
            <a:r>
              <a:rPr lang="en-US" altLang="ko-KR" sz="1200" dirty="0" err="1">
                <a:cs typeface="Arial" pitchFamily="34" charset="0"/>
              </a:rPr>
              <a:t>propuse</a:t>
            </a:r>
            <a:r>
              <a:rPr lang="en-US" altLang="ko-KR" sz="1200" dirty="0">
                <a:cs typeface="Arial" pitchFamily="34" charset="0"/>
              </a:rPr>
              <a:t>.</a:t>
            </a:r>
          </a:p>
          <a:p>
            <a:pPr algn="just"/>
            <a:r>
              <a:rPr lang="ro-RO" altLang="ko-KR" sz="1200" b="1" dirty="0">
                <a:cs typeface="Arial" pitchFamily="34" charset="0"/>
              </a:rPr>
              <a:t>3. </a:t>
            </a:r>
            <a:r>
              <a:rPr lang="en-US" altLang="ko-KR" sz="1200" b="1" dirty="0" err="1">
                <a:cs typeface="Arial" pitchFamily="34" charset="0"/>
              </a:rPr>
              <a:t>Lansează-ți</a:t>
            </a:r>
            <a:r>
              <a:rPr lang="en-US" altLang="ko-KR" sz="1200" b="1" dirty="0">
                <a:cs typeface="Arial" pitchFamily="34" charset="0"/>
              </a:rPr>
              <a:t> brand-ul</a:t>
            </a:r>
          </a:p>
          <a:p>
            <a:pPr algn="just"/>
            <a:r>
              <a:rPr lang="en-US" altLang="ko-KR" sz="1200" dirty="0">
                <a:cs typeface="Arial" pitchFamily="34" charset="0"/>
              </a:rPr>
              <a:t>Este important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stabilești</a:t>
            </a:r>
            <a:r>
              <a:rPr lang="en-US" altLang="ko-KR" sz="1200" dirty="0">
                <a:cs typeface="Arial" pitchFamily="34" charset="0"/>
              </a:rPr>
              <a:t> o </a:t>
            </a:r>
            <a:r>
              <a:rPr lang="en-US" altLang="ko-KR" sz="1200" dirty="0" err="1">
                <a:cs typeface="Arial" pitchFamily="34" charset="0"/>
              </a:rPr>
              <a:t>strategie</a:t>
            </a:r>
            <a:r>
              <a:rPr lang="en-US" altLang="ko-KR" sz="1200" dirty="0">
                <a:cs typeface="Arial" pitchFamily="34" charset="0"/>
              </a:rPr>
              <a:t> </a:t>
            </a:r>
            <a:r>
              <a:rPr lang="en-US" altLang="ko-KR" sz="1200" dirty="0" err="1">
                <a:cs typeface="Arial" pitchFamily="34" charset="0"/>
              </a:rPr>
              <a:t>pentru</a:t>
            </a:r>
            <a:r>
              <a:rPr lang="en-US" altLang="ko-KR" sz="1200" dirty="0">
                <a:cs typeface="Arial" pitchFamily="34" charset="0"/>
              </a:rPr>
              <a:t> a </a:t>
            </a:r>
            <a:r>
              <a:rPr lang="en-US" altLang="ko-KR" sz="1200" dirty="0" err="1">
                <a:cs typeface="Arial" pitchFamily="34" charset="0"/>
              </a:rPr>
              <a:t>te</a:t>
            </a:r>
            <a:r>
              <a:rPr lang="en-US" altLang="ko-KR" sz="1200" dirty="0">
                <a:cs typeface="Arial" pitchFamily="34" charset="0"/>
              </a:rPr>
              <a:t> </a:t>
            </a:r>
            <a:r>
              <a:rPr lang="en-US" altLang="ko-KR" sz="1200" dirty="0" err="1">
                <a:cs typeface="Arial" pitchFamily="34" charset="0"/>
              </a:rPr>
              <a:t>diferenția</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 </a:t>
            </a:r>
            <a:r>
              <a:rPr lang="en-US" altLang="ko-KR" sz="1200" dirty="0" err="1">
                <a:cs typeface="Arial" pitchFamily="34" charset="0"/>
              </a:rPr>
              <a:t>astfel</a:t>
            </a:r>
            <a:r>
              <a:rPr lang="en-US" altLang="ko-KR" sz="1200" dirty="0">
                <a:cs typeface="Arial" pitchFamily="34" charset="0"/>
              </a:rPr>
              <a:t>, a </a:t>
            </a:r>
            <a:r>
              <a:rPr lang="en-US" altLang="ko-KR" sz="1200" dirty="0" err="1">
                <a:cs typeface="Arial" pitchFamily="34" charset="0"/>
              </a:rPr>
              <a:t>crea</a:t>
            </a:r>
            <a:r>
              <a:rPr lang="en-US" altLang="ko-KR" sz="1200" dirty="0">
                <a:cs typeface="Arial" pitchFamily="34" charset="0"/>
              </a:rPr>
              <a:t> un brand care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atragă</a:t>
            </a:r>
            <a:r>
              <a:rPr lang="en-US" altLang="ko-KR" sz="1200" dirty="0">
                <a:cs typeface="Arial" pitchFamily="34" charset="0"/>
              </a:rPr>
              <a:t> </a:t>
            </a:r>
            <a:r>
              <a:rPr lang="en-US" altLang="ko-KR" sz="1200" dirty="0" err="1">
                <a:cs typeface="Arial" pitchFamily="34" charset="0"/>
              </a:rPr>
              <a:t>potențiali</a:t>
            </a:r>
            <a:r>
              <a:rPr lang="en-US" altLang="ko-KR" sz="1200" dirty="0">
                <a:cs typeface="Arial" pitchFamily="34" charset="0"/>
              </a:rPr>
              <a:t> </a:t>
            </a:r>
            <a:r>
              <a:rPr lang="en-US" altLang="ko-KR" sz="1200" dirty="0" err="1">
                <a:cs typeface="Arial" pitchFamily="34" charset="0"/>
              </a:rPr>
              <a:t>cumpărători</a:t>
            </a:r>
            <a:r>
              <a:rPr lang="en-US" altLang="ko-KR" sz="1200" dirty="0">
                <a:cs typeface="Arial" pitchFamily="34" charset="0"/>
              </a:rPr>
              <a:t>: </a:t>
            </a:r>
            <a:r>
              <a:rPr lang="en-US" altLang="ko-KR" sz="1200" dirty="0" err="1">
                <a:cs typeface="Arial" pitchFamily="34" charset="0"/>
              </a:rPr>
              <a:t>creează-ți</a:t>
            </a:r>
            <a:r>
              <a:rPr lang="en-US" altLang="ko-KR" sz="1200" dirty="0">
                <a:cs typeface="Arial" pitchFamily="34" charset="0"/>
              </a:rPr>
              <a:t> </a:t>
            </a:r>
            <a:r>
              <a:rPr lang="en-US" altLang="ko-KR" sz="1200" dirty="0" err="1">
                <a:cs typeface="Arial" pitchFamily="34" charset="0"/>
              </a:rPr>
              <a:t>stilul</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 </a:t>
            </a:r>
            <a:r>
              <a:rPr lang="en-US" altLang="ko-KR" sz="1200" dirty="0" err="1">
                <a:cs typeface="Arial" pitchFamily="34" charset="0"/>
              </a:rPr>
              <a:t>orientează-te</a:t>
            </a:r>
            <a:r>
              <a:rPr lang="en-US" altLang="ko-KR" sz="1200" dirty="0">
                <a:cs typeface="Arial" pitchFamily="34" charset="0"/>
              </a:rPr>
              <a:t> </a:t>
            </a:r>
            <a:r>
              <a:rPr lang="en-US" altLang="ko-KR" sz="1200" dirty="0" err="1">
                <a:cs typeface="Arial" pitchFamily="34" charset="0"/>
              </a:rPr>
              <a:t>spre</a:t>
            </a:r>
            <a:r>
              <a:rPr lang="en-US" altLang="ko-KR" sz="1200" dirty="0">
                <a:cs typeface="Arial" pitchFamily="34" charset="0"/>
              </a:rPr>
              <a:t> </a:t>
            </a:r>
            <a:r>
              <a:rPr lang="en-US" altLang="ko-KR" sz="1200" dirty="0" err="1">
                <a:cs typeface="Arial" pitchFamily="34" charset="0"/>
              </a:rPr>
              <a:t>clienții</a:t>
            </a:r>
            <a:r>
              <a:rPr lang="en-US" altLang="ko-KR" sz="1200" dirty="0">
                <a:cs typeface="Arial" pitchFamily="34" charset="0"/>
              </a:rPr>
              <a:t> </a:t>
            </a:r>
            <a:r>
              <a:rPr lang="en-US" altLang="ko-KR" sz="1200" dirty="0" err="1">
                <a:cs typeface="Arial" pitchFamily="34" charset="0"/>
              </a:rPr>
              <a:t>tăi</a:t>
            </a:r>
            <a:r>
              <a:rPr lang="en-US" altLang="ko-KR" sz="1200" dirty="0">
                <a:cs typeface="Arial" pitchFamily="34" charset="0"/>
              </a:rPr>
              <a:t>, </a:t>
            </a:r>
            <a:r>
              <a:rPr lang="en-US" altLang="ko-KR" sz="1200" dirty="0" err="1">
                <a:cs typeface="Arial" pitchFamily="34" charset="0"/>
              </a:rPr>
              <a:t>concentrează-te</a:t>
            </a:r>
            <a:r>
              <a:rPr lang="en-US" altLang="ko-KR" sz="1200" dirty="0">
                <a:cs typeface="Arial" pitchFamily="34" charset="0"/>
              </a:rPr>
              <a:t> pe </a:t>
            </a:r>
            <a:r>
              <a:rPr lang="en-US" altLang="ko-KR" sz="1200" dirty="0" err="1">
                <a:cs typeface="Arial" pitchFamily="34" charset="0"/>
              </a:rPr>
              <a:t>calitate</a:t>
            </a:r>
            <a:r>
              <a:rPr lang="en-US" altLang="ko-KR" sz="1200" dirty="0">
                <a:cs typeface="Arial" pitchFamily="34" charset="0"/>
              </a:rPr>
              <a:t>, </a:t>
            </a:r>
            <a:r>
              <a:rPr lang="en-US" altLang="ko-KR" sz="1200" dirty="0" err="1">
                <a:cs typeface="Arial" pitchFamily="34" charset="0"/>
              </a:rPr>
              <a:t>construiește</a:t>
            </a:r>
            <a:r>
              <a:rPr lang="en-US" altLang="ko-KR" sz="1200" dirty="0">
                <a:cs typeface="Arial" pitchFamily="34" charset="0"/>
              </a:rPr>
              <a:t> </a:t>
            </a:r>
            <a:r>
              <a:rPr lang="en-US" altLang="ko-KR" sz="1200" dirty="0" err="1">
                <a:cs typeface="Arial" pitchFamily="34" charset="0"/>
              </a:rPr>
              <a:t>loialitatea</a:t>
            </a:r>
            <a:r>
              <a:rPr lang="en-US" altLang="ko-KR" sz="1200" dirty="0">
                <a:cs typeface="Arial" pitchFamily="34" charset="0"/>
              </a:rPr>
              <a:t> </a:t>
            </a:r>
            <a:r>
              <a:rPr lang="en-US" altLang="ko-KR" sz="1200" dirty="0" err="1">
                <a:cs typeface="Arial" pitchFamily="34" charset="0"/>
              </a:rPr>
              <a:t>clienților</a:t>
            </a:r>
            <a:r>
              <a:rPr lang="en-US" altLang="ko-KR" sz="1200" dirty="0">
                <a:cs typeface="Arial" pitchFamily="34" charset="0"/>
              </a:rPr>
              <a:t>.</a:t>
            </a:r>
          </a:p>
          <a:p>
            <a:pPr algn="just"/>
            <a:r>
              <a:rPr lang="ro-RO" altLang="ko-KR" sz="1200" b="1" dirty="0">
                <a:cs typeface="Arial" pitchFamily="34" charset="0"/>
              </a:rPr>
              <a:t>4. </a:t>
            </a:r>
            <a:r>
              <a:rPr lang="en-US" altLang="ko-KR" sz="1200" b="1" dirty="0" err="1">
                <a:cs typeface="Arial" pitchFamily="34" charset="0"/>
              </a:rPr>
              <a:t>Devino</a:t>
            </a:r>
            <a:r>
              <a:rPr lang="en-US" altLang="ko-KR" sz="1200" b="1" dirty="0">
                <a:cs typeface="Arial" pitchFamily="34" charset="0"/>
              </a:rPr>
              <a:t> freelancer</a:t>
            </a:r>
          </a:p>
          <a:p>
            <a:pPr algn="just"/>
            <a:r>
              <a:rPr lang="en-US" altLang="ko-KR" sz="1200" dirty="0" err="1">
                <a:cs typeface="Arial" pitchFamily="34" charset="0"/>
              </a:rPr>
              <a:t>Există</a:t>
            </a:r>
            <a:r>
              <a:rPr lang="en-US" altLang="ko-KR" sz="1200" dirty="0">
                <a:cs typeface="Arial" pitchFamily="34" charset="0"/>
              </a:rPr>
              <a:t> </a:t>
            </a:r>
            <a:r>
              <a:rPr lang="en-US" altLang="ko-KR" sz="1200" dirty="0" err="1">
                <a:cs typeface="Arial" pitchFamily="34" charset="0"/>
              </a:rPr>
              <a:t>multe</a:t>
            </a:r>
            <a:r>
              <a:rPr lang="en-US" altLang="ko-KR" sz="1200" dirty="0">
                <a:cs typeface="Arial" pitchFamily="34" charset="0"/>
              </a:rPr>
              <a:t> </a:t>
            </a:r>
            <a:r>
              <a:rPr lang="en-US" altLang="ko-KR" sz="1200" dirty="0" err="1">
                <a:cs typeface="Arial" pitchFamily="34" charset="0"/>
              </a:rPr>
              <a:t>joburi</a:t>
            </a:r>
            <a:r>
              <a:rPr lang="en-US" altLang="ko-KR" sz="1200" dirty="0">
                <a:cs typeface="Arial" pitchFamily="34" charset="0"/>
              </a:rPr>
              <a:t> care </a:t>
            </a:r>
            <a:r>
              <a:rPr lang="en-US" altLang="ko-KR" sz="1200" dirty="0" err="1">
                <a:cs typeface="Arial" pitchFamily="34" charset="0"/>
              </a:rPr>
              <a:t>îți</a:t>
            </a:r>
            <a:r>
              <a:rPr lang="en-US" altLang="ko-KR" sz="1200" dirty="0">
                <a:cs typeface="Arial" pitchFamily="34" charset="0"/>
              </a:rPr>
              <a:t> permit </a:t>
            </a:r>
            <a:r>
              <a:rPr lang="en-US" altLang="ko-KR" sz="1200" dirty="0" err="1">
                <a:cs typeface="Arial" pitchFamily="34" charset="0"/>
              </a:rPr>
              <a:t>să</a:t>
            </a:r>
            <a:r>
              <a:rPr lang="en-US" altLang="ko-KR" sz="1200" dirty="0">
                <a:cs typeface="Arial" pitchFamily="34" charset="0"/>
              </a:rPr>
              <a:t> </a:t>
            </a:r>
            <a:r>
              <a:rPr lang="en-US" altLang="ko-KR" sz="1200" dirty="0" err="1">
                <a:cs typeface="Arial" pitchFamily="34" charset="0"/>
              </a:rPr>
              <a:t>lucrezi</a:t>
            </a:r>
            <a:r>
              <a:rPr lang="en-US" altLang="ko-KR" sz="1200" dirty="0">
                <a:cs typeface="Arial" pitchFamily="34" charset="0"/>
              </a:rPr>
              <a:t> ca freelancer, </a:t>
            </a:r>
            <a:r>
              <a:rPr lang="en-US" altLang="ko-KR" sz="1200" dirty="0" err="1">
                <a:cs typeface="Arial" pitchFamily="34" charset="0"/>
              </a:rPr>
              <a:t>adică</a:t>
            </a:r>
            <a:r>
              <a:rPr lang="en-US" altLang="ko-KR" sz="1200" dirty="0">
                <a:cs typeface="Arial" pitchFamily="34" charset="0"/>
              </a:rPr>
              <a:t> ca micro-</a:t>
            </a:r>
            <a:r>
              <a:rPr lang="en-US" altLang="ko-KR" sz="1200" dirty="0" err="1">
                <a:cs typeface="Arial" pitchFamily="34" charset="0"/>
              </a:rPr>
              <a:t>antreprenor</a:t>
            </a:r>
            <a:r>
              <a:rPr lang="en-US" altLang="ko-KR" sz="1200" dirty="0">
                <a:cs typeface="Arial" pitchFamily="34" charset="0"/>
              </a:rPr>
              <a:t>. </a:t>
            </a:r>
            <a:r>
              <a:rPr lang="en-US" altLang="ko-KR" sz="1200" dirty="0" err="1">
                <a:cs typeface="Arial" pitchFamily="34" charset="0"/>
              </a:rPr>
              <a:t>Angajându-te</a:t>
            </a:r>
            <a:r>
              <a:rPr lang="en-US" altLang="ko-KR" sz="1200" dirty="0">
                <a:cs typeface="Arial" pitchFamily="34" charset="0"/>
              </a:rPr>
              <a:t> </a:t>
            </a:r>
            <a:r>
              <a:rPr lang="en-US" altLang="ko-KR" sz="1200" dirty="0" err="1">
                <a:cs typeface="Arial" pitchFamily="34" charset="0"/>
              </a:rPr>
              <a:t>în</a:t>
            </a:r>
            <a:r>
              <a:rPr lang="en-US" altLang="ko-KR" sz="1200" dirty="0">
                <a:cs typeface="Arial" pitchFamily="34" charset="0"/>
              </a:rPr>
              <a:t> </a:t>
            </a:r>
            <a:r>
              <a:rPr lang="en-US" altLang="ko-KR" sz="1200" dirty="0" err="1">
                <a:cs typeface="Arial" pitchFamily="34" charset="0"/>
              </a:rPr>
              <a:t>acest</a:t>
            </a:r>
            <a:r>
              <a:rPr lang="en-US" altLang="ko-KR" sz="1200" dirty="0">
                <a:cs typeface="Arial" pitchFamily="34" charset="0"/>
              </a:rPr>
              <a:t> </a:t>
            </a:r>
            <a:r>
              <a:rPr lang="en-US" altLang="ko-KR" sz="1200" dirty="0" err="1">
                <a:cs typeface="Arial" pitchFamily="34" charset="0"/>
              </a:rPr>
              <a:t>proiect</a:t>
            </a:r>
            <a:r>
              <a:rPr lang="en-US" altLang="ko-KR" sz="1200" dirty="0">
                <a:cs typeface="Arial" pitchFamily="34" charset="0"/>
              </a:rPr>
              <a:t>, </a:t>
            </a:r>
            <a:r>
              <a:rPr lang="en-US" altLang="ko-KR" sz="1200" dirty="0" err="1">
                <a:cs typeface="Arial" pitchFamily="34" charset="0"/>
              </a:rPr>
              <a:t>devii</a:t>
            </a:r>
            <a:r>
              <a:rPr lang="en-US" altLang="ko-KR" sz="1200" dirty="0">
                <a:cs typeface="Arial" pitchFamily="34" charset="0"/>
              </a:rPr>
              <a:t> </a:t>
            </a:r>
            <a:r>
              <a:rPr lang="en-US" altLang="ko-KR" sz="1200" dirty="0" err="1">
                <a:cs typeface="Arial" pitchFamily="34" charset="0"/>
              </a:rPr>
              <a:t>propriul</a:t>
            </a:r>
            <a:r>
              <a:rPr lang="en-US" altLang="ko-KR" sz="1200" dirty="0">
                <a:cs typeface="Arial" pitchFamily="34" charset="0"/>
              </a:rPr>
              <a:t> </a:t>
            </a:r>
            <a:r>
              <a:rPr lang="en-US" altLang="ko-KR" sz="1200" dirty="0" err="1">
                <a:cs typeface="Arial" pitchFamily="34" charset="0"/>
              </a:rPr>
              <a:t>tău</a:t>
            </a:r>
            <a:r>
              <a:rPr lang="en-US" altLang="ko-KR" sz="1200" dirty="0">
                <a:cs typeface="Arial" pitchFamily="34" charset="0"/>
              </a:rPr>
              <a:t> </a:t>
            </a:r>
            <a:r>
              <a:rPr lang="en-US" altLang="ko-KR" sz="1200" dirty="0" err="1">
                <a:cs typeface="Arial" pitchFamily="34" charset="0"/>
              </a:rPr>
              <a:t>șef</a:t>
            </a:r>
            <a:r>
              <a:rPr lang="en-US" altLang="ko-KR" sz="1200" dirty="0">
                <a:cs typeface="Arial" pitchFamily="34" charset="0"/>
              </a:rPr>
              <a:t>, </a:t>
            </a:r>
            <a:r>
              <a:rPr lang="en-US" altLang="ko-KR" sz="1200" dirty="0" err="1">
                <a:cs typeface="Arial" pitchFamily="34" charset="0"/>
              </a:rPr>
              <a:t>îți</a:t>
            </a:r>
            <a:r>
              <a:rPr lang="en-US" altLang="ko-KR" sz="1200" dirty="0">
                <a:cs typeface="Arial" pitchFamily="34" charset="0"/>
              </a:rPr>
              <a:t> </a:t>
            </a:r>
            <a:r>
              <a:rPr lang="en-US" altLang="ko-KR" sz="1200" dirty="0" err="1">
                <a:cs typeface="Arial" pitchFamily="34" charset="0"/>
              </a:rPr>
              <a:t>organizezi</a:t>
            </a:r>
            <a:r>
              <a:rPr lang="en-US" altLang="ko-KR" sz="1200" dirty="0">
                <a:cs typeface="Arial" pitchFamily="34" charset="0"/>
              </a:rPr>
              <a:t> </a:t>
            </a:r>
            <a:r>
              <a:rPr lang="en-US" altLang="ko-KR" sz="1200" dirty="0" err="1">
                <a:cs typeface="Arial" pitchFamily="34" charset="0"/>
              </a:rPr>
              <a:t>programul</a:t>
            </a:r>
            <a:r>
              <a:rPr lang="en-US" altLang="ko-KR" sz="1200" dirty="0">
                <a:cs typeface="Arial" pitchFamily="34" charset="0"/>
              </a:rPr>
              <a:t> cum </a:t>
            </a:r>
            <a:r>
              <a:rPr lang="en-US" altLang="ko-KR" sz="1200" dirty="0" err="1">
                <a:cs typeface="Arial" pitchFamily="34" charset="0"/>
              </a:rPr>
              <a:t>dorești</a:t>
            </a:r>
            <a:r>
              <a:rPr lang="en-US" altLang="ko-KR" sz="1200" dirty="0">
                <a:cs typeface="Arial" pitchFamily="34" charset="0"/>
              </a:rPr>
              <a:t>, </a:t>
            </a:r>
            <a:r>
              <a:rPr lang="en-US" altLang="ko-KR" sz="1200" dirty="0" err="1">
                <a:cs typeface="Arial" pitchFamily="34" charset="0"/>
              </a:rPr>
              <a:t>stabilești</a:t>
            </a:r>
            <a:r>
              <a:rPr lang="en-US" altLang="ko-KR" sz="1200" dirty="0">
                <a:cs typeface="Arial" pitchFamily="34" charset="0"/>
              </a:rPr>
              <a:t> </a:t>
            </a:r>
            <a:r>
              <a:rPr lang="en-US" altLang="ko-KR" sz="1200" dirty="0" err="1">
                <a:cs typeface="Arial" pitchFamily="34" charset="0"/>
              </a:rPr>
              <a:t>propriul</a:t>
            </a:r>
            <a:r>
              <a:rPr lang="en-US" altLang="ko-KR" sz="1200" dirty="0">
                <a:cs typeface="Arial" pitchFamily="34" charset="0"/>
              </a:rPr>
              <a:t> </a:t>
            </a:r>
            <a:r>
              <a:rPr lang="en-US" altLang="ko-KR" sz="1200" dirty="0" err="1">
                <a:cs typeface="Arial" pitchFamily="34" charset="0"/>
              </a:rPr>
              <a:t>cadru</a:t>
            </a:r>
            <a:r>
              <a:rPr lang="en-US" altLang="ko-KR" sz="1200" dirty="0">
                <a:cs typeface="Arial" pitchFamily="34" charset="0"/>
              </a:rPr>
              <a:t> </a:t>
            </a:r>
            <a:r>
              <a:rPr lang="en-US" altLang="ko-KR" sz="1200" dirty="0" err="1">
                <a:cs typeface="Arial" pitchFamily="34" charset="0"/>
              </a:rPr>
              <a:t>profesional</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 </a:t>
            </a:r>
            <a:r>
              <a:rPr lang="en-US" altLang="ko-KR" sz="1200" dirty="0" err="1">
                <a:cs typeface="Arial" pitchFamily="34" charset="0"/>
              </a:rPr>
              <a:t>mai</a:t>
            </a:r>
            <a:r>
              <a:rPr lang="en-US" altLang="ko-KR" sz="1200" dirty="0">
                <a:cs typeface="Arial" pitchFamily="34" charset="0"/>
              </a:rPr>
              <a:t> </a:t>
            </a:r>
            <a:r>
              <a:rPr lang="en-US" altLang="ko-KR" sz="1200" dirty="0" err="1">
                <a:cs typeface="Arial" pitchFamily="34" charset="0"/>
              </a:rPr>
              <a:t>presus</a:t>
            </a:r>
            <a:r>
              <a:rPr lang="en-US" altLang="ko-KR" sz="1200" dirty="0">
                <a:cs typeface="Arial" pitchFamily="34" charset="0"/>
              </a:rPr>
              <a:t> de </a:t>
            </a:r>
            <a:r>
              <a:rPr lang="en-US" altLang="ko-KR" sz="1200" dirty="0" err="1">
                <a:cs typeface="Arial" pitchFamily="34" charset="0"/>
              </a:rPr>
              <a:t>toate</a:t>
            </a:r>
            <a:r>
              <a:rPr lang="en-US" altLang="ko-KR" sz="1200" dirty="0">
                <a:cs typeface="Arial" pitchFamily="34" charset="0"/>
              </a:rPr>
              <a:t>, </a:t>
            </a:r>
            <a:r>
              <a:rPr lang="en-US" altLang="ko-KR" sz="1200" dirty="0" err="1">
                <a:cs typeface="Arial" pitchFamily="34" charset="0"/>
              </a:rPr>
              <a:t>îți</a:t>
            </a:r>
            <a:r>
              <a:rPr lang="en-US" altLang="ko-KR" sz="1200" dirty="0">
                <a:cs typeface="Arial" pitchFamily="34" charset="0"/>
              </a:rPr>
              <a:t> </a:t>
            </a:r>
            <a:r>
              <a:rPr lang="en-US" altLang="ko-KR" sz="1200" dirty="0" err="1">
                <a:cs typeface="Arial" pitchFamily="34" charset="0"/>
              </a:rPr>
              <a:t>dai</a:t>
            </a:r>
            <a:r>
              <a:rPr lang="en-US" altLang="ko-KR" sz="1200" dirty="0">
                <a:cs typeface="Arial" pitchFamily="34" charset="0"/>
              </a:rPr>
              <a:t> </a:t>
            </a:r>
            <a:r>
              <a:rPr lang="en-US" altLang="ko-KR" sz="1200" dirty="0" err="1">
                <a:cs typeface="Arial" pitchFamily="34" charset="0"/>
              </a:rPr>
              <a:t>toate</a:t>
            </a:r>
            <a:r>
              <a:rPr lang="en-US" altLang="ko-KR" sz="1200" dirty="0">
                <a:cs typeface="Arial" pitchFamily="34" charset="0"/>
              </a:rPr>
              <a:t> </a:t>
            </a:r>
            <a:r>
              <a:rPr lang="en-US" altLang="ko-KR" sz="1200" dirty="0" err="1">
                <a:cs typeface="Arial" pitchFamily="34" charset="0"/>
              </a:rPr>
              <a:t>șansele</a:t>
            </a:r>
            <a:r>
              <a:rPr lang="en-US" altLang="ko-KR" sz="1200" dirty="0">
                <a:cs typeface="Arial" pitchFamily="34" charset="0"/>
              </a:rPr>
              <a:t> </a:t>
            </a:r>
            <a:r>
              <a:rPr lang="en-US" altLang="ko-KR" sz="1200" dirty="0" err="1">
                <a:cs typeface="Arial" pitchFamily="34" charset="0"/>
              </a:rPr>
              <a:t>să-ți</a:t>
            </a:r>
            <a:r>
              <a:rPr lang="en-US" altLang="ko-KR" sz="1200" dirty="0">
                <a:cs typeface="Arial" pitchFamily="34" charset="0"/>
              </a:rPr>
              <a:t> </a:t>
            </a:r>
            <a:r>
              <a:rPr lang="en-US" altLang="ko-KR" sz="1200" dirty="0" err="1">
                <a:cs typeface="Arial" pitchFamily="34" charset="0"/>
              </a:rPr>
              <a:t>transformi</a:t>
            </a:r>
            <a:r>
              <a:rPr lang="en-US" altLang="ko-KR" sz="1200" dirty="0">
                <a:cs typeface="Arial" pitchFamily="34" charset="0"/>
              </a:rPr>
              <a:t> </a:t>
            </a:r>
            <a:r>
              <a:rPr lang="en-US" altLang="ko-KR" sz="1200" dirty="0" err="1">
                <a:cs typeface="Arial" pitchFamily="34" charset="0"/>
              </a:rPr>
              <a:t>proiectul</a:t>
            </a:r>
            <a:r>
              <a:rPr lang="en-US" altLang="ko-KR" sz="1200" dirty="0">
                <a:cs typeface="Arial" pitchFamily="34" charset="0"/>
              </a:rPr>
              <a:t> </a:t>
            </a:r>
            <a:r>
              <a:rPr lang="en-US" altLang="ko-KR" sz="1200" dirty="0" err="1">
                <a:cs typeface="Arial" pitchFamily="34" charset="0"/>
              </a:rPr>
              <a:t>într</a:t>
            </a:r>
            <a:r>
              <a:rPr lang="en-US" altLang="ko-KR" sz="1200" dirty="0">
                <a:cs typeface="Arial" pitchFamily="34" charset="0"/>
              </a:rPr>
              <a:t>-o </a:t>
            </a:r>
            <a:r>
              <a:rPr lang="en-US" altLang="ko-KR" sz="1200" dirty="0" err="1">
                <a:cs typeface="Arial" pitchFamily="34" charset="0"/>
              </a:rPr>
              <a:t>afacere</a:t>
            </a:r>
            <a:r>
              <a:rPr lang="en-US" altLang="ko-KR" sz="1200" dirty="0">
                <a:cs typeface="Arial" pitchFamily="34" charset="0"/>
              </a:rPr>
              <a:t> de </a:t>
            </a:r>
            <a:r>
              <a:rPr lang="en-US" altLang="ko-KR" sz="1200" dirty="0" err="1">
                <a:cs typeface="Arial" pitchFamily="34" charset="0"/>
              </a:rPr>
              <a:t>succes</a:t>
            </a:r>
            <a:r>
              <a:rPr lang="en-US" altLang="ko-KR" sz="1200" dirty="0">
                <a:cs typeface="Arial" pitchFamily="34" charset="0"/>
              </a:rPr>
              <a:t>.</a:t>
            </a:r>
          </a:p>
          <a:p>
            <a:pPr algn="just"/>
            <a:r>
              <a:rPr lang="ro-RO" altLang="ko-KR" sz="1200" b="1" dirty="0">
                <a:cs typeface="Arial" pitchFamily="34" charset="0"/>
              </a:rPr>
              <a:t>5. </a:t>
            </a:r>
            <a:r>
              <a:rPr lang="en-US" altLang="ko-KR" sz="1200" b="1" dirty="0" err="1">
                <a:cs typeface="Arial" pitchFamily="34" charset="0"/>
              </a:rPr>
              <a:t>Începe</a:t>
            </a:r>
            <a:r>
              <a:rPr lang="en-US" altLang="ko-KR" sz="1200" b="1" dirty="0">
                <a:cs typeface="Arial" pitchFamily="34" charset="0"/>
              </a:rPr>
              <a:t> </a:t>
            </a:r>
            <a:r>
              <a:rPr lang="en-US" altLang="ko-KR" sz="1200" b="1" dirty="0" err="1">
                <a:cs typeface="Arial" pitchFamily="34" charset="0"/>
              </a:rPr>
              <a:t>să</a:t>
            </a:r>
            <a:r>
              <a:rPr lang="en-US" altLang="ko-KR" sz="1200" b="1" dirty="0">
                <a:cs typeface="Arial" pitchFamily="34" charset="0"/>
              </a:rPr>
              <a:t> </a:t>
            </a:r>
            <a:r>
              <a:rPr lang="en-US" altLang="ko-KR" sz="1200" b="1" dirty="0" err="1">
                <a:cs typeface="Arial" pitchFamily="34" charset="0"/>
              </a:rPr>
              <a:t>scrii</a:t>
            </a:r>
            <a:r>
              <a:rPr lang="en-US" altLang="ko-KR" sz="1200" b="1" dirty="0">
                <a:cs typeface="Arial" pitchFamily="34" charset="0"/>
              </a:rPr>
              <a:t> un blog</a:t>
            </a:r>
          </a:p>
          <a:p>
            <a:pPr algn="just"/>
            <a:r>
              <a:rPr lang="en-US" altLang="ko-KR" sz="1200" dirty="0">
                <a:cs typeface="Arial" pitchFamily="34" charset="0"/>
              </a:rPr>
              <a:t>Mare </a:t>
            </a:r>
            <a:r>
              <a:rPr lang="en-US" altLang="ko-KR" sz="1200" dirty="0" err="1">
                <a:cs typeface="Arial" pitchFamily="34" charset="0"/>
              </a:rPr>
              <a:t>tendință</a:t>
            </a:r>
            <a:r>
              <a:rPr lang="en-US" altLang="ko-KR" sz="1200" dirty="0">
                <a:cs typeface="Arial" pitchFamily="34" charset="0"/>
              </a:rPr>
              <a:t> a </a:t>
            </a:r>
            <a:r>
              <a:rPr lang="en-US" altLang="ko-KR" sz="1200" dirty="0" err="1">
                <a:cs typeface="Arial" pitchFamily="34" charset="0"/>
              </a:rPr>
              <a:t>momentului</a:t>
            </a:r>
            <a:r>
              <a:rPr lang="en-US" altLang="ko-KR" sz="1200" dirty="0">
                <a:cs typeface="Arial" pitchFamily="34" charset="0"/>
              </a:rPr>
              <a:t>, </a:t>
            </a:r>
            <a:r>
              <a:rPr lang="en-US" altLang="ko-KR" sz="1200" dirty="0" err="1">
                <a:cs typeface="Arial" pitchFamily="34" charset="0"/>
              </a:rPr>
              <a:t>blogurile</a:t>
            </a:r>
            <a:r>
              <a:rPr lang="en-US" altLang="ko-KR" sz="1200" dirty="0">
                <a:cs typeface="Arial" pitchFamily="34" charset="0"/>
              </a:rPr>
              <a:t> </a:t>
            </a:r>
            <a:r>
              <a:rPr lang="en-US" altLang="ko-KR" sz="1200" dirty="0" err="1">
                <a:cs typeface="Arial" pitchFamily="34" charset="0"/>
              </a:rPr>
              <a:t>înfloresc</a:t>
            </a:r>
            <a:r>
              <a:rPr lang="en-US" altLang="ko-KR" sz="1200" dirty="0">
                <a:cs typeface="Arial" pitchFamily="34" charset="0"/>
              </a:rPr>
              <a:t> pe internet </a:t>
            </a:r>
            <a:r>
              <a:rPr lang="en-US" altLang="ko-KR" sz="1200" dirty="0" err="1">
                <a:cs typeface="Arial" pitchFamily="34" charset="0"/>
              </a:rPr>
              <a:t>și</a:t>
            </a:r>
            <a:r>
              <a:rPr lang="en-US" altLang="ko-KR" sz="1200" dirty="0">
                <a:cs typeface="Arial" pitchFamily="34" charset="0"/>
              </a:rPr>
              <a:t> se </a:t>
            </a:r>
            <a:r>
              <a:rPr lang="en-US" altLang="ko-KR" sz="1200" dirty="0" err="1">
                <a:cs typeface="Arial" pitchFamily="34" charset="0"/>
              </a:rPr>
              <a:t>dovedesc</a:t>
            </a:r>
            <a:r>
              <a:rPr lang="en-US" altLang="ko-KR" sz="1200" dirty="0">
                <a:cs typeface="Arial" pitchFamily="34" charset="0"/>
              </a:rPr>
              <a:t> a fi </a:t>
            </a:r>
            <a:r>
              <a:rPr lang="en-US" altLang="ko-KR" sz="1200" dirty="0" err="1">
                <a:cs typeface="Arial" pitchFamily="34" charset="0"/>
              </a:rPr>
              <a:t>planul</a:t>
            </a:r>
            <a:r>
              <a:rPr lang="en-US" altLang="ko-KR" sz="1200" dirty="0">
                <a:cs typeface="Arial" pitchFamily="34" charset="0"/>
              </a:rPr>
              <a:t> ideal </a:t>
            </a:r>
            <a:r>
              <a:rPr lang="en-US" altLang="ko-KR" sz="1200" dirty="0" err="1">
                <a:cs typeface="Arial" pitchFamily="34" charset="0"/>
              </a:rPr>
              <a:t>pentru</a:t>
            </a:r>
            <a:r>
              <a:rPr lang="en-US" altLang="ko-KR" sz="1200" dirty="0">
                <a:cs typeface="Arial" pitchFamily="34" charset="0"/>
              </a:rPr>
              <a:t> </a:t>
            </a:r>
            <a:r>
              <a:rPr lang="en-US" altLang="ko-KR" sz="1200" dirty="0" err="1">
                <a:cs typeface="Arial" pitchFamily="34" charset="0"/>
              </a:rPr>
              <a:t>anumite</a:t>
            </a:r>
            <a:r>
              <a:rPr lang="en-US" altLang="ko-KR" sz="1200" dirty="0">
                <a:cs typeface="Arial" pitchFamily="34" charset="0"/>
              </a:rPr>
              <a:t> </a:t>
            </a:r>
            <a:r>
              <a:rPr lang="en-US" altLang="ko-KR" sz="1200" dirty="0" err="1">
                <a:cs typeface="Arial" pitchFamily="34" charset="0"/>
              </a:rPr>
              <a:t>profiluri</a:t>
            </a:r>
            <a:r>
              <a:rPr lang="en-US" altLang="ko-KR" sz="1200" dirty="0">
                <a:cs typeface="Arial" pitchFamily="34" charset="0"/>
              </a:rPr>
              <a:t>. </a:t>
            </a:r>
            <a:r>
              <a:rPr lang="en-US" altLang="ko-KR" sz="1200" dirty="0" err="1">
                <a:cs typeface="Arial" pitchFamily="34" charset="0"/>
              </a:rPr>
              <a:t>Astfel</a:t>
            </a:r>
            <a:r>
              <a:rPr lang="en-US" altLang="ko-KR" sz="1200" dirty="0">
                <a:cs typeface="Arial" pitchFamily="34" charset="0"/>
              </a:rPr>
              <a:t>, </a:t>
            </a:r>
            <a:r>
              <a:rPr lang="en-US" altLang="ko-KR" sz="1200" dirty="0" err="1">
                <a:cs typeface="Arial" pitchFamily="34" charset="0"/>
              </a:rPr>
              <a:t>creează</a:t>
            </a:r>
            <a:r>
              <a:rPr lang="en-US" altLang="ko-KR" sz="1200" dirty="0">
                <a:cs typeface="Arial" pitchFamily="34" charset="0"/>
              </a:rPr>
              <a:t> un website, </a:t>
            </a:r>
            <a:r>
              <a:rPr lang="en-US" altLang="ko-KR" sz="1200" dirty="0" err="1">
                <a:cs typeface="Arial" pitchFamily="34" charset="0"/>
              </a:rPr>
              <a:t>definește-ți</a:t>
            </a:r>
            <a:r>
              <a:rPr lang="en-US" altLang="ko-KR" sz="1200" dirty="0">
                <a:cs typeface="Arial" pitchFamily="34" charset="0"/>
              </a:rPr>
              <a:t> </a:t>
            </a:r>
            <a:r>
              <a:rPr lang="en-US" altLang="ko-KR" sz="1200" dirty="0" err="1">
                <a:cs typeface="Arial" pitchFamily="34" charset="0"/>
              </a:rPr>
              <a:t>targetul</a:t>
            </a:r>
            <a:r>
              <a:rPr lang="en-US" altLang="ko-KR" sz="1200" dirty="0">
                <a:cs typeface="Arial" pitchFamily="34" charset="0"/>
              </a:rPr>
              <a:t>, </a:t>
            </a:r>
            <a:r>
              <a:rPr lang="en-US" altLang="ko-KR" sz="1200" dirty="0" err="1">
                <a:cs typeface="Arial" pitchFamily="34" charset="0"/>
              </a:rPr>
              <a:t>găsește</a:t>
            </a:r>
            <a:r>
              <a:rPr lang="en-US" altLang="ko-KR" sz="1200" dirty="0">
                <a:cs typeface="Arial" pitchFamily="34" charset="0"/>
              </a:rPr>
              <a:t> </a:t>
            </a:r>
            <a:r>
              <a:rPr lang="en-US" altLang="ko-KR" sz="1200" dirty="0" err="1">
                <a:cs typeface="Arial" pitchFamily="34" charset="0"/>
              </a:rPr>
              <a:t>cuvintele</a:t>
            </a:r>
            <a:r>
              <a:rPr lang="en-US" altLang="ko-KR" sz="1200" dirty="0">
                <a:cs typeface="Arial" pitchFamily="34" charset="0"/>
              </a:rPr>
              <a:t> </a:t>
            </a:r>
            <a:r>
              <a:rPr lang="en-US" altLang="ko-KR" sz="1200" dirty="0" err="1">
                <a:cs typeface="Arial" pitchFamily="34" charset="0"/>
              </a:rPr>
              <a:t>cheie</a:t>
            </a:r>
            <a:r>
              <a:rPr lang="en-US" altLang="ko-KR" sz="1200" dirty="0">
                <a:cs typeface="Arial" pitchFamily="34" charset="0"/>
              </a:rPr>
              <a:t> </a:t>
            </a:r>
            <a:r>
              <a:rPr lang="en-US" altLang="ko-KR" sz="1200" dirty="0" err="1">
                <a:cs typeface="Arial" pitchFamily="34" charset="0"/>
              </a:rPr>
              <a:t>potrivite</a:t>
            </a:r>
            <a:r>
              <a:rPr lang="en-US" altLang="ko-KR" sz="1200" dirty="0">
                <a:cs typeface="Arial" pitchFamily="34" charset="0"/>
              </a:rPr>
              <a:t> </a:t>
            </a:r>
            <a:r>
              <a:rPr lang="en-US" altLang="ko-KR" sz="1200" dirty="0" err="1">
                <a:cs typeface="Arial" pitchFamily="34" charset="0"/>
              </a:rPr>
              <a:t>și</a:t>
            </a:r>
            <a:r>
              <a:rPr lang="en-US" altLang="ko-KR" sz="1200" dirty="0">
                <a:cs typeface="Arial" pitchFamily="34" charset="0"/>
              </a:rPr>
              <a:t> </a:t>
            </a:r>
            <a:r>
              <a:rPr lang="en-US" altLang="ko-KR" sz="1200" dirty="0" err="1">
                <a:cs typeface="Arial" pitchFamily="34" charset="0"/>
              </a:rPr>
              <a:t>construiește</a:t>
            </a:r>
            <a:r>
              <a:rPr lang="en-US" altLang="ko-KR" sz="1200" dirty="0">
                <a:cs typeface="Arial" pitchFamily="34" charset="0"/>
              </a:rPr>
              <a:t> </a:t>
            </a:r>
            <a:r>
              <a:rPr lang="en-US" altLang="ko-KR" sz="1200" dirty="0" err="1">
                <a:cs typeface="Arial" pitchFamily="34" charset="0"/>
              </a:rPr>
              <a:t>loialitatea</a:t>
            </a:r>
            <a:r>
              <a:rPr lang="en-US" altLang="ko-KR" sz="1200" dirty="0">
                <a:cs typeface="Arial" pitchFamily="34" charset="0"/>
              </a:rPr>
              <a:t> </a:t>
            </a:r>
            <a:r>
              <a:rPr lang="en-US" altLang="ko-KR" sz="1200" dirty="0" err="1">
                <a:cs typeface="Arial" pitchFamily="34" charset="0"/>
              </a:rPr>
              <a:t>clienților</a:t>
            </a:r>
            <a:r>
              <a:rPr lang="en-US" altLang="ko-KR" sz="1200" dirty="0">
                <a:cs typeface="Arial" pitchFamily="34" charset="0"/>
              </a:rPr>
              <a:t>.</a:t>
            </a:r>
          </a:p>
          <a:p>
            <a:pPr algn="just"/>
            <a:r>
              <a:rPr lang="ro-RO" altLang="ko-KR" sz="1200" b="1" dirty="0">
                <a:cs typeface="Arial" pitchFamily="34" charset="0"/>
              </a:rPr>
              <a:t>6. </a:t>
            </a:r>
            <a:r>
              <a:rPr lang="en-US" altLang="ko-KR" sz="1200" b="1" dirty="0" err="1">
                <a:cs typeface="Arial" pitchFamily="34" charset="0"/>
              </a:rPr>
              <a:t>Publică-ți</a:t>
            </a:r>
            <a:r>
              <a:rPr lang="en-US" altLang="ko-KR" sz="1200" b="1" dirty="0">
                <a:cs typeface="Arial" pitchFamily="34" charset="0"/>
              </a:rPr>
              <a:t> e-book-ul</a:t>
            </a:r>
          </a:p>
          <a:p>
            <a:pPr algn="just"/>
            <a:r>
              <a:rPr lang="en-US" altLang="ko-KR" sz="1200" dirty="0" err="1">
                <a:cs typeface="Arial" pitchFamily="34" charset="0"/>
              </a:rPr>
              <a:t>Publicarea</a:t>
            </a:r>
            <a:r>
              <a:rPr lang="en-US" altLang="ko-KR" sz="1200" dirty="0">
                <a:cs typeface="Arial" pitchFamily="34" charset="0"/>
              </a:rPr>
              <a:t> </a:t>
            </a:r>
            <a:r>
              <a:rPr lang="en-US" altLang="ko-KR" sz="1200" dirty="0" err="1">
                <a:cs typeface="Arial" pitchFamily="34" charset="0"/>
              </a:rPr>
              <a:t>unui</a:t>
            </a:r>
            <a:r>
              <a:rPr lang="en-US" altLang="ko-KR" sz="1200" dirty="0">
                <a:cs typeface="Arial" pitchFamily="34" charset="0"/>
              </a:rPr>
              <a:t> e-book </a:t>
            </a:r>
            <a:r>
              <a:rPr lang="en-US" altLang="ko-KR" sz="1200" dirty="0" err="1">
                <a:cs typeface="Arial" pitchFamily="34" charset="0"/>
              </a:rPr>
              <a:t>poate</a:t>
            </a:r>
            <a:r>
              <a:rPr lang="en-US" altLang="ko-KR" sz="1200" dirty="0">
                <a:cs typeface="Arial" pitchFamily="34" charset="0"/>
              </a:rPr>
              <a:t> fi </a:t>
            </a:r>
            <a:r>
              <a:rPr lang="en-US" altLang="ko-KR" sz="1200" dirty="0" err="1">
                <a:cs typeface="Arial" pitchFamily="34" charset="0"/>
              </a:rPr>
              <a:t>foarte</a:t>
            </a:r>
            <a:r>
              <a:rPr lang="en-US" altLang="ko-KR" sz="1200" dirty="0">
                <a:cs typeface="Arial" pitchFamily="34" charset="0"/>
              </a:rPr>
              <a:t> </a:t>
            </a:r>
            <a:r>
              <a:rPr lang="en-US" altLang="ko-KR" sz="1200" dirty="0" err="1">
                <a:cs typeface="Arial" pitchFamily="34" charset="0"/>
              </a:rPr>
              <a:t>profitabil</a:t>
            </a:r>
            <a:r>
              <a:rPr lang="en-US" altLang="ko-KR" sz="1200" dirty="0">
                <a:cs typeface="Arial" pitchFamily="34" charset="0"/>
              </a:rPr>
              <a:t> pe termen lung </a:t>
            </a:r>
            <a:r>
              <a:rPr lang="en-US" altLang="ko-KR" sz="1200" dirty="0" err="1">
                <a:cs typeface="Arial" pitchFamily="34" charset="0"/>
              </a:rPr>
              <a:t>și</a:t>
            </a:r>
            <a:r>
              <a:rPr lang="en-US" altLang="ko-KR" sz="1200" dirty="0">
                <a:cs typeface="Arial" pitchFamily="34" charset="0"/>
              </a:rPr>
              <a:t> </a:t>
            </a:r>
            <a:r>
              <a:rPr lang="en-US" altLang="ko-KR" sz="1200" dirty="0" err="1">
                <a:cs typeface="Arial" pitchFamily="34" charset="0"/>
              </a:rPr>
              <a:t>te</a:t>
            </a:r>
            <a:r>
              <a:rPr lang="en-US" altLang="ko-KR" sz="1200" dirty="0">
                <a:cs typeface="Arial" pitchFamily="34" charset="0"/>
              </a:rPr>
              <a:t> </a:t>
            </a:r>
            <a:r>
              <a:rPr lang="en-US" altLang="ko-KR" sz="1200" dirty="0" err="1">
                <a:cs typeface="Arial" pitchFamily="34" charset="0"/>
              </a:rPr>
              <a:t>poate</a:t>
            </a:r>
            <a:r>
              <a:rPr lang="en-US" altLang="ko-KR" sz="1200" dirty="0">
                <a:cs typeface="Arial" pitchFamily="34" charset="0"/>
              </a:rPr>
              <a:t> duce un pas </a:t>
            </a:r>
            <a:r>
              <a:rPr lang="en-US" altLang="ko-KR" sz="1200" dirty="0" err="1">
                <a:cs typeface="Arial" pitchFamily="34" charset="0"/>
              </a:rPr>
              <a:t>înaintea</a:t>
            </a:r>
            <a:r>
              <a:rPr lang="en-US" altLang="ko-KR" sz="1200" dirty="0">
                <a:cs typeface="Arial" pitchFamily="34" charset="0"/>
              </a:rPr>
              <a:t> </a:t>
            </a:r>
            <a:r>
              <a:rPr lang="en-US" altLang="ko-KR" sz="1200" dirty="0" err="1">
                <a:cs typeface="Arial" pitchFamily="34" charset="0"/>
              </a:rPr>
              <a:t>concurenței</a:t>
            </a:r>
            <a:r>
              <a:rPr lang="en-US" altLang="ko-KR" sz="1200" dirty="0">
                <a:cs typeface="Arial" pitchFamily="34" charset="0"/>
              </a:rPr>
              <a:t> pe </a:t>
            </a:r>
            <a:r>
              <a:rPr lang="en-US" altLang="ko-KR" sz="1200" dirty="0" err="1">
                <a:cs typeface="Arial" pitchFamily="34" charset="0"/>
              </a:rPr>
              <a:t>piața</a:t>
            </a:r>
            <a:r>
              <a:rPr lang="en-US" altLang="ko-KR" sz="1200" dirty="0">
                <a:cs typeface="Arial" pitchFamily="34" charset="0"/>
              </a:rPr>
              <a:t> online.</a:t>
            </a:r>
          </a:p>
        </p:txBody>
      </p:sp>
    </p:spTree>
    <p:extLst>
      <p:ext uri="{BB962C8B-B14F-4D97-AF65-F5344CB8AC3E}">
        <p14:creationId xmlns:p14="http://schemas.microsoft.com/office/powerpoint/2010/main" val="1361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030077" y="267494"/>
            <a:ext cx="6939830" cy="1080489"/>
          </a:xfrm>
          <a:prstGeom prst="rect">
            <a:avLst/>
          </a:prstGeom>
          <a:noFill/>
        </p:spPr>
        <p:txBody>
          <a:bodyPr wrap="square">
            <a:spAutoFit/>
          </a:bodyPr>
          <a:lstStyle/>
          <a:p>
            <a:r>
              <a:rPr lang="ro-RO" sz="2000" b="1" dirty="0">
                <a:solidFill>
                  <a:schemeClr val="tx1"/>
                </a:solidFill>
                <a:effectLst/>
                <a:latin typeface="+mn-lt"/>
                <a:ea typeface="Arial" panose="020B0604020202020204" pitchFamily="34" charset="0"/>
              </a:rPr>
              <a:t>     </a:t>
            </a:r>
            <a:r>
              <a:rPr lang="en-GB" sz="2000" b="1" dirty="0">
                <a:solidFill>
                  <a:schemeClr val="tx1"/>
                </a:solidFill>
                <a:effectLst/>
                <a:latin typeface="+mn-lt"/>
                <a:ea typeface="Arial" panose="020B0604020202020204" pitchFamily="34" charset="0"/>
              </a:rPr>
              <a:t>3. </a:t>
            </a:r>
            <a:r>
              <a:rPr lang="ro-RO" sz="2000" b="1" dirty="0">
                <a:solidFill>
                  <a:schemeClr val="tx1"/>
                </a:solidFill>
                <a:latin typeface="+mn-lt"/>
                <a:ea typeface="Arial" panose="020B0604020202020204" pitchFamily="34" charset="0"/>
              </a:rPr>
              <a:t>O afacere profitabilă în era digitală</a:t>
            </a:r>
            <a:r>
              <a:rPr lang="en-GB" sz="2000" b="1" dirty="0">
                <a:solidFill>
                  <a:schemeClr val="tx1"/>
                </a:solidFill>
                <a:effectLst/>
                <a:latin typeface="+mn-lt"/>
                <a:ea typeface="Arial" panose="020B0604020202020204" pitchFamily="34" charset="0"/>
              </a:rPr>
              <a:t> </a:t>
            </a:r>
            <a:endParaRPr lang="ro-RO" sz="2000" dirty="0">
              <a:solidFill>
                <a:schemeClr val="tx1"/>
              </a:solidFill>
              <a:effectLst/>
              <a:latin typeface="+mn-lt"/>
              <a:ea typeface="Calibri" panose="020F050202020403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7" name="CasetăText 6">
            <a:extLst>
              <a:ext uri="{FF2B5EF4-FFF2-40B4-BE49-F238E27FC236}">
                <a16:creationId xmlns:a16="http://schemas.microsoft.com/office/drawing/2014/main" id="{3FAEDB3E-301C-6F3A-A517-DF7495943DE0}"/>
              </a:ext>
            </a:extLst>
          </p:cNvPr>
          <p:cNvSpPr txBox="1"/>
          <p:nvPr/>
        </p:nvSpPr>
        <p:spPr>
          <a:xfrm>
            <a:off x="611560" y="791135"/>
            <a:ext cx="7920880" cy="3815275"/>
          </a:xfrm>
          <a:prstGeom prst="rect">
            <a:avLst/>
          </a:prstGeom>
          <a:noFill/>
        </p:spPr>
        <p:txBody>
          <a:bodyPr wrap="square">
            <a:spAutoFit/>
          </a:bodyPr>
          <a:lstStyle/>
          <a:p>
            <a:pPr algn="just">
              <a:lnSpc>
                <a:spcPct val="107000"/>
              </a:lnSpc>
              <a:spcAft>
                <a:spcPts val="800"/>
              </a:spcAft>
            </a:pPr>
            <a:r>
              <a:rPr lang="en-GB" b="1" i="1" dirty="0">
                <a:effectLst/>
                <a:latin typeface="Arial" panose="020B0604020202020204" pitchFamily="34" charset="0"/>
                <a:ea typeface="Arial" panose="020B0604020202020204" pitchFamily="34" charset="0"/>
              </a:rPr>
              <a:t>Sec</a:t>
            </a:r>
            <a:r>
              <a:rPr lang="ro-RO" b="1" i="1" dirty="0">
                <a:effectLst/>
                <a:latin typeface="Arial" panose="020B0604020202020204" pitchFamily="34" charset="0"/>
                <a:ea typeface="Arial" panose="020B0604020202020204" pitchFamily="34" charset="0"/>
              </a:rPr>
              <a:t>tiunea</a:t>
            </a:r>
            <a:r>
              <a:rPr lang="en-GB" b="1" i="1" dirty="0">
                <a:effectLst/>
                <a:latin typeface="Arial" panose="020B0604020202020204" pitchFamily="34" charset="0"/>
                <a:ea typeface="Arial" panose="020B0604020202020204" pitchFamily="34" charset="0"/>
              </a:rPr>
              <a:t> 3.2: </a:t>
            </a:r>
            <a:r>
              <a:rPr lang="it-IT" b="1" i="1" dirty="0">
                <a:effectLst/>
                <a:latin typeface="Arial" panose="020B0604020202020204" pitchFamily="34" charset="0"/>
                <a:ea typeface="Arial" panose="020B0604020202020204" pitchFamily="34" charset="0"/>
              </a:rPr>
              <a:t>Afacerile care sunt în mare cerere</a:t>
            </a:r>
          </a:p>
          <a:p>
            <a:pPr algn="just">
              <a:spcAft>
                <a:spcPts val="800"/>
              </a:spcAft>
            </a:pPr>
            <a:r>
              <a:rPr lang="en-GB" sz="1200" i="1" dirty="0" err="1">
                <a:effectLst/>
                <a:latin typeface="Arial" panose="020B0604020202020204" pitchFamily="34" charset="0"/>
                <a:ea typeface="Arial" panose="020B0604020202020204" pitchFamily="34" charset="0"/>
              </a:rPr>
              <a:t>Există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destul</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multe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oportunități</a:t>
            </a:r>
            <a:r>
              <a:rPr lang="en-GB" sz="1200" i="1" dirty="0">
                <a:effectLst/>
                <a:latin typeface="Arial" panose="020B0604020202020204" pitchFamily="34" charset="0"/>
                <a:ea typeface="Arial" panose="020B0604020202020204" pitchFamily="34" charset="0"/>
              </a:rPr>
              <a:t> de a </a:t>
            </a:r>
            <a:r>
              <a:rPr lang="en-GB" sz="1200" i="1" dirty="0" err="1">
                <a:effectLst/>
                <a:latin typeface="Arial" panose="020B0604020202020204" pitchFamily="34" charset="0"/>
                <a:ea typeface="Arial" panose="020B0604020202020204" pitchFamily="34" charset="0"/>
              </a:rPr>
              <a:t>începe</a:t>
            </a:r>
            <a:r>
              <a:rPr lang="en-GB" sz="1200" i="1" dirty="0">
                <a:effectLst/>
                <a:latin typeface="Arial" panose="020B0604020202020204" pitchFamily="34" charset="0"/>
                <a:ea typeface="Arial" panose="020B0604020202020204" pitchFamily="34" charset="0"/>
              </a:rPr>
              <a:t> o </a:t>
            </a:r>
            <a:r>
              <a:rPr lang="en-GB" sz="1200" i="1" dirty="0" err="1">
                <a:effectLst/>
                <a:latin typeface="Arial" panose="020B0604020202020204" pitchFamily="34" charset="0"/>
                <a:ea typeface="Arial" panose="020B0604020202020204" pitchFamily="34" charset="0"/>
              </a:rPr>
              <a:t>afacere</a:t>
            </a:r>
            <a:r>
              <a:rPr lang="en-GB" sz="1200" i="1" dirty="0">
                <a:effectLst/>
                <a:latin typeface="Arial" panose="020B0604020202020204" pitchFamily="34" charset="0"/>
                <a:ea typeface="Arial" panose="020B0604020202020204" pitchFamily="34" charset="0"/>
              </a:rPr>
              <a:t> pe internet care </a:t>
            </a:r>
            <a:r>
              <a:rPr lang="en-GB" sz="1200" i="1" dirty="0" err="1">
                <a:effectLst/>
                <a:latin typeface="Arial" panose="020B0604020202020204" pitchFamily="34" charset="0"/>
                <a:ea typeface="Arial" panose="020B0604020202020204" pitchFamily="34" charset="0"/>
              </a:rPr>
              <a:t>poate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deveni</a:t>
            </a:r>
            <a:r>
              <a:rPr lang="en-GB" sz="1200" i="1" dirty="0">
                <a:effectLst/>
                <a:latin typeface="Arial" panose="020B0604020202020204" pitchFamily="34" charset="0"/>
                <a:ea typeface="Arial" panose="020B0604020202020204" pitchFamily="34" charset="0"/>
              </a:rPr>
              <a:t> o </a:t>
            </a:r>
            <a:r>
              <a:rPr lang="en-GB" sz="1200" i="1" dirty="0" err="1">
                <a:effectLst/>
                <a:latin typeface="Arial" panose="020B0604020202020204" pitchFamily="34" charset="0"/>
                <a:ea typeface="Arial" panose="020B0604020202020204" pitchFamily="34" charset="0"/>
              </a:rPr>
              <a:t>activitate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profitabilă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și</a:t>
            </a:r>
            <a:r>
              <a:rPr lang="en-GB" sz="1200" i="1" dirty="0">
                <a:effectLst/>
                <a:latin typeface="Arial" panose="020B0604020202020204" pitchFamily="34" charset="0"/>
                <a:ea typeface="Arial" panose="020B0604020202020204" pitchFamily="34" charset="0"/>
              </a:rPr>
              <a:t> pe </a:t>
            </a:r>
            <a:r>
              <a:rPr lang="ro-RO" sz="1200" i="1" dirty="0">
                <a:effectLst/>
                <a:latin typeface="Arial" panose="020B0604020202020204" pitchFamily="34" charset="0"/>
                <a:ea typeface="Arial" panose="020B0604020202020204" pitchFamily="34" charset="0"/>
              </a:rPr>
              <a:t> </a:t>
            </a:r>
            <a:r>
              <a:rPr lang="en-GB" sz="1200" i="1" dirty="0">
                <a:effectLst/>
                <a:latin typeface="Arial" panose="020B0604020202020204" pitchFamily="34" charset="0"/>
                <a:ea typeface="Arial" panose="020B0604020202020204" pitchFamily="34" charset="0"/>
              </a:rPr>
              <a:t>termen lung.</a:t>
            </a:r>
          </a:p>
          <a:p>
            <a:pPr algn="just">
              <a:spcAft>
                <a:spcPts val="800"/>
              </a:spcAft>
            </a:pPr>
            <a:r>
              <a:rPr lang="en-GB" sz="1200" i="1" dirty="0" err="1">
                <a:effectLst/>
                <a:latin typeface="Arial" panose="020B0604020202020204" pitchFamily="34" charset="0"/>
                <a:ea typeface="Arial" panose="020B0604020202020204" pitchFamily="34" charset="0"/>
              </a:rPr>
              <a:t>Iată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câteva</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idei</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astfel</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locuri</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muncă</a:t>
            </a:r>
            <a:r>
              <a:rPr lang="en-GB" sz="1200" i="1" dirty="0">
                <a:effectLst/>
                <a:latin typeface="Arial" panose="020B0604020202020204" pitchFamily="34" charset="0"/>
                <a:ea typeface="Arial" panose="020B0604020202020204" pitchFamily="34" charset="0"/>
              </a:rPr>
              <a:t> pe care le </a:t>
            </a:r>
            <a:r>
              <a:rPr lang="en-GB" sz="1200" i="1" dirty="0" err="1">
                <a:effectLst/>
                <a:latin typeface="Arial" panose="020B0604020202020204" pitchFamily="34" charset="0"/>
                <a:ea typeface="Arial" panose="020B0604020202020204" pitchFamily="34" charset="0"/>
              </a:rPr>
              <a:t>puteți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efectua</a:t>
            </a:r>
            <a:r>
              <a:rPr lang="en-GB" sz="1200" i="1" dirty="0">
                <a:effectLst/>
                <a:latin typeface="Arial" panose="020B0604020202020204" pitchFamily="34" charset="0"/>
                <a:ea typeface="Arial" panose="020B0604020202020204" pitchFamily="34" charset="0"/>
              </a:rPr>
              <a:t> din </a:t>
            </a:r>
            <a:r>
              <a:rPr lang="en-GB" sz="1200" i="1" dirty="0" err="1">
                <a:effectLst/>
                <a:latin typeface="Arial" panose="020B0604020202020204" pitchFamily="34" charset="0"/>
                <a:ea typeface="Arial" panose="020B0604020202020204" pitchFamily="34" charset="0"/>
              </a:rPr>
              <a:t>confortul</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casei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dumneavoastră</a:t>
            </a:r>
            <a:r>
              <a:rPr lang="en-GB" sz="1200" i="1" dirty="0">
                <a:effectLst/>
                <a:latin typeface="Arial" panose="020B0604020202020204" pitchFamily="34" charset="0"/>
                <a:ea typeface="Arial" panose="020B0604020202020204" pitchFamily="34" charset="0"/>
              </a:rPr>
              <a:t>:</a:t>
            </a:r>
          </a:p>
          <a:p>
            <a:pPr algn="just">
              <a:spcAft>
                <a:spcPts val="800"/>
              </a:spcAft>
            </a:pPr>
            <a:r>
              <a:rPr lang="ro-RO" sz="1200" b="1" i="1" dirty="0">
                <a:effectLst/>
                <a:latin typeface="Arial" panose="020B0604020202020204" pitchFamily="34" charset="0"/>
                <a:ea typeface="Arial" panose="020B0604020202020204" pitchFamily="34" charset="0"/>
              </a:rPr>
              <a:t>1. </a:t>
            </a:r>
            <a:r>
              <a:rPr lang="en-GB" sz="1200" b="1" i="1" dirty="0" err="1">
                <a:effectLst/>
                <a:latin typeface="Arial" panose="020B0604020202020204" pitchFamily="34" charset="0"/>
                <a:ea typeface="Arial" panose="020B0604020202020204" pitchFamily="34" charset="0"/>
              </a:rPr>
              <a:t>Începeți</a:t>
            </a:r>
            <a:r>
              <a:rPr lang="en-GB" sz="1200" b="1" i="1" dirty="0">
                <a:effectLst/>
                <a:latin typeface="Arial" panose="020B0604020202020204" pitchFamily="34" charset="0"/>
                <a:ea typeface="Arial" panose="020B0604020202020204" pitchFamily="34" charset="0"/>
              </a:rPr>
              <a:t> un blog</a:t>
            </a:r>
          </a:p>
          <a:p>
            <a:pPr algn="just">
              <a:spcAft>
                <a:spcPts val="800"/>
              </a:spcAft>
            </a:pPr>
            <a:r>
              <a:rPr lang="en-GB" sz="1200" i="1" dirty="0" err="1">
                <a:effectLst/>
                <a:latin typeface="Arial" panose="020B0604020202020204" pitchFamily="34" charset="0"/>
                <a:ea typeface="Arial" panose="020B0604020202020204" pitchFamily="34" charset="0"/>
              </a:rPr>
              <a:t>Mii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sau</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chiar</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sute</a:t>
            </a:r>
            <a:r>
              <a:rPr lang="en-GB" sz="1200" i="1" dirty="0">
                <a:effectLst/>
                <a:latin typeface="Arial" panose="020B0604020202020204" pitchFamily="34" charset="0"/>
                <a:ea typeface="Arial" panose="020B0604020202020204" pitchFamily="34" charset="0"/>
              </a:rPr>
              <a:t> de mii de </a:t>
            </a:r>
            <a:r>
              <a:rPr lang="en-GB" sz="1200" i="1" dirty="0" err="1">
                <a:effectLst/>
                <a:latin typeface="Arial" panose="020B0604020202020204" pitchFamily="34" charset="0"/>
                <a:ea typeface="Arial" panose="020B0604020202020204" pitchFamily="34" charset="0"/>
              </a:rPr>
              <a:t>oameni</a:t>
            </a:r>
            <a:r>
              <a:rPr lang="en-GB" sz="1200" i="1" dirty="0">
                <a:effectLst/>
                <a:latin typeface="Arial" panose="020B0604020202020204" pitchFamily="34" charset="0"/>
                <a:ea typeface="Arial" panose="020B0604020202020204" pitchFamily="34" charset="0"/>
              </a:rPr>
              <a:t> din </a:t>
            </a:r>
            <a:r>
              <a:rPr lang="en-GB" sz="1200" i="1" dirty="0" err="1">
                <a:effectLst/>
                <a:latin typeface="Arial" panose="020B0604020202020204" pitchFamily="34" charset="0"/>
                <a:ea typeface="Arial" panose="020B0604020202020204" pitchFamily="34" charset="0"/>
              </a:rPr>
              <a:t>întreaga</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lume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creează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conținut</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calitate</a:t>
            </a:r>
            <a:r>
              <a:rPr lang="en-GB" sz="1200" i="1" dirty="0">
                <a:effectLst/>
                <a:latin typeface="Arial" panose="020B0604020202020204" pitchFamily="34" charset="0"/>
                <a:ea typeface="Arial" panose="020B0604020202020204" pitchFamily="34" charset="0"/>
              </a:rPr>
              <a:t> pe o </a:t>
            </a:r>
            <a:r>
              <a:rPr lang="en-GB" sz="1200" i="1" dirty="0" err="1">
                <a:effectLst/>
                <a:latin typeface="Arial" panose="020B0604020202020204" pitchFamily="34" charset="0"/>
                <a:ea typeface="Arial" panose="020B0604020202020204" pitchFamily="34" charset="0"/>
              </a:rPr>
              <a:t>varietate</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subiecte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în</a:t>
            </a:r>
            <a:r>
              <a:rPr lang="en-GB" sz="1200" i="1" dirty="0">
                <a:effectLst/>
                <a:latin typeface="Arial" panose="020B0604020202020204" pitchFamily="34" charset="0"/>
                <a:ea typeface="Arial" panose="020B0604020202020204" pitchFamily="34" charset="0"/>
              </a:rPr>
              <a:t> </a:t>
            </a:r>
            <a:r>
              <a:rPr lang="ro-RO"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fiecare</a:t>
            </a:r>
            <a:r>
              <a:rPr lang="en-GB" sz="1200" i="1" dirty="0">
                <a:effectLst/>
                <a:latin typeface="Arial" panose="020B0604020202020204" pitchFamily="34" charset="0"/>
                <a:ea typeface="Arial" panose="020B0604020202020204" pitchFamily="34" charset="0"/>
              </a:rPr>
              <a:t> zi, </a:t>
            </a:r>
            <a:r>
              <a:rPr lang="en-GB" sz="1200" i="1" dirty="0" err="1">
                <a:effectLst/>
                <a:latin typeface="Arial" panose="020B0604020202020204" pitchFamily="34" charset="0"/>
                <a:ea typeface="Arial" panose="020B0604020202020204" pitchFamily="34" charset="0"/>
              </a:rPr>
              <a:t>generând</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venituri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substanțiale</a:t>
            </a:r>
            <a:r>
              <a:rPr lang="en-GB" sz="1200" i="1" dirty="0">
                <a:effectLst/>
                <a:latin typeface="Arial" panose="020B0604020202020204" pitchFamily="34" charset="0"/>
                <a:ea typeface="Arial" panose="020B0604020202020204" pitchFamily="34" charset="0"/>
              </a:rPr>
              <a:t>.</a:t>
            </a:r>
          </a:p>
          <a:p>
            <a:pPr algn="just">
              <a:spcAft>
                <a:spcPts val="800"/>
              </a:spcAft>
            </a:pPr>
            <a:r>
              <a:rPr lang="ro-RO" sz="1200" b="1" i="1" dirty="0">
                <a:effectLst/>
                <a:latin typeface="Arial" panose="020B0604020202020204" pitchFamily="34" charset="0"/>
                <a:ea typeface="Arial" panose="020B0604020202020204" pitchFamily="34" charset="0"/>
              </a:rPr>
              <a:t>2. </a:t>
            </a:r>
            <a:r>
              <a:rPr lang="en-GB" sz="1200" b="1" i="1" dirty="0">
                <a:effectLst/>
                <a:latin typeface="Arial" panose="020B0604020202020204" pitchFamily="34" charset="0"/>
                <a:ea typeface="Arial" panose="020B0604020202020204" pitchFamily="34" charset="0"/>
              </a:rPr>
              <a:t>Design </a:t>
            </a:r>
            <a:r>
              <a:rPr lang="en-GB" sz="1200" b="1" i="1" dirty="0" err="1">
                <a:effectLst/>
                <a:latin typeface="Arial" panose="020B0604020202020204" pitchFamily="34" charset="0"/>
                <a:ea typeface="Arial" panose="020B0604020202020204" pitchFamily="34" charset="0"/>
              </a:rPr>
              <a:t>grafic</a:t>
            </a:r>
            <a:endParaRPr lang="en-GB" sz="1200" b="1" i="1" dirty="0">
              <a:effectLst/>
              <a:latin typeface="Arial" panose="020B0604020202020204" pitchFamily="34" charset="0"/>
              <a:ea typeface="Arial" panose="020B0604020202020204" pitchFamily="34" charset="0"/>
            </a:endParaRPr>
          </a:p>
          <a:p>
            <a:pPr algn="just">
              <a:spcAft>
                <a:spcPts val="800"/>
              </a:spcAft>
            </a:pPr>
            <a:r>
              <a:rPr lang="en-GB" sz="1200" i="1" dirty="0">
                <a:effectLst/>
                <a:latin typeface="Arial" panose="020B0604020202020204" pitchFamily="34" charset="0"/>
                <a:ea typeface="Arial" panose="020B0604020202020204" pitchFamily="34" charset="0"/>
              </a:rPr>
              <a:t>Tot </a:t>
            </a:r>
            <a:r>
              <a:rPr lang="en-GB" sz="1200" i="1" dirty="0" err="1">
                <a:effectLst/>
                <a:latin typeface="Arial" panose="020B0604020202020204" pitchFamily="34" charset="0"/>
                <a:ea typeface="Arial" panose="020B0604020202020204" pitchFamily="34" charset="0"/>
              </a:rPr>
              <a:t>ce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aveți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nevoie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este</a:t>
            </a:r>
            <a:r>
              <a:rPr lang="en-GB" sz="1200" i="1" dirty="0">
                <a:effectLst/>
                <a:latin typeface="Arial" panose="020B0604020202020204" pitchFamily="34" charset="0"/>
                <a:ea typeface="Arial" panose="020B0604020202020204" pitchFamily="34" charset="0"/>
              </a:rPr>
              <a:t> un computer </a:t>
            </a:r>
            <a:r>
              <a:rPr lang="en-GB" sz="1200" i="1" dirty="0" err="1">
                <a:effectLst/>
                <a:latin typeface="Arial" panose="020B0604020202020204" pitchFamily="34" charset="0"/>
                <a:ea typeface="Arial" panose="020B0604020202020204" pitchFamily="34" charset="0"/>
              </a:rPr>
              <a:t>suficient</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puternic</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pentru</a:t>
            </a:r>
            <a:r>
              <a:rPr lang="en-GB" sz="1200" i="1" dirty="0">
                <a:effectLst/>
                <a:latin typeface="Arial" panose="020B0604020202020204" pitchFamily="34" charset="0"/>
                <a:ea typeface="Arial" panose="020B0604020202020204" pitchFamily="34" charset="0"/>
              </a:rPr>
              <a:t> a </a:t>
            </a:r>
            <a:r>
              <a:rPr lang="en-GB" sz="1200" i="1" dirty="0" err="1">
                <a:effectLst/>
                <a:latin typeface="Arial" panose="020B0604020202020204" pitchFamily="34" charset="0"/>
                <a:ea typeface="Arial" panose="020B0604020202020204" pitchFamily="34" charset="0"/>
              </a:rPr>
              <a:t>rula</a:t>
            </a:r>
            <a:r>
              <a:rPr lang="en-GB" sz="1200" i="1" dirty="0">
                <a:effectLst/>
                <a:latin typeface="Arial" panose="020B0604020202020204" pitchFamily="34" charset="0"/>
                <a:ea typeface="Arial" panose="020B0604020202020204" pitchFamily="34" charset="0"/>
              </a:rPr>
              <a:t> software-ul </a:t>
            </a:r>
            <a:r>
              <a:rPr lang="en-GB" sz="1200" i="1" dirty="0" err="1">
                <a:effectLst/>
                <a:latin typeface="Arial" panose="020B0604020202020204" pitchFamily="34" charset="0"/>
                <a:ea typeface="Arial" panose="020B0604020202020204" pitchFamily="34" charset="0"/>
              </a:rPr>
              <a:t>necesar</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puțină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imaginație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și</a:t>
            </a:r>
            <a:r>
              <a:rPr lang="en-GB" sz="1200" i="1" dirty="0">
                <a:effectLst/>
                <a:latin typeface="Arial" panose="020B0604020202020204" pitchFamily="34" charset="0"/>
                <a:ea typeface="Arial" panose="020B0604020202020204" pitchFamily="34" charset="0"/>
              </a:rPr>
              <a:t> </a:t>
            </a:r>
            <a:r>
              <a:rPr lang="ro-RO"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motivație</a:t>
            </a:r>
            <a:r>
              <a:rPr lang="en-GB" sz="1200" i="1" dirty="0">
                <a:effectLst/>
                <a:latin typeface="Arial" panose="020B0604020202020204" pitchFamily="34" charset="0"/>
                <a:ea typeface="Arial" panose="020B0604020202020204" pitchFamily="34" charset="0"/>
              </a:rPr>
              <a:t>.</a:t>
            </a:r>
          </a:p>
          <a:p>
            <a:pPr algn="just">
              <a:spcAft>
                <a:spcPts val="800"/>
              </a:spcAft>
            </a:pPr>
            <a:r>
              <a:rPr lang="en-GB" sz="1200" i="1" dirty="0" err="1">
                <a:effectLst/>
                <a:latin typeface="Arial" panose="020B0604020202020204" pitchFamily="34" charset="0"/>
                <a:ea typeface="Arial" panose="020B0604020202020204" pitchFamily="34" charset="0"/>
              </a:rPr>
              <a:t>Profesioniștii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în</a:t>
            </a:r>
            <a:r>
              <a:rPr lang="en-GB" sz="1200" i="1" dirty="0">
                <a:effectLst/>
                <a:latin typeface="Arial" panose="020B0604020202020204" pitchFamily="34" charset="0"/>
                <a:ea typeface="Arial" panose="020B0604020202020204" pitchFamily="34" charset="0"/>
              </a:rPr>
              <a:t> design </a:t>
            </a:r>
            <a:r>
              <a:rPr lang="en-GB" sz="1200" i="1" dirty="0" err="1">
                <a:effectLst/>
                <a:latin typeface="Arial" panose="020B0604020202020204" pitchFamily="34" charset="0"/>
                <a:ea typeface="Arial" panose="020B0604020202020204" pitchFamily="34" charset="0"/>
              </a:rPr>
              <a:t>grafic</a:t>
            </a:r>
            <a:r>
              <a:rPr lang="en-GB" sz="1200" i="1" dirty="0">
                <a:effectLst/>
                <a:latin typeface="Arial" panose="020B0604020202020204" pitchFamily="34" charset="0"/>
                <a:ea typeface="Arial" panose="020B0604020202020204" pitchFamily="34" charset="0"/>
              </a:rPr>
              <a:t> sunt </a:t>
            </a:r>
            <a:r>
              <a:rPr lang="en-GB" sz="1200" i="1" dirty="0" err="1">
                <a:effectLst/>
                <a:latin typeface="Arial" panose="020B0604020202020204" pitchFamily="34" charset="0"/>
                <a:ea typeface="Arial" panose="020B0604020202020204" pitchFamily="34" charset="0"/>
              </a:rPr>
              <a:t>foarte</a:t>
            </a:r>
            <a:r>
              <a:rPr lang="en-GB" sz="1200" i="1" dirty="0">
                <a:effectLst/>
                <a:latin typeface="Arial" panose="020B0604020202020204" pitchFamily="34" charset="0"/>
                <a:ea typeface="Arial" panose="020B0604020202020204" pitchFamily="34" charset="0"/>
              </a:rPr>
              <a:t> bine </a:t>
            </a:r>
            <a:r>
              <a:rPr lang="en-GB" sz="1200" i="1" dirty="0" err="1">
                <a:effectLst/>
                <a:latin typeface="Arial" panose="020B0604020202020204" pitchFamily="34" charset="0"/>
                <a:ea typeface="Arial" panose="020B0604020202020204" pitchFamily="34" charset="0"/>
              </a:rPr>
              <a:t>plătiți</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și</a:t>
            </a:r>
            <a:r>
              <a:rPr lang="en-GB" sz="1200" i="1" dirty="0">
                <a:effectLst/>
                <a:latin typeface="Arial" panose="020B0604020202020204" pitchFamily="34" charset="0"/>
                <a:ea typeface="Arial" panose="020B0604020202020204" pitchFamily="34" charset="0"/>
              </a:rPr>
              <a:t> pot </a:t>
            </a:r>
            <a:r>
              <a:rPr lang="en-GB" sz="1200" i="1" dirty="0" err="1">
                <a:effectLst/>
                <a:latin typeface="Arial" panose="020B0604020202020204" pitchFamily="34" charset="0"/>
                <a:ea typeface="Arial" panose="020B0604020202020204" pitchFamily="34" charset="0"/>
              </a:rPr>
              <a:t>lucra</a:t>
            </a:r>
            <a:r>
              <a:rPr lang="en-GB" sz="1200" i="1" dirty="0">
                <a:effectLst/>
                <a:latin typeface="Arial" panose="020B0604020202020204" pitchFamily="34" charset="0"/>
                <a:ea typeface="Arial" panose="020B0604020202020204" pitchFamily="34" charset="0"/>
              </a:rPr>
              <a:t> din </a:t>
            </a:r>
            <a:r>
              <a:rPr lang="en-GB" sz="1200" i="1" dirty="0" err="1">
                <a:effectLst/>
                <a:latin typeface="Arial" panose="020B0604020202020204" pitchFamily="34" charset="0"/>
                <a:ea typeface="Arial" panose="020B0604020202020204" pitchFamily="34" charset="0"/>
              </a:rPr>
              <a:t>intimitatea</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propriei</a:t>
            </a:r>
            <a:r>
              <a:rPr lang="en-GB" sz="1200" i="1" dirty="0">
                <a:effectLst/>
                <a:latin typeface="Arial" panose="020B0604020202020204" pitchFamily="34" charset="0"/>
                <a:ea typeface="Arial" panose="020B0604020202020204" pitchFamily="34" charset="0"/>
              </a:rPr>
              <a:t> case.</a:t>
            </a:r>
          </a:p>
          <a:p>
            <a:pPr algn="just">
              <a:spcAft>
                <a:spcPts val="800"/>
              </a:spcAft>
            </a:pPr>
            <a:r>
              <a:rPr lang="ro-RO" sz="1200" b="1" i="1" dirty="0">
                <a:effectLst/>
                <a:latin typeface="Arial" panose="020B0604020202020204" pitchFamily="34" charset="0"/>
                <a:ea typeface="Arial" panose="020B0604020202020204" pitchFamily="34" charset="0"/>
              </a:rPr>
              <a:t>3. </a:t>
            </a:r>
            <a:r>
              <a:rPr lang="en-GB" sz="1200" b="1" i="1" dirty="0">
                <a:effectLst/>
                <a:latin typeface="Arial" panose="020B0604020202020204" pitchFamily="34" charset="0"/>
                <a:ea typeface="Arial" panose="020B0604020202020204" pitchFamily="34" charset="0"/>
              </a:rPr>
              <a:t>Design web</a:t>
            </a:r>
          </a:p>
          <a:p>
            <a:pPr algn="just">
              <a:spcAft>
                <a:spcPts val="800"/>
              </a:spcAft>
            </a:pPr>
            <a:r>
              <a:rPr lang="en-GB" sz="1200" i="1" dirty="0" err="1">
                <a:effectLst/>
                <a:latin typeface="Arial" panose="020B0604020202020204" pitchFamily="34" charset="0"/>
                <a:ea typeface="Arial" panose="020B0604020202020204" pitchFamily="34" charset="0"/>
              </a:rPr>
              <a:t>Persoanele</a:t>
            </a:r>
            <a:r>
              <a:rPr lang="en-GB" sz="1200" i="1" dirty="0">
                <a:effectLst/>
                <a:latin typeface="Arial" panose="020B0604020202020204" pitchFamily="34" charset="0"/>
                <a:ea typeface="Arial" panose="020B0604020202020204" pitchFamily="34" charset="0"/>
              </a:rPr>
              <a:t> care </a:t>
            </a:r>
            <a:r>
              <a:rPr lang="en-GB" sz="1200" i="1" dirty="0" err="1">
                <a:effectLst/>
                <a:latin typeface="Arial" panose="020B0604020202020204" pitchFamily="34" charset="0"/>
                <a:ea typeface="Arial" panose="020B0604020202020204" pitchFamily="34" charset="0"/>
              </a:rPr>
              <a:t>lucrează</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în</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designul</a:t>
            </a:r>
            <a:r>
              <a:rPr lang="en-GB" sz="1200" i="1" dirty="0">
                <a:effectLst/>
                <a:latin typeface="Arial" panose="020B0604020202020204" pitchFamily="34" charset="0"/>
                <a:ea typeface="Arial" panose="020B0604020202020204" pitchFamily="34" charset="0"/>
              </a:rPr>
              <a:t> web sunt </a:t>
            </a:r>
            <a:r>
              <a:rPr lang="en-GB" sz="1200" i="1" dirty="0" err="1">
                <a:effectLst/>
                <a:latin typeface="Arial" panose="020B0604020202020204" pitchFamily="34" charset="0"/>
                <a:ea typeface="Arial" panose="020B0604020202020204" pitchFamily="34" charset="0"/>
              </a:rPr>
              <a:t>extrem</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valoroase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pentru</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toate</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companiile</a:t>
            </a:r>
            <a:r>
              <a:rPr lang="en-GB" sz="1200" i="1" dirty="0">
                <a:effectLst/>
                <a:latin typeface="Arial" panose="020B0604020202020204" pitchFamily="34" charset="0"/>
                <a:ea typeface="Arial" panose="020B0604020202020204" pitchFamily="34" charset="0"/>
              </a:rPr>
              <a:t> care </a:t>
            </a:r>
            <a:r>
              <a:rPr lang="en-GB" sz="1200" i="1" dirty="0" err="1">
                <a:effectLst/>
                <a:latin typeface="Arial" panose="020B0604020202020204" pitchFamily="34" charset="0"/>
                <a:ea typeface="Arial" panose="020B0604020202020204" pitchFamily="34" charset="0"/>
              </a:rPr>
              <a:t>dețin</a:t>
            </a:r>
            <a:r>
              <a:rPr lang="en-GB" sz="1200" i="1" dirty="0">
                <a:effectLst/>
                <a:latin typeface="Arial" panose="020B0604020202020204" pitchFamily="34" charset="0"/>
                <a:ea typeface="Arial" panose="020B0604020202020204" pitchFamily="34" charset="0"/>
              </a:rPr>
              <a:t> site-</a:t>
            </a:r>
            <a:r>
              <a:rPr lang="en-GB" sz="1200" i="1" dirty="0" err="1">
                <a:effectLst/>
                <a:latin typeface="Arial" panose="020B0604020202020204" pitchFamily="34" charset="0"/>
                <a:ea typeface="Arial" panose="020B0604020202020204" pitchFamily="34" charset="0"/>
              </a:rPr>
              <a:t>uri</a:t>
            </a:r>
            <a:r>
              <a:rPr lang="en-GB" sz="1200" i="1" dirty="0">
                <a:effectLst/>
                <a:latin typeface="Arial" panose="020B0604020202020204" pitchFamily="34" charset="0"/>
                <a:ea typeface="Arial" panose="020B0604020202020204" pitchFamily="34" charset="0"/>
              </a:rPr>
              <a:t> </a:t>
            </a:r>
            <a:endParaRPr lang="ro-RO" sz="1200" i="1" dirty="0">
              <a:effectLst/>
              <a:latin typeface="Arial" panose="020B0604020202020204" pitchFamily="34" charset="0"/>
              <a:ea typeface="Arial" panose="020B0604020202020204" pitchFamily="34" charset="0"/>
            </a:endParaRPr>
          </a:p>
          <a:p>
            <a:pPr algn="just">
              <a:spcAft>
                <a:spcPts val="800"/>
              </a:spcAft>
            </a:pPr>
            <a:r>
              <a:rPr lang="en-GB" sz="1200" i="1" dirty="0">
                <a:effectLst/>
                <a:latin typeface="Arial" panose="020B0604020202020204" pitchFamily="34" charset="0"/>
                <a:ea typeface="Arial" panose="020B0604020202020204" pitchFamily="34" charset="0"/>
              </a:rPr>
              <a:t>we</a:t>
            </a:r>
            <a:r>
              <a:rPr lang="ro-RO" sz="1200" i="1" dirty="0">
                <a:effectLst/>
                <a:latin typeface="Arial" panose="020B0604020202020204" pitchFamily="34" charset="0"/>
                <a:ea typeface="Arial" panose="020B0604020202020204" pitchFamily="34" charset="0"/>
              </a:rPr>
              <a:t>b</a:t>
            </a:r>
            <a:r>
              <a:rPr lang="en-GB" sz="1200" i="1" dirty="0">
                <a:effectLst/>
                <a:latin typeface="Arial" panose="020B0604020202020204" pitchFamily="34" charset="0"/>
                <a:ea typeface="Arial" panose="020B0604020202020204" pitchFamily="34" charset="0"/>
              </a:rPr>
              <a:t>, </a:t>
            </a:r>
            <a:r>
              <a:rPr lang="en-GB" sz="1200" i="1" dirty="0" err="1">
                <a:effectLst/>
                <a:latin typeface="Arial" panose="020B0604020202020204" pitchFamily="34" charset="0"/>
                <a:ea typeface="Arial" panose="020B0604020202020204" pitchFamily="34" charset="0"/>
              </a:rPr>
              <a:t>indiferent</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domeniul</a:t>
            </a:r>
            <a:r>
              <a:rPr lang="en-GB" sz="1200" i="1" dirty="0">
                <a:effectLst/>
                <a:latin typeface="Arial" panose="020B0604020202020204" pitchFamily="34" charset="0"/>
                <a:ea typeface="Arial" panose="020B0604020202020204" pitchFamily="34" charset="0"/>
              </a:rPr>
              <a:t> de </a:t>
            </a:r>
            <a:r>
              <a:rPr lang="en-GB" sz="1200" i="1" dirty="0" err="1">
                <a:effectLst/>
                <a:latin typeface="Arial" panose="020B0604020202020204" pitchFamily="34" charset="0"/>
                <a:ea typeface="Arial" panose="020B0604020202020204" pitchFamily="34" charset="0"/>
              </a:rPr>
              <a:t>activitate</a:t>
            </a:r>
            <a:r>
              <a:rPr lang="en-GB" sz="1200" i="1" dirty="0">
                <a:effectLst/>
                <a:latin typeface="Arial" panose="020B0604020202020204" pitchFamily="34" charset="0"/>
                <a:ea typeface="Arial" panose="020B0604020202020204" pitchFamily="34" charset="0"/>
              </a:rPr>
              <a:t> al </a:t>
            </a:r>
            <a:r>
              <a:rPr lang="en-GB" sz="1200" i="1" dirty="0" err="1">
                <a:effectLst/>
                <a:latin typeface="Arial" panose="020B0604020202020204" pitchFamily="34" charset="0"/>
                <a:ea typeface="Arial" panose="020B0604020202020204" pitchFamily="34" charset="0"/>
              </a:rPr>
              <a:t>companiei</a:t>
            </a:r>
            <a:r>
              <a:rPr lang="en-GB" sz="1200" i="1" dirty="0">
                <a:effectLst/>
                <a:latin typeface="Arial" panose="020B0604020202020204" pitchFamily="34" charset="0"/>
                <a:ea typeface="Arial" panose="020B0604020202020204" pitchFamily="34"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65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187624" y="339502"/>
            <a:ext cx="7416824" cy="1636538"/>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3. O </a:t>
            </a:r>
            <a:r>
              <a:rPr lang="en-GB" sz="2000" b="1" dirty="0" err="1">
                <a:effectLst/>
                <a:latin typeface="Arial" panose="020B0604020202020204" pitchFamily="34" charset="0"/>
                <a:ea typeface="Arial" panose="020B0604020202020204" pitchFamily="34" charset="0"/>
              </a:rPr>
              <a:t>afacere</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profitabilă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era </a:t>
            </a:r>
            <a:r>
              <a:rPr lang="en-GB" sz="2000" b="1" dirty="0" err="1">
                <a:effectLst/>
                <a:latin typeface="Arial" panose="020B0604020202020204" pitchFamily="34" charset="0"/>
                <a:ea typeface="Arial" panose="020B0604020202020204" pitchFamily="34" charset="0"/>
              </a:rPr>
              <a:t>digitală</a:t>
            </a:r>
            <a:r>
              <a:rPr lang="en-GB" sz="2000" b="1" dirty="0">
                <a:effectLst/>
                <a:latin typeface="Arial" panose="020B0604020202020204" pitchFamily="34" charset="0"/>
                <a:ea typeface="Arial" panose="020B0604020202020204" pitchFamily="34" charset="0"/>
              </a:rPr>
              <a:t> </a:t>
            </a:r>
          </a:p>
          <a:p>
            <a:pPr algn="ctr">
              <a:lnSpc>
                <a:spcPct val="107000"/>
              </a:lnSpc>
              <a:spcAft>
                <a:spcPts val="800"/>
              </a:spcAft>
            </a:pPr>
            <a:endParaRPr lang="en-GB" sz="2000" b="1" dirty="0">
              <a:effectLst/>
              <a:latin typeface="Arial" panose="020B0604020202020204" pitchFamily="34" charset="0"/>
              <a:ea typeface="Arial" panose="020B060402020202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76347088-3427-6B8F-3050-7B6BFCF788F4}"/>
              </a:ext>
            </a:extLst>
          </p:cNvPr>
          <p:cNvSpPr txBox="1"/>
          <p:nvPr/>
        </p:nvSpPr>
        <p:spPr>
          <a:xfrm>
            <a:off x="539552" y="997784"/>
            <a:ext cx="7560840" cy="3386504"/>
          </a:xfrm>
          <a:prstGeom prst="rect">
            <a:avLst/>
          </a:prstGeom>
          <a:noFill/>
        </p:spPr>
        <p:txBody>
          <a:bodyPr wrap="square">
            <a:spAutoFit/>
          </a:bodyPr>
          <a:lstStyle/>
          <a:p>
            <a:pPr algn="just">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4.Cursuri online</a:t>
            </a: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Dacă aveți suficientă experiență într-un domeniu care este destul de interesant și aveți cunoștințe utile de       împărtășit cu alții, atunci cursurile online sunt o soluție bună pentru afacerea dvs.</a:t>
            </a:r>
          </a:p>
          <a:p>
            <a:pPr algn="just">
              <a:lnSpc>
                <a:spcPct val="150000"/>
              </a:lnSpc>
            </a:pPr>
            <a:endParaRPr lang="ro-RO" sz="1200"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5.Marketing pe Instagram</a:t>
            </a: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O persoană cu experiență în marketingul pe Instagram poate fi baza unei idei de afaceri moderne și foarte     profitabile.</a:t>
            </a:r>
          </a:p>
          <a:p>
            <a:pPr algn="just">
              <a:lnSpc>
                <a:spcPct val="150000"/>
              </a:lnSpc>
            </a:pPr>
            <a:endParaRPr lang="ro-RO" sz="1200" b="1"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6.Revânzarea de produse în magazine online</a:t>
            </a: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Oricine poate vinde produse pe diverse site-uri. Trebuie doar să găsiți fabrici, fie locale, fie internaționale,       care creează articole care nu sunt foarte populare, dar pe care credeți că ar fi un real succes odată ce ajung pe piață.</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403648" y="339502"/>
            <a:ext cx="7344816" cy="1511376"/>
          </a:xfrm>
          <a:prstGeom prst="rect">
            <a:avLst/>
          </a:prstGeom>
          <a:noFill/>
        </p:spPr>
        <p:txBody>
          <a:bodyPr wrap="square">
            <a:spAutoFit/>
          </a:bodyPr>
          <a:lstStyle/>
          <a:p>
            <a:r>
              <a:rPr lang="en-GB" sz="2000" b="1" dirty="0">
                <a:effectLst/>
                <a:latin typeface="+mn-lt"/>
                <a:ea typeface="Arial" panose="020B0604020202020204" pitchFamily="34" charset="0"/>
              </a:rPr>
              <a:t>3. </a:t>
            </a:r>
            <a:r>
              <a:rPr lang="ro-RO" sz="2000" b="1" dirty="0">
                <a:latin typeface="+mn-lt"/>
                <a:ea typeface="Arial" panose="020B0604020202020204" pitchFamily="34" charset="0"/>
              </a:rPr>
              <a:t>O afacere profitabilă în era digitală</a:t>
            </a:r>
            <a:r>
              <a:rPr lang="en-GB" sz="2000" b="1" dirty="0">
                <a:effectLst/>
                <a:latin typeface="+mn-lt"/>
                <a:ea typeface="Arial" panose="020B0604020202020204" pitchFamily="34" charset="0"/>
              </a:rPr>
              <a:t> </a:t>
            </a:r>
            <a:endParaRPr lang="ro-RO" sz="2000" dirty="0">
              <a:effectLst/>
              <a:latin typeface="+mn-lt"/>
              <a:ea typeface="Calibri" panose="020F0502020204030204" pitchFamily="34" charset="0"/>
            </a:endParaRPr>
          </a:p>
          <a:p>
            <a:endParaRPr lang="es-ES" sz="2800" dirty="0"/>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4428C319-55BB-AA54-A27B-2BFEB5DE57EF}"/>
              </a:ext>
            </a:extLst>
          </p:cNvPr>
          <p:cNvSpPr txBox="1"/>
          <p:nvPr/>
        </p:nvSpPr>
        <p:spPr>
          <a:xfrm>
            <a:off x="1043608" y="1203598"/>
            <a:ext cx="7344816" cy="2555508"/>
          </a:xfrm>
          <a:prstGeom prst="rect">
            <a:avLst/>
          </a:prstGeom>
          <a:noFill/>
        </p:spPr>
        <p:txBody>
          <a:bodyPr wrap="square">
            <a:spAutoFit/>
          </a:bodyPr>
          <a:lstStyle/>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7. Asistent virtual</a:t>
            </a:r>
          </a:p>
          <a:p>
            <a:pPr>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Multe persoane importante, care nu doresc să angajeze un manager asistent, se îndreaptă către astfel de idei de afaceri pentru a găsi oameni dispuși să îi ajute în viața lor de zi cu zi. Un asistent virtual va avea sarcini destul de diferite - de la rezervarea biletelor de avion, până la gestionarea emailurilor, documentelor și așa mai departe.</a:t>
            </a:r>
          </a:p>
          <a:p>
            <a:pPr>
              <a:lnSpc>
                <a:spcPct val="150000"/>
              </a:lnSpc>
            </a:pPr>
            <a:endParaRPr lang="ro-RO" sz="12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8. Scriitor de CV-uri</a:t>
            </a: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Astfel de idei de afaceri online se ocupă cu crearea și scrierea de CV-uri pentru persoane fizice, pentru o sumă de bani, desigur.</a:t>
            </a:r>
            <a:endParaRPr lang="ro-RO"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16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76D9A40-5FAF-4F8C-DE35-9B10F754FE04}"/>
              </a:ext>
            </a:extLst>
          </p:cNvPr>
          <p:cNvGraphicFramePr>
            <a:graphicFrameLocks noGrp="1"/>
          </p:cNvGraphicFramePr>
          <p:nvPr>
            <p:extLst>
              <p:ext uri="{D42A27DB-BD31-4B8C-83A1-F6EECF244321}">
                <p14:modId xmlns:p14="http://schemas.microsoft.com/office/powerpoint/2010/main" val="97334910"/>
              </p:ext>
            </p:extLst>
          </p:nvPr>
        </p:nvGraphicFramePr>
        <p:xfrm>
          <a:off x="395536" y="632822"/>
          <a:ext cx="7776864" cy="3877855"/>
        </p:xfrm>
        <a:graphic>
          <a:graphicData uri="http://schemas.openxmlformats.org/drawingml/2006/table">
            <a:tbl>
              <a:tblPr bandRow="1">
                <a:tableStyleId>{5C22544A-7EE6-4342-B048-85BDC9FD1C3A}</a:tableStyleId>
              </a:tblPr>
              <a:tblGrid>
                <a:gridCol w="7776864">
                  <a:extLst>
                    <a:ext uri="{9D8B030D-6E8A-4147-A177-3AD203B41FA5}">
                      <a16:colId xmlns:a16="http://schemas.microsoft.com/office/drawing/2014/main" val="2299156018"/>
                    </a:ext>
                  </a:extLst>
                </a:gridCol>
              </a:tblGrid>
              <a:tr h="219916">
                <a:tc>
                  <a:txBody>
                    <a:bodyPr/>
                    <a:lstStyle/>
                    <a:p>
                      <a:pPr>
                        <a:lnSpc>
                          <a:spcPct val="150000"/>
                        </a:lnSpc>
                        <a:spcAft>
                          <a:spcPts val="800"/>
                        </a:spcAft>
                      </a:pPr>
                      <a:r>
                        <a:rPr lang="it-IT" sz="1200" dirty="0">
                          <a:effectLst/>
                        </a:rPr>
                        <a:t>5 cuvinte noi in dictionar</a:t>
                      </a:r>
                      <a:endParaRPr lang="ro-RO" sz="1200" dirty="0">
                        <a:effectLst/>
                        <a:latin typeface="Calibri" panose="020F0502020204030204" pitchFamily="34" charset="0"/>
                        <a:ea typeface="Calibri" panose="020F0502020204030204" pitchFamily="34" charset="0"/>
                      </a:endParaRPr>
                    </a:p>
                  </a:txBody>
                  <a:tcPr marL="43717" marR="43717" marT="0" marB="0"/>
                </a:tc>
                <a:extLst>
                  <a:ext uri="{0D108BD9-81ED-4DB2-BD59-A6C34878D82A}">
                    <a16:rowId xmlns:a16="http://schemas.microsoft.com/office/drawing/2014/main" val="3786610346"/>
                  </a:ext>
                </a:extLst>
              </a:tr>
              <a:tr h="3633062">
                <a:tc>
                  <a:txBody>
                    <a:bodyPr/>
                    <a:lstStyle/>
                    <a:p>
                      <a:pPr algn="just">
                        <a:lnSpc>
                          <a:spcPct val="150000"/>
                        </a:lnSpc>
                      </a:pPr>
                      <a:r>
                        <a:rPr lang="en-US" sz="1200" b="1" dirty="0">
                          <a:effectLst/>
                        </a:rPr>
                        <a:t>Management intercultural</a:t>
                      </a:r>
                      <a:r>
                        <a:rPr lang="en-US" sz="1200" b="0" dirty="0">
                          <a:effectLst/>
                        </a:rPr>
                        <a:t>. </a:t>
                      </a:r>
                      <a:r>
                        <a:rPr lang="en-US" sz="1200" b="0" dirty="0" err="1">
                          <a:effectLst/>
                        </a:rPr>
                        <a:t>Acesta</a:t>
                      </a:r>
                      <a:r>
                        <a:rPr lang="en-US" sz="1200" b="0" dirty="0">
                          <a:effectLst/>
                        </a:rPr>
                        <a:t> </a:t>
                      </a:r>
                      <a:r>
                        <a:rPr lang="en-US" sz="1200" b="0" dirty="0" err="1">
                          <a:effectLst/>
                        </a:rPr>
                        <a:t>înseamnă</a:t>
                      </a:r>
                      <a:r>
                        <a:rPr lang="en-US" sz="1200" b="0" dirty="0">
                          <a:effectLst/>
                        </a:rPr>
                        <a:t> </a:t>
                      </a:r>
                      <a:r>
                        <a:rPr lang="en-US" sz="1200" b="0" dirty="0" err="1">
                          <a:effectLst/>
                        </a:rPr>
                        <a:t>înțelegerea</a:t>
                      </a:r>
                      <a:r>
                        <a:rPr lang="en-US" sz="1200" b="0" dirty="0">
                          <a:effectLst/>
                        </a:rPr>
                        <a:t> </a:t>
                      </a:r>
                      <a:r>
                        <a:rPr lang="en-US" sz="1200" b="0" dirty="0" err="1">
                          <a:effectLst/>
                        </a:rPr>
                        <a:t>și</a:t>
                      </a:r>
                      <a:r>
                        <a:rPr lang="en-US" sz="1200" b="0" dirty="0">
                          <a:effectLst/>
                        </a:rPr>
                        <a:t> </a:t>
                      </a:r>
                      <a:r>
                        <a:rPr lang="en-US" sz="1200" b="0" dirty="0" err="1">
                          <a:effectLst/>
                        </a:rPr>
                        <a:t>gestionarea</a:t>
                      </a:r>
                      <a:r>
                        <a:rPr lang="en-US" sz="1200" b="0" dirty="0">
                          <a:effectLst/>
                        </a:rPr>
                        <a:t> </a:t>
                      </a:r>
                      <a:r>
                        <a:rPr lang="en-US" sz="1200" b="0" dirty="0" err="1">
                          <a:effectLst/>
                        </a:rPr>
                        <a:t>efectelor</a:t>
                      </a:r>
                      <a:r>
                        <a:rPr lang="en-US" sz="1200" b="0" dirty="0">
                          <a:effectLst/>
                        </a:rPr>
                        <a:t> </a:t>
                      </a:r>
                      <a:r>
                        <a:rPr lang="en-US" sz="1200" b="0" dirty="0" err="1">
                          <a:effectLst/>
                        </a:rPr>
                        <a:t>influenței</a:t>
                      </a:r>
                      <a:r>
                        <a:rPr lang="en-US" sz="1200" b="0" dirty="0">
                          <a:effectLst/>
                        </a:rPr>
                        <a:t> </a:t>
                      </a:r>
                      <a:r>
                        <a:rPr lang="en-US" sz="1200" b="0" dirty="0" err="1">
                          <a:effectLst/>
                        </a:rPr>
                        <a:t>culturale</a:t>
                      </a:r>
                      <a:r>
                        <a:rPr lang="en-US" sz="1200" b="0" dirty="0">
                          <a:effectLst/>
                        </a:rPr>
                        <a:t> </a:t>
                      </a:r>
                      <a:r>
                        <a:rPr lang="en-US" sz="1200" b="0" dirty="0" err="1">
                          <a:effectLst/>
                        </a:rPr>
                        <a:t>asupra</a:t>
                      </a:r>
                      <a:r>
                        <a:rPr lang="en-US" sz="1200" b="0" dirty="0">
                          <a:effectLst/>
                        </a:rPr>
                        <a:t> </a:t>
                      </a:r>
                      <a:r>
                        <a:rPr lang="ro-RO" sz="1200" b="0" dirty="0">
                          <a:effectLst/>
                        </a:rPr>
                        <a:t>          </a:t>
                      </a:r>
                      <a:r>
                        <a:rPr lang="en-US" sz="1200" b="0" dirty="0" err="1">
                          <a:effectLst/>
                        </a:rPr>
                        <a:t>organizației</a:t>
                      </a:r>
                      <a:r>
                        <a:rPr lang="en-US" sz="1200" b="0" dirty="0">
                          <a:effectLst/>
                        </a:rPr>
                        <a:t>, </a:t>
                      </a:r>
                      <a:r>
                        <a:rPr lang="en-US" sz="1200" b="0" dirty="0" err="1">
                          <a:effectLst/>
                        </a:rPr>
                        <a:t>echipei</a:t>
                      </a:r>
                      <a:r>
                        <a:rPr lang="en-US" sz="1200" b="0" dirty="0">
                          <a:effectLst/>
                        </a:rPr>
                        <a:t> </a:t>
                      </a:r>
                      <a:r>
                        <a:rPr lang="en-US" sz="1200" b="0" dirty="0" err="1">
                          <a:effectLst/>
                        </a:rPr>
                        <a:t>și</a:t>
                      </a:r>
                      <a:r>
                        <a:rPr lang="en-US" sz="1200" b="0" dirty="0">
                          <a:effectLst/>
                        </a:rPr>
                        <a:t> </a:t>
                      </a:r>
                      <a:r>
                        <a:rPr lang="en-US" sz="1200" b="0" dirty="0" err="1">
                          <a:effectLst/>
                        </a:rPr>
                        <a:t>afacerii</a:t>
                      </a:r>
                      <a:r>
                        <a:rPr lang="en-US" sz="1200" b="0" dirty="0">
                          <a:effectLst/>
                        </a:rPr>
                        <a:t> </a:t>
                      </a:r>
                      <a:r>
                        <a:rPr lang="en-US" sz="1200" b="0" dirty="0" err="1">
                          <a:effectLst/>
                        </a:rPr>
                        <a:t>pentru</a:t>
                      </a:r>
                      <a:r>
                        <a:rPr lang="en-US" sz="1200" b="0" dirty="0">
                          <a:effectLst/>
                        </a:rPr>
                        <a:t> a </a:t>
                      </a:r>
                      <a:r>
                        <a:rPr lang="en-US" sz="1200" b="0" dirty="0" err="1">
                          <a:effectLst/>
                        </a:rPr>
                        <a:t>optimiza</a:t>
                      </a:r>
                      <a:r>
                        <a:rPr lang="en-US" sz="1200" b="0" dirty="0">
                          <a:effectLst/>
                        </a:rPr>
                        <a:t> </a:t>
                      </a:r>
                      <a:r>
                        <a:rPr lang="en-US" sz="1200" b="0" dirty="0" err="1">
                          <a:effectLst/>
                        </a:rPr>
                        <a:t>performanța</a:t>
                      </a:r>
                      <a:r>
                        <a:rPr lang="en-US" sz="1200" b="0" dirty="0">
                          <a:effectLst/>
                        </a:rPr>
                        <a:t> </a:t>
                      </a:r>
                      <a:r>
                        <a:rPr lang="en-US" sz="1200" b="0" dirty="0" err="1">
                          <a:effectLst/>
                        </a:rPr>
                        <a:t>organizațională</a:t>
                      </a:r>
                      <a:r>
                        <a:rPr lang="en-US" sz="1200" b="0" dirty="0">
                          <a:effectLst/>
                        </a:rPr>
                        <a:t>. </a:t>
                      </a:r>
                      <a:r>
                        <a:rPr lang="en-US" sz="1200" b="0" dirty="0" err="1">
                          <a:effectLst/>
                        </a:rPr>
                        <a:t>Scopul</a:t>
                      </a:r>
                      <a:r>
                        <a:rPr lang="en-US" sz="1200" b="0" dirty="0">
                          <a:effectLst/>
                        </a:rPr>
                        <a:t> </a:t>
                      </a:r>
                      <a:r>
                        <a:rPr lang="en-US" sz="1200" b="0" dirty="0" err="1">
                          <a:effectLst/>
                        </a:rPr>
                        <a:t>său</a:t>
                      </a:r>
                      <a:r>
                        <a:rPr lang="en-US" sz="1200" b="0" dirty="0">
                          <a:effectLst/>
                        </a:rPr>
                        <a:t> </a:t>
                      </a:r>
                      <a:r>
                        <a:rPr lang="en-US" sz="1200" b="0" dirty="0" err="1">
                          <a:effectLst/>
                        </a:rPr>
                        <a:t>este</a:t>
                      </a:r>
                      <a:r>
                        <a:rPr lang="en-US" sz="1200" b="0" dirty="0">
                          <a:effectLst/>
                        </a:rPr>
                        <a:t> de a </a:t>
                      </a:r>
                      <a:r>
                        <a:rPr lang="en-US" sz="1200" b="0" dirty="0" err="1">
                          <a:effectLst/>
                        </a:rPr>
                        <a:t>crea</a:t>
                      </a:r>
                      <a:r>
                        <a:rPr lang="en-US" sz="1200" b="0" dirty="0">
                          <a:effectLst/>
                        </a:rPr>
                        <a:t> un </a:t>
                      </a:r>
                      <a:r>
                        <a:rPr lang="en-US" sz="1200" b="0" dirty="0" err="1">
                          <a:effectLst/>
                        </a:rPr>
                        <a:t>mediu</a:t>
                      </a:r>
                      <a:r>
                        <a:rPr lang="en-US" sz="1200" b="0" dirty="0">
                          <a:effectLst/>
                        </a:rPr>
                        <a:t> </a:t>
                      </a:r>
                      <a:r>
                        <a:rPr lang="en-US" sz="1200" b="0" dirty="0" err="1">
                          <a:effectLst/>
                        </a:rPr>
                        <a:t>în</a:t>
                      </a:r>
                      <a:r>
                        <a:rPr lang="en-US" sz="1200" b="0" dirty="0">
                          <a:effectLst/>
                        </a:rPr>
                        <a:t> care </a:t>
                      </a:r>
                      <a:r>
                        <a:rPr lang="en-US" sz="1200" b="0" dirty="0" err="1">
                          <a:effectLst/>
                        </a:rPr>
                        <a:t>există</a:t>
                      </a:r>
                      <a:r>
                        <a:rPr lang="en-US" sz="1200" b="0" dirty="0">
                          <a:effectLst/>
                        </a:rPr>
                        <a:t> </a:t>
                      </a:r>
                      <a:r>
                        <a:rPr lang="en-US" sz="1200" b="0" dirty="0" err="1">
                          <a:effectLst/>
                        </a:rPr>
                        <a:t>conștientizare</a:t>
                      </a:r>
                      <a:r>
                        <a:rPr lang="en-US" sz="1200" b="0" dirty="0">
                          <a:effectLst/>
                        </a:rPr>
                        <a:t> </a:t>
                      </a:r>
                      <a:r>
                        <a:rPr lang="en-US" sz="1200" b="0" dirty="0" err="1">
                          <a:effectLst/>
                        </a:rPr>
                        <a:t>și</a:t>
                      </a:r>
                      <a:r>
                        <a:rPr lang="en-US" sz="1200" b="0" dirty="0">
                          <a:effectLst/>
                        </a:rPr>
                        <a:t> respect </a:t>
                      </a:r>
                      <a:r>
                        <a:rPr lang="en-US" sz="1200" b="0" dirty="0" err="1">
                          <a:effectLst/>
                        </a:rPr>
                        <a:t>pentru</a:t>
                      </a:r>
                      <a:r>
                        <a:rPr lang="en-US" sz="1200" b="0" dirty="0">
                          <a:effectLst/>
                        </a:rPr>
                        <a:t> </a:t>
                      </a:r>
                      <a:r>
                        <a:rPr lang="en-US" sz="1200" b="0" dirty="0" err="1">
                          <a:effectLst/>
                        </a:rPr>
                        <a:t>fiecare</a:t>
                      </a:r>
                      <a:r>
                        <a:rPr lang="en-US" sz="1200" b="0" dirty="0">
                          <a:effectLst/>
                        </a:rPr>
                        <a:t> </a:t>
                      </a:r>
                      <a:r>
                        <a:rPr lang="en-US" sz="1200" b="0" dirty="0" err="1">
                          <a:effectLst/>
                        </a:rPr>
                        <a:t>cultură</a:t>
                      </a:r>
                      <a:r>
                        <a:rPr lang="en-US" sz="1200" b="0" dirty="0">
                          <a:effectLst/>
                        </a:rPr>
                        <a:t>.</a:t>
                      </a:r>
                    </a:p>
                    <a:p>
                      <a:pPr algn="just">
                        <a:lnSpc>
                          <a:spcPct val="150000"/>
                        </a:lnSpc>
                      </a:pPr>
                      <a:r>
                        <a:rPr lang="en-US" sz="1200" b="1" dirty="0" err="1">
                          <a:effectLst/>
                        </a:rPr>
                        <a:t>Stereotipurile</a:t>
                      </a:r>
                      <a:r>
                        <a:rPr lang="en-US" sz="1200" b="0" dirty="0">
                          <a:effectLst/>
                        </a:rPr>
                        <a:t>. </a:t>
                      </a:r>
                      <a:r>
                        <a:rPr lang="en-US" sz="1200" b="0" dirty="0" err="1">
                          <a:effectLst/>
                        </a:rPr>
                        <a:t>Acestea</a:t>
                      </a:r>
                      <a:r>
                        <a:rPr lang="en-US" sz="1200" b="0" dirty="0">
                          <a:effectLst/>
                        </a:rPr>
                        <a:t> sunt </a:t>
                      </a:r>
                      <a:r>
                        <a:rPr lang="en-US" sz="1200" b="0" dirty="0" err="1">
                          <a:effectLst/>
                        </a:rPr>
                        <a:t>adesea</a:t>
                      </a:r>
                      <a:r>
                        <a:rPr lang="en-US" sz="1200" b="0" dirty="0">
                          <a:effectLst/>
                        </a:rPr>
                        <a:t> </a:t>
                      </a:r>
                      <a:r>
                        <a:rPr lang="en-US" sz="1200" b="0" dirty="0" err="1">
                          <a:effectLst/>
                        </a:rPr>
                        <a:t>convingeri</a:t>
                      </a:r>
                      <a:r>
                        <a:rPr lang="en-US" sz="1200" b="0" dirty="0">
                          <a:effectLst/>
                        </a:rPr>
                        <a:t> </a:t>
                      </a:r>
                      <a:r>
                        <a:rPr lang="en-US" sz="1200" b="0" dirty="0" err="1">
                          <a:effectLst/>
                        </a:rPr>
                        <a:t>nedrepte</a:t>
                      </a:r>
                      <a:r>
                        <a:rPr lang="en-US" sz="1200" b="0" dirty="0">
                          <a:effectLst/>
                        </a:rPr>
                        <a:t> </a:t>
                      </a:r>
                      <a:r>
                        <a:rPr lang="en-US" sz="1200" b="0" dirty="0" err="1">
                          <a:effectLst/>
                        </a:rPr>
                        <a:t>și</a:t>
                      </a:r>
                      <a:r>
                        <a:rPr lang="en-US" sz="1200" b="0" dirty="0">
                          <a:effectLst/>
                        </a:rPr>
                        <a:t> </a:t>
                      </a:r>
                      <a:r>
                        <a:rPr lang="en-US" sz="1200" b="0" dirty="0" err="1">
                          <a:effectLst/>
                        </a:rPr>
                        <a:t>neadevărate</a:t>
                      </a:r>
                      <a:r>
                        <a:rPr lang="en-US" sz="1200" b="0" dirty="0">
                          <a:effectLst/>
                        </a:rPr>
                        <a:t> pe care </a:t>
                      </a:r>
                      <a:r>
                        <a:rPr lang="en-US" sz="1200" b="0" dirty="0" err="1">
                          <a:effectLst/>
                        </a:rPr>
                        <a:t>multe</a:t>
                      </a:r>
                      <a:r>
                        <a:rPr lang="en-US" sz="1200" b="0" dirty="0">
                          <a:effectLst/>
                        </a:rPr>
                        <a:t> </a:t>
                      </a:r>
                      <a:r>
                        <a:rPr lang="en-US" sz="1200" b="0" dirty="0" err="1">
                          <a:effectLst/>
                        </a:rPr>
                        <a:t>persoane</a:t>
                      </a:r>
                      <a:r>
                        <a:rPr lang="en-US" sz="1200" b="0" dirty="0">
                          <a:effectLst/>
                        </a:rPr>
                        <a:t> le au </a:t>
                      </a:r>
                      <a:r>
                        <a:rPr lang="en-US" sz="1200" b="0" dirty="0" err="1">
                          <a:effectLst/>
                        </a:rPr>
                        <a:t>despre</a:t>
                      </a:r>
                      <a:r>
                        <a:rPr lang="en-US" sz="1200" b="0" dirty="0">
                          <a:effectLst/>
                        </a:rPr>
                        <a:t> </a:t>
                      </a:r>
                      <a:r>
                        <a:rPr lang="ro-RO" sz="1200" b="0" dirty="0">
                          <a:effectLst/>
                        </a:rPr>
                        <a:t>       </a:t>
                      </a:r>
                      <a:r>
                        <a:rPr lang="en-US" sz="1200" b="0" dirty="0" err="1">
                          <a:effectLst/>
                        </a:rPr>
                        <a:t>toate</a:t>
                      </a:r>
                      <a:r>
                        <a:rPr lang="en-US" sz="1200" b="0" dirty="0">
                          <a:effectLst/>
                        </a:rPr>
                        <a:t> </a:t>
                      </a:r>
                      <a:r>
                        <a:rPr lang="en-US" sz="1200" b="0" dirty="0" err="1">
                          <a:effectLst/>
                        </a:rPr>
                        <a:t>persoanele</a:t>
                      </a:r>
                      <a:r>
                        <a:rPr lang="en-US" sz="1200" b="0" dirty="0">
                          <a:effectLst/>
                        </a:rPr>
                        <a:t> </a:t>
                      </a:r>
                      <a:r>
                        <a:rPr lang="en-US" sz="1200" b="0" dirty="0" err="1">
                          <a:effectLst/>
                        </a:rPr>
                        <a:t>sau</a:t>
                      </a:r>
                      <a:r>
                        <a:rPr lang="en-US" sz="1200" b="0" dirty="0">
                          <a:effectLst/>
                        </a:rPr>
                        <a:t> </a:t>
                      </a:r>
                      <a:r>
                        <a:rPr lang="en-US" sz="1200" b="0" dirty="0" err="1">
                          <a:effectLst/>
                        </a:rPr>
                        <a:t>lucrurile</a:t>
                      </a:r>
                      <a:r>
                        <a:rPr lang="en-US" sz="1200" b="0" dirty="0">
                          <a:effectLst/>
                        </a:rPr>
                        <a:t> cu o </a:t>
                      </a:r>
                      <a:r>
                        <a:rPr lang="en-US" sz="1200" b="0" dirty="0" err="1">
                          <a:effectLst/>
                        </a:rPr>
                        <a:t>anumită</a:t>
                      </a:r>
                      <a:r>
                        <a:rPr lang="en-US" sz="1200" b="0" dirty="0">
                          <a:effectLst/>
                        </a:rPr>
                        <a:t> </a:t>
                      </a:r>
                      <a:r>
                        <a:rPr lang="en-US" sz="1200" b="0" dirty="0" err="1">
                          <a:effectLst/>
                        </a:rPr>
                        <a:t>caracteristică</a:t>
                      </a:r>
                      <a:r>
                        <a:rPr lang="en-US" sz="1200" b="0" dirty="0">
                          <a:effectLst/>
                        </a:rPr>
                        <a:t>.</a:t>
                      </a:r>
                    </a:p>
                    <a:p>
                      <a:pPr algn="just">
                        <a:lnSpc>
                          <a:spcPct val="150000"/>
                        </a:lnSpc>
                      </a:pPr>
                      <a:r>
                        <a:rPr lang="en-US" sz="1200" b="1" dirty="0">
                          <a:effectLst/>
                        </a:rPr>
                        <a:t>Website</a:t>
                      </a:r>
                      <a:r>
                        <a:rPr lang="en-US" sz="1200" b="0" dirty="0">
                          <a:effectLst/>
                        </a:rPr>
                        <a:t>. Un site web </a:t>
                      </a:r>
                      <a:r>
                        <a:rPr lang="en-US" sz="1200" b="0" dirty="0" err="1">
                          <a:effectLst/>
                        </a:rPr>
                        <a:t>este</a:t>
                      </a:r>
                      <a:r>
                        <a:rPr lang="en-US" sz="1200" b="0" dirty="0">
                          <a:effectLst/>
                        </a:rPr>
                        <a:t> </a:t>
                      </a:r>
                      <a:r>
                        <a:rPr lang="en-US" sz="1200" b="0" dirty="0" err="1">
                          <a:effectLst/>
                        </a:rPr>
                        <a:t>compus</a:t>
                      </a:r>
                      <a:r>
                        <a:rPr lang="en-US" sz="1200" b="0" dirty="0">
                          <a:effectLst/>
                        </a:rPr>
                        <a:t> din </a:t>
                      </a:r>
                      <a:r>
                        <a:rPr lang="en-US" sz="1200" b="0" dirty="0" err="1">
                          <a:effectLst/>
                        </a:rPr>
                        <a:t>toate</a:t>
                      </a:r>
                      <a:r>
                        <a:rPr lang="en-US" sz="1200" b="0" dirty="0">
                          <a:effectLst/>
                        </a:rPr>
                        <a:t> </a:t>
                      </a:r>
                      <a:r>
                        <a:rPr lang="en-US" sz="1200" b="0" dirty="0" err="1">
                          <a:effectLst/>
                        </a:rPr>
                        <a:t>paginile</a:t>
                      </a:r>
                      <a:r>
                        <a:rPr lang="en-US" sz="1200" b="0" dirty="0">
                          <a:effectLst/>
                        </a:rPr>
                        <a:t> web ale </a:t>
                      </a:r>
                      <a:r>
                        <a:rPr lang="en-US" sz="1200" b="0" dirty="0" err="1">
                          <a:effectLst/>
                        </a:rPr>
                        <a:t>aceluiași</a:t>
                      </a:r>
                      <a:r>
                        <a:rPr lang="en-US" sz="1200" b="0" dirty="0">
                          <a:effectLst/>
                        </a:rPr>
                        <a:t> </a:t>
                      </a:r>
                      <a:r>
                        <a:rPr lang="en-US" sz="1200" b="0" dirty="0" err="1">
                          <a:effectLst/>
                        </a:rPr>
                        <a:t>domeniu</a:t>
                      </a:r>
                      <a:r>
                        <a:rPr lang="en-US" sz="1200" b="0" dirty="0">
                          <a:effectLst/>
                        </a:rPr>
                        <a:t> </a:t>
                      </a:r>
                      <a:r>
                        <a:rPr lang="en-US" sz="1200" b="0" dirty="0" err="1">
                          <a:effectLst/>
                        </a:rPr>
                        <a:t>stocate</a:t>
                      </a:r>
                      <a:r>
                        <a:rPr lang="en-US" sz="1200" b="0" dirty="0">
                          <a:effectLst/>
                        </a:rPr>
                        <a:t> pe un server. </a:t>
                      </a:r>
                      <a:r>
                        <a:rPr lang="en-US" sz="1200" b="0" dirty="0" err="1">
                          <a:effectLst/>
                        </a:rPr>
                        <a:t>Colocvial</a:t>
                      </a:r>
                      <a:r>
                        <a:rPr lang="en-US" sz="1200" b="0" dirty="0">
                          <a:effectLst/>
                        </a:rPr>
                        <a:t>,</a:t>
                      </a:r>
                      <a:r>
                        <a:rPr lang="ro-RO" sz="1200" b="0" dirty="0">
                          <a:effectLst/>
                        </a:rPr>
                        <a:t>   </a:t>
                      </a:r>
                      <a:r>
                        <a:rPr lang="en-US" sz="1200" b="0" dirty="0">
                          <a:effectLst/>
                        </a:rPr>
                        <a:t> </a:t>
                      </a:r>
                      <a:r>
                        <a:rPr lang="en-US" sz="1200" b="0" dirty="0" err="1">
                          <a:effectLst/>
                        </a:rPr>
                        <a:t>termenii</a:t>
                      </a:r>
                      <a:r>
                        <a:rPr lang="en-US" sz="1200" b="0" dirty="0">
                          <a:effectLst/>
                        </a:rPr>
                        <a:t> site web </a:t>
                      </a:r>
                      <a:r>
                        <a:rPr lang="en-US" sz="1200" b="0" dirty="0" err="1">
                          <a:effectLst/>
                        </a:rPr>
                        <a:t>și</a:t>
                      </a:r>
                      <a:r>
                        <a:rPr lang="en-US" sz="1200" b="0" dirty="0">
                          <a:effectLst/>
                        </a:rPr>
                        <a:t> </a:t>
                      </a:r>
                      <a:r>
                        <a:rPr lang="en-US" sz="1200" b="0" dirty="0" err="1">
                          <a:effectLst/>
                        </a:rPr>
                        <a:t>pagină</a:t>
                      </a:r>
                      <a:r>
                        <a:rPr lang="en-US" sz="1200" b="0" dirty="0">
                          <a:effectLst/>
                        </a:rPr>
                        <a:t> web sunt </a:t>
                      </a:r>
                      <a:r>
                        <a:rPr lang="en-US" sz="1200" b="0" dirty="0" err="1">
                          <a:effectLst/>
                        </a:rPr>
                        <a:t>utilizați</a:t>
                      </a:r>
                      <a:r>
                        <a:rPr lang="en-US" sz="1200" b="0" dirty="0">
                          <a:effectLst/>
                        </a:rPr>
                        <a:t> </a:t>
                      </a:r>
                      <a:r>
                        <a:rPr lang="en-US" sz="1200" b="0" dirty="0" err="1">
                          <a:effectLst/>
                        </a:rPr>
                        <a:t>interschimbabil</a:t>
                      </a:r>
                      <a:r>
                        <a:rPr lang="en-US" sz="1200" b="0" dirty="0">
                          <a:effectLst/>
                        </a:rPr>
                        <a:t>, </a:t>
                      </a:r>
                      <a:r>
                        <a:rPr lang="en-US" sz="1200" b="0" dirty="0" err="1">
                          <a:effectLst/>
                        </a:rPr>
                        <a:t>deși</a:t>
                      </a:r>
                      <a:r>
                        <a:rPr lang="en-US" sz="1200" b="0" dirty="0">
                          <a:effectLst/>
                        </a:rPr>
                        <a:t> nu sunt exact la </a:t>
                      </a:r>
                      <a:r>
                        <a:rPr lang="en-US" sz="1200" b="0" dirty="0" err="1">
                          <a:effectLst/>
                        </a:rPr>
                        <a:t>fel</a:t>
                      </a:r>
                      <a:r>
                        <a:rPr lang="en-US" sz="1200" b="0" dirty="0">
                          <a:effectLst/>
                        </a:rPr>
                        <a:t>.</a:t>
                      </a:r>
                    </a:p>
                    <a:p>
                      <a:pPr algn="just">
                        <a:lnSpc>
                          <a:spcPct val="150000"/>
                        </a:lnSpc>
                      </a:pPr>
                      <a:r>
                        <a:rPr lang="en-US" sz="1200" b="1" dirty="0" err="1">
                          <a:effectLst/>
                        </a:rPr>
                        <a:t>Magazin</a:t>
                      </a:r>
                      <a:r>
                        <a:rPr lang="en-US" sz="1200" b="1" dirty="0">
                          <a:effectLst/>
                        </a:rPr>
                        <a:t> de drop-shipping</a:t>
                      </a:r>
                      <a:r>
                        <a:rPr lang="en-US" sz="1200" b="0" dirty="0">
                          <a:effectLst/>
                        </a:rPr>
                        <a:t>. Este un </a:t>
                      </a:r>
                      <a:r>
                        <a:rPr lang="en-US" sz="1200" b="0" dirty="0" err="1">
                          <a:effectLst/>
                        </a:rPr>
                        <a:t>magazin</a:t>
                      </a:r>
                      <a:r>
                        <a:rPr lang="en-US" sz="1200" b="0" dirty="0">
                          <a:effectLst/>
                        </a:rPr>
                        <a:t> care </a:t>
                      </a:r>
                      <a:r>
                        <a:rPr lang="en-US" sz="1200" b="0" dirty="0" err="1">
                          <a:effectLst/>
                        </a:rPr>
                        <a:t>livrează</a:t>
                      </a:r>
                      <a:r>
                        <a:rPr lang="en-US" sz="1200" b="0" dirty="0">
                          <a:effectLst/>
                        </a:rPr>
                        <a:t> </a:t>
                      </a:r>
                      <a:r>
                        <a:rPr lang="en-US" sz="1200" b="0" dirty="0" err="1">
                          <a:effectLst/>
                        </a:rPr>
                        <a:t>bunuri</a:t>
                      </a:r>
                      <a:r>
                        <a:rPr lang="en-US" sz="1200" b="0" dirty="0">
                          <a:effectLst/>
                        </a:rPr>
                        <a:t> direct de la </a:t>
                      </a:r>
                      <a:r>
                        <a:rPr lang="en-US" sz="1200" b="0" dirty="0" err="1">
                          <a:effectLst/>
                        </a:rPr>
                        <a:t>producător</a:t>
                      </a:r>
                      <a:r>
                        <a:rPr lang="en-US" sz="1200" b="0" dirty="0">
                          <a:effectLst/>
                        </a:rPr>
                        <a:t> </a:t>
                      </a:r>
                      <a:r>
                        <a:rPr lang="en-US" sz="1200" b="0" dirty="0" err="1">
                          <a:effectLst/>
                        </a:rPr>
                        <a:t>sau</a:t>
                      </a:r>
                      <a:r>
                        <a:rPr lang="en-US" sz="1200" b="0" dirty="0">
                          <a:effectLst/>
                        </a:rPr>
                        <a:t> de la un </a:t>
                      </a:r>
                      <a:r>
                        <a:rPr lang="en-US" sz="1200" b="0" dirty="0" err="1">
                          <a:effectLst/>
                        </a:rPr>
                        <a:t>furnizor</a:t>
                      </a:r>
                      <a:r>
                        <a:rPr lang="en-US" sz="1200" b="0" dirty="0">
                          <a:effectLst/>
                        </a:rPr>
                        <a:t> </a:t>
                      </a:r>
                      <a:r>
                        <a:rPr lang="ro-RO" sz="1200" b="0" dirty="0">
                          <a:effectLst/>
                        </a:rPr>
                        <a:t>     </a:t>
                      </a:r>
                      <a:r>
                        <a:rPr lang="en-US" sz="1200" b="0" dirty="0" err="1">
                          <a:effectLst/>
                        </a:rPr>
                        <a:t>angrosist</a:t>
                      </a:r>
                      <a:r>
                        <a:rPr lang="en-US" sz="1200" b="0" dirty="0">
                          <a:effectLst/>
                        </a:rPr>
                        <a:t> direct </a:t>
                      </a:r>
                      <a:r>
                        <a:rPr lang="en-US" sz="1200" b="0" dirty="0" err="1">
                          <a:effectLst/>
                        </a:rPr>
                        <a:t>către</a:t>
                      </a:r>
                      <a:r>
                        <a:rPr lang="en-US" sz="1200" b="0" dirty="0">
                          <a:effectLst/>
                        </a:rPr>
                        <a:t> un client, </a:t>
                      </a:r>
                      <a:r>
                        <a:rPr lang="en-US" sz="1200" b="0" dirty="0" err="1">
                          <a:effectLst/>
                        </a:rPr>
                        <a:t>în</a:t>
                      </a:r>
                      <a:r>
                        <a:rPr lang="en-US" sz="1200" b="0" dirty="0">
                          <a:effectLst/>
                        </a:rPr>
                        <a:t> loc </a:t>
                      </a:r>
                      <a:r>
                        <a:rPr lang="en-US" sz="1200" b="0" dirty="0" err="1">
                          <a:effectLst/>
                        </a:rPr>
                        <a:t>să</a:t>
                      </a:r>
                      <a:r>
                        <a:rPr lang="en-US" sz="1200" b="0" dirty="0">
                          <a:effectLst/>
                        </a:rPr>
                        <a:t> le </a:t>
                      </a:r>
                      <a:r>
                        <a:rPr lang="en-US" sz="1200" b="0" dirty="0" err="1">
                          <a:effectLst/>
                        </a:rPr>
                        <a:t>trimită</a:t>
                      </a:r>
                      <a:r>
                        <a:rPr lang="en-US" sz="1200" b="0" dirty="0">
                          <a:effectLst/>
                        </a:rPr>
                        <a:t> </a:t>
                      </a:r>
                      <a:r>
                        <a:rPr lang="en-US" sz="1200" b="0" dirty="0" err="1">
                          <a:effectLst/>
                        </a:rPr>
                        <a:t>retailerului</a:t>
                      </a:r>
                      <a:r>
                        <a:rPr lang="en-US" sz="1200" b="0" dirty="0">
                          <a:effectLst/>
                        </a:rPr>
                        <a:t> care a </a:t>
                      </a:r>
                      <a:r>
                        <a:rPr lang="en-US" sz="1200" b="0" dirty="0" err="1">
                          <a:effectLst/>
                        </a:rPr>
                        <a:t>preluat</a:t>
                      </a:r>
                      <a:r>
                        <a:rPr lang="en-US" sz="1200" b="0" dirty="0">
                          <a:effectLst/>
                        </a:rPr>
                        <a:t> </a:t>
                      </a:r>
                      <a:r>
                        <a:rPr lang="en-US" sz="1200" b="0" dirty="0" err="1">
                          <a:effectLst/>
                        </a:rPr>
                        <a:t>comanda</a:t>
                      </a:r>
                      <a:r>
                        <a:rPr lang="en-US" sz="1200" b="0" dirty="0">
                          <a:effectLst/>
                        </a:rPr>
                        <a:t>.</a:t>
                      </a:r>
                    </a:p>
                    <a:p>
                      <a:pPr algn="just">
                        <a:lnSpc>
                          <a:spcPct val="150000"/>
                        </a:lnSpc>
                      </a:pPr>
                      <a:r>
                        <a:rPr lang="en-US" sz="1200" b="1" dirty="0">
                          <a:effectLst/>
                        </a:rPr>
                        <a:t>Blog. </a:t>
                      </a:r>
                      <a:r>
                        <a:rPr lang="en-US" sz="1200" b="0" dirty="0" err="1">
                          <a:effectLst/>
                        </a:rPr>
                        <a:t>Prescurtat</a:t>
                      </a:r>
                      <a:r>
                        <a:rPr lang="en-US" sz="1200" b="0" dirty="0">
                          <a:effectLst/>
                        </a:rPr>
                        <a:t> de la weblog, un blog </a:t>
                      </a:r>
                      <a:r>
                        <a:rPr lang="en-US" sz="1200" b="0" dirty="0" err="1">
                          <a:effectLst/>
                        </a:rPr>
                        <a:t>este</a:t>
                      </a:r>
                      <a:r>
                        <a:rPr lang="en-US" sz="1200" b="0" dirty="0">
                          <a:effectLst/>
                        </a:rPr>
                        <a:t> un site web </a:t>
                      </a:r>
                      <a:r>
                        <a:rPr lang="en-US" sz="1200" b="0" dirty="0" err="1">
                          <a:effectLst/>
                        </a:rPr>
                        <a:t>actualizat</a:t>
                      </a:r>
                      <a:r>
                        <a:rPr lang="en-US" sz="1200" b="0" dirty="0">
                          <a:effectLst/>
                        </a:rPr>
                        <a:t> </a:t>
                      </a:r>
                      <a:r>
                        <a:rPr lang="en-US" sz="1200" b="0" dirty="0" err="1">
                          <a:effectLst/>
                        </a:rPr>
                        <a:t>frecvent</a:t>
                      </a:r>
                      <a:r>
                        <a:rPr lang="en-US" sz="1200" b="0" dirty="0">
                          <a:effectLst/>
                        </a:rPr>
                        <a:t>, </a:t>
                      </a:r>
                      <a:r>
                        <a:rPr lang="en-US" sz="1200" b="0" dirty="0" err="1">
                          <a:effectLst/>
                        </a:rPr>
                        <a:t>utilizat</a:t>
                      </a:r>
                      <a:r>
                        <a:rPr lang="en-US" sz="1200" b="0" dirty="0">
                          <a:effectLst/>
                        </a:rPr>
                        <a:t> </a:t>
                      </a:r>
                      <a:r>
                        <a:rPr lang="en-US" sz="1200" b="0" dirty="0" err="1">
                          <a:effectLst/>
                        </a:rPr>
                        <a:t>pentru</a:t>
                      </a:r>
                      <a:r>
                        <a:rPr lang="en-US" sz="1200" b="0" dirty="0">
                          <a:effectLst/>
                        </a:rPr>
                        <a:t> </a:t>
                      </a:r>
                      <a:r>
                        <a:rPr lang="en-US" sz="1200" b="0" dirty="0" err="1">
                          <a:effectLst/>
                        </a:rPr>
                        <a:t>comentarii</a:t>
                      </a:r>
                      <a:r>
                        <a:rPr lang="en-US" sz="1200" b="0" dirty="0">
                          <a:effectLst/>
                        </a:rPr>
                        <a:t> </a:t>
                      </a:r>
                      <a:r>
                        <a:rPr lang="en-US" sz="1200" b="0" dirty="0" err="1">
                          <a:effectLst/>
                        </a:rPr>
                        <a:t>personale</a:t>
                      </a:r>
                      <a:r>
                        <a:rPr lang="en-US" sz="1200" b="0" dirty="0">
                          <a:effectLst/>
                        </a:rPr>
                        <a:t> </a:t>
                      </a:r>
                      <a:r>
                        <a:rPr lang="ro-RO" sz="1200" b="0" dirty="0">
                          <a:effectLst/>
                        </a:rPr>
                        <a:t>    </a:t>
                      </a:r>
                      <a:r>
                        <a:rPr lang="en-US" sz="1200" b="0" dirty="0" err="1">
                          <a:effectLst/>
                        </a:rPr>
                        <a:t>sau</a:t>
                      </a:r>
                      <a:r>
                        <a:rPr lang="en-US" sz="1200" b="0" dirty="0">
                          <a:effectLst/>
                        </a:rPr>
                        <a:t> </a:t>
                      </a:r>
                      <a:r>
                        <a:rPr lang="en-US" sz="1200" b="0" dirty="0" err="1">
                          <a:effectLst/>
                        </a:rPr>
                        <a:t>conținut</a:t>
                      </a:r>
                      <a:r>
                        <a:rPr lang="en-US" sz="1200" b="0" dirty="0">
                          <a:effectLst/>
                        </a:rPr>
                        <a:t> de </a:t>
                      </a:r>
                      <a:r>
                        <a:rPr lang="en-US" sz="1200" b="0" dirty="0" err="1">
                          <a:effectLst/>
                        </a:rPr>
                        <a:t>afaceri</a:t>
                      </a:r>
                      <a:r>
                        <a:rPr lang="en-US" sz="1200" b="0" dirty="0">
                          <a:effectLst/>
                        </a:rPr>
                        <a:t>. </a:t>
                      </a:r>
                      <a:r>
                        <a:rPr lang="en-US" sz="1200" b="0" dirty="0" err="1">
                          <a:effectLst/>
                        </a:rPr>
                        <a:t>Poate</a:t>
                      </a:r>
                      <a:r>
                        <a:rPr lang="en-US" sz="1200" b="0" dirty="0">
                          <a:effectLst/>
                        </a:rPr>
                        <a:t> </a:t>
                      </a:r>
                      <a:r>
                        <a:rPr lang="en-US" sz="1200" b="0" dirty="0" err="1">
                          <a:effectLst/>
                        </a:rPr>
                        <a:t>lua</a:t>
                      </a:r>
                      <a:r>
                        <a:rPr lang="en-US" sz="1200" b="0" dirty="0">
                          <a:effectLst/>
                        </a:rPr>
                        <a:t> forma de </a:t>
                      </a:r>
                      <a:r>
                        <a:rPr lang="en-US" sz="1200" b="0" dirty="0" err="1">
                          <a:effectLst/>
                        </a:rPr>
                        <a:t>postări</a:t>
                      </a:r>
                      <a:r>
                        <a:rPr lang="en-US" sz="1200" b="0" dirty="0">
                          <a:effectLst/>
                        </a:rPr>
                        <a:t> </a:t>
                      </a:r>
                      <a:r>
                        <a:rPr lang="en-US" sz="1200" b="0" dirty="0" err="1">
                          <a:effectLst/>
                        </a:rPr>
                        <a:t>sau</a:t>
                      </a:r>
                      <a:r>
                        <a:rPr lang="en-US" sz="1200" b="0" dirty="0">
                          <a:effectLst/>
                        </a:rPr>
                        <a:t> </a:t>
                      </a:r>
                      <a:r>
                        <a:rPr lang="en-US" sz="1200" b="0" dirty="0" err="1">
                          <a:effectLst/>
                        </a:rPr>
                        <a:t>articole</a:t>
                      </a:r>
                      <a:r>
                        <a:rPr lang="en-US" sz="1200" b="0" dirty="0">
                          <a:effectLst/>
                        </a:rPr>
                        <a:t> </a:t>
                      </a:r>
                      <a:r>
                        <a:rPr lang="en-US" sz="1200" b="0" dirty="0" err="1">
                          <a:effectLst/>
                        </a:rPr>
                        <a:t>și</a:t>
                      </a:r>
                      <a:r>
                        <a:rPr lang="en-US" sz="1200" b="0" dirty="0">
                          <a:effectLst/>
                        </a:rPr>
                        <a:t> de </a:t>
                      </a:r>
                      <a:r>
                        <a:rPr lang="en-US" sz="1200" b="0" dirty="0" err="1">
                          <a:effectLst/>
                        </a:rPr>
                        <a:t>obicei</a:t>
                      </a:r>
                      <a:r>
                        <a:rPr lang="en-US" sz="1200" b="0" dirty="0">
                          <a:effectLst/>
                        </a:rPr>
                        <a:t> are </a:t>
                      </a:r>
                      <a:r>
                        <a:rPr lang="en-US" sz="1200" b="0" dirty="0" err="1">
                          <a:effectLst/>
                        </a:rPr>
                        <a:t>subiecte</a:t>
                      </a:r>
                      <a:r>
                        <a:rPr lang="en-US" sz="1200" b="0" dirty="0">
                          <a:effectLst/>
                        </a:rPr>
                        <a:t> </a:t>
                      </a:r>
                      <a:r>
                        <a:rPr lang="en-US" sz="1200" b="0" dirty="0" err="1">
                          <a:effectLst/>
                        </a:rPr>
                        <a:t>specifice</a:t>
                      </a:r>
                      <a:r>
                        <a:rPr lang="en-US" sz="1200" b="0" dirty="0">
                          <a:effectLst/>
                        </a:rPr>
                        <a:t>, cum </a:t>
                      </a:r>
                      <a:r>
                        <a:rPr lang="en-US" sz="1200" b="0" dirty="0" err="1">
                          <a:effectLst/>
                        </a:rPr>
                        <a:t>ar</a:t>
                      </a:r>
                      <a:r>
                        <a:rPr lang="en-US" sz="1200" b="0" dirty="0">
                          <a:effectLst/>
                        </a:rPr>
                        <a:t> fi sport, </a:t>
                      </a:r>
                      <a:r>
                        <a:rPr lang="en-US" sz="1200" b="0" dirty="0" err="1">
                          <a:effectLst/>
                        </a:rPr>
                        <a:t>călătorii</a:t>
                      </a:r>
                      <a:r>
                        <a:rPr lang="en-US" sz="1200" b="0" dirty="0">
                          <a:effectLst/>
                        </a:rPr>
                        <a:t>, </a:t>
                      </a:r>
                      <a:r>
                        <a:rPr lang="en-US" sz="1200" b="0" dirty="0" err="1">
                          <a:effectLst/>
                        </a:rPr>
                        <a:t>divertisment</a:t>
                      </a:r>
                      <a:r>
                        <a:rPr lang="en-US" sz="1200" b="0" dirty="0">
                          <a:effectLst/>
                        </a:rPr>
                        <a:t>, </a:t>
                      </a:r>
                      <a:r>
                        <a:rPr lang="en-US" sz="1200" b="0" dirty="0" err="1">
                          <a:effectLst/>
                        </a:rPr>
                        <a:t>mâncare</a:t>
                      </a:r>
                      <a:r>
                        <a:rPr lang="en-US" sz="1200" b="0" dirty="0">
                          <a:effectLst/>
                        </a:rPr>
                        <a:t>, IT, etc.</a:t>
                      </a:r>
                      <a:endParaRPr lang="ro-RO" sz="1200" b="0" dirty="0">
                        <a:effectLst/>
                      </a:endParaRPr>
                    </a:p>
                  </a:txBody>
                  <a:tcPr marL="43717" marR="43717" marT="0" marB="0"/>
                </a:tc>
                <a:extLst>
                  <a:ext uri="{0D108BD9-81ED-4DB2-BD59-A6C34878D82A}">
                    <a16:rowId xmlns:a16="http://schemas.microsoft.com/office/drawing/2014/main" val="2564785012"/>
                  </a:ext>
                </a:extLst>
              </a:tr>
            </a:tbl>
          </a:graphicData>
        </a:graphic>
      </p:graphicFrame>
    </p:spTree>
    <p:extLst>
      <p:ext uri="{BB962C8B-B14F-4D97-AF65-F5344CB8AC3E}">
        <p14:creationId xmlns:p14="http://schemas.microsoft.com/office/powerpoint/2010/main" val="11481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endParaRPr lang="en-US" sz="3600" dirty="0">
              <a:cs typeface="Arial" pitchFamily="34" charset="0"/>
            </a:endParaRPr>
          </a:p>
        </p:txBody>
      </p:sp>
      <p:grpSp>
        <p:nvGrpSpPr>
          <p:cNvPr id="6" name="Group 5"/>
          <p:cNvGrpSpPr/>
          <p:nvPr/>
        </p:nvGrpSpPr>
        <p:grpSpPr>
          <a:xfrm>
            <a:off x="2267744"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261989"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2252001" y="305172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7744"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256234"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8" name="CasetăText 7">
            <a:extLst>
              <a:ext uri="{FF2B5EF4-FFF2-40B4-BE49-F238E27FC236}">
                <a16:creationId xmlns:a16="http://schemas.microsoft.com/office/drawing/2014/main" id="{D0A4C014-FA3F-BB8B-3363-26BC2A0DA239}"/>
              </a:ext>
            </a:extLst>
          </p:cNvPr>
          <p:cNvSpPr txBox="1"/>
          <p:nvPr/>
        </p:nvSpPr>
        <p:spPr>
          <a:xfrm>
            <a:off x="2586022" y="1411743"/>
            <a:ext cx="5147296" cy="1200329"/>
          </a:xfrm>
          <a:prstGeom prst="rect">
            <a:avLst/>
          </a:prstGeom>
          <a:noFill/>
        </p:spPr>
        <p:txBody>
          <a:bodyPr wrap="square">
            <a:spAutoFit/>
          </a:bodyPr>
          <a:lstStyle/>
          <a:p>
            <a:r>
              <a:rPr lang="en-GB" sz="1200" b="1" dirty="0" err="1">
                <a:latin typeface="Arial" panose="020B0604020202020204" pitchFamily="34" charset="0"/>
              </a:rPr>
              <a:t>Gestionarea</a:t>
            </a:r>
            <a:r>
              <a:rPr lang="en-GB" sz="1200" b="1" dirty="0">
                <a:latin typeface="Arial" panose="020B0604020202020204" pitchFamily="34" charset="0"/>
              </a:rPr>
              <a:t> </a:t>
            </a:r>
            <a:r>
              <a:rPr lang="en-GB" sz="1200" b="1" dirty="0" err="1">
                <a:latin typeface="Arial" panose="020B0604020202020204" pitchFamily="34" charset="0"/>
              </a:rPr>
              <a:t>afacerilor</a:t>
            </a:r>
            <a:r>
              <a:rPr lang="en-GB" sz="1200" b="1" dirty="0">
                <a:latin typeface="Arial" panose="020B0604020202020204" pitchFamily="34" charset="0"/>
              </a:rPr>
              <a:t> </a:t>
            </a:r>
            <a:r>
              <a:rPr lang="en-GB" sz="1200" b="1" dirty="0" err="1">
                <a:latin typeface="Arial" panose="020B0604020202020204" pitchFamily="34" charset="0"/>
              </a:rPr>
              <a:t>în</a:t>
            </a:r>
            <a:r>
              <a:rPr lang="en-GB" sz="1200" b="1" dirty="0">
                <a:latin typeface="Arial" panose="020B0604020202020204" pitchFamily="34" charset="0"/>
              </a:rPr>
              <a:t> </a:t>
            </a:r>
            <a:r>
              <a:rPr lang="en-GB" sz="1200" b="1" dirty="0" err="1">
                <a:latin typeface="Arial" panose="020B0604020202020204" pitchFamily="34" charset="0"/>
              </a:rPr>
              <a:t>ceea</a:t>
            </a:r>
            <a:r>
              <a:rPr lang="en-GB" sz="1200" b="1" dirty="0">
                <a:latin typeface="Arial" panose="020B0604020202020204" pitchFamily="34" charset="0"/>
              </a:rPr>
              <a:t> </a:t>
            </a:r>
            <a:r>
              <a:rPr lang="en-GB" sz="1200" b="1" dirty="0" err="1">
                <a:latin typeface="Arial" panose="020B0604020202020204" pitchFamily="34" charset="0"/>
              </a:rPr>
              <a:t>ce</a:t>
            </a:r>
            <a:r>
              <a:rPr lang="en-GB" sz="1200" b="1" dirty="0">
                <a:latin typeface="Arial" panose="020B0604020202020204" pitchFamily="34" charset="0"/>
              </a:rPr>
              <a:t> </a:t>
            </a:r>
            <a:r>
              <a:rPr lang="en-GB" sz="1200" b="1" dirty="0" err="1">
                <a:latin typeface="Arial" panose="020B0604020202020204" pitchFamily="34" charset="0"/>
              </a:rPr>
              <a:t>privește</a:t>
            </a:r>
            <a:r>
              <a:rPr lang="en-GB" sz="1200" b="1" dirty="0">
                <a:latin typeface="Arial" panose="020B0604020202020204" pitchFamily="34" charset="0"/>
              </a:rPr>
              <a:t> </a:t>
            </a:r>
            <a:r>
              <a:rPr lang="en-GB" sz="1200" b="1" dirty="0" err="1">
                <a:latin typeface="Arial" panose="020B0604020202020204" pitchFamily="34" charset="0"/>
              </a:rPr>
              <a:t>echipa</a:t>
            </a:r>
            <a:r>
              <a:rPr lang="en-GB" sz="1200" b="1" dirty="0">
                <a:latin typeface="Arial" panose="020B0604020202020204" pitchFamily="34" charset="0"/>
              </a:rPr>
              <a:t> </a:t>
            </a:r>
            <a:r>
              <a:rPr lang="en-GB" sz="1200" b="1" dirty="0" err="1">
                <a:latin typeface="Arial" panose="020B0604020202020204" pitchFamily="34" charset="0"/>
              </a:rPr>
              <a:t>eficientă</a:t>
            </a:r>
            <a:r>
              <a:rPr lang="en-GB" sz="1200" b="1" dirty="0">
                <a:latin typeface="Arial" panose="020B0604020202020204" pitchFamily="34" charset="0"/>
              </a:rPr>
              <a:t> de </a:t>
            </a:r>
            <a:r>
              <a:rPr lang="en-GB" sz="1200" b="1" dirty="0" err="1">
                <a:latin typeface="Arial" panose="020B0604020202020204" pitchFamily="34" charset="0"/>
              </a:rPr>
              <a:t>lucru</a:t>
            </a:r>
            <a:endParaRPr lang="en-GB" sz="1200" b="1" dirty="0">
              <a:latin typeface="Arial" panose="020B0604020202020204" pitchFamily="34" charset="0"/>
            </a:endParaRPr>
          </a:p>
          <a:p>
            <a:r>
              <a:rPr lang="en-GB" sz="1200" dirty="0" err="1">
                <a:effectLst/>
                <a:latin typeface="Arial" panose="020B0604020202020204" pitchFamily="34" charset="0"/>
                <a:ea typeface="Arial" panose="020B0604020202020204" pitchFamily="34" charset="0"/>
              </a:rPr>
              <a:t>Definiții</a:t>
            </a:r>
            <a:r>
              <a:rPr lang="en-GB" sz="1200" dirty="0">
                <a:effectLst/>
                <a:latin typeface="Arial" panose="020B0604020202020204" pitchFamily="34" charset="0"/>
                <a:ea typeface="Arial" panose="020B0604020202020204" pitchFamily="34" charset="0"/>
              </a:rPr>
              <a:t>, </a:t>
            </a:r>
            <a:r>
              <a:rPr lang="en-GB" sz="1200" dirty="0" err="1">
                <a:effectLst/>
                <a:latin typeface="Arial" panose="020B0604020202020204" pitchFamily="34" charset="0"/>
                <a:ea typeface="Arial" panose="020B0604020202020204" pitchFamily="34" charset="0"/>
              </a:rPr>
              <a:t>beneficii</a:t>
            </a:r>
            <a:r>
              <a:rPr lang="en-GB" sz="1200" dirty="0">
                <a:effectLst/>
                <a:latin typeface="Arial" panose="020B0604020202020204" pitchFamily="34" charset="0"/>
                <a:ea typeface="Arial" panose="020B0604020202020204" pitchFamily="34" charset="0"/>
              </a:rPr>
              <a:t>, </a:t>
            </a:r>
            <a:r>
              <a:rPr lang="en-GB" sz="1200" dirty="0" err="1">
                <a:effectLst/>
                <a:latin typeface="Arial" panose="020B0604020202020204" pitchFamily="34" charset="0"/>
                <a:ea typeface="Arial" panose="020B0604020202020204" pitchFamily="34" charset="0"/>
              </a:rPr>
              <a:t>modalități</a:t>
            </a:r>
            <a:r>
              <a:rPr lang="en-GB" sz="1200" dirty="0">
                <a:effectLst/>
                <a:latin typeface="Arial" panose="020B0604020202020204" pitchFamily="34" charset="0"/>
                <a:ea typeface="Arial" panose="020B0604020202020204" pitchFamily="34" charset="0"/>
              </a:rPr>
              <a:t> de </a:t>
            </a:r>
            <a:r>
              <a:rPr lang="en-GB" sz="1200" dirty="0" err="1">
                <a:effectLst/>
                <a:latin typeface="Arial" panose="020B0604020202020204" pitchFamily="34" charset="0"/>
                <a:ea typeface="Arial" panose="020B0604020202020204" pitchFamily="34" charset="0"/>
              </a:rPr>
              <a:t>încurajare</a:t>
            </a:r>
            <a:r>
              <a:rPr lang="en-GB" sz="1200" dirty="0">
                <a:effectLst/>
                <a:latin typeface="Arial" panose="020B0604020202020204" pitchFamily="34" charset="0"/>
                <a:ea typeface="Arial" panose="020B0604020202020204" pitchFamily="34" charset="0"/>
              </a:rPr>
              <a:t> a </a:t>
            </a:r>
            <a:r>
              <a:rPr lang="en-GB" sz="1200" dirty="0" err="1">
                <a:effectLst/>
                <a:latin typeface="Arial" panose="020B0604020202020204" pitchFamily="34" charset="0"/>
                <a:ea typeface="Arial" panose="020B0604020202020204" pitchFamily="34" charset="0"/>
              </a:rPr>
              <a:t>spiritului</a:t>
            </a:r>
            <a:r>
              <a:rPr lang="en-GB" sz="1200" dirty="0">
                <a:effectLst/>
                <a:latin typeface="Arial" panose="020B0604020202020204" pitchFamily="34" charset="0"/>
                <a:ea typeface="Arial" panose="020B0604020202020204" pitchFamily="34" charset="0"/>
              </a:rPr>
              <a:t> de </a:t>
            </a:r>
            <a:r>
              <a:rPr lang="en-GB" sz="1200" dirty="0" err="1">
                <a:effectLst/>
                <a:latin typeface="Arial" panose="020B0604020202020204" pitchFamily="34" charset="0"/>
                <a:ea typeface="Arial" panose="020B0604020202020204" pitchFamily="34" charset="0"/>
              </a:rPr>
              <a:t>echipă</a:t>
            </a:r>
            <a:endParaRPr lang="en-GB" sz="1200" dirty="0">
              <a:effectLst/>
              <a:latin typeface="Arial" panose="020B0604020202020204" pitchFamily="34" charset="0"/>
              <a:ea typeface="Arial" panose="020B0604020202020204" pitchFamily="34" charset="0"/>
            </a:endParaRPr>
          </a:p>
          <a:p>
            <a:endParaRPr lang="en-GB" sz="1200" dirty="0">
              <a:effectLst/>
              <a:latin typeface="Arial" panose="020B0604020202020204" pitchFamily="34" charset="0"/>
              <a:ea typeface="Arial" panose="020B0604020202020204" pitchFamily="34" charset="0"/>
            </a:endParaRPr>
          </a:p>
          <a:p>
            <a:endParaRPr lang="en-GB" sz="1200" dirty="0">
              <a:effectLst/>
              <a:latin typeface="Arial" panose="020B0604020202020204" pitchFamily="34" charset="0"/>
              <a:ea typeface="Arial" panose="020B0604020202020204" pitchFamily="34" charset="0"/>
            </a:endParaRPr>
          </a:p>
          <a:p>
            <a:endParaRPr lang="en-GB" sz="1200" dirty="0">
              <a:effectLst/>
              <a:latin typeface="Arial" panose="020B0604020202020204" pitchFamily="34" charset="0"/>
              <a:ea typeface="Arial" panose="020B0604020202020204" pitchFamily="34" charset="0"/>
            </a:endParaRPr>
          </a:p>
          <a:p>
            <a:endParaRPr lang="en-GB" sz="1200" dirty="0">
              <a:effectLst/>
              <a:latin typeface="Arial" panose="020B0604020202020204" pitchFamily="34" charset="0"/>
              <a:ea typeface="Arial" panose="020B0604020202020204" pitchFamily="34" charset="0"/>
            </a:endParaRPr>
          </a:p>
        </p:txBody>
      </p:sp>
      <p:sp>
        <p:nvSpPr>
          <p:cNvPr id="10" name="CasetăText 9">
            <a:extLst>
              <a:ext uri="{FF2B5EF4-FFF2-40B4-BE49-F238E27FC236}">
                <a16:creationId xmlns:a16="http://schemas.microsoft.com/office/drawing/2014/main" id="{F06C4EDB-A33C-822B-39E9-462539734550}"/>
              </a:ext>
            </a:extLst>
          </p:cNvPr>
          <p:cNvSpPr txBox="1"/>
          <p:nvPr/>
        </p:nvSpPr>
        <p:spPr>
          <a:xfrm>
            <a:off x="2829482" y="2091776"/>
            <a:ext cx="4890789" cy="2316916"/>
          </a:xfrm>
          <a:prstGeom prst="rect">
            <a:avLst/>
          </a:prstGeom>
          <a:noFill/>
        </p:spPr>
        <p:txBody>
          <a:bodyPr wrap="square">
            <a:spAutoFit/>
          </a:bodyPr>
          <a:lstStyle/>
          <a:p>
            <a:pPr>
              <a:spcAft>
                <a:spcPts val="800"/>
              </a:spcAft>
            </a:pPr>
            <a:r>
              <a:rPr lang="en-GB" sz="1200" b="1" dirty="0" err="1">
                <a:latin typeface="Arial" panose="020B0604020202020204" pitchFamily="34" charset="0"/>
              </a:rPr>
              <a:t>Managementul</a:t>
            </a:r>
            <a:r>
              <a:rPr lang="en-GB" sz="1200" b="1" dirty="0">
                <a:latin typeface="Arial" panose="020B0604020202020204" pitchFamily="34" charset="0"/>
              </a:rPr>
              <a:t> intercultural - </a:t>
            </a:r>
            <a:r>
              <a:rPr lang="en-GB" sz="1200" b="1" dirty="0" err="1">
                <a:latin typeface="Arial" panose="020B0604020202020204" pitchFamily="34" charset="0"/>
              </a:rPr>
              <a:t>cheia</a:t>
            </a:r>
            <a:r>
              <a:rPr lang="en-GB" sz="1200" b="1" dirty="0">
                <a:latin typeface="Arial" panose="020B0604020202020204" pitchFamily="34" charset="0"/>
              </a:rPr>
              <a:t> </a:t>
            </a:r>
            <a:r>
              <a:rPr lang="en-GB" sz="1200" b="1" dirty="0" err="1">
                <a:latin typeface="Arial" panose="020B0604020202020204" pitchFamily="34" charset="0"/>
              </a:rPr>
              <a:t>pentru</a:t>
            </a:r>
            <a:r>
              <a:rPr lang="en-GB" sz="1200" b="1" dirty="0">
                <a:latin typeface="Arial" panose="020B0604020202020204" pitchFamily="34" charset="0"/>
              </a:rPr>
              <a:t> o </a:t>
            </a:r>
            <a:r>
              <a:rPr lang="en-GB" sz="1200" b="1" dirty="0" err="1">
                <a:latin typeface="Arial" panose="020B0604020202020204" pitchFamily="34" charset="0"/>
              </a:rPr>
              <a:t>angajabilitate</a:t>
            </a:r>
            <a:r>
              <a:rPr lang="en-GB" sz="1200" b="1" dirty="0">
                <a:latin typeface="Arial" panose="020B0604020202020204" pitchFamily="34" charset="0"/>
              </a:rPr>
              <a:t> de </a:t>
            </a:r>
            <a:endParaRPr lang="ro-RO" sz="1200" b="1" dirty="0">
              <a:latin typeface="Arial" panose="020B0604020202020204" pitchFamily="34" charset="0"/>
            </a:endParaRPr>
          </a:p>
          <a:p>
            <a:pPr>
              <a:spcAft>
                <a:spcPts val="800"/>
              </a:spcAft>
            </a:pPr>
            <a:r>
              <a:rPr lang="en-GB" sz="1200" b="1" dirty="0" err="1">
                <a:latin typeface="Arial" panose="020B0604020202020204" pitchFamily="34" charset="0"/>
              </a:rPr>
              <a:t>succes</a:t>
            </a:r>
            <a:r>
              <a:rPr lang="en-GB" sz="1200" b="1" dirty="0">
                <a:latin typeface="Arial" panose="020B0604020202020204" pitchFamily="34" charset="0"/>
              </a:rPr>
              <a:t> pe </a:t>
            </a:r>
            <a:r>
              <a:rPr lang="en-GB" sz="1200" b="1" dirty="0" err="1">
                <a:latin typeface="Arial" panose="020B0604020202020204" pitchFamily="34" charset="0"/>
              </a:rPr>
              <a:t>piața</a:t>
            </a:r>
            <a:r>
              <a:rPr lang="en-GB" sz="1200" b="1" dirty="0">
                <a:latin typeface="Arial" panose="020B0604020202020204" pitchFamily="34" charset="0"/>
              </a:rPr>
              <a:t> </a:t>
            </a:r>
            <a:r>
              <a:rPr lang="en-GB" sz="1200" b="1" dirty="0" err="1">
                <a:latin typeface="Arial" panose="020B0604020202020204" pitchFamily="34" charset="0"/>
              </a:rPr>
              <a:t>muncii</a:t>
            </a:r>
            <a:r>
              <a:rPr lang="en-GB" sz="1200" b="1" dirty="0">
                <a:latin typeface="Arial" panose="020B0604020202020204" pitchFamily="34" charset="0"/>
              </a:rPr>
              <a:t> </a:t>
            </a:r>
            <a:r>
              <a:rPr lang="en-GB" sz="1200" b="1" dirty="0" err="1">
                <a:latin typeface="Arial" panose="020B0604020202020204" pitchFamily="34" charset="0"/>
              </a:rPr>
              <a:t>europene</a:t>
            </a:r>
            <a:r>
              <a:rPr lang="en-GB" sz="1200" b="1" dirty="0">
                <a:latin typeface="Arial" panose="020B0604020202020204" pitchFamily="34" charset="0"/>
              </a:rPr>
              <a:t>.</a:t>
            </a:r>
            <a:endParaRPr lang="ro-RO" sz="1200" b="1" dirty="0">
              <a:latin typeface="Arial" panose="020B0604020202020204" pitchFamily="34" charset="0"/>
            </a:endParaRPr>
          </a:p>
          <a:p>
            <a:pPr>
              <a:spcAft>
                <a:spcPts val="800"/>
              </a:spcAft>
            </a:pPr>
            <a:r>
              <a:rPr kumimoji="0" lang="en-GB" sz="120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Diversitatea</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20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culturală</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20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avantaje</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20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și</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20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obstacole</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p>
          <a:p>
            <a:pPr>
              <a:spcAft>
                <a:spcPts val="800"/>
              </a:spcAft>
            </a:pP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a:spcAft>
                <a:spcPts val="800"/>
              </a:spcAft>
            </a:pP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a:spcAft>
                <a:spcPts val="800"/>
              </a:spcAft>
            </a:pP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a:spcAft>
                <a:spcPts val="800"/>
              </a:spcAft>
            </a:pP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a:lnSpc>
                <a:spcPct val="107000"/>
              </a:lnSpc>
              <a:spcAft>
                <a:spcPts val="800"/>
              </a:spcAft>
            </a:pPr>
            <a:endParaRPr lang="ro-RO" sz="1400" b="1" dirty="0">
              <a:latin typeface="Arial" panose="020B0604020202020204" pitchFamily="34" charset="0"/>
            </a:endParaRPr>
          </a:p>
        </p:txBody>
      </p:sp>
      <p:sp>
        <p:nvSpPr>
          <p:cNvPr id="12" name="CasetăText 11">
            <a:extLst>
              <a:ext uri="{FF2B5EF4-FFF2-40B4-BE49-F238E27FC236}">
                <a16:creationId xmlns:a16="http://schemas.microsoft.com/office/drawing/2014/main" id="{8EDE35F3-BBEC-CD56-7CCE-CEC6CD82CB4B}"/>
              </a:ext>
            </a:extLst>
          </p:cNvPr>
          <p:cNvSpPr txBox="1"/>
          <p:nvPr/>
        </p:nvSpPr>
        <p:spPr>
          <a:xfrm>
            <a:off x="2847557" y="3067156"/>
            <a:ext cx="4572000" cy="1809598"/>
          </a:xfrm>
          <a:prstGeom prst="rect">
            <a:avLst/>
          </a:prstGeom>
          <a:noFill/>
        </p:spPr>
        <p:txBody>
          <a:bodyPr wrap="square">
            <a:spAutoFit/>
          </a:bodyPr>
          <a:lstStyle/>
          <a:p>
            <a:pPr>
              <a:lnSpc>
                <a:spcPct val="107000"/>
              </a:lnSpc>
              <a:spcAft>
                <a:spcPts val="800"/>
              </a:spcAft>
            </a:pPr>
            <a:r>
              <a:rPr lang="en-GB" sz="1400" b="1" dirty="0">
                <a:latin typeface="Arial" panose="020B0604020202020204" pitchFamily="34" charset="0"/>
              </a:rPr>
              <a:t>O </a:t>
            </a:r>
            <a:r>
              <a:rPr lang="en-GB" sz="1400" b="1" dirty="0" err="1">
                <a:latin typeface="Arial" panose="020B0604020202020204" pitchFamily="34" charset="0"/>
              </a:rPr>
              <a:t>afacere</a:t>
            </a:r>
            <a:r>
              <a:rPr lang="en-GB" sz="1400" b="1" dirty="0">
                <a:latin typeface="Arial" panose="020B0604020202020204" pitchFamily="34" charset="0"/>
              </a:rPr>
              <a:t> </a:t>
            </a:r>
            <a:r>
              <a:rPr lang="en-GB" sz="1400" b="1" dirty="0" err="1">
                <a:latin typeface="Arial" panose="020B0604020202020204" pitchFamily="34" charset="0"/>
              </a:rPr>
              <a:t>profitabilă</a:t>
            </a:r>
            <a:r>
              <a:rPr lang="en-GB" sz="1400" b="1" dirty="0">
                <a:latin typeface="Arial" panose="020B0604020202020204" pitchFamily="34" charset="0"/>
              </a:rPr>
              <a:t> </a:t>
            </a:r>
            <a:r>
              <a:rPr lang="en-GB" sz="1400" b="1" dirty="0" err="1">
                <a:latin typeface="Arial" panose="020B0604020202020204" pitchFamily="34" charset="0"/>
              </a:rPr>
              <a:t>în</a:t>
            </a:r>
            <a:r>
              <a:rPr lang="en-GB" sz="1400" b="1" dirty="0">
                <a:latin typeface="Arial" panose="020B0604020202020204" pitchFamily="34" charset="0"/>
              </a:rPr>
              <a:t> era </a:t>
            </a:r>
            <a:r>
              <a:rPr lang="en-GB" sz="1400" b="1" dirty="0" err="1">
                <a:latin typeface="Arial" panose="020B0604020202020204" pitchFamily="34" charset="0"/>
              </a:rPr>
              <a:t>digitală</a:t>
            </a:r>
            <a:r>
              <a:rPr lang="en-GB" sz="1400" b="1" dirty="0">
                <a:latin typeface="Arial" panose="020B0604020202020204" pitchFamily="34" charset="0"/>
              </a:rPr>
              <a:t>.</a:t>
            </a:r>
          </a:p>
          <a:p>
            <a:pPr>
              <a:lnSpc>
                <a:spcPct val="107000"/>
              </a:lnSpc>
              <a:spcAft>
                <a:spcPts val="800"/>
              </a:spcAft>
            </a:pPr>
            <a:r>
              <a:rPr lang="en-US" sz="1200" dirty="0" err="1"/>
              <a:t>Pașii</a:t>
            </a:r>
            <a:r>
              <a:rPr lang="en-US" sz="1200" dirty="0"/>
              <a:t> de </a:t>
            </a:r>
            <a:r>
              <a:rPr lang="en-US" sz="1200" dirty="0" err="1"/>
              <a:t>urmat</a:t>
            </a:r>
            <a:r>
              <a:rPr lang="en-US" sz="1200" dirty="0"/>
              <a:t>, </a:t>
            </a:r>
            <a:r>
              <a:rPr lang="en-US" sz="1200" dirty="0" err="1"/>
              <a:t>afacerile</a:t>
            </a:r>
            <a:r>
              <a:rPr lang="en-US" sz="1200" dirty="0"/>
              <a:t> </a:t>
            </a:r>
            <a:r>
              <a:rPr lang="en-US" sz="1200" dirty="0" err="1"/>
              <a:t>în</a:t>
            </a:r>
            <a:r>
              <a:rPr lang="en-US" sz="1200" dirty="0"/>
              <a:t> mare </a:t>
            </a:r>
            <a:r>
              <a:rPr lang="en-US" sz="1200" dirty="0" err="1"/>
              <a:t>cerere</a:t>
            </a:r>
            <a:r>
              <a:rPr lang="en-US" sz="1200" dirty="0"/>
              <a:t>.</a:t>
            </a:r>
          </a:p>
          <a:p>
            <a:pPr>
              <a:lnSpc>
                <a:spcPct val="107000"/>
              </a:lnSpc>
              <a:spcAft>
                <a:spcPts val="800"/>
              </a:spcAft>
            </a:pPr>
            <a:endParaRPr lang="en-US" sz="1200" dirty="0"/>
          </a:p>
          <a:p>
            <a:pPr>
              <a:lnSpc>
                <a:spcPct val="107000"/>
              </a:lnSpc>
              <a:spcAft>
                <a:spcPts val="800"/>
              </a:spcAft>
            </a:pPr>
            <a:endParaRPr lang="en-US" sz="1200" dirty="0"/>
          </a:p>
          <a:p>
            <a:pPr>
              <a:lnSpc>
                <a:spcPct val="107000"/>
              </a:lnSpc>
              <a:spcAft>
                <a:spcPts val="800"/>
              </a:spcAft>
            </a:pPr>
            <a:endParaRPr lang="en-US" sz="1200" dirty="0"/>
          </a:p>
          <a:p>
            <a:pPr>
              <a:lnSpc>
                <a:spcPct val="107000"/>
              </a:lnSpc>
              <a:spcAft>
                <a:spcPts val="800"/>
              </a:spcAft>
            </a:pPr>
            <a:endParaRPr lang="en-US" sz="1200" dirty="0"/>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92EAA0D-C011-021A-9A47-C6249B643C37}"/>
              </a:ext>
            </a:extLst>
          </p:cNvPr>
          <p:cNvGraphicFramePr>
            <a:graphicFrameLocks noGrp="1"/>
          </p:cNvGraphicFramePr>
          <p:nvPr>
            <p:extLst>
              <p:ext uri="{D42A27DB-BD31-4B8C-83A1-F6EECF244321}">
                <p14:modId xmlns:p14="http://schemas.microsoft.com/office/powerpoint/2010/main" val="1814999264"/>
              </p:ext>
            </p:extLst>
          </p:nvPr>
        </p:nvGraphicFramePr>
        <p:xfrm>
          <a:off x="539552" y="339502"/>
          <a:ext cx="8208912" cy="3868548"/>
        </p:xfrm>
        <a:graphic>
          <a:graphicData uri="http://schemas.openxmlformats.org/drawingml/2006/table">
            <a:tbl>
              <a:tblPr bandRow="1"/>
              <a:tblGrid>
                <a:gridCol w="8208912">
                  <a:extLst>
                    <a:ext uri="{9D8B030D-6E8A-4147-A177-3AD203B41FA5}">
                      <a16:colId xmlns:a16="http://schemas.microsoft.com/office/drawing/2014/main" val="3849659731"/>
                    </a:ext>
                  </a:extLst>
                </a:gridCol>
              </a:tblGrid>
              <a:tr h="168878">
                <a:tc>
                  <a:txBody>
                    <a:bodyPr/>
                    <a:lstStyle/>
                    <a:p>
                      <a:pPr>
                        <a:lnSpc>
                          <a:spcPct val="150000"/>
                        </a:lnSpc>
                        <a:spcAft>
                          <a:spcPts val="800"/>
                        </a:spcAft>
                      </a:pPr>
                      <a:r>
                        <a:rPr lang="en-GB" sz="1200" b="1" dirty="0" err="1">
                          <a:solidFill>
                            <a:srgbClr val="000000"/>
                          </a:solidFill>
                          <a:effectLst/>
                          <a:latin typeface="Arial" panose="020B0604020202020204" pitchFamily="34" charset="0"/>
                          <a:ea typeface="Arial" panose="020B0604020202020204" pitchFamily="34" charset="0"/>
                        </a:rPr>
                        <a:t>Bibliografie</a:t>
                      </a:r>
                      <a:r>
                        <a:rPr lang="en-GB" sz="1200" b="1" dirty="0">
                          <a:solidFill>
                            <a:srgbClr val="000000"/>
                          </a:solidFill>
                          <a:effectLst/>
                          <a:latin typeface="Arial" panose="020B0604020202020204" pitchFamily="34" charset="0"/>
                          <a:ea typeface="Arial" panose="020B0604020202020204" pitchFamily="34" charset="0"/>
                        </a:rPr>
                        <a:t> </a:t>
                      </a:r>
                      <a:r>
                        <a:rPr lang="en-GB" sz="1200" b="1" dirty="0" err="1">
                          <a:solidFill>
                            <a:srgbClr val="000000"/>
                          </a:solidFill>
                          <a:effectLst/>
                          <a:latin typeface="Arial" panose="020B0604020202020204" pitchFamily="34" charset="0"/>
                          <a:ea typeface="Arial" panose="020B0604020202020204" pitchFamily="34" charset="0"/>
                        </a:rPr>
                        <a:t>și</a:t>
                      </a:r>
                      <a:r>
                        <a:rPr lang="en-GB" sz="1200" b="1" dirty="0">
                          <a:solidFill>
                            <a:srgbClr val="000000"/>
                          </a:solidFill>
                          <a:effectLst/>
                          <a:latin typeface="Arial" panose="020B0604020202020204" pitchFamily="34" charset="0"/>
                          <a:ea typeface="Arial" panose="020B0604020202020204" pitchFamily="34" charset="0"/>
                        </a:rPr>
                        <a:t> </a:t>
                      </a:r>
                      <a:r>
                        <a:rPr lang="en-GB" sz="1200" b="1" dirty="0" err="1">
                          <a:solidFill>
                            <a:srgbClr val="000000"/>
                          </a:solidFill>
                          <a:effectLst/>
                          <a:latin typeface="Arial" panose="020B0604020202020204" pitchFamily="34" charset="0"/>
                          <a:ea typeface="Arial" panose="020B0604020202020204" pitchFamily="34" charset="0"/>
                        </a:rPr>
                        <a:t>referințe</a:t>
                      </a:r>
                      <a:r>
                        <a:rPr lang="en-GB" sz="1200" b="1" dirty="0">
                          <a:solidFill>
                            <a:srgbClr val="000000"/>
                          </a:solidFill>
                          <a:effectLst/>
                          <a:latin typeface="Arial" panose="020B0604020202020204" pitchFamily="34" charset="0"/>
                          <a:ea typeface="Arial" panose="020B0604020202020204" pitchFamily="34" charset="0"/>
                        </a:rPr>
                        <a:t> </a:t>
                      </a:r>
                      <a:r>
                        <a:rPr lang="en-GB" sz="1200" b="1" dirty="0" err="1">
                          <a:solidFill>
                            <a:srgbClr val="000000"/>
                          </a:solidFill>
                          <a:effectLst/>
                          <a:latin typeface="Arial" panose="020B0604020202020204" pitchFamily="34" charset="0"/>
                          <a:ea typeface="Arial" panose="020B0604020202020204" pitchFamily="34" charset="0"/>
                        </a:rPr>
                        <a:t>suplimentare</a:t>
                      </a:r>
                      <a:endParaRPr lang="en-GB" sz="1200" b="1" dirty="0">
                        <a:solidFill>
                          <a:srgbClr val="000000"/>
                        </a:solidFill>
                        <a:effectLst/>
                        <a:latin typeface="Arial" panose="020B0604020202020204" pitchFamily="34" charset="0"/>
                        <a:ea typeface="Arial" panose="020B060402020202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BCF"/>
                    </a:solidFill>
                  </a:tcPr>
                </a:tc>
                <a:extLst>
                  <a:ext uri="{0D108BD9-81ED-4DB2-BD59-A6C34878D82A}">
                    <a16:rowId xmlns:a16="http://schemas.microsoft.com/office/drawing/2014/main" val="3382840429"/>
                  </a:ext>
                </a:extLst>
              </a:tr>
              <a:tr h="3093434">
                <a:tc>
                  <a:txBody>
                    <a:bodyPr/>
                    <a:lstStyle/>
                    <a:p>
                      <a:pPr marL="0" indent="0">
                        <a:lnSpc>
                          <a:spcPct val="150000"/>
                        </a:lnSpc>
                        <a:spcAft>
                          <a:spcPts val="800"/>
                        </a:spcAft>
                        <a:buFont typeface="Arial" panose="020B0604020202020204" pitchFamily="34" charset="0"/>
                        <a:buNone/>
                      </a:pPr>
                      <a:r>
                        <a:rPr lang="en-US" sz="1200" kern="1800" dirty="0">
                          <a:solidFill>
                            <a:srgbClr val="0F0F0F"/>
                          </a:solidFill>
                          <a:effectLst/>
                          <a:latin typeface="Arial" panose="020B0604020202020204" pitchFamily="34" charset="0"/>
                          <a:ea typeface="Times New Roman" panose="02020603050405020304" pitchFamily="18" charset="0"/>
                        </a:rPr>
                        <a:t>Bryant, A.</a:t>
                      </a:r>
                      <a:r>
                        <a:rPr lang="en-US" sz="1200" i="1" kern="1800" dirty="0">
                          <a:solidFill>
                            <a:srgbClr val="0F0F0F"/>
                          </a:solidFill>
                          <a:effectLst/>
                          <a:latin typeface="Arial" panose="020B0604020202020204" pitchFamily="34" charset="0"/>
                          <a:ea typeface="Times New Roman" panose="02020603050405020304" pitchFamily="18" charset="0"/>
                        </a:rPr>
                        <a:t> Key Elements of Effective Workplaces:</a:t>
                      </a:r>
                      <a:r>
                        <a:rPr lang="en-US" sz="1200" kern="1800" dirty="0">
                          <a:solidFill>
                            <a:srgbClr val="0F0F0F"/>
                          </a:solidFill>
                          <a:effectLst/>
                          <a:latin typeface="Arial" panose="020B0604020202020204" pitchFamily="34" charset="0"/>
                          <a:ea typeface="Times New Roman" panose="02020603050405020304" pitchFamily="18" charset="0"/>
                        </a:rPr>
                        <a:t> </a:t>
                      </a:r>
                      <a:r>
                        <a:rPr lang="en-GB" sz="1200" u="sng" dirty="0">
                          <a:solidFill>
                            <a:srgbClr val="0563C1"/>
                          </a:solidFill>
                          <a:effectLst/>
                          <a:latin typeface="Arial" panose="020B0604020202020204" pitchFamily="34" charset="0"/>
                          <a:ea typeface="Arial" panose="020B0604020202020204" pitchFamily="34" charset="0"/>
                          <a:hlinkClick r:id="rId2"/>
                        </a:rPr>
                        <a:t>https://www.youtube.com/watch?v=R78pvt9JFNY</a:t>
                      </a:r>
                      <a:endParaRPr lang="en-GB" sz="1200" u="sng" dirty="0">
                        <a:solidFill>
                          <a:srgbClr val="0563C1"/>
                        </a:solidFill>
                        <a:effectLst/>
                        <a:latin typeface="Arial" panose="020B0604020202020204" pitchFamily="34" charset="0"/>
                        <a:ea typeface="Arial" panose="020B0604020202020204" pitchFamily="34" charset="0"/>
                      </a:endParaRPr>
                    </a:p>
                    <a:p>
                      <a:pPr marL="0" indent="0">
                        <a:lnSpc>
                          <a:spcPct val="150000"/>
                        </a:lnSpc>
                        <a:spcAft>
                          <a:spcPts val="800"/>
                        </a:spcAft>
                        <a:buFont typeface="Arial" panose="020B0604020202020204" pitchFamily="34" charset="0"/>
                        <a:buNone/>
                      </a:pPr>
                      <a:r>
                        <a:rPr lang="en-GB" sz="1200" dirty="0">
                          <a:effectLst/>
                          <a:latin typeface="Arial" panose="020B0604020202020204" pitchFamily="34" charset="0"/>
                          <a:ea typeface="Arial" panose="020B0604020202020204" pitchFamily="34" charset="0"/>
                        </a:rPr>
                        <a:t>Gordon, J. (2018). </a:t>
                      </a:r>
                      <a:r>
                        <a:rPr lang="en-GB" sz="1200" i="1" dirty="0">
                          <a:effectLst/>
                          <a:latin typeface="Arial" panose="020B0604020202020204" pitchFamily="34" charset="0"/>
                          <a:ea typeface="Arial" panose="020B0604020202020204" pitchFamily="34" charset="0"/>
                        </a:rPr>
                        <a:t>The Power of a positive team: Proven principles and Practices that Make Great Teams Great:</a:t>
                      </a:r>
                      <a:r>
                        <a:rPr lang="en-GB" sz="1200" dirty="0">
                          <a:effectLst/>
                          <a:latin typeface="Arial" panose="020B0604020202020204" pitchFamily="34" charset="0"/>
                          <a:ea typeface="Arial" panose="020B0604020202020204" pitchFamily="34"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3"/>
                        </a:rPr>
                        <a:t>https://www.amazon.com/Power-Positive-Team-Principles-Practices/dp/1119430240</a:t>
                      </a:r>
                      <a:endParaRPr lang="en-GB" sz="1200" u="sng" dirty="0">
                        <a:solidFill>
                          <a:srgbClr val="0563C1"/>
                        </a:solidFill>
                        <a:effectLst/>
                        <a:latin typeface="Arial" panose="020B0604020202020204" pitchFamily="34" charset="0"/>
                        <a:ea typeface="Arial" panose="020B060402020202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4"/>
                        </a:rPr>
                        <a:t>https://www.octanner.com</a:t>
                      </a:r>
                      <a:r>
                        <a:rPr lang="en-GB" sz="1200" u="sng" dirty="0">
                          <a:effectLst/>
                          <a:latin typeface="Arial" panose="020B0604020202020204" pitchFamily="34" charset="0"/>
                          <a:ea typeface="Arial" panose="020B0604020202020204" pitchFamily="34" charset="0"/>
                        </a:rPr>
                        <a:t> </a:t>
                      </a:r>
                      <a:endParaRPr lang="ro-RO" sz="1200" u="sng"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Mead, R. and Andrews, T.G. (2009). </a:t>
                      </a:r>
                      <a:r>
                        <a:rPr lang="en-GB" sz="1200" i="1" dirty="0">
                          <a:effectLst/>
                          <a:latin typeface="Arial" panose="020B0604020202020204" pitchFamily="34" charset="0"/>
                          <a:ea typeface="Times New Roman" panose="02020603050405020304" pitchFamily="18" charset="0"/>
                        </a:rPr>
                        <a:t>International Management: Culture and Beyond</a:t>
                      </a:r>
                      <a:r>
                        <a:rPr lang="en-GB" sz="1200" dirty="0">
                          <a:effectLst/>
                          <a:latin typeface="Arial" panose="020B0604020202020204" pitchFamily="34" charset="0"/>
                          <a:ea typeface="Times New Roman" panose="02020603050405020304" pitchFamily="18" charset="0"/>
                        </a:rPr>
                        <a:t>, Fourth Edition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Rogers, M.G. (2017). </a:t>
                      </a:r>
                      <a:r>
                        <a:rPr lang="en-GB" sz="1200" i="1" dirty="0">
                          <a:effectLst/>
                          <a:latin typeface="Arial" panose="020B0604020202020204" pitchFamily="34" charset="0"/>
                          <a:ea typeface="Arial" panose="020B0604020202020204" pitchFamily="34" charset="0"/>
                        </a:rPr>
                        <a:t>You Are the Team: 6 Simple Ways Teammates Can Go from Good to Great</a:t>
                      </a:r>
                      <a:r>
                        <a:rPr lang="en-GB" sz="1200" dirty="0">
                          <a:effectLst/>
                          <a:latin typeface="Arial" panose="020B0604020202020204" pitchFamily="34" charset="0"/>
                          <a:ea typeface="Arial" panose="020B0604020202020204" pitchFamily="34" charset="0"/>
                        </a:rPr>
                        <a:t>.</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 </a:t>
                      </a:r>
                      <a:r>
                        <a:rPr lang="en-GB" sz="1200" u="sng" dirty="0">
                          <a:solidFill>
                            <a:srgbClr val="0563C1"/>
                          </a:solidFill>
                          <a:effectLst/>
                          <a:latin typeface="Arial" panose="020B0604020202020204" pitchFamily="34" charset="0"/>
                          <a:ea typeface="Arial" panose="020B0604020202020204" pitchFamily="34" charset="0"/>
                          <a:hlinkClick r:id="rId5"/>
                        </a:rPr>
                        <a:t>https://www.amazon.com/You-Are-Team-Simple-Teammates/dp/1546770852</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Spencer-</a:t>
                      </a:r>
                      <a:r>
                        <a:rPr lang="en-GB" sz="1200" dirty="0" err="1">
                          <a:effectLst/>
                          <a:latin typeface="Arial" panose="020B0604020202020204" pitchFamily="34" charset="0"/>
                          <a:ea typeface="Times New Roman" panose="02020603050405020304" pitchFamily="18" charset="0"/>
                        </a:rPr>
                        <a:t>Oatey</a:t>
                      </a:r>
                      <a:r>
                        <a:rPr lang="en-GB" sz="1200" dirty="0">
                          <a:effectLst/>
                          <a:latin typeface="Arial" panose="020B0604020202020204" pitchFamily="34" charset="0"/>
                          <a:ea typeface="Times New Roman" panose="02020603050405020304" pitchFamily="18" charset="0"/>
                        </a:rPr>
                        <a:t>, H. &amp; Franklin, P. (2009). </a:t>
                      </a:r>
                      <a:r>
                        <a:rPr lang="en-GB" sz="1200" i="1" dirty="0">
                          <a:effectLst/>
                          <a:latin typeface="Arial" panose="020B0604020202020204" pitchFamily="34" charset="0"/>
                          <a:ea typeface="Times New Roman" panose="02020603050405020304" pitchFamily="18" charset="0"/>
                        </a:rPr>
                        <a:t>Intercultural Interaction: A Multidisciplinary Approach to Intercultural </a:t>
                      </a:r>
                    </a:p>
                    <a:p>
                      <a:pPr>
                        <a:lnSpc>
                          <a:spcPct val="150000"/>
                        </a:lnSpc>
                        <a:spcAft>
                          <a:spcPts val="800"/>
                        </a:spcAft>
                      </a:pPr>
                      <a:r>
                        <a:rPr lang="en-GB" sz="1200" i="1" dirty="0">
                          <a:effectLst/>
                          <a:latin typeface="Arial" panose="020B0604020202020204" pitchFamily="34" charset="0"/>
                          <a:ea typeface="Times New Roman" panose="02020603050405020304" pitchFamily="18" charset="0"/>
                        </a:rPr>
                        <a:t>Communication</a:t>
                      </a:r>
                      <a:r>
                        <a:rPr lang="en-GB"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US"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05852"/>
                  </a:ext>
                </a:extLst>
              </a:tr>
            </a:tbl>
          </a:graphicData>
        </a:graphic>
      </p:graphicFrame>
    </p:spTree>
    <p:extLst>
      <p:ext uri="{BB962C8B-B14F-4D97-AF65-F5344CB8AC3E}">
        <p14:creationId xmlns:p14="http://schemas.microsoft.com/office/powerpoint/2010/main" val="21450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o-RO" altLang="ko-KR" sz="2800" dirty="0"/>
              <a:t>Misiuni</a:t>
            </a:r>
            <a:endParaRPr lang="ko-KR" altLang="en-US" sz="2800" dirty="0"/>
          </a:p>
        </p:txBody>
      </p:sp>
      <p:sp>
        <p:nvSpPr>
          <p:cNvPr id="3" name="Text Placeholder 2"/>
          <p:cNvSpPr>
            <a:spLocks noGrp="1"/>
          </p:cNvSpPr>
          <p:nvPr>
            <p:ph type="body" sz="quarter" idx="11"/>
          </p:nvPr>
        </p:nvSpPr>
        <p:spPr/>
        <p:txBody>
          <a:bodyPr/>
          <a:lstStyle/>
          <a:p>
            <a:pPr lvl="0"/>
            <a:r>
              <a:rPr lang="en-US" altLang="ko-KR" dirty="0"/>
              <a:t>Pe </a:t>
            </a:r>
            <a:r>
              <a:rPr lang="en-US" altLang="ko-KR" dirty="0" err="1"/>
              <a:t>baza</a:t>
            </a:r>
            <a:r>
              <a:rPr lang="en-US" altLang="ko-KR" dirty="0"/>
              <a:t> a </a:t>
            </a:r>
            <a:r>
              <a:rPr lang="en-US" altLang="ko-KR" dirty="0" err="1"/>
              <a:t>ceea</a:t>
            </a:r>
            <a:r>
              <a:rPr lang="en-US" altLang="ko-KR" dirty="0"/>
              <a:t> </a:t>
            </a:r>
            <a:r>
              <a:rPr lang="en-US" altLang="ko-KR" dirty="0" err="1"/>
              <a:t>ce</a:t>
            </a:r>
            <a:r>
              <a:rPr lang="en-US" altLang="ko-KR" dirty="0"/>
              <a:t> </a:t>
            </a:r>
            <a:r>
              <a:rPr lang="en-US" altLang="ko-KR" dirty="0" err="1"/>
              <a:t>ați</a:t>
            </a:r>
            <a:r>
              <a:rPr lang="en-US" altLang="ko-KR" dirty="0"/>
              <a:t> </a:t>
            </a:r>
            <a:r>
              <a:rPr lang="en-US" altLang="ko-KR" dirty="0" err="1"/>
              <a:t>studiat</a:t>
            </a:r>
            <a:r>
              <a:rPr lang="en-US" altLang="ko-KR" dirty="0"/>
              <a:t> </a:t>
            </a:r>
            <a:r>
              <a:rPr lang="en-US" altLang="ko-KR" dirty="0" err="1"/>
              <a:t>în</a:t>
            </a:r>
            <a:r>
              <a:rPr lang="en-US" altLang="ko-KR" dirty="0"/>
              <a:t> </a:t>
            </a:r>
            <a:r>
              <a:rPr lang="en-US" altLang="ko-KR" dirty="0" err="1"/>
              <a:t>această</a:t>
            </a:r>
            <a:r>
              <a:rPr lang="en-US" altLang="ko-KR" dirty="0"/>
              <a:t> </a:t>
            </a:r>
            <a:r>
              <a:rPr lang="en-US" altLang="ko-KR" dirty="0" err="1"/>
              <a:t>unitate</a:t>
            </a:r>
            <a:r>
              <a:rPr lang="en-US" altLang="ko-KR" dirty="0"/>
              <a:t>, </a:t>
            </a:r>
            <a:r>
              <a:rPr lang="en-US" altLang="ko-KR" dirty="0" err="1"/>
              <a:t>puteți</a:t>
            </a:r>
            <a:r>
              <a:rPr lang="en-US" altLang="ko-KR" dirty="0"/>
              <a:t> </a:t>
            </a:r>
            <a:r>
              <a:rPr lang="en-US" altLang="ko-KR" dirty="0" err="1"/>
              <a:t>rezolva</a:t>
            </a:r>
            <a:r>
              <a:rPr lang="en-US" altLang="ko-KR" dirty="0"/>
              <a:t> </a:t>
            </a:r>
            <a:r>
              <a:rPr lang="en-US" altLang="ko-KR" dirty="0" err="1"/>
              <a:t>exercițiile</a:t>
            </a:r>
            <a:r>
              <a:rPr lang="en-US" altLang="ko-KR" dirty="0"/>
              <a:t> din </a:t>
            </a:r>
            <a:r>
              <a:rPr lang="en-US" altLang="ko-KR" dirty="0" err="1"/>
              <a:t>următoarele</a:t>
            </a:r>
            <a:r>
              <a:rPr lang="en-US" altLang="ko-KR" dirty="0"/>
              <a:t> slide-</a:t>
            </a:r>
            <a:r>
              <a:rPr lang="en-US" altLang="ko-KR" dirty="0" err="1"/>
              <a:t>uri</a:t>
            </a:r>
            <a:r>
              <a:rPr lang="en-US" altLang="ko-KR" dirty="0"/>
              <a:t>?</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trebui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luați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decizii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situații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dificile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care </a:t>
            </a:r>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folosi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cunoștințele</a:t>
            </a:r>
            <a:r>
              <a:rPr lang="en-US" altLang="ko-KR" sz="1200" dirty="0">
                <a:solidFill>
                  <a:schemeClr val="tx1">
                    <a:lumMod val="75000"/>
                    <a:lumOff val="25000"/>
                  </a:schemeClr>
                </a:solidFill>
                <a:cs typeface="Arial" pitchFamily="34" charset="0"/>
              </a:rPr>
              <a:t> pe care le-</a:t>
            </a:r>
            <a:r>
              <a:rPr lang="en-US" altLang="ko-KR" sz="1200" dirty="0" err="1">
                <a:solidFill>
                  <a:schemeClr val="tx1">
                    <a:lumMod val="75000"/>
                    <a:lumOff val="25000"/>
                  </a:schemeClr>
                </a:solidFill>
                <a:cs typeface="Arial" pitchFamily="34" charset="0"/>
              </a:rPr>
              <a:t>ați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dobândit</a:t>
            </a:r>
            <a:r>
              <a:rPr lang="en-US" altLang="ko-KR" sz="1200" dirty="0">
                <a:solidFill>
                  <a:schemeClr val="tx1">
                    <a:lumMod val="75000"/>
                    <a:lumOff val="25000"/>
                  </a:schemeClr>
                </a:solidFill>
                <a:cs typeface="Arial" pitchFamily="34" charset="0"/>
              </a:rPr>
              <a:t>.</a:t>
            </a:r>
          </a:p>
        </p:txBody>
      </p:sp>
      <p:sp>
        <p:nvSpPr>
          <p:cNvPr id="26" name="TextBox 25"/>
          <p:cNvSpPr txBox="1"/>
          <p:nvPr/>
        </p:nvSpPr>
        <p:spPr>
          <a:xfrm>
            <a:off x="382331" y="3982293"/>
            <a:ext cx="4544876" cy="1384995"/>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Veți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trebui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deschideți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mintea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gândiți</a:t>
            </a:r>
            <a:r>
              <a:rPr lang="en-US" altLang="ko-KR" sz="1200" dirty="0">
                <a:solidFill>
                  <a:schemeClr val="tx1">
                    <a:lumMod val="75000"/>
                    <a:lumOff val="25000"/>
                  </a:schemeClr>
                </a:solidFill>
                <a:cs typeface="Arial" pitchFamily="34" charset="0"/>
              </a:rPr>
              <a:t> ca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cum </a:t>
            </a:r>
            <a:r>
              <a:rPr lang="en-US" altLang="ko-KR" sz="1200" dirty="0" err="1">
                <a:solidFill>
                  <a:schemeClr val="tx1">
                    <a:lumMod val="75000"/>
                    <a:lumOff val="25000"/>
                  </a:schemeClr>
                </a:solidFill>
                <a:cs typeface="Arial" pitchFamily="34" charset="0"/>
              </a:rPr>
              <a:t>ați</a:t>
            </a:r>
            <a:r>
              <a:rPr lang="en-US" altLang="ko-KR" sz="1200" dirty="0">
                <a:solidFill>
                  <a:schemeClr val="tx1">
                    <a:lumMod val="75000"/>
                    <a:lumOff val="25000"/>
                  </a:schemeClr>
                </a:solidFill>
                <a:cs typeface="Arial" pitchFamily="34" charset="0"/>
              </a:rPr>
              <a:t> fi </a:t>
            </a:r>
            <a:r>
              <a:rPr lang="en-US" altLang="ko-KR" sz="1200" dirty="0" err="1">
                <a:solidFill>
                  <a:schemeClr val="tx1">
                    <a:lumMod val="75000"/>
                    <a:lumOff val="25000"/>
                  </a:schemeClr>
                </a:solidFill>
                <a:cs typeface="Arial" pitchFamily="34" charset="0"/>
              </a:rPr>
              <a:t>într-adevăr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situație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folosind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bună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unealtă</a:t>
            </a:r>
            <a:r>
              <a:rPr lang="en-US" altLang="ko-KR" sz="1200" dirty="0">
                <a:solidFill>
                  <a:schemeClr val="tx1">
                    <a:lumMod val="75000"/>
                    <a:lumOff val="25000"/>
                  </a:schemeClr>
                </a:solidFill>
                <a:cs typeface="Arial" pitchFamily="34" charset="0"/>
              </a:rPr>
              <a:t> pe care o </a:t>
            </a:r>
            <a:r>
              <a:rPr lang="en-US" altLang="ko-KR" sz="1200" dirty="0" err="1">
                <a:solidFill>
                  <a:schemeClr val="tx1">
                    <a:lumMod val="75000"/>
                    <a:lumOff val="25000"/>
                  </a:schemeClr>
                </a:solidFill>
                <a:cs typeface="Arial" pitchFamily="34" charset="0"/>
              </a:rPr>
              <a:t>aveți</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dispoziție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creierul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vostru</a:t>
            </a:r>
            <a:r>
              <a:rPr lang="en-US" altLang="ko-KR" sz="1200" dirty="0">
                <a:solidFill>
                  <a:schemeClr val="tx1">
                    <a:lumMod val="75000"/>
                    <a:lumOff val="25000"/>
                  </a:schemeClr>
                </a:solidFill>
                <a:cs typeface="Arial" pitchFamily="34" charset="0"/>
              </a:rPr>
              <a:t>.</a:t>
            </a:r>
          </a:p>
          <a:p>
            <a:pPr algn="r"/>
            <a:endParaRPr lang="en-US" altLang="ko-KR" sz="1200" dirty="0">
              <a:solidFill>
                <a:schemeClr val="tx1">
                  <a:lumMod val="75000"/>
                  <a:lumOff val="25000"/>
                </a:schemeClr>
              </a:solidFill>
              <a:cs typeface="Arial" pitchFamily="34" charset="0"/>
            </a:endParaRPr>
          </a:p>
          <a:p>
            <a:pPr algn="r"/>
            <a:endParaRPr lang="en-US" altLang="ko-KR" sz="1200" dirty="0">
              <a:solidFill>
                <a:schemeClr val="tx1">
                  <a:lumMod val="75000"/>
                  <a:lumOff val="25000"/>
                </a:schemeClr>
              </a:solidFill>
              <a:cs typeface="Arial" pitchFamily="34" charset="0"/>
            </a:endParaRPr>
          </a:p>
          <a:p>
            <a:pPr algn="r"/>
            <a:endParaRPr lang="en-US" altLang="ko-KR" sz="1200" dirty="0">
              <a:solidFill>
                <a:schemeClr val="tx1">
                  <a:lumMod val="75000"/>
                  <a:lumOff val="25000"/>
                </a:schemeClr>
              </a:solidFill>
              <a:cs typeface="Arial" pitchFamily="34" charset="0"/>
            </a:endParaRPr>
          </a:p>
          <a:p>
            <a:pPr algn="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ro-RO" altLang="ko-KR" sz="1200" b="1" dirty="0">
                <a:solidFill>
                  <a:schemeClr val="bg1"/>
                </a:solidFill>
                <a:cs typeface="Arial" pitchFamily="34" charset="0"/>
              </a:rPr>
              <a:t>Extinde-ți gândirea</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ro-RO" altLang="ko-KR" sz="1200" b="1" dirty="0">
                <a:solidFill>
                  <a:schemeClr val="bg1"/>
                </a:solidFill>
                <a:cs typeface="Arial" pitchFamily="34" charset="0"/>
              </a:rPr>
              <a:t>Ia decizii</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123478"/>
            <a:ext cx="9036496" cy="720080"/>
          </a:xfrm>
        </p:spPr>
        <p:txBody>
          <a:bodyPr anchor="t"/>
          <a:lstStyle/>
          <a:p>
            <a:r>
              <a:rPr lang="ro-RO" sz="2000" b="1" dirty="0">
                <a:latin typeface="Arial" panose="020B0604020202020204" pitchFamily="34" charset="0"/>
              </a:rPr>
              <a:t>Misiunea 1</a:t>
            </a:r>
            <a:r>
              <a:rPr lang="es-ES" sz="2000" b="1" dirty="0">
                <a:latin typeface="Arial" panose="020B0604020202020204" pitchFamily="34" charset="0"/>
              </a:rPr>
              <a:t>:</a:t>
            </a:r>
            <a:r>
              <a:rPr lang="es-ES" sz="2800" b="1" dirty="0"/>
              <a:t> </a:t>
            </a:r>
            <a:r>
              <a:rPr lang="en-GB" sz="2000" b="1" dirty="0" err="1">
                <a:effectLst/>
                <a:latin typeface="Arial" panose="020B0604020202020204" pitchFamily="34" charset="0"/>
                <a:ea typeface="Arial" panose="020B0604020202020204" pitchFamily="34" charset="0"/>
              </a:rPr>
              <a:t>Abilitățile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a:t>
            </a:r>
            <a:r>
              <a:rPr lang="en-GB" sz="2000" b="1" dirty="0">
                <a:effectLst/>
                <a:latin typeface="Arial" panose="020B0604020202020204" pitchFamily="34" charset="0"/>
                <a:ea typeface="Arial" panose="020B0604020202020204" pitchFamily="34" charset="0"/>
              </a:rPr>
              <a:t> pot </a:t>
            </a:r>
            <a:r>
              <a:rPr lang="en-GB" sz="2000" b="1" dirty="0" err="1">
                <a:effectLst/>
                <a:latin typeface="Arial" panose="020B0604020202020204" pitchFamily="34" charset="0"/>
                <a:ea typeface="Arial" panose="020B0604020202020204" pitchFamily="34" charset="0"/>
              </a:rPr>
              <a:t>transforma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într</a:t>
            </a:r>
            <a:r>
              <a:rPr lang="en-GB" sz="2000" b="1" dirty="0">
                <a:effectLst/>
                <a:latin typeface="Arial" panose="020B0604020202020204" pitchFamily="34" charset="0"/>
                <a:ea typeface="Arial" panose="020B0604020202020204" pitchFamily="34" charset="0"/>
              </a:rPr>
              <a:t>-un </a:t>
            </a:r>
            <a:r>
              <a:rPr lang="en-GB" sz="2000" b="1" dirty="0" err="1">
                <a:effectLst/>
                <a:latin typeface="Arial" panose="020B0604020202020204" pitchFamily="34" charset="0"/>
                <a:ea typeface="Arial" panose="020B0604020202020204" pitchFamily="34" charset="0"/>
              </a:rPr>
              <a:t>angajat</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a:t>
            </a:r>
          </a:p>
          <a:p>
            <a:endParaRPr lang="en-GB" sz="2000" b="1" dirty="0">
              <a:effectLst/>
              <a:latin typeface="Arial" panose="020B0604020202020204" pitchFamily="34" charset="0"/>
              <a:ea typeface="Arial" panose="020B0604020202020204" pitchFamily="34" charset="0"/>
            </a:endParaRPr>
          </a:p>
          <a:p>
            <a:endParaRPr lang="en-GB" sz="2000" b="1" dirty="0">
              <a:effectLst/>
              <a:latin typeface="Arial" panose="020B0604020202020204" pitchFamily="34" charset="0"/>
              <a:ea typeface="Arial" panose="020B0604020202020204" pitchFamily="34" charset="0"/>
            </a:endParaRPr>
          </a:p>
          <a:p>
            <a:endParaRPr lang="en-GB" sz="2000" b="1" dirty="0">
              <a:effectLst/>
              <a:latin typeface="Arial" panose="020B0604020202020204" pitchFamily="34" charset="0"/>
              <a:ea typeface="Arial" panose="020B0604020202020204" pitchFamily="34" charset="0"/>
            </a:endParaRPr>
          </a:p>
          <a:p>
            <a:endParaRPr lang="en-GB" sz="2000" b="1" dirty="0">
              <a:effectLst/>
              <a:latin typeface="Arial" panose="020B0604020202020204" pitchFamily="34" charset="0"/>
              <a:ea typeface="Arial" panose="020B0604020202020204" pitchFamily="34" charset="0"/>
            </a:endParaRPr>
          </a:p>
          <a:p>
            <a:endParaRPr lang="es-ES" sz="2000" b="1" dirty="0"/>
          </a:p>
        </p:txBody>
      </p:sp>
      <p:sp>
        <p:nvSpPr>
          <p:cNvPr id="18" name="Rectangle 1">
            <a:extLst>
              <a:ext uri="{FF2B5EF4-FFF2-40B4-BE49-F238E27FC236}">
                <a16:creationId xmlns:a16="http://schemas.microsoft.com/office/drawing/2014/main" id="{A53FAEA7-C47A-B133-DF94-DC09E55CAB1F}"/>
              </a:ext>
            </a:extLst>
          </p:cNvPr>
          <p:cNvSpPr/>
          <p:nvPr/>
        </p:nvSpPr>
        <p:spPr>
          <a:xfrm>
            <a:off x="467544" y="1180916"/>
            <a:ext cx="8280920" cy="31910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altLang="ko-KR" sz="1400" dirty="0" err="1">
                <a:solidFill>
                  <a:schemeClr val="tx1">
                    <a:lumMod val="75000"/>
                    <a:lumOff val="25000"/>
                  </a:schemeClr>
                </a:solidFill>
              </a:rPr>
              <a:t>Să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vorbim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despre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munca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echipă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și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rolul</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său</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transformarea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oricărui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individ</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într</a:t>
            </a:r>
            <a:r>
              <a:rPr lang="en-US" altLang="ko-KR" sz="1400" dirty="0">
                <a:solidFill>
                  <a:schemeClr val="tx1">
                    <a:lumMod val="75000"/>
                    <a:lumOff val="25000"/>
                  </a:schemeClr>
                </a:solidFill>
              </a:rPr>
              <a:t>-un </a:t>
            </a:r>
            <a:r>
              <a:rPr lang="en-US" altLang="ko-KR" sz="1400" dirty="0" err="1">
                <a:solidFill>
                  <a:schemeClr val="tx1">
                    <a:lumMod val="75000"/>
                    <a:lumOff val="25000"/>
                  </a:schemeClr>
                </a:solidFill>
              </a:rPr>
              <a:t>candidat</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succes</a:t>
            </a:r>
            <a:r>
              <a:rPr lang="en-US" altLang="ko-KR" sz="1400" dirty="0">
                <a:solidFill>
                  <a:schemeClr val="tx1">
                    <a:lumMod val="75000"/>
                    <a:lumOff val="25000"/>
                  </a:schemeClr>
                </a:solidFill>
              </a:rPr>
              <a:t> pe </a:t>
            </a:r>
            <a:r>
              <a:rPr lang="en-US" altLang="ko-KR" sz="1400" dirty="0" err="1">
                <a:solidFill>
                  <a:schemeClr val="tx1">
                    <a:lumMod val="75000"/>
                    <a:lumOff val="25000"/>
                  </a:schemeClr>
                </a:solidFill>
              </a:rPr>
              <a:t>piața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muncii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prezent</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angajatorii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caută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persoane</a:t>
            </a:r>
            <a:r>
              <a:rPr lang="en-US" altLang="ko-KR" sz="1400" dirty="0">
                <a:solidFill>
                  <a:schemeClr val="tx1">
                    <a:lumMod val="75000"/>
                    <a:lumOff val="25000"/>
                  </a:schemeClr>
                </a:solidFill>
              </a:rPr>
              <a:t> care au </a:t>
            </a:r>
            <a:r>
              <a:rPr lang="en-US" altLang="ko-KR" sz="1400" dirty="0" err="1">
                <a:solidFill>
                  <a:schemeClr val="tx1">
                    <a:lumMod val="75000"/>
                    <a:lumOff val="25000"/>
                  </a:schemeClr>
                </a:solidFill>
              </a:rPr>
              <a:t>competența</a:t>
            </a:r>
            <a:r>
              <a:rPr lang="en-US" altLang="ko-KR" sz="1400" dirty="0">
                <a:solidFill>
                  <a:schemeClr val="tx1">
                    <a:lumMod val="75000"/>
                    <a:lumOff val="25000"/>
                  </a:schemeClr>
                </a:solidFill>
              </a:rPr>
              <a:t> de a </a:t>
            </a:r>
            <a:r>
              <a:rPr lang="en-US" altLang="ko-KR" sz="1400" dirty="0" err="1">
                <a:solidFill>
                  <a:schemeClr val="tx1">
                    <a:lumMod val="75000"/>
                    <a:lumOff val="25000"/>
                  </a:schemeClr>
                </a:solidFill>
              </a:rPr>
              <a:t>lucra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eficient</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împreună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pentru</a:t>
            </a:r>
            <a:r>
              <a:rPr lang="en-US" altLang="ko-KR" sz="1400" dirty="0">
                <a:solidFill>
                  <a:schemeClr val="tx1">
                    <a:lumMod val="75000"/>
                    <a:lumOff val="25000"/>
                  </a:schemeClr>
                </a:solidFill>
              </a:rPr>
              <a:t> a </a:t>
            </a:r>
            <a:r>
              <a:rPr lang="en-US" altLang="ko-KR" sz="1400" dirty="0" err="1">
                <a:solidFill>
                  <a:schemeClr val="tx1">
                    <a:lumMod val="75000"/>
                    <a:lumOff val="25000"/>
                  </a:schemeClr>
                </a:solidFill>
              </a:rPr>
              <a:t>îndeplini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sarcinile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companiei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Angajatul</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viitorului</a:t>
            </a:r>
            <a:r>
              <a:rPr lang="en-US" altLang="ko-KR" sz="1400" dirty="0">
                <a:solidFill>
                  <a:schemeClr val="tx1">
                    <a:lumMod val="75000"/>
                    <a:lumOff val="25000"/>
                  </a:schemeClr>
                </a:solidFill>
              </a:rPr>
              <a:t> are </a:t>
            </a:r>
            <a:r>
              <a:rPr lang="en-US" altLang="ko-KR" sz="1400" dirty="0" err="1">
                <a:solidFill>
                  <a:schemeClr val="tx1">
                    <a:lumMod val="75000"/>
                    <a:lumOff val="25000"/>
                  </a:schemeClr>
                </a:solidFill>
              </a:rPr>
              <a:t>nevoie</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această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abilitate</a:t>
            </a:r>
            <a:r>
              <a:rPr lang="en-US" altLang="ko-KR" sz="1400" dirty="0">
                <a:solidFill>
                  <a:schemeClr val="tx1">
                    <a:lumMod val="75000"/>
                    <a:lumOff val="25000"/>
                  </a:schemeClr>
                </a:solidFill>
              </a:rPr>
              <a:t> nu </a:t>
            </a:r>
            <a:r>
              <a:rPr lang="en-US" altLang="ko-KR" sz="1400" dirty="0" err="1">
                <a:solidFill>
                  <a:schemeClr val="tx1">
                    <a:lumMod val="75000"/>
                    <a:lumOff val="25000"/>
                  </a:schemeClr>
                </a:solidFill>
              </a:rPr>
              <a:t>numai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pentru</a:t>
            </a:r>
            <a:r>
              <a:rPr lang="en-US" altLang="ko-KR" sz="1400" dirty="0">
                <a:solidFill>
                  <a:schemeClr val="tx1">
                    <a:lumMod val="75000"/>
                    <a:lumOff val="25000"/>
                  </a:schemeClr>
                </a:solidFill>
              </a:rPr>
              <a:t> a </a:t>
            </a:r>
            <a:r>
              <a:rPr lang="en-US" altLang="ko-KR" sz="1400" dirty="0" err="1">
                <a:solidFill>
                  <a:schemeClr val="tx1">
                    <a:lumMod val="75000"/>
                    <a:lumOff val="25000"/>
                  </a:schemeClr>
                </a:solidFill>
              </a:rPr>
              <a:t>deveni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parte</a:t>
            </a:r>
            <a:r>
              <a:rPr lang="en-US" altLang="ko-KR" sz="1400" dirty="0">
                <a:solidFill>
                  <a:schemeClr val="tx1">
                    <a:lumMod val="75000"/>
                    <a:lumOff val="25000"/>
                  </a:schemeClr>
                </a:solidFill>
              </a:rPr>
              <a:t> a </a:t>
            </a:r>
            <a:r>
              <a:rPr lang="en-US" altLang="ko-KR" sz="1400" dirty="0" err="1">
                <a:solidFill>
                  <a:schemeClr val="tx1">
                    <a:lumMod val="75000"/>
                    <a:lumOff val="25000"/>
                  </a:schemeClr>
                </a:solidFill>
              </a:rPr>
              <a:t>echipei</a:t>
            </a:r>
            <a:r>
              <a:rPr lang="en-US" altLang="ko-KR" sz="1400" dirty="0">
                <a:solidFill>
                  <a:schemeClr val="tx1">
                    <a:lumMod val="75000"/>
                    <a:lumOff val="25000"/>
                  </a:schemeClr>
                </a:solidFill>
              </a:rPr>
              <a:t>, ci </a:t>
            </a:r>
            <a:r>
              <a:rPr lang="en-US" altLang="ko-KR" sz="1400" dirty="0" err="1">
                <a:solidFill>
                  <a:schemeClr val="tx1">
                    <a:lumMod val="75000"/>
                    <a:lumOff val="25000"/>
                  </a:schemeClr>
                </a:solidFill>
              </a:rPr>
              <a:t>și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pentru</a:t>
            </a:r>
            <a:r>
              <a:rPr lang="en-US" altLang="ko-KR" sz="1400" dirty="0">
                <a:solidFill>
                  <a:schemeClr val="tx1">
                    <a:lumMod val="75000"/>
                    <a:lumOff val="25000"/>
                  </a:schemeClr>
                </a:solidFill>
              </a:rPr>
              <a:t> a </a:t>
            </a:r>
            <a:r>
              <a:rPr lang="en-US" altLang="ko-KR" sz="1400" dirty="0" err="1">
                <a:solidFill>
                  <a:schemeClr val="tx1">
                    <a:lumMod val="75000"/>
                    <a:lumOff val="25000"/>
                  </a:schemeClr>
                </a:solidFill>
              </a:rPr>
              <a:t>ajunge</a:t>
            </a:r>
            <a:r>
              <a:rPr lang="en-US" altLang="ko-KR" sz="1400" dirty="0">
                <a:solidFill>
                  <a:schemeClr val="tx1">
                    <a:lumMod val="75000"/>
                    <a:lumOff val="25000"/>
                  </a:schemeClr>
                </a:solidFill>
              </a:rPr>
              <a:t> la </a:t>
            </a:r>
            <a:r>
              <a:rPr lang="en-US" altLang="ko-KR" sz="1400" dirty="0" err="1">
                <a:solidFill>
                  <a:schemeClr val="tx1">
                    <a:lumMod val="75000"/>
                    <a:lumOff val="25000"/>
                  </a:schemeClr>
                </a:solidFill>
              </a:rPr>
              <a:t>niveluri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profesionale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superioare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Printre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multele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avantaje</a:t>
            </a:r>
            <a:r>
              <a:rPr lang="en-US" altLang="ko-KR" sz="1400" dirty="0">
                <a:solidFill>
                  <a:schemeClr val="tx1">
                    <a:lumMod val="75000"/>
                    <a:lumOff val="25000"/>
                  </a:schemeClr>
                </a:solidFill>
              </a:rPr>
              <a:t> ale </a:t>
            </a:r>
            <a:r>
              <a:rPr lang="en-US" altLang="ko-KR" sz="1400" dirty="0" err="1">
                <a:solidFill>
                  <a:schemeClr val="tx1">
                    <a:lumMod val="75000"/>
                    <a:lumOff val="25000"/>
                  </a:schemeClr>
                </a:solidFill>
              </a:rPr>
              <a:t>muncii</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în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echipă</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putem</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menționa</a:t>
            </a:r>
            <a:r>
              <a:rPr lang="en-US" altLang="ko-KR" sz="1400" dirty="0">
                <a:solidFill>
                  <a:schemeClr val="tx1">
                    <a:lumMod val="75000"/>
                    <a:lumOff val="25000"/>
                  </a:schemeClr>
                </a:solidFill>
              </a:rPr>
              <a:t>:</a:t>
            </a:r>
            <a:endParaRPr lang="ro-RO" altLang="ko-KR" sz="1400" dirty="0">
              <a:solidFill>
                <a:schemeClr val="tx1">
                  <a:lumMod val="75000"/>
                  <a:lumOff val="25000"/>
                </a:schemeClr>
              </a:solidFill>
            </a:endParaRPr>
          </a:p>
          <a:p>
            <a:pPr algn="l">
              <a:buFont typeface="Arial" panose="020B0604020202020204" pitchFamily="34" charset="0"/>
              <a:buChar char="•"/>
            </a:pPr>
            <a:r>
              <a:rPr lang="en-US" sz="1400" b="0" i="0" dirty="0" err="1">
                <a:solidFill>
                  <a:srgbClr val="374151"/>
                </a:solidFill>
                <a:effectLst/>
                <a:latin typeface="+mj-lt"/>
              </a:rPr>
              <a:t>promovează</a:t>
            </a:r>
            <a:r>
              <a:rPr lang="en-US" sz="1400" b="0" i="0" dirty="0">
                <a:solidFill>
                  <a:srgbClr val="374151"/>
                </a:solidFill>
                <a:effectLst/>
                <a:latin typeface="+mj-lt"/>
              </a:rPr>
              <a:t> </a:t>
            </a:r>
            <a:r>
              <a:rPr lang="en-US" sz="1400" b="0" i="0" dirty="0" err="1">
                <a:solidFill>
                  <a:srgbClr val="374151"/>
                </a:solidFill>
                <a:effectLst/>
                <a:latin typeface="+mj-lt"/>
              </a:rPr>
              <a:t>creativitatea</a:t>
            </a:r>
            <a:r>
              <a:rPr lang="en-US" sz="1400" b="0" i="0" dirty="0">
                <a:solidFill>
                  <a:srgbClr val="374151"/>
                </a:solidFill>
                <a:effectLst/>
                <a:latin typeface="+mj-lt"/>
              </a:rPr>
              <a:t> </a:t>
            </a:r>
            <a:r>
              <a:rPr lang="en-US" sz="1400" b="0" i="0" dirty="0" err="1">
                <a:solidFill>
                  <a:srgbClr val="374151"/>
                </a:solidFill>
                <a:effectLst/>
                <a:latin typeface="+mj-lt"/>
              </a:rPr>
              <a:t>și</a:t>
            </a:r>
            <a:r>
              <a:rPr lang="en-US" sz="1400" b="0" i="0" dirty="0">
                <a:solidFill>
                  <a:srgbClr val="374151"/>
                </a:solidFill>
                <a:effectLst/>
                <a:latin typeface="+mj-lt"/>
              </a:rPr>
              <a:t> </a:t>
            </a:r>
            <a:r>
              <a:rPr lang="en-US" sz="1400" b="0" i="0" dirty="0" err="1">
                <a:solidFill>
                  <a:srgbClr val="374151"/>
                </a:solidFill>
                <a:effectLst/>
                <a:latin typeface="+mj-lt"/>
              </a:rPr>
              <a:t>învățarea</a:t>
            </a:r>
            <a:endParaRPr lang="en-US" sz="1400" b="0" i="0" dirty="0">
              <a:solidFill>
                <a:srgbClr val="374151"/>
              </a:solidFill>
              <a:effectLst/>
              <a:latin typeface="+mj-lt"/>
            </a:endParaRPr>
          </a:p>
          <a:p>
            <a:pPr algn="l">
              <a:buFont typeface="Arial" panose="020B0604020202020204" pitchFamily="34" charset="0"/>
              <a:buChar char="•"/>
            </a:pPr>
            <a:r>
              <a:rPr lang="en-US" sz="1400" b="0" i="0" dirty="0" err="1">
                <a:solidFill>
                  <a:srgbClr val="374151"/>
                </a:solidFill>
                <a:effectLst/>
                <a:latin typeface="+mj-lt"/>
              </a:rPr>
              <a:t>mixează</a:t>
            </a:r>
            <a:r>
              <a:rPr lang="en-US" sz="1400" b="0" i="0" dirty="0">
                <a:solidFill>
                  <a:srgbClr val="374151"/>
                </a:solidFill>
                <a:effectLst/>
                <a:latin typeface="+mj-lt"/>
              </a:rPr>
              <a:t> </a:t>
            </a:r>
            <a:r>
              <a:rPr lang="en-US" sz="1400" b="0" i="0" dirty="0" err="1">
                <a:solidFill>
                  <a:srgbClr val="374151"/>
                </a:solidFill>
                <a:effectLst/>
                <a:latin typeface="+mj-lt"/>
              </a:rPr>
              <a:t>punctele</a:t>
            </a:r>
            <a:r>
              <a:rPr lang="en-US" sz="1400" b="0" i="0" dirty="0">
                <a:solidFill>
                  <a:srgbClr val="374151"/>
                </a:solidFill>
                <a:effectLst/>
                <a:latin typeface="+mj-lt"/>
              </a:rPr>
              <a:t> forte </a:t>
            </a:r>
            <a:r>
              <a:rPr lang="en-US" sz="1400" b="0" i="0" dirty="0" err="1">
                <a:solidFill>
                  <a:srgbClr val="374151"/>
                </a:solidFill>
                <a:effectLst/>
                <a:latin typeface="+mj-lt"/>
              </a:rPr>
              <a:t>complementare</a:t>
            </a:r>
            <a:r>
              <a:rPr lang="en-US" sz="1400" b="0" i="0" dirty="0">
                <a:solidFill>
                  <a:srgbClr val="374151"/>
                </a:solidFill>
                <a:effectLst/>
                <a:latin typeface="+mj-lt"/>
              </a:rPr>
              <a:t> ale</a:t>
            </a:r>
            <a:endParaRPr lang="ro-RO" sz="1400" b="0" i="0" dirty="0">
              <a:solidFill>
                <a:srgbClr val="374151"/>
              </a:solidFill>
              <a:effectLst/>
              <a:latin typeface="+mj-lt"/>
            </a:endParaRPr>
          </a:p>
          <a:p>
            <a:pPr algn="l"/>
            <a:r>
              <a:rPr lang="en-US" sz="1400" b="0" i="0" dirty="0">
                <a:solidFill>
                  <a:srgbClr val="374151"/>
                </a:solidFill>
                <a:effectLst/>
                <a:latin typeface="+mj-lt"/>
              </a:rPr>
              <a:t> </a:t>
            </a:r>
            <a:r>
              <a:rPr lang="en-US" sz="1400" b="0" i="0" dirty="0" err="1">
                <a:solidFill>
                  <a:srgbClr val="374151"/>
                </a:solidFill>
                <a:effectLst/>
                <a:latin typeface="+mj-lt"/>
              </a:rPr>
              <a:t>fiecărui</a:t>
            </a:r>
            <a:r>
              <a:rPr lang="en-US" sz="1400" b="0" i="0" dirty="0">
                <a:solidFill>
                  <a:srgbClr val="374151"/>
                </a:solidFill>
                <a:effectLst/>
                <a:latin typeface="+mj-lt"/>
              </a:rPr>
              <a:t> </a:t>
            </a:r>
            <a:r>
              <a:rPr lang="en-US" sz="1400" b="0" i="0" dirty="0" err="1">
                <a:solidFill>
                  <a:srgbClr val="374151"/>
                </a:solidFill>
                <a:effectLst/>
                <a:latin typeface="+mj-lt"/>
              </a:rPr>
              <a:t>membru</a:t>
            </a:r>
            <a:r>
              <a:rPr lang="en-US" sz="1400" b="0" i="0" dirty="0">
                <a:solidFill>
                  <a:srgbClr val="374151"/>
                </a:solidFill>
                <a:effectLst/>
                <a:latin typeface="+mj-lt"/>
              </a:rPr>
              <a:t> al </a:t>
            </a:r>
            <a:r>
              <a:rPr lang="en-US" sz="1400" b="0" i="0" dirty="0" err="1">
                <a:solidFill>
                  <a:srgbClr val="374151"/>
                </a:solidFill>
                <a:effectLst/>
                <a:latin typeface="+mj-lt"/>
              </a:rPr>
              <a:t>echipei</a:t>
            </a:r>
            <a:endParaRPr lang="en-US" sz="1400" b="0" i="0" dirty="0">
              <a:solidFill>
                <a:srgbClr val="374151"/>
              </a:solidFill>
              <a:effectLst/>
              <a:latin typeface="+mj-lt"/>
            </a:endParaRPr>
          </a:p>
          <a:p>
            <a:pPr algn="l">
              <a:buFont typeface="Arial" panose="020B0604020202020204" pitchFamily="34" charset="0"/>
              <a:buChar char="•"/>
            </a:pPr>
            <a:r>
              <a:rPr lang="en-US" sz="1400" b="0" i="0" dirty="0">
                <a:solidFill>
                  <a:srgbClr val="374151"/>
                </a:solidFill>
                <a:effectLst/>
                <a:latin typeface="+mj-lt"/>
              </a:rPr>
              <a:t>reduce </a:t>
            </a:r>
            <a:r>
              <a:rPr lang="en-US" sz="1400" b="0" i="0" dirty="0" err="1">
                <a:solidFill>
                  <a:srgbClr val="374151"/>
                </a:solidFill>
                <a:effectLst/>
                <a:latin typeface="+mj-lt"/>
              </a:rPr>
              <a:t>stresul</a:t>
            </a:r>
            <a:endParaRPr lang="en-US" sz="1400" b="0" i="0" dirty="0">
              <a:solidFill>
                <a:srgbClr val="374151"/>
              </a:solidFill>
              <a:effectLst/>
              <a:latin typeface="+mj-lt"/>
            </a:endParaRPr>
          </a:p>
          <a:p>
            <a:pPr algn="l">
              <a:buFont typeface="Arial" panose="020B0604020202020204" pitchFamily="34" charset="0"/>
              <a:buChar char="•"/>
            </a:pPr>
            <a:r>
              <a:rPr lang="en-US" sz="1400" b="0" i="0" dirty="0" err="1">
                <a:solidFill>
                  <a:srgbClr val="374151"/>
                </a:solidFill>
                <a:effectLst/>
                <a:latin typeface="+mj-lt"/>
              </a:rPr>
              <a:t>îmbunătățește</a:t>
            </a:r>
            <a:r>
              <a:rPr lang="en-US" sz="1400" b="0" i="0" dirty="0">
                <a:solidFill>
                  <a:srgbClr val="374151"/>
                </a:solidFill>
                <a:effectLst/>
                <a:latin typeface="+mj-lt"/>
              </a:rPr>
              <a:t> </a:t>
            </a:r>
            <a:r>
              <a:rPr lang="en-US" sz="1400" b="0" i="0" dirty="0" err="1">
                <a:solidFill>
                  <a:srgbClr val="374151"/>
                </a:solidFill>
                <a:effectLst/>
                <a:latin typeface="+mj-lt"/>
              </a:rPr>
              <a:t>performanța</a:t>
            </a:r>
            <a:endParaRPr lang="en-US" sz="1400" b="0" i="0" dirty="0">
              <a:solidFill>
                <a:srgbClr val="374151"/>
              </a:solidFill>
              <a:effectLst/>
              <a:latin typeface="+mj-lt"/>
            </a:endParaRPr>
          </a:p>
          <a:p>
            <a:pPr algn="l">
              <a:buFont typeface="Arial" panose="020B0604020202020204" pitchFamily="34" charset="0"/>
              <a:buChar char="•"/>
            </a:pPr>
            <a:r>
              <a:rPr lang="en-US" sz="1400" b="0" i="0" dirty="0" err="1">
                <a:solidFill>
                  <a:srgbClr val="374151"/>
                </a:solidFill>
                <a:effectLst/>
                <a:latin typeface="+mj-lt"/>
              </a:rPr>
              <a:t>crește</a:t>
            </a:r>
            <a:r>
              <a:rPr lang="en-US" sz="1400" b="0" i="0" dirty="0">
                <a:solidFill>
                  <a:srgbClr val="374151"/>
                </a:solidFill>
                <a:effectLst/>
                <a:latin typeface="+mj-lt"/>
              </a:rPr>
              <a:t> </a:t>
            </a:r>
            <a:r>
              <a:rPr lang="en-US" sz="1400" b="0" i="0" dirty="0" err="1">
                <a:solidFill>
                  <a:srgbClr val="374151"/>
                </a:solidFill>
                <a:effectLst/>
                <a:latin typeface="+mj-lt"/>
              </a:rPr>
              <a:t>eficiența</a:t>
            </a:r>
            <a:r>
              <a:rPr lang="en-US" sz="1400" b="0" i="0" dirty="0">
                <a:solidFill>
                  <a:srgbClr val="374151"/>
                </a:solidFill>
                <a:effectLst/>
                <a:latin typeface="+mj-lt"/>
              </a:rPr>
              <a:t> </a:t>
            </a:r>
            <a:r>
              <a:rPr lang="en-US" sz="1400" b="0" i="0" dirty="0" err="1">
                <a:solidFill>
                  <a:srgbClr val="374151"/>
                </a:solidFill>
                <a:effectLst/>
                <a:latin typeface="+mj-lt"/>
              </a:rPr>
              <a:t>și</a:t>
            </a:r>
            <a:r>
              <a:rPr lang="en-US" sz="1400" b="0" i="0" dirty="0">
                <a:solidFill>
                  <a:srgbClr val="374151"/>
                </a:solidFill>
                <a:effectLst/>
                <a:latin typeface="+mj-lt"/>
              </a:rPr>
              <a:t> </a:t>
            </a:r>
            <a:r>
              <a:rPr lang="en-US" sz="1400" b="0" i="0" dirty="0" err="1">
                <a:solidFill>
                  <a:srgbClr val="374151"/>
                </a:solidFill>
                <a:effectLst/>
                <a:latin typeface="+mj-lt"/>
              </a:rPr>
              <a:t>productivitatea</a:t>
            </a:r>
            <a:endParaRPr lang="en-US" sz="1400" b="0" i="0" dirty="0">
              <a:solidFill>
                <a:srgbClr val="374151"/>
              </a:solidFill>
              <a:effectLst/>
              <a:latin typeface="+mj-lt"/>
            </a:endParaRPr>
          </a:p>
        </p:txBody>
      </p:sp>
      <p:sp>
        <p:nvSpPr>
          <p:cNvPr id="9" name="Oval 35">
            <a:extLst>
              <a:ext uri="{FF2B5EF4-FFF2-40B4-BE49-F238E27FC236}">
                <a16:creationId xmlns:a16="http://schemas.microsoft.com/office/drawing/2014/main" id="{B436F422-2D1F-4575-85EC-8666E4819862}"/>
              </a:ext>
            </a:extLst>
          </p:cNvPr>
          <p:cNvSpPr/>
          <p:nvPr/>
        </p:nvSpPr>
        <p:spPr>
          <a:xfrm>
            <a:off x="683568" y="627075"/>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879146"/>
            <a:ext cx="4176464" cy="276939"/>
          </a:xfrm>
        </p:spPr>
        <p:txBody>
          <a:bodyPr/>
          <a:lstStyle/>
          <a:p>
            <a:pPr lvl="0" algn="l"/>
            <a:endParaRPr lang="ro-RO" altLang="ko-KR" sz="1800" b="1" dirty="0"/>
          </a:p>
          <a:p>
            <a:pPr lvl="0" algn="l"/>
            <a:r>
              <a:rPr lang="en-US" altLang="ko-KR" sz="1800" b="1" dirty="0" err="1"/>
              <a:t>Introducere</a:t>
            </a:r>
            <a:r>
              <a:rPr lang="en-US" altLang="ko-KR" sz="1800" b="1" dirty="0"/>
              <a:t>: </a:t>
            </a:r>
            <a:r>
              <a:rPr lang="en-US" altLang="ko-KR" sz="1800" b="1" dirty="0" err="1"/>
              <a:t>Despre</a:t>
            </a:r>
            <a:r>
              <a:rPr lang="en-US" altLang="ko-KR" sz="1800" b="1" dirty="0"/>
              <a:t> </a:t>
            </a:r>
            <a:r>
              <a:rPr lang="en-US" altLang="ko-KR" sz="1800" b="1" dirty="0" err="1"/>
              <a:t>ce</a:t>
            </a:r>
            <a:r>
              <a:rPr lang="en-US" altLang="ko-KR" sz="1800" b="1" dirty="0"/>
              <a:t> </a:t>
            </a:r>
            <a:r>
              <a:rPr lang="en-US" altLang="ko-KR" sz="1800" b="1" dirty="0" err="1"/>
              <a:t>este</a:t>
            </a:r>
            <a:r>
              <a:rPr lang="en-US" altLang="ko-KR" sz="1800" b="1" dirty="0"/>
              <a:t> </a:t>
            </a:r>
            <a:r>
              <a:rPr lang="en-US" altLang="ko-KR" sz="1800" b="1" dirty="0" err="1"/>
              <a:t>vorba</a:t>
            </a:r>
            <a:r>
              <a:rPr lang="en-US" altLang="ko-KR" sz="1800" b="1" dirty="0"/>
              <a:t>?</a:t>
            </a:r>
          </a:p>
          <a:p>
            <a:pPr lvl="0" algn="l"/>
            <a:endParaRPr lang="en-US" altLang="ko-KR" sz="1800" b="1" dirty="0"/>
          </a:p>
        </p:txBody>
      </p:sp>
      <p:pic>
        <p:nvPicPr>
          <p:cNvPr id="3" name="Imagine 2" descr="Brainstorming - Fotografie de stoc Activitate corporatistă fără redevențe">
            <a:extLst>
              <a:ext uri="{FF2B5EF4-FFF2-40B4-BE49-F238E27FC236}">
                <a16:creationId xmlns:a16="http://schemas.microsoft.com/office/drawing/2014/main" id="{7A0A67CD-BD0B-1F5C-2C08-2DE21CF2E3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643758"/>
            <a:ext cx="3744416" cy="1564892"/>
          </a:xfrm>
          <a:prstGeom prst="rect">
            <a:avLst/>
          </a:prstGeom>
          <a:noFill/>
          <a:ln>
            <a:noFill/>
          </a:ln>
        </p:spPr>
      </p:pic>
    </p:spTree>
    <p:extLst>
      <p:ext uri="{BB962C8B-B14F-4D97-AF65-F5344CB8AC3E}">
        <p14:creationId xmlns:p14="http://schemas.microsoft.com/office/powerpoint/2010/main" val="118456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431540" y="1419622"/>
            <a:ext cx="5364596" cy="2952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Cu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ocazie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avea</a:t>
            </a:r>
            <a:r>
              <a:rPr lang="en-US" altLang="ko-KR" sz="1200" dirty="0">
                <a:solidFill>
                  <a:schemeClr val="tx1">
                    <a:lumMod val="75000"/>
                    <a:lumOff val="25000"/>
                  </a:schemeClr>
                </a:solidFill>
              </a:rPr>
              <a:t> loc o </a:t>
            </a:r>
            <a:r>
              <a:rPr lang="en-US" altLang="ko-KR" sz="1200" dirty="0" err="1">
                <a:solidFill>
                  <a:schemeClr val="tx1">
                    <a:lumMod val="75000"/>
                    <a:lumOff val="25000"/>
                  </a:schemeClr>
                </a:solidFill>
              </a:rPr>
              <a:t>activitate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plenară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cunoscută</a:t>
            </a:r>
            <a:r>
              <a:rPr lang="en-US" altLang="ko-KR" sz="1200" dirty="0">
                <a:solidFill>
                  <a:schemeClr val="tx1">
                    <a:lumMod val="75000"/>
                    <a:lumOff val="25000"/>
                  </a:schemeClr>
                </a:solidFill>
              </a:rPr>
              <a:t> sub </a:t>
            </a:r>
            <a:r>
              <a:rPr lang="en-US" altLang="ko-KR" sz="1200" dirty="0" err="1">
                <a:solidFill>
                  <a:schemeClr val="tx1">
                    <a:lumMod val="75000"/>
                    <a:lumOff val="25000"/>
                  </a:schemeClr>
                </a:solidFill>
              </a:rPr>
              <a:t>numele</a:t>
            </a:r>
            <a:r>
              <a:rPr lang="en-US" altLang="ko-KR" sz="1200" dirty="0">
                <a:solidFill>
                  <a:schemeClr val="tx1">
                    <a:lumMod val="75000"/>
                    <a:lumOff val="25000"/>
                  </a:schemeClr>
                </a:solidFill>
              </a:rPr>
              <a:t> de "icebreaking".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împărțiți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perechi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fiecărei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perechi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voi</a:t>
            </a:r>
            <a:r>
              <a:rPr lang="en-US" altLang="ko-KR" sz="1200" dirty="0">
                <a:solidFill>
                  <a:schemeClr val="tx1">
                    <a:lumMod val="75000"/>
                    <a:lumOff val="25000"/>
                  </a:schemeClr>
                </a:solidFill>
              </a:rPr>
              <a:t> da o </a:t>
            </a:r>
            <a:r>
              <a:rPr lang="en-US" altLang="ko-KR" sz="1200" dirty="0" err="1">
                <a:solidFill>
                  <a:schemeClr val="tx1">
                    <a:lumMod val="75000"/>
                    <a:lumOff val="25000"/>
                  </a:schemeClr>
                </a:solidFill>
              </a:rPr>
              <a:t>foaie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hârtie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Fiecare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pereche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responsabilă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găsească</a:t>
            </a:r>
            <a:r>
              <a:rPr lang="en-US" altLang="ko-KR" sz="1200" dirty="0">
                <a:solidFill>
                  <a:schemeClr val="tx1">
                    <a:lumMod val="75000"/>
                    <a:lumOff val="25000"/>
                  </a:schemeClr>
                </a:solidFill>
              </a:rPr>
              <a:t> 10 </a:t>
            </a:r>
            <a:r>
              <a:rPr lang="en-US" altLang="ko-KR" sz="1200" dirty="0" err="1">
                <a:solidFill>
                  <a:schemeClr val="tx1">
                    <a:lumMod val="75000"/>
                    <a:lumOff val="25000"/>
                  </a:schemeClr>
                </a:solidFill>
              </a:rPr>
              <a:t>lucruri</a:t>
            </a:r>
            <a:r>
              <a:rPr lang="en-US" altLang="ko-KR" sz="1200" dirty="0">
                <a:solidFill>
                  <a:schemeClr val="tx1">
                    <a:lumMod val="75000"/>
                    <a:lumOff val="25000"/>
                  </a:schemeClr>
                </a:solidFill>
              </a:rPr>
              <a:t> pe care le au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unul</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celălalt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țineți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minte</a:t>
            </a:r>
            <a:r>
              <a:rPr lang="en-US" altLang="ko-KR" sz="1200" dirty="0">
                <a:solidFill>
                  <a:schemeClr val="tx1">
                    <a:lumMod val="75000"/>
                    <a:lumOff val="25000"/>
                  </a:schemeClr>
                </a:solidFill>
              </a:rPr>
              <a:t>: nu sunt </a:t>
            </a:r>
            <a:r>
              <a:rPr lang="en-US" altLang="ko-KR" sz="1200" dirty="0" err="1">
                <a:solidFill>
                  <a:schemeClr val="tx1">
                    <a:lumMod val="75000"/>
                    <a:lumOff val="25000"/>
                  </a:schemeClr>
                </a:solidFill>
              </a:rPr>
              <a:t>permise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scuze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ușoare</a:t>
            </a:r>
            <a:r>
              <a:rPr lang="en-US" altLang="ko-KR" sz="1200" dirty="0">
                <a:solidFill>
                  <a:schemeClr val="tx1">
                    <a:lumMod val="75000"/>
                    <a:lumOff val="25000"/>
                  </a:schemeClr>
                </a:solidFill>
              </a:rPr>
              <a:t>, cum </a:t>
            </a:r>
            <a:r>
              <a:rPr lang="en-US" altLang="ko-KR" sz="1200" dirty="0" err="1">
                <a:solidFill>
                  <a:schemeClr val="tx1">
                    <a:lumMod val="75000"/>
                    <a:lumOff val="25000"/>
                  </a:schemeClr>
                </a:solidFill>
              </a:rPr>
              <a:t>ar</a:t>
            </a:r>
            <a:r>
              <a:rPr lang="en-US" altLang="ko-KR" sz="1200" dirty="0">
                <a:solidFill>
                  <a:schemeClr val="tx1">
                    <a:lumMod val="75000"/>
                    <a:lumOff val="25000"/>
                  </a:schemeClr>
                </a:solidFill>
              </a:rPr>
              <a:t> fi "</a:t>
            </a:r>
            <a:r>
              <a:rPr lang="en-US" altLang="ko-KR" sz="1200" dirty="0" err="1">
                <a:solidFill>
                  <a:schemeClr val="tx1">
                    <a:lumMod val="75000"/>
                    <a:lumOff val="25000"/>
                  </a:schemeClr>
                </a:solidFill>
              </a:rPr>
              <a:t>amândoi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avem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picioare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După</a:t>
            </a:r>
            <a:r>
              <a:rPr lang="en-US" altLang="ko-KR" sz="1200" dirty="0">
                <a:solidFill>
                  <a:schemeClr val="tx1">
                    <a:lumMod val="75000"/>
                    <a:lumOff val="25000"/>
                  </a:schemeClr>
                </a:solidFill>
              </a:rPr>
              <a:t> 5 minute, </a:t>
            </a:r>
            <a:r>
              <a:rPr lang="en-US" altLang="ko-KR" sz="1200" dirty="0" err="1">
                <a:solidFill>
                  <a:schemeClr val="tx1">
                    <a:lumMod val="75000"/>
                    <a:lumOff val="25000"/>
                  </a:schemeClr>
                </a:solidFill>
              </a:rPr>
              <a:t>fiecare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două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perechi</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alătură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încearcă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găsească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două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După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alte</a:t>
            </a:r>
            <a:r>
              <a:rPr lang="en-US" altLang="ko-KR" sz="1200" dirty="0">
                <a:solidFill>
                  <a:schemeClr val="tx1">
                    <a:lumMod val="75000"/>
                    <a:lumOff val="25000"/>
                  </a:schemeClr>
                </a:solidFill>
              </a:rPr>
              <a:t> 10 minute,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4 </a:t>
            </a:r>
            <a:r>
              <a:rPr lang="en-US" altLang="ko-KR" sz="1200" dirty="0" err="1">
                <a:solidFill>
                  <a:schemeClr val="tx1">
                    <a:lumMod val="75000"/>
                    <a:lumOff val="25000"/>
                  </a:schemeClr>
                </a:solidFill>
              </a:rPr>
              <a:t>persoane</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alătură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altui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grup</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patru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scriu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puțin</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lucru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8 </a:t>
            </a:r>
            <a:r>
              <a:rPr lang="en-US" altLang="ko-KR" sz="1200" dirty="0" err="1">
                <a:solidFill>
                  <a:schemeClr val="tx1">
                    <a:lumMod val="75000"/>
                    <a:lumOff val="25000"/>
                  </a:schemeClr>
                </a:solidFill>
              </a:rPr>
              <a:t>persoane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permis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fiind</a:t>
            </a:r>
            <a:r>
              <a:rPr lang="en-US" altLang="ko-KR" sz="1200" dirty="0">
                <a:solidFill>
                  <a:schemeClr val="tx1">
                    <a:lumMod val="75000"/>
                    <a:lumOff val="25000"/>
                  </a:schemeClr>
                </a:solidFill>
              </a:rPr>
              <a:t> de 12-15 minute.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tehnică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destul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obișnuită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înainte</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începe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împreună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deoarece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promovează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legarea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foarte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utilă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succesul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managementului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echipei</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34260" y="643793"/>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80817" y="918455"/>
            <a:ext cx="4139255"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RO" altLang="ko-KR" sz="1800" b="1" dirty="0"/>
              <a:t>Cerință</a:t>
            </a:r>
            <a:r>
              <a:rPr lang="en-US" altLang="ko-KR" sz="1800" b="1" dirty="0"/>
              <a:t>: </a:t>
            </a:r>
            <a:r>
              <a:rPr lang="ro-RO" altLang="ko-KR" sz="1800" b="1" dirty="0"/>
              <a:t>Care este activitatea</a:t>
            </a:r>
            <a:r>
              <a:rPr lang="en-US" altLang="ko-KR" sz="1800" b="1" dirty="0"/>
              <a:t>?</a:t>
            </a:r>
          </a:p>
        </p:txBody>
      </p:sp>
      <p:sp>
        <p:nvSpPr>
          <p:cNvPr id="13" name="Marcador de texto 1">
            <a:extLst>
              <a:ext uri="{FF2B5EF4-FFF2-40B4-BE49-F238E27FC236}">
                <a16:creationId xmlns:a16="http://schemas.microsoft.com/office/drawing/2014/main" id="{731ED697-D511-1685-A7C5-657235365334}"/>
              </a:ext>
            </a:extLst>
          </p:cNvPr>
          <p:cNvSpPr>
            <a:spLocks noGrp="1"/>
          </p:cNvSpPr>
          <p:nvPr>
            <p:ph type="body" sz="quarter" idx="10"/>
          </p:nvPr>
        </p:nvSpPr>
        <p:spPr>
          <a:xfrm>
            <a:off x="0" y="123825"/>
            <a:ext cx="9144000" cy="576263"/>
          </a:xfrm>
        </p:spPr>
        <p:txBody>
          <a:bodyPr anchor="t"/>
          <a:lstStyle/>
          <a:p>
            <a:r>
              <a:rPr lang="ro-RO" sz="2000" b="1" dirty="0">
                <a:latin typeface="Arial" panose="020B0604020202020204" pitchFamily="34" charset="0"/>
              </a:rPr>
              <a:t>Misiunea 1</a:t>
            </a:r>
            <a:r>
              <a:rPr lang="es-ES" sz="2000" b="1" dirty="0">
                <a:latin typeface="Arial" panose="020B0604020202020204" pitchFamily="34" charset="0"/>
              </a:rPr>
              <a:t>:</a:t>
            </a:r>
            <a:r>
              <a:rPr lang="es-ES" sz="2800" b="1" dirty="0"/>
              <a:t> </a:t>
            </a:r>
            <a:r>
              <a:rPr lang="en-GB" sz="2000" b="1" dirty="0" err="1">
                <a:effectLst/>
                <a:latin typeface="Arial" panose="020B0604020202020204" pitchFamily="34" charset="0"/>
                <a:ea typeface="Arial" panose="020B0604020202020204" pitchFamily="34" charset="0"/>
              </a:rPr>
              <a:t>Abilitățile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a:t>
            </a:r>
            <a:r>
              <a:rPr lang="en-GB" sz="2000" b="1" dirty="0">
                <a:effectLst/>
                <a:latin typeface="Arial" panose="020B0604020202020204" pitchFamily="34" charset="0"/>
                <a:ea typeface="Arial" panose="020B0604020202020204" pitchFamily="34" charset="0"/>
              </a:rPr>
              <a:t> pot </a:t>
            </a:r>
            <a:r>
              <a:rPr lang="en-GB" sz="2000" b="1" dirty="0" err="1">
                <a:effectLst/>
                <a:latin typeface="Arial" panose="020B0604020202020204" pitchFamily="34" charset="0"/>
                <a:ea typeface="Arial" panose="020B0604020202020204" pitchFamily="34" charset="0"/>
              </a:rPr>
              <a:t>transforma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într</a:t>
            </a:r>
            <a:r>
              <a:rPr lang="en-GB" sz="2000" b="1" dirty="0">
                <a:effectLst/>
                <a:latin typeface="Arial" panose="020B0604020202020204" pitchFamily="34" charset="0"/>
                <a:ea typeface="Arial" panose="020B0604020202020204" pitchFamily="34" charset="0"/>
              </a:rPr>
              <a:t>-un </a:t>
            </a:r>
            <a:r>
              <a:rPr lang="en-GB" sz="2000" b="1" dirty="0" err="1">
                <a:effectLst/>
                <a:latin typeface="Arial" panose="020B0604020202020204" pitchFamily="34" charset="0"/>
                <a:ea typeface="Arial" panose="020B0604020202020204" pitchFamily="34" charset="0"/>
              </a:rPr>
              <a:t>angajat</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a:t>
            </a:r>
          </a:p>
        </p:txBody>
      </p:sp>
      <p:pic>
        <p:nvPicPr>
          <p:cNvPr id="2" name="Imagine 1">
            <a:extLst>
              <a:ext uri="{FF2B5EF4-FFF2-40B4-BE49-F238E27FC236}">
                <a16:creationId xmlns:a16="http://schemas.microsoft.com/office/drawing/2014/main" id="{67A75CEC-6EFC-5A7A-D8AB-0A45B07F7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10913"/>
            <a:ext cx="2652395" cy="1769745"/>
          </a:xfrm>
          <a:prstGeom prst="rect">
            <a:avLst/>
          </a:prstGeom>
          <a:noFill/>
          <a:ln>
            <a:noFill/>
          </a:ln>
        </p:spPr>
      </p:pic>
    </p:spTree>
    <p:extLst>
      <p:ext uri="{BB962C8B-B14F-4D97-AF65-F5344CB8AC3E}">
        <p14:creationId xmlns:p14="http://schemas.microsoft.com/office/powerpoint/2010/main" val="34701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79663"/>
            <a:ext cx="6539246" cy="15841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endParaRPr lang="ro-RO" altLang="ko-KR" sz="1200" dirty="0">
              <a:solidFill>
                <a:schemeClr val="tx1">
                  <a:lumMod val="75000"/>
                  <a:lumOff val="25000"/>
                </a:schemeClr>
              </a:solidFill>
            </a:endParaRPr>
          </a:p>
          <a:p>
            <a:pPr>
              <a:lnSpc>
                <a:spcPct val="150000"/>
              </a:lnSpc>
            </a:pPr>
            <a:endParaRPr lang="ro-RO" altLang="ko-KR" sz="1200" dirty="0">
              <a:solidFill>
                <a:schemeClr val="tx1">
                  <a:lumMod val="75000"/>
                  <a:lumOff val="25000"/>
                </a:schemeClr>
              </a:solidFill>
            </a:endParaRPr>
          </a:p>
          <a:p>
            <a:pPr>
              <a:lnSpc>
                <a:spcPct val="150000"/>
              </a:lnSpc>
            </a:pPr>
            <a:endParaRPr lang="ro-RO" altLang="ko-KR" sz="1200" dirty="0">
              <a:solidFill>
                <a:schemeClr val="tx1">
                  <a:lumMod val="75000"/>
                  <a:lumOff val="25000"/>
                </a:schemeClr>
              </a:solidFill>
            </a:endParaRPr>
          </a:p>
          <a:p>
            <a:pPr>
              <a:lnSpc>
                <a:spcPct val="150000"/>
              </a:lnSpc>
            </a:pPr>
            <a:r>
              <a:rPr lang="en-US" altLang="ko-KR" sz="1200" dirty="0" err="1">
                <a:solidFill>
                  <a:schemeClr val="tx1">
                    <a:lumMod val="75000"/>
                    <a:lumOff val="25000"/>
                  </a:schemeClr>
                </a:solidFill>
              </a:rPr>
              <a:t>Acum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v-</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prezentat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descoperit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puncte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îndepliniți</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împreună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grupuri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șase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pornind</a:t>
            </a:r>
            <a:r>
              <a:rPr lang="en-US" altLang="ko-KR" sz="1200" dirty="0">
                <a:solidFill>
                  <a:schemeClr val="tx1">
                    <a:lumMod val="75000"/>
                    <a:lumOff val="25000"/>
                  </a:schemeClr>
                </a:solidFill>
              </a:rPr>
              <a:t> de la </a:t>
            </a:r>
            <a:r>
              <a:rPr lang="en-US" altLang="ko-KR" sz="1200" dirty="0" err="1">
                <a:solidFill>
                  <a:schemeClr val="tx1">
                    <a:lumMod val="75000"/>
                    <a:lumOff val="25000"/>
                  </a:schemeClr>
                </a:solidFill>
              </a:rPr>
              <a:t>imaginea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furnizată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discuta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despre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semnificațiile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celor</a:t>
            </a:r>
            <a:r>
              <a:rPr lang="en-US" altLang="ko-KR" sz="1200" dirty="0">
                <a:solidFill>
                  <a:schemeClr val="tx1">
                    <a:lumMod val="75000"/>
                    <a:lumOff val="25000"/>
                  </a:schemeClr>
                </a:solidFill>
              </a:rPr>
              <a:t> 3 </a:t>
            </a:r>
            <a:r>
              <a:rPr lang="en-US" altLang="ko-KR" sz="1200" dirty="0" err="1">
                <a:solidFill>
                  <a:schemeClr val="tx1">
                    <a:lumMod val="75000"/>
                    <a:lumOff val="25000"/>
                  </a:schemeClr>
                </a:solidFill>
              </a:rPr>
              <a:t>cuvinte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scrise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îngroșat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cuvântul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încrucișat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relevanța</a:t>
            </a:r>
            <a:r>
              <a:rPr lang="en-US" altLang="ko-KR" sz="1200" dirty="0">
                <a:solidFill>
                  <a:schemeClr val="tx1">
                    <a:lumMod val="75000"/>
                    <a:lumOff val="25000"/>
                  </a:schemeClr>
                </a:solidFill>
              </a:rPr>
              <a:t> lor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succes</a:t>
            </a:r>
            <a:r>
              <a:rPr lang="en-US" altLang="ko-KR" sz="1200" dirty="0">
                <a:solidFill>
                  <a:schemeClr val="tx1">
                    <a:lumMod val="75000"/>
                    <a:lumOff val="25000"/>
                  </a:schemeClr>
                </a:solidFill>
              </a:rPr>
              <a:t>. Este util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utilizați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materialele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Resurse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Alegeți</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lider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grup</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vorbi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numele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vostru</a:t>
            </a:r>
            <a:r>
              <a:rPr lang="en-US" altLang="ko-KR" sz="1200" dirty="0">
                <a:solidFill>
                  <a:schemeClr val="tx1">
                    <a:lumMod val="75000"/>
                    <a:lumOff val="25000"/>
                  </a:schemeClr>
                </a:solidFill>
              </a:rPr>
              <a:t>.</a:t>
            </a:r>
          </a:p>
          <a:p>
            <a:pPr>
              <a:lnSpc>
                <a:spcPct val="150000"/>
              </a:lnSpc>
            </a:pPr>
            <a:endParaRPr lang="en-US" altLang="ko-KR" sz="1200" dirty="0">
              <a:solidFill>
                <a:schemeClr val="tx1">
                  <a:lumMod val="75000"/>
                  <a:lumOff val="25000"/>
                </a:schemeClr>
              </a:solidFill>
            </a:endParaRPr>
          </a:p>
          <a:p>
            <a:pPr>
              <a:lnSpc>
                <a:spcPct val="150000"/>
              </a:lnSpc>
            </a:pPr>
            <a:endParaRPr lang="en-US" altLang="ko-KR" sz="1200" dirty="0">
              <a:solidFill>
                <a:schemeClr val="tx1">
                  <a:lumMod val="75000"/>
                  <a:lumOff val="25000"/>
                </a:schemeClr>
              </a:solidFill>
            </a:endParaRPr>
          </a:p>
          <a:p>
            <a:pPr>
              <a:lnSpc>
                <a:spcPct val="150000"/>
              </a:lnSpc>
            </a:pPr>
            <a:endParaRPr lang="en-US" altLang="ko-KR" sz="1200" dirty="0">
              <a:solidFill>
                <a:schemeClr val="tx1">
                  <a:lumMod val="75000"/>
                  <a:lumOff val="25000"/>
                </a:schemeClr>
              </a:solidFill>
            </a:endParaRPr>
          </a:p>
          <a:p>
            <a:pPr>
              <a:lnSpc>
                <a:spcPct val="150000"/>
              </a:lnSpc>
            </a:pPr>
            <a:endParaRPr lang="en-US" altLang="ko-KR"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err="1"/>
              <a:t>Proces</a:t>
            </a:r>
            <a:r>
              <a:rPr lang="en-US" altLang="ko-KR" sz="1800" b="1" dirty="0"/>
              <a:t>: Ce </a:t>
            </a:r>
            <a:r>
              <a:rPr lang="en-US" altLang="ko-KR" sz="1800" b="1" dirty="0" err="1"/>
              <a:t>voi</a:t>
            </a:r>
            <a:r>
              <a:rPr lang="en-US" altLang="ko-KR" sz="1800" b="1" dirty="0"/>
              <a:t> face?</a:t>
            </a:r>
          </a:p>
        </p:txBody>
      </p:sp>
      <p:sp>
        <p:nvSpPr>
          <p:cNvPr id="6" name="Marcador de texto 1">
            <a:extLst>
              <a:ext uri="{FF2B5EF4-FFF2-40B4-BE49-F238E27FC236}">
                <a16:creationId xmlns:a16="http://schemas.microsoft.com/office/drawing/2014/main" id="{5B3C5DB7-A490-BADD-DC8C-CADBD9BB992A}"/>
              </a:ext>
            </a:extLst>
          </p:cNvPr>
          <p:cNvSpPr>
            <a:spLocks noGrp="1"/>
          </p:cNvSpPr>
          <p:nvPr>
            <p:ph type="body" sz="quarter" idx="10"/>
          </p:nvPr>
        </p:nvSpPr>
        <p:spPr>
          <a:xfrm>
            <a:off x="-36513" y="398463"/>
            <a:ext cx="9144001" cy="576262"/>
          </a:xfrm>
        </p:spPr>
        <p:txBody>
          <a:bodyPr anchor="t"/>
          <a:lstStyle/>
          <a:p>
            <a:r>
              <a:rPr lang="ro-RO" sz="2000" b="1" dirty="0">
                <a:latin typeface="Arial" panose="020B0604020202020204" pitchFamily="34" charset="0"/>
              </a:rPr>
              <a:t>Misiunea 1</a:t>
            </a:r>
            <a:r>
              <a:rPr lang="es-ES" sz="2000" b="1" dirty="0">
                <a:latin typeface="Arial" panose="020B0604020202020204" pitchFamily="34" charset="0"/>
              </a:rPr>
              <a:t>:</a:t>
            </a:r>
            <a:r>
              <a:rPr lang="es-ES" sz="2800" b="1" dirty="0"/>
              <a:t> </a:t>
            </a:r>
            <a:r>
              <a:rPr lang="en-GB" sz="2000" b="1" dirty="0" err="1">
                <a:effectLst/>
                <a:latin typeface="Arial" panose="020B0604020202020204" pitchFamily="34" charset="0"/>
                <a:ea typeface="Arial" panose="020B0604020202020204" pitchFamily="34" charset="0"/>
              </a:rPr>
              <a:t>Abilitățile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a:t>
            </a:r>
            <a:r>
              <a:rPr lang="en-GB" sz="2000" b="1" dirty="0">
                <a:effectLst/>
                <a:latin typeface="Arial" panose="020B0604020202020204" pitchFamily="34" charset="0"/>
                <a:ea typeface="Arial" panose="020B0604020202020204" pitchFamily="34" charset="0"/>
              </a:rPr>
              <a:t> pot </a:t>
            </a:r>
            <a:r>
              <a:rPr lang="en-GB" sz="2000" b="1" dirty="0" err="1">
                <a:effectLst/>
                <a:latin typeface="Arial" panose="020B0604020202020204" pitchFamily="34" charset="0"/>
                <a:ea typeface="Arial" panose="020B0604020202020204" pitchFamily="34" charset="0"/>
              </a:rPr>
              <a:t>transforma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într</a:t>
            </a:r>
            <a:r>
              <a:rPr lang="en-GB" sz="2000" b="1" dirty="0">
                <a:effectLst/>
                <a:latin typeface="Arial" panose="020B0604020202020204" pitchFamily="34" charset="0"/>
                <a:ea typeface="Arial" panose="020B0604020202020204" pitchFamily="34" charset="0"/>
              </a:rPr>
              <a:t>-un </a:t>
            </a:r>
            <a:r>
              <a:rPr lang="en-GB" sz="2000" b="1" dirty="0" err="1">
                <a:effectLst/>
                <a:latin typeface="Arial" panose="020B0604020202020204" pitchFamily="34" charset="0"/>
                <a:ea typeface="Arial" panose="020B0604020202020204" pitchFamily="34" charset="0"/>
              </a:rPr>
              <a:t>angajat</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23286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62595" y="910836"/>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o-RO" altLang="ko-KR" sz="1800" b="1" dirty="0"/>
          </a:p>
          <a:p>
            <a:pPr algn="l"/>
            <a:r>
              <a:rPr lang="fr-FR" altLang="ko-KR" sz="1800" b="1" dirty="0" err="1"/>
              <a:t>Rezultatele</a:t>
            </a:r>
            <a:r>
              <a:rPr lang="fr-FR" altLang="ko-KR" sz="1800" b="1" dirty="0"/>
              <a:t> de </a:t>
            </a:r>
            <a:r>
              <a:rPr lang="fr-FR" altLang="ko-KR" sz="1800" b="1" dirty="0" err="1"/>
              <a:t>învățare</a:t>
            </a:r>
            <a:r>
              <a:rPr lang="fr-FR" altLang="ko-KR" sz="1800" b="1" dirty="0"/>
              <a:t>: Ce </a:t>
            </a:r>
            <a:r>
              <a:rPr lang="fr-FR" altLang="ko-KR" sz="1800" b="1" dirty="0" err="1"/>
              <a:t>voi</a:t>
            </a:r>
            <a:r>
              <a:rPr lang="fr-FR" altLang="ko-KR" sz="1800" b="1" dirty="0"/>
              <a:t> </a:t>
            </a:r>
            <a:r>
              <a:rPr lang="fr-FR" altLang="ko-KR" sz="1800" b="1" dirty="0" err="1"/>
              <a:t>învăța</a:t>
            </a:r>
            <a:r>
              <a:rPr lang="fr-FR" altLang="ko-KR" sz="1800" b="1" dirty="0"/>
              <a:t>?</a:t>
            </a:r>
          </a:p>
          <a:p>
            <a:pPr algn="l"/>
            <a:endParaRPr lang="fr-FR" altLang="ko-KR" sz="1800" b="1" dirty="0"/>
          </a:p>
        </p:txBody>
      </p:sp>
      <p:sp>
        <p:nvSpPr>
          <p:cNvPr id="11" name="Marcador de texto 1">
            <a:extLst>
              <a:ext uri="{FF2B5EF4-FFF2-40B4-BE49-F238E27FC236}">
                <a16:creationId xmlns:a16="http://schemas.microsoft.com/office/drawing/2014/main" id="{2730C2D6-1666-A976-BA27-DC2DCD84BB90}"/>
              </a:ext>
            </a:extLst>
          </p:cNvPr>
          <p:cNvSpPr>
            <a:spLocks noGrp="1"/>
          </p:cNvSpPr>
          <p:nvPr>
            <p:ph type="body" sz="quarter" idx="10"/>
          </p:nvPr>
        </p:nvSpPr>
        <p:spPr>
          <a:xfrm>
            <a:off x="19050" y="206375"/>
            <a:ext cx="9144000" cy="709191"/>
          </a:xfrm>
        </p:spPr>
        <p:txBody>
          <a:bodyPr anchor="t"/>
          <a:lstStyle/>
          <a:p>
            <a:r>
              <a:rPr lang="ro-RO" sz="2000" b="1" dirty="0">
                <a:latin typeface="Arial" panose="020B0604020202020204" pitchFamily="34" charset="0"/>
              </a:rPr>
              <a:t>Misiunea 1</a:t>
            </a:r>
            <a:r>
              <a:rPr lang="es-ES" sz="2000" b="1" dirty="0">
                <a:latin typeface="Arial" panose="020B0604020202020204" pitchFamily="34" charset="0"/>
              </a:rPr>
              <a:t>:</a:t>
            </a:r>
            <a:r>
              <a:rPr lang="es-ES" sz="2800" b="1" dirty="0"/>
              <a:t> </a:t>
            </a:r>
            <a:r>
              <a:rPr lang="en-GB" sz="2000" b="1" dirty="0" err="1">
                <a:effectLst/>
                <a:latin typeface="Arial" panose="020B0604020202020204" pitchFamily="34" charset="0"/>
                <a:ea typeface="Arial" panose="020B0604020202020204" pitchFamily="34" charset="0"/>
              </a:rPr>
              <a:t>Abilitățile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a:t>
            </a:r>
            <a:r>
              <a:rPr lang="en-GB" sz="2000" b="1" dirty="0">
                <a:effectLst/>
                <a:latin typeface="Arial" panose="020B0604020202020204" pitchFamily="34" charset="0"/>
                <a:ea typeface="Arial" panose="020B0604020202020204" pitchFamily="34" charset="0"/>
              </a:rPr>
              <a:t> pot </a:t>
            </a:r>
            <a:r>
              <a:rPr lang="en-GB" sz="2000" b="1" dirty="0" err="1">
                <a:effectLst/>
                <a:latin typeface="Arial" panose="020B0604020202020204" pitchFamily="34" charset="0"/>
                <a:ea typeface="Arial" panose="020B0604020202020204" pitchFamily="34" charset="0"/>
              </a:rPr>
              <a:t>transforma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într</a:t>
            </a:r>
            <a:r>
              <a:rPr lang="en-GB" sz="2000" b="1" dirty="0">
                <a:effectLst/>
                <a:latin typeface="Arial" panose="020B0604020202020204" pitchFamily="34" charset="0"/>
                <a:ea typeface="Arial" panose="020B0604020202020204" pitchFamily="34" charset="0"/>
              </a:rPr>
              <a:t>-un </a:t>
            </a:r>
            <a:r>
              <a:rPr lang="en-GB" sz="2000" b="1" dirty="0" err="1">
                <a:effectLst/>
                <a:latin typeface="Arial" panose="020B0604020202020204" pitchFamily="34" charset="0"/>
                <a:ea typeface="Arial" panose="020B0604020202020204" pitchFamily="34" charset="0"/>
              </a:rPr>
              <a:t>angajat</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a:t>
            </a:r>
          </a:p>
        </p:txBody>
      </p:sp>
      <p:graphicFrame>
        <p:nvGraphicFramePr>
          <p:cNvPr id="7" name="Table 6">
            <a:extLst>
              <a:ext uri="{FF2B5EF4-FFF2-40B4-BE49-F238E27FC236}">
                <a16:creationId xmlns:a16="http://schemas.microsoft.com/office/drawing/2014/main" id="{FBA53FFE-2186-42B2-8951-505C2FB4336A}"/>
              </a:ext>
            </a:extLst>
          </p:cNvPr>
          <p:cNvGraphicFramePr>
            <a:graphicFrameLocks noGrp="1"/>
          </p:cNvGraphicFramePr>
          <p:nvPr>
            <p:extLst>
              <p:ext uri="{D42A27DB-BD31-4B8C-83A1-F6EECF244321}">
                <p14:modId xmlns:p14="http://schemas.microsoft.com/office/powerpoint/2010/main" val="4270180612"/>
              </p:ext>
            </p:extLst>
          </p:nvPr>
        </p:nvGraphicFramePr>
        <p:xfrm>
          <a:off x="323528" y="1337288"/>
          <a:ext cx="7272336" cy="2967036"/>
        </p:xfrm>
        <a:graphic>
          <a:graphicData uri="http://schemas.openxmlformats.org/drawingml/2006/table">
            <a:tbl>
              <a:tblPr/>
              <a:tblGrid>
                <a:gridCol w="2271712">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4729162">
                  <a:extLst>
                    <a:ext uri="{9D8B030D-6E8A-4147-A177-3AD203B41FA5}">
                      <a16:colId xmlns:a16="http://schemas.microsoft.com/office/drawing/2014/main" val="20002"/>
                    </a:ext>
                  </a:extLst>
                </a:gridCol>
              </a:tblGrid>
              <a:tr h="604837">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0"/>
                      <a:r>
                        <a:rPr lang="en-US" sz="900" b="1" dirty="0" err="1">
                          <a:latin typeface="Verdana"/>
                        </a:rPr>
                        <a:t>Cunoștințele</a:t>
                      </a:r>
                      <a:r>
                        <a:rPr lang="en-US" sz="900" b="1" dirty="0">
                          <a:latin typeface="Verdana"/>
                        </a:rPr>
                        <a:t> </a:t>
                      </a:r>
                      <a:r>
                        <a:rPr lang="en-US" sz="900" b="1" dirty="0" err="1">
                          <a:latin typeface="Verdana"/>
                        </a:rPr>
                        <a:t>dobândite</a:t>
                      </a:r>
                      <a:r>
                        <a:rPr lang="en-US" sz="900" b="1" dirty="0">
                          <a:latin typeface="Verdana"/>
                        </a:rPr>
                        <a:t>.</a:t>
                      </a:r>
                    </a:p>
                    <a:p>
                      <a:pPr indent="0"/>
                      <a:endParaRPr lang="en-US" sz="900" b="1" dirty="0">
                        <a:latin typeface="Verdana"/>
                      </a:endParaRPr>
                    </a:p>
                    <a:p>
                      <a:pPr indent="0"/>
                      <a:endParaRPr lang="en-US" sz="900" b="1" dirty="0">
                        <a:latin typeface="Verdana"/>
                      </a:endParaRPr>
                    </a:p>
                    <a:p>
                      <a:pPr indent="0"/>
                      <a:endParaRPr lang="en-US" sz="900" b="1" dirty="0">
                        <a:latin typeface="Verdana"/>
                      </a:endParaRP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spcAft>
                          <a:spcPts val="1470"/>
                        </a:spcAft>
                      </a:pPr>
                      <a:r>
                        <a:rPr lang="ro" sz="950">
                          <a:latin typeface="Arial"/>
                        </a:rPr>
                        <a:t>•</a:t>
                      </a:r>
                    </a:p>
                    <a:p>
                      <a:pPr indent="88900"/>
                      <a:r>
                        <a:rPr lang="ro" sz="95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44000"/>
                        </a:lnSpc>
                      </a:pPr>
                      <a:r>
                        <a:rPr lang="en-US" sz="950" dirty="0">
                          <a:latin typeface="Arial"/>
                        </a:rPr>
                        <a:t>Vei fi </a:t>
                      </a:r>
                      <a:r>
                        <a:rPr lang="en-US" sz="950" dirty="0" err="1">
                          <a:latin typeface="Arial"/>
                        </a:rPr>
                        <a:t>conștient</a:t>
                      </a:r>
                      <a:r>
                        <a:rPr lang="en-US" sz="950" dirty="0">
                          <a:latin typeface="Arial"/>
                        </a:rPr>
                        <a:t> de </a:t>
                      </a:r>
                      <a:r>
                        <a:rPr lang="en-US" sz="950" dirty="0" err="1">
                          <a:latin typeface="Arial"/>
                        </a:rPr>
                        <a:t>caracteristicile</a:t>
                      </a:r>
                      <a:r>
                        <a:rPr lang="en-US" sz="950" dirty="0">
                          <a:latin typeface="Arial"/>
                        </a:rPr>
                        <a:t> </a:t>
                      </a:r>
                      <a:r>
                        <a:rPr lang="en-US" sz="950" dirty="0" err="1">
                          <a:latin typeface="Arial"/>
                        </a:rPr>
                        <a:t>unei</a:t>
                      </a:r>
                      <a:r>
                        <a:rPr lang="en-US" sz="950" dirty="0">
                          <a:latin typeface="Arial"/>
                        </a:rPr>
                        <a:t> </a:t>
                      </a:r>
                      <a:r>
                        <a:rPr lang="en-US" sz="950" dirty="0" err="1">
                          <a:latin typeface="Arial"/>
                        </a:rPr>
                        <a:t>echipe</a:t>
                      </a:r>
                      <a:r>
                        <a:rPr lang="en-US" sz="950" dirty="0">
                          <a:latin typeface="Arial"/>
                        </a:rPr>
                        <a:t> de </a:t>
                      </a:r>
                      <a:r>
                        <a:rPr lang="en-US" sz="950" dirty="0" err="1">
                          <a:latin typeface="Arial"/>
                        </a:rPr>
                        <a:t>succes</a:t>
                      </a:r>
                      <a:r>
                        <a:rPr lang="en-US" sz="950" dirty="0">
                          <a:latin typeface="Arial"/>
                        </a:rPr>
                        <a:t>.</a:t>
                      </a:r>
                    </a:p>
                    <a:p>
                      <a:pPr marL="52900" indent="0">
                        <a:lnSpc>
                          <a:spcPct val="144000"/>
                        </a:lnSpc>
                      </a:pPr>
                      <a:r>
                        <a:rPr lang="en-US" sz="950" dirty="0" err="1">
                          <a:latin typeface="Arial"/>
                        </a:rPr>
                        <a:t>Veți</a:t>
                      </a:r>
                      <a:r>
                        <a:rPr lang="en-US" sz="950" dirty="0">
                          <a:latin typeface="Arial"/>
                        </a:rPr>
                        <a:t> </a:t>
                      </a:r>
                      <a:r>
                        <a:rPr lang="en-US" sz="950" dirty="0" err="1">
                          <a:latin typeface="Arial"/>
                        </a:rPr>
                        <a:t>învăța</a:t>
                      </a:r>
                      <a:r>
                        <a:rPr lang="en-US" sz="950" dirty="0">
                          <a:latin typeface="Arial"/>
                        </a:rPr>
                        <a:t> cum </a:t>
                      </a:r>
                      <a:r>
                        <a:rPr lang="en-US" sz="950" dirty="0" err="1">
                          <a:latin typeface="Arial"/>
                        </a:rPr>
                        <a:t>să</a:t>
                      </a:r>
                      <a:r>
                        <a:rPr lang="en-US" sz="950" dirty="0">
                          <a:latin typeface="Arial"/>
                        </a:rPr>
                        <a:t> </a:t>
                      </a:r>
                      <a:r>
                        <a:rPr lang="en-US" sz="950" dirty="0" err="1">
                          <a:latin typeface="Arial"/>
                        </a:rPr>
                        <a:t>faceți</a:t>
                      </a:r>
                      <a:r>
                        <a:rPr lang="en-US" sz="950" dirty="0">
                          <a:latin typeface="Arial"/>
                        </a:rPr>
                        <a:t> </a:t>
                      </a:r>
                      <a:r>
                        <a:rPr lang="en-US" sz="950" dirty="0" err="1">
                          <a:latin typeface="Arial"/>
                        </a:rPr>
                        <a:t>față</a:t>
                      </a:r>
                      <a:r>
                        <a:rPr lang="en-US" sz="950" dirty="0">
                          <a:latin typeface="Arial"/>
                        </a:rPr>
                        <a:t> </a:t>
                      </a:r>
                      <a:r>
                        <a:rPr lang="en-US" sz="950" dirty="0" err="1">
                          <a:latin typeface="Arial"/>
                        </a:rPr>
                        <a:t>provocărilor</a:t>
                      </a:r>
                      <a:r>
                        <a:rPr lang="en-US" sz="950" dirty="0">
                          <a:latin typeface="Arial"/>
                        </a:rPr>
                        <a:t> </a:t>
                      </a:r>
                      <a:r>
                        <a:rPr lang="en-US" sz="950" dirty="0" err="1">
                          <a:latin typeface="Arial"/>
                        </a:rPr>
                        <a:t>într</a:t>
                      </a:r>
                      <a:r>
                        <a:rPr lang="en-US" sz="950" dirty="0">
                          <a:latin typeface="Arial"/>
                        </a:rPr>
                        <a:t>-o </a:t>
                      </a:r>
                      <a:r>
                        <a:rPr lang="en-US" sz="950" dirty="0" err="1">
                          <a:latin typeface="Arial"/>
                        </a:rPr>
                        <a:t>echipă</a:t>
                      </a:r>
                      <a:r>
                        <a:rPr lang="en-US" sz="950" dirty="0">
                          <a:latin typeface="Arial"/>
                        </a:rPr>
                        <a:t>.</a:t>
                      </a:r>
                      <a:endParaRPr lang="ro" sz="950" dirty="0">
                        <a:latin typeface="Arial"/>
                      </a:endParaRP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387">
                <a:tc rowSpan="3">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0"/>
                      <a:r>
                        <a:rPr lang="en-US" sz="900" b="1" dirty="0" err="1">
                          <a:latin typeface="Verdana"/>
                        </a:rPr>
                        <a:t>Abilitățile</a:t>
                      </a:r>
                      <a:r>
                        <a:rPr lang="en-US" sz="900" b="1" dirty="0">
                          <a:latin typeface="Verdana"/>
                        </a:rPr>
                        <a:t> </a:t>
                      </a:r>
                      <a:r>
                        <a:rPr lang="en-US" sz="900" b="1" dirty="0" err="1">
                          <a:latin typeface="Verdana"/>
                        </a:rPr>
                        <a:t>dobândite</a:t>
                      </a:r>
                      <a:r>
                        <a:rPr lang="en-US" sz="900" b="1" dirty="0">
                          <a:latin typeface="Verdana"/>
                        </a:rPr>
                        <a:t>.</a:t>
                      </a:r>
                    </a:p>
                    <a:p>
                      <a:pPr indent="0"/>
                      <a:endParaRPr lang="en-US" sz="900" b="1" dirty="0">
                        <a:latin typeface="Verdana"/>
                      </a:endParaRPr>
                    </a:p>
                    <a:p>
                      <a:pPr indent="0"/>
                      <a:endParaRPr lang="en-US" sz="900" b="1" dirty="0">
                        <a:latin typeface="Verdana"/>
                      </a:endParaRPr>
                    </a:p>
                    <a:p>
                      <a:pPr indent="0"/>
                      <a:endParaRPr lang="en-US" sz="900" b="1" dirty="0">
                        <a:latin typeface="Verdana"/>
                      </a:endParaRP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r>
                        <a:rPr lang="ro" sz="950" dirty="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50000"/>
                        </a:lnSpc>
                      </a:pPr>
                      <a:r>
                        <a:rPr lang="en-US" sz="950" dirty="0">
                          <a:latin typeface="Arial"/>
                        </a:rPr>
                        <a:t>Vei </a:t>
                      </a:r>
                      <a:r>
                        <a:rPr lang="en-US" sz="950" dirty="0" err="1">
                          <a:latin typeface="Arial"/>
                        </a:rPr>
                        <a:t>dezvolta</a:t>
                      </a:r>
                      <a:r>
                        <a:rPr lang="en-US" sz="950" dirty="0">
                          <a:latin typeface="Arial"/>
                        </a:rPr>
                        <a:t> </a:t>
                      </a:r>
                      <a:r>
                        <a:rPr lang="en-US" sz="950" dirty="0" err="1">
                          <a:latin typeface="Arial"/>
                        </a:rPr>
                        <a:t>abilitățile</a:t>
                      </a:r>
                      <a:r>
                        <a:rPr lang="en-US" sz="950" dirty="0">
                          <a:latin typeface="Arial"/>
                        </a:rPr>
                        <a:t> tale de </a:t>
                      </a:r>
                      <a:r>
                        <a:rPr lang="en-US" sz="950" dirty="0" err="1">
                          <a:latin typeface="Arial"/>
                        </a:rPr>
                        <a:t>comunicare</a:t>
                      </a:r>
                      <a:r>
                        <a:rPr lang="en-US" sz="950" dirty="0">
                          <a:latin typeface="Arial"/>
                        </a:rPr>
                        <a:t>, </a:t>
                      </a:r>
                      <a:r>
                        <a:rPr lang="en-US" sz="950" dirty="0" err="1">
                          <a:latin typeface="Arial"/>
                        </a:rPr>
                        <a:t>fundamentul</a:t>
                      </a:r>
                      <a:r>
                        <a:rPr lang="en-US" sz="950" dirty="0">
                          <a:latin typeface="Arial"/>
                        </a:rPr>
                        <a:t> </a:t>
                      </a:r>
                      <a:r>
                        <a:rPr lang="en-US" sz="950" dirty="0" err="1">
                          <a:latin typeface="Arial"/>
                        </a:rPr>
                        <a:t>oricărei</a:t>
                      </a:r>
                      <a:r>
                        <a:rPr lang="en-US" sz="950" dirty="0">
                          <a:latin typeface="Arial"/>
                        </a:rPr>
                        <a:t> </a:t>
                      </a:r>
                      <a:r>
                        <a:rPr lang="en-US" sz="950" dirty="0" err="1">
                          <a:latin typeface="Arial"/>
                        </a:rPr>
                        <a:t>colaborări</a:t>
                      </a:r>
                      <a:r>
                        <a:rPr lang="en-US" sz="950" dirty="0">
                          <a:latin typeface="Arial"/>
                        </a:rPr>
                        <a:t> de </a:t>
                      </a:r>
                      <a:r>
                        <a:rPr lang="en-US" sz="950" dirty="0" err="1">
                          <a:latin typeface="Arial"/>
                        </a:rPr>
                        <a:t>succes</a:t>
                      </a:r>
                      <a:r>
                        <a:rPr lang="en-US" sz="950" dirty="0">
                          <a:latin typeface="Arial"/>
                        </a:rPr>
                        <a:t> </a:t>
                      </a:r>
                      <a:r>
                        <a:rPr lang="en-US" sz="950" dirty="0" err="1">
                          <a:latin typeface="Arial"/>
                        </a:rPr>
                        <a:t>în</a:t>
                      </a:r>
                      <a:r>
                        <a:rPr lang="en-US" sz="950" dirty="0">
                          <a:latin typeface="Arial"/>
                        </a:rPr>
                        <a:t> </a:t>
                      </a:r>
                      <a:r>
                        <a:rPr lang="en-US" sz="950" dirty="0" err="1">
                          <a:latin typeface="Arial"/>
                        </a:rPr>
                        <a:t>echipă</a:t>
                      </a:r>
                      <a:r>
                        <a:rPr lang="en-US" sz="950" dirty="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4350">
                <a:tc vMerge="1">
                  <a:txBody>
                    <a:bodyPr/>
                    <a:lstStyle/>
                    <a:p>
                      <a:endParaRPr sz="2500" dirty="0"/>
                    </a:p>
                  </a:txBody>
                  <a:tcPr marL="0" marR="0" marT="0" marB="0">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spcBef>
                          <a:spcPts val="350"/>
                        </a:spcBef>
                      </a:pPr>
                      <a:r>
                        <a:rPr lang="ro" sz="950" dirty="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44000"/>
                        </a:lnSpc>
                      </a:pPr>
                      <a:r>
                        <a:rPr lang="en-US" sz="950" dirty="0">
                          <a:latin typeface="Arial"/>
                        </a:rPr>
                        <a:t>Vei </a:t>
                      </a:r>
                      <a:r>
                        <a:rPr lang="en-US" sz="950" dirty="0" err="1">
                          <a:latin typeface="Arial"/>
                        </a:rPr>
                        <a:t>îmbunătăți</a:t>
                      </a:r>
                      <a:r>
                        <a:rPr lang="en-US" sz="950" dirty="0">
                          <a:latin typeface="Arial"/>
                        </a:rPr>
                        <a:t> </a:t>
                      </a:r>
                      <a:r>
                        <a:rPr lang="en-US" sz="950" dirty="0" err="1">
                          <a:latin typeface="Arial"/>
                        </a:rPr>
                        <a:t>creativitatea</a:t>
                      </a:r>
                      <a:r>
                        <a:rPr lang="en-US" sz="950" dirty="0">
                          <a:latin typeface="Arial"/>
                        </a:rPr>
                        <a:t> </a:t>
                      </a:r>
                      <a:r>
                        <a:rPr lang="en-US" sz="950" dirty="0" err="1">
                          <a:latin typeface="Arial"/>
                        </a:rPr>
                        <a:t>și</a:t>
                      </a:r>
                      <a:r>
                        <a:rPr lang="en-US" sz="950" dirty="0">
                          <a:latin typeface="Arial"/>
                        </a:rPr>
                        <a:t> </a:t>
                      </a:r>
                      <a:r>
                        <a:rPr lang="en-US" sz="950" dirty="0" err="1">
                          <a:latin typeface="Arial"/>
                        </a:rPr>
                        <a:t>deschiderea</a:t>
                      </a:r>
                      <a:r>
                        <a:rPr lang="en-US" sz="950" dirty="0">
                          <a:latin typeface="Arial"/>
                        </a:rPr>
                        <a:t> la </a:t>
                      </a:r>
                      <a:r>
                        <a:rPr lang="en-US" sz="950" dirty="0" err="1">
                          <a:latin typeface="Arial"/>
                        </a:rPr>
                        <a:t>sugestii</a:t>
                      </a:r>
                      <a:r>
                        <a:rPr lang="en-US" sz="950" dirty="0">
                          <a:latin typeface="Arial"/>
                        </a:rPr>
                        <a:t>, precum </a:t>
                      </a:r>
                      <a:r>
                        <a:rPr lang="en-US" sz="950" dirty="0" err="1">
                          <a:latin typeface="Arial"/>
                        </a:rPr>
                        <a:t>și</a:t>
                      </a:r>
                      <a:r>
                        <a:rPr lang="en-US" sz="950" dirty="0">
                          <a:latin typeface="Arial"/>
                        </a:rPr>
                        <a:t> </a:t>
                      </a:r>
                      <a:r>
                        <a:rPr lang="en-US" sz="950" dirty="0" err="1">
                          <a:latin typeface="Arial"/>
                        </a:rPr>
                        <a:t>abilitățile</a:t>
                      </a:r>
                      <a:r>
                        <a:rPr lang="en-US" sz="950" dirty="0">
                          <a:latin typeface="Arial"/>
                        </a:rPr>
                        <a:t> tale de auto-</a:t>
                      </a:r>
                      <a:r>
                        <a:rPr lang="en-US" sz="950" dirty="0" err="1">
                          <a:latin typeface="Arial"/>
                        </a:rPr>
                        <a:t>cunoaștere</a:t>
                      </a:r>
                      <a:r>
                        <a:rPr lang="en-US" sz="950" dirty="0">
                          <a:latin typeface="Arial"/>
                        </a:rPr>
                        <a:t>.</a:t>
                      </a:r>
                      <a:endParaRPr lang="ro" sz="950" dirty="0">
                        <a:latin typeface="Arial"/>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825">
                <a:tc vMerge="1">
                  <a:txBody>
                    <a:bodyPr/>
                    <a:lstStyle/>
                    <a:p>
                      <a:endParaRPr sz="2400" dirty="0"/>
                    </a:p>
                  </a:txBody>
                  <a:tcPr marL="0" marR="0" marT="0" marB="0">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spcBef>
                          <a:spcPts val="350"/>
                        </a:spcBef>
                      </a:pPr>
                      <a:r>
                        <a:rPr lang="ro" sz="950" dirty="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44000"/>
                        </a:lnSpc>
                      </a:pPr>
                      <a:r>
                        <a:rPr lang="en-US" sz="950" dirty="0">
                          <a:latin typeface="Arial"/>
                        </a:rPr>
                        <a:t>Vei </a:t>
                      </a:r>
                      <a:r>
                        <a:rPr lang="en-US" sz="950" dirty="0" err="1">
                          <a:latin typeface="Arial"/>
                        </a:rPr>
                        <a:t>dobândi</a:t>
                      </a:r>
                      <a:r>
                        <a:rPr lang="en-US" sz="950" dirty="0">
                          <a:latin typeface="Arial"/>
                        </a:rPr>
                        <a:t> o </a:t>
                      </a:r>
                      <a:r>
                        <a:rPr lang="en-US" sz="950" dirty="0" err="1">
                          <a:latin typeface="Arial"/>
                        </a:rPr>
                        <a:t>dorință</a:t>
                      </a:r>
                      <a:r>
                        <a:rPr lang="en-US" sz="950" dirty="0">
                          <a:latin typeface="Arial"/>
                        </a:rPr>
                        <a:t> de a </a:t>
                      </a:r>
                      <a:r>
                        <a:rPr lang="en-US" sz="950" dirty="0" err="1">
                          <a:latin typeface="Arial"/>
                        </a:rPr>
                        <a:t>împărtăși</a:t>
                      </a:r>
                      <a:r>
                        <a:rPr lang="en-US" sz="950" dirty="0">
                          <a:latin typeface="Arial"/>
                        </a:rPr>
                        <a:t> </a:t>
                      </a:r>
                      <a:r>
                        <a:rPr lang="en-US" sz="950" dirty="0" err="1">
                          <a:latin typeface="Arial"/>
                        </a:rPr>
                        <a:t>experiența</a:t>
                      </a:r>
                      <a:r>
                        <a:rPr lang="en-US" sz="950" dirty="0">
                          <a:latin typeface="Arial"/>
                        </a:rPr>
                        <a:t> </a:t>
                      </a:r>
                      <a:r>
                        <a:rPr lang="en-US" sz="950" dirty="0" err="1">
                          <a:latin typeface="Arial"/>
                        </a:rPr>
                        <a:t>și</a:t>
                      </a:r>
                      <a:r>
                        <a:rPr lang="en-US" sz="950" dirty="0">
                          <a:latin typeface="Arial"/>
                        </a:rPr>
                        <a:t> de a </a:t>
                      </a:r>
                      <a:r>
                        <a:rPr lang="en-US" sz="950" dirty="0" err="1">
                          <a:latin typeface="Arial"/>
                        </a:rPr>
                        <a:t>avea</a:t>
                      </a:r>
                      <a:r>
                        <a:rPr lang="en-US" sz="950" dirty="0">
                          <a:latin typeface="Arial"/>
                        </a:rPr>
                        <a:t> </a:t>
                      </a:r>
                      <a:r>
                        <a:rPr lang="en-US" sz="950" dirty="0" err="1">
                          <a:latin typeface="Arial"/>
                        </a:rPr>
                        <a:t>încredere</a:t>
                      </a:r>
                      <a:r>
                        <a:rPr lang="en-US" sz="950" dirty="0">
                          <a:latin typeface="Arial"/>
                        </a:rPr>
                        <a:t> </a:t>
                      </a:r>
                      <a:r>
                        <a:rPr lang="en-US" sz="950" dirty="0" err="1">
                          <a:latin typeface="Arial"/>
                        </a:rPr>
                        <a:t>în</a:t>
                      </a:r>
                      <a:r>
                        <a:rPr lang="en-US" sz="950" dirty="0">
                          <a:latin typeface="Arial"/>
                        </a:rPr>
                        <a:t> </a:t>
                      </a:r>
                      <a:r>
                        <a:rPr lang="en-US" sz="950" dirty="0" err="1">
                          <a:latin typeface="Arial"/>
                        </a:rPr>
                        <a:t>colegii</a:t>
                      </a:r>
                      <a:r>
                        <a:rPr lang="en-US" sz="950" dirty="0">
                          <a:latin typeface="Arial"/>
                        </a:rPr>
                        <a:t> </a:t>
                      </a:r>
                      <a:r>
                        <a:rPr lang="en-US" sz="950" dirty="0" err="1">
                          <a:latin typeface="Arial"/>
                        </a:rPr>
                        <a:t>tăi</a:t>
                      </a:r>
                      <a:r>
                        <a:rPr lang="en-US" sz="950" dirty="0">
                          <a:latin typeface="Arial"/>
                        </a:rPr>
                        <a:t> din </a:t>
                      </a:r>
                      <a:r>
                        <a:rPr lang="en-US" sz="950" dirty="0" err="1">
                          <a:latin typeface="Arial"/>
                        </a:rPr>
                        <a:t>echipă</a:t>
                      </a:r>
                      <a:r>
                        <a:rPr lang="en-US" sz="950" dirty="0">
                          <a:latin typeface="Arial"/>
                        </a:rPr>
                        <a:t>.</a:t>
                      </a:r>
                      <a:endParaRPr lang="ro" sz="950" dirty="0">
                        <a:latin typeface="Arial"/>
                      </a:endParaRP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725">
                <a:tc rowSpan="2">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0">
                        <a:spcBef>
                          <a:spcPts val="420"/>
                        </a:spcBef>
                      </a:pPr>
                      <a:r>
                        <a:rPr lang="en-US" sz="900" b="1" dirty="0" err="1">
                          <a:latin typeface="Verdana"/>
                        </a:rPr>
                        <a:t>Atitudinea</a:t>
                      </a:r>
                      <a:r>
                        <a:rPr lang="en-US" sz="900" b="1" dirty="0">
                          <a:latin typeface="Verdana"/>
                        </a:rPr>
                        <a:t> </a:t>
                      </a:r>
                      <a:r>
                        <a:rPr lang="en-US" sz="900" b="1" dirty="0" err="1">
                          <a:latin typeface="Verdana"/>
                        </a:rPr>
                        <a:t>dobândită</a:t>
                      </a:r>
                      <a:r>
                        <a:rPr lang="en-US" sz="900" b="1" dirty="0">
                          <a:latin typeface="Verdana"/>
                        </a:rPr>
                        <a:t>.</a:t>
                      </a:r>
                    </a:p>
                    <a:p>
                      <a:pPr indent="0">
                        <a:spcBef>
                          <a:spcPts val="420"/>
                        </a:spcBef>
                      </a:pPr>
                      <a:endParaRPr lang="en-US" sz="900" b="1" dirty="0">
                        <a:latin typeface="Verdana"/>
                      </a:endParaRPr>
                    </a:p>
                    <a:p>
                      <a:pPr indent="0">
                        <a:spcBef>
                          <a:spcPts val="420"/>
                        </a:spcBef>
                      </a:pPr>
                      <a:endParaRPr lang="en-US" sz="900" b="1" dirty="0">
                        <a:latin typeface="Verdana"/>
                      </a:endParaRP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spcBef>
                          <a:spcPts val="420"/>
                        </a:spcBef>
                      </a:pPr>
                      <a:r>
                        <a:rPr lang="ro" sz="95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44000"/>
                        </a:lnSpc>
                      </a:pPr>
                      <a:r>
                        <a:rPr lang="en-US" sz="950" dirty="0">
                          <a:latin typeface="Arial"/>
                        </a:rPr>
                        <a:t>Vei fi </a:t>
                      </a:r>
                      <a:r>
                        <a:rPr lang="en-US" sz="950" dirty="0" err="1">
                          <a:latin typeface="Arial"/>
                        </a:rPr>
                        <a:t>încrezător</a:t>
                      </a:r>
                      <a:r>
                        <a:rPr lang="en-US" sz="950" dirty="0">
                          <a:latin typeface="Arial"/>
                        </a:rPr>
                        <a:t> </a:t>
                      </a:r>
                      <a:r>
                        <a:rPr lang="en-US" sz="950" dirty="0" err="1">
                          <a:latin typeface="Arial"/>
                        </a:rPr>
                        <a:t>în</a:t>
                      </a:r>
                      <a:r>
                        <a:rPr lang="en-US" sz="950" dirty="0">
                          <a:latin typeface="Arial"/>
                        </a:rPr>
                        <a:t> </a:t>
                      </a:r>
                      <a:r>
                        <a:rPr lang="en-US" sz="950" dirty="0" err="1">
                          <a:latin typeface="Arial"/>
                        </a:rPr>
                        <a:t>lucrul</a:t>
                      </a:r>
                      <a:r>
                        <a:rPr lang="en-US" sz="950" dirty="0">
                          <a:latin typeface="Arial"/>
                        </a:rPr>
                        <a:t> </a:t>
                      </a:r>
                      <a:r>
                        <a:rPr lang="en-US" sz="950" dirty="0" err="1">
                          <a:latin typeface="Arial"/>
                        </a:rPr>
                        <a:t>în</a:t>
                      </a:r>
                      <a:r>
                        <a:rPr lang="en-US" sz="950" dirty="0">
                          <a:latin typeface="Arial"/>
                        </a:rPr>
                        <a:t> </a:t>
                      </a:r>
                      <a:r>
                        <a:rPr lang="en-US" sz="950" dirty="0" err="1">
                          <a:latin typeface="Arial"/>
                        </a:rPr>
                        <a:t>echipă</a:t>
                      </a:r>
                      <a:r>
                        <a:rPr lang="en-US" sz="950" dirty="0">
                          <a:latin typeface="Arial"/>
                        </a:rPr>
                        <a:t> </a:t>
                      </a:r>
                      <a:r>
                        <a:rPr lang="en-US" sz="950" dirty="0" err="1">
                          <a:latin typeface="Arial"/>
                        </a:rPr>
                        <a:t>și</a:t>
                      </a:r>
                      <a:r>
                        <a:rPr lang="en-US" sz="950" dirty="0">
                          <a:latin typeface="Arial"/>
                        </a:rPr>
                        <a:t> </a:t>
                      </a:r>
                      <a:r>
                        <a:rPr lang="en-US" sz="950" dirty="0" err="1">
                          <a:latin typeface="Arial"/>
                        </a:rPr>
                        <a:t>în</a:t>
                      </a:r>
                      <a:r>
                        <a:rPr lang="en-US" sz="950" dirty="0">
                          <a:latin typeface="Arial"/>
                        </a:rPr>
                        <a:t> </a:t>
                      </a:r>
                      <a:r>
                        <a:rPr lang="en-US" sz="950" dirty="0" err="1">
                          <a:latin typeface="Arial"/>
                        </a:rPr>
                        <a:t>capacitatea</a:t>
                      </a:r>
                      <a:r>
                        <a:rPr lang="en-US" sz="950" dirty="0">
                          <a:latin typeface="Arial"/>
                        </a:rPr>
                        <a:t> ta de a </a:t>
                      </a:r>
                      <a:r>
                        <a:rPr lang="en-US" sz="950" dirty="0" err="1">
                          <a:latin typeface="Arial"/>
                        </a:rPr>
                        <a:t>colabora</a:t>
                      </a:r>
                      <a:r>
                        <a:rPr lang="en-US" sz="950" dirty="0">
                          <a:latin typeface="Arial"/>
                        </a:rPr>
                        <a:t> cu </a:t>
                      </a:r>
                      <a:r>
                        <a:rPr lang="en-US" sz="950" dirty="0" err="1">
                          <a:latin typeface="Arial"/>
                        </a:rPr>
                        <a:t>succes</a:t>
                      </a:r>
                      <a:r>
                        <a:rPr lang="en-US" sz="950" dirty="0">
                          <a:latin typeface="Arial"/>
                        </a:rPr>
                        <a:t> cu </a:t>
                      </a:r>
                      <a:r>
                        <a:rPr lang="en-US" sz="950" dirty="0" err="1">
                          <a:latin typeface="Arial"/>
                        </a:rPr>
                        <a:t>ceilalți</a:t>
                      </a:r>
                      <a:r>
                        <a:rPr lang="en-US" sz="950" dirty="0">
                          <a:latin typeface="Arial"/>
                        </a:rPr>
                        <a:t> </a:t>
                      </a:r>
                      <a:r>
                        <a:rPr lang="en-US" sz="950" dirty="0" err="1">
                          <a:latin typeface="Arial"/>
                        </a:rPr>
                        <a:t>membri</a:t>
                      </a:r>
                      <a:r>
                        <a:rPr lang="en-US" sz="950" dirty="0">
                          <a:latin typeface="Arial"/>
                        </a:rPr>
                        <a:t> ai </a:t>
                      </a:r>
                      <a:r>
                        <a:rPr lang="en-US" sz="950" dirty="0" err="1">
                          <a:latin typeface="Arial"/>
                        </a:rPr>
                        <a:t>echipei</a:t>
                      </a:r>
                      <a:r>
                        <a:rPr lang="en-US" sz="950" dirty="0">
                          <a:latin typeface="Arial"/>
                        </a:rPr>
                        <a:t>.</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2912">
                <a:tc vMerge="1">
                  <a:txBody>
                    <a:bodyPr/>
                    <a:lstStyle/>
                    <a:p>
                      <a:endParaRPr sz="2100" dirty="0"/>
                    </a:p>
                  </a:txBody>
                  <a:tcPr marL="0" marR="0" marT="0" marB="0">
                    <a:solidFill>
                      <a:srgbClr val="9ACBCF"/>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88900"/>
                      <a:r>
                        <a:rPr lang="ro" sz="950">
                          <a:latin typeface="Arial"/>
                        </a:rPr>
                        <a:t>•</a:t>
                      </a:r>
                    </a:p>
                  </a:txBody>
                  <a:tcPr marL="0" marR="0"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marL="52900" indent="0">
                        <a:lnSpc>
                          <a:spcPct val="144000"/>
                        </a:lnSpc>
                      </a:pPr>
                      <a:r>
                        <a:rPr lang="it-IT" sz="950" dirty="0">
                          <a:latin typeface="Arial"/>
                        </a:rPr>
                        <a:t>Veți identifica constant oportunități bune pe piața muncii.</a:t>
                      </a:r>
                    </a:p>
                  </a:txBody>
                  <a:tcPr marL="0" marR="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Ce </a:t>
            </a:r>
            <a:r>
              <a:rPr lang="en-US" altLang="ko-KR" sz="1200" dirty="0" err="1">
                <a:solidFill>
                  <a:schemeClr val="tx1">
                    <a:lumMod val="75000"/>
                    <a:lumOff val="25000"/>
                  </a:schemeClr>
                </a:solidFill>
              </a:rPr>
              <a:t>impresie</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despre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acum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după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făcut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primii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lume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provocatoare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Dacă</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găsit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destul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dificil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înainte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activitățile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efectuate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împreună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colegii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tăi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siguranță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a:t>
            </a:r>
            <a:r>
              <a:rPr lang="en-US" altLang="ko-KR" sz="1200" dirty="0">
                <a:solidFill>
                  <a:schemeClr val="tx1">
                    <a:lumMod val="75000"/>
                    <a:lumOff val="25000"/>
                  </a:schemeClr>
                </a:solidFill>
              </a:rPr>
              <a:t>-au </a:t>
            </a:r>
            <a:r>
              <a:rPr lang="en-US" altLang="ko-KR" sz="1200" dirty="0" err="1">
                <a:solidFill>
                  <a:schemeClr val="tx1">
                    <a:lumMod val="75000"/>
                    <a:lumOff val="25000"/>
                  </a:schemeClr>
                </a:solidFill>
              </a:rPr>
              <a:t>luminat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au </a:t>
            </a:r>
            <a:r>
              <a:rPr lang="en-US" altLang="ko-KR" sz="1200" dirty="0" err="1">
                <a:solidFill>
                  <a:schemeClr val="tx1">
                    <a:lumMod val="75000"/>
                    <a:lumOff val="25000"/>
                  </a:schemeClr>
                </a:solidFill>
              </a:rPr>
              <a:t>furnizat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curaj</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asta</a:t>
            </a:r>
            <a:r>
              <a:rPr lang="en-US" altLang="ko-KR" sz="1200" dirty="0">
                <a:solidFill>
                  <a:schemeClr val="tx1">
                    <a:lumMod val="75000"/>
                    <a:lumOff val="25000"/>
                  </a:schemeClr>
                </a:solidFill>
              </a:rPr>
              <a:t> nu e </a:t>
            </a:r>
            <a:r>
              <a:rPr lang="en-US" altLang="ko-KR" sz="1200" dirty="0" err="1">
                <a:solidFill>
                  <a:schemeClr val="tx1">
                    <a:lumMod val="75000"/>
                    <a:lumOff val="25000"/>
                  </a:schemeClr>
                </a:solidFill>
              </a:rPr>
              <a:t>totul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rămâi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concentrat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începutul</a:t>
            </a:r>
            <a:r>
              <a:rPr lang="en-US" altLang="ko-KR" sz="1200" dirty="0">
                <a:solidFill>
                  <a:schemeClr val="tx1">
                    <a:lumMod val="75000"/>
                    <a:lumOff val="25000"/>
                  </a:schemeClr>
                </a:solidFill>
              </a:rPr>
              <a:t>! Ai </a:t>
            </a:r>
            <a:r>
              <a:rPr lang="en-US" altLang="ko-KR" sz="1200" dirty="0" err="1">
                <a:solidFill>
                  <a:schemeClr val="tx1">
                    <a:lumMod val="75000"/>
                    <a:lumOff val="25000"/>
                  </a:schemeClr>
                </a:solidFill>
              </a:rPr>
              <a:t>văzut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cât</a:t>
            </a:r>
            <a:r>
              <a:rPr lang="en-US" altLang="ko-KR" sz="1200" dirty="0">
                <a:solidFill>
                  <a:schemeClr val="tx1">
                    <a:lumMod val="75000"/>
                    <a:lumOff val="25000"/>
                  </a:schemeClr>
                </a:solidFill>
              </a:rPr>
              <a:t> de important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fiecare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membru</a:t>
            </a:r>
            <a:r>
              <a:rPr lang="en-US" altLang="ko-KR" sz="1200" dirty="0">
                <a:solidFill>
                  <a:schemeClr val="tx1">
                    <a:lumMod val="75000"/>
                    <a:lumOff val="25000"/>
                  </a:schemeClr>
                </a:solidFill>
              </a:rPr>
              <a:t> al </a:t>
            </a:r>
            <a:r>
              <a:rPr lang="en-US" altLang="ko-KR" sz="1200" dirty="0" err="1">
                <a:solidFill>
                  <a:schemeClr val="tx1">
                    <a:lumMod val="75000"/>
                    <a:lumOff val="25000"/>
                  </a:schemeClr>
                </a:solidFill>
              </a:rPr>
              <a:t>echipei</a:t>
            </a:r>
            <a:r>
              <a:rPr lang="en-US" altLang="ko-KR" sz="1200" dirty="0">
                <a:solidFill>
                  <a:schemeClr val="tx1">
                    <a:lumMod val="75000"/>
                    <a:lumOff val="25000"/>
                  </a:schemeClr>
                </a:solidFill>
              </a:rPr>
              <a:t> tale,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socializezi</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găsești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caracteristici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fi </a:t>
            </a:r>
            <a:r>
              <a:rPr lang="en-US" altLang="ko-KR" sz="1200" dirty="0" err="1">
                <a:solidFill>
                  <a:schemeClr val="tx1">
                    <a:lumMod val="75000"/>
                    <a:lumOff val="25000"/>
                  </a:schemeClr>
                </a:solidFill>
              </a:rPr>
              <a:t>conștient</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strategiile</a:t>
            </a:r>
            <a:r>
              <a:rPr lang="en-US" altLang="ko-KR" sz="1200" dirty="0">
                <a:solidFill>
                  <a:schemeClr val="tx1">
                    <a:lumMod val="75000"/>
                    <a:lumOff val="25000"/>
                  </a:schemeClr>
                </a:solidFill>
              </a:rPr>
              <a:t> pe care </a:t>
            </a:r>
            <a:r>
              <a:rPr lang="en-US" altLang="ko-KR" sz="1200" dirty="0" err="1">
                <a:solidFill>
                  <a:schemeClr val="tx1">
                    <a:lumMod val="75000"/>
                    <a:lumOff val="25000"/>
                  </a:schemeClr>
                </a:solidFill>
              </a:rPr>
              <a:t>echipa</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folosi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finaliza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sarcina</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succes</a:t>
            </a:r>
            <a:r>
              <a:rPr lang="en-US" altLang="ko-KR" sz="1200" dirty="0">
                <a:solidFill>
                  <a:schemeClr val="tx1">
                    <a:lumMod val="75000"/>
                    <a:lumOff val="25000"/>
                  </a:schemeClr>
                </a:solidFill>
              </a:rPr>
              <a:t>.</a:t>
            </a:r>
          </a:p>
          <a:p>
            <a:pPr algn="just">
              <a:lnSpc>
                <a:spcPct val="150000"/>
              </a:lnSpc>
            </a:pPr>
            <a:r>
              <a:rPr lang="en-US" altLang="ko-KR" sz="1200" dirty="0">
                <a:solidFill>
                  <a:schemeClr val="tx1">
                    <a:lumMod val="75000"/>
                    <a:lumOff val="25000"/>
                  </a:schemeClr>
                </a:solidFill>
              </a:rPr>
              <a:t>Nu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ultimul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recomandăm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Resurse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puteți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extinde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cunoștințele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despre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subiect</a:t>
            </a:r>
            <a:r>
              <a:rPr lang="en-US" altLang="ko-KR" sz="1200" dirty="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Concluzie</a:t>
            </a:r>
            <a:r>
              <a:rPr lang="en-US" altLang="ko-KR" sz="1800" b="1" dirty="0"/>
              <a:t>: Ce </a:t>
            </a:r>
            <a:r>
              <a:rPr lang="en-US" altLang="ko-KR" sz="1800" b="1" dirty="0" err="1"/>
              <a:t>voi</a:t>
            </a:r>
            <a:r>
              <a:rPr lang="en-US" altLang="ko-KR" sz="1800" b="1" dirty="0"/>
              <a:t> </a:t>
            </a:r>
            <a:r>
              <a:rPr lang="en-US" altLang="ko-KR" sz="1800" b="1" dirty="0" err="1"/>
              <a:t>lua</a:t>
            </a:r>
            <a:r>
              <a:rPr lang="en-US" altLang="ko-KR" sz="1800" b="1" dirty="0"/>
              <a:t> </a:t>
            </a:r>
            <a:r>
              <a:rPr lang="en-US" altLang="ko-KR" sz="1800" b="1" dirty="0" err="1"/>
              <a:t>acasă</a:t>
            </a:r>
            <a:r>
              <a:rPr lang="en-US" altLang="ko-KR" sz="1800" b="1"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Marcador de texto 1">
            <a:extLst>
              <a:ext uri="{FF2B5EF4-FFF2-40B4-BE49-F238E27FC236}">
                <a16:creationId xmlns:a16="http://schemas.microsoft.com/office/drawing/2014/main" id="{DC40BE1C-ED6F-06B7-07D9-59D9E8494497}"/>
              </a:ext>
            </a:extLst>
          </p:cNvPr>
          <p:cNvSpPr>
            <a:spLocks noGrp="1"/>
          </p:cNvSpPr>
          <p:nvPr>
            <p:ph type="body" sz="quarter" idx="10"/>
          </p:nvPr>
        </p:nvSpPr>
        <p:spPr>
          <a:xfrm>
            <a:off x="0" y="123825"/>
            <a:ext cx="9144000" cy="576263"/>
          </a:xfrm>
        </p:spPr>
        <p:txBody>
          <a:bodyPr anchor="t"/>
          <a:lstStyle/>
          <a:p>
            <a:r>
              <a:rPr lang="ro-RO" sz="2000" b="1" dirty="0">
                <a:latin typeface="Arial" panose="020B0604020202020204" pitchFamily="34" charset="0"/>
              </a:rPr>
              <a:t>Misiunea 1</a:t>
            </a:r>
            <a:r>
              <a:rPr lang="es-ES" sz="2000" b="1" dirty="0">
                <a:latin typeface="Arial" panose="020B0604020202020204" pitchFamily="34" charset="0"/>
              </a:rPr>
              <a:t>:</a:t>
            </a:r>
            <a:r>
              <a:rPr lang="es-ES" sz="2800" b="1" dirty="0"/>
              <a:t> </a:t>
            </a:r>
            <a:r>
              <a:rPr lang="en-GB" sz="2000" b="1" dirty="0" err="1">
                <a:effectLst/>
                <a:latin typeface="Arial" panose="020B0604020202020204" pitchFamily="34" charset="0"/>
                <a:ea typeface="Arial" panose="020B0604020202020204" pitchFamily="34" charset="0"/>
              </a:rPr>
              <a:t>Abilitățile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a:t>
            </a:r>
            <a:r>
              <a:rPr lang="en-GB" sz="2000" b="1" dirty="0">
                <a:effectLst/>
                <a:latin typeface="Arial" panose="020B0604020202020204" pitchFamily="34" charset="0"/>
                <a:ea typeface="Arial" panose="020B0604020202020204" pitchFamily="34" charset="0"/>
              </a:rPr>
              <a:t> pot </a:t>
            </a:r>
            <a:r>
              <a:rPr lang="en-GB" sz="2000" b="1" dirty="0" err="1">
                <a:effectLst/>
                <a:latin typeface="Arial" panose="020B0604020202020204" pitchFamily="34" charset="0"/>
                <a:ea typeface="Arial" panose="020B0604020202020204" pitchFamily="34" charset="0"/>
              </a:rPr>
              <a:t>transforma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într</a:t>
            </a:r>
            <a:r>
              <a:rPr lang="en-GB" sz="2000" b="1" dirty="0">
                <a:effectLst/>
                <a:latin typeface="Arial" panose="020B0604020202020204" pitchFamily="34" charset="0"/>
                <a:ea typeface="Arial" panose="020B0604020202020204" pitchFamily="34" charset="0"/>
              </a:rPr>
              <a:t>-un </a:t>
            </a:r>
            <a:r>
              <a:rPr lang="en-GB" sz="2000" b="1" dirty="0" err="1">
                <a:effectLst/>
                <a:latin typeface="Arial" panose="020B0604020202020204" pitchFamily="34" charset="0"/>
                <a:ea typeface="Arial" panose="020B0604020202020204" pitchFamily="34" charset="0"/>
              </a:rPr>
              <a:t>angajat</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33101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RO" sz="2000" b="1" dirty="0">
                <a:solidFill>
                  <a:schemeClr val="tx1"/>
                </a:solidFill>
              </a:rPr>
              <a:t>Misiunea 2</a:t>
            </a:r>
            <a:r>
              <a:rPr lang="es-ES" sz="2000" b="1" dirty="0">
                <a:solidFill>
                  <a:schemeClr val="tx1"/>
                </a:solidFill>
              </a:rPr>
              <a:t>:</a:t>
            </a:r>
            <a:r>
              <a:rPr lang="ro-RO" sz="2000" b="1" dirty="0">
                <a:solidFill>
                  <a:schemeClr val="tx1"/>
                </a:solidFill>
              </a:rPr>
              <a:t> </a:t>
            </a:r>
            <a:r>
              <a:rPr lang="it-IT" sz="2000" b="1" dirty="0">
                <a:solidFill>
                  <a:schemeClr val="tx1"/>
                </a:solidFill>
                <a:effectLst/>
                <a:ea typeface="Arial" panose="020B0604020202020204" pitchFamily="34" charset="0"/>
              </a:rPr>
              <a:t>Abordarea diversității culturale la locul de muncă</a:t>
            </a:r>
          </a:p>
        </p:txBody>
      </p:sp>
      <p:sp>
        <p:nvSpPr>
          <p:cNvPr id="18" name="Rectangle 1">
            <a:extLst>
              <a:ext uri="{FF2B5EF4-FFF2-40B4-BE49-F238E27FC236}">
                <a16:creationId xmlns:a16="http://schemas.microsoft.com/office/drawing/2014/main" id="{A53FAEA7-C47A-B133-DF94-DC09E55CAB1F}"/>
              </a:ext>
            </a:extLst>
          </p:cNvPr>
          <p:cNvSpPr/>
          <p:nvPr/>
        </p:nvSpPr>
        <p:spPr>
          <a:xfrm>
            <a:off x="395536" y="1275606"/>
            <a:ext cx="5243102" cy="33843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ro-RO" altLang="ko-KR" sz="1200" dirty="0">
              <a:solidFill>
                <a:schemeClr val="tx1">
                  <a:lumMod val="75000"/>
                  <a:lumOff val="25000"/>
                </a:schemeClr>
              </a:solidFill>
            </a:endParaRPr>
          </a:p>
          <a:p>
            <a:pPr algn="just"/>
            <a:endParaRPr lang="ro-RO" altLang="ko-KR" sz="1200" dirty="0">
              <a:solidFill>
                <a:schemeClr val="tx1">
                  <a:lumMod val="75000"/>
                  <a:lumOff val="25000"/>
                </a:schemeClr>
              </a:solidFill>
            </a:endParaRPr>
          </a:p>
          <a:p>
            <a:pPr algn="just"/>
            <a:endParaRPr lang="ro-RO" altLang="ko-KR" sz="1200" dirty="0">
              <a:solidFill>
                <a:schemeClr val="tx1">
                  <a:lumMod val="75000"/>
                  <a:lumOff val="25000"/>
                </a:schemeClr>
              </a:solidFill>
            </a:endParaRPr>
          </a:p>
          <a:p>
            <a:pPr algn="just"/>
            <a:endParaRPr lang="ro-RO" altLang="ko-KR" sz="1200" dirty="0">
              <a:solidFill>
                <a:schemeClr val="tx1">
                  <a:lumMod val="75000"/>
                  <a:lumOff val="25000"/>
                </a:schemeClr>
              </a:solidFill>
            </a:endParaRPr>
          </a:p>
          <a:p>
            <a:pPr algn="just"/>
            <a:endParaRPr lang="ro-RO" altLang="ko-KR" sz="1200" dirty="0">
              <a:solidFill>
                <a:schemeClr val="tx1">
                  <a:lumMod val="75000"/>
                  <a:lumOff val="25000"/>
                </a:schemeClr>
              </a:solidFill>
            </a:endParaRPr>
          </a:p>
          <a:p>
            <a:pPr algn="just"/>
            <a:endParaRPr lang="ro-RO" altLang="ko-KR" sz="1200" dirty="0">
              <a:solidFill>
                <a:schemeClr val="tx1">
                  <a:lumMod val="75000"/>
                  <a:lumOff val="25000"/>
                </a:schemeClr>
              </a:solidFill>
            </a:endParaRPr>
          </a:p>
          <a:p>
            <a:pPr algn="just"/>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recunoaștem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zilele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noastre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afacerile</a:t>
            </a:r>
            <a:r>
              <a:rPr lang="en-US" altLang="ko-KR" sz="1200" dirty="0">
                <a:solidFill>
                  <a:schemeClr val="tx1">
                    <a:lumMod val="75000"/>
                    <a:lumOff val="25000"/>
                  </a:schemeClr>
                </a:solidFill>
              </a:rPr>
              <a:t> sunt pe o </a:t>
            </a:r>
            <a:r>
              <a:rPr lang="en-US" altLang="ko-KR" sz="1200" dirty="0" err="1">
                <a:solidFill>
                  <a:schemeClr val="tx1">
                    <a:lumMod val="75000"/>
                    <a:lumOff val="25000"/>
                  </a:schemeClr>
                </a:solidFill>
              </a:rPr>
              <a:t>scenă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globală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După</a:t>
            </a:r>
            <a:r>
              <a:rPr lang="en-US" altLang="ko-KR" sz="1200" dirty="0">
                <a:solidFill>
                  <a:schemeClr val="tx1">
                    <a:lumMod val="75000"/>
                    <a:lumOff val="25000"/>
                  </a:schemeClr>
                </a:solidFill>
              </a:rPr>
              <a:t> cum </a:t>
            </a:r>
            <a:r>
              <a:rPr lang="en-US" altLang="ko-KR" sz="1200" dirty="0" err="1">
                <a:solidFill>
                  <a:schemeClr val="tx1">
                    <a:lumMod val="75000"/>
                    <a:lumOff val="25000"/>
                  </a:schemeClr>
                </a:solidFill>
              </a:rPr>
              <a:t>vedeți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fiecare</a:t>
            </a:r>
            <a:r>
              <a:rPr lang="en-US" altLang="ko-KR" sz="1200" dirty="0">
                <a:solidFill>
                  <a:schemeClr val="tx1">
                    <a:lumMod val="75000"/>
                    <a:lumOff val="25000"/>
                  </a:schemeClr>
                </a:solidFill>
              </a:rPr>
              <a:t> zi, </a:t>
            </a:r>
            <a:r>
              <a:rPr lang="en-US" altLang="ko-KR" sz="1200" dirty="0" err="1">
                <a:solidFill>
                  <a:schemeClr val="tx1">
                    <a:lumMod val="75000"/>
                    <a:lumOff val="25000"/>
                  </a:schemeClr>
                </a:solidFill>
              </a:rPr>
              <a:t>tehnologia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factorii</a:t>
            </a:r>
            <a:r>
              <a:rPr lang="en-US" altLang="ko-KR" sz="1200" dirty="0">
                <a:solidFill>
                  <a:schemeClr val="tx1">
                    <a:lumMod val="75000"/>
                    <a:lumOff val="25000"/>
                  </a:schemeClr>
                </a:solidFill>
              </a:rPr>
              <a:t> care fac </a:t>
            </a:r>
            <a:r>
              <a:rPr lang="en-US" altLang="ko-KR" sz="1200" dirty="0" err="1">
                <a:solidFill>
                  <a:schemeClr val="tx1">
                    <a:lumMod val="75000"/>
                    <a:lumOff val="25000"/>
                  </a:schemeClr>
                </a:solidFill>
              </a:rPr>
              <a:t>lumea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noastră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oferă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companiilor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dimensiunile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libertatea</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angaja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oameni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oriunde</a:t>
            </a:r>
            <a:r>
              <a:rPr lang="en-US" altLang="ko-KR" sz="1200" dirty="0">
                <a:solidFill>
                  <a:schemeClr val="tx1">
                    <a:lumMod val="75000"/>
                    <a:lumOff val="25000"/>
                  </a:schemeClr>
                </a:solidFill>
              </a:rPr>
              <a:t> s-</a:t>
            </a:r>
            <a:r>
              <a:rPr lang="en-US" altLang="ko-KR" sz="1200" dirty="0" err="1">
                <a:solidFill>
                  <a:schemeClr val="tx1">
                    <a:lumMod val="75000"/>
                    <a:lumOff val="25000"/>
                  </a:schemeClr>
                </a:solidFill>
              </a:rPr>
              <a:t>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afla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aceștia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Toată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lumea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vorbește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despre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diversitatea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definiție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vedem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dicționarul</a:t>
            </a:r>
            <a:r>
              <a:rPr lang="en-US" altLang="ko-KR" sz="1200" dirty="0">
                <a:solidFill>
                  <a:schemeClr val="tx1">
                    <a:lumMod val="75000"/>
                    <a:lumOff val="25000"/>
                  </a:schemeClr>
                </a:solidFill>
              </a:rPr>
              <a:t> Oxford: "</a:t>
            </a:r>
            <a:r>
              <a:rPr lang="en-US" altLang="ko-KR" sz="1200" dirty="0" err="1">
                <a:solidFill>
                  <a:schemeClr val="tx1">
                    <a:lumMod val="75000"/>
                    <a:lumOff val="25000"/>
                  </a:schemeClr>
                </a:solidFill>
              </a:rPr>
              <a:t>existența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varietăți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grupuri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etnice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cadrul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societăți</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alte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cuvinte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populație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diferențele</a:t>
            </a:r>
            <a:r>
              <a:rPr lang="en-US" altLang="ko-KR" sz="1200" dirty="0">
                <a:solidFill>
                  <a:schemeClr val="tx1">
                    <a:lumMod val="75000"/>
                    <a:lumOff val="25000"/>
                  </a:schemeClr>
                </a:solidFill>
              </a:rPr>
              <a:t> sunt </a:t>
            </a:r>
            <a:r>
              <a:rPr lang="en-US" altLang="ko-KR" sz="1200" dirty="0" err="1">
                <a:solidFill>
                  <a:schemeClr val="tx1">
                    <a:lumMod val="75000"/>
                    <a:lumOff val="25000"/>
                  </a:schemeClr>
                </a:solidFill>
              </a:rPr>
              <a:t>reprezentate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afaceri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tipurile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diversitate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includ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originea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vârsta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abilitatea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limba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naționalitatea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statutul</a:t>
            </a:r>
            <a:r>
              <a:rPr lang="en-US" altLang="ko-KR" sz="1200" dirty="0">
                <a:solidFill>
                  <a:schemeClr val="tx1">
                    <a:lumMod val="75000"/>
                    <a:lumOff val="25000"/>
                  </a:schemeClr>
                </a:solidFill>
              </a:rPr>
              <a:t> socio-economic, </a:t>
            </a:r>
            <a:r>
              <a:rPr lang="en-US" altLang="ko-KR" sz="1200" dirty="0" err="1">
                <a:solidFill>
                  <a:schemeClr val="tx1">
                    <a:lumMod val="75000"/>
                    <a:lumOff val="25000"/>
                  </a:schemeClr>
                </a:solidFill>
              </a:rPr>
              <a:t>genul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preferințele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vorbim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despre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diversitatea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angajaților</a:t>
            </a:r>
            <a:r>
              <a:rPr lang="en-US" altLang="ko-KR" sz="1200" dirty="0">
                <a:solidFill>
                  <a:schemeClr val="tx1">
                    <a:lumMod val="75000"/>
                    <a:lumOff val="25000"/>
                  </a:schemeClr>
                </a:solidFill>
              </a:rPr>
              <a:t>, ne </a:t>
            </a:r>
            <a:r>
              <a:rPr lang="en-US" altLang="ko-KR" sz="1200" dirty="0" err="1">
                <a:solidFill>
                  <a:schemeClr val="tx1">
                    <a:lumMod val="75000"/>
                    <a:lumOff val="25000"/>
                  </a:schemeClr>
                </a:solidFill>
              </a:rPr>
              <a:t>referim</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rezultatul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practicilor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valorilor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tradițiilor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credințelor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angajaților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bazate</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origine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vârstă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gen".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viața</a:t>
            </a:r>
            <a:r>
              <a:rPr lang="en-US" altLang="ko-KR" sz="1200" dirty="0">
                <a:solidFill>
                  <a:schemeClr val="tx1">
                    <a:lumMod val="75000"/>
                    <a:lumOff val="25000"/>
                  </a:schemeClr>
                </a:solidFill>
              </a:rPr>
              <a:t> de zi cu zi,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întâlnit</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siguranță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auzit</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puțin</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persoană</a:t>
            </a:r>
            <a:r>
              <a:rPr lang="en-US" altLang="ko-KR" sz="1200" dirty="0">
                <a:solidFill>
                  <a:schemeClr val="tx1">
                    <a:lumMod val="75000"/>
                    <a:lumOff val="25000"/>
                  </a:schemeClr>
                </a:solidFill>
              </a:rPr>
              <a:t> care vine </a:t>
            </a:r>
            <a:r>
              <a:rPr lang="en-US" altLang="ko-KR" sz="1200" dirty="0" err="1">
                <a:solidFill>
                  <a:schemeClr val="tx1">
                    <a:lumMod val="75000"/>
                    <a:lumOff val="25000"/>
                  </a:schemeClr>
                </a:solidFill>
              </a:rPr>
              <a:t>dintr</a:t>
            </a:r>
            <a:r>
              <a:rPr lang="en-US" altLang="ko-KR" sz="1200" dirty="0">
                <a:solidFill>
                  <a:schemeClr val="tx1">
                    <a:lumMod val="75000"/>
                    <a:lumOff val="25000"/>
                  </a:schemeClr>
                </a:solidFill>
              </a:rPr>
              <a:t>-un </a:t>
            </a:r>
            <a:r>
              <a:rPr lang="en-US" altLang="ko-KR" sz="1200" dirty="0" err="1">
                <a:solidFill>
                  <a:schemeClr val="tx1">
                    <a:lumMod val="75000"/>
                    <a:lumOff val="25000"/>
                  </a:schemeClr>
                </a:solidFill>
              </a:rPr>
              <a:t>mediu</a:t>
            </a:r>
            <a:r>
              <a:rPr lang="en-US" altLang="ko-KR" sz="1200" dirty="0">
                <a:solidFill>
                  <a:schemeClr val="tx1">
                    <a:lumMod val="75000"/>
                    <a:lumOff val="25000"/>
                  </a:schemeClr>
                </a:solidFill>
              </a:rPr>
              <a:t> cultural </a:t>
            </a:r>
            <a:r>
              <a:rPr lang="en-US" altLang="ko-KR" sz="1200" dirty="0" err="1">
                <a:solidFill>
                  <a:schemeClr val="tx1">
                    <a:lumMod val="75000"/>
                    <a:lumOff val="25000"/>
                  </a:schemeClr>
                </a:solidFill>
              </a:rPr>
              <a:t>diferit</a:t>
            </a:r>
            <a:r>
              <a:rPr lang="en-US" altLang="ko-KR" sz="1200" dirty="0">
                <a:solidFill>
                  <a:schemeClr val="tx1">
                    <a:lumMod val="75000"/>
                    <a:lumOff val="25000"/>
                  </a:schemeClr>
                </a:solidFill>
              </a:rPr>
              <a:t>, care s-a </a:t>
            </a:r>
            <a:r>
              <a:rPr lang="en-US" altLang="ko-KR" sz="1200" dirty="0" err="1">
                <a:solidFill>
                  <a:schemeClr val="tx1">
                    <a:lumMod val="75000"/>
                    <a:lumOff val="25000"/>
                  </a:schemeClr>
                </a:solidFill>
              </a:rPr>
              <a:t>întâmplat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fie </a:t>
            </a:r>
            <a:r>
              <a:rPr lang="en-US" altLang="ko-KR" sz="1200" dirty="0" err="1">
                <a:solidFill>
                  <a:schemeClr val="tx1">
                    <a:lumMod val="75000"/>
                    <a:lumOff val="25000"/>
                  </a:schemeClr>
                </a:solidFill>
              </a:rPr>
              <a:t>coleg</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clasă</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școală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șansa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împreună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anumit</a:t>
            </a:r>
            <a:r>
              <a:rPr lang="en-US" altLang="ko-KR" sz="1200" dirty="0">
                <a:solidFill>
                  <a:schemeClr val="tx1">
                    <a:lumMod val="75000"/>
                    <a:lumOff val="25000"/>
                  </a:schemeClr>
                </a:solidFill>
              </a:rPr>
              <a:t> scop. De </a:t>
            </a:r>
            <a:r>
              <a:rPr lang="en-US" altLang="ko-KR" sz="1200" dirty="0" err="1">
                <a:solidFill>
                  <a:schemeClr val="tx1">
                    <a:lumMod val="75000"/>
                    <a:lumOff val="25000"/>
                  </a:schemeClr>
                </a:solidFill>
              </a:rPr>
              <a:t>aceea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cunoștințele</a:t>
            </a:r>
            <a:r>
              <a:rPr lang="en-US" altLang="ko-KR" sz="1200" dirty="0">
                <a:solidFill>
                  <a:schemeClr val="tx1">
                    <a:lumMod val="75000"/>
                    <a:lumOff val="25000"/>
                  </a:schemeClr>
                </a:solidFill>
              </a:rPr>
              <a:t> pe care le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dobândi</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acest</a:t>
            </a:r>
            <a:r>
              <a:rPr lang="en-US" altLang="ko-KR" sz="1200" dirty="0">
                <a:solidFill>
                  <a:schemeClr val="tx1">
                    <a:lumMod val="75000"/>
                    <a:lumOff val="25000"/>
                  </a:schemeClr>
                </a:solidFill>
              </a:rPr>
              <a:t> curs </a:t>
            </a:r>
            <a:r>
              <a:rPr lang="en-US" altLang="ko-KR" sz="1200" dirty="0" err="1">
                <a:solidFill>
                  <a:schemeClr val="tx1">
                    <a:lumMod val="75000"/>
                    <a:lumOff val="25000"/>
                  </a:schemeClr>
                </a:solidFill>
              </a:rPr>
              <a:t>vor</a:t>
            </a:r>
            <a:r>
              <a:rPr lang="en-US" altLang="ko-KR" sz="1200" dirty="0">
                <a:solidFill>
                  <a:schemeClr val="tx1">
                    <a:lumMod val="75000"/>
                    <a:lumOff val="25000"/>
                  </a:schemeClr>
                </a:solidFill>
              </a:rPr>
              <a:t> fi cu </a:t>
            </a:r>
            <a:r>
              <a:rPr lang="en-US" altLang="ko-KR" sz="1200" dirty="0" err="1">
                <a:solidFill>
                  <a:schemeClr val="tx1">
                    <a:lumMod val="75000"/>
                    <a:lumOff val="25000"/>
                  </a:schemeClr>
                </a:solidFill>
              </a:rPr>
              <a:t>siguranță</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avantaj</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câte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colegi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interculturali</a:t>
            </a:r>
            <a:r>
              <a:rPr lang="en-US" altLang="ko-KR" sz="1200" dirty="0">
                <a:solidFill>
                  <a:schemeClr val="tx1">
                    <a:lumMod val="75000"/>
                    <a:lumOff val="25000"/>
                  </a:schemeClr>
                </a:solidFill>
              </a:rPr>
              <a:t>.</a:t>
            </a:r>
          </a:p>
          <a:p>
            <a:pPr algn="just"/>
            <a:endParaRPr lang="en-US" altLang="ko-KR" sz="1200" dirty="0">
              <a:solidFill>
                <a:schemeClr val="tx1">
                  <a:lumMod val="75000"/>
                  <a:lumOff val="25000"/>
                </a:schemeClr>
              </a:solidFill>
            </a:endParaRPr>
          </a:p>
          <a:p>
            <a:pPr algn="just"/>
            <a:endParaRPr lang="en-US" altLang="ko-KR" sz="1200" dirty="0">
              <a:solidFill>
                <a:schemeClr val="tx1">
                  <a:lumMod val="75000"/>
                  <a:lumOff val="25000"/>
                </a:schemeClr>
              </a:solidFill>
            </a:endParaRPr>
          </a:p>
          <a:p>
            <a:pPr algn="just"/>
            <a:endParaRPr lang="en-US" altLang="ko-KR" sz="1200" dirty="0">
              <a:solidFill>
                <a:schemeClr val="tx1">
                  <a:lumMod val="75000"/>
                  <a:lumOff val="25000"/>
                </a:schemeClr>
              </a:solidFill>
            </a:endParaRPr>
          </a:p>
          <a:p>
            <a:pPr algn="just"/>
            <a:endParaRPr lang="en-US" altLang="ko-KR" sz="1200" dirty="0">
              <a:solidFill>
                <a:schemeClr val="tx1">
                  <a:lumMod val="75000"/>
                  <a:lumOff val="25000"/>
                </a:schemeClr>
              </a:solidFill>
            </a:endParaRPr>
          </a:p>
          <a:p>
            <a:pPr algn="ctr"/>
            <a:endParaRPr lang="en-US" altLang="ko-KR" sz="14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516478"/>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71600" y="737728"/>
            <a:ext cx="4248472" cy="276939"/>
          </a:xfrm>
        </p:spPr>
        <p:txBody>
          <a:bodyPr/>
          <a:lstStyle/>
          <a:p>
            <a:pPr lvl="0" algn="l"/>
            <a:r>
              <a:rPr lang="en-US" altLang="ko-KR" sz="1800" b="1" dirty="0" err="1">
                <a:solidFill>
                  <a:schemeClr val="tx1"/>
                </a:solidFill>
              </a:rPr>
              <a:t>Introd</a:t>
            </a:r>
            <a:r>
              <a:rPr lang="ro-RO" altLang="ko-KR" sz="1800" b="1" dirty="0">
                <a:solidFill>
                  <a:schemeClr val="tx1"/>
                </a:solidFill>
              </a:rPr>
              <a:t>ucere</a:t>
            </a:r>
            <a:r>
              <a:rPr lang="en-US" altLang="ko-KR" sz="1800" b="1" dirty="0">
                <a:solidFill>
                  <a:schemeClr val="tx1"/>
                </a:solidFill>
              </a:rPr>
              <a:t>: </a:t>
            </a:r>
            <a:r>
              <a:rPr lang="ro-RO" altLang="ko-KR" sz="1800" b="1" dirty="0">
                <a:solidFill>
                  <a:schemeClr val="tx1"/>
                </a:solidFill>
              </a:rPr>
              <a:t>Despre ce este vorba</a:t>
            </a:r>
            <a:r>
              <a:rPr lang="en-US" altLang="ko-KR" sz="1800" b="1" dirty="0">
                <a:solidFill>
                  <a:schemeClr val="tx1"/>
                </a:solidFill>
              </a:rPr>
              <a:t>?</a:t>
            </a:r>
          </a:p>
        </p:txBody>
      </p:sp>
      <p:pic>
        <p:nvPicPr>
          <p:cNvPr id="3" name="Imagine 2" descr="group of people sitting beside rectangular wooden table with laptops">
            <a:extLst>
              <a:ext uri="{FF2B5EF4-FFF2-40B4-BE49-F238E27FC236}">
                <a16:creationId xmlns:a16="http://schemas.microsoft.com/office/drawing/2014/main" id="{B7C69145-6CFE-7C83-A709-B295C14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612784"/>
            <a:ext cx="2664296" cy="2140585"/>
          </a:xfrm>
          <a:prstGeom prst="rect">
            <a:avLst/>
          </a:prstGeom>
          <a:noFill/>
          <a:ln>
            <a:noFill/>
          </a:ln>
        </p:spPr>
      </p:pic>
    </p:spTree>
    <p:extLst>
      <p:ext uri="{BB962C8B-B14F-4D97-AF65-F5344CB8AC3E}">
        <p14:creationId xmlns:p14="http://schemas.microsoft.com/office/powerpoint/2010/main" val="30533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755576" y="1634089"/>
            <a:ext cx="3613883" cy="21794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endParaRPr lang="ro-RO" altLang="ko-KR" sz="1200" dirty="0">
              <a:solidFill>
                <a:schemeClr val="tx1">
                  <a:lumMod val="75000"/>
                  <a:lumOff val="25000"/>
                </a:schemeClr>
              </a:solidFill>
            </a:endParaRPr>
          </a:p>
          <a:p>
            <a:pPr algn="just">
              <a:lnSpc>
                <a:spcPct val="150000"/>
              </a:lnSpc>
            </a:pPr>
            <a:endParaRPr lang="ro-RO" altLang="ko-KR" sz="1200" dirty="0">
              <a:solidFill>
                <a:schemeClr val="tx1">
                  <a:lumMod val="75000"/>
                  <a:lumOff val="25000"/>
                </a:schemeClr>
              </a:solidFill>
            </a:endParaRPr>
          </a:p>
          <a:p>
            <a:pPr algn="just">
              <a:lnSpc>
                <a:spcPct val="150000"/>
              </a:lnSpc>
            </a:pPr>
            <a:endParaRPr lang="ro-RO" altLang="ko-KR" sz="1200" dirty="0">
              <a:solidFill>
                <a:schemeClr val="tx1">
                  <a:lumMod val="75000"/>
                  <a:lumOff val="25000"/>
                </a:schemeClr>
              </a:solidFill>
            </a:endParaRPr>
          </a:p>
          <a:p>
            <a:pPr algn="just">
              <a:lnSpc>
                <a:spcPct val="150000"/>
              </a:lnSpc>
            </a:pP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imaginați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tocmai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fost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angajat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multiculturală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doriți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integrați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Identificați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lucrurile</a:t>
            </a:r>
            <a:r>
              <a:rPr lang="en-US" altLang="ko-KR" sz="1200" dirty="0">
                <a:solidFill>
                  <a:schemeClr val="tx1">
                    <a:lumMod val="75000"/>
                    <a:lumOff val="25000"/>
                  </a:schemeClr>
                </a:solidFill>
              </a:rPr>
              <a:t> pe care le </a:t>
            </a:r>
            <a:r>
              <a:rPr lang="en-US" altLang="ko-KR" sz="1200" dirty="0" err="1">
                <a:solidFill>
                  <a:schemeClr val="tx1">
                    <a:lumMod val="75000"/>
                    <a:lumOff val="25000"/>
                  </a:schemeClr>
                </a:solidFill>
              </a:rPr>
              <a:t>aveți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membrii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încercați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adaptați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potriviți</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ceilalți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Folosiți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cunoștințele</a:t>
            </a:r>
            <a:r>
              <a:rPr lang="en-US" altLang="ko-KR" sz="1200" dirty="0">
                <a:solidFill>
                  <a:schemeClr val="tx1">
                    <a:lumMod val="75000"/>
                    <a:lumOff val="25000"/>
                  </a:schemeClr>
                </a:solidFill>
              </a:rPr>
              <a:t> pe care le-</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învățat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a:t>
            </a:r>
            <a:r>
              <a:rPr lang="en-US" altLang="ko-KR" sz="1200" dirty="0">
                <a:solidFill>
                  <a:schemeClr val="tx1">
                    <a:lumMod val="75000"/>
                    <a:lumOff val="25000"/>
                  </a:schemeClr>
                </a:solidFill>
              </a:rPr>
              <a:t> curs de </a:t>
            </a:r>
            <a:r>
              <a:rPr lang="en-US" altLang="ko-KR" sz="1200" dirty="0" err="1">
                <a:solidFill>
                  <a:schemeClr val="tx1">
                    <a:lumMod val="75000"/>
                    <a:lumOff val="25000"/>
                  </a:schemeClr>
                </a:solidFill>
              </a:rPr>
              <a:t>formare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finaliza</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succes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dvs</a:t>
            </a:r>
            <a:r>
              <a:rPr lang="en-US" altLang="ko-KR" sz="1200" dirty="0">
                <a:solidFill>
                  <a:schemeClr val="tx1">
                    <a:lumMod val="75000"/>
                    <a:lumOff val="25000"/>
                  </a:schemeClr>
                </a:solidFill>
              </a:rPr>
              <a:t>.</a:t>
            </a:r>
          </a:p>
          <a:p>
            <a:pPr algn="just">
              <a:lnSpc>
                <a:spcPct val="150000"/>
              </a:lnSpc>
            </a:pPr>
            <a:endParaRPr lang="en-US" altLang="ko-KR" sz="1200" dirty="0">
              <a:solidFill>
                <a:schemeClr val="tx1">
                  <a:lumMod val="75000"/>
                  <a:lumOff val="25000"/>
                </a:schemeClr>
              </a:solidFill>
            </a:endParaRPr>
          </a:p>
          <a:p>
            <a:pPr algn="just">
              <a:lnSpc>
                <a:spcPct val="150000"/>
              </a:lnSpc>
            </a:pPr>
            <a:endParaRPr lang="en-US" altLang="ko-KR" sz="1200" dirty="0">
              <a:solidFill>
                <a:schemeClr val="tx1">
                  <a:lumMod val="75000"/>
                  <a:lumOff val="25000"/>
                </a:schemeClr>
              </a:solidFill>
            </a:endParaRPr>
          </a:p>
          <a:p>
            <a:pPr algn="just">
              <a:lnSpc>
                <a:spcPct val="150000"/>
              </a:lnSpc>
            </a:pPr>
            <a:endParaRPr lang="en-US" altLang="ko-KR" sz="1200" dirty="0">
              <a:solidFill>
                <a:schemeClr val="tx1">
                  <a:lumMod val="75000"/>
                  <a:lumOff val="25000"/>
                </a:schemeClr>
              </a:solidFill>
            </a:endParaRPr>
          </a:p>
          <a:p>
            <a:pPr algn="just">
              <a:lnSpc>
                <a:spcPct val="150000"/>
              </a:lnSpc>
            </a:pPr>
            <a:endParaRPr lang="en-US" altLang="ko-KR"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528392"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RO" altLang="ko-KR" sz="1800" b="1" dirty="0"/>
              <a:t>Cerere</a:t>
            </a:r>
            <a:r>
              <a:rPr lang="en-US" altLang="ko-KR" sz="1800" b="1" dirty="0"/>
              <a:t>: </a:t>
            </a:r>
            <a:r>
              <a:rPr lang="ro-RO" altLang="ko-KR" sz="1800" b="1" dirty="0"/>
              <a:t>Care este activitatea</a:t>
            </a:r>
            <a:r>
              <a:rPr lang="en-US" altLang="ko-KR" sz="1800" b="1" dirty="0"/>
              <a:t>?</a:t>
            </a:r>
          </a:p>
        </p:txBody>
      </p:sp>
      <p:sp>
        <p:nvSpPr>
          <p:cNvPr id="2" name="Marcador de texto 1">
            <a:extLst>
              <a:ext uri="{FF2B5EF4-FFF2-40B4-BE49-F238E27FC236}">
                <a16:creationId xmlns:a16="http://schemas.microsoft.com/office/drawing/2014/main" id="{C6DE7278-FE09-432F-0FDD-AC735C3F8C9F}"/>
              </a:ext>
            </a:extLst>
          </p:cNvPr>
          <p:cNvSpPr>
            <a:spLocks noGrp="1"/>
          </p:cNvSpPr>
          <p:nvPr>
            <p:ph type="body" sz="quarter" idx="10"/>
          </p:nvPr>
        </p:nvSpPr>
        <p:spPr>
          <a:xfrm>
            <a:off x="0" y="307999"/>
            <a:ext cx="9144000" cy="576263"/>
          </a:xfrm>
        </p:spPr>
        <p:txBody>
          <a:bodyPr/>
          <a:lstStyle/>
          <a:p>
            <a:r>
              <a:rPr lang="ro-RO" sz="2000" b="1" dirty="0">
                <a:solidFill>
                  <a:schemeClr val="tx1"/>
                </a:solidFill>
              </a:rPr>
              <a:t>Misiunea 2</a:t>
            </a:r>
            <a:r>
              <a:rPr lang="es-ES" sz="2000" b="1" dirty="0">
                <a:solidFill>
                  <a:schemeClr val="tx1"/>
                </a:solidFill>
              </a:rPr>
              <a:t>:</a:t>
            </a:r>
            <a:r>
              <a:rPr lang="ro-RO" sz="2000" b="1" dirty="0">
                <a:solidFill>
                  <a:schemeClr val="tx1"/>
                </a:solidFill>
              </a:rPr>
              <a:t> </a:t>
            </a:r>
            <a:r>
              <a:rPr lang="it-IT" sz="2000" b="1" dirty="0">
                <a:solidFill>
                  <a:schemeClr val="tx1"/>
                </a:solidFill>
                <a:effectLst/>
                <a:ea typeface="Arial" panose="020B0604020202020204" pitchFamily="34" charset="0"/>
              </a:rPr>
              <a:t>Abordarea diversității culturale la locul de muncă</a:t>
            </a:r>
          </a:p>
        </p:txBody>
      </p:sp>
      <p:pic>
        <p:nvPicPr>
          <p:cNvPr id="3" name="Imagine 2" descr="five human hands on brown surface">
            <a:extLst>
              <a:ext uri="{FF2B5EF4-FFF2-40B4-BE49-F238E27FC236}">
                <a16:creationId xmlns:a16="http://schemas.microsoft.com/office/drawing/2014/main" id="{6884CE15-7A6F-5707-C231-A7C783DF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94461"/>
            <a:ext cx="3024505" cy="2188231"/>
          </a:xfrm>
          <a:prstGeom prst="rect">
            <a:avLst/>
          </a:prstGeom>
          <a:noFill/>
          <a:ln>
            <a:noFill/>
          </a:ln>
        </p:spPr>
      </p:pic>
    </p:spTree>
    <p:extLst>
      <p:ext uri="{BB962C8B-B14F-4D97-AF65-F5344CB8AC3E}">
        <p14:creationId xmlns:p14="http://schemas.microsoft.com/office/powerpoint/2010/main" val="428502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54090"/>
            <a:ext cx="6768752" cy="227018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Dezvoltați</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strategie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pune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aplicare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planul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grijă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ofensați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niciunul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colegii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cunoștințele</a:t>
            </a:r>
            <a:r>
              <a:rPr lang="en-US" altLang="ko-KR" sz="1200" dirty="0">
                <a:solidFill>
                  <a:schemeClr val="tx1">
                    <a:lumMod val="75000"/>
                    <a:lumOff val="25000"/>
                  </a:schemeClr>
                </a:solidFill>
              </a:rPr>
              <a:t> pe care le-</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dobândit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până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acum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consultați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Resurse</a:t>
            </a:r>
            <a:r>
              <a:rPr lang="en-US" altLang="ko-KR" sz="1200" dirty="0">
                <a:solidFill>
                  <a:schemeClr val="tx1">
                    <a:lumMod val="75000"/>
                    <a:lumOff val="25000"/>
                  </a:schemeClr>
                </a:solidFill>
              </a:rPr>
              <a:t>. Un aspect </a:t>
            </a:r>
            <a:r>
              <a:rPr lang="en-US" altLang="ko-KR" sz="1200" dirty="0" err="1">
                <a:solidFill>
                  <a:schemeClr val="tx1">
                    <a:lumMod val="75000"/>
                    <a:lumOff val="25000"/>
                  </a:schemeClr>
                </a:solidFill>
              </a:rPr>
              <a:t>esențial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reținut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barierele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lingvistice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popular </a:t>
            </a:r>
            <a:r>
              <a:rPr lang="en-US" altLang="ko-KR" sz="1200" dirty="0" err="1">
                <a:solidFill>
                  <a:schemeClr val="tx1">
                    <a:lumMod val="75000"/>
                    <a:lumOff val="25000"/>
                  </a:schemeClr>
                </a:solidFill>
              </a:rPr>
              <a:t>limbaj</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echipele</a:t>
            </a:r>
            <a:r>
              <a:rPr lang="en-US" altLang="ko-KR" sz="1200" dirty="0">
                <a:solidFill>
                  <a:schemeClr val="tx1">
                    <a:lumMod val="75000"/>
                    <a:lumOff val="25000"/>
                  </a:schemeClr>
                </a:solidFill>
              </a:rPr>
              <a:t> multicultural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desigur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engleza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limba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internațională</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afacerilor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chiar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atunci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stăpâniți</a:t>
            </a:r>
            <a:r>
              <a:rPr lang="en-US" altLang="ko-KR" sz="1200" dirty="0">
                <a:solidFill>
                  <a:schemeClr val="tx1">
                    <a:lumMod val="75000"/>
                    <a:lumOff val="25000"/>
                  </a:schemeClr>
                </a:solidFill>
              </a:rPr>
              <a:t> bine </a:t>
            </a:r>
            <a:r>
              <a:rPr lang="en-US" altLang="ko-KR" sz="1200" dirty="0" err="1">
                <a:solidFill>
                  <a:schemeClr val="tx1">
                    <a:lumMod val="75000"/>
                    <a:lumOff val="25000"/>
                  </a:schemeClr>
                </a:solidFill>
              </a:rPr>
              <a:t>limba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engleză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uneori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necesar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adaptați</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engleza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locală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practicată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asemenea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important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cunoașteți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lucrați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codurile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comunicare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etichetă</a:t>
            </a:r>
            <a:r>
              <a:rPr lang="en-US" altLang="ko-KR" sz="1200" dirty="0">
                <a:solidFill>
                  <a:schemeClr val="tx1">
                    <a:lumMod val="75000"/>
                    <a:lumOff val="25000"/>
                  </a:schemeClr>
                </a:solidFill>
              </a:rPr>
              <a:t> etc.) </a:t>
            </a:r>
            <a:r>
              <a:rPr lang="en-US" altLang="ko-KR" sz="1200" dirty="0" err="1">
                <a:solidFill>
                  <a:schemeClr val="tx1">
                    <a:lumMod val="75000"/>
                    <a:lumOff val="25000"/>
                  </a:schemeClr>
                </a:solidFill>
              </a:rPr>
              <a:t>asociate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acesteia</a:t>
            </a:r>
            <a:r>
              <a:rPr lang="en-US" altLang="ko-KR" sz="1200" dirty="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err="1"/>
              <a:t>Proces</a:t>
            </a:r>
            <a:r>
              <a:rPr lang="en-US" altLang="ko-KR" sz="1800" b="1" dirty="0"/>
              <a:t>: </a:t>
            </a:r>
            <a:r>
              <a:rPr lang="ro-RO" altLang="ko-KR" sz="1800" b="1" dirty="0"/>
              <a:t>Ce voi face eu</a:t>
            </a:r>
            <a:r>
              <a:rPr lang="en-US" altLang="ko-KR" sz="1800" b="1" dirty="0"/>
              <a:t>?</a:t>
            </a:r>
          </a:p>
        </p:txBody>
      </p:sp>
      <p:sp>
        <p:nvSpPr>
          <p:cNvPr id="4" name="Marcador de texto 1">
            <a:extLst>
              <a:ext uri="{FF2B5EF4-FFF2-40B4-BE49-F238E27FC236}">
                <a16:creationId xmlns:a16="http://schemas.microsoft.com/office/drawing/2014/main" id="{11138CD3-D76B-CC73-44FC-7EB828BB91B7}"/>
              </a:ext>
            </a:extLst>
          </p:cNvPr>
          <p:cNvSpPr>
            <a:spLocks noGrp="1"/>
          </p:cNvSpPr>
          <p:nvPr>
            <p:ph type="body" sz="quarter" idx="10"/>
          </p:nvPr>
        </p:nvSpPr>
        <p:spPr>
          <a:xfrm>
            <a:off x="0" y="297470"/>
            <a:ext cx="9144000" cy="576263"/>
          </a:xfrm>
        </p:spPr>
        <p:txBody>
          <a:bodyPr/>
          <a:lstStyle/>
          <a:p>
            <a:r>
              <a:rPr lang="ro-RO" sz="2000" b="1" dirty="0">
                <a:solidFill>
                  <a:schemeClr val="tx1"/>
                </a:solidFill>
              </a:rPr>
              <a:t>Misiunea 2</a:t>
            </a:r>
            <a:r>
              <a:rPr lang="es-ES" sz="2000" b="1" dirty="0">
                <a:solidFill>
                  <a:schemeClr val="tx1"/>
                </a:solidFill>
              </a:rPr>
              <a:t>:</a:t>
            </a:r>
            <a:r>
              <a:rPr lang="ro-RO" sz="2000" b="1" dirty="0">
                <a:solidFill>
                  <a:schemeClr val="tx1"/>
                </a:solidFill>
              </a:rPr>
              <a:t> </a:t>
            </a:r>
            <a:r>
              <a:rPr lang="it-IT" sz="2000" b="1" dirty="0">
                <a:solidFill>
                  <a:schemeClr val="tx1"/>
                </a:solidFill>
                <a:effectLst/>
                <a:ea typeface="Arial" panose="020B0604020202020204" pitchFamily="34" charset="0"/>
              </a:rPr>
              <a:t>Abordarea diversității culturale la locul de muncă</a:t>
            </a:r>
          </a:p>
        </p:txBody>
      </p:sp>
    </p:spTree>
    <p:extLst>
      <p:ext uri="{BB962C8B-B14F-4D97-AF65-F5344CB8AC3E}">
        <p14:creationId xmlns:p14="http://schemas.microsoft.com/office/powerpoint/2010/main" val="31392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827584" y="439512"/>
            <a:ext cx="7992888" cy="2535118"/>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 </a:t>
            </a:r>
            <a:r>
              <a:rPr lang="en-GB" sz="2000" b="1" dirty="0" err="1">
                <a:effectLst/>
                <a:latin typeface="Arial" panose="020B0604020202020204" pitchFamily="34" charset="0"/>
                <a:ea typeface="Arial" panose="020B0604020202020204" pitchFamily="34" charset="0"/>
              </a:rPr>
              <a:t>Gestionarea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afacerilor</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în</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termeni</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echipă</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eficientă</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lucru</a:t>
            </a:r>
            <a:r>
              <a:rPr lang="en-GB" sz="2000" b="1" dirty="0">
                <a:effectLst/>
                <a:latin typeface="Arial" panose="020B0604020202020204" pitchFamily="34" charset="0"/>
                <a:ea typeface="Arial" panose="020B0604020202020204" pitchFamily="34" charset="0"/>
              </a:rPr>
              <a:t>.</a:t>
            </a:r>
          </a:p>
          <a:p>
            <a:pPr>
              <a:lnSpc>
                <a:spcPct val="107000"/>
              </a:lnSpc>
              <a:spcAft>
                <a:spcPts val="800"/>
              </a:spcAft>
            </a:pPr>
            <a:endParaRPr lang="en-GB" sz="2000" b="1" dirty="0">
              <a:effectLst/>
              <a:latin typeface="Arial" panose="020B0604020202020204" pitchFamily="34" charset="0"/>
              <a:ea typeface="Arial" panose="020B0604020202020204" pitchFamily="34" charset="0"/>
            </a:endParaRPr>
          </a:p>
          <a:p>
            <a:pPr>
              <a:lnSpc>
                <a:spcPct val="107000"/>
              </a:lnSpc>
              <a:spcAft>
                <a:spcPts val="800"/>
              </a:spcAft>
            </a:pPr>
            <a:endParaRPr lang="en-GB" sz="2000" b="1" dirty="0">
              <a:effectLst/>
              <a:latin typeface="Arial" panose="020B0604020202020204" pitchFamily="34" charset="0"/>
              <a:ea typeface="Arial" panose="020B0604020202020204" pitchFamily="34" charset="0"/>
            </a:endParaRPr>
          </a:p>
          <a:p>
            <a:pPr>
              <a:lnSpc>
                <a:spcPct val="107000"/>
              </a:lnSpc>
              <a:spcAft>
                <a:spcPts val="800"/>
              </a:spcAft>
            </a:pPr>
            <a:endParaRPr lang="en-GB" sz="2000" b="1" dirty="0">
              <a:effectLst/>
              <a:latin typeface="Arial" panose="020B0604020202020204" pitchFamily="34" charset="0"/>
              <a:ea typeface="Arial" panose="020B0604020202020204" pitchFamily="34" charset="0"/>
            </a:endParaRPr>
          </a:p>
          <a:p>
            <a:pPr>
              <a:lnSpc>
                <a:spcPct val="107000"/>
              </a:lnSpc>
              <a:spcAft>
                <a:spcPts val="800"/>
              </a:spcAft>
            </a:pPr>
            <a:endParaRPr lang="en-GB" sz="2000" b="1" dirty="0">
              <a:effectLst/>
              <a:latin typeface="Arial" panose="020B0604020202020204" pitchFamily="34" charset="0"/>
              <a:ea typeface="Arial" panose="020B0604020202020204" pitchFamily="34" charset="0"/>
            </a:endParaRPr>
          </a:p>
          <a:p>
            <a:pPr>
              <a:lnSpc>
                <a:spcPct val="107000"/>
              </a:lnSpc>
              <a:spcAft>
                <a:spcPts val="800"/>
              </a:spcAft>
            </a:pPr>
            <a:endParaRPr lang="ro-RO" dirty="0">
              <a:effectLst/>
              <a:latin typeface="Calibri" panose="020F0502020204030204" pitchFamily="34" charset="0"/>
              <a:ea typeface="Calibri" panose="020F0502020204030204" pitchFamily="34" charset="0"/>
            </a:endParaRPr>
          </a:p>
        </p:txBody>
      </p:sp>
      <p:sp>
        <p:nvSpPr>
          <p:cNvPr id="2" name="TextBox 15">
            <a:extLst>
              <a:ext uri="{FF2B5EF4-FFF2-40B4-BE49-F238E27FC236}">
                <a16:creationId xmlns:a16="http://schemas.microsoft.com/office/drawing/2014/main" id="{A4EC8DF6-3118-6A03-CDDF-70A85F135774}"/>
              </a:ext>
            </a:extLst>
          </p:cNvPr>
          <p:cNvSpPr txBox="1"/>
          <p:nvPr/>
        </p:nvSpPr>
        <p:spPr>
          <a:xfrm>
            <a:off x="827584" y="1325255"/>
            <a:ext cx="7488832" cy="306410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lnSpc>
                <a:spcPct val="150000"/>
              </a:lnSpc>
              <a:spcAft>
                <a:spcPts val="800"/>
              </a:spcAft>
            </a:pP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le </a:t>
            </a:r>
            <a:r>
              <a:rPr lang="en-GB" sz="1200" dirty="0" err="1">
                <a:solidFill>
                  <a:srgbClr val="202124"/>
                </a:solidFill>
                <a:effectLst/>
                <a:latin typeface="Arial" panose="020B0604020202020204" pitchFamily="34" charset="0"/>
                <a:ea typeface="Calibri" panose="020F0502020204030204" pitchFamily="34" charset="0"/>
              </a:rPr>
              <a:t>defini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cât</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mai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simplu</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posibil</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gestionarea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afacerilor</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înseamnă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actul</a:t>
            </a:r>
            <a:r>
              <a:rPr lang="en-GB" sz="1200" dirty="0">
                <a:solidFill>
                  <a:srgbClr val="202124"/>
                </a:solidFill>
                <a:effectLst/>
                <a:latin typeface="Arial" panose="020B0604020202020204" pitchFamily="34" charset="0"/>
                <a:ea typeface="Calibri" panose="020F0502020204030204" pitchFamily="34" charset="0"/>
              </a:rPr>
              <a:t> de a </a:t>
            </a:r>
            <a:r>
              <a:rPr lang="en-GB" sz="1200" dirty="0" err="1">
                <a:solidFill>
                  <a:srgbClr val="202124"/>
                </a:solidFill>
                <a:effectLst/>
                <a:latin typeface="Arial" panose="020B0604020202020204" pitchFamily="34" charset="0"/>
                <a:ea typeface="Calibri" panose="020F0502020204030204" pitchFamily="34" charset="0"/>
              </a:rPr>
              <a:t>gestiona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coordonarea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administrarea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activități</a:t>
            </a:r>
            <a:r>
              <a:rPr lang="ro-RO" sz="1200" dirty="0">
                <a:solidFill>
                  <a:srgbClr val="202124"/>
                </a:solidFill>
                <a:effectLst/>
                <a:latin typeface="Arial" panose="020B0604020202020204" pitchFamily="34" charset="0"/>
                <a:ea typeface="Calibri" panose="020F0502020204030204" pitchFamily="34" charset="0"/>
              </a:rPr>
              <a:t>lor</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sarcinile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resursele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unei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afaceri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atinge</a:t>
            </a:r>
            <a:r>
              <a:rPr lang="en-GB" sz="1200" dirty="0">
                <a:solidFill>
                  <a:srgbClr val="202124"/>
                </a:solidFill>
                <a:effectLst/>
                <a:latin typeface="Arial" panose="020B0604020202020204" pitchFamily="34" charset="0"/>
                <a:ea typeface="Calibri" panose="020F0502020204030204" pitchFamily="34" charset="0"/>
              </a:rPr>
              <a:t> un </a:t>
            </a:r>
            <a:r>
              <a:rPr lang="en-GB" sz="1200" dirty="0" err="1">
                <a:solidFill>
                  <a:srgbClr val="202124"/>
                </a:solidFill>
                <a:effectLst/>
                <a:latin typeface="Arial" panose="020B0604020202020204" pitchFamily="34" charset="0"/>
                <a:ea typeface="Calibri" panose="020F0502020204030204" pitchFamily="34" charset="0"/>
              </a:rPr>
              <a:t>obiectiv</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setat</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timp</a:t>
            </a:r>
            <a:r>
              <a:rPr lang="en-GB" sz="1200" dirty="0">
                <a:solidFill>
                  <a:srgbClr val="202124"/>
                </a:solidFill>
                <a:effectLst/>
                <a:latin typeface="Arial" panose="020B0604020202020204" pitchFamily="34" charset="0"/>
                <a:ea typeface="Calibri" panose="020F0502020204030204" pitchFamily="34" charset="0"/>
              </a:rPr>
              <a:t> c</a:t>
            </a:r>
            <a:r>
              <a:rPr lang="ro-RO" sz="1200" dirty="0">
                <a:solidFill>
                  <a:srgbClr val="202124"/>
                </a:solidFill>
                <a:effectLst/>
                <a:latin typeface="Arial" panose="020B0604020202020204" pitchFamily="34" charset="0"/>
                <a:ea typeface="Calibri" panose="020F0502020204030204" pitchFamily="34" charset="0"/>
              </a:rPr>
              <a:t>e       </a:t>
            </a:r>
            <a:r>
              <a:rPr lang="en-GB" sz="1200" dirty="0" err="1">
                <a:solidFill>
                  <a:srgbClr val="202124"/>
                </a:solidFill>
                <a:effectLst/>
                <a:latin typeface="Arial" panose="020B0604020202020204" pitchFamily="34" charset="0"/>
                <a:ea typeface="Calibri" panose="020F0502020204030204" pitchFamily="34" charset="0"/>
              </a:rPr>
              <a:t>munca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echipă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este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văzută</a:t>
            </a:r>
            <a:r>
              <a:rPr lang="en-GB" sz="1200" dirty="0">
                <a:solidFill>
                  <a:srgbClr val="202124"/>
                </a:solidFill>
                <a:effectLst/>
                <a:latin typeface="Arial" panose="020B0604020202020204" pitchFamily="34" charset="0"/>
                <a:ea typeface="Calibri" panose="020F0502020204030204" pitchFamily="34" charset="0"/>
              </a:rPr>
              <a:t> ca un </a:t>
            </a:r>
            <a:r>
              <a:rPr lang="en-GB" sz="1200" dirty="0" err="1">
                <a:solidFill>
                  <a:srgbClr val="202124"/>
                </a:solidFill>
                <a:effectLst/>
                <a:latin typeface="Arial" panose="020B0604020202020204" pitchFamily="34" charset="0"/>
                <a:ea typeface="Calibri" panose="020F0502020204030204" pitchFamily="34" charset="0"/>
              </a:rPr>
              <a:t>proces</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care un </a:t>
            </a:r>
            <a:r>
              <a:rPr lang="en-GB" sz="1200" dirty="0" err="1">
                <a:solidFill>
                  <a:srgbClr val="202124"/>
                </a:solidFill>
                <a:effectLst/>
                <a:latin typeface="Arial" panose="020B0604020202020204" pitchFamily="34" charset="0"/>
                <a:ea typeface="Calibri" panose="020F0502020204030204" pitchFamily="34" charset="0"/>
              </a:rPr>
              <a:t>grup</a:t>
            </a:r>
            <a:r>
              <a:rPr lang="en-GB" sz="1200" dirty="0">
                <a:solidFill>
                  <a:srgbClr val="202124"/>
                </a:solidFill>
                <a:effectLst/>
                <a:latin typeface="Arial" panose="020B0604020202020204" pitchFamily="34" charset="0"/>
                <a:ea typeface="Calibri" panose="020F0502020204030204" pitchFamily="34" charset="0"/>
              </a:rPr>
              <a:t> de </a:t>
            </a:r>
            <a:r>
              <a:rPr lang="en-GB" sz="1200" dirty="0" err="1">
                <a:solidFill>
                  <a:srgbClr val="202124"/>
                </a:solidFill>
                <a:effectLst/>
                <a:latin typeface="Arial" panose="020B0604020202020204" pitchFamily="34" charset="0"/>
                <a:ea typeface="Calibri" panose="020F0502020204030204" pitchFamily="34" charset="0"/>
              </a:rPr>
              <a:t>oameni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lucrează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împreună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scopul</a:t>
            </a:r>
            <a:r>
              <a:rPr lang="en-GB" sz="1200" dirty="0">
                <a:solidFill>
                  <a:srgbClr val="202124"/>
                </a:solidFill>
                <a:effectLst/>
                <a:latin typeface="Arial" panose="020B0604020202020204" pitchFamily="34" charset="0"/>
                <a:ea typeface="Calibri" panose="020F0502020204030204" pitchFamily="34" charset="0"/>
              </a:rPr>
              <a:t> de a </a:t>
            </a:r>
            <a:r>
              <a:rPr lang="ro-RO"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atinge</a:t>
            </a:r>
            <a:r>
              <a:rPr lang="en-GB" sz="1200" dirty="0">
                <a:solidFill>
                  <a:srgbClr val="202124"/>
                </a:solidFill>
                <a:effectLst/>
                <a:latin typeface="Arial" panose="020B0604020202020204" pitchFamily="34" charset="0"/>
                <a:ea typeface="Calibri" panose="020F0502020204030204" pitchFamily="34" charset="0"/>
              </a:rPr>
              <a:t> un </a:t>
            </a:r>
            <a:r>
              <a:rPr lang="en-GB" sz="1200" dirty="0" err="1">
                <a:solidFill>
                  <a:srgbClr val="202124"/>
                </a:solidFill>
                <a:effectLst/>
                <a:latin typeface="Arial" panose="020B0604020202020204" pitchFamily="34" charset="0"/>
                <a:ea typeface="Calibri" panose="020F0502020204030204" pitchFamily="34" charset="0"/>
              </a:rPr>
              <a:t>obiectiv</a:t>
            </a:r>
            <a:r>
              <a:rPr lang="en-GB" sz="1200" dirty="0">
                <a:solidFill>
                  <a:srgbClr val="202124"/>
                </a:solidFill>
                <a:effectLst/>
                <a:latin typeface="Arial" panose="020B0604020202020204" pitchFamily="34" charset="0"/>
                <a:ea typeface="Calibri" panose="020F0502020204030204" pitchFamily="34" charset="0"/>
              </a:rPr>
              <a:t>. </a:t>
            </a:r>
            <a:r>
              <a:rPr lang="ro-RO" sz="1200" dirty="0">
                <a:solidFill>
                  <a:srgbClr val="202124"/>
                </a:solidFill>
                <a:effectLst/>
                <a:latin typeface="Arial" panose="020B0604020202020204" pitchFamily="34" charset="0"/>
                <a:ea typeface="Calibri" panose="020F0502020204030204" pitchFamily="34" charset="0"/>
              </a:rPr>
              <a:t>Ambii termeni </a:t>
            </a:r>
            <a:r>
              <a:rPr lang="en-GB" sz="1200" dirty="0">
                <a:solidFill>
                  <a:srgbClr val="202124"/>
                </a:solidFill>
                <a:effectLst/>
                <a:latin typeface="Arial" panose="020B0604020202020204" pitchFamily="34" charset="0"/>
                <a:ea typeface="Calibri" panose="020F0502020204030204" pitchFamily="34" charset="0"/>
              </a:rPr>
              <a:t>au o </a:t>
            </a:r>
            <a:r>
              <a:rPr lang="en-GB" sz="1200" dirty="0" err="1">
                <a:solidFill>
                  <a:srgbClr val="202124"/>
                </a:solidFill>
                <a:effectLst/>
                <a:latin typeface="Arial" panose="020B0604020202020204" pitchFamily="34" charset="0"/>
                <a:ea typeface="Calibri" panose="020F0502020204030204" pitchFamily="34" charset="0"/>
              </a:rPr>
              <a:t>legătură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puternică</a:t>
            </a:r>
            <a:r>
              <a:rPr lang="en-GB" sz="1200" dirty="0">
                <a:solidFill>
                  <a:srgbClr val="202124"/>
                </a:solidFill>
                <a:effectLst/>
                <a:latin typeface="Arial" panose="020B0604020202020204" pitchFamily="34" charset="0"/>
                <a:ea typeface="Calibri" panose="020F0502020204030204" pitchFamily="34" charset="0"/>
              </a:rPr>
              <a:t>, se </a:t>
            </a:r>
            <a:r>
              <a:rPr lang="en-GB" sz="1200" dirty="0" err="1">
                <a:solidFill>
                  <a:srgbClr val="202124"/>
                </a:solidFill>
                <a:effectLst/>
                <a:latin typeface="Arial" panose="020B0604020202020204" pitchFamily="34" charset="0"/>
                <a:ea typeface="Calibri" panose="020F0502020204030204" pitchFamily="34" charset="0"/>
              </a:rPr>
              <a:t>completează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reciproc</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doar</a:t>
            </a:r>
            <a:r>
              <a:rPr lang="en-GB" sz="1200" dirty="0">
                <a:solidFill>
                  <a:srgbClr val="202124"/>
                </a:solidFill>
                <a:effectLst/>
                <a:latin typeface="Arial" panose="020B0604020202020204" pitchFamily="34" charset="0"/>
                <a:ea typeface="Calibri" panose="020F0502020204030204" pitchFamily="34" charset="0"/>
              </a:rPr>
              <a:t> combinate se pot </a:t>
            </a:r>
            <a:r>
              <a:rPr lang="en-GB" sz="1200" dirty="0" err="1">
                <a:solidFill>
                  <a:srgbClr val="202124"/>
                </a:solidFill>
                <a:effectLst/>
                <a:latin typeface="Arial" panose="020B0604020202020204" pitchFamily="34" charset="0"/>
                <a:ea typeface="Calibri" panose="020F0502020204030204" pitchFamily="34" charset="0"/>
              </a:rPr>
              <a:t>obține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cele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mai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bune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rezultate</a:t>
            </a:r>
            <a:r>
              <a:rPr lang="en-GB" sz="1200" dirty="0">
                <a:solidFill>
                  <a:srgbClr val="202124"/>
                </a:solidFill>
                <a:effectLst/>
                <a:latin typeface="Arial" panose="020B0604020202020204" pitchFamily="34" charset="0"/>
                <a:ea typeface="Calibri" panose="020F0502020204030204" pitchFamily="34" charset="0"/>
              </a:rPr>
              <a:t>.</a:t>
            </a:r>
          </a:p>
          <a:p>
            <a:pPr algn="just">
              <a:lnSpc>
                <a:spcPct val="150000"/>
              </a:lnSpc>
              <a:spcAft>
                <a:spcPts val="800"/>
              </a:spcAft>
            </a:pPr>
            <a:endParaRPr lang="en-GB"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endParaRPr lang="en-GB"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endParaRPr lang="en-GB"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endParaRPr lang="en-GB" sz="1200" dirty="0">
              <a:solidFill>
                <a:srgbClr val="202124"/>
              </a:solidFill>
              <a:effectLst/>
              <a:latin typeface="Arial" panose="020B0604020202020204" pitchFamily="34" charset="0"/>
              <a:ea typeface="Calibri" panose="020F0502020204030204" pitchFamily="34" charset="0"/>
            </a:endParaRPr>
          </a:p>
        </p:txBody>
      </p:sp>
      <p:sp>
        <p:nvSpPr>
          <p:cNvPr id="3" name="Marcador de texto 2">
            <a:extLst>
              <a:ext uri="{FF2B5EF4-FFF2-40B4-BE49-F238E27FC236}">
                <a16:creationId xmlns:a16="http://schemas.microsoft.com/office/drawing/2014/main" id="{77B87DF5-9A7E-98DC-E4D2-4B1BC1B1AB31}"/>
              </a:ext>
            </a:extLst>
          </p:cNvPr>
          <p:cNvSpPr>
            <a:spLocks noGrp="1"/>
          </p:cNvSpPr>
          <p:nvPr/>
        </p:nvSpPr>
        <p:spPr>
          <a:xfrm>
            <a:off x="25936" y="812701"/>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dirty="0"/>
          </a:p>
        </p:txBody>
      </p:sp>
      <p:sp>
        <p:nvSpPr>
          <p:cNvPr id="5" name="CasetăText 4">
            <a:extLst>
              <a:ext uri="{FF2B5EF4-FFF2-40B4-BE49-F238E27FC236}">
                <a16:creationId xmlns:a16="http://schemas.microsoft.com/office/drawing/2014/main" id="{65BAE341-353A-46D7-3BE1-5799113919BF}"/>
              </a:ext>
            </a:extLst>
          </p:cNvPr>
          <p:cNvSpPr txBox="1"/>
          <p:nvPr/>
        </p:nvSpPr>
        <p:spPr>
          <a:xfrm>
            <a:off x="827584" y="896904"/>
            <a:ext cx="4583430" cy="373757"/>
          </a:xfrm>
          <a:prstGeom prst="rect">
            <a:avLst/>
          </a:prstGeom>
          <a:noFill/>
        </p:spPr>
        <p:txBody>
          <a:bodyPr wrap="square">
            <a:spAutoFit/>
          </a:bodyPr>
          <a:lstStyle/>
          <a:p>
            <a:pPr algn="just">
              <a:lnSpc>
                <a:spcPct val="107000"/>
              </a:lnSpc>
              <a:spcAft>
                <a:spcPts val="800"/>
              </a:spcAft>
            </a:pPr>
            <a:r>
              <a:rPr lang="en-GB" sz="1800" b="1" dirty="0">
                <a:effectLst/>
                <a:latin typeface="Arial" panose="020B0604020202020204" pitchFamily="34" charset="0"/>
                <a:ea typeface="Arial" panose="020B0604020202020204" pitchFamily="34" charset="0"/>
              </a:rPr>
              <a:t>S</a:t>
            </a:r>
            <a:r>
              <a:rPr lang="ro-RO" sz="1800" b="1" dirty="0">
                <a:effectLst/>
                <a:latin typeface="Arial" panose="020B0604020202020204" pitchFamily="34" charset="0"/>
                <a:ea typeface="Arial" panose="020B0604020202020204" pitchFamily="34" charset="0"/>
              </a:rPr>
              <a:t>ecțiunea</a:t>
            </a:r>
            <a:r>
              <a:rPr lang="en-GB" sz="1800" b="1" dirty="0">
                <a:effectLst/>
                <a:latin typeface="Arial" panose="020B0604020202020204" pitchFamily="34" charset="0"/>
                <a:ea typeface="Arial" panose="020B0604020202020204" pitchFamily="34" charset="0"/>
              </a:rPr>
              <a:t> 1.1: </a:t>
            </a:r>
            <a:r>
              <a:rPr lang="ro-RO" sz="1800" b="1" dirty="0">
                <a:effectLst/>
                <a:latin typeface="Arial" panose="020B0604020202020204" pitchFamily="34" charset="0"/>
                <a:ea typeface="Arial" panose="020B0604020202020204" pitchFamily="34" charset="0"/>
              </a:rPr>
              <a:t>Definiții</a:t>
            </a:r>
            <a:endParaRPr lang="ro-RO" sz="1800" dirty="0">
              <a:effectLst/>
              <a:latin typeface="Calibri" panose="020F0502020204030204" pitchFamily="34" charset="0"/>
              <a:ea typeface="Calibri" panose="020F0502020204030204" pitchFamily="34" charset="0"/>
            </a:endParaRPr>
          </a:p>
        </p:txBody>
      </p:sp>
      <p:pic>
        <p:nvPicPr>
          <p:cNvPr id="1026" name="Picture 2" descr="Fotografie de stoc Freelance de locuri de muncă la domiciliu">
            <a:extLst>
              <a:ext uri="{FF2B5EF4-FFF2-40B4-BE49-F238E27FC236}">
                <a16:creationId xmlns:a16="http://schemas.microsoft.com/office/drawing/2014/main" id="{79420EF1-8BF9-CBCF-A174-97CD0538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31790"/>
            <a:ext cx="396044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altLang="ko-KR" sz="1800" b="1" dirty="0" err="1"/>
              <a:t>Rezultatele</a:t>
            </a:r>
            <a:r>
              <a:rPr lang="fr-FR" altLang="ko-KR" sz="1800" b="1" dirty="0"/>
              <a:t> de </a:t>
            </a:r>
            <a:r>
              <a:rPr lang="fr-FR" altLang="ko-KR" sz="1800" b="1" dirty="0" err="1"/>
              <a:t>învățare</a:t>
            </a:r>
            <a:r>
              <a:rPr lang="fr-FR" altLang="ko-KR" sz="1800" b="1" dirty="0"/>
              <a:t>: Ce </a:t>
            </a:r>
            <a:r>
              <a:rPr lang="fr-FR" altLang="ko-KR" sz="1800" b="1" dirty="0" err="1"/>
              <a:t>voi</a:t>
            </a:r>
            <a:r>
              <a:rPr lang="fr-FR" altLang="ko-KR" sz="1800" b="1" dirty="0"/>
              <a:t> </a:t>
            </a:r>
            <a:r>
              <a:rPr lang="fr-FR" altLang="ko-KR" sz="1800" b="1" dirty="0" err="1"/>
              <a:t>învăța</a:t>
            </a:r>
            <a:r>
              <a:rPr lang="fr-FR" altLang="ko-KR" sz="1800" b="1" dirty="0"/>
              <a:t>?</a:t>
            </a:r>
          </a:p>
        </p:txBody>
      </p:sp>
      <p:sp>
        <p:nvSpPr>
          <p:cNvPr id="2" name="Marcador de texto 1">
            <a:extLst>
              <a:ext uri="{FF2B5EF4-FFF2-40B4-BE49-F238E27FC236}">
                <a16:creationId xmlns:a16="http://schemas.microsoft.com/office/drawing/2014/main" id="{C25C4D67-84A5-B6B5-5A11-492C88C599A6}"/>
              </a:ext>
            </a:extLst>
          </p:cNvPr>
          <p:cNvSpPr>
            <a:spLocks noGrp="1"/>
          </p:cNvSpPr>
          <p:nvPr>
            <p:ph type="body" sz="quarter" idx="10"/>
          </p:nvPr>
        </p:nvSpPr>
        <p:spPr>
          <a:xfrm>
            <a:off x="107504" y="105942"/>
            <a:ext cx="9144000" cy="576263"/>
          </a:xfrm>
        </p:spPr>
        <p:txBody>
          <a:bodyPr/>
          <a:lstStyle/>
          <a:p>
            <a:r>
              <a:rPr lang="ro-RO" sz="2000" b="1" dirty="0">
                <a:solidFill>
                  <a:schemeClr val="tx1"/>
                </a:solidFill>
              </a:rPr>
              <a:t>Misiunea 2</a:t>
            </a:r>
            <a:r>
              <a:rPr lang="es-ES" sz="2000" b="1" dirty="0">
                <a:solidFill>
                  <a:schemeClr val="tx1"/>
                </a:solidFill>
              </a:rPr>
              <a:t>:</a:t>
            </a:r>
            <a:r>
              <a:rPr lang="ro-RO" sz="2000" b="1" dirty="0">
                <a:solidFill>
                  <a:schemeClr val="tx1"/>
                </a:solidFill>
              </a:rPr>
              <a:t> </a:t>
            </a:r>
            <a:r>
              <a:rPr lang="it-IT" sz="2000" b="1" dirty="0">
                <a:solidFill>
                  <a:schemeClr val="tx1"/>
                </a:solidFill>
                <a:effectLst/>
                <a:ea typeface="Arial" panose="020B0604020202020204" pitchFamily="34" charset="0"/>
              </a:rPr>
              <a:t>Abordarea diversității culturale la locul de muncă</a:t>
            </a:r>
          </a:p>
        </p:txBody>
      </p:sp>
      <p:graphicFrame>
        <p:nvGraphicFramePr>
          <p:cNvPr id="7" name="Table 6">
            <a:extLst>
              <a:ext uri="{FF2B5EF4-FFF2-40B4-BE49-F238E27FC236}">
                <a16:creationId xmlns:a16="http://schemas.microsoft.com/office/drawing/2014/main" id="{4327DBB5-F386-41F7-A652-9F3F7594D92D}"/>
              </a:ext>
            </a:extLst>
          </p:cNvPr>
          <p:cNvGraphicFramePr>
            <a:graphicFrameLocks noGrp="1"/>
          </p:cNvGraphicFramePr>
          <p:nvPr>
            <p:extLst>
              <p:ext uri="{D42A27DB-BD31-4B8C-83A1-F6EECF244321}">
                <p14:modId xmlns:p14="http://schemas.microsoft.com/office/powerpoint/2010/main" val="2926908543"/>
              </p:ext>
            </p:extLst>
          </p:nvPr>
        </p:nvGraphicFramePr>
        <p:xfrm>
          <a:off x="899592" y="1682860"/>
          <a:ext cx="7124700" cy="2719387"/>
        </p:xfrm>
        <a:graphic>
          <a:graphicData uri="http://schemas.openxmlformats.org/drawingml/2006/table">
            <a:tbl>
              <a:tblPr/>
              <a:tblGrid>
                <a:gridCol w="2228850">
                  <a:extLst>
                    <a:ext uri="{9D8B030D-6E8A-4147-A177-3AD203B41FA5}">
                      <a16:colId xmlns:a16="http://schemas.microsoft.com/office/drawing/2014/main" val="20000"/>
                    </a:ext>
                  </a:extLst>
                </a:gridCol>
                <a:gridCol w="4895850">
                  <a:extLst>
                    <a:ext uri="{9D8B030D-6E8A-4147-A177-3AD203B41FA5}">
                      <a16:colId xmlns:a16="http://schemas.microsoft.com/office/drawing/2014/main" val="20001"/>
                    </a:ext>
                  </a:extLst>
                </a:gridCol>
              </a:tblGrid>
              <a:tr h="1738312">
                <a:tc>
                  <a:txBody>
                    <a:bodyPr/>
                    <a:lstStyle/>
                    <a:p>
                      <a:pPr indent="0"/>
                      <a:r>
                        <a:rPr lang="en-US" sz="1000" b="1" dirty="0" err="1">
                          <a:latin typeface="Arial"/>
                        </a:rPr>
                        <a:t>Abilitățile</a:t>
                      </a:r>
                      <a:r>
                        <a:rPr lang="en-US" sz="1000" b="1" dirty="0">
                          <a:latin typeface="Arial"/>
                        </a:rPr>
                        <a:t> </a:t>
                      </a:r>
                      <a:r>
                        <a:rPr lang="en-US" sz="1000" b="1" dirty="0" err="1">
                          <a:latin typeface="Arial"/>
                        </a:rPr>
                        <a:t>dobândite</a:t>
                      </a:r>
                      <a:r>
                        <a:rPr lang="en-US" sz="1000" b="1" dirty="0">
                          <a:latin typeface="Arial"/>
                        </a:rPr>
                        <a:t>.</a:t>
                      </a:r>
                    </a:p>
                  </a:txBody>
                  <a:tcPr marL="0" marR="0" marT="0" marB="0" anchor="ctr">
                    <a:solidFill>
                      <a:srgbClr val="9ACBCF"/>
                    </a:solidFill>
                  </a:tcPr>
                </a:tc>
                <a:tc>
                  <a:txBody>
                    <a:bodyPr/>
                    <a:lstStyle/>
                    <a:p>
                      <a:pPr marL="319600" indent="-355600">
                        <a:lnSpc>
                          <a:spcPct val="158000"/>
                        </a:lnSpc>
                      </a:pPr>
                      <a:r>
                        <a:rPr lang="en-US" sz="950" dirty="0">
                          <a:latin typeface="Arial"/>
                        </a:rPr>
                        <a:t>• </a:t>
                      </a:r>
                      <a:r>
                        <a:rPr lang="en-US" sz="950" dirty="0" err="1">
                          <a:latin typeface="Arial"/>
                        </a:rPr>
                        <a:t>Veți</a:t>
                      </a:r>
                      <a:r>
                        <a:rPr lang="en-US" sz="950" dirty="0">
                          <a:latin typeface="Arial"/>
                        </a:rPr>
                        <a:t> fi </a:t>
                      </a:r>
                      <a:r>
                        <a:rPr lang="en-US" sz="950" dirty="0" err="1">
                          <a:latin typeface="Arial"/>
                        </a:rPr>
                        <a:t>capabil</a:t>
                      </a:r>
                      <a:r>
                        <a:rPr lang="en-US" sz="950" dirty="0">
                          <a:latin typeface="Arial"/>
                        </a:rPr>
                        <a:t> </a:t>
                      </a:r>
                      <a:r>
                        <a:rPr lang="en-US" sz="950" dirty="0" err="1">
                          <a:latin typeface="Arial"/>
                        </a:rPr>
                        <a:t>să</a:t>
                      </a:r>
                      <a:r>
                        <a:rPr lang="en-US" sz="950" dirty="0">
                          <a:latin typeface="Arial"/>
                        </a:rPr>
                        <a:t> </a:t>
                      </a:r>
                      <a:r>
                        <a:rPr lang="en-US" sz="950" dirty="0" err="1">
                          <a:latin typeface="Arial"/>
                        </a:rPr>
                        <a:t>vă</a:t>
                      </a:r>
                      <a:r>
                        <a:rPr lang="en-US" sz="950" dirty="0">
                          <a:latin typeface="Arial"/>
                        </a:rPr>
                        <a:t> </a:t>
                      </a:r>
                      <a:r>
                        <a:rPr lang="en-US" sz="950" dirty="0" err="1">
                          <a:latin typeface="Arial"/>
                        </a:rPr>
                        <a:t>confruntați</a:t>
                      </a:r>
                      <a:r>
                        <a:rPr lang="en-US" sz="950" dirty="0">
                          <a:latin typeface="Arial"/>
                        </a:rPr>
                        <a:t> cu </a:t>
                      </a:r>
                      <a:r>
                        <a:rPr lang="en-US" sz="950" dirty="0" err="1">
                          <a:latin typeface="Arial"/>
                        </a:rPr>
                        <a:t>provocări</a:t>
                      </a:r>
                      <a:r>
                        <a:rPr lang="en-US" sz="950" dirty="0">
                          <a:latin typeface="Arial"/>
                        </a:rPr>
                        <a:t> </a:t>
                      </a:r>
                      <a:r>
                        <a:rPr lang="en-US" sz="950" dirty="0" err="1">
                          <a:latin typeface="Arial"/>
                        </a:rPr>
                        <a:t>în</a:t>
                      </a:r>
                      <a:r>
                        <a:rPr lang="en-US" sz="950" dirty="0">
                          <a:latin typeface="Arial"/>
                        </a:rPr>
                        <a:t> </a:t>
                      </a:r>
                      <a:r>
                        <a:rPr lang="en-US" sz="950" dirty="0" err="1">
                          <a:latin typeface="Arial"/>
                        </a:rPr>
                        <a:t>timp</a:t>
                      </a:r>
                      <a:r>
                        <a:rPr lang="en-US" sz="950" dirty="0">
                          <a:latin typeface="Arial"/>
                        </a:rPr>
                        <a:t> </a:t>
                      </a:r>
                      <a:r>
                        <a:rPr lang="en-US" sz="950" dirty="0" err="1">
                          <a:latin typeface="Arial"/>
                        </a:rPr>
                        <a:t>ce</a:t>
                      </a:r>
                      <a:r>
                        <a:rPr lang="en-US" sz="950" dirty="0">
                          <a:latin typeface="Arial"/>
                        </a:rPr>
                        <a:t> </a:t>
                      </a:r>
                      <a:r>
                        <a:rPr lang="en-US" sz="950" dirty="0" err="1">
                          <a:latin typeface="Arial"/>
                        </a:rPr>
                        <a:t>lucrați</a:t>
                      </a:r>
                      <a:r>
                        <a:rPr lang="en-US" sz="950" dirty="0">
                          <a:latin typeface="Arial"/>
                        </a:rPr>
                        <a:t> </a:t>
                      </a:r>
                      <a:r>
                        <a:rPr lang="en-US" sz="950" dirty="0" err="1">
                          <a:latin typeface="Arial"/>
                        </a:rPr>
                        <a:t>într</a:t>
                      </a:r>
                      <a:r>
                        <a:rPr lang="en-US" sz="950" dirty="0">
                          <a:latin typeface="Arial"/>
                        </a:rPr>
                        <a:t>-o </a:t>
                      </a:r>
                      <a:r>
                        <a:rPr lang="en-US" sz="950" dirty="0" err="1">
                          <a:latin typeface="Arial"/>
                        </a:rPr>
                        <a:t>compani</a:t>
                      </a:r>
                      <a:r>
                        <a:rPr lang="ro-RO" sz="950" dirty="0">
                          <a:latin typeface="Arial"/>
                        </a:rPr>
                        <a:t> </a:t>
                      </a:r>
                      <a:r>
                        <a:rPr lang="en-US" sz="950" dirty="0" err="1">
                          <a:latin typeface="Arial"/>
                        </a:rPr>
                        <a:t>internațională</a:t>
                      </a:r>
                      <a:r>
                        <a:rPr lang="en-US" sz="950" dirty="0">
                          <a:latin typeface="Arial"/>
                        </a:rPr>
                        <a:t>.</a:t>
                      </a:r>
                    </a:p>
                    <a:p>
                      <a:pPr marL="319600" indent="-355600">
                        <a:lnSpc>
                          <a:spcPct val="158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învăța</a:t>
                      </a:r>
                      <a:r>
                        <a:rPr lang="en-US" sz="950" dirty="0">
                          <a:latin typeface="Arial"/>
                        </a:rPr>
                        <a:t> cum </a:t>
                      </a:r>
                      <a:r>
                        <a:rPr lang="en-US" sz="950" dirty="0" err="1">
                          <a:latin typeface="Arial"/>
                        </a:rPr>
                        <a:t>să</a:t>
                      </a:r>
                      <a:r>
                        <a:rPr lang="en-US" sz="950" dirty="0">
                          <a:latin typeface="Arial"/>
                        </a:rPr>
                        <a:t> </a:t>
                      </a:r>
                      <a:r>
                        <a:rPr lang="en-US" sz="950" dirty="0" err="1">
                          <a:latin typeface="Arial"/>
                        </a:rPr>
                        <a:t>utilizați</a:t>
                      </a:r>
                      <a:r>
                        <a:rPr lang="en-US" sz="950" dirty="0">
                          <a:latin typeface="Arial"/>
                        </a:rPr>
                        <a:t> </a:t>
                      </a:r>
                      <a:r>
                        <a:rPr lang="en-US" sz="950" dirty="0" err="1">
                          <a:latin typeface="Arial"/>
                        </a:rPr>
                        <a:t>inteligența</a:t>
                      </a:r>
                      <a:r>
                        <a:rPr lang="en-US" sz="950" dirty="0">
                          <a:latin typeface="Arial"/>
                        </a:rPr>
                        <a:t> </a:t>
                      </a:r>
                      <a:r>
                        <a:rPr lang="en-US" sz="950" dirty="0" err="1">
                          <a:latin typeface="Arial"/>
                        </a:rPr>
                        <a:t>culturală</a:t>
                      </a:r>
                      <a:r>
                        <a:rPr lang="en-US" sz="950" dirty="0">
                          <a:latin typeface="Arial"/>
                        </a:rPr>
                        <a:t>.</a:t>
                      </a:r>
                    </a:p>
                    <a:p>
                      <a:pPr marL="319600" indent="-355600">
                        <a:lnSpc>
                          <a:spcPct val="158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îmbunătăți</a:t>
                      </a:r>
                      <a:r>
                        <a:rPr lang="en-US" sz="950" dirty="0">
                          <a:latin typeface="Arial"/>
                        </a:rPr>
                        <a:t> </a:t>
                      </a:r>
                      <a:r>
                        <a:rPr lang="en-US" sz="950" dirty="0" err="1">
                          <a:latin typeface="Arial"/>
                        </a:rPr>
                        <a:t>abilitățile</a:t>
                      </a:r>
                      <a:r>
                        <a:rPr lang="en-US" sz="950" dirty="0">
                          <a:latin typeface="Arial"/>
                        </a:rPr>
                        <a:t> de </a:t>
                      </a:r>
                      <a:r>
                        <a:rPr lang="en-US" sz="950" dirty="0" err="1">
                          <a:latin typeface="Arial"/>
                        </a:rPr>
                        <a:t>comunicare</a:t>
                      </a:r>
                      <a:r>
                        <a:rPr lang="en-US" sz="950" dirty="0">
                          <a:latin typeface="Arial"/>
                        </a:rPr>
                        <a:t>.</a:t>
                      </a:r>
                    </a:p>
                    <a:p>
                      <a:pPr marL="319600" indent="-355600">
                        <a:lnSpc>
                          <a:spcPct val="158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putea</a:t>
                      </a:r>
                      <a:r>
                        <a:rPr lang="en-US" sz="950" dirty="0">
                          <a:latin typeface="Arial"/>
                        </a:rPr>
                        <a:t> </a:t>
                      </a:r>
                      <a:r>
                        <a:rPr lang="en-US" sz="950" dirty="0" err="1">
                          <a:latin typeface="Arial"/>
                        </a:rPr>
                        <a:t>identifica</a:t>
                      </a:r>
                      <a:r>
                        <a:rPr lang="en-US" sz="950" dirty="0">
                          <a:latin typeface="Arial"/>
                        </a:rPr>
                        <a:t> </a:t>
                      </a:r>
                      <a:r>
                        <a:rPr lang="en-US" sz="950" dirty="0" err="1">
                          <a:latin typeface="Arial"/>
                        </a:rPr>
                        <a:t>oportunități</a:t>
                      </a:r>
                      <a:r>
                        <a:rPr lang="en-US" sz="950" dirty="0">
                          <a:latin typeface="Arial"/>
                        </a:rPr>
                        <a:t> pe </a:t>
                      </a:r>
                      <a:r>
                        <a:rPr lang="en-US" sz="950" dirty="0" err="1">
                          <a:latin typeface="Arial"/>
                        </a:rPr>
                        <a:t>piața</a:t>
                      </a:r>
                      <a:r>
                        <a:rPr lang="en-US" sz="950" dirty="0">
                          <a:latin typeface="Arial"/>
                        </a:rPr>
                        <a:t> </a:t>
                      </a:r>
                      <a:r>
                        <a:rPr lang="en-US" sz="950" dirty="0" err="1">
                          <a:latin typeface="Arial"/>
                        </a:rPr>
                        <a:t>muncii</a:t>
                      </a:r>
                      <a:r>
                        <a:rPr lang="en-US" sz="950" dirty="0">
                          <a:latin typeface="Arial"/>
                        </a:rPr>
                        <a:t>.</a:t>
                      </a:r>
                    </a:p>
                    <a:p>
                      <a:pPr marL="319600" indent="-355600">
                        <a:lnSpc>
                          <a:spcPct val="158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dezvolta</a:t>
                      </a:r>
                      <a:r>
                        <a:rPr lang="en-US" sz="950" dirty="0">
                          <a:latin typeface="Arial"/>
                        </a:rPr>
                        <a:t> </a:t>
                      </a:r>
                      <a:r>
                        <a:rPr lang="en-US" sz="950" dirty="0" err="1">
                          <a:latin typeface="Arial"/>
                        </a:rPr>
                        <a:t>idei</a:t>
                      </a:r>
                      <a:r>
                        <a:rPr lang="en-US" sz="950" dirty="0">
                          <a:latin typeface="Arial"/>
                        </a:rPr>
                        <a:t> creative </a:t>
                      </a:r>
                      <a:r>
                        <a:rPr lang="en-US" sz="950" dirty="0" err="1">
                          <a:latin typeface="Arial"/>
                        </a:rPr>
                        <a:t>și</a:t>
                      </a:r>
                      <a:r>
                        <a:rPr lang="en-US" sz="950" dirty="0">
                          <a:latin typeface="Arial"/>
                        </a:rPr>
                        <a:t> </a:t>
                      </a:r>
                      <a:r>
                        <a:rPr lang="en-US" sz="950" dirty="0" err="1">
                          <a:latin typeface="Arial"/>
                        </a:rPr>
                        <a:t>intenționate</a:t>
                      </a:r>
                      <a:r>
                        <a:rPr lang="en-US" sz="950" dirty="0">
                          <a:latin typeface="Arial"/>
                        </a:rPr>
                        <a:t>.</a:t>
                      </a:r>
                      <a:endParaRPr lang="ro" sz="950" dirty="0">
                        <a:solidFill>
                          <a:srgbClr val="2A0E0E"/>
                        </a:solidFill>
                        <a:latin typeface="Arial"/>
                      </a:endParaRPr>
                    </a:p>
                  </a:txBody>
                  <a:tcPr marL="0" marR="0" marT="0" marB="0"/>
                </a:tc>
                <a:extLst>
                  <a:ext uri="{0D108BD9-81ED-4DB2-BD59-A6C34878D82A}">
                    <a16:rowId xmlns:a16="http://schemas.microsoft.com/office/drawing/2014/main" val="10000"/>
                  </a:ext>
                </a:extLst>
              </a:tr>
              <a:tr h="981075">
                <a:tc>
                  <a:txBody>
                    <a:bodyPr/>
                    <a:lstStyle/>
                    <a:p>
                      <a:pPr marL="0" marR="0" lvl="0" indent="0" algn="l" defTabSz="914400" rtl="0" eaLnBrk="1" fontAlgn="auto" latinLnBrk="1" hangingPunct="1">
                        <a:lnSpc>
                          <a:spcPct val="100000"/>
                        </a:lnSpc>
                        <a:spcBef>
                          <a:spcPts val="42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Verdana"/>
                          <a:cs typeface="+mn-cs"/>
                        </a:rPr>
                        <a:t>Atitudinea</a:t>
                      </a:r>
                      <a:r>
                        <a:rPr kumimoji="0" lang="en-US" sz="900" b="1" i="0" u="none" strike="noStrike" kern="1200" cap="none" spc="0" normalizeH="0" baseline="0" noProof="0" dirty="0">
                          <a:ln>
                            <a:noFill/>
                          </a:ln>
                          <a:solidFill>
                            <a:prstClr val="black"/>
                          </a:solidFill>
                          <a:effectLst/>
                          <a:uLnTx/>
                          <a:uFillTx/>
                          <a:latin typeface="Verdana"/>
                          <a:cs typeface="+mn-cs"/>
                        </a:rPr>
                        <a:t> </a:t>
                      </a:r>
                      <a:r>
                        <a:rPr kumimoji="0" lang="en-US" sz="900" b="1" i="0" u="none" strike="noStrike" kern="1200" cap="none" spc="0" normalizeH="0" baseline="0" noProof="0" dirty="0" err="1">
                          <a:ln>
                            <a:noFill/>
                          </a:ln>
                          <a:solidFill>
                            <a:prstClr val="black"/>
                          </a:solidFill>
                          <a:effectLst/>
                          <a:uLnTx/>
                          <a:uFillTx/>
                          <a:latin typeface="Verdana"/>
                          <a:cs typeface="+mn-cs"/>
                        </a:rPr>
                        <a:t>dobândită</a:t>
                      </a:r>
                      <a:r>
                        <a:rPr kumimoji="0" lang="en-US" sz="900" b="1" i="0" u="none" strike="noStrike" kern="1200" cap="none" spc="0" normalizeH="0" baseline="0" noProof="0" dirty="0">
                          <a:ln>
                            <a:noFill/>
                          </a:ln>
                          <a:solidFill>
                            <a:prstClr val="black"/>
                          </a:solidFill>
                          <a:effectLst/>
                          <a:uLnTx/>
                          <a:uFillTx/>
                          <a:latin typeface="Verdana"/>
                          <a:cs typeface="+mn-cs"/>
                        </a:rPr>
                        <a:t>.</a:t>
                      </a:r>
                    </a:p>
                  </a:txBody>
                  <a:tcPr marL="0" marR="0" marT="0" marB="0">
                    <a:solidFill>
                      <a:srgbClr val="9ACBCF"/>
                    </a:solidFill>
                  </a:tcPr>
                </a:tc>
                <a:tc>
                  <a:txBody>
                    <a:bodyPr/>
                    <a:lstStyle/>
                    <a:p>
                      <a:pPr indent="0">
                        <a:lnSpc>
                          <a:spcPct val="150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întări</a:t>
                      </a:r>
                      <a:r>
                        <a:rPr lang="en-US" sz="950" dirty="0">
                          <a:latin typeface="Arial"/>
                        </a:rPr>
                        <a:t> </a:t>
                      </a:r>
                      <a:r>
                        <a:rPr lang="en-US" sz="950" dirty="0" err="1">
                          <a:latin typeface="Arial"/>
                        </a:rPr>
                        <a:t>spiritul</a:t>
                      </a:r>
                      <a:r>
                        <a:rPr lang="en-US" sz="950" dirty="0">
                          <a:latin typeface="Arial"/>
                        </a:rPr>
                        <a:t> de </a:t>
                      </a:r>
                      <a:r>
                        <a:rPr lang="en-US" sz="950" dirty="0" err="1">
                          <a:latin typeface="Arial"/>
                        </a:rPr>
                        <a:t>lucru</a:t>
                      </a:r>
                      <a:r>
                        <a:rPr lang="en-US" sz="950" dirty="0">
                          <a:latin typeface="Arial"/>
                        </a:rPr>
                        <a:t> </a:t>
                      </a:r>
                      <a:r>
                        <a:rPr lang="en-US" sz="950" dirty="0" err="1">
                          <a:latin typeface="Arial"/>
                        </a:rPr>
                        <a:t>în</a:t>
                      </a:r>
                      <a:r>
                        <a:rPr lang="en-US" sz="950" dirty="0">
                          <a:latin typeface="Arial"/>
                        </a:rPr>
                        <a:t> </a:t>
                      </a:r>
                      <a:r>
                        <a:rPr lang="en-US" sz="950" dirty="0" err="1">
                          <a:latin typeface="Arial"/>
                        </a:rPr>
                        <a:t>echipă</a:t>
                      </a:r>
                      <a:r>
                        <a:rPr lang="en-US" sz="950" dirty="0">
                          <a:latin typeface="Arial"/>
                        </a:rPr>
                        <a:t>.</a:t>
                      </a:r>
                    </a:p>
                    <a:p>
                      <a:pPr indent="0">
                        <a:lnSpc>
                          <a:spcPct val="150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identifica</a:t>
                      </a:r>
                      <a:r>
                        <a:rPr lang="en-US" sz="950" dirty="0">
                          <a:latin typeface="Arial"/>
                        </a:rPr>
                        <a:t> cu </a:t>
                      </a:r>
                      <a:r>
                        <a:rPr lang="en-US" sz="950" dirty="0" err="1">
                          <a:latin typeface="Arial"/>
                        </a:rPr>
                        <a:t>ușurință</a:t>
                      </a:r>
                      <a:r>
                        <a:rPr lang="en-US" sz="950" dirty="0">
                          <a:latin typeface="Arial"/>
                        </a:rPr>
                        <a:t> </a:t>
                      </a:r>
                      <a:r>
                        <a:rPr lang="en-US" sz="950" dirty="0" err="1">
                          <a:latin typeface="Arial"/>
                        </a:rPr>
                        <a:t>diversitatea</a:t>
                      </a:r>
                      <a:r>
                        <a:rPr lang="en-US" sz="950" dirty="0">
                          <a:latin typeface="Arial"/>
                        </a:rPr>
                        <a:t> </a:t>
                      </a:r>
                      <a:r>
                        <a:rPr lang="en-US" sz="950" dirty="0" err="1">
                          <a:latin typeface="Arial"/>
                        </a:rPr>
                        <a:t>multiculturală</a:t>
                      </a:r>
                      <a:r>
                        <a:rPr lang="en-US" sz="950" dirty="0">
                          <a:latin typeface="Arial"/>
                        </a:rPr>
                        <a:t>.</a:t>
                      </a:r>
                    </a:p>
                    <a:p>
                      <a:pPr indent="0">
                        <a:lnSpc>
                          <a:spcPct val="150000"/>
                        </a:lnSpc>
                      </a:pPr>
                      <a:r>
                        <a:rPr lang="en-US" sz="950" dirty="0">
                          <a:latin typeface="Arial"/>
                        </a:rPr>
                        <a:t>• </a:t>
                      </a:r>
                      <a:r>
                        <a:rPr lang="en-US" sz="950" dirty="0" err="1">
                          <a:latin typeface="Arial"/>
                        </a:rPr>
                        <a:t>Veți</a:t>
                      </a:r>
                      <a:r>
                        <a:rPr lang="en-US" sz="950" dirty="0">
                          <a:latin typeface="Arial"/>
                        </a:rPr>
                        <a:t> </a:t>
                      </a:r>
                      <a:r>
                        <a:rPr lang="en-US" sz="950" dirty="0" err="1">
                          <a:latin typeface="Arial"/>
                        </a:rPr>
                        <a:t>avea</a:t>
                      </a:r>
                      <a:r>
                        <a:rPr lang="en-US" sz="950" dirty="0">
                          <a:latin typeface="Arial"/>
                        </a:rPr>
                        <a:t> </a:t>
                      </a:r>
                      <a:r>
                        <a:rPr lang="en-US" sz="950" dirty="0" err="1">
                          <a:latin typeface="Arial"/>
                        </a:rPr>
                        <a:t>încredere</a:t>
                      </a:r>
                      <a:r>
                        <a:rPr lang="en-US" sz="950" dirty="0">
                          <a:latin typeface="Arial"/>
                        </a:rPr>
                        <a:t> </a:t>
                      </a:r>
                      <a:r>
                        <a:rPr lang="en-US" sz="950" dirty="0" err="1">
                          <a:latin typeface="Arial"/>
                        </a:rPr>
                        <a:t>în</a:t>
                      </a:r>
                      <a:r>
                        <a:rPr lang="en-US" sz="950" dirty="0">
                          <a:latin typeface="Arial"/>
                        </a:rPr>
                        <a:t> a </a:t>
                      </a:r>
                      <a:r>
                        <a:rPr lang="en-US" sz="950" dirty="0" err="1">
                          <a:latin typeface="Arial"/>
                        </a:rPr>
                        <a:t>lucra</a:t>
                      </a:r>
                      <a:r>
                        <a:rPr lang="en-US" sz="950" dirty="0">
                          <a:latin typeface="Arial"/>
                        </a:rPr>
                        <a:t> cu </a:t>
                      </a:r>
                      <a:r>
                        <a:rPr lang="en-US" sz="950" dirty="0" err="1">
                          <a:latin typeface="Arial"/>
                        </a:rPr>
                        <a:t>colegi</a:t>
                      </a:r>
                      <a:r>
                        <a:rPr lang="en-US" sz="950" dirty="0">
                          <a:latin typeface="Arial"/>
                        </a:rPr>
                        <a:t> din </a:t>
                      </a:r>
                      <a:r>
                        <a:rPr lang="en-US" sz="950" dirty="0" err="1">
                          <a:latin typeface="Arial"/>
                        </a:rPr>
                        <a:t>întreaga</a:t>
                      </a:r>
                      <a:r>
                        <a:rPr lang="en-US" sz="950" dirty="0">
                          <a:latin typeface="Arial"/>
                        </a:rPr>
                        <a:t> </a:t>
                      </a:r>
                      <a:r>
                        <a:rPr lang="en-US" sz="950" dirty="0" err="1">
                          <a:latin typeface="Arial"/>
                        </a:rPr>
                        <a:t>lume</a:t>
                      </a:r>
                      <a:r>
                        <a:rPr lang="en-US" sz="950" dirty="0">
                          <a:latin typeface="Arial"/>
                        </a:rPr>
                        <a:t>.</a:t>
                      </a:r>
                      <a:endParaRPr lang="ro" sz="950" dirty="0">
                        <a:solidFill>
                          <a:srgbClr val="2A0E0E"/>
                        </a:solidFill>
                        <a:latin typeface="Arial"/>
                      </a:endParaRPr>
                    </a:p>
                  </a:txBody>
                  <a:tcPr marL="0" marR="0" marT="0" marB="0"/>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4DB070B6-D4B6-4CD1-A97F-1B98456F1926}"/>
              </a:ext>
            </a:extLst>
          </p:cNvPr>
          <p:cNvSpPr txBox="1"/>
          <p:nvPr/>
        </p:nvSpPr>
        <p:spPr>
          <a:xfrm>
            <a:off x="899592" y="1129523"/>
            <a:ext cx="7200800" cy="369332"/>
          </a:xfrm>
          <a:prstGeom prst="rect">
            <a:avLst/>
          </a:prstGeom>
          <a:noFill/>
        </p:spPr>
        <p:txBody>
          <a:bodyPr wrap="square">
            <a:spAutoFit/>
          </a:bodyPr>
          <a:lstStyle/>
          <a:p>
            <a:r>
              <a:rPr lang="en-US" sz="1000" b="1" dirty="0" err="1"/>
              <a:t>Cunoștințele</a:t>
            </a:r>
            <a:r>
              <a:rPr lang="en-US" sz="1000" b="1" dirty="0"/>
              <a:t> </a:t>
            </a:r>
            <a:r>
              <a:rPr lang="en-US" sz="1000" b="1" dirty="0" err="1"/>
              <a:t>dobândite</a:t>
            </a:r>
            <a:r>
              <a:rPr lang="en-US" sz="1000" b="1" dirty="0"/>
              <a:t>.  </a:t>
            </a:r>
            <a:r>
              <a:rPr lang="ro-RO" sz="1000" b="1" dirty="0"/>
              <a:t>                   </a:t>
            </a:r>
            <a:r>
              <a:rPr lang="en-US" sz="1000" dirty="0" err="1"/>
              <a:t>Veți</a:t>
            </a:r>
            <a:r>
              <a:rPr lang="en-US" sz="1000" dirty="0"/>
              <a:t> </a:t>
            </a:r>
            <a:r>
              <a:rPr lang="en-US" sz="1000" dirty="0" err="1"/>
              <a:t>învăța</a:t>
            </a:r>
            <a:r>
              <a:rPr lang="en-US" sz="1000" dirty="0"/>
              <a:t> </a:t>
            </a:r>
            <a:r>
              <a:rPr lang="en-US" sz="1000" dirty="0" err="1"/>
              <a:t>caracteristicile</a:t>
            </a:r>
            <a:r>
              <a:rPr lang="en-US" sz="1000" dirty="0"/>
              <a:t> </a:t>
            </a:r>
            <a:r>
              <a:rPr lang="en-US" sz="1000" dirty="0" err="1"/>
              <a:t>unei</a:t>
            </a:r>
            <a:r>
              <a:rPr lang="en-US" sz="1000" dirty="0"/>
              <a:t> </a:t>
            </a:r>
            <a:r>
              <a:rPr lang="en-US" sz="1000" dirty="0" err="1"/>
              <a:t>echipe</a:t>
            </a:r>
            <a:r>
              <a:rPr lang="en-US" sz="1000" dirty="0"/>
              <a:t> </a:t>
            </a:r>
            <a:r>
              <a:rPr lang="en-US" sz="1000" dirty="0" err="1"/>
              <a:t>multinaționale</a:t>
            </a:r>
            <a:r>
              <a:rPr lang="en-US" dirty="0"/>
              <a:t>.</a:t>
            </a:r>
          </a:p>
        </p:txBody>
      </p:sp>
    </p:spTree>
    <p:extLst>
      <p:ext uri="{BB962C8B-B14F-4D97-AF65-F5344CB8AC3E}">
        <p14:creationId xmlns:p14="http://schemas.microsoft.com/office/powerpoint/2010/main" val="230502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Fiind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multinatională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fi cu </a:t>
            </a:r>
            <a:r>
              <a:rPr lang="en-US" altLang="ko-KR" sz="1200" dirty="0" err="1">
                <a:solidFill>
                  <a:schemeClr val="tx1">
                    <a:lumMod val="75000"/>
                    <a:lumOff val="25000"/>
                  </a:schemeClr>
                </a:solidFill>
              </a:rPr>
              <a:t>adevărat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provocator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dar</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cunoștințe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practică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specifice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totul</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transforma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experiență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profesională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excelentă</a:t>
            </a:r>
            <a:r>
              <a:rPr lang="en-US" altLang="ko-KR" sz="1200" dirty="0">
                <a:solidFill>
                  <a:schemeClr val="tx1">
                    <a:lumMod val="75000"/>
                    <a:lumOff val="25000"/>
                  </a:schemeClr>
                </a:solidFill>
              </a:rPr>
              <a:t>.</a:t>
            </a:r>
          </a:p>
          <a:p>
            <a:pPr algn="just">
              <a:lnSpc>
                <a:spcPct val="150000"/>
              </a:lnSpc>
            </a:pP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văzut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până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acum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atunci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-o </a:t>
            </a:r>
            <a:r>
              <a:rPr lang="en-US" altLang="ko-KR" sz="1200" dirty="0" err="1">
                <a:solidFill>
                  <a:schemeClr val="tx1">
                    <a:lumMod val="75000"/>
                    <a:lumOff val="25000"/>
                  </a:schemeClr>
                </a:solidFill>
              </a:rPr>
              <a:t>echipă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multiculturală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esențial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ascultați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prezente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analizați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diferitele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coduri</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rezultă</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aceasta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Aceasta</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numește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dezvoltarea</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inteligență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culturală</a:t>
            </a:r>
            <a:r>
              <a:rPr lang="en-US" altLang="ko-KR" sz="1200" dirty="0">
                <a:solidFill>
                  <a:schemeClr val="tx1">
                    <a:lumMod val="75000"/>
                    <a:lumOff val="25000"/>
                  </a:schemeClr>
                </a:solidFill>
              </a:rPr>
              <a:t>.</a:t>
            </a:r>
          </a:p>
          <a:p>
            <a:pPr algn="just">
              <a:lnSpc>
                <a:spcPct val="150000"/>
              </a:lnSpc>
            </a:pPr>
            <a:endParaRPr lang="en-US" altLang="ko-KR" sz="1200" dirty="0">
              <a:solidFill>
                <a:schemeClr val="tx1">
                  <a:lumMod val="75000"/>
                  <a:lumOff val="25000"/>
                </a:schemeClr>
              </a:solidFill>
            </a:endParaRPr>
          </a:p>
          <a:p>
            <a:pPr algn="just">
              <a:lnSpc>
                <a:spcPct val="150000"/>
              </a:lnSpc>
            </a:pPr>
            <a:r>
              <a:rPr lang="en-US" altLang="ko-KR" sz="1200" dirty="0" err="1">
                <a:solidFill>
                  <a:schemeClr val="tx1">
                    <a:lumMod val="75000"/>
                    <a:lumOff val="25000"/>
                  </a:schemeClr>
                </a:solidFill>
              </a:rPr>
              <a:t>Diversitatea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incluziunea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permit </a:t>
            </a:r>
            <a:r>
              <a:rPr lang="en-US" altLang="ko-KR" sz="1200" dirty="0" err="1">
                <a:solidFill>
                  <a:schemeClr val="tx1">
                    <a:lumMod val="75000"/>
                    <a:lumOff val="25000"/>
                  </a:schemeClr>
                </a:solidFill>
              </a:rPr>
              <a:t>companiilor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construiască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aduc</a:t>
            </a:r>
            <a:r>
              <a:rPr lang="en-US" altLang="ko-KR" sz="1200" dirty="0">
                <a:solidFill>
                  <a:schemeClr val="tx1">
                    <a:lumMod val="75000"/>
                    <a:lumOff val="25000"/>
                  </a:schemeClr>
                </a:solidFill>
              </a:rPr>
              <a:t> perspective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talente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diferite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crește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inovația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generează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venituri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mari</a:t>
            </a:r>
            <a:r>
              <a:rPr lang="en-US" altLang="ko-KR" sz="1200" dirty="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Concluzie</a:t>
            </a:r>
            <a:r>
              <a:rPr lang="en-US" altLang="ko-KR" sz="1800" b="1" dirty="0"/>
              <a:t>: Ce </a:t>
            </a:r>
            <a:r>
              <a:rPr lang="en-US" altLang="ko-KR" sz="1800" b="1" dirty="0" err="1"/>
              <a:t>voi</a:t>
            </a:r>
            <a:r>
              <a:rPr lang="en-US" altLang="ko-KR" sz="1800" b="1" dirty="0"/>
              <a:t> </a:t>
            </a:r>
            <a:r>
              <a:rPr lang="en-US" altLang="ko-KR" sz="1800" b="1" dirty="0" err="1"/>
              <a:t>lua</a:t>
            </a:r>
            <a:r>
              <a:rPr lang="en-US" altLang="ko-KR" sz="1800" b="1" dirty="0"/>
              <a:t> </a:t>
            </a:r>
            <a:r>
              <a:rPr lang="en-US" altLang="ko-KR" sz="1800" b="1" dirty="0" err="1"/>
              <a:t>acasă</a:t>
            </a:r>
            <a:r>
              <a:rPr lang="en-US" altLang="ko-KR" sz="1800" b="1"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4A59AC49-1569-5834-7299-DAF65043D6AC}"/>
              </a:ext>
            </a:extLst>
          </p:cNvPr>
          <p:cNvSpPr>
            <a:spLocks noGrp="1"/>
          </p:cNvSpPr>
          <p:nvPr>
            <p:ph type="body" sz="quarter" idx="10"/>
          </p:nvPr>
        </p:nvSpPr>
        <p:spPr>
          <a:xfrm>
            <a:off x="34712" y="259511"/>
            <a:ext cx="9144000" cy="576263"/>
          </a:xfrm>
        </p:spPr>
        <p:txBody>
          <a:bodyPr/>
          <a:lstStyle/>
          <a:p>
            <a:r>
              <a:rPr lang="ro-RO" sz="2000" b="1" dirty="0">
                <a:solidFill>
                  <a:schemeClr val="tx1"/>
                </a:solidFill>
              </a:rPr>
              <a:t>Misiunea 2</a:t>
            </a:r>
            <a:r>
              <a:rPr lang="es-ES" sz="2000" b="1" dirty="0">
                <a:solidFill>
                  <a:schemeClr val="tx1"/>
                </a:solidFill>
              </a:rPr>
              <a:t>:</a:t>
            </a:r>
            <a:r>
              <a:rPr lang="ro-RO" sz="2000" b="1" dirty="0">
                <a:solidFill>
                  <a:schemeClr val="tx1"/>
                </a:solidFill>
              </a:rPr>
              <a:t> </a:t>
            </a:r>
            <a:r>
              <a:rPr lang="it-IT" sz="2000" b="1" dirty="0">
                <a:solidFill>
                  <a:schemeClr val="tx1"/>
                </a:solidFill>
                <a:effectLst/>
                <a:ea typeface="Arial" panose="020B0604020202020204" pitchFamily="34" charset="0"/>
              </a:rPr>
              <a:t>Abordarea diversității culturale la locul de muncă</a:t>
            </a:r>
          </a:p>
        </p:txBody>
      </p:sp>
    </p:spTree>
    <p:extLst>
      <p:ext uri="{BB962C8B-B14F-4D97-AF65-F5344CB8AC3E}">
        <p14:creationId xmlns:p14="http://schemas.microsoft.com/office/powerpoint/2010/main" val="26327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RO" sz="2000" b="1" dirty="0">
                <a:solidFill>
                  <a:schemeClr val="tx1"/>
                </a:solidFill>
              </a:rPr>
              <a:t>Misiunea 3</a:t>
            </a:r>
            <a:r>
              <a:rPr lang="es-ES" sz="2000" b="1" dirty="0">
                <a:solidFill>
                  <a:schemeClr val="tx1"/>
                </a:solidFill>
              </a:rPr>
              <a:t>:</a:t>
            </a:r>
            <a:r>
              <a:rPr lang="ro-RO" sz="2000" b="1" dirty="0">
                <a:solidFill>
                  <a:schemeClr val="tx1"/>
                </a:solidFill>
              </a:rPr>
              <a:t> </a:t>
            </a:r>
            <a:r>
              <a:rPr lang="it-IT" sz="2000" b="1" dirty="0">
                <a:solidFill>
                  <a:schemeClr val="tx1"/>
                </a:solidFill>
                <a:effectLst/>
                <a:latin typeface="Arial" panose="020B0604020202020204" pitchFamily="34" charset="0"/>
                <a:ea typeface="Arial" panose="020B0604020202020204" pitchFamily="34" charset="0"/>
              </a:rPr>
              <a:t>Afacerile profitabile sunt solicitate în mediul online.</a:t>
            </a:r>
          </a:p>
        </p:txBody>
      </p:sp>
      <p:sp>
        <p:nvSpPr>
          <p:cNvPr id="18" name="Rectangle 1">
            <a:extLst>
              <a:ext uri="{FF2B5EF4-FFF2-40B4-BE49-F238E27FC236}">
                <a16:creationId xmlns:a16="http://schemas.microsoft.com/office/drawing/2014/main" id="{A53FAEA7-C47A-B133-DF94-DC09E55CAB1F}"/>
              </a:ext>
            </a:extLst>
          </p:cNvPr>
          <p:cNvSpPr/>
          <p:nvPr/>
        </p:nvSpPr>
        <p:spPr>
          <a:xfrm>
            <a:off x="683568" y="1138916"/>
            <a:ext cx="4248472" cy="30170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Pandemia</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evidențiat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schimbări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domeniul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acestea</a:t>
            </a:r>
            <a:r>
              <a:rPr lang="en-US" altLang="ko-KR" sz="1200" dirty="0">
                <a:solidFill>
                  <a:schemeClr val="tx1">
                    <a:lumMod val="75000"/>
                    <a:lumOff val="25000"/>
                  </a:schemeClr>
                </a:solidFill>
              </a:rPr>
              <a:t> sunt legate de </a:t>
            </a:r>
            <a:r>
              <a:rPr lang="en-US" altLang="ko-KR" sz="1200" dirty="0" err="1">
                <a:solidFill>
                  <a:schemeClr val="tx1">
                    <a:lumMod val="75000"/>
                    <a:lumOff val="25000"/>
                  </a:schemeClr>
                </a:solidFill>
              </a:rPr>
              <a:t>desfășurarea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diverselor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activități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mediul</a:t>
            </a:r>
            <a:r>
              <a:rPr lang="en-US" altLang="ko-KR" sz="1200" dirty="0">
                <a:solidFill>
                  <a:schemeClr val="tx1">
                    <a:lumMod val="75000"/>
                    <a:lumOff val="25000"/>
                  </a:schemeClr>
                </a:solidFill>
              </a:rPr>
              <a:t> online. </a:t>
            </a:r>
            <a:r>
              <a:rPr lang="en-US" altLang="ko-KR" sz="1200" dirty="0" err="1">
                <a:solidFill>
                  <a:schemeClr val="tx1">
                    <a:lumMod val="75000"/>
                    <a:lumOff val="25000"/>
                  </a:schemeClr>
                </a:solidFill>
              </a:rPr>
              <a:t>Unul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avantajele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activități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puteți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acasă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majoritate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timpului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decât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atât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special </a:t>
            </a:r>
            <a:r>
              <a:rPr lang="en-US" altLang="ko-KR" sz="1200" dirty="0" err="1">
                <a:solidFill>
                  <a:schemeClr val="tx1">
                    <a:lumMod val="75000"/>
                    <a:lumOff val="25000"/>
                  </a:schemeClr>
                </a:solidFill>
              </a:rPr>
              <a:t>activitățile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vânzări</a:t>
            </a:r>
            <a:r>
              <a:rPr lang="en-US" altLang="ko-KR" sz="1200" dirty="0">
                <a:solidFill>
                  <a:schemeClr val="tx1">
                    <a:lumMod val="75000"/>
                    <a:lumOff val="25000"/>
                  </a:schemeClr>
                </a:solidFill>
              </a:rPr>
              <a:t> care nu </a:t>
            </a:r>
            <a:r>
              <a:rPr lang="en-US" altLang="ko-KR" sz="1200" dirty="0" err="1">
                <a:solidFill>
                  <a:schemeClr val="tx1">
                    <a:lumMod val="75000"/>
                    <a:lumOff val="25000"/>
                  </a:schemeClr>
                </a:solidFill>
              </a:rPr>
              <a:t>necesită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gestionarea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stocuri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produse</a:t>
            </a:r>
            <a:r>
              <a:rPr lang="en-US" altLang="ko-KR" sz="1200" dirty="0">
                <a:solidFill>
                  <a:schemeClr val="tx1">
                    <a:lumMod val="75000"/>
                    <a:lumOff val="25000"/>
                  </a:schemeClr>
                </a:solidFill>
              </a:rPr>
              <a:t> pot fi </a:t>
            </a:r>
            <a:r>
              <a:rPr lang="en-US" altLang="ko-KR" sz="1200" dirty="0" err="1">
                <a:solidFill>
                  <a:schemeClr val="tx1">
                    <a:lumMod val="75000"/>
                    <a:lumOff val="25000"/>
                  </a:schemeClr>
                </a:solidFill>
              </a:rPr>
              <a:t>gestionate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oriunde</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fără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nevoia</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sistematic</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acasă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faptul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acasă</a:t>
            </a:r>
            <a:r>
              <a:rPr lang="en-US" altLang="ko-KR" sz="1200" dirty="0">
                <a:solidFill>
                  <a:schemeClr val="tx1">
                    <a:lumMod val="75000"/>
                    <a:lumOff val="25000"/>
                  </a:schemeClr>
                </a:solidFill>
              </a:rPr>
              <a:t>, full-time </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part-time, </a:t>
            </a:r>
            <a:r>
              <a:rPr lang="en-US" altLang="ko-KR" sz="1200" dirty="0" err="1">
                <a:solidFill>
                  <a:schemeClr val="tx1">
                    <a:lumMod val="75000"/>
                    <a:lumOff val="25000"/>
                  </a:schemeClr>
                </a:solidFill>
              </a:rPr>
              <a:t>înseamnă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locul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locuiți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deveni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asemenea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centrul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nervos</a:t>
            </a:r>
            <a:r>
              <a:rPr lang="en-US" altLang="ko-KR" sz="1200" dirty="0">
                <a:solidFill>
                  <a:schemeClr val="tx1">
                    <a:lumMod val="75000"/>
                    <a:lumOff val="25000"/>
                  </a:schemeClr>
                </a:solidFill>
              </a:rPr>
              <a:t> al </a:t>
            </a:r>
            <a:r>
              <a:rPr lang="en-US" altLang="ko-KR" sz="1200" dirty="0" err="1">
                <a:solidFill>
                  <a:schemeClr val="tx1">
                    <a:lumMod val="75000"/>
                    <a:lumOff val="25000"/>
                  </a:schemeClr>
                </a:solidFill>
              </a:rPr>
              <a:t>afacerii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dumneavoastră</a:t>
            </a:r>
            <a:r>
              <a:rPr lang="en-US" altLang="ko-KR" sz="1200" dirty="0">
                <a:solidFill>
                  <a:schemeClr val="tx1">
                    <a:lumMod val="75000"/>
                    <a:lumOff val="25000"/>
                  </a:schemeClr>
                </a:solidFill>
              </a:rPr>
              <a:t>.</a:t>
            </a:r>
          </a:p>
        </p:txBody>
      </p:sp>
      <p:sp>
        <p:nvSpPr>
          <p:cNvPr id="9" name="Oval 35">
            <a:extLst>
              <a:ext uri="{FF2B5EF4-FFF2-40B4-BE49-F238E27FC236}">
                <a16:creationId xmlns:a16="http://schemas.microsoft.com/office/drawing/2014/main" id="{B436F422-2D1F-4575-85EC-8666E4819862}"/>
              </a:ext>
            </a:extLst>
          </p:cNvPr>
          <p:cNvSpPr/>
          <p:nvPr/>
        </p:nvSpPr>
        <p:spPr>
          <a:xfrm>
            <a:off x="769059" y="5628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28412"/>
            <a:ext cx="4248472" cy="276939"/>
          </a:xfrm>
        </p:spPr>
        <p:txBody>
          <a:bodyPr/>
          <a:lstStyle/>
          <a:p>
            <a:pPr lvl="0" algn="l"/>
            <a:r>
              <a:rPr lang="en-US" altLang="ko-KR" sz="1800" b="1" dirty="0" err="1">
                <a:solidFill>
                  <a:schemeClr val="tx1"/>
                </a:solidFill>
              </a:rPr>
              <a:t>Introd</a:t>
            </a:r>
            <a:r>
              <a:rPr lang="ro-RO" altLang="ko-KR" sz="1800" b="1" dirty="0">
                <a:solidFill>
                  <a:schemeClr val="tx1"/>
                </a:solidFill>
              </a:rPr>
              <a:t>ucere</a:t>
            </a:r>
            <a:r>
              <a:rPr lang="en-US" altLang="ko-KR" sz="1800" b="1" dirty="0">
                <a:solidFill>
                  <a:schemeClr val="tx1"/>
                </a:solidFill>
              </a:rPr>
              <a:t>: </a:t>
            </a:r>
            <a:r>
              <a:rPr lang="ro-RO" altLang="ko-KR" sz="1800" b="1" dirty="0">
                <a:solidFill>
                  <a:schemeClr val="tx1"/>
                </a:solidFill>
              </a:rPr>
              <a:t>Despre ce este vorba</a:t>
            </a:r>
            <a:r>
              <a:rPr lang="en-US" altLang="ko-KR" sz="1800" b="1" dirty="0">
                <a:solidFill>
                  <a:schemeClr val="tx1"/>
                </a:solidFill>
              </a:rPr>
              <a:t>?</a:t>
            </a:r>
          </a:p>
        </p:txBody>
      </p:sp>
      <p:pic>
        <p:nvPicPr>
          <p:cNvPr id="3" name="Imagine 2" descr="MacBook Pro, white ceramic mug,and black smartphone on table">
            <a:extLst>
              <a:ext uri="{FF2B5EF4-FFF2-40B4-BE49-F238E27FC236}">
                <a16:creationId xmlns:a16="http://schemas.microsoft.com/office/drawing/2014/main" id="{0528AEE5-7EA6-7C3F-C1F8-25606C9DC7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788" y="1563638"/>
            <a:ext cx="2986628" cy="2123486"/>
          </a:xfrm>
          <a:prstGeom prst="rect">
            <a:avLst/>
          </a:prstGeom>
          <a:noFill/>
          <a:ln>
            <a:noFill/>
          </a:ln>
        </p:spPr>
      </p:pic>
    </p:spTree>
    <p:extLst>
      <p:ext uri="{BB962C8B-B14F-4D97-AF65-F5344CB8AC3E}">
        <p14:creationId xmlns:p14="http://schemas.microsoft.com/office/powerpoint/2010/main" val="19843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323529" y="1635646"/>
            <a:ext cx="4248472" cy="206131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fi </a:t>
            </a:r>
            <a:r>
              <a:rPr lang="en-US" altLang="ko-KR" sz="1200" dirty="0" err="1">
                <a:solidFill>
                  <a:schemeClr val="tx1">
                    <a:lumMod val="75000"/>
                    <a:lumOff val="25000"/>
                  </a:schemeClr>
                </a:solidFill>
              </a:rPr>
              <a:t>provocat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găsiți</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afacere</a:t>
            </a:r>
            <a:r>
              <a:rPr lang="en-US" altLang="ko-KR" sz="1200" dirty="0">
                <a:solidFill>
                  <a:schemeClr val="tx1">
                    <a:lumMod val="75000"/>
                    <a:lumOff val="25000"/>
                  </a:schemeClr>
                </a:solidFill>
              </a:rPr>
              <a:t> online care pare </a:t>
            </a:r>
            <a:r>
              <a:rPr lang="en-US" altLang="ko-KR" sz="1200" dirty="0" err="1">
                <a:solidFill>
                  <a:schemeClr val="tx1">
                    <a:lumMod val="75000"/>
                    <a:lumOff val="25000"/>
                  </a:schemeClr>
                </a:solidFill>
              </a:rPr>
              <a:t>potrivită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abilitățile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calificările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dvs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încercați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puneți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practică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Țineți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alegeți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ceva</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solicitat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faceți</a:t>
            </a:r>
            <a:r>
              <a:rPr lang="en-US" altLang="ko-KR" sz="1200" dirty="0">
                <a:solidFill>
                  <a:schemeClr val="tx1">
                    <a:lumMod val="75000"/>
                    <a:lumOff val="25000"/>
                  </a:schemeClr>
                </a:solidFill>
              </a:rPr>
              <a:t> un plan care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ajuta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succes</a:t>
            </a:r>
            <a:r>
              <a:rPr lang="en-US" altLang="ko-KR" sz="1200" dirty="0">
                <a:solidFill>
                  <a:schemeClr val="tx1">
                    <a:lumMod val="75000"/>
                    <a:lumOff val="25000"/>
                  </a:schemeClr>
                </a:solidFill>
              </a:rPr>
              <a:t>!</a:t>
            </a:r>
          </a:p>
          <a:p>
            <a:pPr algn="just">
              <a:lnSpc>
                <a:spcPct val="150000"/>
              </a:lnSpc>
            </a:pPr>
            <a:endParaRPr lang="en-US" altLang="ko-KR" sz="1200" dirty="0">
              <a:solidFill>
                <a:schemeClr val="tx1">
                  <a:lumMod val="75000"/>
                  <a:lumOff val="25000"/>
                </a:schemeClr>
              </a:solidFill>
            </a:endParaRPr>
          </a:p>
          <a:p>
            <a:pPr algn="just">
              <a:lnSpc>
                <a:spcPct val="150000"/>
              </a:lnSpc>
            </a:pPr>
            <a:endParaRPr lang="en-US" altLang="ko-KR"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600400"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RO" altLang="ko-KR" sz="1800" b="1" dirty="0"/>
              <a:t>Cerință</a:t>
            </a:r>
            <a:r>
              <a:rPr lang="en-US" altLang="ko-KR" sz="1800" b="1" dirty="0"/>
              <a:t>: </a:t>
            </a:r>
            <a:r>
              <a:rPr lang="ro-RO" altLang="ko-KR" sz="1800" b="1" dirty="0"/>
              <a:t>Care este activitatea</a:t>
            </a:r>
            <a:r>
              <a:rPr lang="en-US" altLang="ko-KR" sz="1800" b="1" dirty="0"/>
              <a:t>?</a:t>
            </a:r>
          </a:p>
        </p:txBody>
      </p:sp>
      <p:sp>
        <p:nvSpPr>
          <p:cNvPr id="6" name="Marcador de texto 1">
            <a:extLst>
              <a:ext uri="{FF2B5EF4-FFF2-40B4-BE49-F238E27FC236}">
                <a16:creationId xmlns:a16="http://schemas.microsoft.com/office/drawing/2014/main" id="{413E86D1-9210-BC93-3F18-B0A8DD65350E}"/>
              </a:ext>
            </a:extLst>
          </p:cNvPr>
          <p:cNvSpPr>
            <a:spLocks noGrp="1"/>
          </p:cNvSpPr>
          <p:nvPr>
            <p:ph type="body" sz="quarter" idx="10"/>
          </p:nvPr>
        </p:nvSpPr>
        <p:spPr>
          <a:xfrm>
            <a:off x="0" y="287473"/>
            <a:ext cx="9144000" cy="576064"/>
          </a:xfrm>
        </p:spPr>
        <p:txBody>
          <a:bodyPr/>
          <a:lstStyle/>
          <a:p>
            <a:r>
              <a:rPr lang="ro-RO" sz="2000" b="1" dirty="0">
                <a:solidFill>
                  <a:schemeClr val="tx1"/>
                </a:solidFill>
              </a:rPr>
              <a:t>Misiunea 3</a:t>
            </a:r>
            <a:r>
              <a:rPr lang="es-ES" sz="2000" b="1" dirty="0">
                <a:solidFill>
                  <a:schemeClr val="tx1"/>
                </a:solidFill>
              </a:rPr>
              <a:t>:</a:t>
            </a:r>
            <a:r>
              <a:rPr lang="ro-RO" sz="2000" b="1" dirty="0">
                <a:solidFill>
                  <a:schemeClr val="tx1"/>
                </a:solidFill>
              </a:rPr>
              <a:t> </a:t>
            </a:r>
            <a:r>
              <a:rPr lang="it-IT" sz="2000" b="1" dirty="0">
                <a:solidFill>
                  <a:schemeClr val="tx1"/>
                </a:solidFill>
                <a:effectLst/>
                <a:latin typeface="Arial" panose="020B0604020202020204" pitchFamily="34" charset="0"/>
                <a:ea typeface="Arial" panose="020B0604020202020204" pitchFamily="34" charset="0"/>
              </a:rPr>
              <a:t>Afacerile profitabile sunt solicitate în mediul online.</a:t>
            </a:r>
          </a:p>
        </p:txBody>
      </p:sp>
      <p:pic>
        <p:nvPicPr>
          <p:cNvPr id="2" name="Imagine 1">
            <a:extLst>
              <a:ext uri="{FF2B5EF4-FFF2-40B4-BE49-F238E27FC236}">
                <a16:creationId xmlns:a16="http://schemas.microsoft.com/office/drawing/2014/main" id="{9F7AF332-F1F1-567B-BAD0-6047699F3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78931"/>
            <a:ext cx="3120390" cy="2080260"/>
          </a:xfrm>
          <a:prstGeom prst="rect">
            <a:avLst/>
          </a:prstGeom>
          <a:noFill/>
          <a:ln>
            <a:noFill/>
          </a:ln>
        </p:spPr>
      </p:pic>
    </p:spTree>
    <p:extLst>
      <p:ext uri="{BB962C8B-B14F-4D97-AF65-F5344CB8AC3E}">
        <p14:creationId xmlns:p14="http://schemas.microsoft.com/office/powerpoint/2010/main" val="153355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395536" y="82302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67544" y="1419622"/>
            <a:ext cx="8136904" cy="30243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grupuri</a:t>
            </a:r>
            <a:r>
              <a:rPr lang="en-US" altLang="ko-KR" sz="1200" dirty="0">
                <a:solidFill>
                  <a:schemeClr val="tx1">
                    <a:lumMod val="75000"/>
                    <a:lumOff val="25000"/>
                  </a:schemeClr>
                </a:solidFill>
              </a:rPr>
              <a:t> de 4 </a:t>
            </a:r>
            <a:r>
              <a:rPr lang="en-US" altLang="ko-KR" sz="1200" dirty="0" err="1">
                <a:solidFill>
                  <a:schemeClr val="tx1">
                    <a:lumMod val="75000"/>
                    <a:lumOff val="25000"/>
                  </a:schemeClr>
                </a:solidFill>
              </a:rPr>
              <a:t>persoane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Imaginați-vă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sunteți</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cale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selectați</a:t>
            </a:r>
            <a:r>
              <a:rPr lang="en-US" altLang="ko-KR" sz="1200" dirty="0">
                <a:solidFill>
                  <a:schemeClr val="tx1">
                    <a:lumMod val="75000"/>
                    <a:lumOff val="25000"/>
                  </a:schemeClr>
                </a:solidFill>
              </a:rPr>
              <a:t> un e-business pe care </a:t>
            </a:r>
            <a:r>
              <a:rPr lang="en-US" altLang="ko-KR" sz="1200" dirty="0" err="1">
                <a:solidFill>
                  <a:schemeClr val="tx1">
                    <a:lumMod val="75000"/>
                    <a:lumOff val="25000"/>
                  </a:schemeClr>
                </a:solidFill>
              </a:rPr>
              <a:t>intenționați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-l </a:t>
            </a:r>
            <a:r>
              <a:rPr lang="en-US" altLang="ko-KR" sz="1200" dirty="0" err="1">
                <a:solidFill>
                  <a:schemeClr val="tx1">
                    <a:lumMod val="75000"/>
                    <a:lumOff val="25000"/>
                  </a:schemeClr>
                </a:solidFill>
              </a:rPr>
              <a:t>transformați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într-unul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profitabil</a:t>
            </a:r>
            <a:r>
              <a:rPr lang="en-US" altLang="ko-KR" sz="1200" dirty="0">
                <a:solidFill>
                  <a:schemeClr val="tx1">
                    <a:lumMod val="75000"/>
                    <a:lumOff val="25000"/>
                  </a:schemeClr>
                </a:solidFill>
              </a:rPr>
              <a:t>. Mai </a:t>
            </a:r>
            <a:r>
              <a:rPr lang="en-US" altLang="ko-KR" sz="1200" dirty="0" err="1">
                <a:solidFill>
                  <a:schemeClr val="tx1">
                    <a:lumMod val="75000"/>
                    <a:lumOff val="25000"/>
                  </a:schemeClr>
                </a:solidFill>
              </a:rPr>
              <a:t>întâi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important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urmați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câțiva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pași</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a:t>
            </a:r>
            <a:r>
              <a:rPr lang="en-US" altLang="ko-KR" sz="1200" dirty="0">
                <a:solidFill>
                  <a:schemeClr val="tx1">
                    <a:lumMod val="75000"/>
                    <a:lumOff val="25000"/>
                  </a:schemeClr>
                </a:solidFill>
              </a:rPr>
              <a:t> conduce la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bune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decizii</a:t>
            </a:r>
            <a:r>
              <a:rPr lang="en-US" altLang="ko-KR" sz="1200" dirty="0">
                <a:solidFill>
                  <a:schemeClr val="tx1">
                    <a:lumMod val="75000"/>
                    <a:lumOff val="25000"/>
                  </a:schemeClr>
                </a:solidFill>
              </a:rPr>
              <a:t>:</a:t>
            </a: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rPr>
              <a:t>alegeți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sectorul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activitate</a:t>
            </a:r>
            <a:r>
              <a:rPr lang="en-US" altLang="ko-KR" sz="1200" dirty="0">
                <a:solidFill>
                  <a:schemeClr val="tx1">
                    <a:lumMod val="75000"/>
                    <a:lumOff val="25000"/>
                  </a:schemeClr>
                </a:solidFill>
              </a:rPr>
              <a:t> care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solicitat</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piață</a:t>
            </a:r>
            <a:endParaRPr lang="en-US" altLang="ko-KR" sz="1200" dirty="0">
              <a:solidFill>
                <a:schemeClr val="tx1">
                  <a:lumMod val="75000"/>
                  <a:lumOff val="25000"/>
                </a:schemeClr>
              </a:solidFill>
            </a:endParaRP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rPr>
              <a:t>gândiți-vă</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produsele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a:t>
            </a:r>
            <a:r>
              <a:rPr lang="en-US" altLang="ko-KR" sz="1200" dirty="0" err="1">
                <a:solidFill>
                  <a:schemeClr val="tx1">
                    <a:lumMod val="75000"/>
                    <a:lumOff val="25000"/>
                  </a:schemeClr>
                </a:solidFill>
              </a:rPr>
              <a:t>sau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serviciile</a:t>
            </a:r>
            <a:r>
              <a:rPr lang="en-US" altLang="ko-KR" sz="1200" dirty="0">
                <a:solidFill>
                  <a:schemeClr val="tx1">
                    <a:lumMod val="75000"/>
                    <a:lumOff val="25000"/>
                  </a:schemeClr>
                </a:solidFill>
              </a:rPr>
              <a:t> pe care </a:t>
            </a:r>
            <a:r>
              <a:rPr lang="en-US" altLang="ko-KR" sz="1200" dirty="0" err="1">
                <a:solidFill>
                  <a:schemeClr val="tx1">
                    <a:lumMod val="75000"/>
                    <a:lumOff val="25000"/>
                  </a:schemeClr>
                </a:solidFill>
              </a:rPr>
              <a:t>doriți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oferiți</a:t>
            </a:r>
            <a:endParaRPr lang="en-US" altLang="ko-KR" sz="1200" dirty="0">
              <a:solidFill>
                <a:schemeClr val="tx1">
                  <a:lumMod val="75000"/>
                  <a:lumOff val="25000"/>
                </a:schemeClr>
              </a:solidFill>
            </a:endParaRP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rPr>
              <a:t>luați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clienții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țintă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nevoile</a:t>
            </a:r>
            <a:r>
              <a:rPr lang="en-US" altLang="ko-KR" sz="1200" dirty="0">
                <a:solidFill>
                  <a:schemeClr val="tx1">
                    <a:lumMod val="75000"/>
                    <a:lumOff val="25000"/>
                  </a:schemeClr>
                </a:solidFill>
              </a:rPr>
              <a:t> lor, </a:t>
            </a:r>
            <a:r>
              <a:rPr lang="en-US" altLang="ko-KR" sz="1200" dirty="0" err="1">
                <a:solidFill>
                  <a:schemeClr val="tx1">
                    <a:lumMod val="75000"/>
                    <a:lumOff val="25000"/>
                  </a:schemeClr>
                </a:solidFill>
              </a:rPr>
              <a:t>vârsta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zonele</a:t>
            </a:r>
            <a:r>
              <a:rPr lang="en-US" altLang="ko-KR" sz="1200" dirty="0">
                <a:solidFill>
                  <a:schemeClr val="tx1">
                    <a:lumMod val="75000"/>
                    <a:lumOff val="25000"/>
                  </a:schemeClr>
                </a:solidFill>
              </a:rPr>
              <a:t> din care pot </a:t>
            </a:r>
            <a:r>
              <a:rPr lang="en-US" altLang="ko-KR" sz="1200" dirty="0" err="1">
                <a:solidFill>
                  <a:schemeClr val="tx1">
                    <a:lumMod val="75000"/>
                    <a:lumOff val="25000"/>
                  </a:schemeClr>
                </a:solidFill>
              </a:rPr>
              <a:t>proveni</a:t>
            </a:r>
            <a:r>
              <a:rPr lang="en-US" altLang="ko-KR" sz="1200" dirty="0">
                <a:solidFill>
                  <a:schemeClr val="tx1">
                    <a:lumMod val="75000"/>
                    <a:lumOff val="25000"/>
                  </a:schemeClr>
                </a:solidFill>
              </a:rPr>
              <a:t> (urbane, </a:t>
            </a:r>
            <a:r>
              <a:rPr lang="en-US" altLang="ko-KR" sz="1200" dirty="0" err="1">
                <a:solidFill>
                  <a:schemeClr val="tx1">
                    <a:lumMod val="75000"/>
                    <a:lumOff val="25000"/>
                  </a:schemeClr>
                </a:solidFill>
              </a:rPr>
              <a:t>rurale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gusturile</a:t>
            </a:r>
            <a:r>
              <a:rPr lang="en-US" altLang="ko-KR" sz="1200" dirty="0">
                <a:solidFill>
                  <a:schemeClr val="tx1">
                    <a:lumMod val="75000"/>
                    <a:lumOff val="25000"/>
                  </a:schemeClr>
                </a:solidFill>
              </a:rPr>
              <a:t> lor </a:t>
            </a:r>
            <a:r>
              <a:rPr lang="en-US" altLang="ko-KR" sz="1200" dirty="0" err="1">
                <a:solidFill>
                  <a:schemeClr val="tx1">
                    <a:lumMod val="75000"/>
                    <a:lumOff val="25000"/>
                  </a:schemeClr>
                </a:solidFill>
              </a:rPr>
              <a:t>posibile</a:t>
            </a:r>
            <a:r>
              <a:rPr lang="en-US" altLang="ko-KR" sz="1200" dirty="0">
                <a:solidFill>
                  <a:schemeClr val="tx1">
                    <a:lumMod val="75000"/>
                    <a:lumOff val="25000"/>
                  </a:schemeClr>
                </a:solidFill>
              </a:rPr>
              <a:t>.</a:t>
            </a:r>
          </a:p>
          <a:p>
            <a:pPr algn="just">
              <a:lnSpc>
                <a:spcPct val="150000"/>
              </a:lnSpc>
            </a:pPr>
            <a:r>
              <a:rPr lang="en-US" altLang="ko-KR" sz="1200" dirty="0" err="1">
                <a:solidFill>
                  <a:schemeClr val="tx1">
                    <a:lumMod val="75000"/>
                    <a:lumOff val="25000"/>
                  </a:schemeClr>
                </a:solidFill>
              </a:rPr>
              <a:t>După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finalizat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sarcinii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faceți</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cercetare</a:t>
            </a:r>
            <a:r>
              <a:rPr lang="en-US" altLang="ko-KR" sz="1200" dirty="0">
                <a:solidFill>
                  <a:schemeClr val="tx1">
                    <a:lumMod val="75000"/>
                    <a:lumOff val="25000"/>
                  </a:schemeClr>
                </a:solidFill>
              </a:rPr>
              <a:t> pe internet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găsi</a:t>
            </a:r>
            <a:r>
              <a:rPr lang="en-US" altLang="ko-KR" sz="1200" dirty="0">
                <a:solidFill>
                  <a:schemeClr val="tx1">
                    <a:lumMod val="75000"/>
                    <a:lumOff val="25000"/>
                  </a:schemeClr>
                </a:solidFill>
              </a:rPr>
              <a:t> diverse </a:t>
            </a:r>
            <a:r>
              <a:rPr lang="en-US" altLang="ko-KR" sz="1200" dirty="0" err="1">
                <a:solidFill>
                  <a:schemeClr val="tx1">
                    <a:lumMod val="75000"/>
                    <a:lumOff val="25000"/>
                  </a:schemeClr>
                </a:solidFill>
              </a:rPr>
              <a:t>studii</a:t>
            </a:r>
            <a:r>
              <a:rPr lang="en-US" altLang="ko-KR" sz="1200" dirty="0">
                <a:solidFill>
                  <a:schemeClr val="tx1">
                    <a:lumMod val="75000"/>
                    <a:lumOff val="25000"/>
                  </a:schemeClr>
                </a:solidFill>
              </a:rPr>
              <a:t> legate de e-business-ul pe care </a:t>
            </a:r>
            <a:r>
              <a:rPr lang="en-US" altLang="ko-KR" sz="1200" dirty="0" err="1">
                <a:solidFill>
                  <a:schemeClr val="tx1">
                    <a:lumMod val="75000"/>
                    <a:lumOff val="25000"/>
                  </a:schemeClr>
                </a:solidFill>
              </a:rPr>
              <a:t>tocmai</a:t>
            </a:r>
            <a:r>
              <a:rPr lang="en-US" altLang="ko-KR" sz="1200" dirty="0">
                <a:solidFill>
                  <a:schemeClr val="tx1">
                    <a:lumMod val="75000"/>
                    <a:lumOff val="25000"/>
                  </a:schemeClr>
                </a:solidFill>
              </a:rPr>
              <a:t> l-</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ales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obține</a:t>
            </a:r>
            <a:r>
              <a:rPr lang="en-US" altLang="ko-KR" sz="1200" dirty="0">
                <a:solidFill>
                  <a:schemeClr val="tx1">
                    <a:lumMod val="75000"/>
                    <a:lumOff val="25000"/>
                  </a:schemeClr>
                </a:solidFill>
              </a:rPr>
              <a:t> o idee de </a:t>
            </a:r>
            <a:r>
              <a:rPr lang="en-US" altLang="ko-KR" sz="1200" dirty="0" err="1">
                <a:solidFill>
                  <a:schemeClr val="tx1">
                    <a:lumMod val="75000"/>
                    <a:lumOff val="25000"/>
                  </a:schemeClr>
                </a:solidFill>
              </a:rPr>
              <a:t>pornire</a:t>
            </a:r>
            <a:r>
              <a:rPr lang="en-US" altLang="ko-KR" sz="1200" dirty="0">
                <a:solidFill>
                  <a:schemeClr val="tx1">
                    <a:lumMod val="75000"/>
                    <a:lumOff val="25000"/>
                  </a:schemeClr>
                </a:solidFill>
              </a:rPr>
              <a:t>.</a:t>
            </a:r>
          </a:p>
          <a:p>
            <a:pPr algn="just">
              <a:lnSpc>
                <a:spcPct val="150000"/>
              </a:lnSpc>
            </a:pPr>
            <a:r>
              <a:rPr lang="en-US" altLang="ko-KR" sz="1200" dirty="0">
                <a:solidFill>
                  <a:schemeClr val="tx1">
                    <a:lumMod val="75000"/>
                    <a:lumOff val="25000"/>
                  </a:schemeClr>
                </a:solidFill>
              </a:rPr>
              <a:t>Nu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ultimul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creați</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cont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e-business-ul </a:t>
            </a:r>
            <a:r>
              <a:rPr lang="en-US" altLang="ko-KR" sz="1200" dirty="0" err="1">
                <a:solidFill>
                  <a:schemeClr val="tx1">
                    <a:lumMod val="75000"/>
                    <a:lumOff val="25000"/>
                  </a:schemeClr>
                </a:solidFill>
              </a:rPr>
              <a:t>vostru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imaginar</a:t>
            </a:r>
            <a:r>
              <a:rPr lang="en-US" altLang="ko-KR" sz="1200" dirty="0">
                <a:solidFill>
                  <a:schemeClr val="tx1">
                    <a:lumMod val="75000"/>
                    <a:lumOff val="25000"/>
                  </a:schemeClr>
                </a:solidFill>
              </a:rPr>
              <a:t>, o imagine </a:t>
            </a:r>
            <a:r>
              <a:rPr lang="en-US" altLang="ko-KR" sz="1200" dirty="0" err="1">
                <a:solidFill>
                  <a:schemeClr val="tx1">
                    <a:lumMod val="75000"/>
                    <a:lumOff val="25000"/>
                  </a:schemeClr>
                </a:solidFill>
              </a:rPr>
              <a:t>corporativă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începeți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acționați</a:t>
            </a:r>
            <a:r>
              <a:rPr lang="en-US" altLang="ko-KR" sz="1200" dirty="0">
                <a:solidFill>
                  <a:schemeClr val="tx1">
                    <a:lumMod val="75000"/>
                    <a:lumOff val="25000"/>
                  </a:schemeClr>
                </a:solidFill>
              </a:rPr>
              <a:t>.</a:t>
            </a:r>
          </a:p>
          <a:p>
            <a:pPr algn="just">
              <a:lnSpc>
                <a:spcPct val="150000"/>
              </a:lnSpc>
            </a:pP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sfătuim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utilizați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materialele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furnizate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Resurse</a:t>
            </a:r>
            <a:r>
              <a:rPr lang="en-US" altLang="ko-KR" sz="1200" dirty="0">
                <a:solidFill>
                  <a:schemeClr val="tx1">
                    <a:lumMod val="75000"/>
                    <a:lumOff val="25000"/>
                  </a:schemeClr>
                </a:solidFill>
              </a:rPr>
              <a:t> ca </a:t>
            </a:r>
            <a:r>
              <a:rPr lang="en-US" altLang="ko-KR" sz="1200" dirty="0" err="1">
                <a:solidFill>
                  <a:schemeClr val="tx1">
                    <a:lumMod val="75000"/>
                    <a:lumOff val="25000"/>
                  </a:schemeClr>
                </a:solidFill>
              </a:rPr>
              <a:t>ghid</a:t>
            </a:r>
            <a:r>
              <a:rPr lang="en-US" altLang="ko-KR" sz="1200" dirty="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27584" y="823026"/>
            <a:ext cx="4320480" cy="285999"/>
          </a:xfrm>
        </p:spPr>
        <p:txBody>
          <a:bodyPr/>
          <a:lstStyle/>
          <a:p>
            <a:pPr lvl="0" algn="l"/>
            <a:r>
              <a:rPr lang="en-US" altLang="ko-KR" sz="1800" b="1" dirty="0" err="1"/>
              <a:t>Proces</a:t>
            </a:r>
            <a:r>
              <a:rPr lang="en-US" altLang="ko-KR" sz="1800" b="1" dirty="0"/>
              <a:t>: </a:t>
            </a:r>
            <a:r>
              <a:rPr lang="ro-RO" altLang="ko-KR" sz="1800" b="1" dirty="0"/>
              <a:t>Ce voi face eu</a:t>
            </a:r>
            <a:r>
              <a:rPr lang="en-US" altLang="ko-KR" sz="1800" b="1" dirty="0"/>
              <a:t>?</a:t>
            </a:r>
          </a:p>
        </p:txBody>
      </p:sp>
      <p:sp>
        <p:nvSpPr>
          <p:cNvPr id="5" name="Marcador de texto 1">
            <a:extLst>
              <a:ext uri="{FF2B5EF4-FFF2-40B4-BE49-F238E27FC236}">
                <a16:creationId xmlns:a16="http://schemas.microsoft.com/office/drawing/2014/main" id="{A80F779F-B2CD-49E7-AC6B-92BF15E7AC80}"/>
              </a:ext>
            </a:extLst>
          </p:cNvPr>
          <p:cNvSpPr>
            <a:spLocks noGrp="1"/>
          </p:cNvSpPr>
          <p:nvPr>
            <p:ph type="body" sz="quarter" idx="10"/>
          </p:nvPr>
        </p:nvSpPr>
        <p:spPr>
          <a:xfrm>
            <a:off x="0" y="287473"/>
            <a:ext cx="9144000" cy="576064"/>
          </a:xfrm>
        </p:spPr>
        <p:txBody>
          <a:bodyPr/>
          <a:lstStyle/>
          <a:p>
            <a:r>
              <a:rPr lang="ro-RO" sz="2000" b="1" dirty="0">
                <a:solidFill>
                  <a:schemeClr val="tx1"/>
                </a:solidFill>
              </a:rPr>
              <a:t>Misiunea 3</a:t>
            </a:r>
            <a:r>
              <a:rPr lang="es-ES" sz="2000" b="1" dirty="0">
                <a:solidFill>
                  <a:schemeClr val="tx1"/>
                </a:solidFill>
              </a:rPr>
              <a:t>:</a:t>
            </a:r>
            <a:r>
              <a:rPr lang="ro-RO" sz="2000" b="1" dirty="0">
                <a:solidFill>
                  <a:schemeClr val="tx1"/>
                </a:solidFill>
              </a:rPr>
              <a:t> </a:t>
            </a:r>
            <a:r>
              <a:rPr lang="it-IT" sz="2000" b="1" dirty="0">
                <a:solidFill>
                  <a:schemeClr val="tx1"/>
                </a:solidFill>
                <a:effectLst/>
                <a:latin typeface="Arial" panose="020B0604020202020204" pitchFamily="34" charset="0"/>
                <a:ea typeface="Arial" panose="020B0604020202020204" pitchFamily="34" charset="0"/>
              </a:rPr>
              <a:t>Afacerile profitabile sunt solicitate în mediul online.</a:t>
            </a:r>
          </a:p>
        </p:txBody>
      </p:sp>
    </p:spTree>
    <p:extLst>
      <p:ext uri="{BB962C8B-B14F-4D97-AF65-F5344CB8AC3E}">
        <p14:creationId xmlns:p14="http://schemas.microsoft.com/office/powerpoint/2010/main" val="14791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6984776"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altLang="ko-KR" sz="1800" b="1" dirty="0" err="1"/>
              <a:t>Rezultatele</a:t>
            </a:r>
            <a:r>
              <a:rPr lang="fr-FR" altLang="ko-KR" sz="1800" b="1" dirty="0"/>
              <a:t> de </a:t>
            </a:r>
            <a:r>
              <a:rPr lang="fr-FR" altLang="ko-KR" sz="1800" b="1" dirty="0" err="1"/>
              <a:t>învățare</a:t>
            </a:r>
            <a:r>
              <a:rPr lang="fr-FR" altLang="ko-KR" sz="1800" b="1" dirty="0"/>
              <a:t>: Ce </a:t>
            </a:r>
            <a:r>
              <a:rPr lang="fr-FR" altLang="ko-KR" sz="1800" b="1" dirty="0" err="1"/>
              <a:t>voi</a:t>
            </a:r>
            <a:r>
              <a:rPr lang="fr-FR" altLang="ko-KR" sz="1800" b="1" dirty="0"/>
              <a:t> </a:t>
            </a:r>
            <a:r>
              <a:rPr lang="fr-FR" altLang="ko-KR" sz="1800" b="1" dirty="0" err="1"/>
              <a:t>învăța</a:t>
            </a:r>
            <a:r>
              <a:rPr lang="fr-FR" altLang="ko-KR" sz="1800" b="1" dirty="0"/>
              <a:t>?</a:t>
            </a:r>
          </a:p>
        </p:txBody>
      </p:sp>
      <p:sp>
        <p:nvSpPr>
          <p:cNvPr id="6" name="Marcador de texto 1">
            <a:extLst>
              <a:ext uri="{FF2B5EF4-FFF2-40B4-BE49-F238E27FC236}">
                <a16:creationId xmlns:a16="http://schemas.microsoft.com/office/drawing/2014/main" id="{F10A4F20-47BA-6059-9414-A6496BFF2607}"/>
              </a:ext>
            </a:extLst>
          </p:cNvPr>
          <p:cNvSpPr>
            <a:spLocks noGrp="1"/>
          </p:cNvSpPr>
          <p:nvPr>
            <p:ph type="body" sz="quarter" idx="10"/>
          </p:nvPr>
        </p:nvSpPr>
        <p:spPr>
          <a:xfrm>
            <a:off x="28992" y="128669"/>
            <a:ext cx="9144000" cy="576064"/>
          </a:xfrm>
        </p:spPr>
        <p:txBody>
          <a:bodyPr/>
          <a:lstStyle/>
          <a:p>
            <a:r>
              <a:rPr lang="ro-RO" sz="2000" b="1" dirty="0">
                <a:solidFill>
                  <a:schemeClr val="tx1"/>
                </a:solidFill>
              </a:rPr>
              <a:t>Misiunea 3</a:t>
            </a:r>
            <a:r>
              <a:rPr lang="es-ES" sz="2000" b="1" dirty="0">
                <a:solidFill>
                  <a:schemeClr val="tx1"/>
                </a:solidFill>
              </a:rPr>
              <a:t>:</a:t>
            </a:r>
            <a:r>
              <a:rPr lang="ro-RO" sz="2000" b="1" dirty="0">
                <a:solidFill>
                  <a:schemeClr val="tx1"/>
                </a:solidFill>
              </a:rPr>
              <a:t> </a:t>
            </a:r>
            <a:r>
              <a:rPr lang="it-IT" sz="2000" b="1" dirty="0">
                <a:solidFill>
                  <a:schemeClr val="tx1"/>
                </a:solidFill>
                <a:effectLst/>
                <a:latin typeface="Arial" panose="020B0604020202020204" pitchFamily="34" charset="0"/>
                <a:ea typeface="Arial" panose="020B0604020202020204" pitchFamily="34" charset="0"/>
              </a:rPr>
              <a:t>Afacerile profitabile sunt solicitate în mediul online.</a:t>
            </a:r>
          </a:p>
        </p:txBody>
      </p:sp>
      <p:graphicFrame>
        <p:nvGraphicFramePr>
          <p:cNvPr id="9" name="Table 8">
            <a:extLst>
              <a:ext uri="{FF2B5EF4-FFF2-40B4-BE49-F238E27FC236}">
                <a16:creationId xmlns:a16="http://schemas.microsoft.com/office/drawing/2014/main" id="{971CF2B8-DD99-4E40-80E7-4747C6693979}"/>
              </a:ext>
            </a:extLst>
          </p:cNvPr>
          <p:cNvGraphicFramePr>
            <a:graphicFrameLocks noGrp="1"/>
          </p:cNvGraphicFramePr>
          <p:nvPr>
            <p:extLst>
              <p:ext uri="{D42A27DB-BD31-4B8C-83A1-F6EECF244321}">
                <p14:modId xmlns:p14="http://schemas.microsoft.com/office/powerpoint/2010/main" val="1889198170"/>
              </p:ext>
            </p:extLst>
          </p:nvPr>
        </p:nvGraphicFramePr>
        <p:xfrm>
          <a:off x="915355" y="1192653"/>
          <a:ext cx="6953250" cy="3314700"/>
        </p:xfrm>
        <a:graphic>
          <a:graphicData uri="http://schemas.openxmlformats.org/drawingml/2006/table">
            <a:tbl>
              <a:tblPr/>
              <a:tblGrid>
                <a:gridCol w="2162175">
                  <a:extLst>
                    <a:ext uri="{9D8B030D-6E8A-4147-A177-3AD203B41FA5}">
                      <a16:colId xmlns:a16="http://schemas.microsoft.com/office/drawing/2014/main" val="20000"/>
                    </a:ext>
                  </a:extLst>
                </a:gridCol>
                <a:gridCol w="4791075">
                  <a:extLst>
                    <a:ext uri="{9D8B030D-6E8A-4147-A177-3AD203B41FA5}">
                      <a16:colId xmlns:a16="http://schemas.microsoft.com/office/drawing/2014/main" val="20001"/>
                    </a:ext>
                  </a:extLst>
                </a:gridCol>
              </a:tblGrid>
              <a:tr h="857250">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0"/>
                      <a:r>
                        <a:rPr lang="en-US" sz="900" b="1" dirty="0" err="1">
                          <a:latin typeface="Verdana"/>
                        </a:rPr>
                        <a:t>Cunoștințele</a:t>
                      </a:r>
                      <a:r>
                        <a:rPr lang="en-US" sz="900" b="1" dirty="0">
                          <a:latin typeface="Verdana"/>
                        </a:rPr>
                        <a:t> </a:t>
                      </a:r>
                      <a:r>
                        <a:rPr lang="en-US" sz="900" b="1" dirty="0" err="1">
                          <a:latin typeface="Verdana"/>
                        </a:rPr>
                        <a:t>dobândite</a:t>
                      </a:r>
                      <a:r>
                        <a:rPr lang="en-US" sz="900" b="1" dirty="0">
                          <a:latin typeface="Verdana"/>
                        </a:rPr>
                        <a:t>.</a:t>
                      </a:r>
                    </a:p>
                    <a:p>
                      <a:pPr indent="0"/>
                      <a:endParaRPr lang="en-US" sz="900" b="1" dirty="0">
                        <a:latin typeface="Verdana"/>
                      </a:endParaRPr>
                    </a:p>
                    <a:p>
                      <a:pPr indent="0"/>
                      <a:endParaRPr lang="en-US" sz="900" b="1" dirty="0">
                        <a:latin typeface="Verdana"/>
                      </a:endParaRPr>
                    </a:p>
                  </a:txBody>
                  <a:tcPr marL="0" marR="0" marT="0" marB="0">
                    <a:solidFill>
                      <a:srgbClr val="9ACBCF"/>
                    </a:solidFill>
                  </a:tcPr>
                </a:tc>
                <a:tc>
                  <a:txBody>
                    <a:bodyPr/>
                    <a:lstStyle/>
                    <a:p>
                      <a:pPr indent="0">
                        <a:spcAft>
                          <a:spcPts val="420"/>
                        </a:spcAft>
                      </a:pP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Veți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învăța</a:t>
                      </a:r>
                      <a:r>
                        <a:rPr lang="en-US" sz="1100" b="0" i="0" dirty="0">
                          <a:solidFill>
                            <a:schemeClr val="tx1"/>
                          </a:solidFill>
                          <a:effectLst/>
                          <a:latin typeface="+mn-lt"/>
                          <a:ea typeface="+mn-ea"/>
                          <a:cs typeface="+mn-cs"/>
                        </a:rPr>
                        <a:t> cum </a:t>
                      </a:r>
                      <a:r>
                        <a:rPr lang="en-US" sz="1100" b="0" i="0" dirty="0" err="1">
                          <a:solidFill>
                            <a:schemeClr val="tx1"/>
                          </a:solidFill>
                          <a:effectLst/>
                          <a:latin typeface="+mn-lt"/>
                          <a:ea typeface="+mn-ea"/>
                          <a:cs typeface="+mn-cs"/>
                        </a:rPr>
                        <a:t>să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luați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decizii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bune</a:t>
                      </a:r>
                      <a:r>
                        <a:rPr lang="en-US" sz="1100" b="0" i="0" dirty="0">
                          <a:solidFill>
                            <a:schemeClr val="tx1"/>
                          </a:solidFill>
                          <a:effectLst/>
                          <a:latin typeface="+mn-lt"/>
                          <a:ea typeface="+mn-ea"/>
                          <a:cs typeface="+mn-cs"/>
                        </a:rPr>
                        <a:t>.</a:t>
                      </a:r>
                      <a:endParaRPr lang="ro-RO" sz="1100" b="0" i="0" dirty="0">
                        <a:solidFill>
                          <a:schemeClr val="tx1"/>
                        </a:solidFill>
                        <a:effectLst/>
                        <a:latin typeface="+mn-lt"/>
                        <a:ea typeface="+mn-ea"/>
                        <a:cs typeface="+mn-cs"/>
                      </a:endParaRPr>
                    </a:p>
                    <a:p>
                      <a:pPr indent="0">
                        <a:spcAft>
                          <a:spcPts val="420"/>
                        </a:spcAft>
                      </a:pPr>
                      <a:r>
                        <a:rPr lang="en-US" sz="1100" b="0" i="0" dirty="0">
                          <a:solidFill>
                            <a:schemeClr val="tx1"/>
                          </a:solidFill>
                          <a:effectLst/>
                          <a:latin typeface="+mn-lt"/>
                          <a:ea typeface="+mn-ea"/>
                          <a:cs typeface="+mn-cs"/>
                        </a:rPr>
                        <a:t> • </a:t>
                      </a:r>
                      <a:r>
                        <a:rPr lang="en-US" sz="1100" b="0" i="0" dirty="0" err="1">
                          <a:solidFill>
                            <a:schemeClr val="tx1"/>
                          </a:solidFill>
                          <a:effectLst/>
                          <a:latin typeface="+mn-lt"/>
                          <a:ea typeface="+mn-ea"/>
                          <a:cs typeface="+mn-cs"/>
                        </a:rPr>
                        <a:t>Veți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învăța</a:t>
                      </a:r>
                      <a:r>
                        <a:rPr lang="en-US" sz="1100" b="0" i="0" dirty="0">
                          <a:solidFill>
                            <a:schemeClr val="tx1"/>
                          </a:solidFill>
                          <a:effectLst/>
                          <a:latin typeface="+mn-lt"/>
                          <a:ea typeface="+mn-ea"/>
                          <a:cs typeface="+mn-cs"/>
                        </a:rPr>
                        <a:t> cum </a:t>
                      </a:r>
                      <a:r>
                        <a:rPr lang="en-US" sz="1100" b="0" i="0" dirty="0" err="1">
                          <a:solidFill>
                            <a:schemeClr val="tx1"/>
                          </a:solidFill>
                          <a:effectLst/>
                          <a:latin typeface="+mn-lt"/>
                          <a:ea typeface="+mn-ea"/>
                          <a:cs typeface="+mn-cs"/>
                        </a:rPr>
                        <a:t>să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gestionați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incertitudinea</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și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tranziția</a:t>
                      </a:r>
                      <a:r>
                        <a:rPr lang="en-US" sz="1100" b="0" i="0" dirty="0">
                          <a:solidFill>
                            <a:schemeClr val="tx1"/>
                          </a:solidFill>
                          <a:effectLst/>
                          <a:latin typeface="+mn-lt"/>
                          <a:ea typeface="+mn-ea"/>
                          <a:cs typeface="+mn-cs"/>
                        </a:rPr>
                        <a:t>. </a:t>
                      </a:r>
                      <a:endParaRPr lang="ro-RO" sz="1100" b="0" i="0" dirty="0">
                        <a:solidFill>
                          <a:schemeClr val="tx1"/>
                        </a:solidFill>
                        <a:effectLst/>
                        <a:latin typeface="+mn-lt"/>
                        <a:ea typeface="+mn-ea"/>
                        <a:cs typeface="+mn-cs"/>
                      </a:endParaRPr>
                    </a:p>
                    <a:p>
                      <a:pPr indent="0">
                        <a:spcAft>
                          <a:spcPts val="420"/>
                        </a:spcAft>
                      </a:pP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Veți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învăța</a:t>
                      </a:r>
                      <a:r>
                        <a:rPr lang="en-US" sz="1100" b="0" i="0" dirty="0">
                          <a:solidFill>
                            <a:schemeClr val="tx1"/>
                          </a:solidFill>
                          <a:effectLst/>
                          <a:latin typeface="+mn-lt"/>
                          <a:ea typeface="+mn-ea"/>
                          <a:cs typeface="+mn-cs"/>
                        </a:rPr>
                        <a:t> cum </a:t>
                      </a:r>
                      <a:r>
                        <a:rPr lang="en-US" sz="1100" b="0" i="0" dirty="0" err="1">
                          <a:solidFill>
                            <a:schemeClr val="tx1"/>
                          </a:solidFill>
                          <a:effectLst/>
                          <a:latin typeface="+mn-lt"/>
                          <a:ea typeface="+mn-ea"/>
                          <a:cs typeface="+mn-cs"/>
                        </a:rPr>
                        <a:t>să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faceți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față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provocărilor</a:t>
                      </a:r>
                      <a:r>
                        <a:rPr lang="en-US" sz="1100" b="0" i="0" dirty="0">
                          <a:solidFill>
                            <a:schemeClr val="tx1"/>
                          </a:solidFill>
                          <a:effectLst/>
                          <a:latin typeface="+mn-lt"/>
                          <a:ea typeface="+mn-ea"/>
                          <a:cs typeface="+mn-cs"/>
                        </a:rPr>
                        <a:t>.</a:t>
                      </a:r>
                      <a:endParaRPr lang="ro" sz="1100" dirty="0">
                        <a:solidFill>
                          <a:srgbClr val="2B0F0F"/>
                        </a:solidFill>
                        <a:latin typeface="Arial"/>
                      </a:endParaRPr>
                    </a:p>
                  </a:txBody>
                  <a:tcPr marL="0" marR="0" marT="0" marB="0"/>
                </a:tc>
                <a:extLst>
                  <a:ext uri="{0D108BD9-81ED-4DB2-BD59-A6C34878D82A}">
                    <a16:rowId xmlns:a16="http://schemas.microsoft.com/office/drawing/2014/main" val="10000"/>
                  </a:ext>
                </a:extLst>
              </a:tr>
              <a:tr h="1343025">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indent="0"/>
                      <a:r>
                        <a:rPr lang="en-US" sz="900" b="1" dirty="0" err="1">
                          <a:latin typeface="Verdana"/>
                        </a:rPr>
                        <a:t>Abilitățile</a:t>
                      </a:r>
                      <a:r>
                        <a:rPr lang="en-US" sz="900" b="1" dirty="0">
                          <a:latin typeface="Verdana"/>
                        </a:rPr>
                        <a:t> </a:t>
                      </a:r>
                      <a:r>
                        <a:rPr lang="en-US" sz="900" b="1" dirty="0" err="1">
                          <a:latin typeface="Verdana"/>
                        </a:rPr>
                        <a:t>dobândite</a:t>
                      </a:r>
                      <a:r>
                        <a:rPr lang="en-US" sz="900" b="1" dirty="0">
                          <a:latin typeface="Verdana"/>
                        </a:rPr>
                        <a:t>.</a:t>
                      </a:r>
                    </a:p>
                    <a:p>
                      <a:pPr indent="0"/>
                      <a:endParaRPr lang="en-US" sz="900" b="1" dirty="0">
                        <a:latin typeface="Verdana"/>
                      </a:endParaRPr>
                    </a:p>
                    <a:p>
                      <a:pPr indent="0"/>
                      <a:endParaRPr lang="en-US" sz="900" b="1" dirty="0">
                        <a:latin typeface="Verdana"/>
                      </a:endParaRPr>
                    </a:p>
                  </a:txBody>
                  <a:tcPr marL="0" marR="0" marT="0" marB="0">
                    <a:solidFill>
                      <a:srgbClr val="9ACBCF"/>
                    </a:solidFill>
                  </a:tcPr>
                </a:tc>
                <a:tc>
                  <a:txBody>
                    <a:bodyPr/>
                    <a:lstStyle/>
                    <a:p>
                      <a:pPr marL="306900" indent="-342900">
                        <a:lnSpc>
                          <a:spcPct val="150000"/>
                        </a:lnSpc>
                      </a:pPr>
                      <a:r>
                        <a:rPr lang="en-US" sz="1100" b="0" i="0" dirty="0">
                          <a:solidFill>
                            <a:schemeClr val="tx1"/>
                          </a:solidFill>
                          <a:effectLst/>
                          <a:latin typeface="+mn-lt"/>
                          <a:ea typeface="+mn-ea"/>
                          <a:cs typeface="+mn-cs"/>
                        </a:rPr>
                        <a:t>• Vei </a:t>
                      </a:r>
                      <a:r>
                        <a:rPr lang="en-US" sz="1100" b="0" i="0" dirty="0" err="1">
                          <a:solidFill>
                            <a:schemeClr val="tx1"/>
                          </a:solidFill>
                          <a:effectLst/>
                          <a:latin typeface="+mn-lt"/>
                          <a:ea typeface="+mn-ea"/>
                          <a:cs typeface="+mn-cs"/>
                        </a:rPr>
                        <a:t>îmbunătăți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abilitatea</a:t>
                      </a:r>
                      <a:r>
                        <a:rPr lang="en-US" sz="1100" b="0" i="0" dirty="0">
                          <a:solidFill>
                            <a:schemeClr val="tx1"/>
                          </a:solidFill>
                          <a:effectLst/>
                          <a:latin typeface="+mn-lt"/>
                          <a:ea typeface="+mn-ea"/>
                          <a:cs typeface="+mn-cs"/>
                        </a:rPr>
                        <a:t> de a </a:t>
                      </a:r>
                      <a:r>
                        <a:rPr lang="en-US" sz="1100" b="0" i="0" dirty="0" err="1">
                          <a:solidFill>
                            <a:schemeClr val="tx1"/>
                          </a:solidFill>
                          <a:effectLst/>
                          <a:latin typeface="+mn-lt"/>
                          <a:ea typeface="+mn-ea"/>
                          <a:cs typeface="+mn-cs"/>
                        </a:rPr>
                        <a:t>identifica</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oportunități</a:t>
                      </a:r>
                      <a:r>
                        <a:rPr lang="en-US" sz="1100" b="0" i="0" dirty="0">
                          <a:solidFill>
                            <a:schemeClr val="tx1"/>
                          </a:solidFill>
                          <a:effectLst/>
                          <a:latin typeface="+mn-lt"/>
                          <a:ea typeface="+mn-ea"/>
                          <a:cs typeface="+mn-cs"/>
                        </a:rPr>
                        <a:t>.</a:t>
                      </a:r>
                      <a:endParaRPr lang="ro-RO" sz="1100" b="0" i="0" dirty="0">
                        <a:solidFill>
                          <a:schemeClr val="tx1"/>
                        </a:solidFill>
                        <a:effectLst/>
                        <a:latin typeface="+mn-lt"/>
                        <a:ea typeface="+mn-ea"/>
                        <a:cs typeface="+mn-cs"/>
                      </a:endParaRPr>
                    </a:p>
                    <a:p>
                      <a:pPr marL="306900" indent="-342900">
                        <a:lnSpc>
                          <a:spcPct val="150000"/>
                        </a:lnSpc>
                      </a:pPr>
                      <a:r>
                        <a:rPr lang="en-US" sz="1100" b="0" i="0" dirty="0">
                          <a:solidFill>
                            <a:schemeClr val="tx1"/>
                          </a:solidFill>
                          <a:effectLst/>
                          <a:latin typeface="+mn-lt"/>
                          <a:ea typeface="+mn-ea"/>
                          <a:cs typeface="+mn-cs"/>
                        </a:rPr>
                        <a:t> • Vei </a:t>
                      </a:r>
                      <a:r>
                        <a:rPr lang="en-US" sz="1100" b="0" i="0" dirty="0" err="1">
                          <a:solidFill>
                            <a:schemeClr val="tx1"/>
                          </a:solidFill>
                          <a:effectLst/>
                          <a:latin typeface="+mn-lt"/>
                          <a:ea typeface="+mn-ea"/>
                          <a:cs typeface="+mn-cs"/>
                        </a:rPr>
                        <a:t>dezvolta</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idei</a:t>
                      </a:r>
                      <a:r>
                        <a:rPr lang="en-US" sz="1100" b="0" i="0" dirty="0">
                          <a:solidFill>
                            <a:schemeClr val="tx1"/>
                          </a:solidFill>
                          <a:effectLst/>
                          <a:latin typeface="+mn-lt"/>
                          <a:ea typeface="+mn-ea"/>
                          <a:cs typeface="+mn-cs"/>
                        </a:rPr>
                        <a:t> creative </a:t>
                      </a:r>
                      <a:r>
                        <a:rPr lang="en-US" sz="1100" b="0" i="0" dirty="0" err="1">
                          <a:solidFill>
                            <a:schemeClr val="tx1"/>
                          </a:solidFill>
                          <a:effectLst/>
                          <a:latin typeface="+mn-lt"/>
                          <a:ea typeface="+mn-ea"/>
                          <a:cs typeface="+mn-cs"/>
                        </a:rPr>
                        <a:t>și</a:t>
                      </a:r>
                      <a:r>
                        <a:rPr lang="en-US" sz="1100" b="0" i="0" dirty="0">
                          <a:solidFill>
                            <a:schemeClr val="tx1"/>
                          </a:solidFill>
                          <a:effectLst/>
                          <a:latin typeface="+mn-lt"/>
                          <a:ea typeface="+mn-ea"/>
                          <a:cs typeface="+mn-cs"/>
                        </a:rPr>
                        <a:t> cu scop. </a:t>
                      </a:r>
                      <a:endParaRPr lang="ro-RO" sz="1100" b="0" i="0" dirty="0">
                        <a:solidFill>
                          <a:schemeClr val="tx1"/>
                        </a:solidFill>
                        <a:effectLst/>
                        <a:latin typeface="+mn-lt"/>
                        <a:ea typeface="+mn-ea"/>
                        <a:cs typeface="+mn-cs"/>
                      </a:endParaRPr>
                    </a:p>
                    <a:p>
                      <a:pPr marL="306900" indent="-342900">
                        <a:lnSpc>
                          <a:spcPct val="150000"/>
                        </a:lnSpc>
                      </a:pPr>
                      <a:r>
                        <a:rPr lang="en-US" sz="1100" b="0" i="0" dirty="0">
                          <a:solidFill>
                            <a:schemeClr val="tx1"/>
                          </a:solidFill>
                          <a:effectLst/>
                          <a:latin typeface="+mn-lt"/>
                          <a:ea typeface="+mn-ea"/>
                          <a:cs typeface="+mn-cs"/>
                        </a:rPr>
                        <a:t>• Vei </a:t>
                      </a:r>
                      <a:r>
                        <a:rPr lang="en-US" sz="1100" b="0" i="0" dirty="0" err="1">
                          <a:solidFill>
                            <a:schemeClr val="tx1"/>
                          </a:solidFill>
                          <a:effectLst/>
                          <a:latin typeface="+mn-lt"/>
                          <a:ea typeface="+mn-ea"/>
                          <a:cs typeface="+mn-cs"/>
                        </a:rPr>
                        <a:t>îmbunătăți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abilitățile</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sociale</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mediul</a:t>
                      </a:r>
                      <a:r>
                        <a:rPr lang="en-US" sz="1100" b="0" i="0" dirty="0">
                          <a:solidFill>
                            <a:schemeClr val="tx1"/>
                          </a:solidFill>
                          <a:effectLst/>
                          <a:latin typeface="+mn-lt"/>
                          <a:ea typeface="+mn-ea"/>
                          <a:cs typeface="+mn-cs"/>
                        </a:rPr>
                        <a:t> online.</a:t>
                      </a:r>
                      <a:endParaRPr lang="ro" sz="1100" dirty="0">
                        <a:solidFill>
                          <a:srgbClr val="2B0F0F"/>
                        </a:solidFill>
                        <a:latin typeface="Arial"/>
                      </a:endParaRPr>
                    </a:p>
                  </a:txBody>
                  <a:tcPr marL="0" marR="0" marT="0" marB="0"/>
                </a:tc>
                <a:extLst>
                  <a:ext uri="{0D108BD9-81ED-4DB2-BD59-A6C34878D82A}">
                    <a16:rowId xmlns:a16="http://schemas.microsoft.com/office/drawing/2014/main" val="10001"/>
                  </a:ext>
                </a:extLst>
              </a:tr>
              <a:tr h="1114425">
                <a:tc>
                  <a:txBody>
                    <a:bodyPr/>
                    <a:lstStyle/>
                    <a:p>
                      <a:r>
                        <a:rPr lang="en-US" sz="900" b="1" i="0" dirty="0" err="1">
                          <a:latin typeface="Verdana" panose="020B0604030504040204" pitchFamily="34" charset="0"/>
                          <a:ea typeface="Verdana" panose="020B0604030504040204" pitchFamily="34" charset="0"/>
                        </a:rPr>
                        <a:t>Atitudinea</a:t>
                      </a:r>
                      <a:r>
                        <a:rPr lang="en-US" sz="900" b="1" i="0" dirty="0">
                          <a:latin typeface="Verdana" panose="020B0604030504040204" pitchFamily="34" charset="0"/>
                          <a:ea typeface="Verdana" panose="020B0604030504040204" pitchFamily="34" charset="0"/>
                        </a:rPr>
                        <a:t> </a:t>
                      </a:r>
                      <a:r>
                        <a:rPr lang="en-US" sz="900" b="1" i="0" dirty="0" err="1">
                          <a:latin typeface="Verdana" panose="020B0604030504040204" pitchFamily="34" charset="0"/>
                          <a:ea typeface="Verdana" panose="020B0604030504040204" pitchFamily="34" charset="0"/>
                        </a:rPr>
                        <a:t>dobândită</a:t>
                      </a:r>
                      <a:r>
                        <a:rPr lang="en-US" sz="900" b="1" i="0" dirty="0">
                          <a:latin typeface="Verdana" panose="020B0604030504040204" pitchFamily="34" charset="0"/>
                          <a:ea typeface="Verdana" panose="020B0604030504040204" pitchFamily="34" charset="0"/>
                        </a:rPr>
                        <a:t>.</a:t>
                      </a:r>
                    </a:p>
                    <a:p>
                      <a:endParaRPr sz="2500" dirty="0"/>
                    </a:p>
                  </a:txBody>
                  <a:tcPr marL="0" marR="0" marT="0" marB="0">
                    <a:solidFill>
                      <a:srgbClr val="9ACBCF"/>
                    </a:solidFill>
                  </a:tcPr>
                </a:tc>
                <a:tc>
                  <a:txBody>
                    <a:bodyPr/>
                    <a:lstStyle/>
                    <a:p>
                      <a:pPr indent="0">
                        <a:lnSpc>
                          <a:spcPct val="150000"/>
                        </a:lnSpc>
                      </a:pPr>
                      <a:r>
                        <a:rPr lang="en-US" sz="1100" b="0" i="0" dirty="0">
                          <a:solidFill>
                            <a:schemeClr val="tx1"/>
                          </a:solidFill>
                          <a:effectLst/>
                          <a:latin typeface="+mn-lt"/>
                          <a:ea typeface="+mn-ea"/>
                          <a:cs typeface="+mn-cs"/>
                        </a:rPr>
                        <a:t>• Vei </a:t>
                      </a:r>
                      <a:r>
                        <a:rPr lang="en-US" sz="1100" b="0" i="0" dirty="0" err="1">
                          <a:solidFill>
                            <a:schemeClr val="tx1"/>
                          </a:solidFill>
                          <a:effectLst/>
                          <a:latin typeface="+mn-lt"/>
                          <a:ea typeface="+mn-ea"/>
                          <a:cs typeface="+mn-cs"/>
                        </a:rPr>
                        <a:t>îmbunătăți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spiritul</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antreprenorial</a:t>
                      </a:r>
                      <a:r>
                        <a:rPr lang="en-US" sz="1100" b="0" i="0" dirty="0">
                          <a:solidFill>
                            <a:schemeClr val="tx1"/>
                          </a:solidFill>
                          <a:effectLst/>
                          <a:latin typeface="+mn-lt"/>
                          <a:ea typeface="+mn-ea"/>
                          <a:cs typeface="+mn-cs"/>
                        </a:rPr>
                        <a:t>.</a:t>
                      </a:r>
                      <a:endParaRPr lang="ro-RO" sz="1100" b="0" i="0" dirty="0">
                        <a:solidFill>
                          <a:schemeClr val="tx1"/>
                        </a:solidFill>
                        <a:effectLst/>
                        <a:latin typeface="+mn-lt"/>
                        <a:ea typeface="+mn-ea"/>
                        <a:cs typeface="+mn-cs"/>
                      </a:endParaRPr>
                    </a:p>
                    <a:p>
                      <a:pPr indent="0">
                        <a:lnSpc>
                          <a:spcPct val="150000"/>
                        </a:lnSpc>
                      </a:pPr>
                      <a:r>
                        <a:rPr lang="en-US" sz="1100" b="0" i="0" dirty="0">
                          <a:solidFill>
                            <a:schemeClr val="tx1"/>
                          </a:solidFill>
                          <a:effectLst/>
                          <a:latin typeface="+mn-lt"/>
                          <a:ea typeface="+mn-ea"/>
                          <a:cs typeface="+mn-cs"/>
                        </a:rPr>
                        <a:t> • Vei </a:t>
                      </a:r>
                      <a:r>
                        <a:rPr lang="en-US" sz="1100" b="0" i="0" dirty="0" err="1">
                          <a:solidFill>
                            <a:schemeClr val="tx1"/>
                          </a:solidFill>
                          <a:effectLst/>
                          <a:latin typeface="+mn-lt"/>
                          <a:ea typeface="+mn-ea"/>
                          <a:cs typeface="+mn-cs"/>
                        </a:rPr>
                        <a:t>dobândi</a:t>
                      </a:r>
                      <a:r>
                        <a:rPr lang="en-US" sz="1100" b="0" i="0" dirty="0">
                          <a:solidFill>
                            <a:schemeClr val="tx1"/>
                          </a:solidFill>
                          <a:effectLst/>
                          <a:latin typeface="+mn-lt"/>
                          <a:ea typeface="+mn-ea"/>
                          <a:cs typeface="+mn-cs"/>
                        </a:rPr>
                        <a:t> o </a:t>
                      </a:r>
                      <a:r>
                        <a:rPr lang="en-US" sz="1100" b="0" i="0" dirty="0" err="1">
                          <a:solidFill>
                            <a:schemeClr val="tx1"/>
                          </a:solidFill>
                          <a:effectLst/>
                          <a:latin typeface="+mn-lt"/>
                          <a:ea typeface="+mn-ea"/>
                          <a:cs typeface="+mn-cs"/>
                        </a:rPr>
                        <a:t>mentalitate</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socială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îmbunătățită</a:t>
                      </a:r>
                      <a:r>
                        <a:rPr lang="en-US" sz="1100" b="0" i="0" dirty="0">
                          <a:solidFill>
                            <a:schemeClr val="tx1"/>
                          </a:solidFill>
                          <a:effectLst/>
                          <a:latin typeface="+mn-lt"/>
                          <a:ea typeface="+mn-ea"/>
                          <a:cs typeface="+mn-cs"/>
                        </a:rPr>
                        <a:t>.</a:t>
                      </a:r>
                      <a:endParaRPr lang="ro-RO" sz="1100" b="0" i="0" dirty="0">
                        <a:solidFill>
                          <a:schemeClr val="tx1"/>
                        </a:solidFill>
                        <a:effectLst/>
                        <a:latin typeface="+mn-lt"/>
                        <a:ea typeface="+mn-ea"/>
                        <a:cs typeface="+mn-cs"/>
                      </a:endParaRPr>
                    </a:p>
                    <a:p>
                      <a:pPr indent="0">
                        <a:lnSpc>
                          <a:spcPct val="150000"/>
                        </a:lnSpc>
                      </a:pPr>
                      <a:r>
                        <a:rPr lang="en-US" sz="1100" b="0" i="0" dirty="0">
                          <a:solidFill>
                            <a:schemeClr val="tx1"/>
                          </a:solidFill>
                          <a:effectLst/>
                          <a:latin typeface="+mn-lt"/>
                          <a:ea typeface="+mn-ea"/>
                          <a:cs typeface="+mn-cs"/>
                        </a:rPr>
                        <a:t> • Vei fi </a:t>
                      </a:r>
                      <a:r>
                        <a:rPr lang="en-US" sz="1100" b="0" i="0" dirty="0" err="1">
                          <a:solidFill>
                            <a:schemeClr val="tx1"/>
                          </a:solidFill>
                          <a:effectLst/>
                          <a:latin typeface="+mn-lt"/>
                          <a:ea typeface="+mn-ea"/>
                          <a:cs typeface="+mn-cs"/>
                        </a:rPr>
                        <a:t>sigur</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implicarea</a:t>
                      </a:r>
                      <a:r>
                        <a:rPr lang="en-US" sz="1100" b="0" i="0" dirty="0">
                          <a:solidFill>
                            <a:schemeClr val="tx1"/>
                          </a:solidFill>
                          <a:effectLst/>
                          <a:latin typeface="+mn-lt"/>
                          <a:ea typeface="+mn-ea"/>
                          <a:cs typeface="+mn-cs"/>
                        </a:rPr>
                        <a:t> ta </a:t>
                      </a:r>
                      <a:r>
                        <a:rPr lang="en-US" sz="1100" b="0" i="0" dirty="0" err="1">
                          <a:solidFill>
                            <a:schemeClr val="tx1"/>
                          </a:solidFill>
                          <a:effectLst/>
                          <a:latin typeface="+mn-lt"/>
                          <a:ea typeface="+mn-ea"/>
                          <a:cs typeface="+mn-cs"/>
                        </a:rPr>
                        <a:t>individuală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și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colectivă</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în</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pornirea</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unei</a:t>
                      </a:r>
                      <a:r>
                        <a:rPr lang="en-US" sz="1100" b="0" i="0" dirty="0">
                          <a:solidFill>
                            <a:schemeClr val="tx1"/>
                          </a:solidFill>
                          <a:effectLst/>
                          <a:latin typeface="+mn-lt"/>
                          <a:ea typeface="+mn-ea"/>
                          <a:cs typeface="+mn-cs"/>
                        </a:rPr>
                        <a:t> </a:t>
                      </a:r>
                      <a:r>
                        <a:rPr lang="en-US" sz="1100" b="0" i="0" dirty="0" err="1">
                          <a:solidFill>
                            <a:schemeClr val="tx1"/>
                          </a:solidFill>
                          <a:effectLst/>
                          <a:latin typeface="+mn-lt"/>
                          <a:ea typeface="+mn-ea"/>
                          <a:cs typeface="+mn-cs"/>
                        </a:rPr>
                        <a:t>afaceri</a:t>
                      </a:r>
                      <a:r>
                        <a:rPr lang="en-US" sz="1100" b="0" i="0" dirty="0">
                          <a:solidFill>
                            <a:schemeClr val="tx1"/>
                          </a:solidFill>
                          <a:effectLst/>
                          <a:latin typeface="+mn-lt"/>
                          <a:ea typeface="+mn-ea"/>
                          <a:cs typeface="+mn-cs"/>
                        </a:rPr>
                        <a:t> online.</a:t>
                      </a:r>
                      <a:endParaRPr lang="ro" sz="1100" dirty="0">
                        <a:solidFill>
                          <a:srgbClr val="2B0F0F"/>
                        </a:solidFill>
                        <a:latin typeface="Arial"/>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3050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A </a:t>
            </a:r>
            <a:r>
              <a:rPr lang="en-US" altLang="ko-KR" sz="1200" dirty="0" err="1">
                <a:solidFill>
                  <a:schemeClr val="tx1">
                    <a:lumMod val="75000"/>
                    <a:lumOff val="25000"/>
                  </a:schemeClr>
                </a:solidFill>
              </a:rPr>
              <a:t>avea</a:t>
            </a:r>
            <a:r>
              <a:rPr lang="en-US" altLang="ko-KR" sz="1200" dirty="0">
                <a:solidFill>
                  <a:schemeClr val="tx1">
                    <a:lumMod val="75000"/>
                    <a:lumOff val="25000"/>
                  </a:schemeClr>
                </a:solidFill>
              </a:rPr>
              <a:t> propria </a:t>
            </a:r>
            <a:r>
              <a:rPr lang="en-US" altLang="ko-KR" sz="1200" dirty="0" err="1">
                <a:solidFill>
                  <a:schemeClr val="tx1">
                    <a:lumMod val="75000"/>
                    <a:lumOff val="25000"/>
                  </a:schemeClr>
                </a:solidFill>
              </a:rPr>
              <a:t>afacere</a:t>
            </a:r>
            <a:r>
              <a:rPr lang="en-US" altLang="ko-KR" sz="1200" dirty="0">
                <a:solidFill>
                  <a:schemeClr val="tx1">
                    <a:lumMod val="75000"/>
                    <a:lumOff val="25000"/>
                  </a:schemeClr>
                </a:solidFill>
              </a:rPr>
              <a:t> online nu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niciodată</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fel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ușor</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cât</a:t>
            </a:r>
            <a:r>
              <a:rPr lang="en-US" altLang="ko-KR" sz="1200" dirty="0">
                <a:solidFill>
                  <a:schemeClr val="tx1">
                    <a:lumMod val="75000"/>
                    <a:lumOff val="25000"/>
                  </a:schemeClr>
                </a:solidFill>
              </a:rPr>
              <a:t> pare, </a:t>
            </a:r>
            <a:r>
              <a:rPr lang="en-US" altLang="ko-KR" sz="1200" dirty="0" err="1">
                <a:solidFill>
                  <a:schemeClr val="tx1">
                    <a:lumMod val="75000"/>
                    <a:lumOff val="25000"/>
                  </a:schemeClr>
                </a:solidFill>
              </a:rPr>
              <a:t>deoarece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spațiul</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comerț</a:t>
            </a:r>
            <a:r>
              <a:rPr lang="en-US" altLang="ko-KR" sz="1200" dirty="0">
                <a:solidFill>
                  <a:schemeClr val="tx1">
                    <a:lumMod val="75000"/>
                    <a:lumOff val="25000"/>
                  </a:schemeClr>
                </a:solidFill>
              </a:rPr>
              <a:t> electronic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fi </a:t>
            </a:r>
            <a:r>
              <a:rPr lang="en-US" altLang="ko-KR" sz="1200" dirty="0" err="1">
                <a:solidFill>
                  <a:schemeClr val="tx1">
                    <a:lumMod val="75000"/>
                    <a:lumOff val="25000"/>
                  </a:schemeClr>
                </a:solidFill>
              </a:rPr>
              <a:t>provocator</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poate</a:t>
            </a:r>
            <a:r>
              <a:rPr lang="en-US" altLang="ko-KR" sz="1200" dirty="0">
                <a:solidFill>
                  <a:schemeClr val="tx1">
                    <a:lumMod val="75000"/>
                    <a:lumOff val="25000"/>
                  </a:schemeClr>
                </a:solidFill>
              </a:rPr>
              <a:t> fi </a:t>
            </a:r>
            <a:r>
              <a:rPr lang="en-US" altLang="ko-KR" sz="1200" dirty="0" err="1">
                <a:solidFill>
                  <a:schemeClr val="tx1">
                    <a:lumMod val="75000"/>
                    <a:lumOff val="25000"/>
                  </a:schemeClr>
                </a:solidFill>
              </a:rPr>
              <a:t>transformat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-un loc de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profitabil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câteva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lucruri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bază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important </a:t>
            </a:r>
            <a:r>
              <a:rPr lang="en-US" altLang="ko-KR" sz="1200" dirty="0" err="1">
                <a:solidFill>
                  <a:schemeClr val="tx1">
                    <a:lumMod val="75000"/>
                    <a:lumOff val="25000"/>
                  </a:schemeClr>
                </a:solidFill>
              </a:rPr>
              <a:t>lucru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decideți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începeți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apoi</a:t>
            </a:r>
            <a:r>
              <a:rPr lang="en-US" altLang="ko-KR" sz="1200" dirty="0">
                <a:solidFill>
                  <a:schemeClr val="tx1">
                    <a:lumMod val="75000"/>
                    <a:lumOff val="25000"/>
                  </a:schemeClr>
                </a:solidFill>
              </a:rPr>
              <a:t> tot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ambiție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puțin</a:t>
            </a:r>
            <a:r>
              <a:rPr lang="en-US" altLang="ko-KR" sz="1200" dirty="0">
                <a:solidFill>
                  <a:schemeClr val="tx1">
                    <a:lumMod val="75000"/>
                    <a:lumOff val="25000"/>
                  </a:schemeClr>
                </a:solidFill>
              </a:rPr>
              <a:t> capital de </a:t>
            </a:r>
            <a:r>
              <a:rPr lang="en-US" altLang="ko-KR" sz="1200" dirty="0" err="1">
                <a:solidFill>
                  <a:schemeClr val="tx1">
                    <a:lumMod val="75000"/>
                    <a:lumOff val="25000"/>
                  </a:schemeClr>
                </a:solidFill>
              </a:rPr>
              <a:t>pornire</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uitați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veți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obține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totul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corect</a:t>
            </a:r>
            <a:r>
              <a:rPr lang="en-US" altLang="ko-KR" sz="1200" dirty="0">
                <a:solidFill>
                  <a:schemeClr val="tx1">
                    <a:lumMod val="75000"/>
                    <a:lumOff val="25000"/>
                  </a:schemeClr>
                </a:solidFill>
              </a:rPr>
              <a:t> din prima </a:t>
            </a:r>
            <a:r>
              <a:rPr lang="en-US" altLang="ko-KR" sz="1200" dirty="0" err="1">
                <a:solidFill>
                  <a:schemeClr val="tx1">
                    <a:lumMod val="75000"/>
                    <a:lumOff val="25000"/>
                  </a:schemeClr>
                </a:solidFill>
              </a:rPr>
              <a:t>încercare</a:t>
            </a:r>
            <a:r>
              <a:rPr lang="en-US" altLang="ko-KR" sz="1200" dirty="0">
                <a:solidFill>
                  <a:schemeClr val="tx1">
                    <a:lumMod val="75000"/>
                    <a:lumOff val="25000"/>
                  </a:schemeClr>
                </a:solidFill>
              </a:rPr>
              <a:t>.</a:t>
            </a:r>
          </a:p>
          <a:p>
            <a:pPr algn="just">
              <a:lnSpc>
                <a:spcPct val="150000"/>
              </a:lnSpc>
            </a:pPr>
            <a:r>
              <a:rPr lang="en-US" altLang="ko-KR" sz="1200" dirty="0" err="1">
                <a:solidFill>
                  <a:schemeClr val="tx1">
                    <a:lumMod val="75000"/>
                    <a:lumOff val="25000"/>
                  </a:schemeClr>
                </a:solidFill>
              </a:rPr>
              <a:t>Activitățile</a:t>
            </a:r>
            <a:r>
              <a:rPr lang="en-US" altLang="ko-KR" sz="1200" dirty="0">
                <a:solidFill>
                  <a:schemeClr val="tx1">
                    <a:lumMod val="75000"/>
                    <a:lumOff val="25000"/>
                  </a:schemeClr>
                </a:solidFill>
              </a:rPr>
              <a:t> practice pe care le-</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efectuat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sarcină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permite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începeți</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afacere</a:t>
            </a:r>
            <a:r>
              <a:rPr lang="en-US" altLang="ko-KR" sz="1200" dirty="0">
                <a:solidFill>
                  <a:schemeClr val="tx1">
                    <a:lumMod val="75000"/>
                    <a:lumOff val="25000"/>
                  </a:schemeClr>
                </a:solidFill>
              </a:rPr>
              <a:t> online </a:t>
            </a:r>
            <a:r>
              <a:rPr lang="en-US" altLang="ko-KR" sz="1200" dirty="0" err="1">
                <a:solidFill>
                  <a:schemeClr val="tx1">
                    <a:lumMod val="75000"/>
                    <a:lumOff val="25000"/>
                  </a:schemeClr>
                </a:solidFill>
              </a:rPr>
              <a:t>reală</a:t>
            </a:r>
            <a:r>
              <a:rPr lang="en-US" altLang="ko-KR" sz="1200" dirty="0">
                <a:solidFill>
                  <a:schemeClr val="tx1">
                    <a:lumMod val="75000"/>
                    <a:lumOff val="25000"/>
                  </a:schemeClr>
                </a:solidFill>
              </a:rPr>
              <a:t>, care cu </a:t>
            </a:r>
            <a:r>
              <a:rPr lang="en-US" altLang="ko-KR" sz="1200" dirty="0" err="1">
                <a:solidFill>
                  <a:schemeClr val="tx1">
                    <a:lumMod val="75000"/>
                    <a:lumOff val="25000"/>
                  </a:schemeClr>
                </a:solidFill>
              </a:rPr>
              <a:t>siguranță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transforma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-un om de </a:t>
            </a:r>
            <a:r>
              <a:rPr lang="en-US" altLang="ko-KR" sz="1200" dirty="0" err="1">
                <a:solidFill>
                  <a:schemeClr val="tx1">
                    <a:lumMod val="75000"/>
                    <a:lumOff val="25000"/>
                  </a:schemeClr>
                </a:solidFill>
              </a:rPr>
              <a:t>afaceri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succes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Reflectați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asupra</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ceea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v-a </a:t>
            </a:r>
            <a:r>
              <a:rPr lang="en-US" altLang="ko-KR" sz="1200" dirty="0" err="1">
                <a:solidFill>
                  <a:schemeClr val="tx1">
                    <a:lumMod val="75000"/>
                    <a:lumOff val="25000"/>
                  </a:schemeClr>
                </a:solidFill>
              </a:rPr>
              <a:t>plăcut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cursului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considerat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provocator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ați</a:t>
            </a:r>
            <a:r>
              <a:rPr lang="en-US" altLang="ko-KR" sz="1200" dirty="0">
                <a:solidFill>
                  <a:schemeClr val="tx1">
                    <a:lumMod val="75000"/>
                    <a:lumOff val="25000"/>
                  </a:schemeClr>
                </a:solidFill>
              </a:rPr>
              <a:t> face </a:t>
            </a:r>
            <a:r>
              <a:rPr lang="en-US" altLang="ko-KR" sz="1200" dirty="0" err="1">
                <a:solidFill>
                  <a:schemeClr val="tx1">
                    <a:lumMod val="75000"/>
                    <a:lumOff val="25000"/>
                  </a:schemeClr>
                </a:solidFill>
              </a:rPr>
              <a:t>diferit</a:t>
            </a:r>
            <a:r>
              <a:rPr lang="en-US" altLang="ko-KR" sz="1200" dirty="0">
                <a:solidFill>
                  <a:schemeClr val="tx1">
                    <a:lumMod val="75000"/>
                    <a:lumOff val="25000"/>
                  </a:schemeClr>
                </a:solidFill>
              </a:rPr>
              <a:t>.</a:t>
            </a:r>
          </a:p>
          <a:p>
            <a:pPr algn="just">
              <a:lnSpc>
                <a:spcPct val="150000"/>
              </a:lnSpc>
            </a:pP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același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uitați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explorați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secțiunea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Resurse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lărgi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cunoștințele</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Concluzie</a:t>
            </a:r>
            <a:r>
              <a:rPr lang="en-US" altLang="ko-KR" sz="1800" b="1" dirty="0"/>
              <a:t>: Ce </a:t>
            </a:r>
            <a:r>
              <a:rPr lang="en-US" altLang="ko-KR" sz="1800" b="1" dirty="0" err="1"/>
              <a:t>voi</a:t>
            </a:r>
            <a:r>
              <a:rPr lang="en-US" altLang="ko-KR" sz="1800" b="1" dirty="0"/>
              <a:t> </a:t>
            </a:r>
            <a:r>
              <a:rPr lang="en-US" altLang="ko-KR" sz="1800" b="1" dirty="0" err="1"/>
              <a:t>lua</a:t>
            </a:r>
            <a:r>
              <a:rPr lang="en-US" altLang="ko-KR" sz="1800" b="1" dirty="0"/>
              <a:t> </a:t>
            </a:r>
            <a:r>
              <a:rPr lang="en-US" altLang="ko-KR" sz="1800" b="1" dirty="0" err="1"/>
              <a:t>acasă</a:t>
            </a:r>
            <a:r>
              <a:rPr lang="en-US" altLang="ko-KR" sz="1800" b="1"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8C8BE9DF-08D4-48C8-BA02-FD0A5B775BA9}"/>
              </a:ext>
            </a:extLst>
          </p:cNvPr>
          <p:cNvSpPr>
            <a:spLocks noGrp="1"/>
          </p:cNvSpPr>
          <p:nvPr>
            <p:ph type="body" sz="quarter" idx="10"/>
          </p:nvPr>
        </p:nvSpPr>
        <p:spPr>
          <a:xfrm>
            <a:off x="107504" y="291848"/>
            <a:ext cx="9144000" cy="576064"/>
          </a:xfrm>
        </p:spPr>
        <p:txBody>
          <a:bodyPr/>
          <a:lstStyle/>
          <a:p>
            <a:r>
              <a:rPr lang="ro-RO" sz="2000" b="1" dirty="0">
                <a:solidFill>
                  <a:schemeClr val="tx1"/>
                </a:solidFill>
              </a:rPr>
              <a:t>Misiunea 3</a:t>
            </a:r>
            <a:r>
              <a:rPr lang="es-ES" sz="2000" b="1" dirty="0">
                <a:solidFill>
                  <a:schemeClr val="tx1"/>
                </a:solidFill>
              </a:rPr>
              <a:t>:</a:t>
            </a:r>
            <a:r>
              <a:rPr lang="ro-RO" sz="2000" b="1" dirty="0">
                <a:solidFill>
                  <a:schemeClr val="tx1"/>
                </a:solidFill>
              </a:rPr>
              <a:t> </a:t>
            </a:r>
            <a:r>
              <a:rPr lang="it-IT" sz="2000" b="1" dirty="0">
                <a:solidFill>
                  <a:schemeClr val="tx1"/>
                </a:solidFill>
                <a:effectLst/>
                <a:latin typeface="Arial" panose="020B0604020202020204" pitchFamily="34" charset="0"/>
                <a:ea typeface="Arial" panose="020B0604020202020204" pitchFamily="34" charset="0"/>
              </a:rPr>
              <a:t>Afacerile profitabile sunt solicitate în mediul online.</a:t>
            </a:r>
          </a:p>
        </p:txBody>
      </p:sp>
    </p:spTree>
    <p:extLst>
      <p:ext uri="{BB962C8B-B14F-4D97-AF65-F5344CB8AC3E}">
        <p14:creationId xmlns:p14="http://schemas.microsoft.com/office/powerpoint/2010/main" val="149446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Întrebări</a:t>
            </a:r>
            <a:r>
              <a:rPr lang="en-US" altLang="ko-KR" sz="1800" b="1" dirty="0"/>
              <a:t> cu </a:t>
            </a:r>
            <a:r>
              <a:rPr lang="en-US" altLang="ko-KR" sz="1800" b="1" dirty="0" err="1"/>
              <a:t>răspuns</a:t>
            </a:r>
            <a:r>
              <a:rPr lang="en-US" altLang="ko-KR" sz="1800" b="1" dirty="0"/>
              <a:t> </a:t>
            </a:r>
            <a:r>
              <a:rPr lang="en-US" altLang="ko-KR" sz="1800" b="1" dirty="0" err="1"/>
              <a:t>multiplu</a:t>
            </a:r>
            <a:r>
              <a:rPr lang="en-US" altLang="ko-KR" sz="1800" b="1" dirty="0"/>
              <a:t>: </a:t>
            </a:r>
            <a:r>
              <a:rPr lang="en-US" altLang="ko-KR" sz="1800" dirty="0" err="1"/>
              <a:t>consolidează-ți</a:t>
            </a:r>
            <a:r>
              <a:rPr lang="en-US" altLang="ko-KR" sz="1800" dirty="0"/>
              <a:t> </a:t>
            </a:r>
            <a:r>
              <a:rPr lang="en-US" altLang="ko-KR" sz="1800" dirty="0" err="1"/>
              <a:t>învățarea</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dirty="0" err="1"/>
              <a:t>Întrebarea</a:t>
            </a:r>
            <a:r>
              <a:rPr lang="en-US" altLang="ko-KR" sz="1200" dirty="0"/>
              <a:t> 1. Care nu </a:t>
            </a:r>
            <a:r>
              <a:rPr lang="en-US" altLang="ko-KR" sz="1200" dirty="0" err="1"/>
              <a:t>este</a:t>
            </a:r>
            <a:r>
              <a:rPr lang="en-US" altLang="ko-KR" sz="1200" dirty="0"/>
              <a:t> </a:t>
            </a:r>
            <a:r>
              <a:rPr lang="en-US" altLang="ko-KR" sz="1200" dirty="0" err="1"/>
              <a:t>beneficiul</a:t>
            </a:r>
            <a:r>
              <a:rPr lang="en-US" altLang="ko-KR" sz="1200" dirty="0"/>
              <a:t> </a:t>
            </a:r>
            <a:r>
              <a:rPr lang="en-US" altLang="ko-KR" sz="1200" dirty="0" err="1"/>
              <a:t>lucrului</a:t>
            </a:r>
            <a:r>
              <a:rPr lang="en-US" altLang="ko-KR" sz="1200" dirty="0"/>
              <a:t> </a:t>
            </a:r>
            <a:r>
              <a:rPr lang="en-US" altLang="ko-KR" sz="1200" dirty="0" err="1"/>
              <a:t>în</a:t>
            </a:r>
            <a:r>
              <a:rPr lang="en-US" altLang="ko-KR" sz="1200" dirty="0"/>
              <a:t> </a:t>
            </a:r>
            <a:r>
              <a:rPr lang="en-US" altLang="ko-KR" sz="1200" dirty="0" err="1"/>
              <a:t>echipă</a:t>
            </a:r>
            <a:r>
              <a:rPr lang="en-US" altLang="ko-KR" sz="1200" dirty="0"/>
              <a:t>?</a:t>
            </a:r>
          </a:p>
          <a:p>
            <a:pPr algn="just">
              <a:lnSpc>
                <a:spcPct val="150000"/>
              </a:lnSpc>
            </a:pPr>
            <a:r>
              <a:rPr lang="en-US" altLang="ko-KR" sz="1200" dirty="0" err="1"/>
              <a:t>Opțiunea</a:t>
            </a:r>
            <a:r>
              <a:rPr lang="en-US" altLang="ko-KR" sz="1200" dirty="0"/>
              <a:t> a: Reduce </a:t>
            </a:r>
            <a:r>
              <a:rPr lang="en-US" altLang="ko-KR" sz="1200" dirty="0" err="1"/>
              <a:t>stresul</a:t>
            </a:r>
            <a:r>
              <a:rPr lang="en-US" altLang="ko-KR" sz="1200" dirty="0"/>
              <a:t>.</a:t>
            </a:r>
          </a:p>
          <a:p>
            <a:pPr algn="just">
              <a:lnSpc>
                <a:spcPct val="150000"/>
              </a:lnSpc>
            </a:pPr>
            <a:r>
              <a:rPr lang="en-US" altLang="ko-KR" sz="1200" dirty="0" err="1"/>
              <a:t>Opțiunea</a:t>
            </a:r>
            <a:r>
              <a:rPr lang="en-US" altLang="ko-KR" sz="1200" dirty="0"/>
              <a:t> b: </a:t>
            </a:r>
            <a:r>
              <a:rPr lang="en-US" altLang="ko-KR" sz="1200" dirty="0" err="1"/>
              <a:t>Îmbunătățește</a:t>
            </a:r>
            <a:r>
              <a:rPr lang="en-US" altLang="ko-KR" sz="1200" dirty="0"/>
              <a:t> </a:t>
            </a:r>
            <a:r>
              <a:rPr lang="en-US" altLang="ko-KR" sz="1200" dirty="0" err="1"/>
              <a:t>calitatea</a:t>
            </a:r>
            <a:r>
              <a:rPr lang="en-US" altLang="ko-KR" sz="1200" dirty="0"/>
              <a:t> </a:t>
            </a:r>
            <a:r>
              <a:rPr lang="en-US" altLang="ko-KR" sz="1200" dirty="0" err="1"/>
              <a:t>muncii</a:t>
            </a:r>
            <a:r>
              <a:rPr lang="en-US" altLang="ko-KR" sz="1200" dirty="0"/>
              <a:t>.</a:t>
            </a:r>
          </a:p>
          <a:p>
            <a:pPr algn="just">
              <a:lnSpc>
                <a:spcPct val="150000"/>
              </a:lnSpc>
            </a:pPr>
            <a:r>
              <a:rPr lang="en-US" altLang="ko-KR" sz="1200" dirty="0" err="1"/>
              <a:t>Opțiunea</a:t>
            </a:r>
            <a:r>
              <a:rPr lang="en-US" altLang="ko-KR" sz="1200" dirty="0"/>
              <a:t> c: </a:t>
            </a:r>
            <a:r>
              <a:rPr lang="en-US" altLang="ko-KR" sz="1200" dirty="0" err="1"/>
              <a:t>Dezvoltă</a:t>
            </a:r>
            <a:r>
              <a:rPr lang="en-US" altLang="ko-KR" sz="1200" dirty="0"/>
              <a:t> </a:t>
            </a:r>
            <a:r>
              <a:rPr lang="en-US" altLang="ko-KR" sz="1200" dirty="0" err="1"/>
              <a:t>anxietatea</a:t>
            </a:r>
            <a:r>
              <a:rPr lang="en-US" altLang="ko-KR" sz="1200" dirty="0"/>
              <a:t>.</a:t>
            </a:r>
          </a:p>
          <a:p>
            <a:pPr algn="just">
              <a:lnSpc>
                <a:spcPct val="150000"/>
              </a:lnSpc>
            </a:pPr>
            <a:r>
              <a:rPr lang="en-US" altLang="ko-KR" sz="1200" dirty="0" err="1"/>
              <a:t>Opțiunea</a:t>
            </a:r>
            <a:r>
              <a:rPr lang="en-US" altLang="ko-KR" sz="1200" dirty="0"/>
              <a:t> d: </a:t>
            </a:r>
            <a:r>
              <a:rPr lang="en-US" altLang="ko-KR" sz="1200" dirty="0" err="1"/>
              <a:t>Promovează</a:t>
            </a:r>
            <a:r>
              <a:rPr lang="en-US" altLang="ko-KR" sz="1200" dirty="0"/>
              <a:t> </a:t>
            </a:r>
            <a:r>
              <a:rPr lang="en-US" altLang="ko-KR" sz="1200" dirty="0" err="1"/>
              <a:t>creativitatea</a:t>
            </a:r>
            <a:r>
              <a:rPr lang="en-US" altLang="ko-KR" sz="1200" dirty="0"/>
              <a:t>.</a:t>
            </a: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t>
            </a:r>
            <a:r>
              <a:rPr lang="en-US" altLang="ko-KR" sz="1200" dirty="0"/>
              <a:t> 2. Cum </a:t>
            </a:r>
            <a:r>
              <a:rPr lang="en-US" altLang="ko-KR" sz="1200" dirty="0" err="1"/>
              <a:t>poate</a:t>
            </a:r>
            <a:r>
              <a:rPr lang="en-US" altLang="ko-KR" sz="1200" dirty="0"/>
              <a:t> un </a:t>
            </a:r>
            <a:r>
              <a:rPr lang="en-US" altLang="ko-KR" sz="1200" dirty="0" err="1"/>
              <a:t>lider</a:t>
            </a:r>
            <a:r>
              <a:rPr lang="en-US" altLang="ko-KR" sz="1200" dirty="0"/>
              <a:t> </a:t>
            </a:r>
            <a:r>
              <a:rPr lang="en-US" altLang="ko-KR" sz="1200" dirty="0" err="1"/>
              <a:t>să</a:t>
            </a:r>
            <a:r>
              <a:rPr lang="en-US" altLang="ko-KR" sz="1200" dirty="0"/>
              <a:t> </a:t>
            </a:r>
            <a:r>
              <a:rPr lang="en-US" altLang="ko-KR" sz="1200" dirty="0" err="1"/>
              <a:t>încurajeze</a:t>
            </a:r>
            <a:r>
              <a:rPr lang="en-US" altLang="ko-KR" sz="1200" dirty="0"/>
              <a:t> </a:t>
            </a:r>
            <a:r>
              <a:rPr lang="en-US" altLang="ko-KR" sz="1200" dirty="0" err="1"/>
              <a:t>spiritul</a:t>
            </a:r>
            <a:r>
              <a:rPr lang="en-US" altLang="ko-KR" sz="1200" dirty="0"/>
              <a:t> de </a:t>
            </a:r>
            <a:r>
              <a:rPr lang="en-US" altLang="ko-KR" sz="1200" dirty="0" err="1"/>
              <a:t>echipă</a:t>
            </a:r>
            <a:r>
              <a:rPr lang="en-US" altLang="ko-KR" sz="1200" dirty="0"/>
              <a:t>?</a:t>
            </a:r>
          </a:p>
          <a:p>
            <a:pPr algn="just"/>
            <a:r>
              <a:rPr lang="en-US" altLang="ko-KR" sz="1200" dirty="0" err="1"/>
              <a:t>Opțiunea</a:t>
            </a:r>
            <a:r>
              <a:rPr lang="en-US" altLang="ko-KR" sz="1200" dirty="0"/>
              <a:t> a: </a:t>
            </a:r>
            <a:r>
              <a:rPr lang="en-US" altLang="ko-KR" sz="1200" dirty="0" err="1"/>
              <a:t>Organizează</a:t>
            </a:r>
            <a:r>
              <a:rPr lang="en-US" altLang="ko-KR" sz="1200" dirty="0"/>
              <a:t> </a:t>
            </a:r>
            <a:r>
              <a:rPr lang="en-US" altLang="ko-KR" sz="1200" dirty="0" err="1"/>
              <a:t>activități</a:t>
            </a:r>
            <a:r>
              <a:rPr lang="en-US" altLang="ko-KR" sz="1200" dirty="0"/>
              <a:t> </a:t>
            </a:r>
            <a:r>
              <a:rPr lang="en-US" altLang="ko-KR" sz="1200" dirty="0" err="1"/>
              <a:t>profesionale</a:t>
            </a:r>
            <a:r>
              <a:rPr lang="en-US" altLang="ko-KR" sz="1200" dirty="0"/>
              <a:t>.</a:t>
            </a:r>
          </a:p>
          <a:p>
            <a:pPr algn="just"/>
            <a:r>
              <a:rPr lang="en-US" altLang="ko-KR" sz="1200" dirty="0" err="1"/>
              <a:t>Opțiunea</a:t>
            </a:r>
            <a:r>
              <a:rPr lang="en-US" altLang="ko-KR" sz="1200" dirty="0"/>
              <a:t> b: </a:t>
            </a:r>
            <a:r>
              <a:rPr lang="en-US" altLang="ko-KR" sz="1200" dirty="0" err="1"/>
              <a:t>Delegă</a:t>
            </a:r>
            <a:r>
              <a:rPr lang="en-US" altLang="ko-KR" sz="1200" dirty="0"/>
              <a:t> </a:t>
            </a:r>
            <a:r>
              <a:rPr lang="en-US" altLang="ko-KR" sz="1200" dirty="0" err="1"/>
              <a:t>sarcini</a:t>
            </a:r>
            <a:r>
              <a:rPr lang="en-US" altLang="ko-KR" sz="1200" dirty="0"/>
              <a:t>.</a:t>
            </a:r>
          </a:p>
          <a:p>
            <a:pPr algn="just"/>
            <a:r>
              <a:rPr lang="en-US" altLang="ko-KR" sz="1200" dirty="0" err="1"/>
              <a:t>Opțiunea</a:t>
            </a:r>
            <a:r>
              <a:rPr lang="en-US" altLang="ko-KR" sz="1200" dirty="0"/>
              <a:t> c: </a:t>
            </a:r>
            <a:r>
              <a:rPr lang="en-US" altLang="ko-KR" sz="1200" dirty="0" err="1"/>
              <a:t>Creează</a:t>
            </a:r>
            <a:r>
              <a:rPr lang="en-US" altLang="ko-KR" sz="1200" dirty="0"/>
              <a:t> un sentiment de </a:t>
            </a:r>
            <a:r>
              <a:rPr lang="en-US" altLang="ko-KR" sz="1200" dirty="0" err="1"/>
              <a:t>apartenență</a:t>
            </a:r>
            <a:r>
              <a:rPr lang="en-US" altLang="ko-KR" sz="1200" dirty="0"/>
              <a:t> la </a:t>
            </a:r>
            <a:r>
              <a:rPr lang="en-US" altLang="ko-KR" sz="1200" dirty="0" err="1"/>
              <a:t>organizație</a:t>
            </a:r>
            <a:r>
              <a:rPr lang="en-US" altLang="ko-KR" sz="1200" dirty="0"/>
              <a:t>.</a:t>
            </a:r>
          </a:p>
          <a:p>
            <a:pPr algn="just"/>
            <a:r>
              <a:rPr lang="en-US" altLang="ko-KR" sz="1200" dirty="0" err="1"/>
              <a:t>Opțiunea</a:t>
            </a:r>
            <a:r>
              <a:rPr lang="en-US" altLang="ko-KR" sz="1200" dirty="0"/>
              <a:t> d: </a:t>
            </a:r>
            <a:r>
              <a:rPr lang="en-US" altLang="ko-KR" sz="1200" dirty="0" err="1"/>
              <a:t>Toate</a:t>
            </a:r>
            <a:r>
              <a:rPr lang="en-US" altLang="ko-KR" sz="1200" dirty="0"/>
              <a:t> sunt </a:t>
            </a:r>
            <a:r>
              <a:rPr lang="en-US" altLang="ko-KR" sz="1200" dirty="0" err="1"/>
              <a:t>corecte</a:t>
            </a:r>
            <a:r>
              <a:rPr lang="en-US" altLang="ko-KR" sz="1200" dirty="0"/>
              <a:t>.</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o-RO" altLang="ko-KR" sz="1200" dirty="0"/>
              <a:t>Intrebare r3. </a:t>
            </a:r>
            <a:r>
              <a:rPr lang="en-US" altLang="ko-KR" sz="1200" dirty="0"/>
              <a:t>Cum pot fi </a:t>
            </a:r>
            <a:r>
              <a:rPr lang="en-US" altLang="ko-KR" sz="1200" dirty="0" err="1"/>
              <a:t>evitate</a:t>
            </a:r>
            <a:r>
              <a:rPr lang="en-US" altLang="ko-KR" sz="1200" dirty="0"/>
              <a:t> </a:t>
            </a:r>
            <a:r>
              <a:rPr lang="en-US" altLang="ko-KR" sz="1200" dirty="0" err="1"/>
              <a:t>obstacolele</a:t>
            </a:r>
            <a:r>
              <a:rPr lang="en-US" altLang="ko-KR" sz="1200" dirty="0"/>
              <a:t> </a:t>
            </a:r>
            <a:r>
              <a:rPr lang="en-US" altLang="ko-KR" sz="1200" dirty="0" err="1"/>
              <a:t>cauzate</a:t>
            </a:r>
            <a:r>
              <a:rPr lang="en-US" altLang="ko-KR" sz="1200" dirty="0"/>
              <a:t> de </a:t>
            </a:r>
            <a:r>
              <a:rPr lang="en-US" altLang="ko-KR" sz="1200" dirty="0" err="1"/>
              <a:t>diversitatea</a:t>
            </a:r>
            <a:r>
              <a:rPr lang="en-US" altLang="ko-KR" sz="1200" dirty="0"/>
              <a:t> </a:t>
            </a:r>
            <a:r>
              <a:rPr lang="en-US" altLang="ko-KR" sz="1200" dirty="0" err="1"/>
              <a:t>culturală</a:t>
            </a:r>
            <a:r>
              <a:rPr lang="en-US" altLang="ko-KR" sz="1200" dirty="0"/>
              <a:t>?</a:t>
            </a:r>
          </a:p>
          <a:p>
            <a:pPr algn="just"/>
            <a:r>
              <a:rPr lang="en-US" altLang="ko-KR" sz="1200" dirty="0" err="1"/>
              <a:t>Opțiunea</a:t>
            </a:r>
            <a:r>
              <a:rPr lang="en-US" altLang="ko-KR" sz="1200" dirty="0"/>
              <a:t> a: </a:t>
            </a:r>
            <a:r>
              <a:rPr lang="en-US" altLang="ko-KR" sz="1200" dirty="0" err="1"/>
              <a:t>Ignoriți</a:t>
            </a:r>
            <a:r>
              <a:rPr lang="en-US" altLang="ko-KR" sz="1200" dirty="0"/>
              <a:t> </a:t>
            </a:r>
            <a:r>
              <a:rPr lang="en-US" altLang="ko-KR" sz="1200" dirty="0" err="1"/>
              <a:t>diferențele</a:t>
            </a:r>
            <a:r>
              <a:rPr lang="en-US" altLang="ko-KR" sz="1200" dirty="0"/>
              <a:t> </a:t>
            </a:r>
            <a:r>
              <a:rPr lang="en-US" altLang="ko-KR" sz="1200" dirty="0" err="1"/>
              <a:t>culturale</a:t>
            </a:r>
            <a:r>
              <a:rPr lang="en-US" altLang="ko-KR" sz="1200" dirty="0"/>
              <a:t> ale </a:t>
            </a:r>
            <a:r>
              <a:rPr lang="en-US" altLang="ko-KR" sz="1200" dirty="0" err="1"/>
              <a:t>echipei</a:t>
            </a:r>
            <a:r>
              <a:rPr lang="en-US" altLang="ko-KR" sz="1200" dirty="0"/>
              <a:t> </a:t>
            </a:r>
            <a:r>
              <a:rPr lang="en-US" altLang="ko-KR" sz="1200" dirty="0" err="1"/>
              <a:t>dvs</a:t>
            </a:r>
            <a:r>
              <a:rPr lang="en-US" altLang="ko-KR" sz="1200" dirty="0"/>
              <a:t>.</a:t>
            </a:r>
          </a:p>
          <a:p>
            <a:pPr algn="just"/>
            <a:r>
              <a:rPr lang="en-US" altLang="ko-KR" sz="1200" dirty="0" err="1"/>
              <a:t>Opțiunea</a:t>
            </a:r>
            <a:r>
              <a:rPr lang="en-US" altLang="ko-KR" sz="1200" dirty="0"/>
              <a:t> b: </a:t>
            </a:r>
            <a:r>
              <a:rPr lang="en-US" altLang="ko-KR" sz="1200" dirty="0" err="1"/>
              <a:t>Luptați</a:t>
            </a:r>
            <a:r>
              <a:rPr lang="en-US" altLang="ko-KR" sz="1200" dirty="0"/>
              <a:t> </a:t>
            </a:r>
            <a:r>
              <a:rPr lang="en-US" altLang="ko-KR" sz="1200" dirty="0" err="1"/>
              <a:t>împotriva</a:t>
            </a:r>
            <a:r>
              <a:rPr lang="en-US" altLang="ko-KR" sz="1200" dirty="0"/>
              <a:t> </a:t>
            </a:r>
            <a:r>
              <a:rPr lang="en-US" altLang="ko-KR" sz="1200" dirty="0" err="1"/>
              <a:t>stereotipurilor</a:t>
            </a:r>
            <a:r>
              <a:rPr lang="en-US" altLang="ko-KR" sz="1200" dirty="0"/>
              <a:t>.</a:t>
            </a:r>
          </a:p>
          <a:p>
            <a:pPr algn="just"/>
            <a:r>
              <a:rPr lang="en-US" altLang="ko-KR" sz="1200" dirty="0" err="1"/>
              <a:t>Opțiunea</a:t>
            </a:r>
            <a:r>
              <a:rPr lang="en-US" altLang="ko-KR" sz="1200" dirty="0"/>
              <a:t> c: </a:t>
            </a:r>
            <a:r>
              <a:rPr lang="en-US" altLang="ko-KR" sz="1200" dirty="0" err="1"/>
              <a:t>Disrespectați</a:t>
            </a:r>
            <a:r>
              <a:rPr lang="en-US" altLang="ko-KR" sz="1200" dirty="0"/>
              <a:t> </a:t>
            </a:r>
            <a:r>
              <a:rPr lang="en-US" altLang="ko-KR" sz="1200" dirty="0" err="1"/>
              <a:t>diferențele</a:t>
            </a:r>
            <a:r>
              <a:rPr lang="en-US" altLang="ko-KR" sz="1200" dirty="0"/>
              <a:t> </a:t>
            </a:r>
            <a:r>
              <a:rPr lang="en-US" altLang="ko-KR" sz="1200" dirty="0" err="1"/>
              <a:t>culturale</a:t>
            </a:r>
            <a:r>
              <a:rPr lang="en-US" altLang="ko-KR" sz="1200" dirty="0"/>
              <a:t> ale </a:t>
            </a:r>
            <a:r>
              <a:rPr lang="en-US" altLang="ko-KR" sz="1200" dirty="0" err="1"/>
              <a:t>membrilor</a:t>
            </a:r>
            <a:r>
              <a:rPr lang="en-US" altLang="ko-KR" sz="1200" dirty="0"/>
              <a:t> </a:t>
            </a:r>
            <a:r>
              <a:rPr lang="en-US" altLang="ko-KR" sz="1200" dirty="0" err="1"/>
              <a:t>echipei</a:t>
            </a:r>
            <a:r>
              <a:rPr lang="en-US" altLang="ko-KR" sz="1200" dirty="0"/>
              <a:t>.</a:t>
            </a:r>
          </a:p>
          <a:p>
            <a:pPr algn="just"/>
            <a:r>
              <a:rPr lang="en-US" altLang="ko-KR" sz="1200" dirty="0" err="1"/>
              <a:t>Opțiunea</a:t>
            </a:r>
            <a:r>
              <a:rPr lang="en-US" altLang="ko-KR" sz="1200" dirty="0"/>
              <a:t> d: </a:t>
            </a:r>
            <a:r>
              <a:rPr lang="en-US" altLang="ko-KR" sz="1200" dirty="0" err="1"/>
              <a:t>Evitați</a:t>
            </a:r>
            <a:r>
              <a:rPr lang="en-US" altLang="ko-KR" sz="1200" dirty="0"/>
              <a:t> </a:t>
            </a:r>
            <a:r>
              <a:rPr lang="en-US" altLang="ko-KR" sz="1200" dirty="0" err="1"/>
              <a:t>integrarea</a:t>
            </a:r>
            <a:r>
              <a:rPr lang="en-US" altLang="ko-KR" sz="1200" dirty="0"/>
              <a:t> </a:t>
            </a:r>
            <a:r>
              <a:rPr lang="en-US" altLang="ko-KR" sz="1200" dirty="0" err="1"/>
              <a:t>tuturor</a:t>
            </a:r>
            <a:r>
              <a:rPr lang="en-US" altLang="ko-KR" sz="1200" dirty="0"/>
              <a:t> </a:t>
            </a:r>
            <a:r>
              <a:rPr lang="en-US" altLang="ko-KR" sz="1200" dirty="0" err="1"/>
              <a:t>angajaților</a:t>
            </a:r>
            <a:r>
              <a:rPr lang="en-US" altLang="ko-KR" sz="1200" dirty="0"/>
              <a:t> </a:t>
            </a:r>
            <a:r>
              <a:rPr lang="en-US" altLang="ko-KR" sz="1200" dirty="0" err="1"/>
              <a:t>în</a:t>
            </a:r>
            <a:r>
              <a:rPr lang="en-US" altLang="ko-KR" sz="1200" dirty="0"/>
              <a:t> </a:t>
            </a:r>
            <a:r>
              <a:rPr lang="en-US" altLang="ko-KR" sz="1200" dirty="0" err="1"/>
              <a:t>echipa</a:t>
            </a:r>
            <a:r>
              <a:rPr lang="en-US" altLang="ko-KR" sz="1200" dirty="0"/>
              <a:t> </a:t>
            </a:r>
            <a:r>
              <a:rPr lang="en-US" altLang="ko-KR" sz="1200" dirty="0" err="1"/>
              <a:t>dvs</a:t>
            </a:r>
            <a:r>
              <a:rPr lang="en-US" altLang="ko-KR" sz="1200" dirty="0"/>
              <a:t>.</a:t>
            </a:r>
          </a:p>
        </p:txBody>
      </p:sp>
    </p:spTree>
    <p:extLst>
      <p:ext uri="{BB962C8B-B14F-4D97-AF65-F5344CB8AC3E}">
        <p14:creationId xmlns:p14="http://schemas.microsoft.com/office/powerpoint/2010/main" val="252294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Autoevaluare</a:t>
            </a:r>
          </a:p>
          <a:p>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Întrebări</a:t>
            </a:r>
            <a:r>
              <a:rPr lang="en-US" altLang="ko-KR" sz="1800" b="1" dirty="0"/>
              <a:t> cu </a:t>
            </a:r>
            <a:r>
              <a:rPr lang="en-US" altLang="ko-KR" sz="1800" b="1" dirty="0" err="1"/>
              <a:t>răspuns</a:t>
            </a:r>
            <a:r>
              <a:rPr lang="en-US" altLang="ko-KR" sz="1800" b="1" dirty="0"/>
              <a:t> </a:t>
            </a:r>
            <a:r>
              <a:rPr lang="en-US" altLang="ko-KR" sz="1800" b="1" dirty="0" err="1"/>
              <a:t>multiplu</a:t>
            </a:r>
            <a:r>
              <a:rPr lang="en-US" altLang="ko-KR" sz="1800" b="1" dirty="0"/>
              <a:t>: </a:t>
            </a:r>
            <a:r>
              <a:rPr lang="en-US" altLang="ko-KR" sz="1800" dirty="0" err="1"/>
              <a:t>consolidează-ți</a:t>
            </a:r>
            <a:r>
              <a:rPr lang="en-US" altLang="ko-KR" sz="1800" dirty="0"/>
              <a:t> </a:t>
            </a:r>
            <a:r>
              <a:rPr lang="en-US" altLang="ko-KR" sz="1800" dirty="0" err="1"/>
              <a:t>învățarea</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a:t>
            </a:r>
            <a:r>
              <a:rPr lang="en-US" altLang="ko-KR" sz="1200" dirty="0"/>
              <a:t> 4. Care sunt </a:t>
            </a:r>
            <a:r>
              <a:rPr lang="en-US" altLang="ko-KR" sz="1200" dirty="0" err="1"/>
              <a:t>instrumentele</a:t>
            </a:r>
            <a:r>
              <a:rPr lang="en-US" altLang="ko-KR" sz="1200" dirty="0"/>
              <a:t> </a:t>
            </a:r>
            <a:r>
              <a:rPr lang="en-US" altLang="ko-KR" sz="1200" dirty="0" err="1"/>
              <a:t>necesare</a:t>
            </a:r>
            <a:r>
              <a:rPr lang="en-US" altLang="ko-KR" sz="1200" dirty="0"/>
              <a:t> </a:t>
            </a:r>
            <a:r>
              <a:rPr lang="en-US" altLang="ko-KR" sz="1200" dirty="0" err="1"/>
              <a:t>pentru</a:t>
            </a:r>
            <a:r>
              <a:rPr lang="en-US" altLang="ko-KR" sz="1200" dirty="0"/>
              <a:t> a </a:t>
            </a:r>
            <a:r>
              <a:rPr lang="en-US" altLang="ko-KR" sz="1200" dirty="0" err="1"/>
              <a:t>vinde</a:t>
            </a:r>
            <a:r>
              <a:rPr lang="en-US" altLang="ko-KR" sz="1200" dirty="0"/>
              <a:t> </a:t>
            </a:r>
            <a:r>
              <a:rPr lang="en-US" altLang="ko-KR" sz="1200" dirty="0" err="1"/>
              <a:t>creațiile</a:t>
            </a:r>
            <a:r>
              <a:rPr lang="en-US" altLang="ko-KR" sz="1200" dirty="0"/>
              <a:t> tale pe Internet?</a:t>
            </a:r>
          </a:p>
          <a:p>
            <a:pPr algn="just"/>
            <a:r>
              <a:rPr lang="en-US" altLang="ko-KR" sz="1200" dirty="0" err="1"/>
              <a:t>Opțiunea</a:t>
            </a:r>
            <a:r>
              <a:rPr lang="en-US" altLang="ko-KR" sz="1200" dirty="0"/>
              <a:t> a: Laptop</a:t>
            </a:r>
          </a:p>
          <a:p>
            <a:pPr algn="just"/>
            <a:r>
              <a:rPr lang="en-US" altLang="ko-KR" sz="1200" dirty="0" err="1"/>
              <a:t>Opțiunea</a:t>
            </a:r>
            <a:r>
              <a:rPr lang="en-US" altLang="ko-KR" sz="1200" dirty="0"/>
              <a:t> b: </a:t>
            </a:r>
            <a:r>
              <a:rPr lang="ro-RO" altLang="ko-KR" sz="1200" dirty="0"/>
              <a:t>Hostingul siteului</a:t>
            </a:r>
            <a:endParaRPr lang="en-US" altLang="ko-KR" sz="1200" dirty="0"/>
          </a:p>
          <a:p>
            <a:pPr algn="just"/>
            <a:r>
              <a:rPr lang="en-US" altLang="ko-KR" sz="1200" dirty="0" err="1"/>
              <a:t>Opțiunea</a:t>
            </a:r>
            <a:r>
              <a:rPr lang="en-US" altLang="ko-KR" sz="1200" dirty="0"/>
              <a:t> c: Un </a:t>
            </a:r>
            <a:r>
              <a:rPr lang="en-US" altLang="ko-KR" sz="1200" dirty="0" err="1"/>
              <a:t>nume</a:t>
            </a:r>
            <a:r>
              <a:rPr lang="en-US" altLang="ko-KR" sz="1200" dirty="0"/>
              <a:t> de </a:t>
            </a:r>
            <a:r>
              <a:rPr lang="en-US" altLang="ko-KR" sz="1200" dirty="0" err="1"/>
              <a:t>domeniu</a:t>
            </a:r>
            <a:endParaRPr lang="en-US" altLang="ko-KR" sz="1200" dirty="0"/>
          </a:p>
          <a:p>
            <a:pPr algn="just"/>
            <a:r>
              <a:rPr lang="en-US" altLang="ko-KR" sz="1200" dirty="0" err="1"/>
              <a:t>Opțiunea</a:t>
            </a:r>
            <a:r>
              <a:rPr lang="en-US" altLang="ko-KR" sz="1200" dirty="0"/>
              <a:t> d: </a:t>
            </a:r>
            <a:r>
              <a:rPr lang="en-US" altLang="ko-KR" sz="1200" dirty="0" err="1"/>
              <a:t>Toate</a:t>
            </a:r>
            <a:r>
              <a:rPr lang="en-US" altLang="ko-KR" sz="1200" dirty="0"/>
              <a:t> de </a:t>
            </a:r>
            <a:r>
              <a:rPr lang="en-US" altLang="ko-KR" sz="1200" dirty="0" err="1"/>
              <a:t>mai</a:t>
            </a:r>
            <a:r>
              <a:rPr lang="en-US" altLang="ko-KR" sz="1200" dirty="0"/>
              <a:t> sus</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a:t>
            </a:r>
            <a:r>
              <a:rPr lang="en-US" altLang="ko-KR" sz="1200" dirty="0"/>
              <a:t> 5. Care </a:t>
            </a:r>
            <a:r>
              <a:rPr lang="en-US" altLang="ko-KR" sz="1200" dirty="0" err="1"/>
              <a:t>dintre</a:t>
            </a:r>
            <a:r>
              <a:rPr lang="en-US" altLang="ko-KR" sz="1200" dirty="0"/>
              <a:t> </a:t>
            </a:r>
            <a:r>
              <a:rPr lang="en-US" altLang="ko-KR" sz="1200" dirty="0" err="1"/>
              <a:t>următoarele</a:t>
            </a:r>
            <a:r>
              <a:rPr lang="en-US" altLang="ko-KR" sz="1200" dirty="0"/>
              <a:t> nu </a:t>
            </a:r>
            <a:r>
              <a:rPr lang="en-US" altLang="ko-KR" sz="1200" dirty="0" err="1"/>
              <a:t>poate</a:t>
            </a:r>
            <a:r>
              <a:rPr lang="en-US" altLang="ko-KR" sz="1200" dirty="0"/>
              <a:t> fi </a:t>
            </a:r>
            <a:r>
              <a:rPr lang="en-US" altLang="ko-KR" sz="1200" dirty="0" err="1"/>
              <a:t>transformat</a:t>
            </a:r>
            <a:r>
              <a:rPr lang="en-US" altLang="ko-KR" sz="1200" dirty="0"/>
              <a:t> </a:t>
            </a:r>
            <a:r>
              <a:rPr lang="en-US" altLang="ko-KR" sz="1200" dirty="0" err="1"/>
              <a:t>într</a:t>
            </a:r>
            <a:r>
              <a:rPr lang="en-US" altLang="ko-KR" sz="1200" dirty="0"/>
              <a:t>-un e-business </a:t>
            </a:r>
            <a:r>
              <a:rPr lang="en-US" altLang="ko-KR" sz="1200" dirty="0" err="1"/>
              <a:t>profitabil</a:t>
            </a:r>
            <a:r>
              <a:rPr lang="en-US" altLang="ko-KR" sz="1200" dirty="0"/>
              <a:t>?</a:t>
            </a:r>
          </a:p>
          <a:p>
            <a:pPr algn="just"/>
            <a:r>
              <a:rPr lang="en-US" altLang="ko-KR" sz="1200" dirty="0" err="1"/>
              <a:t>Opțiunea</a:t>
            </a:r>
            <a:r>
              <a:rPr lang="en-US" altLang="ko-KR" sz="1200" dirty="0"/>
              <a:t> a: </a:t>
            </a:r>
            <a:r>
              <a:rPr lang="en-US" altLang="ko-KR" sz="1200" dirty="0" err="1"/>
              <a:t>Antrenarea</a:t>
            </a:r>
            <a:r>
              <a:rPr lang="en-US" altLang="ko-KR" sz="1200" dirty="0"/>
              <a:t> </a:t>
            </a:r>
            <a:r>
              <a:rPr lang="en-US" altLang="ko-KR" sz="1200" dirty="0" err="1"/>
              <a:t>animalelor</a:t>
            </a:r>
            <a:r>
              <a:rPr lang="en-US" altLang="ko-KR" sz="1200" dirty="0"/>
              <a:t> de </a:t>
            </a:r>
            <a:r>
              <a:rPr lang="en-US" altLang="ko-KR" sz="1200" dirty="0" err="1"/>
              <a:t>companie</a:t>
            </a:r>
            <a:endParaRPr lang="en-US" altLang="ko-KR" sz="1200" dirty="0"/>
          </a:p>
          <a:p>
            <a:pPr algn="just"/>
            <a:r>
              <a:rPr lang="en-US" altLang="ko-KR" sz="1200" dirty="0" err="1"/>
              <a:t>Opțiunea</a:t>
            </a:r>
            <a:r>
              <a:rPr lang="en-US" altLang="ko-KR" sz="1200" dirty="0"/>
              <a:t> b: Marketing pe Instagram</a:t>
            </a:r>
          </a:p>
          <a:p>
            <a:pPr algn="just"/>
            <a:r>
              <a:rPr lang="en-US" altLang="ko-KR" sz="1200" dirty="0" err="1"/>
              <a:t>Opțiunea</a:t>
            </a:r>
            <a:r>
              <a:rPr lang="en-US" altLang="ko-KR" sz="1200" dirty="0"/>
              <a:t> c: </a:t>
            </a:r>
            <a:r>
              <a:rPr lang="en-US" altLang="ko-KR" sz="1200" dirty="0" err="1"/>
              <a:t>Scriitor</a:t>
            </a:r>
            <a:r>
              <a:rPr lang="en-US" altLang="ko-KR" sz="1200" dirty="0"/>
              <a:t> de CV-</a:t>
            </a:r>
            <a:r>
              <a:rPr lang="en-US" altLang="ko-KR" sz="1200" dirty="0" err="1"/>
              <a:t>uri</a:t>
            </a:r>
            <a:endParaRPr lang="en-US" altLang="ko-KR" sz="1200" dirty="0"/>
          </a:p>
          <a:p>
            <a:pPr algn="just"/>
            <a:r>
              <a:rPr lang="en-US" altLang="ko-KR" sz="1200" dirty="0" err="1"/>
              <a:t>Opțiunea</a:t>
            </a:r>
            <a:r>
              <a:rPr lang="en-US" altLang="ko-KR" sz="1200" dirty="0"/>
              <a:t> d: Design </a:t>
            </a:r>
            <a:r>
              <a:rPr lang="en-US" altLang="ko-KR" sz="1200" dirty="0" err="1"/>
              <a:t>grafic</a:t>
            </a:r>
            <a:endParaRPr lang="en-US" altLang="ko-KR" sz="1200" dirty="0"/>
          </a:p>
        </p:txBody>
      </p:sp>
    </p:spTree>
    <p:extLst>
      <p:ext uri="{BB962C8B-B14F-4D97-AF65-F5344CB8AC3E}">
        <p14:creationId xmlns:p14="http://schemas.microsoft.com/office/powerpoint/2010/main" val="258637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Întrebări</a:t>
            </a:r>
            <a:r>
              <a:rPr lang="en-US" altLang="ko-KR" sz="1800" b="1" dirty="0"/>
              <a:t> cu </a:t>
            </a:r>
            <a:r>
              <a:rPr lang="en-US" altLang="ko-KR" sz="1800" b="1" dirty="0" err="1"/>
              <a:t>răspuns</a:t>
            </a:r>
            <a:r>
              <a:rPr lang="en-US" altLang="ko-KR" sz="1800" b="1" dirty="0"/>
              <a:t> </a:t>
            </a:r>
            <a:r>
              <a:rPr lang="en-US" altLang="ko-KR" sz="1800" b="1" dirty="0" err="1"/>
              <a:t>multiplu</a:t>
            </a:r>
            <a:r>
              <a:rPr lang="en-US" altLang="ko-KR" sz="1800" b="1" dirty="0"/>
              <a:t>: </a:t>
            </a:r>
            <a:r>
              <a:rPr lang="ro-RO" altLang="ko-KR" sz="1800" dirty="0"/>
              <a:t>soluții</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05526" y="1751891"/>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dirty="0" err="1"/>
              <a:t>Întrebare</a:t>
            </a:r>
            <a:r>
              <a:rPr lang="en-US" altLang="ko-KR" sz="1200" dirty="0"/>
              <a:t> 1. Care NU </a:t>
            </a:r>
            <a:r>
              <a:rPr lang="en-US" altLang="ko-KR" sz="1200" dirty="0" err="1"/>
              <a:t>este</a:t>
            </a:r>
            <a:r>
              <a:rPr lang="en-US" altLang="ko-KR" sz="1200" dirty="0"/>
              <a:t> </a:t>
            </a:r>
            <a:r>
              <a:rPr lang="en-US" altLang="ko-KR" sz="1200" dirty="0" err="1"/>
              <a:t>beneficiul</a:t>
            </a:r>
            <a:r>
              <a:rPr lang="en-US" altLang="ko-KR" sz="1200" dirty="0"/>
              <a:t> </a:t>
            </a:r>
            <a:r>
              <a:rPr lang="en-US" altLang="ko-KR" sz="1200" dirty="0" err="1"/>
              <a:t>muncii</a:t>
            </a:r>
            <a:r>
              <a:rPr lang="en-US" altLang="ko-KR" sz="1200" dirty="0"/>
              <a:t> </a:t>
            </a:r>
            <a:r>
              <a:rPr lang="en-US" altLang="ko-KR" sz="1200" dirty="0" err="1"/>
              <a:t>în</a:t>
            </a:r>
            <a:r>
              <a:rPr lang="en-US" altLang="ko-KR" sz="1200" dirty="0"/>
              <a:t> </a:t>
            </a:r>
            <a:r>
              <a:rPr lang="en-US" altLang="ko-KR" sz="1200" dirty="0" err="1"/>
              <a:t>echipă</a:t>
            </a:r>
            <a:r>
              <a:rPr lang="en-US" altLang="ko-KR" sz="1200" dirty="0"/>
              <a:t>?</a:t>
            </a:r>
          </a:p>
          <a:p>
            <a:pPr algn="just">
              <a:lnSpc>
                <a:spcPct val="150000"/>
              </a:lnSpc>
            </a:pPr>
            <a:r>
              <a:rPr lang="en-US" altLang="ko-KR" sz="1200" dirty="0" err="1"/>
              <a:t>Opțiunea</a:t>
            </a:r>
            <a:r>
              <a:rPr lang="en-US" altLang="ko-KR" sz="1200" dirty="0"/>
              <a:t> a: Reduce </a:t>
            </a:r>
            <a:r>
              <a:rPr lang="en-US" altLang="ko-KR" sz="1200" dirty="0" err="1"/>
              <a:t>stresul</a:t>
            </a:r>
            <a:r>
              <a:rPr lang="en-US" altLang="ko-KR" sz="1200" dirty="0"/>
              <a:t>.</a:t>
            </a:r>
          </a:p>
          <a:p>
            <a:pPr algn="just">
              <a:lnSpc>
                <a:spcPct val="150000"/>
              </a:lnSpc>
            </a:pPr>
            <a:r>
              <a:rPr lang="en-US" altLang="ko-KR" sz="1200" dirty="0" err="1"/>
              <a:t>Opțiunea</a:t>
            </a:r>
            <a:r>
              <a:rPr lang="en-US" altLang="ko-KR" sz="1200" dirty="0"/>
              <a:t> b: </a:t>
            </a:r>
            <a:r>
              <a:rPr lang="en-US" altLang="ko-KR" sz="1200" dirty="0" err="1"/>
              <a:t>Îmbunătățește</a:t>
            </a:r>
            <a:r>
              <a:rPr lang="en-US" altLang="ko-KR" sz="1200" dirty="0"/>
              <a:t> </a:t>
            </a:r>
            <a:r>
              <a:rPr lang="en-US" altLang="ko-KR" sz="1200" dirty="0" err="1"/>
              <a:t>calitatea</a:t>
            </a:r>
            <a:r>
              <a:rPr lang="en-US" altLang="ko-KR" sz="1200" dirty="0"/>
              <a:t> </a:t>
            </a:r>
            <a:r>
              <a:rPr lang="en-US" altLang="ko-KR" sz="1200" dirty="0" err="1"/>
              <a:t>lucrului</a:t>
            </a:r>
            <a:r>
              <a:rPr lang="en-US" altLang="ko-KR" sz="1200" dirty="0"/>
              <a:t>.</a:t>
            </a:r>
          </a:p>
          <a:p>
            <a:pPr algn="just">
              <a:lnSpc>
                <a:spcPct val="150000"/>
              </a:lnSpc>
            </a:pPr>
            <a:r>
              <a:rPr lang="en-US" altLang="ko-KR" sz="1200" dirty="0" err="1"/>
              <a:t>Opțiunea</a:t>
            </a:r>
            <a:r>
              <a:rPr lang="en-US" altLang="ko-KR" sz="1200" dirty="0"/>
              <a:t> c: </a:t>
            </a:r>
            <a:r>
              <a:rPr lang="en-US" altLang="ko-KR" sz="1200" dirty="0" err="1"/>
              <a:t>Dezvoltă</a:t>
            </a:r>
            <a:r>
              <a:rPr lang="en-US" altLang="ko-KR" sz="1200" dirty="0"/>
              <a:t> </a:t>
            </a:r>
            <a:r>
              <a:rPr lang="en-US" altLang="ko-KR" sz="1200" dirty="0" err="1"/>
              <a:t>anxietatea</a:t>
            </a:r>
            <a:r>
              <a:rPr lang="en-US" altLang="ko-KR" sz="1200" dirty="0"/>
              <a:t>.</a:t>
            </a:r>
          </a:p>
          <a:p>
            <a:pPr algn="just">
              <a:lnSpc>
                <a:spcPct val="150000"/>
              </a:lnSpc>
            </a:pPr>
            <a:r>
              <a:rPr lang="en-US" altLang="ko-KR" sz="1200" dirty="0" err="1"/>
              <a:t>Opțiunea</a:t>
            </a:r>
            <a:r>
              <a:rPr lang="en-US" altLang="ko-KR" sz="1200" dirty="0"/>
              <a:t> d: </a:t>
            </a:r>
            <a:r>
              <a:rPr lang="en-US" altLang="ko-KR" sz="1200" dirty="0" err="1"/>
              <a:t>Promovează</a:t>
            </a:r>
            <a:r>
              <a:rPr lang="en-US" altLang="ko-KR" sz="1200" dirty="0"/>
              <a:t> </a:t>
            </a:r>
            <a:r>
              <a:rPr lang="en-US" altLang="ko-KR" sz="1200" dirty="0" err="1"/>
              <a:t>creativitatea</a:t>
            </a:r>
            <a:r>
              <a:rPr lang="en-US" altLang="ko-KR" sz="1200" dirty="0"/>
              <a:t>..</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a:t>
            </a:r>
            <a:r>
              <a:rPr lang="en-US" altLang="ko-KR" sz="1200" dirty="0"/>
              <a:t> 2. Cum </a:t>
            </a:r>
            <a:r>
              <a:rPr lang="en-US" altLang="ko-KR" sz="1200" dirty="0" err="1"/>
              <a:t>poate</a:t>
            </a:r>
            <a:r>
              <a:rPr lang="en-US" altLang="ko-KR" sz="1200" dirty="0"/>
              <a:t> un </a:t>
            </a:r>
            <a:r>
              <a:rPr lang="en-US" altLang="ko-KR" sz="1200" dirty="0" err="1"/>
              <a:t>lider</a:t>
            </a:r>
            <a:r>
              <a:rPr lang="en-US" altLang="ko-KR" sz="1200" dirty="0"/>
              <a:t> </a:t>
            </a:r>
            <a:r>
              <a:rPr lang="en-US" altLang="ko-KR" sz="1200" dirty="0" err="1"/>
              <a:t>să</a:t>
            </a:r>
            <a:r>
              <a:rPr lang="en-US" altLang="ko-KR" sz="1200" dirty="0"/>
              <a:t> </a:t>
            </a:r>
            <a:r>
              <a:rPr lang="en-US" altLang="ko-KR" sz="1200" dirty="0" err="1"/>
              <a:t>încurajeze</a:t>
            </a:r>
            <a:r>
              <a:rPr lang="en-US" altLang="ko-KR" sz="1200" dirty="0"/>
              <a:t> </a:t>
            </a:r>
            <a:r>
              <a:rPr lang="en-US" altLang="ko-KR" sz="1200" dirty="0" err="1"/>
              <a:t>spiritul</a:t>
            </a:r>
            <a:r>
              <a:rPr lang="en-US" altLang="ko-KR" sz="1200" dirty="0"/>
              <a:t> de </a:t>
            </a:r>
            <a:r>
              <a:rPr lang="en-US" altLang="ko-KR" sz="1200" dirty="0" err="1"/>
              <a:t>echipă</a:t>
            </a:r>
            <a:r>
              <a:rPr lang="en-US" altLang="ko-KR" sz="1200" dirty="0"/>
              <a:t>?</a:t>
            </a:r>
          </a:p>
          <a:p>
            <a:pPr algn="just"/>
            <a:r>
              <a:rPr lang="en-US" altLang="ko-KR" sz="1200" dirty="0" err="1"/>
              <a:t>Opțiunea</a:t>
            </a:r>
            <a:r>
              <a:rPr lang="en-US" altLang="ko-KR" sz="1200" dirty="0"/>
              <a:t> a: </a:t>
            </a:r>
            <a:r>
              <a:rPr lang="en-US" altLang="ko-KR" sz="1200" dirty="0" err="1"/>
              <a:t>Organizează</a:t>
            </a:r>
            <a:r>
              <a:rPr lang="en-US" altLang="ko-KR" sz="1200" dirty="0"/>
              <a:t> </a:t>
            </a:r>
            <a:r>
              <a:rPr lang="en-US" altLang="ko-KR" sz="1200" dirty="0" err="1"/>
              <a:t>activități</a:t>
            </a:r>
            <a:r>
              <a:rPr lang="en-US" altLang="ko-KR" sz="1200" dirty="0"/>
              <a:t> </a:t>
            </a:r>
            <a:r>
              <a:rPr lang="en-US" altLang="ko-KR" sz="1200" dirty="0" err="1"/>
              <a:t>profesionale</a:t>
            </a:r>
            <a:r>
              <a:rPr lang="en-US" altLang="ko-KR" sz="1200" dirty="0"/>
              <a:t>.</a:t>
            </a:r>
          </a:p>
          <a:p>
            <a:pPr algn="just"/>
            <a:r>
              <a:rPr lang="en-US" altLang="ko-KR" sz="1200" dirty="0" err="1"/>
              <a:t>Opțiunea</a:t>
            </a:r>
            <a:r>
              <a:rPr lang="en-US" altLang="ko-KR" sz="1200" dirty="0"/>
              <a:t> b: </a:t>
            </a:r>
            <a:r>
              <a:rPr lang="en-US" altLang="ko-KR" sz="1200" dirty="0" err="1"/>
              <a:t>Delegă</a:t>
            </a:r>
            <a:r>
              <a:rPr lang="en-US" altLang="ko-KR" sz="1200" dirty="0"/>
              <a:t> </a:t>
            </a:r>
            <a:r>
              <a:rPr lang="en-US" altLang="ko-KR" sz="1200" dirty="0" err="1"/>
              <a:t>sarcini</a:t>
            </a:r>
            <a:r>
              <a:rPr lang="en-US" altLang="ko-KR" sz="1200" dirty="0"/>
              <a:t>.</a:t>
            </a:r>
          </a:p>
          <a:p>
            <a:pPr algn="just"/>
            <a:r>
              <a:rPr lang="en-US" altLang="ko-KR" sz="1200" dirty="0" err="1"/>
              <a:t>Opțiunea</a:t>
            </a:r>
            <a:r>
              <a:rPr lang="en-US" altLang="ko-KR" sz="1200" dirty="0"/>
              <a:t> c: </a:t>
            </a:r>
            <a:r>
              <a:rPr lang="en-US" altLang="ko-KR" sz="1200" dirty="0" err="1"/>
              <a:t>Creează</a:t>
            </a:r>
            <a:r>
              <a:rPr lang="en-US" altLang="ko-KR" sz="1200" dirty="0"/>
              <a:t> un sentiment de </a:t>
            </a:r>
            <a:r>
              <a:rPr lang="en-US" altLang="ko-KR" sz="1200" dirty="0" err="1"/>
              <a:t>apartenență</a:t>
            </a:r>
            <a:r>
              <a:rPr lang="en-US" altLang="ko-KR" sz="1200" dirty="0"/>
              <a:t> la </a:t>
            </a:r>
            <a:r>
              <a:rPr lang="en-US" altLang="ko-KR" sz="1200" dirty="0" err="1"/>
              <a:t>organizație</a:t>
            </a:r>
            <a:r>
              <a:rPr lang="en-US" altLang="ko-KR" sz="1200" dirty="0"/>
              <a:t>.</a:t>
            </a:r>
          </a:p>
          <a:p>
            <a:pPr algn="just"/>
            <a:r>
              <a:rPr lang="en-US" altLang="ko-KR" sz="1200" dirty="0" err="1"/>
              <a:t>Opțiunea</a:t>
            </a:r>
            <a:r>
              <a:rPr lang="en-US" altLang="ko-KR" sz="1200" dirty="0"/>
              <a:t> d: </a:t>
            </a:r>
            <a:r>
              <a:rPr lang="en-US" altLang="ko-KR" sz="1200" dirty="0" err="1"/>
              <a:t>Toate</a:t>
            </a:r>
            <a:r>
              <a:rPr lang="en-US" altLang="ko-KR" sz="1200" dirty="0"/>
              <a:t> sunt </a:t>
            </a:r>
            <a:r>
              <a:rPr lang="en-US" altLang="ko-KR" sz="1200" dirty="0" err="1"/>
              <a:t>corecte</a:t>
            </a:r>
            <a:r>
              <a:rPr lang="en-US" altLang="ko-KR" sz="1200" dirty="0"/>
              <a:t>.</a:t>
            </a:r>
            <a:endParaRPr lang="en-US" altLang="ko-KR" sz="1200" b="1"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t>
            </a:r>
            <a:r>
              <a:rPr lang="en-US" altLang="ko-KR" sz="1200" dirty="0"/>
              <a:t> 3. Cum pot fi </a:t>
            </a:r>
            <a:r>
              <a:rPr lang="en-US" altLang="ko-KR" sz="1200" dirty="0" err="1"/>
              <a:t>evitate</a:t>
            </a:r>
            <a:r>
              <a:rPr lang="en-US" altLang="ko-KR" sz="1200" dirty="0"/>
              <a:t> </a:t>
            </a:r>
            <a:r>
              <a:rPr lang="en-US" altLang="ko-KR" sz="1200" dirty="0" err="1"/>
              <a:t>obstacolele</a:t>
            </a:r>
            <a:r>
              <a:rPr lang="en-US" altLang="ko-KR" sz="1200" dirty="0"/>
              <a:t> </a:t>
            </a:r>
            <a:r>
              <a:rPr lang="en-US" altLang="ko-KR" sz="1200" dirty="0" err="1"/>
              <a:t>privind</a:t>
            </a:r>
            <a:r>
              <a:rPr lang="en-US" altLang="ko-KR" sz="1200" dirty="0"/>
              <a:t> </a:t>
            </a:r>
            <a:r>
              <a:rPr lang="en-US" altLang="ko-KR" sz="1200" dirty="0" err="1"/>
              <a:t>diversitatea</a:t>
            </a:r>
            <a:r>
              <a:rPr lang="en-US" altLang="ko-KR" sz="1200" dirty="0"/>
              <a:t> </a:t>
            </a:r>
            <a:r>
              <a:rPr lang="en-US" altLang="ko-KR" sz="1200" dirty="0" err="1"/>
              <a:t>culturală</a:t>
            </a:r>
            <a:r>
              <a:rPr lang="en-US" altLang="ko-KR" sz="1200" dirty="0"/>
              <a:t>?</a:t>
            </a:r>
          </a:p>
          <a:p>
            <a:pPr algn="just"/>
            <a:r>
              <a:rPr lang="en-US" altLang="ko-KR" sz="1200" dirty="0" err="1"/>
              <a:t>Opțiunea</a:t>
            </a:r>
            <a:r>
              <a:rPr lang="en-US" altLang="ko-KR" sz="1200" dirty="0"/>
              <a:t> a: </a:t>
            </a:r>
            <a:r>
              <a:rPr lang="en-US" altLang="ko-KR" sz="1200" dirty="0" err="1"/>
              <a:t>Ignori</a:t>
            </a:r>
            <a:r>
              <a:rPr lang="en-US" altLang="ko-KR" sz="1200" dirty="0"/>
              <a:t> </a:t>
            </a:r>
            <a:r>
              <a:rPr lang="en-US" altLang="ko-KR" sz="1200" dirty="0" err="1"/>
              <a:t>diferențele</a:t>
            </a:r>
            <a:r>
              <a:rPr lang="en-US" altLang="ko-KR" sz="1200" dirty="0"/>
              <a:t> </a:t>
            </a:r>
            <a:r>
              <a:rPr lang="en-US" altLang="ko-KR" sz="1200" dirty="0" err="1"/>
              <a:t>culturale</a:t>
            </a:r>
            <a:r>
              <a:rPr lang="en-US" altLang="ko-KR" sz="1200" dirty="0"/>
              <a:t> ale </a:t>
            </a:r>
            <a:r>
              <a:rPr lang="en-US" altLang="ko-KR" sz="1200" dirty="0" err="1"/>
              <a:t>echipei</a:t>
            </a:r>
            <a:r>
              <a:rPr lang="en-US" altLang="ko-KR" sz="1200" dirty="0"/>
              <a:t> tale.</a:t>
            </a:r>
          </a:p>
          <a:p>
            <a:pPr algn="just"/>
            <a:r>
              <a:rPr lang="en-US" altLang="ko-KR" sz="1200" dirty="0" err="1"/>
              <a:t>Opțiunea</a:t>
            </a:r>
            <a:r>
              <a:rPr lang="en-US" altLang="ko-KR" sz="1200" dirty="0"/>
              <a:t> b: </a:t>
            </a:r>
            <a:r>
              <a:rPr lang="en-US" altLang="ko-KR" sz="1200" dirty="0" err="1"/>
              <a:t>Combati</a:t>
            </a:r>
            <a:r>
              <a:rPr lang="en-US" altLang="ko-KR" sz="1200" dirty="0"/>
              <a:t> </a:t>
            </a:r>
            <a:r>
              <a:rPr lang="en-US" altLang="ko-KR" sz="1200" dirty="0" err="1"/>
              <a:t>stereotipurile</a:t>
            </a:r>
            <a:r>
              <a:rPr lang="en-US" altLang="ko-KR" sz="1200" dirty="0"/>
              <a:t>.</a:t>
            </a:r>
          </a:p>
          <a:p>
            <a:pPr algn="just"/>
            <a:r>
              <a:rPr lang="en-US" altLang="ko-KR" sz="1200" dirty="0" err="1"/>
              <a:t>Opțiunea</a:t>
            </a:r>
            <a:r>
              <a:rPr lang="en-US" altLang="ko-KR" sz="1200" dirty="0"/>
              <a:t> c: </a:t>
            </a:r>
            <a:r>
              <a:rPr lang="en-US" altLang="ko-KR" sz="1200" dirty="0" err="1"/>
              <a:t>Disrespecti</a:t>
            </a:r>
            <a:r>
              <a:rPr lang="en-US" altLang="ko-KR" sz="1200" dirty="0"/>
              <a:t> </a:t>
            </a:r>
            <a:r>
              <a:rPr lang="en-US" altLang="ko-KR" sz="1200" dirty="0" err="1"/>
              <a:t>diferențele</a:t>
            </a:r>
            <a:r>
              <a:rPr lang="en-US" altLang="ko-KR" sz="1200" dirty="0"/>
              <a:t> </a:t>
            </a:r>
            <a:r>
              <a:rPr lang="en-US" altLang="ko-KR" sz="1200" dirty="0" err="1"/>
              <a:t>culturale</a:t>
            </a:r>
            <a:r>
              <a:rPr lang="en-US" altLang="ko-KR" sz="1200" dirty="0"/>
              <a:t> ale </a:t>
            </a:r>
            <a:r>
              <a:rPr lang="en-US" altLang="ko-KR" sz="1200" dirty="0" err="1"/>
              <a:t>membrilor</a:t>
            </a:r>
            <a:r>
              <a:rPr lang="en-US" altLang="ko-KR" sz="1200" dirty="0"/>
              <a:t> </a:t>
            </a:r>
            <a:r>
              <a:rPr lang="en-US" altLang="ko-KR" sz="1200" dirty="0" err="1"/>
              <a:t>echipei</a:t>
            </a:r>
            <a:r>
              <a:rPr lang="en-US" altLang="ko-KR" sz="1200" dirty="0"/>
              <a:t> tale.</a:t>
            </a:r>
          </a:p>
          <a:p>
            <a:pPr algn="just"/>
            <a:r>
              <a:rPr lang="en-US" altLang="ko-KR" sz="1200" dirty="0" err="1"/>
              <a:t>Opțiunea</a:t>
            </a:r>
            <a:r>
              <a:rPr lang="en-US" altLang="ko-KR" sz="1200" dirty="0"/>
              <a:t> d: </a:t>
            </a:r>
            <a:r>
              <a:rPr lang="en-US" altLang="ko-KR" sz="1200" dirty="0" err="1"/>
              <a:t>Eviti</a:t>
            </a:r>
            <a:r>
              <a:rPr lang="en-US" altLang="ko-KR" sz="1200" dirty="0"/>
              <a:t> </a:t>
            </a:r>
            <a:r>
              <a:rPr lang="en-US" altLang="ko-KR" sz="1200" dirty="0" err="1"/>
              <a:t>integrarea</a:t>
            </a:r>
            <a:r>
              <a:rPr lang="en-US" altLang="ko-KR" sz="1200" dirty="0"/>
              <a:t> </a:t>
            </a:r>
            <a:r>
              <a:rPr lang="en-US" altLang="ko-KR" sz="1200" dirty="0" err="1"/>
              <a:t>tuturor</a:t>
            </a:r>
            <a:r>
              <a:rPr lang="en-US" altLang="ko-KR" sz="1200" dirty="0"/>
              <a:t> </a:t>
            </a:r>
            <a:r>
              <a:rPr lang="en-US" altLang="ko-KR" sz="1200" dirty="0" err="1"/>
              <a:t>angajaților</a:t>
            </a:r>
            <a:r>
              <a:rPr lang="en-US" altLang="ko-KR" sz="1200" dirty="0"/>
              <a:t> din </a:t>
            </a:r>
            <a:r>
              <a:rPr lang="en-US" altLang="ko-KR" sz="1200" dirty="0" err="1"/>
              <a:t>echipa</a:t>
            </a:r>
            <a:r>
              <a:rPr lang="en-US" altLang="ko-KR" sz="1200" dirty="0"/>
              <a:t> ta.</a:t>
            </a:r>
          </a:p>
        </p:txBody>
      </p:sp>
    </p:spTree>
    <p:extLst>
      <p:ext uri="{BB962C8B-B14F-4D97-AF65-F5344CB8AC3E}">
        <p14:creationId xmlns:p14="http://schemas.microsoft.com/office/powerpoint/2010/main" val="295962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461492" y="830523"/>
            <a:ext cx="6270748" cy="576263"/>
          </a:xfrm>
        </p:spPr>
        <p:txBody>
          <a:bodyPr/>
          <a:lstStyle/>
          <a:p>
            <a:endParaRPr lang="ro-RO" sz="1800" dirty="0"/>
          </a:p>
          <a:p>
            <a:endParaRPr lang="ro-RO" sz="1800" dirty="0"/>
          </a:p>
          <a:p>
            <a:endParaRPr lang="ro-RO" sz="1800" dirty="0"/>
          </a:p>
          <a:p>
            <a:endParaRPr lang="ro-RO" sz="1800" dirty="0"/>
          </a:p>
          <a:p>
            <a:endParaRPr lang="ro-RO" sz="1800" dirty="0"/>
          </a:p>
          <a:p>
            <a:r>
              <a:rPr lang="es-ES" sz="1800" dirty="0" err="1"/>
              <a:t>Secțiunea</a:t>
            </a:r>
            <a:r>
              <a:rPr lang="es-ES" sz="1800" dirty="0"/>
              <a:t> 1.2: </a:t>
            </a:r>
            <a:r>
              <a:rPr lang="es-ES" sz="1800" dirty="0" err="1"/>
              <a:t>Beneficii</a:t>
            </a:r>
            <a:r>
              <a:rPr lang="es-ES" sz="1800" dirty="0"/>
              <a:t> </a:t>
            </a:r>
            <a:r>
              <a:rPr lang="es-ES" sz="1800" dirty="0" err="1"/>
              <a:t>și</a:t>
            </a:r>
            <a:r>
              <a:rPr lang="es-ES" sz="1800" dirty="0"/>
              <a:t> </a:t>
            </a:r>
            <a:r>
              <a:rPr lang="es-ES" sz="1800" dirty="0" err="1"/>
              <a:t>exemple</a:t>
            </a:r>
            <a:r>
              <a:rPr lang="es-ES" sz="1800" dirty="0"/>
              <a:t> de </a:t>
            </a:r>
            <a:r>
              <a:rPr lang="es-ES" sz="1800" dirty="0" err="1"/>
              <a:t>munca</a:t>
            </a:r>
            <a:r>
              <a:rPr lang="es-ES" sz="1800" dirty="0"/>
              <a:t> </a:t>
            </a:r>
            <a:r>
              <a:rPr lang="es-ES" sz="1800" dirty="0" err="1"/>
              <a:t>în</a:t>
            </a:r>
            <a:r>
              <a:rPr lang="es-ES" sz="1800" dirty="0"/>
              <a:t> </a:t>
            </a:r>
            <a:r>
              <a:rPr lang="es-ES" sz="1800" dirty="0" err="1"/>
              <a:t>echipă</a:t>
            </a:r>
            <a:r>
              <a:rPr lang="es-ES" sz="1800" dirty="0"/>
              <a:t>.</a:t>
            </a:r>
          </a:p>
          <a:p>
            <a:endParaRPr lang="es-ES" sz="1800" dirty="0"/>
          </a:p>
          <a:p>
            <a:endParaRPr lang="es-ES" sz="1800" dirty="0"/>
          </a:p>
          <a:p>
            <a:endParaRPr lang="es-ES" sz="1800" dirty="0"/>
          </a:p>
          <a:p>
            <a:endParaRPr lang="es-ES" sz="1800" dirty="0"/>
          </a:p>
          <a:p>
            <a:endParaRPr lang="es-ES" sz="1800" dirty="0"/>
          </a:p>
        </p:txBody>
      </p:sp>
      <p:sp>
        <p:nvSpPr>
          <p:cNvPr id="5" name="CasetăText 4">
            <a:extLst>
              <a:ext uri="{FF2B5EF4-FFF2-40B4-BE49-F238E27FC236}">
                <a16:creationId xmlns:a16="http://schemas.microsoft.com/office/drawing/2014/main" id="{C6774ADA-B057-3612-8E48-D13ADD10E182}"/>
              </a:ext>
            </a:extLst>
          </p:cNvPr>
          <p:cNvSpPr txBox="1"/>
          <p:nvPr/>
        </p:nvSpPr>
        <p:spPr>
          <a:xfrm>
            <a:off x="461492" y="1491630"/>
            <a:ext cx="7998940" cy="2483693"/>
          </a:xfrm>
          <a:prstGeom prst="rect">
            <a:avLst/>
          </a:prstGeom>
          <a:noFill/>
        </p:spPr>
        <p:txBody>
          <a:bodyPr wrap="square">
            <a:spAutoFit/>
          </a:bodyPr>
          <a:lstStyle/>
          <a:p>
            <a:pPr algn="just">
              <a:lnSpc>
                <a:spcPct val="150000"/>
              </a:lnSpc>
              <a:spcAft>
                <a:spcPts val="800"/>
              </a:spcAft>
            </a:pP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timpul</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unui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interviu</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angajare</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astăzi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competența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munca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echipă</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este</a:t>
            </a:r>
            <a:r>
              <a:rPr lang="en-US" sz="1200" dirty="0">
                <a:effectLst/>
                <a:latin typeface="Arial" panose="020B0604020202020204" pitchFamily="34" charset="0"/>
                <a:ea typeface="Calibri" panose="020F0502020204030204" pitchFamily="34" charset="0"/>
              </a:rPr>
              <a:t> una </a:t>
            </a:r>
            <a:r>
              <a:rPr lang="en-US" sz="1200" dirty="0" err="1">
                <a:effectLst/>
                <a:latin typeface="Arial" panose="020B0604020202020204" pitchFamily="34" charset="0"/>
                <a:ea typeface="Calibri" panose="020F0502020204030204" pitchFamily="34" charset="0"/>
              </a:rPr>
              <a:t>dintre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cele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mai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valorizate</a:t>
            </a:r>
            <a:r>
              <a:rPr lang="en-US" sz="1200" dirty="0">
                <a:effectLst/>
                <a:latin typeface="Arial" panose="020B0604020202020204" pitchFamily="34" charset="0"/>
                <a:ea typeface="Calibri" panose="020F0502020204030204" pitchFamily="34" charset="0"/>
              </a:rPr>
              <a:t> de</a:t>
            </a:r>
            <a:r>
              <a:rPr lang="ro-RO" sz="120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către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recrutori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procesul</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selecție</a:t>
            </a:r>
            <a:r>
              <a:rPr lang="en-US" sz="1200" dirty="0">
                <a:effectLst/>
                <a:latin typeface="Arial" panose="020B0604020202020204" pitchFamily="34" charset="0"/>
                <a:ea typeface="Calibri" panose="020F0502020204030204" pitchFamily="34" charset="0"/>
              </a:rPr>
              <a:t> a </a:t>
            </a:r>
            <a:r>
              <a:rPr lang="en-US" sz="1200" dirty="0" err="1">
                <a:effectLst/>
                <a:latin typeface="Arial" panose="020B0604020202020204" pitchFamily="34" charset="0"/>
                <a:ea typeface="Calibri" panose="020F0502020204030204" pitchFamily="34" charset="0"/>
              </a:rPr>
              <a:t>angajaților</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deoarece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aduce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numeroase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beneficii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companiei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Să</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examinăm</a:t>
            </a:r>
            <a:r>
              <a:rPr lang="ro-RO" sz="120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câteva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avantaje</a:t>
            </a:r>
            <a:r>
              <a:rPr lang="en-US" sz="1200" dirty="0">
                <a:effectLst/>
                <a:latin typeface="Arial" panose="020B0604020202020204" pitchFamily="34" charset="0"/>
                <a:ea typeface="Calibri" panose="020F0502020204030204" pitchFamily="34" charset="0"/>
              </a:rPr>
              <a:t> ale </a:t>
            </a:r>
            <a:r>
              <a:rPr lang="en-US" sz="1200" dirty="0" err="1">
                <a:effectLst/>
                <a:latin typeface="Arial" panose="020B0604020202020204" pitchFamily="34" charset="0"/>
                <a:ea typeface="Calibri" panose="020F0502020204030204" pitchFamily="34" charset="0"/>
              </a:rPr>
              <a:t>munca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echipă</a:t>
            </a:r>
            <a:r>
              <a:rPr lang="en-US" sz="1200" dirty="0">
                <a:effectLst/>
                <a:latin typeface="Arial" panose="020B0604020202020204" pitchFamily="34" charset="0"/>
                <a:ea typeface="Calibri" panose="020F0502020204030204" pitchFamily="34" charset="0"/>
              </a:rPr>
              <a:t> care pot fi </a:t>
            </a:r>
            <a:r>
              <a:rPr lang="en-US" sz="1200" dirty="0" err="1">
                <a:effectLst/>
                <a:latin typeface="Arial" panose="020B0604020202020204" pitchFamily="34" charset="0"/>
                <a:ea typeface="Calibri" panose="020F0502020204030204" pitchFamily="34" charset="0"/>
              </a:rPr>
              <a:t>aplicate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atât</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mediul</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companiei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cât</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și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echipele</a:t>
            </a:r>
            <a:r>
              <a:rPr lang="en-US" sz="1200" dirty="0">
                <a:effectLst/>
                <a:latin typeface="Arial" panose="020B0604020202020204" pitchFamily="34" charset="0"/>
                <a:ea typeface="Calibri" panose="020F0502020204030204" pitchFamily="34" charset="0"/>
              </a:rPr>
              <a:t> sportive </a:t>
            </a:r>
            <a:r>
              <a:rPr lang="en-US" sz="1200" dirty="0" err="1">
                <a:effectLst/>
                <a:latin typeface="Arial" panose="020B0604020202020204" pitchFamily="34" charset="0"/>
                <a:ea typeface="Calibri" panose="020F0502020204030204" pitchFamily="34" charset="0"/>
              </a:rPr>
              <a:t>și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chiar</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contexte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educaționale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care </a:t>
            </a:r>
            <a:r>
              <a:rPr lang="en-US" sz="1200" dirty="0" err="1">
                <a:effectLst/>
                <a:latin typeface="Arial" panose="020B0604020202020204" pitchFamily="34" charset="0"/>
                <a:ea typeface="Calibri" panose="020F0502020204030204" pitchFamily="34" charset="0"/>
              </a:rPr>
              <a:t>mai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multe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persoane</a:t>
            </a:r>
            <a:r>
              <a:rPr lang="en-US" sz="1200" dirty="0">
                <a:effectLst/>
                <a:latin typeface="Arial" panose="020B0604020202020204" pitchFamily="34" charset="0"/>
                <a:ea typeface="Calibri" panose="020F0502020204030204" pitchFamily="34" charset="0"/>
              </a:rPr>
              <a:t> sunt implicate </a:t>
            </a:r>
            <a:r>
              <a:rPr lang="en-US" sz="1200" dirty="0" err="1">
                <a:effectLst/>
                <a:latin typeface="Arial" panose="020B0604020202020204" pitchFamily="34" charset="0"/>
                <a:ea typeface="Calibri" panose="020F0502020204030204" pitchFamily="34" charset="0"/>
              </a:rPr>
              <a:t>în</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proiecte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comune</a:t>
            </a:r>
            <a:r>
              <a:rPr lang="en-US" sz="1200" dirty="0">
                <a:effectLst/>
                <a:latin typeface="Arial" panose="020B0604020202020204" pitchFamily="34" charset="0"/>
                <a:ea typeface="Calibri" panose="020F0502020204030204" pitchFamily="34" charset="0"/>
              </a:rPr>
              <a:t>:</a:t>
            </a:r>
          </a:p>
          <a:p>
            <a:pPr algn="just">
              <a:lnSpc>
                <a:spcPct val="150000"/>
              </a:lnSpc>
              <a:spcAft>
                <a:spcPts val="800"/>
              </a:spcAft>
            </a:pPr>
            <a:endParaRPr lang="en-US" sz="1200" dirty="0">
              <a:effectLst/>
              <a:latin typeface="Arial" panose="020B0604020202020204" pitchFamily="34" charset="0"/>
              <a:ea typeface="Calibri" panose="020F0502020204030204" pitchFamily="34" charset="0"/>
            </a:endParaRPr>
          </a:p>
          <a:p>
            <a:pPr algn="just">
              <a:lnSpc>
                <a:spcPct val="150000"/>
              </a:lnSpc>
              <a:spcAft>
                <a:spcPts val="800"/>
              </a:spcAft>
            </a:pPr>
            <a:r>
              <a:rPr lang="ro-RO" sz="1200" b="1" dirty="0">
                <a:effectLst/>
                <a:latin typeface="Arial" panose="020B0604020202020204" pitchFamily="34" charset="0"/>
                <a:ea typeface="Calibri" panose="020F0502020204030204" pitchFamily="34" charset="0"/>
              </a:rPr>
              <a:t>1. </a:t>
            </a:r>
            <a:r>
              <a:rPr lang="en-US" sz="1200" b="1" dirty="0" err="1">
                <a:effectLst/>
                <a:latin typeface="Arial" panose="020B0604020202020204" pitchFamily="34" charset="0"/>
                <a:ea typeface="Calibri" panose="020F0502020204030204" pitchFamily="34" charset="0"/>
              </a:rPr>
              <a:t>Promovează</a:t>
            </a:r>
            <a:r>
              <a:rPr lang="en-US" sz="1200" b="1" dirty="0">
                <a:effectLst/>
                <a:latin typeface="Arial" panose="020B0604020202020204" pitchFamily="34" charset="0"/>
                <a:ea typeface="Calibri" panose="020F0502020204030204" pitchFamily="34" charset="0"/>
              </a:rPr>
              <a:t> </a:t>
            </a:r>
            <a:r>
              <a:rPr lang="en-US" sz="1200" b="1" dirty="0" err="1">
                <a:effectLst/>
                <a:latin typeface="Arial" panose="020B0604020202020204" pitchFamily="34" charset="0"/>
                <a:ea typeface="Calibri" panose="020F0502020204030204" pitchFamily="34" charset="0"/>
              </a:rPr>
              <a:t>creativitatea</a:t>
            </a:r>
            <a:r>
              <a:rPr lang="en-US" sz="1200" b="1" dirty="0">
                <a:effectLst/>
                <a:latin typeface="Arial" panose="020B0604020202020204" pitchFamily="34" charset="0"/>
                <a:ea typeface="Calibri" panose="020F0502020204030204" pitchFamily="34" charset="0"/>
              </a:rPr>
              <a:t> </a:t>
            </a:r>
            <a:r>
              <a:rPr lang="en-US" sz="1200" b="1" dirty="0" err="1">
                <a:effectLst/>
                <a:latin typeface="Arial" panose="020B0604020202020204" pitchFamily="34" charset="0"/>
                <a:ea typeface="Calibri" panose="020F0502020204030204" pitchFamily="34" charset="0"/>
              </a:rPr>
              <a:t>și</a:t>
            </a:r>
            <a:r>
              <a:rPr lang="en-US" sz="1200" b="1" dirty="0">
                <a:effectLst/>
                <a:latin typeface="Arial" panose="020B0604020202020204" pitchFamily="34" charset="0"/>
                <a:ea typeface="Calibri" panose="020F0502020204030204" pitchFamily="34" charset="0"/>
              </a:rPr>
              <a:t> </a:t>
            </a:r>
            <a:r>
              <a:rPr lang="en-US" sz="1200" b="1" dirty="0" err="1">
                <a:effectLst/>
                <a:latin typeface="Arial" panose="020B0604020202020204" pitchFamily="34" charset="0"/>
                <a:ea typeface="Calibri" panose="020F0502020204030204" pitchFamily="34" charset="0"/>
              </a:rPr>
              <a:t>învățarea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Creativitatea</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crește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atunci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când</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oamenii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lucrează</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împreună</a:t>
            </a:r>
            <a:r>
              <a:rPr lang="en-US" sz="1200" dirty="0">
                <a:effectLst/>
                <a:latin typeface="Arial" panose="020B0604020202020204" pitchFamily="34" charset="0"/>
                <a:ea typeface="Calibri" panose="020F0502020204030204" pitchFamily="34" charset="0"/>
              </a:rPr>
              <a:t> ca o </a:t>
            </a:r>
            <a:r>
              <a:rPr lang="en-US" sz="1200" dirty="0" err="1">
                <a:effectLst/>
                <a:latin typeface="Arial" panose="020B0604020202020204" pitchFamily="34" charset="0"/>
                <a:ea typeface="Calibri" panose="020F0502020204030204" pitchFamily="34" charset="0"/>
              </a:rPr>
              <a:t>echip</a:t>
            </a:r>
            <a:r>
              <a:rPr lang="ro-RO" sz="1200" dirty="0">
                <a:effectLst/>
                <a:latin typeface="Arial" panose="020B0604020202020204" pitchFamily="34" charset="0"/>
                <a:ea typeface="Calibri" panose="020F0502020204030204" pitchFamily="34" charset="0"/>
              </a:rPr>
              <a:t>ă </a:t>
            </a:r>
            <a:r>
              <a:rPr lang="en-US" sz="1200" dirty="0" err="1">
                <a:effectLst/>
                <a:latin typeface="Arial" panose="020B0604020202020204" pitchFamily="34" charset="0"/>
                <a:ea typeface="Calibri" panose="020F0502020204030204" pitchFamily="34" charset="0"/>
              </a:rPr>
              <a:t>Sesiunile</a:t>
            </a:r>
            <a:r>
              <a:rPr lang="en-US" sz="1200" dirty="0">
                <a:effectLst/>
                <a:latin typeface="Arial" panose="020B0604020202020204" pitchFamily="34" charset="0"/>
                <a:ea typeface="Calibri" panose="020F0502020204030204" pitchFamily="34" charset="0"/>
              </a:rPr>
              <a:t> de brainstorming </a:t>
            </a:r>
            <a:r>
              <a:rPr lang="en-US" sz="1200" dirty="0" err="1">
                <a:effectLst/>
                <a:latin typeface="Arial" panose="020B0604020202020204" pitchFamily="34" charset="0"/>
                <a:ea typeface="Calibri" panose="020F0502020204030204" pitchFamily="34" charset="0"/>
              </a:rPr>
              <a:t>evită</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punctele</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vedere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egocentrice</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și</a:t>
            </a:r>
            <a:r>
              <a:rPr lang="en-US" sz="1200" dirty="0">
                <a:effectLst/>
                <a:latin typeface="Arial" panose="020B0604020202020204" pitchFamily="34" charset="0"/>
                <a:ea typeface="Calibri" panose="020F0502020204030204" pitchFamily="34" charset="0"/>
              </a:rPr>
              <a:t> permit </a:t>
            </a:r>
            <a:r>
              <a:rPr lang="en-US" sz="1200" dirty="0" err="1">
                <a:effectLst/>
                <a:latin typeface="Arial" panose="020B0604020202020204" pitchFamily="34" charset="0"/>
                <a:ea typeface="Calibri" panose="020F0502020204030204" pitchFamily="34" charset="0"/>
              </a:rPr>
              <a:t>creativității</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să</a:t>
            </a:r>
            <a:r>
              <a:rPr lang="en-US" sz="1200" dirty="0">
                <a:effectLst/>
                <a:latin typeface="Arial" panose="020B0604020202020204" pitchFamily="34" charset="0"/>
                <a:ea typeface="Calibri" panose="020F0502020204030204" pitchFamily="34" charset="0"/>
              </a:rPr>
              <a:t> se </a:t>
            </a:r>
            <a:r>
              <a:rPr lang="en-US" sz="1200" dirty="0" err="1">
                <a:effectLst/>
                <a:latin typeface="Arial" panose="020B0604020202020204" pitchFamily="34" charset="0"/>
                <a:ea typeface="Calibri" panose="020F0502020204030204" pitchFamily="34" charset="0"/>
              </a:rPr>
              <a:t>extindă</a:t>
            </a:r>
            <a:r>
              <a:rPr lang="en-US"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datorită</a:t>
            </a:r>
            <a:r>
              <a:rPr lang="en-US" sz="1200" dirty="0">
                <a:effectLst/>
                <a:latin typeface="Arial" panose="020B0604020202020204" pitchFamily="34" charset="0"/>
                <a:ea typeface="Calibri" panose="020F0502020204030204" pitchFamily="34" charset="0"/>
              </a:rPr>
              <a:t> </a:t>
            </a:r>
            <a:r>
              <a:rPr lang="ro-RO" sz="1200" dirty="0">
                <a:effectLst/>
                <a:latin typeface="Arial" panose="020B0604020202020204" pitchFamily="34" charset="0"/>
                <a:ea typeface="Calibri" panose="020F0502020204030204" pitchFamily="34" charset="0"/>
              </a:rPr>
              <a:t>               </a:t>
            </a:r>
            <a:r>
              <a:rPr lang="en-US" sz="1200" dirty="0" err="1">
                <a:effectLst/>
                <a:latin typeface="Arial" panose="020B0604020202020204" pitchFamily="34" charset="0"/>
                <a:ea typeface="Calibri" panose="020F0502020204030204" pitchFamily="34" charset="0"/>
              </a:rPr>
              <a:t>punctelor</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vedere</a:t>
            </a:r>
            <a:r>
              <a:rPr lang="en-US" sz="1200" dirty="0">
                <a:effectLst/>
                <a:latin typeface="Arial" panose="020B0604020202020204" pitchFamily="34" charset="0"/>
                <a:ea typeface="Calibri" panose="020F0502020204030204" pitchFamily="34" charset="0"/>
              </a:rPr>
              <a:t> ale </a:t>
            </a:r>
            <a:r>
              <a:rPr lang="en-US" sz="1200" dirty="0" err="1">
                <a:effectLst/>
                <a:latin typeface="Arial" panose="020B0604020202020204" pitchFamily="34" charset="0"/>
                <a:ea typeface="Calibri" panose="020F0502020204030204" pitchFamily="34" charset="0"/>
              </a:rPr>
              <a:t>colegilor</a:t>
            </a:r>
            <a:r>
              <a:rPr lang="en-US" sz="1200" dirty="0">
                <a:effectLst/>
                <a:latin typeface="Arial" panose="020B0604020202020204" pitchFamily="34" charset="0"/>
                <a:ea typeface="Calibri" panose="020F0502020204030204" pitchFamily="34" charset="0"/>
              </a:rPr>
              <a:t> de </a:t>
            </a:r>
            <a:r>
              <a:rPr lang="en-US" sz="1200" dirty="0" err="1">
                <a:effectLst/>
                <a:latin typeface="Arial" panose="020B0604020202020204" pitchFamily="34" charset="0"/>
                <a:ea typeface="Calibri" panose="020F0502020204030204" pitchFamily="34" charset="0"/>
              </a:rPr>
              <a:t>echipă</a:t>
            </a:r>
            <a:r>
              <a:rPr lang="en-US" sz="1200" dirty="0">
                <a:effectLst/>
                <a:latin typeface="Arial" panose="020B0604020202020204" pitchFamily="34" charset="0"/>
                <a:ea typeface="Calibri" panose="020F0502020204030204" pitchFamily="34"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stituent text 7">
            <a:extLst>
              <a:ext uri="{FF2B5EF4-FFF2-40B4-BE49-F238E27FC236}">
                <a16:creationId xmlns:a16="http://schemas.microsoft.com/office/drawing/2014/main" id="{DC6ACB9F-9AEA-4A28-6C72-3186542E2C1C}"/>
              </a:ext>
            </a:extLst>
          </p:cNvPr>
          <p:cNvSpPr txBox="1">
            <a:spLocks noGrp="1"/>
          </p:cNvSpPr>
          <p:nvPr>
            <p:ph type="body" sz="quarter" idx="10"/>
          </p:nvPr>
        </p:nvSpPr>
        <p:spPr>
          <a:xfrm>
            <a:off x="251520" y="209433"/>
            <a:ext cx="8280920" cy="405047"/>
          </a:xfrm>
          <a:prstGeom prst="rect">
            <a:avLst/>
          </a:prstGeom>
          <a:noFill/>
        </p:spPr>
        <p:txBody>
          <a:bodyPr wrap="square">
            <a:spAutoFit/>
          </a:bodyPr>
          <a:lstStyle/>
          <a:p>
            <a:pPr>
              <a:lnSpc>
                <a:spcPct val="107000"/>
              </a:lnSpc>
              <a:spcAft>
                <a:spcPts val="800"/>
              </a:spcAft>
            </a:pPr>
            <a:r>
              <a:rPr lang="en-GB" sz="2000" b="1" dirty="0">
                <a:solidFill>
                  <a:schemeClr val="tx1"/>
                </a:solidFill>
                <a:effectLst/>
                <a:latin typeface="Arial" panose="020B0604020202020204" pitchFamily="34" charset="0"/>
                <a:ea typeface="Arial" panose="020B0604020202020204" pitchFamily="34" charset="0"/>
              </a:rPr>
              <a:t>1. </a:t>
            </a:r>
            <a:r>
              <a:rPr lang="en-GB" sz="2000" b="1" dirty="0" err="1">
                <a:solidFill>
                  <a:schemeClr val="tx1"/>
                </a:solidFill>
                <a:effectLst/>
                <a:latin typeface="Arial" panose="020B0604020202020204" pitchFamily="34" charset="0"/>
                <a:ea typeface="Arial" panose="020B0604020202020204" pitchFamily="34" charset="0"/>
              </a:rPr>
              <a:t>Gestionarea</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afacerilor</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în</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termeni</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echipă</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eficientă</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lucru</a:t>
            </a:r>
            <a:r>
              <a:rPr lang="en-GB" sz="2000" b="1" dirty="0">
                <a:solidFill>
                  <a:schemeClr val="tx1"/>
                </a:solidFill>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25646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b="1" dirty="0">
                <a:solidFill>
                  <a:schemeClr val="tx1"/>
                </a:solidFill>
              </a:rPr>
              <a:t>Autoevaluare</a:t>
            </a:r>
            <a:endParaRPr lang="es-ES" sz="2800" dirty="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Întrebări</a:t>
            </a:r>
            <a:r>
              <a:rPr lang="en-US" altLang="ko-KR" sz="1800" b="1" dirty="0"/>
              <a:t> cu </a:t>
            </a:r>
            <a:r>
              <a:rPr lang="en-US" altLang="ko-KR" sz="1800" b="1" dirty="0" err="1"/>
              <a:t>răspuns</a:t>
            </a:r>
            <a:r>
              <a:rPr lang="en-US" altLang="ko-KR" sz="1800" b="1" dirty="0"/>
              <a:t> </a:t>
            </a:r>
            <a:r>
              <a:rPr lang="en-US" altLang="ko-KR" sz="1800" b="1" dirty="0" err="1"/>
              <a:t>multiplu</a:t>
            </a:r>
            <a:r>
              <a:rPr lang="en-US" altLang="ko-KR" sz="1800" b="1" dirty="0"/>
              <a:t>: </a:t>
            </a:r>
            <a:r>
              <a:rPr lang="ro-RO" altLang="ko-KR" sz="1800" dirty="0"/>
              <a:t>soluții</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53906"/>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t>
            </a:r>
            <a:r>
              <a:rPr lang="en-US" altLang="ko-KR" sz="1200" dirty="0"/>
              <a:t> 4. Care sunt </a:t>
            </a:r>
            <a:r>
              <a:rPr lang="en-US" altLang="ko-KR" sz="1200" dirty="0" err="1"/>
              <a:t>instrumentele</a:t>
            </a:r>
            <a:r>
              <a:rPr lang="en-US" altLang="ko-KR" sz="1200" dirty="0"/>
              <a:t> </a:t>
            </a:r>
            <a:r>
              <a:rPr lang="en-US" altLang="ko-KR" sz="1200" dirty="0" err="1"/>
              <a:t>necesare</a:t>
            </a:r>
            <a:r>
              <a:rPr lang="en-US" altLang="ko-KR" sz="1200" dirty="0"/>
              <a:t> </a:t>
            </a:r>
            <a:r>
              <a:rPr lang="en-US" altLang="ko-KR" sz="1200" dirty="0" err="1"/>
              <a:t>pentru</a:t>
            </a:r>
            <a:r>
              <a:rPr lang="en-US" altLang="ko-KR" sz="1200" dirty="0"/>
              <a:t> a-</a:t>
            </a:r>
            <a:r>
              <a:rPr lang="en-US" altLang="ko-KR" sz="1200" dirty="0" err="1"/>
              <a:t>ți</a:t>
            </a:r>
            <a:r>
              <a:rPr lang="en-US" altLang="ko-KR" sz="1200" dirty="0"/>
              <a:t> </a:t>
            </a:r>
            <a:r>
              <a:rPr lang="en-US" altLang="ko-KR" sz="1200" dirty="0" err="1"/>
              <a:t>vinde</a:t>
            </a:r>
            <a:r>
              <a:rPr lang="en-US" altLang="ko-KR" sz="1200" dirty="0"/>
              <a:t> </a:t>
            </a:r>
            <a:r>
              <a:rPr lang="en-US" altLang="ko-KR" sz="1200" dirty="0" err="1"/>
              <a:t>creațiile</a:t>
            </a:r>
            <a:r>
              <a:rPr lang="en-US" altLang="ko-KR" sz="1200" dirty="0"/>
              <a:t> pe internet?</a:t>
            </a:r>
          </a:p>
          <a:p>
            <a:pPr algn="just"/>
            <a:r>
              <a:rPr lang="en-US" altLang="ko-KR" sz="1200" dirty="0" err="1"/>
              <a:t>Opțiunea</a:t>
            </a:r>
            <a:r>
              <a:rPr lang="en-US" altLang="ko-KR" sz="1200" dirty="0"/>
              <a:t> a: Laptop</a:t>
            </a:r>
          </a:p>
          <a:p>
            <a:pPr algn="just"/>
            <a:r>
              <a:rPr lang="en-US" altLang="ko-KR" sz="1200" dirty="0" err="1"/>
              <a:t>Opțiunea</a:t>
            </a:r>
            <a:r>
              <a:rPr lang="en-US" altLang="ko-KR" sz="1200" dirty="0"/>
              <a:t> b: </a:t>
            </a:r>
            <a:r>
              <a:rPr lang="ro-RO" altLang="ko-KR" sz="1200" dirty="0"/>
              <a:t>Hosting site</a:t>
            </a:r>
            <a:endParaRPr lang="en-US" altLang="ko-KR" sz="1200" dirty="0"/>
          </a:p>
          <a:p>
            <a:pPr algn="just"/>
            <a:r>
              <a:rPr lang="en-US" altLang="ko-KR" sz="1200" dirty="0" err="1"/>
              <a:t>Opțiunea</a:t>
            </a:r>
            <a:r>
              <a:rPr lang="en-US" altLang="ko-KR" sz="1200" dirty="0"/>
              <a:t> c: </a:t>
            </a:r>
            <a:r>
              <a:rPr lang="en-US" altLang="ko-KR" sz="1200" dirty="0" err="1"/>
              <a:t>Nume</a:t>
            </a:r>
            <a:r>
              <a:rPr lang="en-US" altLang="ko-KR" sz="1200" dirty="0"/>
              <a:t> de </a:t>
            </a:r>
            <a:r>
              <a:rPr lang="en-US" altLang="ko-KR" sz="1200" dirty="0" err="1"/>
              <a:t>domeniu</a:t>
            </a:r>
            <a:endParaRPr lang="en-US" altLang="ko-KR" sz="1200" dirty="0"/>
          </a:p>
          <a:p>
            <a:pPr algn="just"/>
            <a:r>
              <a:rPr lang="en-US" altLang="ko-KR" sz="1200" dirty="0" err="1"/>
              <a:t>Opțiunea</a:t>
            </a:r>
            <a:r>
              <a:rPr lang="en-US" altLang="ko-KR" sz="1200" dirty="0"/>
              <a:t> d: </a:t>
            </a:r>
            <a:r>
              <a:rPr lang="en-US" altLang="ko-KR" sz="1200" dirty="0" err="1"/>
              <a:t>Toate</a:t>
            </a:r>
            <a:r>
              <a:rPr lang="en-US" altLang="ko-KR" sz="1200" dirty="0"/>
              <a:t> </a:t>
            </a:r>
            <a:r>
              <a:rPr lang="en-US" altLang="ko-KR" sz="1200" dirty="0" err="1"/>
              <a:t>cele</a:t>
            </a:r>
            <a:r>
              <a:rPr lang="en-US" altLang="ko-KR" sz="1200" dirty="0"/>
              <a:t> de </a:t>
            </a:r>
            <a:r>
              <a:rPr lang="en-US" altLang="ko-KR" sz="1200" dirty="0" err="1"/>
              <a:t>mai</a:t>
            </a:r>
            <a:r>
              <a:rPr lang="en-US" altLang="ko-KR" sz="1200" dirty="0"/>
              <a:t> sus</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err="1"/>
              <a:t>Întrebarea</a:t>
            </a:r>
            <a:r>
              <a:rPr lang="en-US" altLang="ko-KR" sz="1200" dirty="0"/>
              <a:t> 5. Care </a:t>
            </a:r>
            <a:r>
              <a:rPr lang="en-US" altLang="ko-KR" sz="1200" dirty="0" err="1"/>
              <a:t>dintre</a:t>
            </a:r>
            <a:r>
              <a:rPr lang="en-US" altLang="ko-KR" sz="1200" dirty="0"/>
              <a:t> </a:t>
            </a:r>
            <a:r>
              <a:rPr lang="en-US" altLang="ko-KR" sz="1200" dirty="0" err="1"/>
              <a:t>următoarele</a:t>
            </a:r>
            <a:r>
              <a:rPr lang="en-US" altLang="ko-KR" sz="1200" dirty="0"/>
              <a:t> nu </a:t>
            </a:r>
            <a:r>
              <a:rPr lang="en-US" altLang="ko-KR" sz="1200" dirty="0" err="1"/>
              <a:t>poate</a:t>
            </a:r>
            <a:r>
              <a:rPr lang="en-US" altLang="ko-KR" sz="1200" dirty="0"/>
              <a:t> fi </a:t>
            </a:r>
            <a:r>
              <a:rPr lang="en-US" altLang="ko-KR" sz="1200" dirty="0" err="1"/>
              <a:t>transformat</a:t>
            </a:r>
            <a:r>
              <a:rPr lang="en-US" altLang="ko-KR" sz="1200" dirty="0"/>
              <a:t> </a:t>
            </a:r>
            <a:r>
              <a:rPr lang="en-US" altLang="ko-KR" sz="1200" dirty="0" err="1"/>
              <a:t>într</a:t>
            </a:r>
            <a:r>
              <a:rPr lang="en-US" altLang="ko-KR" sz="1200" dirty="0"/>
              <a:t>-un </a:t>
            </a:r>
            <a:r>
              <a:rPr lang="en-US" altLang="ko-KR" sz="1200" dirty="0" err="1"/>
              <a:t>afacere</a:t>
            </a:r>
            <a:r>
              <a:rPr lang="en-US" altLang="ko-KR" sz="1200" dirty="0"/>
              <a:t> </a:t>
            </a:r>
            <a:r>
              <a:rPr lang="en-US" altLang="ko-KR" sz="1200" dirty="0" err="1"/>
              <a:t>electronică</a:t>
            </a:r>
            <a:r>
              <a:rPr lang="en-US" altLang="ko-KR" sz="1200" dirty="0"/>
              <a:t> </a:t>
            </a:r>
            <a:r>
              <a:rPr lang="en-US" altLang="ko-KR" sz="1200" dirty="0" err="1"/>
              <a:t>profitabilă</a:t>
            </a:r>
            <a:r>
              <a:rPr lang="en-US" altLang="ko-KR" sz="1200" dirty="0"/>
              <a:t>?</a:t>
            </a:r>
          </a:p>
          <a:p>
            <a:pPr algn="just"/>
            <a:r>
              <a:rPr lang="en-US" altLang="ko-KR" sz="1200" dirty="0" err="1"/>
              <a:t>Opțiunea</a:t>
            </a:r>
            <a:r>
              <a:rPr lang="en-US" altLang="ko-KR" sz="1200" dirty="0"/>
              <a:t> a: </a:t>
            </a:r>
            <a:r>
              <a:rPr lang="en-US" altLang="ko-KR" sz="1200" dirty="0" err="1"/>
              <a:t>Antrenarea</a:t>
            </a:r>
            <a:r>
              <a:rPr lang="en-US" altLang="ko-KR" sz="1200" dirty="0"/>
              <a:t> </a:t>
            </a:r>
            <a:r>
              <a:rPr lang="en-US" altLang="ko-KR" sz="1200" dirty="0" err="1"/>
              <a:t>animalelor</a:t>
            </a:r>
            <a:r>
              <a:rPr lang="en-US" altLang="ko-KR" sz="1200" dirty="0"/>
              <a:t> de </a:t>
            </a:r>
            <a:r>
              <a:rPr lang="en-US" altLang="ko-KR" sz="1200" dirty="0" err="1"/>
              <a:t>companie</a:t>
            </a:r>
            <a:endParaRPr lang="en-US" altLang="ko-KR" sz="1200" dirty="0"/>
          </a:p>
          <a:p>
            <a:pPr algn="just"/>
            <a:r>
              <a:rPr lang="en-US" altLang="ko-KR" sz="1200" dirty="0" err="1"/>
              <a:t>Opțiunea</a:t>
            </a:r>
            <a:r>
              <a:rPr lang="en-US" altLang="ko-KR" sz="1200" dirty="0"/>
              <a:t> b: Marketing pe Instagram</a:t>
            </a:r>
          </a:p>
          <a:p>
            <a:pPr algn="just"/>
            <a:r>
              <a:rPr lang="en-US" altLang="ko-KR" sz="1200" dirty="0" err="1"/>
              <a:t>Opțiunea</a:t>
            </a:r>
            <a:r>
              <a:rPr lang="en-US" altLang="ko-KR" sz="1200" dirty="0"/>
              <a:t> c: </a:t>
            </a:r>
            <a:r>
              <a:rPr lang="en-US" altLang="ko-KR" sz="1200" dirty="0" err="1"/>
              <a:t>Scriitor</a:t>
            </a:r>
            <a:r>
              <a:rPr lang="en-US" altLang="ko-KR" sz="1200" dirty="0"/>
              <a:t> de CV-</a:t>
            </a:r>
            <a:r>
              <a:rPr lang="en-US" altLang="ko-KR" sz="1200" dirty="0" err="1"/>
              <a:t>uri</a:t>
            </a:r>
            <a:endParaRPr lang="en-US" altLang="ko-KR" sz="1200" dirty="0"/>
          </a:p>
          <a:p>
            <a:pPr algn="just"/>
            <a:r>
              <a:rPr lang="en-US" altLang="ko-KR" sz="1200" dirty="0" err="1"/>
              <a:t>Opțiunea</a:t>
            </a:r>
            <a:r>
              <a:rPr lang="en-US" altLang="ko-KR" sz="1200" dirty="0"/>
              <a:t> d: Design </a:t>
            </a:r>
            <a:r>
              <a:rPr lang="en-US" altLang="ko-KR" sz="1200" dirty="0" err="1"/>
              <a:t>grafic</a:t>
            </a:r>
            <a:endParaRPr lang="en-US" altLang="ko-KR" sz="1200" dirty="0"/>
          </a:p>
        </p:txBody>
      </p:sp>
    </p:spTree>
    <p:extLst>
      <p:ext uri="{BB962C8B-B14F-4D97-AF65-F5344CB8AC3E}">
        <p14:creationId xmlns:p14="http://schemas.microsoft.com/office/powerpoint/2010/main" val="3967033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ro-RO" altLang="ko-KR" sz="3200" dirty="0"/>
              <a:t>Concluzii</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89790" y="2781099"/>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20350" y="1563638"/>
            <a:ext cx="2866770" cy="2156019"/>
            <a:chOff x="803639" y="3362835"/>
            <a:chExt cx="2333539" cy="2156019"/>
          </a:xfrm>
        </p:grpSpPr>
        <p:sp>
          <p:nvSpPr>
            <p:cNvPr id="26" name="TextBox 25"/>
            <p:cNvSpPr txBox="1"/>
            <p:nvPr/>
          </p:nvSpPr>
          <p:spPr>
            <a:xfrm>
              <a:off x="803639" y="3579862"/>
              <a:ext cx="2333539" cy="1938992"/>
            </a:xfrm>
            <a:prstGeom prst="rect">
              <a:avLst/>
            </a:prstGeom>
            <a:noFill/>
          </p:spPr>
          <p:txBody>
            <a:bodyPr wrap="square" rtlCol="0">
              <a:spAutoFit/>
            </a:bodyPr>
            <a:lstStyle/>
            <a:p>
              <a:pPr algn="just"/>
              <a:r>
                <a:rPr lang="en-US" sz="1200" kern="100" dirty="0" err="1">
                  <a:effectLst/>
                  <a:ea typeface="Calibri" panose="020F0502020204030204" pitchFamily="34" charset="0"/>
                  <a:cs typeface="Times New Roman" panose="02020603050405020304" pitchFamily="18" charset="0"/>
                </a:rPr>
                <a:t>Managementul</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afacerilor</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este</a:t>
              </a:r>
              <a:r>
                <a:rPr lang="en-US" sz="1200" kern="100" dirty="0">
                  <a:effectLst/>
                  <a:ea typeface="Calibri" panose="020F0502020204030204" pitchFamily="34" charset="0"/>
                  <a:cs typeface="Times New Roman" panose="02020603050405020304" pitchFamily="18" charset="0"/>
                </a:rPr>
                <a:t> un </a:t>
              </a:r>
              <a:r>
                <a:rPr lang="ro-RO"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domeniu</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destul</a:t>
              </a:r>
              <a:r>
                <a:rPr lang="en-US" sz="1200" kern="100" dirty="0">
                  <a:effectLst/>
                  <a:ea typeface="Calibri" panose="020F0502020204030204" pitchFamily="34" charset="0"/>
                  <a:cs typeface="Times New Roman" panose="02020603050405020304" pitchFamily="18" charset="0"/>
                </a:rPr>
                <a:t> de </a:t>
              </a:r>
              <a:r>
                <a:rPr lang="en-US" sz="1200" kern="100" dirty="0" err="1">
                  <a:effectLst/>
                  <a:ea typeface="Calibri" panose="020F0502020204030204" pitchFamily="34" charset="0"/>
                  <a:cs typeface="Times New Roman" panose="02020603050405020304" pitchFamily="18" charset="0"/>
                </a:rPr>
                <a:t>larg</a:t>
              </a:r>
              <a:r>
                <a:rPr lang="en-US" sz="1200" kern="100" dirty="0">
                  <a:effectLst/>
                  <a:ea typeface="Calibri" panose="020F0502020204030204" pitchFamily="34" charset="0"/>
                  <a:cs typeface="Times New Roman" panose="02020603050405020304" pitchFamily="18" charset="0"/>
                </a:rPr>
                <a:t> care </a:t>
              </a:r>
              <a:r>
                <a:rPr lang="en-US" sz="1200" kern="100" dirty="0" err="1">
                  <a:effectLst/>
                  <a:ea typeface="Calibri" panose="020F0502020204030204" pitchFamily="34" charset="0"/>
                  <a:cs typeface="Times New Roman" panose="02020603050405020304" pitchFamily="18" charset="0"/>
                </a:rPr>
                <a:t>ia</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în</a:t>
              </a:r>
              <a:r>
                <a:rPr lang="en-US" sz="1200" kern="100" dirty="0">
                  <a:effectLst/>
                  <a:ea typeface="Calibri" panose="020F0502020204030204" pitchFamily="34" charset="0"/>
                  <a:cs typeface="Times New Roman" panose="02020603050405020304" pitchFamily="18" charset="0"/>
                </a:rPr>
                <a:t> </a:t>
              </a:r>
              <a:r>
                <a:rPr lang="ro-RO"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considerare</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gestionarea</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și</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coordonarea</a:t>
              </a:r>
              <a:r>
                <a:rPr lang="en-US" sz="1200" kern="100" dirty="0">
                  <a:effectLst/>
                  <a:ea typeface="Calibri" panose="020F0502020204030204" pitchFamily="34" charset="0"/>
                  <a:cs typeface="Times New Roman" panose="02020603050405020304" pitchFamily="18" charset="0"/>
                </a:rPr>
                <a:t> </a:t>
              </a:r>
              <a:r>
                <a:rPr lang="en-US" sz="1200" kern="100" dirty="0" err="1">
                  <a:effectLst/>
                  <a:ea typeface="Calibri" panose="020F0502020204030204" pitchFamily="34" charset="0"/>
                  <a:cs typeface="Times New Roman" panose="02020603050405020304" pitchFamily="18" charset="0"/>
                </a:rPr>
                <a:t>generală</a:t>
              </a:r>
              <a:r>
                <a:rPr lang="en-US" sz="1200" kern="100" dirty="0">
                  <a:effectLst/>
                  <a:ea typeface="Calibri" panose="020F0502020204030204" pitchFamily="34" charset="0"/>
                  <a:cs typeface="Times New Roman" panose="02020603050405020304" pitchFamily="18" charset="0"/>
                </a:rPr>
                <a:t> a </a:t>
              </a:r>
              <a:r>
                <a:rPr lang="en-US" sz="1200" kern="100" dirty="0" err="1">
                  <a:effectLst/>
                  <a:ea typeface="Calibri" panose="020F0502020204030204" pitchFamily="34" charset="0"/>
                  <a:cs typeface="Times New Roman" panose="02020603050405020304" pitchFamily="18" charset="0"/>
                </a:rPr>
                <a:t>activităților</a:t>
              </a:r>
              <a:r>
                <a:rPr lang="en-US" sz="1200" kern="100" dirty="0">
                  <a:effectLst/>
                  <a:ea typeface="Calibri" panose="020F0502020204030204" pitchFamily="34" charset="0"/>
                  <a:cs typeface="Times New Roman" panose="02020603050405020304" pitchFamily="18" charset="0"/>
                </a:rPr>
                <a:t> de </a:t>
              </a:r>
              <a:r>
                <a:rPr lang="en-US" sz="1200" kern="100" dirty="0" err="1">
                  <a:effectLst/>
                  <a:ea typeface="Calibri" panose="020F0502020204030204" pitchFamily="34" charset="0"/>
                  <a:cs typeface="Times New Roman" panose="02020603050405020304" pitchFamily="18" charset="0"/>
                </a:rPr>
                <a:t>afaceri</a:t>
              </a:r>
              <a:r>
                <a:rPr lang="en-US" sz="1200" kern="100" dirty="0">
                  <a:effectLst/>
                  <a:ea typeface="Calibri" panose="020F0502020204030204" pitchFamily="34" charset="0"/>
                  <a:cs typeface="Times New Roman" panose="02020603050405020304" pitchFamily="18" charset="0"/>
                </a:rPr>
                <a:t> pe </a:t>
              </a:r>
              <a:r>
                <a:rPr lang="ro-RO" sz="1200" kern="100" dirty="0">
                  <a:effectLst/>
                  <a:ea typeface="Calibri" panose="020F0502020204030204" pitchFamily="34" charset="0"/>
                  <a:cs typeface="Times New Roman" panose="02020603050405020304" pitchFamily="18" charset="0"/>
                </a:rPr>
                <a:t>        </a:t>
              </a:r>
              <a:r>
                <a:rPr lang="en-US" sz="1200" kern="100" dirty="0">
                  <a:effectLst/>
                  <a:ea typeface="Calibri" panose="020F0502020204030204" pitchFamily="34" charset="0"/>
                  <a:cs typeface="Times New Roman" panose="02020603050405020304" pitchFamily="18" charset="0"/>
                </a:rPr>
                <a:t>care o </a:t>
              </a:r>
              <a:r>
                <a:rPr lang="en-US" sz="1200" kern="100" dirty="0" err="1">
                  <a:effectLst/>
                  <a:ea typeface="Calibri" panose="020F0502020204030204" pitchFamily="34" charset="0"/>
                  <a:cs typeface="Times New Roman" panose="02020603050405020304" pitchFamily="18" charset="0"/>
                </a:rPr>
                <a:t>companie</a:t>
              </a:r>
              <a:r>
                <a:rPr lang="en-US" sz="1200" kern="100" dirty="0">
                  <a:effectLst/>
                  <a:ea typeface="Calibri" panose="020F0502020204030204" pitchFamily="34" charset="0"/>
                  <a:cs typeface="Times New Roman" panose="02020603050405020304" pitchFamily="18" charset="0"/>
                </a:rPr>
                <a:t> le </a:t>
              </a:r>
              <a:r>
                <a:rPr lang="en-US" sz="1200" kern="100" dirty="0" err="1">
                  <a:effectLst/>
                  <a:ea typeface="Calibri" panose="020F0502020204030204" pitchFamily="34" charset="0"/>
                  <a:cs typeface="Times New Roman" panose="02020603050405020304" pitchFamily="18" charset="0"/>
                </a:rPr>
                <a:t>dezvoltă</a:t>
              </a:r>
              <a:r>
                <a:rPr lang="en-US" sz="1200" kern="100" dirty="0">
                  <a:effectLst/>
                  <a:ea typeface="Calibri" panose="020F0502020204030204" pitchFamily="34" charset="0"/>
                  <a:cs typeface="Times New Roman" panose="02020603050405020304" pitchFamily="18" charset="0"/>
                </a:rPr>
                <a:t>.</a:t>
              </a:r>
            </a:p>
            <a:p>
              <a:pPr algn="just"/>
              <a:endParaRPr lang="en-US" sz="1200" kern="100" dirty="0">
                <a:effectLst/>
                <a:ea typeface="Calibri" panose="020F0502020204030204" pitchFamily="34" charset="0"/>
                <a:cs typeface="Times New Roman" panose="02020603050405020304" pitchFamily="18" charset="0"/>
              </a:endParaRPr>
            </a:p>
            <a:p>
              <a:pPr algn="just"/>
              <a:endParaRPr lang="en-US" sz="1200" kern="100" dirty="0">
                <a:effectLst/>
                <a:ea typeface="Calibri" panose="020F0502020204030204" pitchFamily="34" charset="0"/>
                <a:cs typeface="Times New Roman" panose="02020603050405020304" pitchFamily="18" charset="0"/>
              </a:endParaRPr>
            </a:p>
            <a:p>
              <a:pPr algn="just"/>
              <a:endParaRPr lang="en-US" sz="1200" kern="100" dirty="0">
                <a:effectLst/>
                <a:ea typeface="Calibri" panose="020F0502020204030204" pitchFamily="34" charset="0"/>
                <a:cs typeface="Times New Roman" panose="02020603050405020304" pitchFamily="18" charset="0"/>
              </a:endParaRPr>
            </a:p>
            <a:p>
              <a:pPr algn="just"/>
              <a:endParaRPr lang="en-US" sz="1200" kern="100" dirty="0">
                <a:effectLst/>
                <a:ea typeface="Calibri" panose="020F0502020204030204" pitchFamily="34" charset="0"/>
                <a:cs typeface="Times New Roman" panose="02020603050405020304" pitchFamily="18" charset="0"/>
              </a:endParaRP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ro-RO" sz="1200" b="1" dirty="0">
                  <a:latin typeface="Arial" panose="020B0604020202020204" pitchFamily="34" charset="0"/>
                </a:rPr>
                <a:t>Managementul afacerilor</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53711" y="2839652"/>
            <a:ext cx="2539483" cy="1633879"/>
            <a:chOff x="803640" y="3362835"/>
            <a:chExt cx="2059657" cy="1424745"/>
          </a:xfrm>
        </p:grpSpPr>
        <p:sp>
          <p:nvSpPr>
            <p:cNvPr id="29" name="TextBox 28"/>
            <p:cNvSpPr txBox="1"/>
            <p:nvPr/>
          </p:nvSpPr>
          <p:spPr>
            <a:xfrm>
              <a:off x="803640" y="3579862"/>
              <a:ext cx="2059657" cy="1207718"/>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A face </a:t>
              </a:r>
              <a:r>
                <a:rPr lang="en-US" altLang="ko-KR" sz="1200" dirty="0" err="1">
                  <a:solidFill>
                    <a:schemeClr val="tx1">
                      <a:lumMod val="75000"/>
                      <a:lumOff val="25000"/>
                    </a:schemeClr>
                  </a:solidFill>
                  <a:cs typeface="Arial" pitchFamily="34" charset="0"/>
                </a:rPr>
                <a:t>parte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dintr</a:t>
              </a:r>
              <a:r>
                <a:rPr lang="en-US" altLang="ko-KR" sz="1200" dirty="0">
                  <a:solidFill>
                    <a:schemeClr val="tx1">
                      <a:lumMod val="75000"/>
                      <a:lumOff val="25000"/>
                    </a:schemeClr>
                  </a:solidFill>
                  <a:cs typeface="Arial" pitchFamily="34" charset="0"/>
                </a:rPr>
                <a:t>-o </a:t>
              </a:r>
              <a:r>
                <a:rPr lang="en-US" altLang="ko-KR" sz="1200" dirty="0" err="1">
                  <a:solidFill>
                    <a:schemeClr val="tx1">
                      <a:lumMod val="75000"/>
                      <a:lumOff val="25000"/>
                    </a:schemeClr>
                  </a:solidFill>
                  <a:cs typeface="Arial" pitchFamily="34" charset="0"/>
                </a:rPr>
                <a:t>echipă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strânsă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înseamnă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bucuri</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progresul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companiei</a:t>
              </a:r>
              <a:r>
                <a:rPr lang="en-US" altLang="ko-KR" sz="1200" dirty="0">
                  <a:solidFill>
                    <a:schemeClr val="tx1">
                      <a:lumMod val="75000"/>
                      <a:lumOff val="25000"/>
                    </a:schemeClr>
                  </a:solidFill>
                  <a:cs typeface="Arial" pitchFamily="34" charset="0"/>
                </a:rPr>
                <a:t> tale, </a:t>
              </a:r>
              <a:r>
                <a:rPr lang="en-US" altLang="ko-KR" sz="1200" dirty="0" err="1">
                  <a:solidFill>
                    <a:schemeClr val="tx1">
                      <a:lumMod val="75000"/>
                      <a:lumOff val="25000"/>
                    </a:schemeClr>
                  </a:solidFill>
                  <a:cs typeface="Arial" pitchFamily="34" charset="0"/>
                </a:rPr>
                <a:t>competența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lucrul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echipă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fiind</a:t>
              </a:r>
              <a:r>
                <a:rPr lang="en-US" altLang="ko-KR" sz="1200" dirty="0">
                  <a:solidFill>
                    <a:schemeClr val="tx1">
                      <a:lumMod val="75000"/>
                      <a:lumOff val="25000"/>
                    </a:schemeClr>
                  </a:solidFill>
                  <a:cs typeface="Arial" pitchFamily="34" charset="0"/>
                </a:rPr>
                <a:t> una </a:t>
              </a:r>
              <a:r>
                <a:rPr lang="en-US" altLang="ko-KR" sz="1200" dirty="0" err="1">
                  <a:solidFill>
                    <a:schemeClr val="tx1">
                      <a:lumMod val="75000"/>
                      <a:lumOff val="25000"/>
                    </a:schemeClr>
                  </a:solidFill>
                  <a:cs typeface="Arial" pitchFamily="34" charset="0"/>
                </a:rPr>
                <a:t>dintre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valoroase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abilități</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către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recrutori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procesul</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selecție</a:t>
              </a:r>
              <a:r>
                <a:rPr lang="en-US" altLang="ko-KR" sz="1200" dirty="0">
                  <a:solidFill>
                    <a:schemeClr val="tx1">
                      <a:lumMod val="75000"/>
                      <a:lumOff val="25000"/>
                    </a:schemeClr>
                  </a:solidFill>
                  <a:cs typeface="Arial" pitchFamily="34" charset="0"/>
                </a:rPr>
                <a:t> al </a:t>
              </a:r>
              <a:r>
                <a:rPr lang="en-US" altLang="ko-KR" sz="1200" dirty="0" err="1">
                  <a:solidFill>
                    <a:schemeClr val="tx1">
                      <a:lumMod val="75000"/>
                      <a:lumOff val="25000"/>
                    </a:schemeClr>
                  </a:solidFill>
                  <a:cs typeface="Arial" pitchFamily="34" charset="0"/>
                </a:rPr>
                <a:t>angajaților</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41544"/>
            </a:xfrm>
            <a:prstGeom prst="rect">
              <a:avLst/>
            </a:prstGeom>
            <a:noFill/>
          </p:spPr>
          <p:txBody>
            <a:bodyPr wrap="square" rtlCol="0">
              <a:spAutoFit/>
            </a:bodyPr>
            <a:lstStyle/>
            <a:p>
              <a:pPr algn="r"/>
              <a:r>
                <a:rPr lang="ro-RO" altLang="ko-KR" sz="1200" b="1" dirty="0">
                  <a:solidFill>
                    <a:schemeClr val="tx1">
                      <a:lumMod val="75000"/>
                      <a:lumOff val="25000"/>
                    </a:schemeClr>
                  </a:solidFill>
                  <a:cs typeface="Arial" pitchFamily="34" charset="0"/>
                </a:rPr>
                <a:t>Beneficiile muncii în echipă</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28940" y="1571002"/>
            <a:ext cx="2594711" cy="1963989"/>
            <a:chOff x="758847" y="3370199"/>
            <a:chExt cx="2104450" cy="1963989"/>
          </a:xfrm>
        </p:grpSpPr>
        <p:sp>
          <p:nvSpPr>
            <p:cNvPr id="32" name="TextBox 31"/>
            <p:cNvSpPr txBox="1"/>
            <p:nvPr/>
          </p:nvSpPr>
          <p:spPr>
            <a:xfrm>
              <a:off x="803640" y="3579862"/>
              <a:ext cx="2059657" cy="1754326"/>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Dezvoltarea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abilităților</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inteligență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culturală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este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bună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strategie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pentru</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te</a:t>
              </a:r>
              <a:r>
                <a:rPr lang="en-US" altLang="ko-KR" sz="1200" dirty="0">
                  <a:solidFill>
                    <a:schemeClr val="tx1">
                      <a:lumMod val="75000"/>
                      <a:lumOff val="25000"/>
                    </a:schemeClr>
                  </a:solidFill>
                  <a:cs typeface="Arial" pitchFamily="34" charset="0"/>
                </a:rPr>
                <a:t> integra cu </a:t>
              </a:r>
              <a:r>
                <a:rPr lang="en-US" altLang="ko-KR" sz="1200" dirty="0" err="1">
                  <a:solidFill>
                    <a:schemeClr val="tx1">
                      <a:lumMod val="75000"/>
                      <a:lumOff val="25000"/>
                    </a:schemeClr>
                  </a:solidFill>
                  <a:cs typeface="Arial" pitchFamily="34" charset="0"/>
                </a:rPr>
                <a:t>succes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într</a:t>
              </a:r>
              <a:r>
                <a:rPr lang="en-US" altLang="ko-KR" sz="1200" dirty="0">
                  <a:solidFill>
                    <a:schemeClr val="tx1">
                      <a:lumMod val="75000"/>
                      <a:lumOff val="25000"/>
                    </a:schemeClr>
                  </a:solidFill>
                  <a:cs typeface="Arial" pitchFamily="34" charset="0"/>
                </a:rPr>
                <a:t>-o </a:t>
              </a:r>
              <a:r>
                <a:rPr lang="en-US" altLang="ko-KR" sz="1200" dirty="0" err="1">
                  <a:solidFill>
                    <a:schemeClr val="tx1">
                      <a:lumMod val="75000"/>
                      <a:lumOff val="25000"/>
                    </a:schemeClr>
                  </a:solidFill>
                  <a:cs typeface="Arial" pitchFamily="34" charset="0"/>
                </a:rPr>
                <a:t>companie</a:t>
              </a:r>
              <a:r>
                <a:rPr lang="en-US" altLang="ko-KR" sz="1200" dirty="0">
                  <a:solidFill>
                    <a:schemeClr val="tx1">
                      <a:lumMod val="75000"/>
                      <a:lumOff val="25000"/>
                    </a:schemeClr>
                  </a:solidFill>
                  <a:cs typeface="Arial" pitchFamily="34" charset="0"/>
                </a:rPr>
                <a:t>/</a:t>
              </a:r>
              <a:r>
                <a:rPr lang="en-US" altLang="ko-KR" sz="1200" dirty="0" err="1">
                  <a:solidFill>
                    <a:schemeClr val="tx1">
                      <a:lumMod val="75000"/>
                      <a:lumOff val="25000"/>
                    </a:schemeClr>
                  </a:solidFill>
                  <a:cs typeface="Arial" pitchFamily="34" charset="0"/>
                </a:rPr>
                <a:t>echipă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multiculturală</a:t>
              </a:r>
              <a:r>
                <a:rPr lang="en-US" altLang="ko-KR" sz="1200" dirty="0">
                  <a:solidFill>
                    <a:schemeClr val="tx1">
                      <a:lumMod val="75000"/>
                      <a:lumOff val="25000"/>
                    </a:schemeClr>
                  </a:solidFill>
                  <a:cs typeface="Arial" pitchFamily="34" charset="0"/>
                </a:rPr>
                <a:t>.</a:t>
              </a: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p:txBody>
        </p:sp>
        <p:sp>
          <p:nvSpPr>
            <p:cNvPr id="33" name="TextBox 32"/>
            <p:cNvSpPr txBox="1"/>
            <p:nvPr/>
          </p:nvSpPr>
          <p:spPr>
            <a:xfrm>
              <a:off x="758847" y="3370199"/>
              <a:ext cx="2059657" cy="276999"/>
            </a:xfrm>
            <a:prstGeom prst="rect">
              <a:avLst/>
            </a:prstGeom>
            <a:noFill/>
          </p:spPr>
          <p:txBody>
            <a:bodyPr wrap="square" rtlCol="0">
              <a:spAutoFit/>
            </a:bodyPr>
            <a:lstStyle/>
            <a:p>
              <a:r>
                <a:rPr lang="ro-RO" sz="1200" b="1" dirty="0">
                  <a:latin typeface="Arial" panose="020B0604020202020204" pitchFamily="34" charset="0"/>
                </a:rPr>
                <a:t>Managementul Intercultural</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8" y="3059736"/>
            <a:ext cx="2539483" cy="2192125"/>
            <a:chOff x="803640" y="3362835"/>
            <a:chExt cx="2059657" cy="1879449"/>
          </a:xfrm>
        </p:grpSpPr>
        <p:sp>
          <p:nvSpPr>
            <p:cNvPr id="35" name="TextBox 34"/>
            <p:cNvSpPr txBox="1"/>
            <p:nvPr/>
          </p:nvSpPr>
          <p:spPr>
            <a:xfrm>
              <a:off x="803640" y="3579862"/>
              <a:ext cx="2059657" cy="1662422"/>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Începerea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afaceri</a:t>
              </a:r>
              <a:r>
                <a:rPr lang="en-US" altLang="ko-KR" sz="1200" dirty="0">
                  <a:solidFill>
                    <a:schemeClr val="tx1">
                      <a:lumMod val="75000"/>
                      <a:lumOff val="25000"/>
                    </a:schemeClr>
                  </a:solidFill>
                  <a:cs typeface="Arial" pitchFamily="34" charset="0"/>
                </a:rPr>
                <a:t> online </a:t>
              </a:r>
              <a:r>
                <a:rPr lang="en-US" altLang="ko-KR" sz="1200" dirty="0" err="1">
                  <a:solidFill>
                    <a:schemeClr val="tx1">
                      <a:lumMod val="75000"/>
                      <a:lumOff val="25000"/>
                    </a:schemeClr>
                  </a:solidFill>
                  <a:cs typeface="Arial" pitchFamily="34" charset="0"/>
                </a:rPr>
                <a:t>poate</a:t>
              </a:r>
              <a:r>
                <a:rPr lang="en-US" altLang="ko-KR" sz="1200" dirty="0">
                  <a:solidFill>
                    <a:schemeClr val="tx1">
                      <a:lumMod val="75000"/>
                      <a:lumOff val="25000"/>
                    </a:schemeClr>
                  </a:solidFill>
                  <a:cs typeface="Arial" pitchFamily="34" charset="0"/>
                </a:rPr>
                <a:t> fi nu </a:t>
              </a:r>
              <a:r>
                <a:rPr lang="en-US" altLang="ko-KR" sz="1200" dirty="0" err="1">
                  <a:solidFill>
                    <a:schemeClr val="tx1">
                      <a:lumMod val="75000"/>
                      <a:lumOff val="25000"/>
                    </a:schemeClr>
                  </a:solidFill>
                  <a:cs typeface="Arial" pitchFamily="34" charset="0"/>
                </a:rPr>
                <a:t>doar</a:t>
              </a:r>
              <a:r>
                <a:rPr lang="en-US" altLang="ko-KR" sz="1200" dirty="0">
                  <a:solidFill>
                    <a:schemeClr val="tx1">
                      <a:lumMod val="75000"/>
                      <a:lumOff val="25000"/>
                    </a:schemeClr>
                  </a:solidFill>
                  <a:cs typeface="Arial" pitchFamily="34" charset="0"/>
                </a:rPr>
                <a:t> o </a:t>
              </a:r>
              <a:r>
                <a:rPr lang="en-US" altLang="ko-KR" sz="1200" dirty="0" err="1">
                  <a:solidFill>
                    <a:schemeClr val="tx1">
                      <a:lumMod val="75000"/>
                      <a:lumOff val="25000"/>
                    </a:schemeClr>
                  </a:solidFill>
                  <a:cs typeface="Arial" pitchFamily="34" charset="0"/>
                </a:rPr>
                <a:t>necesitate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pentru</a:t>
              </a:r>
              <a:r>
                <a:rPr lang="en-US" altLang="ko-KR" sz="1200" dirty="0">
                  <a:solidFill>
                    <a:schemeClr val="tx1">
                      <a:lumMod val="75000"/>
                      <a:lumOff val="25000"/>
                    </a:schemeClr>
                  </a:solidFill>
                  <a:cs typeface="Arial" pitchFamily="34" charset="0"/>
                </a:rPr>
                <a:t> moment, ci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o </a:t>
              </a:r>
              <a:r>
                <a:rPr lang="en-US" altLang="ko-KR" sz="1200" dirty="0" err="1">
                  <a:solidFill>
                    <a:schemeClr val="tx1">
                      <a:lumMod val="75000"/>
                      <a:lumOff val="25000"/>
                    </a:schemeClr>
                  </a:solidFill>
                  <a:cs typeface="Arial" pitchFamily="34" charset="0"/>
                </a:rPr>
                <a:t>activitate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profitabilă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luând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considerare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experiența</a:t>
              </a:r>
              <a:r>
                <a:rPr lang="en-US" altLang="ko-KR" sz="1200" dirty="0">
                  <a:solidFill>
                    <a:schemeClr val="tx1">
                      <a:lumMod val="75000"/>
                      <a:lumOff val="25000"/>
                    </a:schemeClr>
                  </a:solidFill>
                  <a:cs typeface="Arial" pitchFamily="34" charset="0"/>
                </a:rPr>
                <a:t> pe care am </a:t>
              </a:r>
              <a:r>
                <a:rPr lang="en-US" altLang="ko-KR" sz="1200" dirty="0" err="1">
                  <a:solidFill>
                    <a:schemeClr val="tx1">
                      <a:lumMod val="75000"/>
                      <a:lumOff val="25000"/>
                    </a:schemeClr>
                  </a:solidFill>
                  <a:cs typeface="Arial" pitchFamily="34" charset="0"/>
                </a:rPr>
                <a:t>avut</a:t>
              </a:r>
              <a:r>
                <a:rPr lang="en-US" altLang="ko-KR" sz="1200" dirty="0">
                  <a:solidFill>
                    <a:schemeClr val="tx1">
                      <a:lumMod val="75000"/>
                      <a:lumOff val="25000"/>
                    </a:schemeClr>
                  </a:solidFill>
                  <a:cs typeface="Arial" pitchFamily="34" charset="0"/>
                </a:rPr>
                <a:t>-o </a:t>
              </a:r>
              <a:r>
                <a:rPr lang="en-US" altLang="ko-KR" sz="1200" dirty="0" err="1">
                  <a:solidFill>
                    <a:schemeClr val="tx1">
                      <a:lumMod val="75000"/>
                      <a:lumOff val="25000"/>
                    </a:schemeClr>
                  </a:solidFill>
                  <a:cs typeface="Arial" pitchFamily="34" charset="0"/>
                </a:rPr>
                <a:t>toți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timpul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pandemiei</a:t>
              </a:r>
              <a:r>
                <a:rPr lang="en-US" altLang="ko-KR" sz="1200" dirty="0">
                  <a:solidFill>
                    <a:schemeClr val="tx1">
                      <a:lumMod val="75000"/>
                      <a:lumOff val="25000"/>
                    </a:schemeClr>
                  </a:solidFill>
                  <a:cs typeface="Arial" pitchFamily="34" charset="0"/>
                </a:rPr>
                <a:t>.</a:t>
              </a: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37489"/>
            </a:xfrm>
            <a:prstGeom prst="rect">
              <a:avLst/>
            </a:prstGeom>
            <a:noFill/>
          </p:spPr>
          <p:txBody>
            <a:bodyPr wrap="square" rtlCol="0">
              <a:spAutoFit/>
            </a:bodyPr>
            <a:lstStyle/>
            <a:p>
              <a:r>
                <a:rPr lang="ro-RO" altLang="ko-KR" sz="1200" b="1" dirty="0">
                  <a:solidFill>
                    <a:schemeClr val="tx1">
                      <a:lumMod val="75000"/>
                      <a:lumOff val="25000"/>
                    </a:schemeClr>
                  </a:solidFill>
                  <a:cs typeface="Arial" pitchFamily="34" charset="0"/>
                </a:rPr>
                <a:t>Afacerea online</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ro-RO" altLang="ko-KR" sz="3600" dirty="0"/>
              <a:t>Mulțumesc!</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dirty="0"/>
              <a:t>Continue your training path at </a:t>
            </a:r>
            <a:r>
              <a:rPr lang="en-US" altLang="ko-KR" sz="1800" dirty="0">
                <a:hlinkClick r:id="rId2"/>
              </a:rPr>
              <a:t>www.projectspecial.eu</a:t>
            </a:r>
            <a:r>
              <a:rPr lang="en-US" altLang="ko-KR" sz="1800" dirty="0"/>
              <a:t>! </a:t>
            </a:r>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323528" y="411510"/>
            <a:ext cx="8424936" cy="397738"/>
          </a:xfrm>
          <a:prstGeom prst="rect">
            <a:avLst/>
          </a:prstGeom>
          <a:noFill/>
        </p:spPr>
        <p:txBody>
          <a:bodyPr wrap="square">
            <a:spAutoFit/>
          </a:bodyPr>
          <a:lstStyle/>
          <a:p>
            <a:pPr>
              <a:lnSpc>
                <a:spcPct val="107000"/>
              </a:lnSpc>
              <a:spcAft>
                <a:spcPts val="800"/>
              </a:spcAft>
            </a:pPr>
            <a:r>
              <a:rPr lang="en-GB" sz="2000" b="1" dirty="0">
                <a:solidFill>
                  <a:schemeClr val="tx1"/>
                </a:solidFill>
                <a:effectLst/>
                <a:latin typeface="Arial" panose="020B0604020202020204" pitchFamily="34" charset="0"/>
                <a:ea typeface="Arial" panose="020B0604020202020204" pitchFamily="34" charset="0"/>
              </a:rPr>
              <a:t>1. </a:t>
            </a:r>
            <a:r>
              <a:rPr lang="en-GB" sz="2000" b="1" dirty="0" err="1">
                <a:solidFill>
                  <a:schemeClr val="tx1"/>
                </a:solidFill>
                <a:effectLst/>
                <a:latin typeface="Arial" panose="020B0604020202020204" pitchFamily="34" charset="0"/>
                <a:ea typeface="Arial" panose="020B0604020202020204" pitchFamily="34" charset="0"/>
              </a:rPr>
              <a:t>Gestionarea</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afacerilor</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în</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termeni</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echipă</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eficientă</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lucru</a:t>
            </a:r>
            <a:r>
              <a:rPr lang="en-GB" sz="2000" b="1" dirty="0">
                <a:solidFill>
                  <a:schemeClr val="tx1"/>
                </a:solidFill>
                <a:effectLst/>
                <a:latin typeface="Arial" panose="020B0604020202020204" pitchFamily="34" charset="0"/>
                <a:ea typeface="Arial" panose="020B0604020202020204" pitchFamily="34" charset="0"/>
              </a:rPr>
              <a:t>.</a:t>
            </a:r>
          </a:p>
        </p:txBody>
      </p:sp>
      <p:sp>
        <p:nvSpPr>
          <p:cNvPr id="4" name="CasetăText 3">
            <a:extLst>
              <a:ext uri="{FF2B5EF4-FFF2-40B4-BE49-F238E27FC236}">
                <a16:creationId xmlns:a16="http://schemas.microsoft.com/office/drawing/2014/main" id="{A803250F-AD67-3BC9-BC9F-3A09A23CBA57}"/>
              </a:ext>
            </a:extLst>
          </p:cNvPr>
          <p:cNvSpPr txBox="1"/>
          <p:nvPr/>
        </p:nvSpPr>
        <p:spPr>
          <a:xfrm>
            <a:off x="683568" y="915566"/>
            <a:ext cx="7848872" cy="3109506"/>
          </a:xfrm>
          <a:prstGeom prst="rect">
            <a:avLst/>
          </a:prstGeom>
          <a:noFill/>
        </p:spPr>
        <p:txBody>
          <a:bodyPr wrap="square">
            <a:spAutoFit/>
          </a:bodyPr>
          <a:lstStyle/>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2. Mixează punctele forte complementare. </a:t>
            </a:r>
            <a:r>
              <a:rPr lang="ro-RO" sz="1200" dirty="0">
                <a:effectLst/>
                <a:latin typeface="Arial" panose="020B0604020202020204" pitchFamily="34" charset="0"/>
                <a:ea typeface="Calibri" panose="020F0502020204030204" pitchFamily="34" charset="0"/>
                <a:cs typeface="Times New Roman" panose="02020603050405020304" pitchFamily="18" charset="0"/>
              </a:rPr>
              <a:t>Munca în echipă permite talentelor fiecărui membru din echipă să se completeze reciproc pentru a crea un produs final care nu ar fi putut fi realizat individual. La fel ca într-un grup    muzical, unde o persoană poate ieși în evidență pentru că are o voce bună, alta pentru că cântă la chitară foarte   bine și alta pentru că este foarte bun la tobe. Într-o echipă de lucru, unul poate ieși în evidență pentru că este un  bun programator, altul pentru că este un bun designer grafic, iar altul pentru că cunoaște multe despre afacerile    textile. Unirea celor trei poate oferi noi oportunități de afaceri care nu ar fi posibile dacă ar dori să meargă pe        cont propriu.</a:t>
            </a:r>
          </a:p>
          <a:p>
            <a:pPr algn="just">
              <a:lnSpc>
                <a:spcPct val="150000"/>
              </a:lnSpc>
            </a:pPr>
            <a:endParaRPr lang="ro-RO" sz="12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3. Reduce stresul. </a:t>
            </a:r>
            <a:r>
              <a:rPr lang="ro-RO" sz="1200" dirty="0">
                <a:effectLst/>
                <a:latin typeface="Arial" panose="020B0604020202020204" pitchFamily="34" charset="0"/>
                <a:ea typeface="Calibri" panose="020F0502020204030204" pitchFamily="34" charset="0"/>
                <a:cs typeface="Times New Roman" panose="02020603050405020304" pitchFamily="18" charset="0"/>
              </a:rPr>
              <a:t>Munca individuală crește volumul de muncă și responsabilitățile, ceea ce poate duce la           creșterea nivelului de stres. Deoarece munca în echipă permite împărțirea atât a sarcinilor, cât și a                           responsabilităților, stresul este redus</a:t>
            </a:r>
            <a:r>
              <a:rPr lang="ro-RO" sz="1200" b="1"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3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971600" y="339502"/>
            <a:ext cx="7992888" cy="397738"/>
          </a:xfrm>
          <a:prstGeom prst="rect">
            <a:avLst/>
          </a:prstGeom>
          <a:noFill/>
        </p:spPr>
        <p:txBody>
          <a:bodyPr wrap="square">
            <a:spAutoFit/>
          </a:bodyPr>
          <a:lstStyle/>
          <a:p>
            <a:pPr>
              <a:lnSpc>
                <a:spcPct val="107000"/>
              </a:lnSpc>
              <a:spcAft>
                <a:spcPts val="800"/>
              </a:spcAft>
            </a:pPr>
            <a:r>
              <a:rPr lang="en-GB" sz="2000" b="1" dirty="0">
                <a:solidFill>
                  <a:schemeClr val="tx1"/>
                </a:solidFill>
                <a:effectLst/>
                <a:latin typeface="Arial" panose="020B0604020202020204" pitchFamily="34" charset="0"/>
                <a:ea typeface="Arial" panose="020B0604020202020204" pitchFamily="34" charset="0"/>
              </a:rPr>
              <a:t>1. </a:t>
            </a:r>
            <a:r>
              <a:rPr lang="en-GB" sz="2000" b="1" dirty="0" err="1">
                <a:solidFill>
                  <a:schemeClr val="tx1"/>
                </a:solidFill>
                <a:effectLst/>
                <a:latin typeface="Arial" panose="020B0604020202020204" pitchFamily="34" charset="0"/>
                <a:ea typeface="Arial" panose="020B0604020202020204" pitchFamily="34" charset="0"/>
              </a:rPr>
              <a:t>Gestionarea</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afacerilor</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în</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termeni</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echipă</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eficientă</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lucru</a:t>
            </a:r>
            <a:r>
              <a:rPr lang="en-GB" sz="2000" b="1" dirty="0">
                <a:solidFill>
                  <a:schemeClr val="tx1"/>
                </a:solidFill>
                <a:effectLst/>
                <a:latin typeface="Arial" panose="020B0604020202020204" pitchFamily="34" charset="0"/>
                <a:ea typeface="Arial" panose="020B0604020202020204" pitchFamily="34" charset="0"/>
              </a:rPr>
              <a:t>.</a:t>
            </a:r>
          </a:p>
        </p:txBody>
      </p:sp>
      <p:sp>
        <p:nvSpPr>
          <p:cNvPr id="3" name="CasetăText 2">
            <a:extLst>
              <a:ext uri="{FF2B5EF4-FFF2-40B4-BE49-F238E27FC236}">
                <a16:creationId xmlns:a16="http://schemas.microsoft.com/office/drawing/2014/main" id="{076CA225-E578-2247-265B-456C287B02B6}"/>
              </a:ext>
            </a:extLst>
          </p:cNvPr>
          <p:cNvSpPr txBox="1"/>
          <p:nvPr/>
        </p:nvSpPr>
        <p:spPr>
          <a:xfrm>
            <a:off x="827584" y="843558"/>
            <a:ext cx="7416824" cy="2278509"/>
          </a:xfrm>
          <a:prstGeom prst="rect">
            <a:avLst/>
          </a:prstGeom>
          <a:noFill/>
        </p:spPr>
        <p:txBody>
          <a:bodyPr wrap="square">
            <a:spAutoFit/>
          </a:bodyPr>
          <a:lstStyle/>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4. Îmbunătățește performanța. </a:t>
            </a:r>
            <a:r>
              <a:rPr lang="ro-RO" sz="1200" dirty="0">
                <a:effectLst/>
                <a:latin typeface="Arial" panose="020B0604020202020204" pitchFamily="34" charset="0"/>
                <a:ea typeface="Calibri" panose="020F0502020204030204" pitchFamily="34" charset="0"/>
                <a:cs typeface="Times New Roman" panose="02020603050405020304" pitchFamily="18" charset="0"/>
              </a:rPr>
              <a:t>Deoarece munca în echipă permite indivizilor să se concentreze pe ceea  ce fac cel mai bine, ei nu trebuie să se îngrijoreze cu privire la sarcinile sau munca pe care nu o stăpânesc. Aceasta ajută la producerea unei lucrări de calitate superioară, deoarece crește productivitatea.</a:t>
            </a:r>
          </a:p>
          <a:p>
            <a:pPr algn="just">
              <a:lnSpc>
                <a:spcPct val="150000"/>
              </a:lnSpc>
            </a:pPr>
            <a:endParaRPr lang="ro-RO" sz="12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5. Crește eficiența și productivitatea. </a:t>
            </a:r>
            <a:r>
              <a:rPr lang="ro-RO" sz="1200" dirty="0">
                <a:effectLst/>
                <a:latin typeface="Arial" panose="020B0604020202020204" pitchFamily="34" charset="0"/>
                <a:ea typeface="Calibri" panose="020F0502020204030204" pitchFamily="34" charset="0"/>
                <a:cs typeface="Times New Roman" panose="02020603050405020304" pitchFamily="18" charset="0"/>
              </a:rPr>
              <a:t>Fiecare individ se concentrează pe specialitatea sa, iar colaborarea le permite să-și maximizeze potențialul în sarcina pe care o stăpânesc. Înainte de a obține rezultate, munca în echipă necesită o perioadă în care relațiile pot să se dezvolte astfel încât grupurile să continue să           crească în eficiență și productivitate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Fotografie de stoc Un tânăr om de afaceri la gândire în cazul în care candidatul tineri sexy de sex feminin este potrivit pentru un loc de muncă. Afaceri, interviu, oameni">
            <a:extLst>
              <a:ext uri="{FF2B5EF4-FFF2-40B4-BE49-F238E27FC236}">
                <a16:creationId xmlns:a16="http://schemas.microsoft.com/office/drawing/2014/main" id="{49273383-3289-4A81-CAA4-535B80808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03798"/>
            <a:ext cx="309634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539552" y="411510"/>
            <a:ext cx="7848872" cy="727059"/>
          </a:xfrm>
          <a:prstGeom prst="rect">
            <a:avLst/>
          </a:prstGeom>
          <a:noFill/>
        </p:spPr>
        <p:txBody>
          <a:bodyPr wrap="square">
            <a:spAutoFit/>
          </a:bodyPr>
          <a:lstStyle/>
          <a:p>
            <a:pPr>
              <a:lnSpc>
                <a:spcPct val="107000"/>
              </a:lnSpc>
              <a:spcAft>
                <a:spcPts val="800"/>
              </a:spcAft>
            </a:pPr>
            <a:r>
              <a:rPr lang="en-GB" sz="2000" b="1" dirty="0">
                <a:solidFill>
                  <a:schemeClr val="tx1"/>
                </a:solidFill>
                <a:effectLst/>
                <a:latin typeface="Arial" panose="020B0604020202020204" pitchFamily="34" charset="0"/>
                <a:ea typeface="Arial" panose="020B0604020202020204" pitchFamily="34" charset="0"/>
              </a:rPr>
              <a:t>1. </a:t>
            </a:r>
            <a:r>
              <a:rPr lang="en-GB" sz="2000" b="1" dirty="0" err="1">
                <a:solidFill>
                  <a:schemeClr val="tx1"/>
                </a:solidFill>
                <a:effectLst/>
                <a:latin typeface="Arial" panose="020B0604020202020204" pitchFamily="34" charset="0"/>
                <a:ea typeface="Arial" panose="020B0604020202020204" pitchFamily="34" charset="0"/>
              </a:rPr>
              <a:t>Gestionarea</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afacerilor</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în</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termeni</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echipă</a:t>
            </a:r>
            <a:r>
              <a:rPr lang="en-GB" sz="2000" b="1" dirty="0">
                <a:solidFill>
                  <a:schemeClr val="tx1"/>
                </a:solidFill>
                <a:effectLst/>
                <a:latin typeface="Arial" panose="020B0604020202020204" pitchFamily="34" charset="0"/>
                <a:ea typeface="Arial" panose="020B0604020202020204" pitchFamily="34" charset="0"/>
              </a:rPr>
              <a:t> </a:t>
            </a:r>
            <a:r>
              <a:rPr lang="en-GB" sz="2000" b="1" dirty="0" err="1">
                <a:solidFill>
                  <a:schemeClr val="tx1"/>
                </a:solidFill>
                <a:effectLst/>
                <a:latin typeface="Arial" panose="020B0604020202020204" pitchFamily="34" charset="0"/>
                <a:ea typeface="Arial" panose="020B0604020202020204" pitchFamily="34" charset="0"/>
              </a:rPr>
              <a:t>eficientă</a:t>
            </a:r>
            <a:r>
              <a:rPr lang="en-GB" sz="2000" b="1" dirty="0">
                <a:solidFill>
                  <a:schemeClr val="tx1"/>
                </a:solidFill>
                <a:effectLst/>
                <a:latin typeface="Arial" panose="020B0604020202020204" pitchFamily="34" charset="0"/>
                <a:ea typeface="Arial" panose="020B0604020202020204" pitchFamily="34" charset="0"/>
              </a:rPr>
              <a:t> de </a:t>
            </a:r>
            <a:r>
              <a:rPr lang="en-GB" sz="2000" b="1" dirty="0" err="1">
                <a:solidFill>
                  <a:schemeClr val="tx1"/>
                </a:solidFill>
                <a:effectLst/>
                <a:latin typeface="Arial" panose="020B0604020202020204" pitchFamily="34" charset="0"/>
                <a:ea typeface="Arial" panose="020B0604020202020204" pitchFamily="34" charset="0"/>
              </a:rPr>
              <a:t>lucru</a:t>
            </a:r>
            <a:r>
              <a:rPr lang="en-GB" sz="2000" b="1" dirty="0">
                <a:solidFill>
                  <a:schemeClr val="tx1"/>
                </a:solidFill>
                <a:effectLst/>
                <a:latin typeface="Arial" panose="020B0604020202020204" pitchFamily="34" charset="0"/>
                <a:ea typeface="Arial" panose="020B0604020202020204" pitchFamily="34" charset="0"/>
              </a:rPr>
              <a:t>.</a:t>
            </a:r>
          </a:p>
        </p:txBody>
      </p:sp>
      <p:sp>
        <p:nvSpPr>
          <p:cNvPr id="4" name="CasetăText 3">
            <a:extLst>
              <a:ext uri="{FF2B5EF4-FFF2-40B4-BE49-F238E27FC236}">
                <a16:creationId xmlns:a16="http://schemas.microsoft.com/office/drawing/2014/main" id="{B9A4861B-9E55-13F1-883C-92C9FF5228A1}"/>
              </a:ext>
            </a:extLst>
          </p:cNvPr>
          <p:cNvSpPr txBox="1"/>
          <p:nvPr/>
        </p:nvSpPr>
        <p:spPr>
          <a:xfrm>
            <a:off x="539552" y="809293"/>
            <a:ext cx="8424936" cy="3507499"/>
          </a:xfrm>
          <a:prstGeom prst="rect">
            <a:avLst/>
          </a:prstGeom>
          <a:noFill/>
        </p:spPr>
        <p:txBody>
          <a:bodyPr wrap="square">
            <a:spAutoFit/>
          </a:bodyPr>
          <a:lstStyle/>
          <a:p>
            <a:pPr algn="just">
              <a:lnSpc>
                <a:spcPct val="107000"/>
              </a:lnSpc>
              <a:spcAft>
                <a:spcPts val="800"/>
              </a:spcAft>
            </a:pPr>
            <a:r>
              <a:rPr lang="ro-RO" b="1" dirty="0">
                <a:solidFill>
                  <a:srgbClr val="202124"/>
                </a:solidFill>
                <a:latin typeface="Arial" panose="020B0604020202020204" pitchFamily="34" charset="0"/>
                <a:ea typeface="Calibri" panose="020F0502020204030204" pitchFamily="34" charset="0"/>
              </a:rPr>
              <a:t> </a:t>
            </a:r>
            <a:r>
              <a:rPr lang="en-GB" b="1" dirty="0">
                <a:solidFill>
                  <a:srgbClr val="202124"/>
                </a:solidFill>
                <a:effectLst/>
                <a:latin typeface="Arial" panose="020B0604020202020204" pitchFamily="34" charset="0"/>
                <a:ea typeface="Calibri" panose="020F0502020204030204" pitchFamily="34" charset="0"/>
              </a:rPr>
              <a:t>Se</a:t>
            </a:r>
            <a:r>
              <a:rPr lang="ro-RO" b="1" dirty="0">
                <a:solidFill>
                  <a:srgbClr val="202124"/>
                </a:solidFill>
                <a:latin typeface="Arial" panose="020B0604020202020204" pitchFamily="34" charset="0"/>
                <a:ea typeface="Calibri" panose="020F0502020204030204" pitchFamily="34" charset="0"/>
              </a:rPr>
              <a:t>cțiunea </a:t>
            </a:r>
            <a:r>
              <a:rPr lang="en-GB" b="1" dirty="0">
                <a:solidFill>
                  <a:srgbClr val="202124"/>
                </a:solidFill>
                <a:effectLst/>
                <a:latin typeface="Arial" panose="020B0604020202020204" pitchFamily="34" charset="0"/>
                <a:ea typeface="Calibri" panose="020F0502020204030204" pitchFamily="34" charset="0"/>
              </a:rPr>
              <a:t> 1.3: </a:t>
            </a:r>
            <a:r>
              <a:rPr lang="ro-RO" b="1" dirty="0">
                <a:solidFill>
                  <a:srgbClr val="202124"/>
                </a:solidFill>
                <a:latin typeface="Arial" panose="020B0604020202020204" pitchFamily="34" charset="0"/>
                <a:ea typeface="Calibri" panose="020F0502020204030204" pitchFamily="34" charset="0"/>
              </a:rPr>
              <a:t>Căi de încurajare a spiritului în echipă</a:t>
            </a:r>
            <a:endParaRPr lang="ro-RO" dirty="0">
              <a:effectLst/>
              <a:latin typeface="Calibri" panose="020F0502020204030204" pitchFamily="34" charset="0"/>
              <a:ea typeface="Calibri" panose="020F0502020204030204" pitchFamily="34" charset="0"/>
            </a:endParaRPr>
          </a:p>
          <a:p>
            <a:pPr algn="just">
              <a:spcAft>
                <a:spcPts val="800"/>
              </a:spcAft>
            </a:pPr>
            <a:r>
              <a:rPr lang="en-GB" sz="1200" dirty="0">
                <a:solidFill>
                  <a:srgbClr val="202124"/>
                </a:solidFill>
                <a:effectLst/>
                <a:latin typeface="Arial" panose="020B0604020202020204" pitchFamily="34" charset="0"/>
                <a:ea typeface="Calibri" panose="020F0502020204030204" pitchFamily="34" charset="0"/>
              </a:rPr>
              <a:t>"</a:t>
            </a: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forma o </a:t>
            </a:r>
            <a:r>
              <a:rPr lang="en-GB" sz="1200" dirty="0" err="1">
                <a:solidFill>
                  <a:srgbClr val="202124"/>
                </a:solidFill>
                <a:effectLst/>
                <a:latin typeface="Arial" panose="020B0604020202020204" pitchFamily="34" charset="0"/>
                <a:ea typeface="Calibri" panose="020F0502020204030204" pitchFamily="34" charset="0"/>
              </a:rPr>
              <a:t>echipă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este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doar</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începutul</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rămâne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împreună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este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progres</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lucra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împreună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este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succes</a:t>
            </a:r>
            <a:r>
              <a:rPr lang="en-GB" sz="1200" dirty="0">
                <a:solidFill>
                  <a:srgbClr val="202124"/>
                </a:solidFill>
                <a:effectLst/>
                <a:latin typeface="Arial" panose="020B0604020202020204" pitchFamily="34" charset="0"/>
                <a:ea typeface="Calibri" panose="020F0502020204030204" pitchFamily="34" charset="0"/>
              </a:rPr>
              <a:t>" </a:t>
            </a:r>
            <a:r>
              <a:rPr lang="ro-RO" sz="1200" dirty="0">
                <a:solidFill>
                  <a:srgbClr val="202124"/>
                </a:solidFill>
                <a:effectLst/>
                <a:latin typeface="Arial" panose="020B0604020202020204" pitchFamily="34" charset="0"/>
                <a:ea typeface="Calibri" panose="020F0502020204030204" pitchFamily="34" charset="0"/>
              </a:rPr>
              <a:t>                   </a:t>
            </a:r>
            <a:r>
              <a:rPr lang="en-GB" sz="1200" dirty="0">
                <a:solidFill>
                  <a:srgbClr val="202124"/>
                </a:solidFill>
                <a:effectLst/>
                <a:latin typeface="Arial" panose="020B0604020202020204" pitchFamily="34" charset="0"/>
                <a:ea typeface="Calibri" panose="020F0502020204030204" pitchFamily="34" charset="0"/>
              </a:rPr>
              <a:t>Henry David Thoreau</a:t>
            </a: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menține</a:t>
            </a:r>
            <a:r>
              <a:rPr lang="en-GB" sz="1200" dirty="0">
                <a:solidFill>
                  <a:srgbClr val="202124"/>
                </a:solidFill>
                <a:effectLst/>
                <a:latin typeface="Arial" panose="020B0604020202020204" pitchFamily="34" charset="0"/>
                <a:ea typeface="Calibri" panose="020F0502020204030204" pitchFamily="34" charset="0"/>
              </a:rPr>
              <a:t> o </a:t>
            </a:r>
            <a:r>
              <a:rPr lang="en-GB" sz="1200" dirty="0" err="1">
                <a:solidFill>
                  <a:srgbClr val="202124"/>
                </a:solidFill>
                <a:effectLst/>
                <a:latin typeface="Arial" panose="020B0604020202020204" pitchFamily="34" charset="0"/>
                <a:ea typeface="Calibri" panose="020F0502020204030204" pitchFamily="34" charset="0"/>
              </a:rPr>
              <a:t>echipă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coezivă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obține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rezultate</a:t>
            </a:r>
            <a:r>
              <a:rPr lang="en-GB" sz="1200" dirty="0">
                <a:solidFill>
                  <a:srgbClr val="202124"/>
                </a:solidFill>
                <a:effectLst/>
                <a:latin typeface="Arial" panose="020B0604020202020204" pitchFamily="34" charset="0"/>
                <a:ea typeface="Calibri" panose="020F0502020204030204" pitchFamily="34" charset="0"/>
              </a:rPr>
              <a:t> pe termen lung </a:t>
            </a:r>
            <a:r>
              <a:rPr lang="en-GB" sz="1200" dirty="0" err="1">
                <a:solidFill>
                  <a:srgbClr val="202124"/>
                </a:solidFill>
                <a:effectLst/>
                <a:latin typeface="Arial" panose="020B0604020202020204" pitchFamily="34" charset="0"/>
                <a:ea typeface="Calibri" panose="020F0502020204030204" pitchFamily="34" charset="0"/>
              </a:rPr>
              <a:t>este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scopul</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oricărui</a:t>
            </a:r>
            <a:r>
              <a:rPr lang="en-GB" sz="1200" dirty="0">
                <a:solidFill>
                  <a:srgbClr val="202124"/>
                </a:solidFill>
                <a:effectLst/>
                <a:latin typeface="Arial" panose="020B0604020202020204" pitchFamily="34" charset="0"/>
                <a:ea typeface="Calibri" panose="020F0502020204030204" pitchFamily="34" charset="0"/>
              </a:rPr>
              <a:t> manager </a:t>
            </a:r>
            <a:r>
              <a:rPr lang="en-GB" sz="1200" dirty="0" err="1">
                <a:solidFill>
                  <a:srgbClr val="202124"/>
                </a:solidFill>
                <a:effectLst/>
                <a:latin typeface="Arial" panose="020B0604020202020204" pitchFamily="34" charset="0"/>
                <a:ea typeface="Calibri" panose="020F0502020204030204" pitchFamily="34" charset="0"/>
              </a:rPr>
              <a:t>eficient</a:t>
            </a:r>
            <a:r>
              <a:rPr lang="en-GB" sz="1200" dirty="0">
                <a:solidFill>
                  <a:srgbClr val="202124"/>
                </a:solidFill>
                <a:effectLst/>
                <a:latin typeface="Arial" panose="020B0604020202020204" pitchFamily="34" charset="0"/>
                <a:ea typeface="Calibri" panose="020F0502020204030204" pitchFamily="34" charset="0"/>
              </a:rPr>
              <a:t> care </a:t>
            </a:r>
            <a:r>
              <a:rPr lang="en-GB" sz="1200" dirty="0" err="1">
                <a:solidFill>
                  <a:srgbClr val="202124"/>
                </a:solidFill>
                <a:effectLst/>
                <a:latin typeface="Arial" panose="020B0604020202020204" pitchFamily="34" charset="0"/>
                <a:ea typeface="Calibri" panose="020F0502020204030204" pitchFamily="34" charset="0"/>
              </a:rPr>
              <a:t>trebuie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demonstreze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inteligență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emoțională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empatie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compasiune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nu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ultimul</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rând</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el</a:t>
            </a:r>
            <a:r>
              <a:rPr lang="en-GB" sz="1200" dirty="0">
                <a:solidFill>
                  <a:srgbClr val="202124"/>
                </a:solidFill>
                <a:effectLst/>
                <a:latin typeface="Arial" panose="020B0604020202020204" pitchFamily="34" charset="0"/>
                <a:ea typeface="Calibri" panose="020F0502020204030204" pitchFamily="34" charset="0"/>
              </a:rPr>
              <a:t>/</a:t>
            </a:r>
            <a:r>
              <a:rPr lang="en-GB" sz="1200" dirty="0" err="1">
                <a:solidFill>
                  <a:srgbClr val="202124"/>
                </a:solidFill>
                <a:effectLst/>
                <a:latin typeface="Arial" panose="020B0604020202020204" pitchFamily="34" charset="0"/>
                <a:ea typeface="Calibri" panose="020F0502020204030204" pitchFamily="34" charset="0"/>
              </a:rPr>
              <a:t>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trebuie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dea</a:t>
            </a:r>
            <a:r>
              <a:rPr lang="ro-RO" sz="1200" dirty="0">
                <a:solidFill>
                  <a:srgbClr val="202124"/>
                </a:solidFill>
                <a:effectLst/>
                <a:latin typeface="Arial" panose="020B0604020202020204" pitchFamily="34" charset="0"/>
                <a:ea typeface="Calibri" panose="020F0502020204030204" pitchFamily="34" charset="0"/>
              </a:rPr>
              <a:t>             </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exemplul</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demonstreze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că</a:t>
            </a:r>
            <a:r>
              <a:rPr lang="en-GB" sz="1200" dirty="0">
                <a:solidFill>
                  <a:srgbClr val="202124"/>
                </a:solidFill>
                <a:effectLst/>
                <a:latin typeface="Arial" panose="020B0604020202020204" pitchFamily="34" charset="0"/>
                <a:ea typeface="Calibri" panose="020F0502020204030204" pitchFamily="34" charset="0"/>
              </a:rPr>
              <a:t> face </a:t>
            </a:r>
            <a:r>
              <a:rPr lang="en-GB" sz="1200" dirty="0" err="1">
                <a:solidFill>
                  <a:srgbClr val="202124"/>
                </a:solidFill>
                <a:effectLst/>
                <a:latin typeface="Arial" panose="020B0604020202020204" pitchFamily="34" charset="0"/>
                <a:ea typeface="Calibri" panose="020F0502020204030204" pitchFamily="34" charset="0"/>
              </a:rPr>
              <a:t>parte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el</a:t>
            </a:r>
            <a:r>
              <a:rPr lang="en-GB" sz="1200" dirty="0">
                <a:solidFill>
                  <a:srgbClr val="202124"/>
                </a:solidFill>
                <a:effectLst/>
                <a:latin typeface="Arial" panose="020B0604020202020204" pitchFamily="34" charset="0"/>
                <a:ea typeface="Calibri" panose="020F0502020204030204" pitchFamily="34" charset="0"/>
              </a:rPr>
              <a:t>/</a:t>
            </a:r>
            <a:r>
              <a:rPr lang="en-GB" sz="1200" dirty="0" err="1">
                <a:solidFill>
                  <a:srgbClr val="202124"/>
                </a:solidFill>
                <a:effectLst/>
                <a:latin typeface="Arial" panose="020B0604020202020204" pitchFamily="34" charset="0"/>
                <a:ea typeface="Calibri" panose="020F0502020204030204" pitchFamily="34" charset="0"/>
              </a:rPr>
              <a:t>ea</a:t>
            </a:r>
            <a:r>
              <a:rPr lang="en-GB" sz="1200" dirty="0">
                <a:solidFill>
                  <a:srgbClr val="202124"/>
                </a:solidFill>
                <a:effectLst/>
                <a:latin typeface="Arial" panose="020B0604020202020204" pitchFamily="34" charset="0"/>
                <a:ea typeface="Calibri" panose="020F0502020204030204" pitchFamily="34" charset="0"/>
              </a:rPr>
              <a:t> din </a:t>
            </a:r>
            <a:r>
              <a:rPr lang="en-GB" sz="1200" dirty="0" err="1">
                <a:solidFill>
                  <a:srgbClr val="202124"/>
                </a:solidFill>
                <a:effectLst/>
                <a:latin typeface="Arial" panose="020B0604020202020204" pitchFamily="34" charset="0"/>
                <a:ea typeface="Calibri" panose="020F0502020204030204" pitchFamily="34" charset="0"/>
              </a:rPr>
              <a:t>echipă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păstrându-și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totuși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obiectivitatea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Pentru</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avea</a:t>
            </a:r>
            <a:r>
              <a:rPr lang="en-GB" sz="1200" dirty="0">
                <a:solidFill>
                  <a:srgbClr val="202124"/>
                </a:solidFill>
                <a:effectLst/>
                <a:latin typeface="Arial" panose="020B0604020202020204" pitchFamily="34" charset="0"/>
                <a:ea typeface="Calibri" panose="020F0502020204030204" pitchFamily="34" charset="0"/>
              </a:rPr>
              <a:t> o </a:t>
            </a:r>
            <a:r>
              <a:rPr lang="en-GB" sz="1200" dirty="0" err="1">
                <a:solidFill>
                  <a:srgbClr val="202124"/>
                </a:solidFill>
                <a:effectLst/>
                <a:latin typeface="Arial" panose="020B0604020202020204" pitchFamily="34" charset="0"/>
                <a:ea typeface="Calibri" panose="020F0502020204030204" pitchFamily="34" charset="0"/>
              </a:rPr>
              <a:t>afacere</a:t>
            </a:r>
            <a:r>
              <a:rPr lang="en-GB" sz="1200" dirty="0">
                <a:solidFill>
                  <a:srgbClr val="202124"/>
                </a:solidFill>
                <a:effectLst/>
                <a:latin typeface="Arial" panose="020B0604020202020204" pitchFamily="34" charset="0"/>
                <a:ea typeface="Calibri" panose="020F0502020204030204" pitchFamily="34" charset="0"/>
              </a:rPr>
              <a:t> </a:t>
            </a:r>
            <a:r>
              <a:rPr lang="ro-RO"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prosperă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orice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lider</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trebuie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să</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încurajeze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spiritul</a:t>
            </a:r>
            <a:r>
              <a:rPr lang="en-GB" sz="1200" dirty="0">
                <a:solidFill>
                  <a:srgbClr val="202124"/>
                </a:solidFill>
                <a:effectLst/>
                <a:latin typeface="Arial" panose="020B0604020202020204" pitchFamily="34" charset="0"/>
                <a:ea typeface="Calibri" panose="020F0502020204030204" pitchFamily="34" charset="0"/>
              </a:rPr>
              <a:t> de </a:t>
            </a:r>
            <a:r>
              <a:rPr lang="en-GB" sz="1200" dirty="0" err="1">
                <a:solidFill>
                  <a:srgbClr val="202124"/>
                </a:solidFill>
                <a:effectLst/>
                <a:latin typeface="Arial" panose="020B0604020202020204" pitchFamily="34" charset="0"/>
                <a:ea typeface="Calibri" panose="020F0502020204030204" pitchFamily="34" charset="0"/>
              </a:rPr>
              <a:t>echipă</a:t>
            </a:r>
            <a:r>
              <a:rPr lang="en-GB" sz="1200" dirty="0">
                <a:solidFill>
                  <a:srgbClr val="202124"/>
                </a:solidFill>
                <a:effectLst/>
                <a:latin typeface="Arial" panose="020B0604020202020204" pitchFamily="34" charset="0"/>
                <a:ea typeface="Calibri" panose="020F0502020204030204" pitchFamily="34" charset="0"/>
              </a:rPr>
              <a:t>:</a:t>
            </a: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1.</a:t>
            </a:r>
            <a:r>
              <a:rPr lang="en-GB" sz="1200" dirty="0" err="1">
                <a:solidFill>
                  <a:srgbClr val="202124"/>
                </a:solidFill>
                <a:effectLst/>
                <a:latin typeface="Arial" panose="020B0604020202020204" pitchFamily="34" charset="0"/>
                <a:ea typeface="Calibri" panose="020F0502020204030204" pitchFamily="34" charset="0"/>
              </a:rPr>
              <a:t>prin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obiective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comune</a:t>
            </a:r>
            <a:endParaRPr lang="en-GB" sz="1200" dirty="0">
              <a:solidFill>
                <a:srgbClr val="202124"/>
              </a:solidFill>
              <a:effectLst/>
              <a:latin typeface="Arial" panose="020B0604020202020204" pitchFamily="34" charset="0"/>
              <a:ea typeface="Calibri" panose="020F0502020204030204" pitchFamily="34" charset="0"/>
            </a:endParaRP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2.</a:t>
            </a:r>
            <a:r>
              <a:rPr lang="en-GB" sz="1200" dirty="0" err="1">
                <a:solidFill>
                  <a:srgbClr val="202124"/>
                </a:solidFill>
                <a:effectLst/>
                <a:latin typeface="Arial" panose="020B0604020202020204" pitchFamily="34" charset="0"/>
                <a:ea typeface="Calibri" panose="020F0502020204030204" pitchFamily="34" charset="0"/>
              </a:rPr>
              <a:t>prin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crearea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unui</a:t>
            </a:r>
            <a:r>
              <a:rPr lang="en-GB" sz="1200" dirty="0">
                <a:solidFill>
                  <a:srgbClr val="202124"/>
                </a:solidFill>
                <a:effectLst/>
                <a:latin typeface="Arial" panose="020B0604020202020204" pitchFamily="34" charset="0"/>
                <a:ea typeface="Calibri" panose="020F0502020204030204" pitchFamily="34" charset="0"/>
              </a:rPr>
              <a:t> sentiment de </a:t>
            </a:r>
            <a:r>
              <a:rPr lang="en-GB" sz="1200" dirty="0" err="1">
                <a:solidFill>
                  <a:srgbClr val="202124"/>
                </a:solidFill>
                <a:effectLst/>
                <a:latin typeface="Arial" panose="020B0604020202020204" pitchFamily="34" charset="0"/>
                <a:ea typeface="Calibri" panose="020F0502020204030204" pitchFamily="34" charset="0"/>
              </a:rPr>
              <a:t>apartenență</a:t>
            </a:r>
            <a:r>
              <a:rPr lang="en-GB" sz="1200" dirty="0">
                <a:solidFill>
                  <a:srgbClr val="202124"/>
                </a:solidFill>
                <a:effectLst/>
                <a:latin typeface="Arial" panose="020B0604020202020204" pitchFamily="34" charset="0"/>
                <a:ea typeface="Calibri" panose="020F0502020204030204" pitchFamily="34" charset="0"/>
              </a:rPr>
              <a:t> la </a:t>
            </a:r>
            <a:r>
              <a:rPr lang="en-GB" sz="1200" dirty="0" err="1">
                <a:solidFill>
                  <a:srgbClr val="202124"/>
                </a:solidFill>
                <a:effectLst/>
                <a:latin typeface="Arial" panose="020B0604020202020204" pitchFamily="34" charset="0"/>
                <a:ea typeface="Calibri" panose="020F0502020204030204" pitchFamily="34" charset="0"/>
              </a:rPr>
              <a:t>grup</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la </a:t>
            </a:r>
            <a:r>
              <a:rPr lang="en-GB" sz="1200" dirty="0" err="1">
                <a:solidFill>
                  <a:srgbClr val="202124"/>
                </a:solidFill>
                <a:effectLst/>
                <a:latin typeface="Arial" panose="020B0604020202020204" pitchFamily="34" charset="0"/>
                <a:ea typeface="Calibri" panose="020F0502020204030204" pitchFamily="34" charset="0"/>
              </a:rPr>
              <a:t>organizație</a:t>
            </a:r>
            <a:endParaRPr lang="en-GB" sz="1200" dirty="0">
              <a:solidFill>
                <a:srgbClr val="202124"/>
              </a:solidFill>
              <a:effectLst/>
              <a:latin typeface="Arial" panose="020B0604020202020204" pitchFamily="34" charset="0"/>
              <a:ea typeface="Calibri" panose="020F0502020204030204" pitchFamily="34" charset="0"/>
            </a:endParaRP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3.</a:t>
            </a:r>
            <a:r>
              <a:rPr lang="en-GB" sz="1200" dirty="0" err="1">
                <a:solidFill>
                  <a:srgbClr val="202124"/>
                </a:solidFill>
                <a:effectLst/>
                <a:latin typeface="Arial" panose="020B0604020202020204" pitchFamily="34" charset="0"/>
                <a:ea typeface="Calibri" panose="020F0502020204030204" pitchFamily="34" charset="0"/>
              </a:rPr>
              <a:t>prin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delegarea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clară</a:t>
            </a:r>
            <a:r>
              <a:rPr lang="en-GB" sz="1200" dirty="0">
                <a:solidFill>
                  <a:srgbClr val="202124"/>
                </a:solidFill>
                <a:effectLst/>
                <a:latin typeface="Arial" panose="020B0604020202020204" pitchFamily="34" charset="0"/>
                <a:ea typeface="Calibri" panose="020F0502020204030204" pitchFamily="34" charset="0"/>
              </a:rPr>
              <a:t> a </a:t>
            </a:r>
            <a:r>
              <a:rPr lang="en-GB" sz="1200" dirty="0" err="1">
                <a:solidFill>
                  <a:srgbClr val="202124"/>
                </a:solidFill>
                <a:effectLst/>
                <a:latin typeface="Arial" panose="020B0604020202020204" pitchFamily="34" charset="0"/>
                <a:ea typeface="Calibri" panose="020F0502020204030204" pitchFamily="34" charset="0"/>
              </a:rPr>
              <a:t>sarcinilor</a:t>
            </a:r>
            <a:endParaRPr lang="en-GB" sz="1200" dirty="0">
              <a:solidFill>
                <a:srgbClr val="202124"/>
              </a:solidFill>
              <a:effectLst/>
              <a:latin typeface="Arial" panose="020B0604020202020204" pitchFamily="34" charset="0"/>
              <a:ea typeface="Calibri" panose="020F0502020204030204" pitchFamily="34" charset="0"/>
            </a:endParaRP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4.</a:t>
            </a:r>
            <a:r>
              <a:rPr lang="en-GB" sz="1200" dirty="0" err="1">
                <a:solidFill>
                  <a:srgbClr val="202124"/>
                </a:solidFill>
                <a:effectLst/>
                <a:latin typeface="Arial" panose="020B0604020202020204" pitchFamily="34" charset="0"/>
                <a:ea typeface="Calibri" panose="020F0502020204030204" pitchFamily="34" charset="0"/>
              </a:rPr>
              <a:t>prin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organizarea</a:t>
            </a:r>
            <a:r>
              <a:rPr lang="en-GB" sz="1200" dirty="0">
                <a:solidFill>
                  <a:srgbClr val="202124"/>
                </a:solidFill>
                <a:effectLst/>
                <a:latin typeface="Arial" panose="020B0604020202020204" pitchFamily="34" charset="0"/>
                <a:ea typeface="Calibri" panose="020F0502020204030204" pitchFamily="34" charset="0"/>
              </a:rPr>
              <a:t> de </a:t>
            </a:r>
            <a:r>
              <a:rPr lang="en-GB" sz="1200" dirty="0" err="1">
                <a:solidFill>
                  <a:srgbClr val="202124"/>
                </a:solidFill>
                <a:effectLst/>
                <a:latin typeface="Arial" panose="020B0604020202020204" pitchFamily="34" charset="0"/>
                <a:ea typeface="Calibri" panose="020F0502020204030204" pitchFamily="34" charset="0"/>
              </a:rPr>
              <a:t>activități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profesionale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sociale</a:t>
            </a:r>
            <a:r>
              <a:rPr lang="en-GB" sz="1200" dirty="0">
                <a:solidFill>
                  <a:srgbClr val="202124"/>
                </a:solidFill>
                <a:effectLst/>
                <a:latin typeface="Arial" panose="020B0604020202020204" pitchFamily="34" charset="0"/>
                <a:ea typeface="Calibri" panose="020F0502020204030204" pitchFamily="34" charset="0"/>
              </a:rPr>
              <a:t> - </a:t>
            </a:r>
            <a:r>
              <a:rPr lang="en-GB" sz="1200" dirty="0" err="1">
                <a:solidFill>
                  <a:srgbClr val="202124"/>
                </a:solidFill>
                <a:effectLst/>
                <a:latin typeface="Arial" panose="020B0604020202020204" pitchFamily="34" charset="0"/>
                <a:ea typeface="Calibri" panose="020F0502020204030204" pitchFamily="34" charset="0"/>
              </a:rPr>
              <a:t>întâlniri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periodice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construirea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echipei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ateliere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acțiuni</a:t>
            </a:r>
            <a:r>
              <a:rPr lang="en-GB" sz="1200" dirty="0">
                <a:solidFill>
                  <a:srgbClr val="202124"/>
                </a:solidFill>
                <a:effectLst/>
                <a:latin typeface="Arial" panose="020B0604020202020204" pitchFamily="34" charset="0"/>
                <a:ea typeface="Calibri" panose="020F0502020204030204" pitchFamily="34" charset="0"/>
              </a:rPr>
              <a:t> de </a:t>
            </a:r>
            <a:r>
              <a:rPr lang="ro-RO"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voluntariat</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echipă</a:t>
            </a:r>
            <a:endParaRPr lang="en-GB" sz="1200" dirty="0">
              <a:solidFill>
                <a:srgbClr val="202124"/>
              </a:solidFill>
              <a:effectLst/>
              <a:latin typeface="Arial" panose="020B0604020202020204" pitchFamily="34" charset="0"/>
              <a:ea typeface="Calibri" panose="020F0502020204030204" pitchFamily="34" charset="0"/>
            </a:endParaRPr>
          </a:p>
          <a:p>
            <a:pPr algn="just">
              <a:spcAft>
                <a:spcPts val="800"/>
              </a:spcAft>
            </a:pPr>
            <a:r>
              <a:rPr lang="ro-RO" sz="1200" dirty="0">
                <a:solidFill>
                  <a:srgbClr val="202124"/>
                </a:solidFill>
                <a:effectLst/>
                <a:latin typeface="Arial" panose="020B0604020202020204" pitchFamily="34" charset="0"/>
                <a:ea typeface="Calibri" panose="020F0502020204030204" pitchFamily="34" charset="0"/>
              </a:rPr>
              <a:t>5.</a:t>
            </a:r>
            <a:r>
              <a:rPr lang="en-GB" sz="1200" dirty="0" err="1">
                <a:solidFill>
                  <a:srgbClr val="202124"/>
                </a:solidFill>
                <a:effectLst/>
                <a:latin typeface="Arial" panose="020B0604020202020204" pitchFamily="34" charset="0"/>
                <a:ea typeface="Calibri" panose="020F0502020204030204" pitchFamily="34" charset="0"/>
              </a:rPr>
              <a:t>prin</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recunoașterea</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fiecărui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membru</a:t>
            </a:r>
            <a:r>
              <a:rPr lang="en-GB" sz="1200" dirty="0">
                <a:solidFill>
                  <a:srgbClr val="202124"/>
                </a:solidFill>
                <a:effectLst/>
                <a:latin typeface="Arial" panose="020B0604020202020204" pitchFamily="34" charset="0"/>
                <a:ea typeface="Calibri" panose="020F0502020204030204" pitchFamily="34" charset="0"/>
              </a:rPr>
              <a:t> ca </a:t>
            </a:r>
            <a:r>
              <a:rPr lang="en-GB" sz="1200" dirty="0" err="1">
                <a:solidFill>
                  <a:srgbClr val="202124"/>
                </a:solidFill>
                <a:effectLst/>
                <a:latin typeface="Arial" panose="020B0604020202020204" pitchFamily="34" charset="0"/>
                <a:ea typeface="Calibri" panose="020F0502020204030204" pitchFamily="34" charset="0"/>
              </a:rPr>
              <a:t>individ</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unic</a:t>
            </a:r>
            <a:r>
              <a:rPr lang="en-GB" sz="1200" dirty="0">
                <a:solidFill>
                  <a:srgbClr val="202124"/>
                </a:solidFill>
                <a:effectLst/>
                <a:latin typeface="Arial" panose="020B0604020202020204" pitchFamily="34" charset="0"/>
                <a:ea typeface="Calibri" panose="020F0502020204030204" pitchFamily="34" charset="0"/>
              </a:rPr>
              <a:t> cu </a:t>
            </a:r>
            <a:r>
              <a:rPr lang="en-GB" sz="1200" dirty="0" err="1">
                <a:solidFill>
                  <a:srgbClr val="202124"/>
                </a:solidFill>
                <a:effectLst/>
                <a:latin typeface="Arial" panose="020B0604020202020204" pitchFamily="34" charset="0"/>
                <a:ea typeface="Calibri" panose="020F0502020204030204" pitchFamily="34" charset="0"/>
              </a:rPr>
              <a:t>experiențe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cunoștințe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puncte</a:t>
            </a:r>
            <a:r>
              <a:rPr lang="en-GB" sz="1200" dirty="0">
                <a:solidFill>
                  <a:srgbClr val="202124"/>
                </a:solidFill>
                <a:effectLst/>
                <a:latin typeface="Arial" panose="020B0604020202020204" pitchFamily="34" charset="0"/>
                <a:ea typeface="Calibri" panose="020F0502020204030204" pitchFamily="34" charset="0"/>
              </a:rPr>
              <a:t> de </a:t>
            </a:r>
            <a:r>
              <a:rPr lang="en-GB" sz="1200" dirty="0" err="1">
                <a:solidFill>
                  <a:srgbClr val="202124"/>
                </a:solidFill>
                <a:effectLst/>
                <a:latin typeface="Arial" panose="020B0604020202020204" pitchFamily="34" charset="0"/>
                <a:ea typeface="Calibri" panose="020F0502020204030204" pitchFamily="34" charset="0"/>
              </a:rPr>
              <a:t>vedere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diferite</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încurajarea</a:t>
            </a:r>
            <a:r>
              <a:rPr lang="en-GB" sz="1200" dirty="0">
                <a:solidFill>
                  <a:srgbClr val="202124"/>
                </a:solidFill>
                <a:effectLst/>
                <a:latin typeface="Arial" panose="020B0604020202020204" pitchFamily="34" charset="0"/>
                <a:ea typeface="Calibri" panose="020F0502020204030204" pitchFamily="34" charset="0"/>
              </a:rPr>
              <a:t> </a:t>
            </a:r>
            <a:r>
              <a:rPr lang="ro-RO"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creativității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și</a:t>
            </a:r>
            <a:r>
              <a:rPr lang="en-GB" sz="1200" dirty="0">
                <a:solidFill>
                  <a:srgbClr val="202124"/>
                </a:solidFill>
                <a:effectLst/>
                <a:latin typeface="Arial" panose="020B0604020202020204" pitchFamily="34" charset="0"/>
                <a:ea typeface="Calibri" panose="020F0502020204030204" pitchFamily="34" charset="0"/>
              </a:rPr>
              <a:t> </a:t>
            </a:r>
            <a:r>
              <a:rPr lang="en-GB" sz="1200" dirty="0" err="1">
                <a:solidFill>
                  <a:srgbClr val="202124"/>
                </a:solidFill>
                <a:effectLst/>
                <a:latin typeface="Arial" panose="020B0604020202020204" pitchFamily="34" charset="0"/>
                <a:ea typeface="Calibri" panose="020F0502020204030204" pitchFamily="34" charset="0"/>
              </a:rPr>
              <a:t>inovației</a:t>
            </a:r>
            <a:r>
              <a:rPr lang="en-GB" sz="1200" dirty="0">
                <a:solidFill>
                  <a:srgbClr val="202124"/>
                </a:solidFill>
                <a:effectLst/>
                <a:latin typeface="Arial" panose="020B0604020202020204" pitchFamily="34" charset="0"/>
                <a:ea typeface="Calibri" panose="020F0502020204030204" pitchFamily="34" charset="0"/>
              </a:rPr>
              <a:t>.</a:t>
            </a:r>
            <a:r>
              <a:rPr lang="ro-RO" sz="1200" dirty="0">
                <a:solidFill>
                  <a:srgbClr val="202124"/>
                </a:solidFill>
                <a:effectLst/>
                <a:latin typeface="Arial" panose="020B0604020202020204" pitchFamily="34" charset="0"/>
                <a:ea typeface="Calibri" panose="020F0502020204030204" pitchFamily="34"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11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323528" y="267494"/>
            <a:ext cx="8154788"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en-GB" sz="2000" b="1" dirty="0" err="1">
                <a:effectLst/>
                <a:latin typeface="Arial" panose="020B0604020202020204" pitchFamily="34" charset="0"/>
                <a:ea typeface="Arial" panose="020B0604020202020204" pitchFamily="34" charset="0"/>
              </a:rPr>
              <a:t>Managementul</a:t>
            </a:r>
            <a:r>
              <a:rPr lang="en-GB" sz="2000" b="1" dirty="0">
                <a:effectLst/>
                <a:latin typeface="Arial" panose="020B0604020202020204" pitchFamily="34" charset="0"/>
                <a:ea typeface="Arial" panose="020B0604020202020204" pitchFamily="34" charset="0"/>
              </a:rPr>
              <a:t> Intercultural– </a:t>
            </a:r>
            <a:r>
              <a:rPr lang="en-GB" sz="2000" b="1" dirty="0" err="1">
                <a:effectLst/>
                <a:latin typeface="Arial" panose="020B0604020202020204" pitchFamily="34" charset="0"/>
                <a:ea typeface="Arial" panose="020B0604020202020204" pitchFamily="34" charset="0"/>
              </a:rPr>
              <a:t>cheia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către</a:t>
            </a:r>
            <a:r>
              <a:rPr lang="en-GB" sz="2000" b="1" dirty="0">
                <a:effectLst/>
                <a:latin typeface="Arial" panose="020B0604020202020204" pitchFamily="34" charset="0"/>
                <a:ea typeface="Arial" panose="020B0604020202020204" pitchFamily="34" charset="0"/>
              </a:rPr>
              <a:t> o </a:t>
            </a:r>
            <a:r>
              <a:rPr lang="en-GB" sz="2000" b="1" dirty="0" err="1">
                <a:effectLst/>
                <a:latin typeface="Arial" panose="020B0604020202020204" pitchFamily="34" charset="0"/>
                <a:ea typeface="Arial" panose="020B0604020202020204" pitchFamily="34" charset="0"/>
              </a:rPr>
              <a:t>angajabilitate</a:t>
            </a:r>
            <a:r>
              <a:rPr lang="en-GB" sz="2000" b="1" dirty="0">
                <a:effectLst/>
                <a:latin typeface="Arial" panose="020B0604020202020204" pitchFamily="34" charset="0"/>
                <a:ea typeface="Arial" panose="020B0604020202020204" pitchFamily="34" charset="0"/>
              </a:rPr>
              <a:t> de       </a:t>
            </a:r>
            <a:r>
              <a:rPr lang="en-GB" sz="2000" b="1" dirty="0" err="1">
                <a:effectLst/>
                <a:latin typeface="Arial" panose="020B0604020202020204" pitchFamily="34" charset="0"/>
                <a:ea typeface="Arial" panose="020B0604020202020204" pitchFamily="34" charset="0"/>
              </a:rPr>
              <a:t>succes</a:t>
            </a:r>
            <a:r>
              <a:rPr lang="en-GB" sz="2000" b="1" dirty="0">
                <a:effectLst/>
                <a:latin typeface="Arial" panose="020B0604020202020204" pitchFamily="34" charset="0"/>
                <a:ea typeface="Arial" panose="020B0604020202020204" pitchFamily="34" charset="0"/>
              </a:rPr>
              <a:t> pe </a:t>
            </a:r>
            <a:r>
              <a:rPr lang="en-GB" sz="2000" b="1" dirty="0" err="1">
                <a:effectLst/>
                <a:latin typeface="Arial" panose="020B0604020202020204" pitchFamily="34" charset="0"/>
                <a:ea typeface="Arial" panose="020B0604020202020204" pitchFamily="34" charset="0"/>
              </a:rPr>
              <a:t>piața</a:t>
            </a:r>
            <a:r>
              <a:rPr lang="en-GB" sz="2000" b="1" dirty="0">
                <a:effectLst/>
                <a:latin typeface="Arial" panose="020B0604020202020204" pitchFamily="34" charset="0"/>
                <a:ea typeface="Arial" panose="020B0604020202020204" pitchFamily="34" charset="0"/>
              </a:rPr>
              <a:t> </a:t>
            </a:r>
            <a:r>
              <a:rPr lang="en-GB" sz="2000" b="1" dirty="0" err="1">
                <a:effectLst/>
                <a:latin typeface="Arial" panose="020B0604020202020204" pitchFamily="34" charset="0"/>
                <a:ea typeface="Arial" panose="020B0604020202020204" pitchFamily="34" charset="0"/>
              </a:rPr>
              <a:t>muncii</a:t>
            </a:r>
            <a:r>
              <a:rPr lang="en-GB" sz="2000" b="1" dirty="0">
                <a:effectLst/>
                <a:latin typeface="Arial" panose="020B0604020202020204" pitchFamily="34" charset="0"/>
                <a:ea typeface="Arial" panose="020B0604020202020204" pitchFamily="34" charset="0"/>
              </a:rPr>
              <a:t> din Europa.</a:t>
            </a: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AAFB2472-85BE-6E73-11E0-FABF24F3436A}"/>
              </a:ext>
            </a:extLst>
          </p:cNvPr>
          <p:cNvSpPr txBox="1"/>
          <p:nvPr/>
        </p:nvSpPr>
        <p:spPr>
          <a:xfrm>
            <a:off x="377652" y="1059582"/>
            <a:ext cx="8226796" cy="4083041"/>
          </a:xfrm>
          <a:prstGeom prst="rect">
            <a:avLst/>
          </a:prstGeom>
          <a:noFill/>
        </p:spPr>
        <p:txBody>
          <a:bodyPr wrap="square">
            <a:spAutoFit/>
          </a:bodyPr>
          <a:lstStyle/>
          <a:p>
            <a:pPr marL="0" marR="0" lvl="0" indent="0" algn="l" defTabSz="914400" rtl="0" eaLnBrk="1" fontAlgn="auto" latinLnBrk="1"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Sec</a:t>
            </a:r>
            <a:r>
              <a:rPr kumimoji="0" lang="ro-RO"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țiunea</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2.1: </a:t>
            </a:r>
            <a:r>
              <a:rPr kumimoji="0" lang="it-IT"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Diversitatea culturală poate transforma orice afacere în </a:t>
            </a:r>
            <a:r>
              <a:rPr kumimoji="0" lang="ro-RO"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it-IT"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profit</a:t>
            </a:r>
            <a:r>
              <a:rPr kumimoji="0" lang="ro-RO"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endParaRPr kumimoji="0" lang="it-IT"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Notiunea de management intercultural implica analiza si implementarea de strategii care vizeaza gestionarea                 diferentelor culturale specifice echipelor interculturale. Prin diferente culturale trebuie sa intelegem reprezentarile si        valorile care caracterizeaza fiecare cultura. Pentru o gestionare eficienta a diversitatii culturale, trebuie sa luam in          considerare acele aspecte ale culturii care influenteaza modul in care oamenii lucreaza si interactioneaza unii cu altii.  Mai mult, etica muncii poate fi studiata in orice tip de organizatie, indiferent de dimensiunea sa. Cultura influenteaza:     comportamentul nostru, perceptiile noastre, valorile noastre.</a:t>
            </a: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Sa luam exemplul unui manager francez intr-o echipa engleza:</a:t>
            </a: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Un manager francez care conduce o echipa engleza poate fi confruntat cu situatii culturale diferite de cele pe care le-ar intampina cu o echipa franceza. Aceasta diferenta culturala poate fi dificil de gestionat pentru ca comportamentele,       normele si valorile altei culturi ne sunt adesea necunoscute si nu stim cum sa le interpretam.</a:t>
            </a:r>
            <a:endParaRPr lang="ro-RO" sz="1200" dirty="0">
              <a:solidFill>
                <a:srgbClr val="000000"/>
              </a:solidFill>
              <a:latin typeface="Arial" panose="020B0604020202020204" pitchFamily="34" charset="0"/>
              <a:cs typeface="Times New Roman" panose="02020603050405020304" pitchFamily="18" charset="0"/>
            </a:endParaRP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1" hangingPunct="1">
              <a:lnSpc>
                <a:spcPct val="150000"/>
              </a:lnSpc>
              <a:spcBef>
                <a:spcPts val="0"/>
              </a:spcBef>
              <a:spcAft>
                <a:spcPts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5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a:t>
            </a:r>
            <a:r>
              <a:rPr lang="ro-RO" sz="2000" b="1" dirty="0">
                <a:effectLst/>
                <a:latin typeface="Arial" panose="020B0604020202020204" pitchFamily="34" charset="0"/>
                <a:ea typeface="Arial" panose="020B0604020202020204" pitchFamily="34" charset="0"/>
              </a:rPr>
              <a:t>Managementul Intercultural</a:t>
            </a:r>
            <a:r>
              <a:rPr lang="en-GB" sz="2000" b="1" dirty="0">
                <a:effectLst/>
                <a:latin typeface="Arial" panose="020B0604020202020204" pitchFamily="34" charset="0"/>
                <a:ea typeface="Arial" panose="020B0604020202020204" pitchFamily="34" charset="0"/>
              </a:rPr>
              <a:t>– </a:t>
            </a:r>
            <a:r>
              <a:rPr lang="en-US" sz="2000" b="1" i="0" dirty="0" err="1">
                <a:effectLst/>
                <a:latin typeface="+mj-lt"/>
              </a:rPr>
              <a:t>cheia</a:t>
            </a:r>
            <a:r>
              <a:rPr lang="en-US" sz="2000" b="1" i="0" dirty="0">
                <a:effectLst/>
                <a:latin typeface="+mj-lt"/>
              </a:rPr>
              <a:t> </a:t>
            </a:r>
            <a:r>
              <a:rPr lang="en-US" sz="2000" b="1" i="0" dirty="0" err="1">
                <a:effectLst/>
                <a:latin typeface="+mj-lt"/>
              </a:rPr>
              <a:t>către</a:t>
            </a:r>
            <a:r>
              <a:rPr lang="en-US" sz="2000" b="1" i="0" dirty="0">
                <a:effectLst/>
                <a:latin typeface="+mj-lt"/>
              </a:rPr>
              <a:t> o </a:t>
            </a:r>
            <a:r>
              <a:rPr lang="en-US" sz="2000" b="1" i="0" dirty="0" err="1">
                <a:effectLst/>
                <a:latin typeface="+mj-lt"/>
              </a:rPr>
              <a:t>angajabilitate</a:t>
            </a:r>
            <a:r>
              <a:rPr lang="en-US" sz="2000" b="1" i="0" dirty="0">
                <a:effectLst/>
                <a:latin typeface="+mj-lt"/>
              </a:rPr>
              <a:t> de </a:t>
            </a:r>
            <a:r>
              <a:rPr lang="ro-RO" sz="2000" b="1" i="0" dirty="0">
                <a:effectLst/>
                <a:latin typeface="+mj-lt"/>
              </a:rPr>
              <a:t>      </a:t>
            </a:r>
            <a:r>
              <a:rPr lang="en-US" sz="2000" b="1" i="0" dirty="0" err="1">
                <a:effectLst/>
                <a:latin typeface="+mj-lt"/>
              </a:rPr>
              <a:t>succes</a:t>
            </a:r>
            <a:r>
              <a:rPr lang="en-US" sz="2000" b="1" i="0" dirty="0">
                <a:effectLst/>
                <a:latin typeface="+mj-lt"/>
              </a:rPr>
              <a:t> pe </a:t>
            </a:r>
            <a:r>
              <a:rPr lang="en-US" sz="2000" b="1" i="0" dirty="0" err="1">
                <a:effectLst/>
                <a:latin typeface="+mj-lt"/>
              </a:rPr>
              <a:t>piața</a:t>
            </a:r>
            <a:r>
              <a:rPr lang="en-US" sz="2000" b="1" i="0" dirty="0">
                <a:effectLst/>
                <a:latin typeface="+mj-lt"/>
              </a:rPr>
              <a:t> </a:t>
            </a:r>
            <a:r>
              <a:rPr lang="en-US" sz="2000" b="1" i="0" dirty="0" err="1">
                <a:effectLst/>
                <a:latin typeface="+mj-lt"/>
              </a:rPr>
              <a:t>muncii</a:t>
            </a:r>
            <a:r>
              <a:rPr lang="en-US" sz="2000" b="1" i="0" dirty="0">
                <a:effectLst/>
                <a:latin typeface="+mj-lt"/>
              </a:rPr>
              <a:t> din Europa</a:t>
            </a:r>
            <a:r>
              <a:rPr lang="en-US" sz="2000" b="1" i="0" dirty="0">
                <a:solidFill>
                  <a:srgbClr val="374151"/>
                </a:solidFill>
                <a:effectLst/>
                <a:latin typeface="Söhne"/>
              </a:rPr>
              <a:t>.</a:t>
            </a:r>
            <a:endParaRPr lang="ro-RO" sz="2000" b="1"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742DE28A-61B6-8CA4-62B9-612B361AD80F}"/>
              </a:ext>
            </a:extLst>
          </p:cNvPr>
          <p:cNvSpPr txBox="1"/>
          <p:nvPr/>
        </p:nvSpPr>
        <p:spPr>
          <a:xfrm>
            <a:off x="683568" y="1509921"/>
            <a:ext cx="7776864" cy="1998881"/>
          </a:xfrm>
          <a:prstGeom prst="rect">
            <a:avLst/>
          </a:prstGeom>
          <a:noFill/>
        </p:spPr>
        <p:txBody>
          <a:bodyPr wrap="square">
            <a:spAutoFit/>
          </a:bodyPr>
          <a:lstStyle/>
          <a:p>
            <a:pPr algn="just">
              <a:lnSpc>
                <a:spcPct val="150000"/>
              </a:lnSpc>
            </a:pPr>
            <a:r>
              <a:rPr lang="en-US" sz="1200" dirty="0" err="1">
                <a:effectLst/>
                <a:latin typeface="Arial" panose="020B0604020202020204" pitchFamily="34" charset="0"/>
                <a:ea typeface="Calibri" panose="020F0502020204030204" pitchFamily="34" charset="0"/>
                <a:cs typeface="Times New Roman" panose="02020603050405020304" pitchFamily="18" charset="0"/>
              </a:rPr>
              <a:t>Pentru</a:t>
            </a:r>
            <a:r>
              <a:rPr lang="en-US" sz="1200" dirty="0">
                <a:effectLst/>
                <a:latin typeface="Arial" panose="020B0604020202020204" pitchFamily="34" charset="0"/>
                <a:ea typeface="Calibri" panose="020F0502020204030204" pitchFamily="34" charset="0"/>
                <a:cs typeface="Times New Roman" panose="02020603050405020304" pitchFamily="18" charset="0"/>
              </a:rPr>
              <a:t> a merge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profunzime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această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problemă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cultura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influențează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comportamentul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percepțiile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valorile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noastre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modelează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obiceiurile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noastre</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lucru</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Astfel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managerul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francez</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risca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sa</a:t>
            </a:r>
            <a:r>
              <a:rPr lang="en-US" sz="1200" dirty="0">
                <a:effectLst/>
                <a:latin typeface="Arial" panose="020B0604020202020204" pitchFamily="34" charset="0"/>
                <a:ea typeface="Calibri" panose="020F0502020204030204" pitchFamily="34" charset="0"/>
                <a:cs typeface="Times New Roman" panose="02020603050405020304" pitchFamily="18" charset="0"/>
              </a:rPr>
              <a:t> fie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destul</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dezorientat</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relațiile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informale</a:t>
            </a:r>
            <a:r>
              <a:rPr lang="en-US" sz="1200" dirty="0">
                <a:effectLst/>
                <a:latin typeface="Arial" panose="020B0604020202020204" pitchFamily="34" charset="0"/>
                <a:ea typeface="Calibri" panose="020F0502020204030204" pitchFamily="34" charset="0"/>
                <a:cs typeface="Times New Roman" panose="02020603050405020304" pitchFamily="18" charset="0"/>
              </a:rPr>
              <a:t> pe care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colaboratorii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englezi</a:t>
            </a:r>
            <a:r>
              <a:rPr lang="en-US" sz="1200" dirty="0">
                <a:effectLst/>
                <a:latin typeface="Arial" panose="020B0604020202020204" pitchFamily="34" charset="0"/>
                <a:ea typeface="Calibri" panose="020F0502020204030204" pitchFamily="34" charset="0"/>
                <a:cs typeface="Times New Roman" panose="02020603050405020304" pitchFamily="18" charset="0"/>
              </a:rPr>
              <a:t> le au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între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ei</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fapt</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este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foarte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obișnuit</a:t>
            </a:r>
            <a:r>
              <a:rPr lang="en-US" sz="1200" dirty="0">
                <a:effectLst/>
                <a:latin typeface="Arial" panose="020B0604020202020204" pitchFamily="34" charset="0"/>
                <a:ea typeface="Calibri" panose="020F0502020204030204" pitchFamily="34" charset="0"/>
                <a:cs typeface="Times New Roman" panose="02020603050405020304" pitchFamily="18" charset="0"/>
              </a:rPr>
              <a:t> ca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englezii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să</a:t>
            </a:r>
            <a:r>
              <a:rPr lang="en-US" sz="1200" dirty="0">
                <a:effectLst/>
                <a:latin typeface="Arial" panose="020B0604020202020204" pitchFamily="34" charset="0"/>
                <a:ea typeface="Calibri" panose="020F0502020204030204" pitchFamily="34" charset="0"/>
                <a:cs typeface="Times New Roman" panose="02020603050405020304" pitchFamily="18" charset="0"/>
              </a:rPr>
              <a:t> se </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adreseze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unul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altuia</a:t>
            </a:r>
            <a:r>
              <a:rPr lang="en-US" sz="1200" dirty="0">
                <a:effectLst/>
                <a:latin typeface="Arial" panose="020B0604020202020204" pitchFamily="34" charset="0"/>
                <a:ea typeface="Calibri" panose="020F0502020204030204" pitchFamily="34" charset="0"/>
                <a:cs typeface="Times New Roman" panose="02020603050405020304" pitchFamily="18" charset="0"/>
              </a:rPr>
              <a:t> cu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numele</a:t>
            </a:r>
            <a:r>
              <a:rPr lang="en-US" sz="1200" dirty="0">
                <a:effectLst/>
                <a:latin typeface="Arial" panose="020B0604020202020204" pitchFamily="34" charset="0"/>
                <a:ea typeface="Calibri" panose="020F0502020204030204" pitchFamily="34" charset="0"/>
                <a:cs typeface="Times New Roman" panose="02020603050405020304" pitchFamily="18" charset="0"/>
              </a:rPr>
              <a:t> lor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botez</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acest</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lucru</a:t>
            </a:r>
            <a:r>
              <a:rPr lang="en-US" sz="1200" dirty="0">
                <a:effectLst/>
                <a:latin typeface="Arial" panose="020B0604020202020204" pitchFamily="34" charset="0"/>
                <a:ea typeface="Calibri" panose="020F0502020204030204" pitchFamily="34" charset="0"/>
                <a:cs typeface="Times New Roman" panose="02020603050405020304" pitchFamily="18" charset="0"/>
              </a:rPr>
              <a:t> se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întâmplă</a:t>
            </a:r>
            <a:r>
              <a:rPr lang="en-US" sz="1200" dirty="0">
                <a:effectLst/>
                <a:latin typeface="Arial" panose="020B0604020202020204" pitchFamily="34" charset="0"/>
                <a:ea typeface="Calibri" panose="020F0502020204030204" pitchFamily="34" charset="0"/>
                <a:cs typeface="Times New Roman" panose="02020603050405020304" pitchFamily="18" charset="0"/>
              </a:rPr>
              <a:t> la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toate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nivelurile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organigramei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Această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modalitate</a:t>
            </a:r>
            <a:r>
              <a:rPr lang="en-US" sz="1200" dirty="0">
                <a:effectLst/>
                <a:latin typeface="Arial" panose="020B0604020202020204" pitchFamily="34" charset="0"/>
                <a:ea typeface="Calibri" panose="020F0502020204030204" pitchFamily="34" charset="0"/>
                <a:cs typeface="Times New Roman" panose="02020603050405020304" pitchFamily="18" charset="0"/>
              </a:rPr>
              <a:t> de contact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mediul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profesional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este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încă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destul</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rară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Franța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unde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utilizarea</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civilităților</a:t>
            </a:r>
            <a:r>
              <a:rPr lang="en-US" sz="1200" dirty="0">
                <a:effectLst/>
                <a:latin typeface="Arial" panose="020B0604020202020204" pitchFamily="34" charset="0"/>
                <a:ea typeface="Calibri" panose="020F0502020204030204" pitchFamily="34" charset="0"/>
                <a:cs typeface="Times New Roman" panose="02020603050405020304" pitchFamily="18" charset="0"/>
              </a:rPr>
              <a:t> - </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Domnul</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Doamna</a:t>
            </a:r>
            <a:r>
              <a:rPr lang="en-US" sz="1200" dirty="0">
                <a:effectLst/>
                <a:latin typeface="Arial" panose="020B0604020202020204" pitchFamily="34" charset="0"/>
                <a:ea typeface="Calibri" panose="020F0502020204030204" pitchFamily="34" charset="0"/>
                <a:cs typeface="Times New Roman" panose="02020603050405020304" pitchFamily="18" charset="0"/>
              </a:rPr>
              <a:t> -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titlurilor</a:t>
            </a:r>
            <a:r>
              <a:rPr lang="en-US" sz="1200" dirty="0">
                <a:effectLst/>
                <a:latin typeface="Arial" panose="020B0604020202020204" pitchFamily="34" charset="0"/>
                <a:ea typeface="Calibri" panose="020F0502020204030204" pitchFamily="34" charset="0"/>
                <a:cs typeface="Times New Roman" panose="02020603050405020304" pitchFamily="18" charset="0"/>
              </a:rPr>
              <a:t> - Master, Doctor -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rămâne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foarte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ancorată</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în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cultura</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afaceri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implică</a:t>
            </a:r>
            <a:r>
              <a:rPr lang="en-US" sz="1200" dirty="0">
                <a:effectLst/>
                <a:latin typeface="Arial" panose="020B0604020202020204" pitchFamily="34" charset="0"/>
                <a:ea typeface="Calibri" panose="020F0502020204030204" pitchFamily="34" charset="0"/>
                <a:cs typeface="Times New Roman" panose="02020603050405020304" pitchFamily="18" charset="0"/>
              </a:rPr>
              <a:t> o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marcă</a:t>
            </a:r>
            <a:r>
              <a:rPr lang="en-US" sz="1200" dirty="0">
                <a:effectLst/>
                <a:latin typeface="Arial" panose="020B0604020202020204" pitchFamily="34" charset="0"/>
                <a:ea typeface="Calibri" panose="020F0502020204030204" pitchFamily="34" charset="0"/>
                <a:cs typeface="Times New Roman" panose="02020603050405020304" pitchFamily="18" charset="0"/>
              </a:rPr>
              <a:t> de respect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față</a:t>
            </a:r>
            <a:r>
              <a:rPr lang="en-US" sz="1200" dirty="0">
                <a:effectLst/>
                <a:latin typeface="Arial" panose="020B0604020202020204" pitchFamily="34" charset="0"/>
                <a:ea typeface="Calibri" panose="020F0502020204030204" pitchFamily="34" charset="0"/>
                <a:cs typeface="Times New Roman" panose="02020603050405020304" pitchFamily="18" charset="0"/>
              </a:rPr>
              <a:t> de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colegi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și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superiorii</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ierarhici</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843375"/>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5787</Words>
  <Application>Microsoft Office PowerPoint</Application>
  <PresentationFormat>Expunere pe ecran (16:9)</PresentationFormat>
  <Paragraphs>398</Paragraphs>
  <Slides>42</Slides>
  <Notes>0</Notes>
  <HiddenSlides>0</HiddenSlides>
  <MMClips>0</MMClips>
  <ScaleCrop>false</ScaleCrop>
  <HeadingPairs>
    <vt:vector size="8" baseType="variant">
      <vt:variant>
        <vt:lpstr>Fonturi utilizate</vt:lpstr>
      </vt:variant>
      <vt:variant>
        <vt:i4>5</vt:i4>
      </vt:variant>
      <vt:variant>
        <vt:lpstr>Temă</vt:lpstr>
      </vt:variant>
      <vt:variant>
        <vt:i4>3</vt:i4>
      </vt:variant>
      <vt:variant>
        <vt:lpstr>Servere OLE încorporate</vt:lpstr>
      </vt:variant>
      <vt:variant>
        <vt:i4>0</vt:i4>
      </vt:variant>
      <vt:variant>
        <vt:lpstr>Titluri diapozitive</vt:lpstr>
      </vt:variant>
      <vt:variant>
        <vt:i4>42</vt:i4>
      </vt:variant>
    </vt:vector>
  </HeadingPairs>
  <TitlesOfParts>
    <vt:vector size="50" baseType="lpstr">
      <vt:lpstr>Arial</vt:lpstr>
      <vt:lpstr>Calibri</vt:lpstr>
      <vt:lpstr>Public Sans</vt:lpstr>
      <vt:lpstr>Söhne</vt:lpstr>
      <vt:lpstr>Verdana</vt:lpstr>
      <vt:lpstr>Cover and End Slide Master</vt:lpstr>
      <vt:lpstr>Contents Slide Master</vt:lpstr>
      <vt:lpstr>Section Break Slide Master</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Luminița BOLOCA</cp:lastModifiedBy>
  <cp:revision>239</cp:revision>
  <dcterms:created xsi:type="dcterms:W3CDTF">2016-12-05T23:26:54Z</dcterms:created>
  <dcterms:modified xsi:type="dcterms:W3CDTF">2023-05-27T13:30:25Z</dcterms:modified>
</cp:coreProperties>
</file>