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4" r:id="rId2"/>
    <p:sldId id="261" r:id="rId3"/>
    <p:sldId id="309" r:id="rId4"/>
    <p:sldId id="275" r:id="rId5"/>
    <p:sldId id="266" r:id="rId6"/>
    <p:sldId id="301" r:id="rId7"/>
    <p:sldId id="310" r:id="rId8"/>
    <p:sldId id="303" r:id="rId9"/>
    <p:sldId id="311" r:id="rId10"/>
    <p:sldId id="306" r:id="rId11"/>
    <p:sldId id="307" r:id="rId12"/>
    <p:sldId id="308" r:id="rId13"/>
    <p:sldId id="276" r:id="rId14"/>
    <p:sldId id="345" r:id="rId15"/>
    <p:sldId id="346" r:id="rId16"/>
    <p:sldId id="347" r:id="rId17"/>
    <p:sldId id="348" r:id="rId18"/>
    <p:sldId id="349" r:id="rId19"/>
    <p:sldId id="350" r:id="rId20"/>
    <p:sldId id="351" r:id="rId21"/>
    <p:sldId id="352" r:id="rId22"/>
    <p:sldId id="353" r:id="rId23"/>
    <p:sldId id="354" r:id="rId24"/>
    <p:sldId id="305" r:id="rId25"/>
    <p:sldId id="314" r:id="rId26"/>
    <p:sldId id="313" r:id="rId27"/>
    <p:sldId id="315" r:id="rId28"/>
    <p:sldId id="278" r:id="rId29"/>
    <p:sldId id="296" r:id="rId30"/>
    <p:sldId id="262" r:id="rId31"/>
  </p:sldIdLst>
  <p:sldSz cx="12192000" cy="6858000"/>
  <p:notesSz cx="6858000" cy="9144000"/>
  <p:defaultTextStyle>
    <a:defPPr>
      <a:defRPr lang="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B5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89" autoAdjust="0"/>
    <p:restoredTop sz="94660"/>
  </p:normalViewPr>
  <p:slideViewPr>
    <p:cSldViewPr snapToGrid="0">
      <p:cViewPr varScale="1">
        <p:scale>
          <a:sx n="79" d="100"/>
          <a:sy n="79" d="100"/>
        </p:scale>
        <p:origin x="3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4784E2-D853-42B7-B0CD-593C4427D766}" type="datetimeFigureOut">
              <a:rPr lang="en-GB" smtClean="0"/>
              <a:t>16/06/2023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BC15B8-BD01-48EE-A111-1295C00C75D8}" type="slidenum">
              <a:rPr lang="en-GB" smtClean="0"/>
              <a:t>‹#›</a:t>
            </a:fld>
            <a:endParaRPr lang="en-GB"/>
          </a:p>
        </p:txBody>
      </p:sp>
    </p:spTree>
    <p:extLst>
      <p:ext uri="{BB962C8B-B14F-4D97-AF65-F5344CB8AC3E}">
        <p14:creationId xmlns:p14="http://schemas.microsoft.com/office/powerpoint/2010/main" val="2815698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BC15B8-BD01-48EE-A111-1295C00C75D8}" type="slidenum">
              <a:rPr lang="en-GB" smtClean="0"/>
              <a:t>10</a:t>
            </a:fld>
            <a:endParaRPr lang="en-GB"/>
          </a:p>
        </p:txBody>
      </p:sp>
    </p:spTree>
    <p:extLst>
      <p:ext uri="{BB962C8B-B14F-4D97-AF65-F5344CB8AC3E}">
        <p14:creationId xmlns:p14="http://schemas.microsoft.com/office/powerpoint/2010/main" val="3994545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08379-C352-AF2B-3468-6BC40B00F84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F419AEA-BBAA-F30A-CA17-1E695DD0E7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192C1302-8629-8700-D5DD-6C5A6E55A782}"/>
              </a:ext>
            </a:extLst>
          </p:cNvPr>
          <p:cNvSpPr>
            <a:spLocks noGrp="1"/>
          </p:cNvSpPr>
          <p:nvPr>
            <p:ph type="dt" sz="half" idx="10"/>
          </p:nvPr>
        </p:nvSpPr>
        <p:spPr/>
        <p:txBody>
          <a:bodyPr/>
          <a:lstStyle/>
          <a:p>
            <a:fld id="{06EA5777-5E4A-42E9-BDD4-7A74392ADBFC}" type="datetimeFigureOut">
              <a:rPr lang="en-GB" smtClean="0"/>
              <a:t>16/06/2023</a:t>
            </a:fld>
            <a:endParaRPr lang="en-GB"/>
          </a:p>
        </p:txBody>
      </p:sp>
      <p:sp>
        <p:nvSpPr>
          <p:cNvPr id="5" name="Footer Placeholder 4">
            <a:extLst>
              <a:ext uri="{FF2B5EF4-FFF2-40B4-BE49-F238E27FC236}">
                <a16:creationId xmlns:a16="http://schemas.microsoft.com/office/drawing/2014/main" id="{D1755EEB-3DED-EAB0-217D-11D5DC01B1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B19405-7920-38E5-06EE-5CC212A7A1E5}"/>
              </a:ext>
            </a:extLst>
          </p:cNvPr>
          <p:cNvSpPr>
            <a:spLocks noGrp="1"/>
          </p:cNvSpPr>
          <p:nvPr>
            <p:ph type="sldNum" sz="quarter" idx="12"/>
          </p:nvPr>
        </p:nvSpPr>
        <p:spPr/>
        <p:txBody>
          <a:bodyPr/>
          <a:lstStyle/>
          <a:p>
            <a:fld id="{7FE177E4-21FF-4376-88C0-AC0C044BE969}" type="slidenum">
              <a:rPr lang="en-GB" smtClean="0"/>
              <a:t>‹#›</a:t>
            </a:fld>
            <a:endParaRPr lang="en-GB"/>
          </a:p>
        </p:txBody>
      </p:sp>
    </p:spTree>
    <p:extLst>
      <p:ext uri="{BB962C8B-B14F-4D97-AF65-F5344CB8AC3E}">
        <p14:creationId xmlns:p14="http://schemas.microsoft.com/office/powerpoint/2010/main" val="1779626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17EF3-C12C-3112-4400-7904A75CD67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85545A4-D5E1-7DFA-5B05-ABDD1E7BBCB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AA47A04-27D2-2176-D3E0-4801187A2E3D}"/>
              </a:ext>
            </a:extLst>
          </p:cNvPr>
          <p:cNvSpPr>
            <a:spLocks noGrp="1"/>
          </p:cNvSpPr>
          <p:nvPr>
            <p:ph type="dt" sz="half" idx="10"/>
          </p:nvPr>
        </p:nvSpPr>
        <p:spPr/>
        <p:txBody>
          <a:bodyPr/>
          <a:lstStyle/>
          <a:p>
            <a:fld id="{06EA5777-5E4A-42E9-BDD4-7A74392ADBFC}" type="datetimeFigureOut">
              <a:rPr lang="en-GB" smtClean="0"/>
              <a:t>16/06/2023</a:t>
            </a:fld>
            <a:endParaRPr lang="en-GB"/>
          </a:p>
        </p:txBody>
      </p:sp>
      <p:sp>
        <p:nvSpPr>
          <p:cNvPr id="5" name="Footer Placeholder 4">
            <a:extLst>
              <a:ext uri="{FF2B5EF4-FFF2-40B4-BE49-F238E27FC236}">
                <a16:creationId xmlns:a16="http://schemas.microsoft.com/office/drawing/2014/main" id="{0A3E4089-F833-4638-5B70-29AF6C0C7C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972748-8DC7-BBD7-A159-3B1ACCE0DD0A}"/>
              </a:ext>
            </a:extLst>
          </p:cNvPr>
          <p:cNvSpPr>
            <a:spLocks noGrp="1"/>
          </p:cNvSpPr>
          <p:nvPr>
            <p:ph type="sldNum" sz="quarter" idx="12"/>
          </p:nvPr>
        </p:nvSpPr>
        <p:spPr/>
        <p:txBody>
          <a:bodyPr/>
          <a:lstStyle/>
          <a:p>
            <a:fld id="{7FE177E4-21FF-4376-88C0-AC0C044BE969}" type="slidenum">
              <a:rPr lang="en-GB" smtClean="0"/>
              <a:t>‹#›</a:t>
            </a:fld>
            <a:endParaRPr lang="en-GB"/>
          </a:p>
        </p:txBody>
      </p:sp>
    </p:spTree>
    <p:extLst>
      <p:ext uri="{BB962C8B-B14F-4D97-AF65-F5344CB8AC3E}">
        <p14:creationId xmlns:p14="http://schemas.microsoft.com/office/powerpoint/2010/main" val="275728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D3ABE7-E650-AF4B-760E-FE167A92228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DF16587-22E8-3ACD-F5AD-1C90890AC96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CB63D47-4812-F1FE-1519-A4370545547E}"/>
              </a:ext>
            </a:extLst>
          </p:cNvPr>
          <p:cNvSpPr>
            <a:spLocks noGrp="1"/>
          </p:cNvSpPr>
          <p:nvPr>
            <p:ph type="dt" sz="half" idx="10"/>
          </p:nvPr>
        </p:nvSpPr>
        <p:spPr/>
        <p:txBody>
          <a:bodyPr/>
          <a:lstStyle/>
          <a:p>
            <a:fld id="{06EA5777-5E4A-42E9-BDD4-7A74392ADBFC}" type="datetimeFigureOut">
              <a:rPr lang="en-GB" smtClean="0"/>
              <a:t>16/06/2023</a:t>
            </a:fld>
            <a:endParaRPr lang="en-GB"/>
          </a:p>
        </p:txBody>
      </p:sp>
      <p:sp>
        <p:nvSpPr>
          <p:cNvPr id="5" name="Footer Placeholder 4">
            <a:extLst>
              <a:ext uri="{FF2B5EF4-FFF2-40B4-BE49-F238E27FC236}">
                <a16:creationId xmlns:a16="http://schemas.microsoft.com/office/drawing/2014/main" id="{257786E7-4CE9-D625-C4A9-2E17889D7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ED59C5-7C4C-B1BF-B3B4-768D128ADEC1}"/>
              </a:ext>
            </a:extLst>
          </p:cNvPr>
          <p:cNvSpPr>
            <a:spLocks noGrp="1"/>
          </p:cNvSpPr>
          <p:nvPr>
            <p:ph type="sldNum" sz="quarter" idx="12"/>
          </p:nvPr>
        </p:nvSpPr>
        <p:spPr/>
        <p:txBody>
          <a:bodyPr/>
          <a:lstStyle/>
          <a:p>
            <a:fld id="{7FE177E4-21FF-4376-88C0-AC0C044BE969}" type="slidenum">
              <a:rPr lang="en-GB" smtClean="0"/>
              <a:t>‹#›</a:t>
            </a:fld>
            <a:endParaRPr lang="en-GB"/>
          </a:p>
        </p:txBody>
      </p:sp>
    </p:spTree>
    <p:extLst>
      <p:ext uri="{BB962C8B-B14F-4D97-AF65-F5344CB8AC3E}">
        <p14:creationId xmlns:p14="http://schemas.microsoft.com/office/powerpoint/2010/main" val="792414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Break Layout">
    <p:spTree>
      <p:nvGrpSpPr>
        <p:cNvPr id="1" name=""/>
        <p:cNvGrpSpPr/>
        <p:nvPr/>
      </p:nvGrpSpPr>
      <p:grpSpPr>
        <a:xfrm>
          <a:off x="0" y="0"/>
          <a:ext cx="0" cy="0"/>
          <a:chOff x="0" y="0"/>
          <a:chExt cx="0" cy="0"/>
        </a:xfrm>
      </p:grpSpPr>
      <p:sp>
        <p:nvSpPr>
          <p:cNvPr id="3" name="Rectangle 2"/>
          <p:cNvSpPr/>
          <p:nvPr userDrawn="1"/>
        </p:nvSpPr>
        <p:spPr>
          <a:xfrm>
            <a:off x="0" y="3429000"/>
            <a:ext cx="12192000" cy="3429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 name="Rectangle 1"/>
          <p:cNvSpPr/>
          <p:nvPr userDrawn="1"/>
        </p:nvSpPr>
        <p:spPr>
          <a:xfrm>
            <a:off x="2821478" y="1124744"/>
            <a:ext cx="6528725" cy="4608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5" name="Rectangle 4"/>
          <p:cNvSpPr/>
          <p:nvPr userDrawn="1"/>
        </p:nvSpPr>
        <p:spPr>
          <a:xfrm>
            <a:off x="2821478" y="0"/>
            <a:ext cx="6528725" cy="260648"/>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Rectangle 5"/>
          <p:cNvSpPr/>
          <p:nvPr userDrawn="1"/>
        </p:nvSpPr>
        <p:spPr>
          <a:xfrm>
            <a:off x="2821478" y="6597352"/>
            <a:ext cx="6528725" cy="260648"/>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 name="Text Placeholder 9"/>
          <p:cNvSpPr>
            <a:spLocks noGrp="1"/>
          </p:cNvSpPr>
          <p:nvPr>
            <p:ph type="body" sz="quarter" idx="10" hasCustomPrompt="1"/>
          </p:nvPr>
        </p:nvSpPr>
        <p:spPr>
          <a:xfrm>
            <a:off x="2821478" y="4066024"/>
            <a:ext cx="6528725"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2821478" y="4834109"/>
            <a:ext cx="6528725"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pic>
        <p:nvPicPr>
          <p:cNvPr id="9" name="image2.png"/>
          <p:cNvPicPr/>
          <p:nvPr userDrawn="1"/>
        </p:nvPicPr>
        <p:blipFill>
          <a:blip r:embed="rId2" cstate="print"/>
          <a:stretch>
            <a:fillRect/>
          </a:stretch>
        </p:blipFill>
        <p:spPr>
          <a:xfrm>
            <a:off x="3421619" y="1194915"/>
            <a:ext cx="4904740" cy="2451947"/>
          </a:xfrm>
          <a:prstGeom prst="rect">
            <a:avLst/>
          </a:prstGeom>
        </p:spPr>
      </p:pic>
    </p:spTree>
    <p:extLst>
      <p:ext uri="{BB962C8B-B14F-4D97-AF65-F5344CB8AC3E}">
        <p14:creationId xmlns:p14="http://schemas.microsoft.com/office/powerpoint/2010/main" val="1548655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6618000"/>
            <a:ext cx="12192000" cy="24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5" name="Rectangle 4"/>
          <p:cNvSpPr/>
          <p:nvPr userDrawn="1"/>
        </p:nvSpPr>
        <p:spPr>
          <a:xfrm>
            <a:off x="0" y="0"/>
            <a:ext cx="12192000" cy="96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Tree>
    <p:extLst>
      <p:ext uri="{BB962C8B-B14F-4D97-AF65-F5344CB8AC3E}">
        <p14:creationId xmlns:p14="http://schemas.microsoft.com/office/powerpoint/2010/main" val="1859556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
        <p:nvSpPr>
          <p:cNvPr id="6" name="Rectangle 5"/>
          <p:cNvSpPr/>
          <p:nvPr userDrawn="1"/>
        </p:nvSpPr>
        <p:spPr>
          <a:xfrm>
            <a:off x="-3472" y="0"/>
            <a:ext cx="2112235" cy="6858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graphicFrame>
        <p:nvGraphicFramePr>
          <p:cNvPr id="2" name="Objeto 1"/>
          <p:cNvGraphicFramePr>
            <a:graphicFrameLocks noChangeAspect="1"/>
          </p:cNvGraphicFramePr>
          <p:nvPr userDrawn="1">
            <p:extLst>
              <p:ext uri="{D42A27DB-BD31-4B8C-83A1-F6EECF244321}">
                <p14:modId xmlns:p14="http://schemas.microsoft.com/office/powerpoint/2010/main" val="2364264139"/>
              </p:ext>
            </p:extLst>
          </p:nvPr>
        </p:nvGraphicFramePr>
        <p:xfrm>
          <a:off x="9572751" y="4305301"/>
          <a:ext cx="2578100" cy="2552700"/>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1"/>
                      <p:cNvPicPr/>
                      <p:nvPr/>
                    </p:nvPicPr>
                    <p:blipFill>
                      <a:blip r:embed="rId3"/>
                      <a:stretch>
                        <a:fillRect/>
                      </a:stretch>
                    </p:blipFill>
                    <p:spPr>
                      <a:xfrm>
                        <a:off x="9572751" y="4305301"/>
                        <a:ext cx="2578100" cy="2552700"/>
                      </a:xfrm>
                      <a:prstGeom prst="rect">
                        <a:avLst/>
                      </a:prstGeom>
                    </p:spPr>
                  </p:pic>
                </p:oleObj>
              </mc:Fallback>
            </mc:AlternateContent>
          </a:graphicData>
        </a:graphic>
      </p:graphicFrame>
    </p:spTree>
    <p:extLst>
      <p:ext uri="{BB962C8B-B14F-4D97-AF65-F5344CB8AC3E}">
        <p14:creationId xmlns:p14="http://schemas.microsoft.com/office/powerpoint/2010/main" val="1497711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73278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4762990"/>
            <a:ext cx="12192000" cy="768084"/>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97" y="5531075"/>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graphicFrame>
        <p:nvGraphicFramePr>
          <p:cNvPr id="2" name="Objeto 1"/>
          <p:cNvGraphicFramePr>
            <a:graphicFrameLocks noChangeAspect="1"/>
          </p:cNvGraphicFramePr>
          <p:nvPr userDrawn="1">
            <p:extLst>
              <p:ext uri="{D42A27DB-BD31-4B8C-83A1-F6EECF244321}">
                <p14:modId xmlns:p14="http://schemas.microsoft.com/office/powerpoint/2010/main" val="3977405089"/>
              </p:ext>
            </p:extLst>
          </p:nvPr>
        </p:nvGraphicFramePr>
        <p:xfrm>
          <a:off x="3023659" y="740701"/>
          <a:ext cx="5905500" cy="3403600"/>
        </p:xfrm>
        <a:graphic>
          <a:graphicData uri="http://schemas.openxmlformats.org/presentationml/2006/ole">
            <mc:AlternateContent xmlns:mc="http://schemas.openxmlformats.org/markup-compatibility/2006">
              <mc:Choice xmlns:v="urn:schemas-microsoft-com:vml" Requires="v">
                <p:oleObj r:id="rId2" imgW="4429080" imgH="2552400" progId="">
                  <p:embed/>
                </p:oleObj>
              </mc:Choice>
              <mc:Fallback>
                <p:oleObj r:id="rId2" imgW="4429080" imgH="2552400" progId="">
                  <p:embed/>
                  <p:pic>
                    <p:nvPicPr>
                      <p:cNvPr id="2" name="Objeto 1"/>
                      <p:cNvPicPr/>
                      <p:nvPr/>
                    </p:nvPicPr>
                    <p:blipFill>
                      <a:blip r:embed="rId3"/>
                      <a:stretch>
                        <a:fillRect/>
                      </a:stretch>
                    </p:blipFill>
                    <p:spPr>
                      <a:xfrm>
                        <a:off x="3023659" y="740701"/>
                        <a:ext cx="5905500" cy="3403600"/>
                      </a:xfrm>
                      <a:prstGeom prst="rect">
                        <a:avLst/>
                      </a:prstGeom>
                    </p:spPr>
                  </p:pic>
                </p:oleObj>
              </mc:Fallback>
            </mc:AlternateContent>
          </a:graphicData>
        </a:graphic>
      </p:graphicFrame>
    </p:spTree>
    <p:extLst>
      <p:ext uri="{BB962C8B-B14F-4D97-AF65-F5344CB8AC3E}">
        <p14:creationId xmlns:p14="http://schemas.microsoft.com/office/powerpoint/2010/main" val="4827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A39AA-B6FD-CBCC-D7F0-675CB66EEDD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A17E9F2-818D-4BA6-2216-FB967667293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AB362BE-3CAE-55B7-FDA3-3FC64BC59E0C}"/>
              </a:ext>
            </a:extLst>
          </p:cNvPr>
          <p:cNvSpPr>
            <a:spLocks noGrp="1"/>
          </p:cNvSpPr>
          <p:nvPr>
            <p:ph type="dt" sz="half" idx="10"/>
          </p:nvPr>
        </p:nvSpPr>
        <p:spPr/>
        <p:txBody>
          <a:bodyPr/>
          <a:lstStyle/>
          <a:p>
            <a:fld id="{06EA5777-5E4A-42E9-BDD4-7A74392ADBFC}" type="datetimeFigureOut">
              <a:rPr lang="en-GB" smtClean="0"/>
              <a:t>16/06/2023</a:t>
            </a:fld>
            <a:endParaRPr lang="en-GB"/>
          </a:p>
        </p:txBody>
      </p:sp>
      <p:sp>
        <p:nvSpPr>
          <p:cNvPr id="5" name="Footer Placeholder 4">
            <a:extLst>
              <a:ext uri="{FF2B5EF4-FFF2-40B4-BE49-F238E27FC236}">
                <a16:creationId xmlns:a16="http://schemas.microsoft.com/office/drawing/2014/main" id="{40526570-FB20-5295-D181-AC99DED522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AD92BA-054F-F364-DC68-CBD4261481B9}"/>
              </a:ext>
            </a:extLst>
          </p:cNvPr>
          <p:cNvSpPr>
            <a:spLocks noGrp="1"/>
          </p:cNvSpPr>
          <p:nvPr>
            <p:ph type="sldNum" sz="quarter" idx="12"/>
          </p:nvPr>
        </p:nvSpPr>
        <p:spPr/>
        <p:txBody>
          <a:bodyPr/>
          <a:lstStyle/>
          <a:p>
            <a:fld id="{7FE177E4-21FF-4376-88C0-AC0C044BE969}" type="slidenum">
              <a:rPr lang="en-GB" smtClean="0"/>
              <a:t>‹#›</a:t>
            </a:fld>
            <a:endParaRPr lang="en-GB"/>
          </a:p>
        </p:txBody>
      </p:sp>
    </p:spTree>
    <p:extLst>
      <p:ext uri="{BB962C8B-B14F-4D97-AF65-F5344CB8AC3E}">
        <p14:creationId xmlns:p14="http://schemas.microsoft.com/office/powerpoint/2010/main" val="674892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8941-2D25-4B8C-F646-E02766AA903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6D5DF24C-B31D-76B1-AC11-6F375958B1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92562C7-5EE7-899E-6B99-D2CC8297AE58}"/>
              </a:ext>
            </a:extLst>
          </p:cNvPr>
          <p:cNvSpPr>
            <a:spLocks noGrp="1"/>
          </p:cNvSpPr>
          <p:nvPr>
            <p:ph type="dt" sz="half" idx="10"/>
          </p:nvPr>
        </p:nvSpPr>
        <p:spPr/>
        <p:txBody>
          <a:bodyPr/>
          <a:lstStyle/>
          <a:p>
            <a:fld id="{06EA5777-5E4A-42E9-BDD4-7A74392ADBFC}" type="datetimeFigureOut">
              <a:rPr lang="en-GB" smtClean="0"/>
              <a:t>16/06/2023</a:t>
            </a:fld>
            <a:endParaRPr lang="en-GB"/>
          </a:p>
        </p:txBody>
      </p:sp>
      <p:sp>
        <p:nvSpPr>
          <p:cNvPr id="5" name="Footer Placeholder 4">
            <a:extLst>
              <a:ext uri="{FF2B5EF4-FFF2-40B4-BE49-F238E27FC236}">
                <a16:creationId xmlns:a16="http://schemas.microsoft.com/office/drawing/2014/main" id="{890F37B2-86CA-54EF-6B7B-E6DE2857AC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0C581B-95EB-D0D2-E192-9782242998A7}"/>
              </a:ext>
            </a:extLst>
          </p:cNvPr>
          <p:cNvSpPr>
            <a:spLocks noGrp="1"/>
          </p:cNvSpPr>
          <p:nvPr>
            <p:ph type="sldNum" sz="quarter" idx="12"/>
          </p:nvPr>
        </p:nvSpPr>
        <p:spPr/>
        <p:txBody>
          <a:bodyPr/>
          <a:lstStyle/>
          <a:p>
            <a:fld id="{7FE177E4-21FF-4376-88C0-AC0C044BE969}" type="slidenum">
              <a:rPr lang="en-GB" smtClean="0"/>
              <a:t>‹#›</a:t>
            </a:fld>
            <a:endParaRPr lang="en-GB"/>
          </a:p>
        </p:txBody>
      </p:sp>
    </p:spTree>
    <p:extLst>
      <p:ext uri="{BB962C8B-B14F-4D97-AF65-F5344CB8AC3E}">
        <p14:creationId xmlns:p14="http://schemas.microsoft.com/office/powerpoint/2010/main" val="1790406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5F3CA-9F01-4ED9-C657-6B410B4A476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91A29F4-ECBD-4A1B-2C76-65F3E6852C2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6A92F54-55D1-7D01-D6E1-C3DA3CE1BD5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3872868-30EB-3D1C-C2BB-ED52519873A5}"/>
              </a:ext>
            </a:extLst>
          </p:cNvPr>
          <p:cNvSpPr>
            <a:spLocks noGrp="1"/>
          </p:cNvSpPr>
          <p:nvPr>
            <p:ph type="dt" sz="half" idx="10"/>
          </p:nvPr>
        </p:nvSpPr>
        <p:spPr/>
        <p:txBody>
          <a:bodyPr/>
          <a:lstStyle/>
          <a:p>
            <a:fld id="{06EA5777-5E4A-42E9-BDD4-7A74392ADBFC}" type="datetimeFigureOut">
              <a:rPr lang="en-GB" smtClean="0"/>
              <a:t>16/06/2023</a:t>
            </a:fld>
            <a:endParaRPr lang="en-GB"/>
          </a:p>
        </p:txBody>
      </p:sp>
      <p:sp>
        <p:nvSpPr>
          <p:cNvPr id="6" name="Footer Placeholder 5">
            <a:extLst>
              <a:ext uri="{FF2B5EF4-FFF2-40B4-BE49-F238E27FC236}">
                <a16:creationId xmlns:a16="http://schemas.microsoft.com/office/drawing/2014/main" id="{C7E19372-35D1-A67D-4CFD-B92D8EC132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6FC7BD-B962-D4A4-6A75-00FDC3B559D0}"/>
              </a:ext>
            </a:extLst>
          </p:cNvPr>
          <p:cNvSpPr>
            <a:spLocks noGrp="1"/>
          </p:cNvSpPr>
          <p:nvPr>
            <p:ph type="sldNum" sz="quarter" idx="12"/>
          </p:nvPr>
        </p:nvSpPr>
        <p:spPr/>
        <p:txBody>
          <a:bodyPr/>
          <a:lstStyle/>
          <a:p>
            <a:fld id="{7FE177E4-21FF-4376-88C0-AC0C044BE969}" type="slidenum">
              <a:rPr lang="en-GB" smtClean="0"/>
              <a:t>‹#›</a:t>
            </a:fld>
            <a:endParaRPr lang="en-GB"/>
          </a:p>
        </p:txBody>
      </p:sp>
    </p:spTree>
    <p:extLst>
      <p:ext uri="{BB962C8B-B14F-4D97-AF65-F5344CB8AC3E}">
        <p14:creationId xmlns:p14="http://schemas.microsoft.com/office/powerpoint/2010/main" val="3688728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75367-371A-1AE7-FCC5-2ACFF2BB3CD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5F96B08-7B9D-5667-28D8-2E0C99D70F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6D1B6A7-A9B2-1C5B-AC04-BDB453CA06D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272D44F-C46B-6468-DF39-D34DC817DC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446E522-1727-F7A0-9737-56C9FAA1992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10F1150-FD28-65CF-BCB3-F9301F705317}"/>
              </a:ext>
            </a:extLst>
          </p:cNvPr>
          <p:cNvSpPr>
            <a:spLocks noGrp="1"/>
          </p:cNvSpPr>
          <p:nvPr>
            <p:ph type="dt" sz="half" idx="10"/>
          </p:nvPr>
        </p:nvSpPr>
        <p:spPr/>
        <p:txBody>
          <a:bodyPr/>
          <a:lstStyle/>
          <a:p>
            <a:fld id="{06EA5777-5E4A-42E9-BDD4-7A74392ADBFC}" type="datetimeFigureOut">
              <a:rPr lang="en-GB" smtClean="0"/>
              <a:t>16/06/2023</a:t>
            </a:fld>
            <a:endParaRPr lang="en-GB"/>
          </a:p>
        </p:txBody>
      </p:sp>
      <p:sp>
        <p:nvSpPr>
          <p:cNvPr id="8" name="Footer Placeholder 7">
            <a:extLst>
              <a:ext uri="{FF2B5EF4-FFF2-40B4-BE49-F238E27FC236}">
                <a16:creationId xmlns:a16="http://schemas.microsoft.com/office/drawing/2014/main" id="{9924023F-2B2C-BD88-C0F2-91EF2467393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D7D6BAA-84AB-6CBD-B8EF-37C4C11AA079}"/>
              </a:ext>
            </a:extLst>
          </p:cNvPr>
          <p:cNvSpPr>
            <a:spLocks noGrp="1"/>
          </p:cNvSpPr>
          <p:nvPr>
            <p:ph type="sldNum" sz="quarter" idx="12"/>
          </p:nvPr>
        </p:nvSpPr>
        <p:spPr/>
        <p:txBody>
          <a:bodyPr/>
          <a:lstStyle/>
          <a:p>
            <a:fld id="{7FE177E4-21FF-4376-88C0-AC0C044BE969}" type="slidenum">
              <a:rPr lang="en-GB" smtClean="0"/>
              <a:t>‹#›</a:t>
            </a:fld>
            <a:endParaRPr lang="en-GB"/>
          </a:p>
        </p:txBody>
      </p:sp>
    </p:spTree>
    <p:extLst>
      <p:ext uri="{BB962C8B-B14F-4D97-AF65-F5344CB8AC3E}">
        <p14:creationId xmlns:p14="http://schemas.microsoft.com/office/powerpoint/2010/main" val="1937104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D6A3F-DB9D-0AF0-EB8D-67B9A6255BC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E069A63-DCF3-A415-3BBE-91BC3A436D04}"/>
              </a:ext>
            </a:extLst>
          </p:cNvPr>
          <p:cNvSpPr>
            <a:spLocks noGrp="1"/>
          </p:cNvSpPr>
          <p:nvPr>
            <p:ph type="dt" sz="half" idx="10"/>
          </p:nvPr>
        </p:nvSpPr>
        <p:spPr/>
        <p:txBody>
          <a:bodyPr/>
          <a:lstStyle/>
          <a:p>
            <a:fld id="{06EA5777-5E4A-42E9-BDD4-7A74392ADBFC}" type="datetimeFigureOut">
              <a:rPr lang="en-GB" smtClean="0"/>
              <a:t>16/06/2023</a:t>
            </a:fld>
            <a:endParaRPr lang="en-GB"/>
          </a:p>
        </p:txBody>
      </p:sp>
      <p:sp>
        <p:nvSpPr>
          <p:cNvPr id="4" name="Footer Placeholder 3">
            <a:extLst>
              <a:ext uri="{FF2B5EF4-FFF2-40B4-BE49-F238E27FC236}">
                <a16:creationId xmlns:a16="http://schemas.microsoft.com/office/drawing/2014/main" id="{2288F3EB-BE48-BAA3-B198-85E8F6D761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BE8FD03-5260-C366-1426-8DE55EC8E9B1}"/>
              </a:ext>
            </a:extLst>
          </p:cNvPr>
          <p:cNvSpPr>
            <a:spLocks noGrp="1"/>
          </p:cNvSpPr>
          <p:nvPr>
            <p:ph type="sldNum" sz="quarter" idx="12"/>
          </p:nvPr>
        </p:nvSpPr>
        <p:spPr/>
        <p:txBody>
          <a:bodyPr/>
          <a:lstStyle/>
          <a:p>
            <a:fld id="{7FE177E4-21FF-4376-88C0-AC0C044BE969}" type="slidenum">
              <a:rPr lang="en-GB" smtClean="0"/>
              <a:t>‹#›</a:t>
            </a:fld>
            <a:endParaRPr lang="en-GB"/>
          </a:p>
        </p:txBody>
      </p:sp>
    </p:spTree>
    <p:extLst>
      <p:ext uri="{BB962C8B-B14F-4D97-AF65-F5344CB8AC3E}">
        <p14:creationId xmlns:p14="http://schemas.microsoft.com/office/powerpoint/2010/main" val="255446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57981A-E789-5CC1-0DB0-118F02529EF1}"/>
              </a:ext>
            </a:extLst>
          </p:cNvPr>
          <p:cNvSpPr>
            <a:spLocks noGrp="1"/>
          </p:cNvSpPr>
          <p:nvPr>
            <p:ph type="dt" sz="half" idx="10"/>
          </p:nvPr>
        </p:nvSpPr>
        <p:spPr/>
        <p:txBody>
          <a:bodyPr/>
          <a:lstStyle/>
          <a:p>
            <a:fld id="{06EA5777-5E4A-42E9-BDD4-7A74392ADBFC}" type="datetimeFigureOut">
              <a:rPr lang="en-GB" smtClean="0"/>
              <a:t>16/06/2023</a:t>
            </a:fld>
            <a:endParaRPr lang="en-GB"/>
          </a:p>
        </p:txBody>
      </p:sp>
      <p:sp>
        <p:nvSpPr>
          <p:cNvPr id="3" name="Footer Placeholder 2">
            <a:extLst>
              <a:ext uri="{FF2B5EF4-FFF2-40B4-BE49-F238E27FC236}">
                <a16:creationId xmlns:a16="http://schemas.microsoft.com/office/drawing/2014/main" id="{E21F8866-3BD3-6AA5-9D08-89275528D9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92426A-39CB-4209-004E-8547024637A6}"/>
              </a:ext>
            </a:extLst>
          </p:cNvPr>
          <p:cNvSpPr>
            <a:spLocks noGrp="1"/>
          </p:cNvSpPr>
          <p:nvPr>
            <p:ph type="sldNum" sz="quarter" idx="12"/>
          </p:nvPr>
        </p:nvSpPr>
        <p:spPr/>
        <p:txBody>
          <a:bodyPr/>
          <a:lstStyle/>
          <a:p>
            <a:fld id="{7FE177E4-21FF-4376-88C0-AC0C044BE969}" type="slidenum">
              <a:rPr lang="en-GB" smtClean="0"/>
              <a:t>‹#›</a:t>
            </a:fld>
            <a:endParaRPr lang="en-GB"/>
          </a:p>
        </p:txBody>
      </p:sp>
    </p:spTree>
    <p:extLst>
      <p:ext uri="{BB962C8B-B14F-4D97-AF65-F5344CB8AC3E}">
        <p14:creationId xmlns:p14="http://schemas.microsoft.com/office/powerpoint/2010/main" val="1994550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40AD0-0AC0-026B-DE30-01DC00434A1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E3028D5-0FB2-E0C7-E752-C786B43F5E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43F6562-F4EB-B5A1-C5EF-4103B2FF4F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9DDBF60-8D1F-F7DA-C6DC-0F5EFE5EB15A}"/>
              </a:ext>
            </a:extLst>
          </p:cNvPr>
          <p:cNvSpPr>
            <a:spLocks noGrp="1"/>
          </p:cNvSpPr>
          <p:nvPr>
            <p:ph type="dt" sz="half" idx="10"/>
          </p:nvPr>
        </p:nvSpPr>
        <p:spPr/>
        <p:txBody>
          <a:bodyPr/>
          <a:lstStyle/>
          <a:p>
            <a:fld id="{06EA5777-5E4A-42E9-BDD4-7A74392ADBFC}" type="datetimeFigureOut">
              <a:rPr lang="en-GB" smtClean="0"/>
              <a:t>16/06/2023</a:t>
            </a:fld>
            <a:endParaRPr lang="en-GB"/>
          </a:p>
        </p:txBody>
      </p:sp>
      <p:sp>
        <p:nvSpPr>
          <p:cNvPr id="6" name="Footer Placeholder 5">
            <a:extLst>
              <a:ext uri="{FF2B5EF4-FFF2-40B4-BE49-F238E27FC236}">
                <a16:creationId xmlns:a16="http://schemas.microsoft.com/office/drawing/2014/main" id="{476670A3-5C92-5A5F-DD67-E94EB70D02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A3A6F6-4245-BCFA-D6A3-54FF423A297B}"/>
              </a:ext>
            </a:extLst>
          </p:cNvPr>
          <p:cNvSpPr>
            <a:spLocks noGrp="1"/>
          </p:cNvSpPr>
          <p:nvPr>
            <p:ph type="sldNum" sz="quarter" idx="12"/>
          </p:nvPr>
        </p:nvSpPr>
        <p:spPr/>
        <p:txBody>
          <a:bodyPr/>
          <a:lstStyle/>
          <a:p>
            <a:fld id="{7FE177E4-21FF-4376-88C0-AC0C044BE969}" type="slidenum">
              <a:rPr lang="en-GB" smtClean="0"/>
              <a:t>‹#›</a:t>
            </a:fld>
            <a:endParaRPr lang="en-GB"/>
          </a:p>
        </p:txBody>
      </p:sp>
    </p:spTree>
    <p:extLst>
      <p:ext uri="{BB962C8B-B14F-4D97-AF65-F5344CB8AC3E}">
        <p14:creationId xmlns:p14="http://schemas.microsoft.com/office/powerpoint/2010/main" val="321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116C-4EE9-33A8-BE24-2F144335EBF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A30AA02-6F5B-D997-C408-4CD8AD1A56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8FF2FCD-E970-E871-C4C6-F817D8CF09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94941E4-AFE3-6C8C-9291-814AD6BDB286}"/>
              </a:ext>
            </a:extLst>
          </p:cNvPr>
          <p:cNvSpPr>
            <a:spLocks noGrp="1"/>
          </p:cNvSpPr>
          <p:nvPr>
            <p:ph type="dt" sz="half" idx="10"/>
          </p:nvPr>
        </p:nvSpPr>
        <p:spPr/>
        <p:txBody>
          <a:bodyPr/>
          <a:lstStyle/>
          <a:p>
            <a:fld id="{06EA5777-5E4A-42E9-BDD4-7A74392ADBFC}" type="datetimeFigureOut">
              <a:rPr lang="en-GB" smtClean="0"/>
              <a:t>16/06/2023</a:t>
            </a:fld>
            <a:endParaRPr lang="en-GB"/>
          </a:p>
        </p:txBody>
      </p:sp>
      <p:sp>
        <p:nvSpPr>
          <p:cNvPr id="6" name="Footer Placeholder 5">
            <a:extLst>
              <a:ext uri="{FF2B5EF4-FFF2-40B4-BE49-F238E27FC236}">
                <a16:creationId xmlns:a16="http://schemas.microsoft.com/office/drawing/2014/main" id="{1B8B8F7B-B09D-7462-8FDA-D13FD70498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F615A6-4DE8-085D-9AE4-6B32A4EE4F09}"/>
              </a:ext>
            </a:extLst>
          </p:cNvPr>
          <p:cNvSpPr>
            <a:spLocks noGrp="1"/>
          </p:cNvSpPr>
          <p:nvPr>
            <p:ph type="sldNum" sz="quarter" idx="12"/>
          </p:nvPr>
        </p:nvSpPr>
        <p:spPr/>
        <p:txBody>
          <a:bodyPr/>
          <a:lstStyle/>
          <a:p>
            <a:fld id="{7FE177E4-21FF-4376-88C0-AC0C044BE969}" type="slidenum">
              <a:rPr lang="en-GB" smtClean="0"/>
              <a:t>‹#›</a:t>
            </a:fld>
            <a:endParaRPr lang="en-GB"/>
          </a:p>
        </p:txBody>
      </p:sp>
    </p:spTree>
    <p:extLst>
      <p:ext uri="{BB962C8B-B14F-4D97-AF65-F5344CB8AC3E}">
        <p14:creationId xmlns:p14="http://schemas.microsoft.com/office/powerpoint/2010/main" val="635749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738C3A-B069-4334-2471-E16080405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E25868B-16C7-D89C-9A73-8D79EFB34A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2EA04BB-B447-F0F9-9BCC-7E08B12E42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A5777-5E4A-42E9-BDD4-7A74392ADBFC}" type="datetimeFigureOut">
              <a:rPr lang="en-GB" smtClean="0"/>
              <a:t>16/06/2023</a:t>
            </a:fld>
            <a:endParaRPr lang="en-GB"/>
          </a:p>
        </p:txBody>
      </p:sp>
      <p:sp>
        <p:nvSpPr>
          <p:cNvPr id="5" name="Footer Placeholder 4">
            <a:extLst>
              <a:ext uri="{FF2B5EF4-FFF2-40B4-BE49-F238E27FC236}">
                <a16:creationId xmlns:a16="http://schemas.microsoft.com/office/drawing/2014/main" id="{870042A8-8C61-6908-A2BC-6BA6FDA780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96AA239-7ED1-35E0-B4CF-16756EDF26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E177E4-21FF-4376-88C0-AC0C044BE969}" type="slidenum">
              <a:rPr lang="en-GB" smtClean="0"/>
              <a:t>‹#›</a:t>
            </a:fld>
            <a:endParaRPr lang="en-GB"/>
          </a:p>
        </p:txBody>
      </p:sp>
    </p:spTree>
    <p:extLst>
      <p:ext uri="{BB962C8B-B14F-4D97-AF65-F5344CB8AC3E}">
        <p14:creationId xmlns:p14="http://schemas.microsoft.com/office/powerpoint/2010/main" val="1840508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image" Target="../media/image15.jpg"/><Relationship Id="rId1" Type="http://schemas.openxmlformats.org/officeDocument/2006/relationships/slideLayout" Target="../slideLayouts/slideLayout13.xml"/><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wmf"/><Relationship Id="rId7" Type="http://schemas.openxmlformats.org/officeDocument/2006/relationships/oleObject" Target="../embeddings/oleObject15.bin"/><Relationship Id="rId2" Type="http://schemas.openxmlformats.org/officeDocument/2006/relationships/oleObject" Target="../embeddings/oleObject11.bin"/><Relationship Id="rId1" Type="http://schemas.openxmlformats.org/officeDocument/2006/relationships/slideLayout" Target="../slideLayouts/slideLayout13.x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6.bin"/><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hyperlink" Target="https://online.hbs.edu/blog/post/characteristics-of-successful-entrepreneurs" TargetMode="External"/><Relationship Id="rId13" Type="http://schemas.openxmlformats.org/officeDocument/2006/relationships/hyperlink" Target="https://www.youtube.com/watch?v=agwsjYg9hJ8" TargetMode="External"/><Relationship Id="rId3" Type="http://schemas.openxmlformats.org/officeDocument/2006/relationships/image" Target="../media/image19.jpg"/><Relationship Id="rId7" Type="http://schemas.openxmlformats.org/officeDocument/2006/relationships/hyperlink" Target="https://www.schooleducationgateway.eu/en/pub/resources/tutorials/entrepreneurship-empowering-y.htm" TargetMode="External"/><Relationship Id="rId12" Type="http://schemas.openxmlformats.org/officeDocument/2006/relationships/hyperlink" Target="https://www.youtube.com/watch?v=tGdsOXZpyWE" TargetMode="External"/><Relationship Id="rId2" Type="http://schemas.openxmlformats.org/officeDocument/2006/relationships/image" Target="../media/image18.png"/><Relationship Id="rId1" Type="http://schemas.openxmlformats.org/officeDocument/2006/relationships/slideLayout" Target="../slideLayouts/slideLayout15.xml"/><Relationship Id="rId6" Type="http://schemas.openxmlformats.org/officeDocument/2006/relationships/hyperlink" Target="https://www.apa.org/pi/aids/resources/education/self-efficacy" TargetMode="External"/><Relationship Id="rId11" Type="http://schemas.openxmlformats.org/officeDocument/2006/relationships/hyperlink" Target="https://hbr.org/2018/01/what-self-awareness-really-is-and-how-to-cultivate-it" TargetMode="External"/><Relationship Id="rId5" Type="http://schemas.openxmlformats.org/officeDocument/2006/relationships/hyperlink" Target="http://keyconet.eun.org/initiative-and-entrepreneurship" TargetMode="External"/><Relationship Id="rId10" Type="http://schemas.openxmlformats.org/officeDocument/2006/relationships/hyperlink" Target="https://www.fi.uu.nl/publicaties/literatuur/2018_eu_key_competences.pdf" TargetMode="External"/><Relationship Id="rId4" Type="http://schemas.openxmlformats.org/officeDocument/2006/relationships/hyperlink" Target="https://esignals.fi/research/en/2021/02/24/the-impact-of-self-efficacy-on-entrepreneurship-performance" TargetMode="External"/><Relationship Id="rId9" Type="http://schemas.openxmlformats.org/officeDocument/2006/relationships/hyperlink" Target="https://publications.jrc.ec.europa.eu/repository/handle/JRC120911" TargetMode="External"/><Relationship Id="rId14" Type="http://schemas.openxmlformats.org/officeDocument/2006/relationships/hyperlink" Target="https://www.youtube.com/watch?v=4lTbWQ8zD3w" TargetMode="Externa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5.jpg"/><Relationship Id="rId1" Type="http://schemas.openxmlformats.org/officeDocument/2006/relationships/slideLayout" Target="../slideLayouts/slideLayout15.x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2" Type="http://schemas.openxmlformats.org/officeDocument/2006/relationships/hyperlink" Target="http://www.projectspecial.eu/"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6.jpg"/><Relationship Id="rId1" Type="http://schemas.openxmlformats.org/officeDocument/2006/relationships/slideLayout" Target="../slideLayouts/slideLayout13.x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7.png"/><Relationship Id="rId1" Type="http://schemas.openxmlformats.org/officeDocument/2006/relationships/slideLayout" Target="../slideLayouts/slideLayout15.x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hyperlink" Target="https://publications.jrc.ec.europa.eu/repository/handle/JRC109128" TargetMode="External"/><Relationship Id="rId2" Type="http://schemas.openxmlformats.org/officeDocument/2006/relationships/image" Target="../media/image8.jpg"/><Relationship Id="rId1" Type="http://schemas.openxmlformats.org/officeDocument/2006/relationships/slideLayout" Target="../slideLayouts/slideLayout13.xml"/><Relationship Id="rId6" Type="http://schemas.openxmlformats.org/officeDocument/2006/relationships/image" Target="../media/image2.wmf"/><Relationship Id="rId5" Type="http://schemas.openxmlformats.org/officeDocument/2006/relationships/oleObject" Target="../embeddings/oleObject6.bin"/><Relationship Id="rId4" Type="http://schemas.openxmlformats.org/officeDocument/2006/relationships/hyperlink" Target="https://publications.jrc.ec.europa.eu/repository/handle/JRC120911" TargetMode="Externa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5.jpg"/><Relationship Id="rId1" Type="http://schemas.openxmlformats.org/officeDocument/2006/relationships/slideLayout" Target="../slideLayouts/slideLayout15.x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40C3274-80DF-B32D-8B33-2D809F2CFD8A}"/>
              </a:ext>
            </a:extLst>
          </p:cNvPr>
          <p:cNvSpPr txBox="1">
            <a:spLocks/>
          </p:cNvSpPr>
          <p:nvPr/>
        </p:nvSpPr>
        <p:spPr>
          <a:xfrm>
            <a:off x="3192016" y="3585970"/>
            <a:ext cx="5807968" cy="1440161"/>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bg1"/>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ko-KR" sz="4800" dirty="0">
              <a:solidFill>
                <a:schemeClr val="tx1"/>
              </a:solidFill>
            </a:endParaRPr>
          </a:p>
        </p:txBody>
      </p:sp>
      <p:sp>
        <p:nvSpPr>
          <p:cNvPr id="5" name="Text Placeholder 3">
            <a:extLst>
              <a:ext uri="{FF2B5EF4-FFF2-40B4-BE49-F238E27FC236}">
                <a16:creationId xmlns:a16="http://schemas.microsoft.com/office/drawing/2014/main" id="{277D8572-C594-402F-2D0C-D9F554C82367}"/>
              </a:ext>
            </a:extLst>
          </p:cNvPr>
          <p:cNvSpPr txBox="1">
            <a:spLocks/>
          </p:cNvSpPr>
          <p:nvPr/>
        </p:nvSpPr>
        <p:spPr>
          <a:xfrm>
            <a:off x="3181955" y="5096171"/>
            <a:ext cx="5807771" cy="65175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ro" altLang="ko-KR" sz="1867" b="1" dirty="0">
                <a:solidFill>
                  <a:schemeClr val="tx1"/>
                </a:solidFill>
              </a:rPr>
              <a:t>De: EPIC</a:t>
            </a:r>
            <a:endParaRPr lang="en-US" altLang="ko-KR" sz="1867" dirty="0">
              <a:solidFill>
                <a:schemeClr val="tx1"/>
              </a:solidFill>
            </a:endParaRPr>
          </a:p>
        </p:txBody>
      </p:sp>
      <p:pic>
        <p:nvPicPr>
          <p:cNvPr id="7" name="Imagen 6">
            <a:extLst>
              <a:ext uri="{FF2B5EF4-FFF2-40B4-BE49-F238E27FC236}">
                <a16:creationId xmlns:a16="http://schemas.microsoft.com/office/drawing/2014/main" id="{4AA2301C-6CAA-AFEA-597D-44CADA9B80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3843" y="5961041"/>
            <a:ext cx="2016224" cy="422993"/>
          </a:xfrm>
          <a:prstGeom prst="rect">
            <a:avLst/>
          </a:prstGeom>
        </p:spPr>
      </p:pic>
      <p:sp>
        <p:nvSpPr>
          <p:cNvPr id="9" name="Text Placeholder 3">
            <a:extLst>
              <a:ext uri="{FF2B5EF4-FFF2-40B4-BE49-F238E27FC236}">
                <a16:creationId xmlns:a16="http://schemas.microsoft.com/office/drawing/2014/main" id="{8E220B37-CCC3-32E9-3BF8-6AFAA7EB5F56}"/>
              </a:ext>
            </a:extLst>
          </p:cNvPr>
          <p:cNvSpPr txBox="1">
            <a:spLocks/>
          </p:cNvSpPr>
          <p:nvPr/>
        </p:nvSpPr>
        <p:spPr>
          <a:xfrm>
            <a:off x="4079775" y="5747926"/>
            <a:ext cx="6240695" cy="836773"/>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defRPr/>
            </a:pPr>
            <a:r>
              <a:rPr lang="ro" altLang="ko-KR" sz="1067">
                <a:solidFill>
                  <a:schemeClr val="tx1"/>
                </a:solidFill>
              </a:rPr>
              <a:t>Sprijinul Comisiei Europene pentru producerea acestei publicații nu constituie o aprobare a conținutului, care reflectă doar opiniile autorilor, iar Comisia nu poate fi făcută responsabilă pentru orice utilizare care poate fi făcută a informațiilor conținute în aceasta.</a:t>
            </a:r>
            <a:endParaRPr lang="en-US" altLang="ko-KR" sz="1067" dirty="0">
              <a:solidFill>
                <a:schemeClr val="tx1"/>
              </a:solidFill>
            </a:endParaRPr>
          </a:p>
        </p:txBody>
      </p:sp>
      <p:sp>
        <p:nvSpPr>
          <p:cNvPr id="3" name="TextBox 2">
            <a:extLst>
              <a:ext uri="{FF2B5EF4-FFF2-40B4-BE49-F238E27FC236}">
                <a16:creationId xmlns:a16="http://schemas.microsoft.com/office/drawing/2014/main" id="{26523307-5F73-37DA-5CC8-CD4F404721A3}"/>
              </a:ext>
            </a:extLst>
          </p:cNvPr>
          <p:cNvSpPr txBox="1"/>
          <p:nvPr/>
        </p:nvSpPr>
        <p:spPr>
          <a:xfrm>
            <a:off x="3181954" y="3797733"/>
            <a:ext cx="5818029" cy="830997"/>
          </a:xfrm>
          <a:prstGeom prst="rect">
            <a:avLst/>
          </a:prstGeom>
          <a:noFill/>
        </p:spPr>
        <p:txBody>
          <a:bodyPr wrap="square">
            <a:spAutoFit/>
          </a:bodyPr>
          <a:lstStyle/>
          <a:p>
            <a:pPr algn="just"/>
            <a:r>
              <a:rPr lang="ro" sz="2400" dirty="0"/>
              <a:t>Conștientizarea de sine și autoeficacitatea și gândirea critică</a:t>
            </a:r>
          </a:p>
        </p:txBody>
      </p:sp>
    </p:spTree>
    <p:extLst>
      <p:ext uri="{BB962C8B-B14F-4D97-AF65-F5344CB8AC3E}">
        <p14:creationId xmlns:p14="http://schemas.microsoft.com/office/powerpoint/2010/main" val="310123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043483-7A37-CCE5-4590-B42BF6609268}"/>
              </a:ext>
            </a:extLst>
          </p:cNvPr>
          <p:cNvSpPr txBox="1"/>
          <p:nvPr/>
        </p:nvSpPr>
        <p:spPr>
          <a:xfrm>
            <a:off x="6719299" y="3527003"/>
            <a:ext cx="5245476" cy="2862322"/>
          </a:xfrm>
          <a:prstGeom prst="rect">
            <a:avLst/>
          </a:prstGeom>
          <a:ln w="38100"/>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ro" dirty="0"/>
              <a:t>Ea presupune să fim conștienți de modul în care ne percep ceilalți în lumina acelorași aspecte ca cele menționate mai sus.</a:t>
            </a:r>
          </a:p>
          <a:p>
            <a:pPr algn="just"/>
            <a:r>
              <a:rPr lang="ro" dirty="0"/>
              <a:t>Conform cercetării noastre, oamenii sunt mai buni să evoce empatie și să înțeleagă punctele de vedere ale altora atunci când sunt conștienți de modul în care alții le percep.</a:t>
            </a:r>
          </a:p>
          <a:p>
            <a:pPr algn="just"/>
            <a:r>
              <a:rPr lang="ro" dirty="0"/>
              <a:t>Angajații au o relație mai strânsă cu, sunt mai mulțumiți și își percep liderii ca fiind mai eficienți în general atunci când se văd pe ei înșiși ca și colegii lor.</a:t>
            </a:r>
          </a:p>
        </p:txBody>
      </p:sp>
      <p:sp>
        <p:nvSpPr>
          <p:cNvPr id="5" name="TextBox 4">
            <a:extLst>
              <a:ext uri="{FF2B5EF4-FFF2-40B4-BE49-F238E27FC236}">
                <a16:creationId xmlns:a16="http://schemas.microsoft.com/office/drawing/2014/main" id="{2E83E3C5-9E90-A9E2-7CCD-C0AD03CAFC89}"/>
              </a:ext>
            </a:extLst>
          </p:cNvPr>
          <p:cNvSpPr txBox="1"/>
          <p:nvPr/>
        </p:nvSpPr>
        <p:spPr>
          <a:xfrm>
            <a:off x="3093397" y="375411"/>
            <a:ext cx="5526620" cy="400110"/>
          </a:xfrm>
          <a:prstGeom prst="rect">
            <a:avLst/>
          </a:prstGeom>
          <a:noFill/>
        </p:spPr>
        <p:txBody>
          <a:bodyPr wrap="square" rtlCol="0">
            <a:spAutoFit/>
          </a:bodyPr>
          <a:lstStyle/>
          <a:p>
            <a:pPr algn="ctr"/>
            <a:r>
              <a:rPr lang="ro" sz="2000" dirty="0"/>
              <a:t>Există </a:t>
            </a:r>
            <a:r>
              <a:rPr lang="ro" sz="2000" b="1" dirty="0"/>
              <a:t>două tipuri </a:t>
            </a:r>
            <a:r>
              <a:rPr lang="ro" sz="2000" dirty="0"/>
              <a:t>de conștientizare de sine </a:t>
            </a:r>
            <a:r>
              <a:rPr lang="ro" dirty="0"/>
              <a:t>:</a:t>
            </a:r>
          </a:p>
        </p:txBody>
      </p:sp>
      <p:sp>
        <p:nvSpPr>
          <p:cNvPr id="6" name="Trapezoid 18">
            <a:extLst>
              <a:ext uri="{FF2B5EF4-FFF2-40B4-BE49-F238E27FC236}">
                <a16:creationId xmlns:a16="http://schemas.microsoft.com/office/drawing/2014/main" id="{C8B2E437-0D89-49EC-8F8D-FA9D175C9B67}"/>
              </a:ext>
            </a:extLst>
          </p:cNvPr>
          <p:cNvSpPr/>
          <p:nvPr/>
        </p:nvSpPr>
        <p:spPr>
          <a:xfrm>
            <a:off x="4535668" y="895521"/>
            <a:ext cx="3648069" cy="2025104"/>
          </a:xfrm>
          <a:prstGeom prst="trapezoid">
            <a:avLst>
              <a:gd name="adj" fmla="val 72234"/>
            </a:avLst>
          </a:prstGeom>
          <a:gradFill>
            <a:gsLst>
              <a:gs pos="0">
                <a:schemeClr val="accent1">
                  <a:lumMod val="50000"/>
                  <a:lumOff val="50000"/>
                </a:schemeClr>
              </a:gs>
              <a:gs pos="50000">
                <a:schemeClr val="accent1">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8" name="TextBox 7">
            <a:extLst>
              <a:ext uri="{FF2B5EF4-FFF2-40B4-BE49-F238E27FC236}">
                <a16:creationId xmlns:a16="http://schemas.microsoft.com/office/drawing/2014/main" id="{69B872AC-133A-8BF7-C3D5-A836E7238866}"/>
              </a:ext>
            </a:extLst>
          </p:cNvPr>
          <p:cNvSpPr txBox="1"/>
          <p:nvPr/>
        </p:nvSpPr>
        <p:spPr>
          <a:xfrm>
            <a:off x="729830" y="3567498"/>
            <a:ext cx="4579974" cy="2585323"/>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o" dirty="0"/>
              <a:t>Este o reprezentare a cât de clar înțelegem propriile noastre convingeri, motivații și obiective, precum și modul în care acestea se potrivesc în mediul nostru și cum îi afectează pe alții.</a:t>
            </a:r>
          </a:p>
          <a:p>
            <a:pPr algn="just"/>
            <a:r>
              <a:rPr lang="ro" dirty="0"/>
              <a:t>Conștiința de sine internă este legată negativ de anxietate, tensiune și depresie și pozitiv de o mai mare satisfacție în muncă și relație, control social și fericire.</a:t>
            </a:r>
          </a:p>
        </p:txBody>
      </p:sp>
      <p:sp>
        <p:nvSpPr>
          <p:cNvPr id="11" name="Rectangle 10">
            <a:extLst>
              <a:ext uri="{FF2B5EF4-FFF2-40B4-BE49-F238E27FC236}">
                <a16:creationId xmlns:a16="http://schemas.microsoft.com/office/drawing/2014/main" id="{C6C0672A-3B7E-96D1-28D9-97B94F50EDF7}"/>
              </a:ext>
            </a:extLst>
          </p:cNvPr>
          <p:cNvSpPr/>
          <p:nvPr/>
        </p:nvSpPr>
        <p:spPr>
          <a:xfrm>
            <a:off x="549183" y="2978590"/>
            <a:ext cx="4941268" cy="48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ro" altLang="ko-KR" sz="2400" dirty="0"/>
              <a:t>Conștiința de sine internă</a:t>
            </a:r>
          </a:p>
        </p:txBody>
      </p:sp>
      <p:sp>
        <p:nvSpPr>
          <p:cNvPr id="12" name="Rectangle 11">
            <a:extLst>
              <a:ext uri="{FF2B5EF4-FFF2-40B4-BE49-F238E27FC236}">
                <a16:creationId xmlns:a16="http://schemas.microsoft.com/office/drawing/2014/main" id="{E308C150-EB9E-C70C-8833-470EEFFBFF3D}"/>
              </a:ext>
            </a:extLst>
          </p:cNvPr>
          <p:cNvSpPr/>
          <p:nvPr/>
        </p:nvSpPr>
        <p:spPr>
          <a:xfrm>
            <a:off x="6701551" y="2951560"/>
            <a:ext cx="5339190" cy="48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ro" altLang="ko-KR" sz="2400" dirty="0"/>
              <a:t>Conștientizarea de sine externă</a:t>
            </a:r>
          </a:p>
        </p:txBody>
      </p:sp>
      <p:graphicFrame>
        <p:nvGraphicFramePr>
          <p:cNvPr id="13" name="Objeto 33">
            <a:extLst>
              <a:ext uri="{FF2B5EF4-FFF2-40B4-BE49-F238E27FC236}">
                <a16:creationId xmlns:a16="http://schemas.microsoft.com/office/drawing/2014/main" id="{260CA444-528D-1FCB-6273-715B88AD5407}"/>
              </a:ext>
            </a:extLst>
          </p:cNvPr>
          <p:cNvGraphicFramePr>
            <a:graphicFrameLocks noChangeAspect="1"/>
          </p:cNvGraphicFramePr>
          <p:nvPr>
            <p:extLst>
              <p:ext uri="{D42A27DB-BD31-4B8C-83A1-F6EECF244321}">
                <p14:modId xmlns:p14="http://schemas.microsoft.com/office/powerpoint/2010/main" val="2766458399"/>
              </p:ext>
            </p:extLst>
          </p:nvPr>
        </p:nvGraphicFramePr>
        <p:xfrm>
          <a:off x="0" y="0"/>
          <a:ext cx="534286" cy="529345"/>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34" name="Objeto 33"/>
                      <p:cNvPicPr/>
                      <p:nvPr/>
                    </p:nvPicPr>
                    <p:blipFill>
                      <a:blip r:embed="rId4"/>
                      <a:stretch>
                        <a:fillRect/>
                      </a:stretch>
                    </p:blipFill>
                    <p:spPr>
                      <a:xfrm>
                        <a:off x="0" y="0"/>
                        <a:ext cx="534286" cy="529345"/>
                      </a:xfrm>
                      <a:prstGeom prst="rect">
                        <a:avLst/>
                      </a:prstGeom>
                    </p:spPr>
                  </p:pic>
                </p:oleObj>
              </mc:Fallback>
            </mc:AlternateContent>
          </a:graphicData>
        </a:graphic>
      </p:graphicFrame>
      <p:pic>
        <p:nvPicPr>
          <p:cNvPr id="14" name="Picture 13" descr="Icon&#10;&#10;Description automatically generated">
            <a:extLst>
              <a:ext uri="{FF2B5EF4-FFF2-40B4-BE49-F238E27FC236}">
                <a16:creationId xmlns:a16="http://schemas.microsoft.com/office/drawing/2014/main" id="{27269602-8823-26FD-0D36-B860E54225D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620016" y="686287"/>
            <a:ext cx="2359552" cy="2249805"/>
          </a:xfrm>
          <a:prstGeom prst="rect">
            <a:avLst/>
          </a:prstGeom>
        </p:spPr>
      </p:pic>
      <p:pic>
        <p:nvPicPr>
          <p:cNvPr id="16" name="Picture 15">
            <a:extLst>
              <a:ext uri="{FF2B5EF4-FFF2-40B4-BE49-F238E27FC236}">
                <a16:creationId xmlns:a16="http://schemas.microsoft.com/office/drawing/2014/main" id="{7733CC3C-41F2-6086-4826-70F5909744C7}"/>
              </a:ext>
            </a:extLst>
          </p:cNvPr>
          <p:cNvPicPr>
            <a:picLocks noChangeAspect="1"/>
          </p:cNvPicPr>
          <p:nvPr/>
        </p:nvPicPr>
        <p:blipFill rotWithShape="1">
          <a:blip r:embed="rId6"/>
          <a:srcRect t="-2541" r="61260"/>
          <a:stretch/>
        </p:blipFill>
        <p:spPr>
          <a:xfrm>
            <a:off x="1" y="4006921"/>
            <a:ext cx="697102" cy="1654738"/>
          </a:xfrm>
          <a:prstGeom prst="rect">
            <a:avLst/>
          </a:prstGeom>
        </p:spPr>
      </p:pic>
    </p:spTree>
    <p:extLst>
      <p:ext uri="{BB962C8B-B14F-4D97-AF65-F5344CB8AC3E}">
        <p14:creationId xmlns:p14="http://schemas.microsoft.com/office/powerpoint/2010/main" val="1040274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EBDC6AD-AEA9-9C41-1060-86AF02DF71BA}"/>
              </a:ext>
            </a:extLst>
          </p:cNvPr>
          <p:cNvPicPr>
            <a:picLocks noChangeAspect="1"/>
          </p:cNvPicPr>
          <p:nvPr/>
        </p:nvPicPr>
        <p:blipFill rotWithShape="1">
          <a:blip r:embed="rId2">
            <a:extLst>
              <a:ext uri="{28A0092B-C50C-407E-A947-70E740481C1C}">
                <a14:useLocalDpi xmlns:a14="http://schemas.microsoft.com/office/drawing/2010/main" val="0"/>
              </a:ext>
            </a:extLst>
          </a:blip>
          <a:srcRect l="21668" t="4805"/>
          <a:stretch/>
        </p:blipFill>
        <p:spPr>
          <a:xfrm>
            <a:off x="9863192" y="195763"/>
            <a:ext cx="2041547" cy="1016343"/>
          </a:xfrm>
          <a:prstGeom prst="rect">
            <a:avLst/>
          </a:prstGeom>
        </p:spPr>
      </p:pic>
      <p:sp>
        <p:nvSpPr>
          <p:cNvPr id="5" name="TextBox 4">
            <a:extLst>
              <a:ext uri="{FF2B5EF4-FFF2-40B4-BE49-F238E27FC236}">
                <a16:creationId xmlns:a16="http://schemas.microsoft.com/office/drawing/2014/main" id="{A29FF17C-D1DB-C5BC-1143-42CA6BD1F4C3}"/>
              </a:ext>
            </a:extLst>
          </p:cNvPr>
          <p:cNvSpPr txBox="1"/>
          <p:nvPr/>
        </p:nvSpPr>
        <p:spPr>
          <a:xfrm>
            <a:off x="4224857" y="493582"/>
            <a:ext cx="3922394" cy="400110"/>
          </a:xfrm>
          <a:prstGeom prst="rect">
            <a:avLst/>
          </a:prstGeom>
          <a:noFill/>
        </p:spPr>
        <p:txBody>
          <a:bodyPr wrap="square" rtlCol="0">
            <a:spAutoFit/>
          </a:bodyPr>
          <a:lstStyle/>
          <a:p>
            <a:r>
              <a:rPr lang="ro" sz="2000" b="1" dirty="0"/>
              <a:t>Cele patru arhetipuri de conștientizare de sine</a:t>
            </a:r>
          </a:p>
        </p:txBody>
      </p:sp>
      <p:sp>
        <p:nvSpPr>
          <p:cNvPr id="6" name="TextBox 5">
            <a:extLst>
              <a:ext uri="{FF2B5EF4-FFF2-40B4-BE49-F238E27FC236}">
                <a16:creationId xmlns:a16="http://schemas.microsoft.com/office/drawing/2014/main" id="{552FB9CB-7AEE-5371-60CF-94C28DFB9243}"/>
              </a:ext>
            </a:extLst>
          </p:cNvPr>
          <p:cNvSpPr txBox="1"/>
          <p:nvPr/>
        </p:nvSpPr>
        <p:spPr>
          <a:xfrm>
            <a:off x="731126" y="1191004"/>
            <a:ext cx="11173613" cy="646331"/>
          </a:xfrm>
          <a:prstGeom prst="rect">
            <a:avLst/>
          </a:prstGeom>
          <a:noFill/>
        </p:spPr>
        <p:txBody>
          <a:bodyPr wrap="square" rtlCol="0">
            <a:spAutoFit/>
          </a:bodyPr>
          <a:lstStyle/>
          <a:p>
            <a:r>
              <a:rPr lang="ro" dirty="0"/>
              <a:t>Acest 2x2 grupează conștientizarea de sine internă (cât de bine te cunoști pe tine însuți) cu conștiința de sine externă (cât de bine înțelegi cum te văd ceilalți).</a:t>
            </a:r>
          </a:p>
        </p:txBody>
      </p:sp>
      <p:graphicFrame>
        <p:nvGraphicFramePr>
          <p:cNvPr id="7" name="Table 7">
            <a:extLst>
              <a:ext uri="{FF2B5EF4-FFF2-40B4-BE49-F238E27FC236}">
                <a16:creationId xmlns:a16="http://schemas.microsoft.com/office/drawing/2014/main" id="{E785986C-7900-158E-41E5-926733BDC29A}"/>
              </a:ext>
            </a:extLst>
          </p:cNvPr>
          <p:cNvGraphicFramePr>
            <a:graphicFrameLocks noGrp="1"/>
          </p:cNvGraphicFramePr>
          <p:nvPr>
            <p:extLst>
              <p:ext uri="{D42A27DB-BD31-4B8C-83A1-F6EECF244321}">
                <p14:modId xmlns:p14="http://schemas.microsoft.com/office/powerpoint/2010/main" val="253392379"/>
              </p:ext>
            </p:extLst>
          </p:nvPr>
        </p:nvGraphicFramePr>
        <p:xfrm>
          <a:off x="1848179" y="2095929"/>
          <a:ext cx="9297196" cy="3661532"/>
        </p:xfrm>
        <a:graphic>
          <a:graphicData uri="http://schemas.openxmlformats.org/drawingml/2006/table">
            <a:tbl>
              <a:tblPr firstRow="1" bandRow="1">
                <a:tableStyleId>{0505E3EF-67EA-436B-97B2-0124C06EBD24}</a:tableStyleId>
              </a:tblPr>
              <a:tblGrid>
                <a:gridCol w="4648598">
                  <a:extLst>
                    <a:ext uri="{9D8B030D-6E8A-4147-A177-3AD203B41FA5}">
                      <a16:colId xmlns:a16="http://schemas.microsoft.com/office/drawing/2014/main" val="3315923921"/>
                    </a:ext>
                  </a:extLst>
                </a:gridCol>
                <a:gridCol w="4648598">
                  <a:extLst>
                    <a:ext uri="{9D8B030D-6E8A-4147-A177-3AD203B41FA5}">
                      <a16:colId xmlns:a16="http://schemas.microsoft.com/office/drawing/2014/main" val="1437078128"/>
                    </a:ext>
                  </a:extLst>
                </a:gridCol>
              </a:tblGrid>
              <a:tr h="1830766">
                <a:tc>
                  <a:txBody>
                    <a:bodyPr/>
                    <a:lstStyle/>
                    <a:p>
                      <a:pPr algn="ctr"/>
                      <a:r>
                        <a:rPr lang="ro" sz="1700" b="1" dirty="0"/>
                        <a:t>Introspecții</a:t>
                      </a:r>
                    </a:p>
                    <a:p>
                      <a:pPr algn="ctr"/>
                      <a:endParaRPr lang="en-GB" sz="1500" b="1" dirty="0"/>
                    </a:p>
                    <a:p>
                      <a:pPr algn="ctr"/>
                      <a:r>
                        <a:rPr lang="ro" sz="1500" b="0" dirty="0"/>
                        <a:t>Ei știu clar cine sunt, dar </a:t>
                      </a:r>
                      <a:r>
                        <a:rPr lang="ro" sz="1500" b="1" dirty="0"/>
                        <a:t>nu își contestă propriile opinii sau nu caută puncte moarte obținând feedback de la alții. </a:t>
                      </a:r>
                      <a:r>
                        <a:rPr lang="ro" sz="1500" b="0" dirty="0"/>
                        <a:t>Acest lucru le poate dăuna relației și le poate limita succesul</a:t>
                      </a:r>
                    </a:p>
                  </a:txBody>
                  <a:tcPr marL="88285" marR="88285" marT="44142" marB="44142" anchor="ctr"/>
                </a:tc>
                <a:tc>
                  <a:txBody>
                    <a:bodyPr/>
                    <a:lstStyle/>
                    <a:p>
                      <a:pPr algn="ctr"/>
                      <a:r>
                        <a:rPr lang="ro" sz="1700" b="1" dirty="0"/>
                        <a:t>Conștient</a:t>
                      </a:r>
                    </a:p>
                    <a:p>
                      <a:pPr algn="ctr"/>
                      <a:endParaRPr lang="en-GB" sz="1500" b="1" dirty="0"/>
                    </a:p>
                    <a:p>
                      <a:pPr algn="ctr"/>
                      <a:r>
                        <a:rPr lang="ro" sz="1500" b="1" dirty="0"/>
                        <a:t>Ei știu cine sunt, ce vor să realizeze și caută și prețuiesc opiniile altora. </a:t>
                      </a:r>
                      <a:r>
                        <a:rPr lang="ro" sz="1500" b="0" dirty="0"/>
                        <a:t>Aici liderii încep să realizeze pe deplin adevăratele beneficii ale conștientizării de sine.</a:t>
                      </a:r>
                    </a:p>
                  </a:txBody>
                  <a:tcPr marL="88285" marR="88285" marT="44142" marB="44142" anchor="ctr"/>
                </a:tc>
                <a:extLst>
                  <a:ext uri="{0D108BD9-81ED-4DB2-BD59-A6C34878D82A}">
                    <a16:rowId xmlns:a16="http://schemas.microsoft.com/office/drawing/2014/main" val="3508170418"/>
                  </a:ext>
                </a:extLst>
              </a:tr>
              <a:tr h="1830766">
                <a:tc>
                  <a:txBody>
                    <a:bodyPr/>
                    <a:lstStyle/>
                    <a:p>
                      <a:pPr algn="ctr"/>
                      <a:r>
                        <a:rPr lang="ro" sz="1700" b="1" dirty="0"/>
                        <a:t>Căutători</a:t>
                      </a:r>
                    </a:p>
                    <a:p>
                      <a:pPr algn="ctr"/>
                      <a:endParaRPr lang="en-GB" sz="1500" b="1" dirty="0"/>
                    </a:p>
                    <a:p>
                      <a:pPr algn="ctr"/>
                      <a:r>
                        <a:rPr lang="ro" sz="1500" b="1" dirty="0"/>
                        <a:t>Ei nu știu încă cine sunt, ce reprezintă sau cum îi văd echipele </a:t>
                      </a:r>
                      <a:r>
                        <a:rPr lang="ro" sz="1500" b="0" dirty="0"/>
                        <a:t>. Drept urmare, s-ar putea simți blocați sau frustrați de performanța și relația lor.</a:t>
                      </a:r>
                    </a:p>
                  </a:txBody>
                  <a:tcPr marL="88285" marR="88285" marT="44142" marB="44142" anchor="ctr"/>
                </a:tc>
                <a:tc>
                  <a:txBody>
                    <a:bodyPr/>
                    <a:lstStyle/>
                    <a:p>
                      <a:pPr algn="ctr"/>
                      <a:r>
                        <a:rPr lang="ro" sz="1700" b="1" dirty="0"/>
                        <a:t>Încântați</a:t>
                      </a:r>
                    </a:p>
                    <a:p>
                      <a:pPr algn="ctr"/>
                      <a:endParaRPr lang="en-GB" sz="1500" b="1" dirty="0"/>
                    </a:p>
                    <a:p>
                      <a:pPr algn="ctr"/>
                      <a:r>
                        <a:rPr lang="ro" sz="1500" b="1" dirty="0"/>
                        <a:t>Ei pot fi atât de concentrați să arate altora într-un anumit fel încât ar putea trece cu vederea ceea ce contează pentru ei. </a:t>
                      </a:r>
                      <a:r>
                        <a:rPr lang="ro" sz="1500" b="0" dirty="0"/>
                        <a:t>De-a lungul timpului, ei tind să facă alegeri care nu sunt în serviciul propriului succes și împlinire.</a:t>
                      </a:r>
                    </a:p>
                  </a:txBody>
                  <a:tcPr marL="88285" marR="88285" marT="44142" marB="44142" anchor="ctr"/>
                </a:tc>
                <a:extLst>
                  <a:ext uri="{0D108BD9-81ED-4DB2-BD59-A6C34878D82A}">
                    <a16:rowId xmlns:a16="http://schemas.microsoft.com/office/drawing/2014/main" val="2582864831"/>
                  </a:ext>
                </a:extLst>
              </a:tr>
            </a:tbl>
          </a:graphicData>
        </a:graphic>
      </p:graphicFrame>
      <p:sp>
        <p:nvSpPr>
          <p:cNvPr id="8" name="TextBox 7">
            <a:extLst>
              <a:ext uri="{FF2B5EF4-FFF2-40B4-BE49-F238E27FC236}">
                <a16:creationId xmlns:a16="http://schemas.microsoft.com/office/drawing/2014/main" id="{338B1E18-79AB-5D79-BF07-6D96F8136D92}"/>
              </a:ext>
            </a:extLst>
          </p:cNvPr>
          <p:cNvSpPr txBox="1"/>
          <p:nvPr/>
        </p:nvSpPr>
        <p:spPr>
          <a:xfrm>
            <a:off x="5176827" y="6023360"/>
            <a:ext cx="2282212" cy="276999"/>
          </a:xfrm>
          <a:prstGeom prst="rect">
            <a:avLst/>
          </a:prstGeom>
          <a:noFill/>
        </p:spPr>
        <p:txBody>
          <a:bodyPr wrap="square" rtlCol="0">
            <a:spAutoFit/>
          </a:bodyPr>
          <a:lstStyle/>
          <a:p>
            <a:r>
              <a:rPr lang="ro" sz="1200" b="1" dirty="0"/>
              <a:t>CONȘTIENTĂ DE SINE EXTERNĂ</a:t>
            </a:r>
          </a:p>
        </p:txBody>
      </p:sp>
      <p:sp>
        <p:nvSpPr>
          <p:cNvPr id="10" name="TextBox 9">
            <a:extLst>
              <a:ext uri="{FF2B5EF4-FFF2-40B4-BE49-F238E27FC236}">
                <a16:creationId xmlns:a16="http://schemas.microsoft.com/office/drawing/2014/main" id="{753407F4-D7AB-ED7C-E59D-AE04DCF9D7FC}"/>
              </a:ext>
            </a:extLst>
          </p:cNvPr>
          <p:cNvSpPr txBox="1"/>
          <p:nvPr/>
        </p:nvSpPr>
        <p:spPr>
          <a:xfrm rot="16200000">
            <a:off x="377891" y="3915097"/>
            <a:ext cx="1983795" cy="276999"/>
          </a:xfrm>
          <a:prstGeom prst="rect">
            <a:avLst/>
          </a:prstGeom>
          <a:noFill/>
        </p:spPr>
        <p:txBody>
          <a:bodyPr wrap="square" rtlCol="0">
            <a:spAutoFit/>
          </a:bodyPr>
          <a:lstStyle/>
          <a:p>
            <a:r>
              <a:rPr lang="ro" sz="1200" b="1" dirty="0"/>
              <a:t>CONȘTIENTĂ DE SINE INTERNĂ</a:t>
            </a:r>
          </a:p>
        </p:txBody>
      </p:sp>
      <p:cxnSp>
        <p:nvCxnSpPr>
          <p:cNvPr id="12" name="Straight Arrow Connector 11">
            <a:extLst>
              <a:ext uri="{FF2B5EF4-FFF2-40B4-BE49-F238E27FC236}">
                <a16:creationId xmlns:a16="http://schemas.microsoft.com/office/drawing/2014/main" id="{4A211ABE-2DA4-3E20-2993-44CD043EB6D7}"/>
              </a:ext>
            </a:extLst>
          </p:cNvPr>
          <p:cNvCxnSpPr>
            <a:cxnSpLocks/>
          </p:cNvCxnSpPr>
          <p:nvPr/>
        </p:nvCxnSpPr>
        <p:spPr>
          <a:xfrm flipH="1">
            <a:off x="1952090" y="6133203"/>
            <a:ext cx="305142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9E8D4A3A-1A85-AB7E-C012-3A09C68A8844}"/>
              </a:ext>
            </a:extLst>
          </p:cNvPr>
          <p:cNvCxnSpPr>
            <a:cxnSpLocks/>
          </p:cNvCxnSpPr>
          <p:nvPr/>
        </p:nvCxnSpPr>
        <p:spPr>
          <a:xfrm>
            <a:off x="7294653" y="6154064"/>
            <a:ext cx="35343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CE2675A2-05A0-1345-A085-E34FBFE21A1B}"/>
              </a:ext>
            </a:extLst>
          </p:cNvPr>
          <p:cNvCxnSpPr>
            <a:cxnSpLocks/>
          </p:cNvCxnSpPr>
          <p:nvPr/>
        </p:nvCxnSpPr>
        <p:spPr>
          <a:xfrm flipV="1">
            <a:off x="1369789" y="2178121"/>
            <a:ext cx="0" cy="8835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BED6A90E-6A2F-299D-0D1A-B7535098B5DC}"/>
              </a:ext>
            </a:extLst>
          </p:cNvPr>
          <p:cNvCxnSpPr>
            <a:cxnSpLocks/>
            <a:stCxn id="10" idx="1"/>
          </p:cNvCxnSpPr>
          <p:nvPr/>
        </p:nvCxnSpPr>
        <p:spPr>
          <a:xfrm>
            <a:off x="1369789" y="5045494"/>
            <a:ext cx="0" cy="7119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5EB3117F-A027-9456-303B-0CE7FA8B243E}"/>
              </a:ext>
            </a:extLst>
          </p:cNvPr>
          <p:cNvSpPr txBox="1"/>
          <p:nvPr/>
        </p:nvSpPr>
        <p:spPr>
          <a:xfrm>
            <a:off x="2038162" y="6084267"/>
            <a:ext cx="688189" cy="369332"/>
          </a:xfrm>
          <a:prstGeom prst="rect">
            <a:avLst/>
          </a:prstGeom>
          <a:noFill/>
        </p:spPr>
        <p:txBody>
          <a:bodyPr wrap="square" rtlCol="0">
            <a:spAutoFit/>
          </a:bodyPr>
          <a:lstStyle/>
          <a:p>
            <a:r>
              <a:rPr lang="ro" sz="1200" dirty="0"/>
              <a:t>SCĂZUT</a:t>
            </a:r>
            <a:r>
              <a:rPr lang="ro" dirty="0"/>
              <a:t> </a:t>
            </a:r>
          </a:p>
        </p:txBody>
      </p:sp>
      <p:sp>
        <p:nvSpPr>
          <p:cNvPr id="27" name="TextBox 26">
            <a:extLst>
              <a:ext uri="{FF2B5EF4-FFF2-40B4-BE49-F238E27FC236}">
                <a16:creationId xmlns:a16="http://schemas.microsoft.com/office/drawing/2014/main" id="{820B7A14-DF97-F0E2-1CEB-0D09ECB4CC01}"/>
              </a:ext>
            </a:extLst>
          </p:cNvPr>
          <p:cNvSpPr txBox="1"/>
          <p:nvPr/>
        </p:nvSpPr>
        <p:spPr>
          <a:xfrm>
            <a:off x="10253609" y="6176600"/>
            <a:ext cx="575353" cy="276999"/>
          </a:xfrm>
          <a:prstGeom prst="rect">
            <a:avLst/>
          </a:prstGeom>
          <a:noFill/>
        </p:spPr>
        <p:txBody>
          <a:bodyPr wrap="square" rtlCol="0">
            <a:spAutoFit/>
          </a:bodyPr>
          <a:lstStyle/>
          <a:p>
            <a:r>
              <a:rPr lang="ro" sz="1200" dirty="0"/>
              <a:t>ÎNALT</a:t>
            </a:r>
          </a:p>
        </p:txBody>
      </p:sp>
      <p:sp>
        <p:nvSpPr>
          <p:cNvPr id="28" name="TextBox 27">
            <a:extLst>
              <a:ext uri="{FF2B5EF4-FFF2-40B4-BE49-F238E27FC236}">
                <a16:creationId xmlns:a16="http://schemas.microsoft.com/office/drawing/2014/main" id="{37E77CF9-93D1-8620-5C2F-C1F4C172D850}"/>
              </a:ext>
            </a:extLst>
          </p:cNvPr>
          <p:cNvSpPr txBox="1"/>
          <p:nvPr/>
        </p:nvSpPr>
        <p:spPr>
          <a:xfrm rot="16200000">
            <a:off x="786501" y="5102963"/>
            <a:ext cx="688189" cy="369332"/>
          </a:xfrm>
          <a:prstGeom prst="rect">
            <a:avLst/>
          </a:prstGeom>
          <a:noFill/>
        </p:spPr>
        <p:txBody>
          <a:bodyPr wrap="square" rtlCol="0">
            <a:spAutoFit/>
          </a:bodyPr>
          <a:lstStyle/>
          <a:p>
            <a:r>
              <a:rPr lang="ro" sz="1100" dirty="0"/>
              <a:t>SCĂZUT</a:t>
            </a:r>
            <a:r>
              <a:rPr lang="ro" dirty="0"/>
              <a:t> </a:t>
            </a:r>
          </a:p>
        </p:txBody>
      </p:sp>
      <p:sp>
        <p:nvSpPr>
          <p:cNvPr id="29" name="TextBox 28">
            <a:extLst>
              <a:ext uri="{FF2B5EF4-FFF2-40B4-BE49-F238E27FC236}">
                <a16:creationId xmlns:a16="http://schemas.microsoft.com/office/drawing/2014/main" id="{87E57D82-C873-A213-7DB3-C613B36F0594}"/>
              </a:ext>
            </a:extLst>
          </p:cNvPr>
          <p:cNvSpPr txBox="1"/>
          <p:nvPr/>
        </p:nvSpPr>
        <p:spPr>
          <a:xfrm rot="16200000">
            <a:off x="807385" y="2318712"/>
            <a:ext cx="740091" cy="261610"/>
          </a:xfrm>
          <a:prstGeom prst="rect">
            <a:avLst/>
          </a:prstGeom>
          <a:noFill/>
        </p:spPr>
        <p:txBody>
          <a:bodyPr wrap="square" rtlCol="0">
            <a:spAutoFit/>
          </a:bodyPr>
          <a:lstStyle/>
          <a:p>
            <a:r>
              <a:rPr lang="ro" sz="1100" dirty="0"/>
              <a:t>ÎNALT</a:t>
            </a:r>
          </a:p>
        </p:txBody>
      </p:sp>
      <p:graphicFrame>
        <p:nvGraphicFramePr>
          <p:cNvPr id="4" name="Objeto 33">
            <a:extLst>
              <a:ext uri="{FF2B5EF4-FFF2-40B4-BE49-F238E27FC236}">
                <a16:creationId xmlns:a16="http://schemas.microsoft.com/office/drawing/2014/main" id="{8C102164-EAF5-E15A-E09C-1830E0CBD0A5}"/>
              </a:ext>
            </a:extLst>
          </p:cNvPr>
          <p:cNvGraphicFramePr>
            <a:graphicFrameLocks noChangeAspect="1"/>
          </p:cNvGraphicFramePr>
          <p:nvPr>
            <p:extLst>
              <p:ext uri="{D42A27DB-BD31-4B8C-83A1-F6EECF244321}">
                <p14:modId xmlns:p14="http://schemas.microsoft.com/office/powerpoint/2010/main" val="1421685684"/>
              </p:ext>
            </p:extLst>
          </p:nvPr>
        </p:nvGraphicFramePr>
        <p:xfrm>
          <a:off x="0" y="-35763"/>
          <a:ext cx="534286" cy="529345"/>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13" name="Objeto 33">
                        <a:extLst>
                          <a:ext uri="{FF2B5EF4-FFF2-40B4-BE49-F238E27FC236}">
                            <a16:creationId xmlns:a16="http://schemas.microsoft.com/office/drawing/2014/main" id="{260CA444-528D-1FCB-6273-715B88AD5407}"/>
                          </a:ext>
                        </a:extLst>
                      </p:cNvPr>
                      <p:cNvPicPr/>
                      <p:nvPr/>
                    </p:nvPicPr>
                    <p:blipFill>
                      <a:blip r:embed="rId4"/>
                      <a:stretch>
                        <a:fillRect/>
                      </a:stretch>
                    </p:blipFill>
                    <p:spPr>
                      <a:xfrm>
                        <a:off x="0" y="-35763"/>
                        <a:ext cx="534286" cy="529345"/>
                      </a:xfrm>
                      <a:prstGeom prst="rect">
                        <a:avLst/>
                      </a:prstGeom>
                    </p:spPr>
                  </p:pic>
                </p:oleObj>
              </mc:Fallback>
            </mc:AlternateContent>
          </a:graphicData>
        </a:graphic>
      </p:graphicFrame>
    </p:spTree>
    <p:extLst>
      <p:ext uri="{BB962C8B-B14F-4D97-AF65-F5344CB8AC3E}">
        <p14:creationId xmlns:p14="http://schemas.microsoft.com/office/powerpoint/2010/main" val="2927485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F35684-032C-778F-6DB8-4B9A33272DE9}"/>
              </a:ext>
            </a:extLst>
          </p:cNvPr>
          <p:cNvSpPr txBox="1"/>
          <p:nvPr/>
        </p:nvSpPr>
        <p:spPr>
          <a:xfrm>
            <a:off x="4323320" y="507514"/>
            <a:ext cx="3545353" cy="646331"/>
          </a:xfrm>
          <a:prstGeom prst="rect">
            <a:avLst/>
          </a:prstGeom>
          <a:noFill/>
        </p:spPr>
        <p:txBody>
          <a:bodyPr wrap="square" rtlCol="0">
            <a:spAutoFit/>
          </a:bodyPr>
          <a:lstStyle/>
          <a:p>
            <a:r>
              <a:rPr lang="ro" dirty="0"/>
              <a:t>Câteva beneficii ale conștientizării de sine...</a:t>
            </a:r>
          </a:p>
          <a:p>
            <a:endParaRPr lang="en-GB" dirty="0"/>
          </a:p>
        </p:txBody>
      </p:sp>
      <p:sp>
        <p:nvSpPr>
          <p:cNvPr id="5" name="TextBox 4">
            <a:extLst>
              <a:ext uri="{FF2B5EF4-FFF2-40B4-BE49-F238E27FC236}">
                <a16:creationId xmlns:a16="http://schemas.microsoft.com/office/drawing/2014/main" id="{C8FF7EBC-41F8-717E-F34C-6D205B1A08D6}"/>
              </a:ext>
            </a:extLst>
          </p:cNvPr>
          <p:cNvSpPr txBox="1"/>
          <p:nvPr/>
        </p:nvSpPr>
        <p:spPr>
          <a:xfrm>
            <a:off x="1328787" y="14239"/>
            <a:ext cx="9534418" cy="369332"/>
          </a:xfrm>
          <a:prstGeom prst="rect">
            <a:avLst/>
          </a:prstGeom>
          <a:noFill/>
        </p:spPr>
        <p:txBody>
          <a:bodyPr wrap="square" rtlCol="0">
            <a:spAutoFit/>
          </a:bodyPr>
          <a:lstStyle/>
          <a:p>
            <a:pPr algn="ctr"/>
            <a:r>
              <a:rPr lang="ro" dirty="0"/>
              <a:t>„ </a:t>
            </a:r>
            <a:r>
              <a:rPr lang="ro" b="1" dirty="0"/>
              <a:t>A te cunoaște pe tine însuți este începutul înțelepciunii </a:t>
            </a:r>
            <a:r>
              <a:rPr lang="ro" dirty="0"/>
              <a:t>” </a:t>
            </a:r>
            <a:r>
              <a:rPr lang="ro" dirty="0" err="1"/>
              <a:t>Aristotel</a:t>
            </a:r>
            <a:r>
              <a:rPr lang="ro" dirty="0"/>
              <a:t> </a:t>
            </a:r>
          </a:p>
        </p:txBody>
      </p:sp>
      <p:graphicFrame>
        <p:nvGraphicFramePr>
          <p:cNvPr id="6" name="Table 6">
            <a:extLst>
              <a:ext uri="{FF2B5EF4-FFF2-40B4-BE49-F238E27FC236}">
                <a16:creationId xmlns:a16="http://schemas.microsoft.com/office/drawing/2014/main" id="{8584AEDE-2099-3735-A490-9D45ABA3955A}"/>
              </a:ext>
            </a:extLst>
          </p:cNvPr>
          <p:cNvGraphicFramePr>
            <a:graphicFrameLocks noGrp="1"/>
          </p:cNvGraphicFramePr>
          <p:nvPr>
            <p:extLst>
              <p:ext uri="{D42A27DB-BD31-4B8C-83A1-F6EECF244321}">
                <p14:modId xmlns:p14="http://schemas.microsoft.com/office/powerpoint/2010/main" val="1516602264"/>
              </p:ext>
            </p:extLst>
          </p:nvPr>
        </p:nvGraphicFramePr>
        <p:xfrm>
          <a:off x="505996" y="830679"/>
          <a:ext cx="11385481" cy="5364480"/>
        </p:xfrm>
        <a:graphic>
          <a:graphicData uri="http://schemas.openxmlformats.org/drawingml/2006/table">
            <a:tbl>
              <a:tblPr firstRow="1" bandRow="1">
                <a:tableStyleId>{5940675A-B579-460E-94D1-54222C63F5DA}</a:tableStyleId>
              </a:tblPr>
              <a:tblGrid>
                <a:gridCol w="3922165">
                  <a:extLst>
                    <a:ext uri="{9D8B030D-6E8A-4147-A177-3AD203B41FA5}">
                      <a16:colId xmlns:a16="http://schemas.microsoft.com/office/drawing/2014/main" val="3124782613"/>
                    </a:ext>
                  </a:extLst>
                </a:gridCol>
                <a:gridCol w="7463316">
                  <a:extLst>
                    <a:ext uri="{9D8B030D-6E8A-4147-A177-3AD203B41FA5}">
                      <a16:colId xmlns:a16="http://schemas.microsoft.com/office/drawing/2014/main" val="355953703"/>
                    </a:ext>
                  </a:extLst>
                </a:gridCol>
              </a:tblGrid>
              <a:tr h="356957">
                <a:tc>
                  <a:txBody>
                    <a:bodyPr/>
                    <a:lstStyle/>
                    <a:p>
                      <a:pPr algn="l"/>
                      <a:r>
                        <a:rPr lang="ro" sz="1600" b="1" dirty="0"/>
                        <a:t>Construiește empatie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endParaRPr lang="en-GB" sz="1400" dirty="0"/>
                    </a:p>
                    <a:p>
                      <a:pPr algn="just"/>
                      <a:r>
                        <a:rPr lang="ro" sz="1400" dirty="0"/>
                        <a:t>Un lucru care te-ar putea ajuta cu adevărat să dezvolți o empatie mai mare pentru ceilalți este conștientizarea de sine. Puteți înțelege mai bine punctul de vedere al celuilalt individ. În plus, va îmbunătăți calitatea conexiunilor dvs. Îți poți înțelege mai bine pe ceilalți și pe tine însuți atunci când ești conștient de mediul înconjurător și de tine însuți.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83126590"/>
                  </a:ext>
                </a:extLst>
              </a:tr>
              <a:tr h="218255">
                <a:tc>
                  <a:txBody>
                    <a:bodyPr/>
                    <a:lstStyle/>
                    <a:p>
                      <a:pPr algn="l"/>
                      <a:r>
                        <a:rPr lang="ro" sz="1600" b="1" dirty="0"/>
                        <a:t>Construiește gândirea critică</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endParaRPr lang="en-GB" sz="1400" dirty="0"/>
                    </a:p>
                    <a:p>
                      <a:pPr algn="just"/>
                      <a:r>
                        <a:rPr lang="ro" sz="1400" dirty="0"/>
                        <a:t>Când dezvoltați conștiința de sine, analizați, reflectați și evaluați frecvent. În loc să te bazezi doar pe emoțiile tale, acest lucru te ajută să te gândești mai critic la situații. Ca rezultat, conștientizarea de sine poate ajuta la dezvoltarea abilităților de gândire critică. Pe lângă tine însuți, există și alte domenii în care poate fi folosită gândirea critică.</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34674073"/>
                  </a:ext>
                </a:extLst>
              </a:tr>
              <a:tr h="241543">
                <a:tc>
                  <a:txBody>
                    <a:bodyPr/>
                    <a:lstStyle/>
                    <a:p>
                      <a:pPr algn="l"/>
                      <a:r>
                        <a:rPr lang="ro" sz="1600" b="1" dirty="0"/>
                        <a:t>Îmbunătățește luarea deciziilor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endParaRPr lang="en-GB" sz="1400" dirty="0"/>
                    </a:p>
                    <a:p>
                      <a:pPr algn="just"/>
                      <a:r>
                        <a:rPr lang="ro" sz="1400" dirty="0"/>
                        <a:t>A fi conștient de sine te ajută să obții o înțelegere mai profundă a ta. Puteți face diferența între ceea ce este bun pentru și ceea ce este rău. Această conștientizare vă ajută să analizați situațiile într-un mod sistematic. Cântărești cu ușurință meritele și demeritele. Și acest lucru vă ajută să vă îmbunătățiți abilitățile de luare a deciziilor.</a:t>
                      </a:r>
                    </a:p>
                    <a:p>
                      <a:pPr algn="just"/>
                      <a:endParaRPr lang="en-GB"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79116411"/>
                  </a:ext>
                </a:extLst>
              </a:tr>
              <a:tr h="464256">
                <a:tc>
                  <a:txBody>
                    <a:bodyPr/>
                    <a:lstStyle/>
                    <a:p>
                      <a:pPr algn="l"/>
                      <a:endParaRPr lang="en-GB" sz="1600" b="1" dirty="0"/>
                    </a:p>
                    <a:p>
                      <a:pPr algn="l"/>
                      <a:r>
                        <a:rPr lang="ro" sz="1600" b="1" dirty="0"/>
                        <a:t>Stimulează creativitatea</a:t>
                      </a:r>
                    </a:p>
                    <a:p>
                      <a:pPr algn="l"/>
                      <a:endParaRPr lang="en-GB" sz="16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endParaRPr lang="en-GB" sz="1400" dirty="0"/>
                    </a:p>
                    <a:p>
                      <a:pPr algn="just"/>
                      <a:r>
                        <a:rPr lang="ro" sz="1400" dirty="0"/>
                        <a:t>Viața ta va fi mai bună în mai multe domenii dacă ai un punct de vedere creativ. Veți putea rezolva o problemă rapid și creativ dacă sunteți conștient de sine. Deveniți suficient de perceptiv pentru a gândi creativ atunci când sunteți conștient de sine.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05073332"/>
                  </a:ext>
                </a:extLst>
              </a:tr>
              <a:tr h="370840">
                <a:tc>
                  <a:txBody>
                    <a:bodyPr/>
                    <a:lstStyle/>
                    <a:p>
                      <a:pPr algn="l"/>
                      <a:r>
                        <a:rPr lang="ro" sz="1600" b="1" dirty="0"/>
                        <a:t>Construiește calități de lider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endParaRPr lang="en-GB" sz="1400" dirty="0"/>
                    </a:p>
                    <a:p>
                      <a:pPr algn="just"/>
                      <a:r>
                        <a:rPr lang="ro" sz="1400" dirty="0"/>
                        <a:t>Este evident că, dacă ești conștient de sine, sănătatea ta mintală va fi într-o formă bună.</a:t>
                      </a:r>
                    </a:p>
                    <a:p>
                      <a:pPr algn="just"/>
                      <a:r>
                        <a:rPr lang="ro" sz="1400" dirty="0"/>
                        <a:t>Conștientizarea de sine vă echipează cu abilitățile de conducere de care aveți nevoie.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83972109"/>
                  </a:ext>
                </a:extLst>
              </a:tr>
            </a:tbl>
          </a:graphicData>
        </a:graphic>
      </p:graphicFrame>
      <p:sp>
        <p:nvSpPr>
          <p:cNvPr id="9" name="Arrow: Right 8">
            <a:extLst>
              <a:ext uri="{FF2B5EF4-FFF2-40B4-BE49-F238E27FC236}">
                <a16:creationId xmlns:a16="http://schemas.microsoft.com/office/drawing/2014/main" id="{2F0F4668-8CCD-35EA-9865-B5DAC52613CE}"/>
              </a:ext>
            </a:extLst>
          </p:cNvPr>
          <p:cNvSpPr/>
          <p:nvPr/>
        </p:nvSpPr>
        <p:spPr>
          <a:xfrm>
            <a:off x="2907587" y="1334334"/>
            <a:ext cx="1222624" cy="226032"/>
          </a:xfrm>
          <a:prstGeom prst="rightArrow">
            <a:avLst/>
          </a:prstGeom>
          <a:solidFill>
            <a:srgbClr val="87B5BA"/>
          </a:solidFill>
          <a:ln>
            <a:solidFill>
              <a:srgbClr val="87B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19AB0939-50C8-618D-7AD0-2C12485552A7}"/>
              </a:ext>
            </a:extLst>
          </p:cNvPr>
          <p:cNvSpPr/>
          <p:nvPr/>
        </p:nvSpPr>
        <p:spPr>
          <a:xfrm>
            <a:off x="2907587" y="2608170"/>
            <a:ext cx="1222624" cy="22603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rrow: Right 10">
            <a:extLst>
              <a:ext uri="{FF2B5EF4-FFF2-40B4-BE49-F238E27FC236}">
                <a16:creationId xmlns:a16="http://schemas.microsoft.com/office/drawing/2014/main" id="{68F0D69F-9271-E005-87A3-455FA6AE3EFB}"/>
              </a:ext>
            </a:extLst>
          </p:cNvPr>
          <p:cNvSpPr/>
          <p:nvPr/>
        </p:nvSpPr>
        <p:spPr>
          <a:xfrm>
            <a:off x="2907587" y="3902282"/>
            <a:ext cx="1222624" cy="226032"/>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Arrow: Right 11">
            <a:extLst>
              <a:ext uri="{FF2B5EF4-FFF2-40B4-BE49-F238E27FC236}">
                <a16:creationId xmlns:a16="http://schemas.microsoft.com/office/drawing/2014/main" id="{590B7059-2B81-9F21-D2DF-B4377235B7F0}"/>
              </a:ext>
            </a:extLst>
          </p:cNvPr>
          <p:cNvSpPr/>
          <p:nvPr/>
        </p:nvSpPr>
        <p:spPr>
          <a:xfrm flipV="1">
            <a:off x="2907587" y="4876297"/>
            <a:ext cx="1222624" cy="226030"/>
          </a:xfrm>
          <a:prstGeom prst="rightArrow">
            <a:avLst/>
          </a:prstGeom>
          <a:solidFill>
            <a:srgbClr val="87B5BA"/>
          </a:solidFill>
          <a:ln>
            <a:solidFill>
              <a:srgbClr val="87B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2">
            <a:extLst>
              <a:ext uri="{FF2B5EF4-FFF2-40B4-BE49-F238E27FC236}">
                <a16:creationId xmlns:a16="http://schemas.microsoft.com/office/drawing/2014/main" id="{E18606D1-B8AD-9333-67B0-5EF6C4F4930A}"/>
              </a:ext>
            </a:extLst>
          </p:cNvPr>
          <p:cNvSpPr/>
          <p:nvPr/>
        </p:nvSpPr>
        <p:spPr>
          <a:xfrm>
            <a:off x="2907587" y="5570594"/>
            <a:ext cx="1222624" cy="22603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Objeto 33">
            <a:extLst>
              <a:ext uri="{FF2B5EF4-FFF2-40B4-BE49-F238E27FC236}">
                <a16:creationId xmlns:a16="http://schemas.microsoft.com/office/drawing/2014/main" id="{881F83B1-EC2F-AA03-03AB-0A91C91E5204}"/>
              </a:ext>
            </a:extLst>
          </p:cNvPr>
          <p:cNvGraphicFramePr>
            <a:graphicFrameLocks noChangeAspect="1"/>
          </p:cNvGraphicFramePr>
          <p:nvPr>
            <p:extLst>
              <p:ext uri="{D42A27DB-BD31-4B8C-83A1-F6EECF244321}">
                <p14:modId xmlns:p14="http://schemas.microsoft.com/office/powerpoint/2010/main" val="3268642491"/>
              </p:ext>
            </p:extLst>
          </p:nvPr>
        </p:nvGraphicFramePr>
        <p:xfrm>
          <a:off x="4254" y="1272024"/>
          <a:ext cx="501742" cy="49710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34" name="Objeto 33"/>
                      <p:cNvPicPr/>
                      <p:nvPr/>
                    </p:nvPicPr>
                    <p:blipFill>
                      <a:blip r:embed="rId3"/>
                      <a:stretch>
                        <a:fillRect/>
                      </a:stretch>
                    </p:blipFill>
                    <p:spPr>
                      <a:xfrm>
                        <a:off x="4254" y="1272024"/>
                        <a:ext cx="501742" cy="497102"/>
                      </a:xfrm>
                      <a:prstGeom prst="rect">
                        <a:avLst/>
                      </a:prstGeom>
                    </p:spPr>
                  </p:pic>
                </p:oleObj>
              </mc:Fallback>
            </mc:AlternateContent>
          </a:graphicData>
        </a:graphic>
      </p:graphicFrame>
      <p:graphicFrame>
        <p:nvGraphicFramePr>
          <p:cNvPr id="15" name="Objeto 33">
            <a:extLst>
              <a:ext uri="{FF2B5EF4-FFF2-40B4-BE49-F238E27FC236}">
                <a16:creationId xmlns:a16="http://schemas.microsoft.com/office/drawing/2014/main" id="{C61462B0-F776-6A9C-2651-23260B074A26}"/>
              </a:ext>
            </a:extLst>
          </p:cNvPr>
          <p:cNvGraphicFramePr>
            <a:graphicFrameLocks noChangeAspect="1"/>
          </p:cNvGraphicFramePr>
          <p:nvPr>
            <p:extLst>
              <p:ext uri="{D42A27DB-BD31-4B8C-83A1-F6EECF244321}">
                <p14:modId xmlns:p14="http://schemas.microsoft.com/office/powerpoint/2010/main" val="2507921167"/>
              </p:ext>
            </p:extLst>
          </p:nvPr>
        </p:nvGraphicFramePr>
        <p:xfrm>
          <a:off x="23957" y="2337100"/>
          <a:ext cx="501742" cy="497102"/>
        </p:xfrm>
        <a:graphic>
          <a:graphicData uri="http://schemas.openxmlformats.org/presentationml/2006/ole">
            <mc:AlternateContent xmlns:mc="http://schemas.openxmlformats.org/markup-compatibility/2006">
              <mc:Choice xmlns:v="urn:schemas-microsoft-com:vml" Requires="v">
                <p:oleObj r:id="rId4" imgW="1933560" imgH="1914480" progId="">
                  <p:embed/>
                </p:oleObj>
              </mc:Choice>
              <mc:Fallback>
                <p:oleObj r:id="rId4" imgW="1933560" imgH="1914480" progId="">
                  <p:embed/>
                  <p:pic>
                    <p:nvPicPr>
                      <p:cNvPr id="14" name="Objeto 33">
                        <a:extLst>
                          <a:ext uri="{FF2B5EF4-FFF2-40B4-BE49-F238E27FC236}">
                            <a16:creationId xmlns:a16="http://schemas.microsoft.com/office/drawing/2014/main" id="{881F83B1-EC2F-AA03-03AB-0A91C91E5204}"/>
                          </a:ext>
                        </a:extLst>
                      </p:cNvPr>
                      <p:cNvPicPr/>
                      <p:nvPr/>
                    </p:nvPicPr>
                    <p:blipFill>
                      <a:blip r:embed="rId3"/>
                      <a:stretch>
                        <a:fillRect/>
                      </a:stretch>
                    </p:blipFill>
                    <p:spPr>
                      <a:xfrm>
                        <a:off x="23957" y="2337100"/>
                        <a:ext cx="501742" cy="497102"/>
                      </a:xfrm>
                      <a:prstGeom prst="rect">
                        <a:avLst/>
                      </a:prstGeom>
                    </p:spPr>
                  </p:pic>
                </p:oleObj>
              </mc:Fallback>
            </mc:AlternateContent>
          </a:graphicData>
        </a:graphic>
      </p:graphicFrame>
      <p:graphicFrame>
        <p:nvGraphicFramePr>
          <p:cNvPr id="16" name="Objeto 33">
            <a:extLst>
              <a:ext uri="{FF2B5EF4-FFF2-40B4-BE49-F238E27FC236}">
                <a16:creationId xmlns:a16="http://schemas.microsoft.com/office/drawing/2014/main" id="{0BFEDD75-97A4-E3FE-3C95-60AD2AC48EE3}"/>
              </a:ext>
            </a:extLst>
          </p:cNvPr>
          <p:cNvGraphicFramePr>
            <a:graphicFrameLocks noChangeAspect="1"/>
          </p:cNvGraphicFramePr>
          <p:nvPr>
            <p:extLst>
              <p:ext uri="{D42A27DB-BD31-4B8C-83A1-F6EECF244321}">
                <p14:modId xmlns:p14="http://schemas.microsoft.com/office/powerpoint/2010/main" val="4287657602"/>
              </p:ext>
            </p:extLst>
          </p:nvPr>
        </p:nvGraphicFramePr>
        <p:xfrm>
          <a:off x="49652" y="3455753"/>
          <a:ext cx="501742" cy="497102"/>
        </p:xfrm>
        <a:graphic>
          <a:graphicData uri="http://schemas.openxmlformats.org/presentationml/2006/ole">
            <mc:AlternateContent xmlns:mc="http://schemas.openxmlformats.org/markup-compatibility/2006">
              <mc:Choice xmlns:v="urn:schemas-microsoft-com:vml" Requires="v">
                <p:oleObj r:id="rId5" imgW="1933560" imgH="1914480" progId="">
                  <p:embed/>
                </p:oleObj>
              </mc:Choice>
              <mc:Fallback>
                <p:oleObj r:id="rId5" imgW="1933560" imgH="1914480" progId="">
                  <p:embed/>
                  <p:pic>
                    <p:nvPicPr>
                      <p:cNvPr id="14" name="Objeto 33">
                        <a:extLst>
                          <a:ext uri="{FF2B5EF4-FFF2-40B4-BE49-F238E27FC236}">
                            <a16:creationId xmlns:a16="http://schemas.microsoft.com/office/drawing/2014/main" id="{881F83B1-EC2F-AA03-03AB-0A91C91E5204}"/>
                          </a:ext>
                        </a:extLst>
                      </p:cNvPr>
                      <p:cNvPicPr/>
                      <p:nvPr/>
                    </p:nvPicPr>
                    <p:blipFill>
                      <a:blip r:embed="rId3"/>
                      <a:stretch>
                        <a:fillRect/>
                      </a:stretch>
                    </p:blipFill>
                    <p:spPr>
                      <a:xfrm>
                        <a:off x="49652" y="3455753"/>
                        <a:ext cx="501742" cy="497102"/>
                      </a:xfrm>
                      <a:prstGeom prst="rect">
                        <a:avLst/>
                      </a:prstGeom>
                    </p:spPr>
                  </p:pic>
                </p:oleObj>
              </mc:Fallback>
            </mc:AlternateContent>
          </a:graphicData>
        </a:graphic>
      </p:graphicFrame>
      <p:graphicFrame>
        <p:nvGraphicFramePr>
          <p:cNvPr id="17" name="Objeto 33">
            <a:extLst>
              <a:ext uri="{FF2B5EF4-FFF2-40B4-BE49-F238E27FC236}">
                <a16:creationId xmlns:a16="http://schemas.microsoft.com/office/drawing/2014/main" id="{A2C05882-3438-5464-682C-82EE0A877BDB}"/>
              </a:ext>
            </a:extLst>
          </p:cNvPr>
          <p:cNvGraphicFramePr>
            <a:graphicFrameLocks noChangeAspect="1"/>
          </p:cNvGraphicFramePr>
          <p:nvPr>
            <p:extLst>
              <p:ext uri="{D42A27DB-BD31-4B8C-83A1-F6EECF244321}">
                <p14:modId xmlns:p14="http://schemas.microsoft.com/office/powerpoint/2010/main" val="4094038651"/>
              </p:ext>
            </p:extLst>
          </p:nvPr>
        </p:nvGraphicFramePr>
        <p:xfrm>
          <a:off x="49652" y="4453594"/>
          <a:ext cx="501742" cy="497102"/>
        </p:xfrm>
        <a:graphic>
          <a:graphicData uri="http://schemas.openxmlformats.org/presentationml/2006/ole">
            <mc:AlternateContent xmlns:mc="http://schemas.openxmlformats.org/markup-compatibility/2006">
              <mc:Choice xmlns:v="urn:schemas-microsoft-com:vml" Requires="v">
                <p:oleObj r:id="rId6" imgW="1933560" imgH="1914480" progId="">
                  <p:embed/>
                </p:oleObj>
              </mc:Choice>
              <mc:Fallback>
                <p:oleObj r:id="rId6" imgW="1933560" imgH="1914480" progId="">
                  <p:embed/>
                  <p:pic>
                    <p:nvPicPr>
                      <p:cNvPr id="14" name="Objeto 33">
                        <a:extLst>
                          <a:ext uri="{FF2B5EF4-FFF2-40B4-BE49-F238E27FC236}">
                            <a16:creationId xmlns:a16="http://schemas.microsoft.com/office/drawing/2014/main" id="{881F83B1-EC2F-AA03-03AB-0A91C91E5204}"/>
                          </a:ext>
                        </a:extLst>
                      </p:cNvPr>
                      <p:cNvPicPr/>
                      <p:nvPr/>
                    </p:nvPicPr>
                    <p:blipFill>
                      <a:blip r:embed="rId3"/>
                      <a:stretch>
                        <a:fillRect/>
                      </a:stretch>
                    </p:blipFill>
                    <p:spPr>
                      <a:xfrm>
                        <a:off x="49652" y="4453594"/>
                        <a:ext cx="501742" cy="497102"/>
                      </a:xfrm>
                      <a:prstGeom prst="rect">
                        <a:avLst/>
                      </a:prstGeom>
                    </p:spPr>
                  </p:pic>
                </p:oleObj>
              </mc:Fallback>
            </mc:AlternateContent>
          </a:graphicData>
        </a:graphic>
      </p:graphicFrame>
      <p:graphicFrame>
        <p:nvGraphicFramePr>
          <p:cNvPr id="18" name="Objeto 33">
            <a:extLst>
              <a:ext uri="{FF2B5EF4-FFF2-40B4-BE49-F238E27FC236}">
                <a16:creationId xmlns:a16="http://schemas.microsoft.com/office/drawing/2014/main" id="{EAFB7320-B369-48CD-3A2F-522FF596315E}"/>
              </a:ext>
            </a:extLst>
          </p:cNvPr>
          <p:cNvGraphicFramePr>
            <a:graphicFrameLocks noChangeAspect="1"/>
          </p:cNvGraphicFramePr>
          <p:nvPr>
            <p:extLst>
              <p:ext uri="{D42A27DB-BD31-4B8C-83A1-F6EECF244321}">
                <p14:modId xmlns:p14="http://schemas.microsoft.com/office/powerpoint/2010/main" val="2743226307"/>
              </p:ext>
            </p:extLst>
          </p:nvPr>
        </p:nvGraphicFramePr>
        <p:xfrm>
          <a:off x="23957" y="5338160"/>
          <a:ext cx="501742" cy="497102"/>
        </p:xfrm>
        <a:graphic>
          <a:graphicData uri="http://schemas.openxmlformats.org/presentationml/2006/ole">
            <mc:AlternateContent xmlns:mc="http://schemas.openxmlformats.org/markup-compatibility/2006">
              <mc:Choice xmlns:v="urn:schemas-microsoft-com:vml" Requires="v">
                <p:oleObj r:id="rId7" imgW="1933560" imgH="1914480" progId="">
                  <p:embed/>
                </p:oleObj>
              </mc:Choice>
              <mc:Fallback>
                <p:oleObj r:id="rId7" imgW="1933560" imgH="1914480" progId="">
                  <p:embed/>
                  <p:pic>
                    <p:nvPicPr>
                      <p:cNvPr id="14" name="Objeto 33">
                        <a:extLst>
                          <a:ext uri="{FF2B5EF4-FFF2-40B4-BE49-F238E27FC236}">
                            <a16:creationId xmlns:a16="http://schemas.microsoft.com/office/drawing/2014/main" id="{881F83B1-EC2F-AA03-03AB-0A91C91E5204}"/>
                          </a:ext>
                        </a:extLst>
                      </p:cNvPr>
                      <p:cNvPicPr/>
                      <p:nvPr/>
                    </p:nvPicPr>
                    <p:blipFill>
                      <a:blip r:embed="rId3"/>
                      <a:stretch>
                        <a:fillRect/>
                      </a:stretch>
                    </p:blipFill>
                    <p:spPr>
                      <a:xfrm>
                        <a:off x="23957" y="5338160"/>
                        <a:ext cx="501742" cy="497102"/>
                      </a:xfrm>
                      <a:prstGeom prst="rect">
                        <a:avLst/>
                      </a:prstGeom>
                    </p:spPr>
                  </p:pic>
                </p:oleObj>
              </mc:Fallback>
            </mc:AlternateContent>
          </a:graphicData>
        </a:graphic>
      </p:graphicFrame>
      <p:pic>
        <p:nvPicPr>
          <p:cNvPr id="22" name="Picture 21" descr="A picture containing LEGO, toy&#10;&#10;Description automatically generated">
            <a:extLst>
              <a:ext uri="{FF2B5EF4-FFF2-40B4-BE49-F238E27FC236}">
                <a16:creationId xmlns:a16="http://schemas.microsoft.com/office/drawing/2014/main" id="{4E970A89-7890-96A2-77CD-2D4F09AD184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24550" y="81389"/>
            <a:ext cx="1134656" cy="1134656"/>
          </a:xfrm>
          <a:prstGeom prst="rect">
            <a:avLst/>
          </a:prstGeom>
        </p:spPr>
      </p:pic>
    </p:spTree>
    <p:extLst>
      <p:ext uri="{BB962C8B-B14F-4D97-AF65-F5344CB8AC3E}">
        <p14:creationId xmlns:p14="http://schemas.microsoft.com/office/powerpoint/2010/main" val="62696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ro" altLang="ko-KR" sz="3733"/>
              <a:t>Misiuni</a:t>
            </a:r>
            <a:endParaRPr lang="ko-KR" altLang="en-US" sz="3733" dirty="0"/>
          </a:p>
        </p:txBody>
      </p:sp>
      <p:sp>
        <p:nvSpPr>
          <p:cNvPr id="3" name="Text Placeholder 2"/>
          <p:cNvSpPr>
            <a:spLocks noGrp="1"/>
          </p:cNvSpPr>
          <p:nvPr>
            <p:ph type="body" sz="quarter" idx="11"/>
          </p:nvPr>
        </p:nvSpPr>
        <p:spPr/>
        <p:txBody>
          <a:bodyPr/>
          <a:lstStyle/>
          <a:p>
            <a:pPr lvl="0"/>
            <a:r>
              <a:rPr lang="ro" altLang="ko-KR"/>
              <a:t>Pe baza a ceea ce ați studiat în această unitate, puteți rezolva exercițiile din diapozitivele următoare?</a:t>
            </a:r>
            <a:endParaRPr lang="en-US" altLang="ko-KR" dirty="0"/>
          </a:p>
        </p:txBody>
      </p:sp>
      <p:grpSp>
        <p:nvGrpSpPr>
          <p:cNvPr id="5" name="Group 4"/>
          <p:cNvGrpSpPr/>
          <p:nvPr/>
        </p:nvGrpSpPr>
        <p:grpSpPr>
          <a:xfrm>
            <a:off x="2345140" y="1866295"/>
            <a:ext cx="7523429" cy="3635451"/>
            <a:chOff x="1521716" y="1275606"/>
            <a:chExt cx="5642572" cy="2726588"/>
          </a:xfrm>
          <a:solidFill>
            <a:srgbClr val="87B5BA"/>
          </a:solidFill>
        </p:grpSpPr>
        <p:grpSp>
          <p:nvGrpSpPr>
            <p:cNvPr id="6" name="Group 5"/>
            <p:cNvGrpSpPr/>
            <p:nvPr/>
          </p:nvGrpSpPr>
          <p:grpSpPr>
            <a:xfrm>
              <a:off x="1521716" y="1596158"/>
              <a:ext cx="3168352" cy="2406036"/>
              <a:chOff x="1521716" y="1596158"/>
              <a:chExt cx="3168352" cy="2406036"/>
            </a:xfrm>
            <a:grpFill/>
          </p:grpSpPr>
          <p:grpSp>
            <p:nvGrpSpPr>
              <p:cNvPr id="12" name="Group 11"/>
              <p:cNvGrpSpPr/>
              <p:nvPr/>
            </p:nvGrpSpPr>
            <p:grpSpPr>
              <a:xfrm>
                <a:off x="1521716" y="1596158"/>
                <a:ext cx="3168352" cy="2406036"/>
                <a:chOff x="1691680" y="-1532706"/>
                <a:chExt cx="7101775" cy="5393065"/>
              </a:xfrm>
              <a:grpFill/>
            </p:grpSpPr>
            <p:sp>
              <p:nvSpPr>
                <p:cNvPr id="14" name="Donut 13"/>
                <p:cNvSpPr/>
                <p:nvPr/>
              </p:nvSpPr>
              <p:spPr>
                <a:xfrm>
                  <a:off x="1691680" y="-1532706"/>
                  <a:ext cx="4896544" cy="4896544"/>
                </a:xfrm>
                <a:prstGeom prst="donut">
                  <a:avLst>
                    <a:gd name="adj" fmla="val 175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5" name="Right Arrow 14"/>
                <p:cNvSpPr/>
                <p:nvPr/>
              </p:nvSpPr>
              <p:spPr>
                <a:xfrm>
                  <a:off x="4355976" y="2009174"/>
                  <a:ext cx="4437479" cy="1851185"/>
                </a:xfrm>
                <a:prstGeom prst="rightArrow">
                  <a:avLst>
                    <a:gd name="adj1" fmla="val 4546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grpSp>
          <p:sp>
            <p:nvSpPr>
              <p:cNvPr id="13" name="Oval 12"/>
              <p:cNvSpPr/>
              <p:nvPr/>
            </p:nvSpPr>
            <p:spPr>
              <a:xfrm>
                <a:off x="2263185" y="2337627"/>
                <a:ext cx="701581" cy="701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grpSp>
        <p:grpSp>
          <p:nvGrpSpPr>
            <p:cNvPr id="7" name="Group 6"/>
            <p:cNvGrpSpPr/>
            <p:nvPr/>
          </p:nvGrpSpPr>
          <p:grpSpPr>
            <a:xfrm>
              <a:off x="3995936" y="1275606"/>
              <a:ext cx="3168352" cy="2406036"/>
              <a:chOff x="3851920" y="1401130"/>
              <a:chExt cx="3168352" cy="2406036"/>
            </a:xfrm>
            <a:grpFill/>
          </p:grpSpPr>
          <p:grpSp>
            <p:nvGrpSpPr>
              <p:cNvPr id="8" name="Group 7"/>
              <p:cNvGrpSpPr/>
              <p:nvPr/>
            </p:nvGrpSpPr>
            <p:grpSpPr>
              <a:xfrm rot="10800000">
                <a:off x="3851920" y="1401130"/>
                <a:ext cx="3168352" cy="2406036"/>
                <a:chOff x="1691680" y="-1532706"/>
                <a:chExt cx="7101775" cy="5393065"/>
              </a:xfrm>
              <a:grpFill/>
            </p:grpSpPr>
            <p:sp>
              <p:nvSpPr>
                <p:cNvPr id="10" name="Donut 9"/>
                <p:cNvSpPr/>
                <p:nvPr/>
              </p:nvSpPr>
              <p:spPr>
                <a:xfrm>
                  <a:off x="1691680" y="-1532706"/>
                  <a:ext cx="4896544" cy="4896544"/>
                </a:xfrm>
                <a:prstGeom prst="donut">
                  <a:avLst>
                    <a:gd name="adj" fmla="val 175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1" name="Right Arrow 10"/>
                <p:cNvSpPr/>
                <p:nvPr/>
              </p:nvSpPr>
              <p:spPr>
                <a:xfrm>
                  <a:off x="4355976" y="2009174"/>
                  <a:ext cx="4437479" cy="1851185"/>
                </a:xfrm>
                <a:prstGeom prst="rightArrow">
                  <a:avLst>
                    <a:gd name="adj1" fmla="val 4546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grpSp>
          <p:sp>
            <p:nvSpPr>
              <p:cNvPr id="9" name="Oval 8"/>
              <p:cNvSpPr/>
              <p:nvPr/>
            </p:nvSpPr>
            <p:spPr>
              <a:xfrm>
                <a:off x="5577220" y="2364114"/>
                <a:ext cx="701581" cy="701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grpSp>
      </p:grpSp>
      <p:sp>
        <p:nvSpPr>
          <p:cNvPr id="16" name="Isosceles Triangle 15"/>
          <p:cNvSpPr/>
          <p:nvPr/>
        </p:nvSpPr>
        <p:spPr>
          <a:xfrm>
            <a:off x="5429580" y="3100163"/>
            <a:ext cx="1354549" cy="1167715"/>
          </a:xfrm>
          <a:prstGeom prst="triangle">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7" name="Round Same Side Corner Rectangle 8"/>
          <p:cNvSpPr/>
          <p:nvPr/>
        </p:nvSpPr>
        <p:spPr>
          <a:xfrm>
            <a:off x="5885635" y="3628221"/>
            <a:ext cx="442440" cy="443119"/>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5" name="TextBox 24"/>
          <p:cNvSpPr txBox="1"/>
          <p:nvPr/>
        </p:nvSpPr>
        <p:spPr>
          <a:xfrm>
            <a:off x="6192011" y="1469298"/>
            <a:ext cx="5760640" cy="584775"/>
          </a:xfrm>
          <a:prstGeom prst="rect">
            <a:avLst/>
          </a:prstGeom>
          <a:noFill/>
        </p:spPr>
        <p:txBody>
          <a:bodyPr wrap="square" rtlCol="0">
            <a:spAutoFit/>
          </a:bodyPr>
          <a:lstStyle/>
          <a:p>
            <a:r>
              <a:rPr lang="ro" altLang="ko-KR" sz="1600">
                <a:solidFill>
                  <a:schemeClr val="tx1">
                    <a:lumMod val="75000"/>
                    <a:lumOff val="25000"/>
                  </a:schemeClr>
                </a:solidFill>
                <a:cs typeface="Arial" pitchFamily="34" charset="0"/>
              </a:rPr>
              <a:t>Va trebui să iei decizii cu privire la situații complicate în care vei folosi cunoștințele pe care le-ai dobândit.</a:t>
            </a:r>
            <a:endParaRPr lang="en-US" altLang="ko-KR" sz="1600" dirty="0">
              <a:solidFill>
                <a:schemeClr val="tx1">
                  <a:lumMod val="75000"/>
                  <a:lumOff val="25000"/>
                </a:schemeClr>
              </a:solidFill>
              <a:cs typeface="Arial" pitchFamily="34" charset="0"/>
            </a:endParaRPr>
          </a:p>
        </p:txBody>
      </p:sp>
      <p:sp>
        <p:nvSpPr>
          <p:cNvPr id="26" name="TextBox 25"/>
          <p:cNvSpPr txBox="1"/>
          <p:nvPr/>
        </p:nvSpPr>
        <p:spPr>
          <a:xfrm>
            <a:off x="509775" y="5309725"/>
            <a:ext cx="5375860" cy="584775"/>
          </a:xfrm>
          <a:prstGeom prst="rect">
            <a:avLst/>
          </a:prstGeom>
          <a:noFill/>
        </p:spPr>
        <p:txBody>
          <a:bodyPr wrap="square" rtlCol="0">
            <a:spAutoFit/>
          </a:bodyPr>
          <a:lstStyle/>
          <a:p>
            <a:pPr algn="r"/>
            <a:r>
              <a:rPr lang="ro" altLang="ko-KR" sz="1600">
                <a:solidFill>
                  <a:schemeClr val="tx1">
                    <a:lumMod val="75000"/>
                    <a:lumOff val="25000"/>
                  </a:schemeClr>
                </a:solidFill>
                <a:cs typeface="Arial" pitchFamily="34" charset="0"/>
              </a:rPr>
              <a:t>Va trebui să-ți deschizi mintea și să gândești de parcă te-ai afla cu adevărat în acea situație, folosind cel mai bun instrument al tău: creierul.</a:t>
            </a:r>
            <a:endParaRPr lang="en-US" altLang="ko-KR" sz="1600" dirty="0">
              <a:solidFill>
                <a:schemeClr val="tx1">
                  <a:lumMod val="75000"/>
                  <a:lumOff val="25000"/>
                </a:schemeClr>
              </a:solidFill>
              <a:cs typeface="Arial" pitchFamily="34" charset="0"/>
            </a:endParaRPr>
          </a:p>
        </p:txBody>
      </p:sp>
      <p:sp>
        <p:nvSpPr>
          <p:cNvPr id="27" name="TextBox 26"/>
          <p:cNvSpPr txBox="1"/>
          <p:nvPr/>
        </p:nvSpPr>
        <p:spPr>
          <a:xfrm>
            <a:off x="2859791" y="4766492"/>
            <a:ext cx="3115955" cy="338554"/>
          </a:xfrm>
          <a:prstGeom prst="rect">
            <a:avLst/>
          </a:prstGeom>
          <a:noFill/>
        </p:spPr>
        <p:txBody>
          <a:bodyPr wrap="square" rtlCol="0">
            <a:spAutoFit/>
          </a:bodyPr>
          <a:lstStyle/>
          <a:p>
            <a:pPr algn="r"/>
            <a:r>
              <a:rPr lang="ro" altLang="ko-KR" sz="1600" b="1">
                <a:solidFill>
                  <a:schemeClr val="bg1"/>
                </a:solidFill>
                <a:cs typeface="Arial" pitchFamily="34" charset="0"/>
              </a:rPr>
              <a:t>Extinde-ți gândirea</a:t>
            </a:r>
            <a:endParaRPr lang="ko-KR" altLang="en-US" sz="1600" b="1" dirty="0">
              <a:solidFill>
                <a:schemeClr val="bg1"/>
              </a:solidFill>
              <a:cs typeface="Arial" pitchFamily="34" charset="0"/>
            </a:endParaRPr>
          </a:p>
        </p:txBody>
      </p:sp>
      <p:sp>
        <p:nvSpPr>
          <p:cNvPr id="28" name="TextBox 27"/>
          <p:cNvSpPr txBox="1"/>
          <p:nvPr/>
        </p:nvSpPr>
        <p:spPr>
          <a:xfrm>
            <a:off x="6226593" y="2232214"/>
            <a:ext cx="3115955" cy="338554"/>
          </a:xfrm>
          <a:prstGeom prst="rect">
            <a:avLst/>
          </a:prstGeom>
          <a:noFill/>
        </p:spPr>
        <p:txBody>
          <a:bodyPr wrap="square" rtlCol="0">
            <a:spAutoFit/>
          </a:bodyPr>
          <a:lstStyle/>
          <a:p>
            <a:r>
              <a:rPr lang="ro" altLang="ko-KR" sz="1600" b="1">
                <a:solidFill>
                  <a:schemeClr val="bg1"/>
                </a:solidFill>
                <a:cs typeface="Arial" pitchFamily="34" charset="0"/>
              </a:rPr>
              <a:t>Ia decizii</a:t>
            </a:r>
            <a:endParaRPr lang="ko-KR" altLang="en-US" sz="1600" b="1" dirty="0">
              <a:solidFill>
                <a:schemeClr val="bg1"/>
              </a:solidFill>
              <a:cs typeface="Arial" pitchFamily="34" charset="0"/>
            </a:endParaRPr>
          </a:p>
        </p:txBody>
      </p:sp>
      <p:graphicFrame>
        <p:nvGraphicFramePr>
          <p:cNvPr id="4" name="Objeto 33">
            <a:extLst>
              <a:ext uri="{FF2B5EF4-FFF2-40B4-BE49-F238E27FC236}">
                <a16:creationId xmlns:a16="http://schemas.microsoft.com/office/drawing/2014/main" id="{836DF619-9739-C528-AFD4-BD691E735A12}"/>
              </a:ext>
            </a:extLst>
          </p:cNvPr>
          <p:cNvGraphicFramePr>
            <a:graphicFrameLocks noChangeAspect="1"/>
          </p:cNvGraphicFramePr>
          <p:nvPr>
            <p:extLst>
              <p:ext uri="{D42A27DB-BD31-4B8C-83A1-F6EECF244321}">
                <p14:modId xmlns:p14="http://schemas.microsoft.com/office/powerpoint/2010/main" val="2577782537"/>
              </p:ext>
            </p:extLst>
          </p:nvPr>
        </p:nvGraphicFramePr>
        <p:xfrm>
          <a:off x="0" y="-35763"/>
          <a:ext cx="534286" cy="529345"/>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4" name="Objeto 33">
                        <a:extLst>
                          <a:ext uri="{FF2B5EF4-FFF2-40B4-BE49-F238E27FC236}">
                            <a16:creationId xmlns:a16="http://schemas.microsoft.com/office/drawing/2014/main" id="{8C102164-EAF5-E15A-E09C-1830E0CBD0A5}"/>
                          </a:ext>
                        </a:extLst>
                      </p:cNvPr>
                      <p:cNvPicPr/>
                      <p:nvPr/>
                    </p:nvPicPr>
                    <p:blipFill>
                      <a:blip r:embed="rId3"/>
                      <a:stretch>
                        <a:fillRect/>
                      </a:stretch>
                    </p:blipFill>
                    <p:spPr>
                      <a:xfrm>
                        <a:off x="0" y="-35763"/>
                        <a:ext cx="534286" cy="529345"/>
                      </a:xfrm>
                      <a:prstGeom prst="rect">
                        <a:avLst/>
                      </a:prstGeom>
                    </p:spPr>
                  </p:pic>
                </p:oleObj>
              </mc:Fallback>
            </mc:AlternateContent>
          </a:graphicData>
        </a:graphic>
      </p:graphicFrame>
      <p:pic>
        <p:nvPicPr>
          <p:cNvPr id="18" name="Picture 17" descr="Graphical user interface&#10;&#10;Description automatically generated with medium confidence">
            <a:extLst>
              <a:ext uri="{FF2B5EF4-FFF2-40B4-BE49-F238E27FC236}">
                <a16:creationId xmlns:a16="http://schemas.microsoft.com/office/drawing/2014/main" id="{D2D71513-7447-9BA2-8C8E-912F7A0B043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52440" y="4766492"/>
            <a:ext cx="1800211" cy="1539180"/>
          </a:xfrm>
          <a:prstGeom prst="rect">
            <a:avLst/>
          </a:prstGeom>
        </p:spPr>
      </p:pic>
    </p:spTree>
    <p:extLst>
      <p:ext uri="{BB962C8B-B14F-4D97-AF65-F5344CB8AC3E}">
        <p14:creationId xmlns:p14="http://schemas.microsoft.com/office/powerpoint/2010/main" val="188476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a:xfrm>
            <a:off x="0" y="164638"/>
            <a:ext cx="11003622" cy="768085"/>
          </a:xfrm>
        </p:spPr>
        <p:txBody>
          <a:bodyPr/>
          <a:lstStyle/>
          <a:p>
            <a:r>
              <a:rPr lang="ro" sz="3733" dirty="0"/>
              <a:t>Misiunea 1: Încearcă să fii propriul tău antrenor mental</a:t>
            </a:r>
            <a:endParaRPr lang="es-ES" sz="3733" dirty="0"/>
          </a:p>
        </p:txBody>
      </p:sp>
      <p:sp>
        <p:nvSpPr>
          <p:cNvPr id="18" name="Rectangle 1">
            <a:extLst>
              <a:ext uri="{FF2B5EF4-FFF2-40B4-BE49-F238E27FC236}">
                <a16:creationId xmlns:a16="http://schemas.microsoft.com/office/drawing/2014/main" id="{A53FAEA7-C47A-B133-DF94-DC09E55CAB1F}"/>
              </a:ext>
            </a:extLst>
          </p:cNvPr>
          <p:cNvSpPr/>
          <p:nvPr/>
        </p:nvSpPr>
        <p:spPr>
          <a:xfrm>
            <a:off x="1110337" y="2173324"/>
            <a:ext cx="9893285" cy="379596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just">
              <a:lnSpc>
                <a:spcPct val="150000"/>
              </a:lnSpc>
              <a:spcAft>
                <a:spcPts val="1333"/>
              </a:spcAft>
            </a:pPr>
            <a:r>
              <a:rPr lang="ro" altLang="ko-KR" sz="1600" dirty="0">
                <a:solidFill>
                  <a:schemeClr val="tx1">
                    <a:lumMod val="75000"/>
                    <a:lumOff val="25000"/>
                  </a:schemeClr>
                </a:solidFill>
              </a:rPr>
              <a:t>Te simți frecvent nepregătit pentru situații familiale sau profesionale? Simți vreodată că situația depășește </a:t>
            </a:r>
            <a:r>
              <a:rPr lang="ro" altLang="ko-KR" sz="1600" dirty="0" err="1">
                <a:solidFill>
                  <a:schemeClr val="tx1">
                    <a:lumMod val="75000"/>
                    <a:lumOff val="25000"/>
                  </a:schemeClr>
                </a:solidFill>
              </a:rPr>
              <a:t>abilitățile tale? Ești în </a:t>
            </a:r>
            <a:r>
              <a:rPr lang="ro" altLang="ko-KR" sz="1600" dirty="0">
                <a:solidFill>
                  <a:schemeClr val="tx1">
                    <a:lumMod val="75000"/>
                    <a:lumOff val="25000"/>
                  </a:schemeClr>
                </a:solidFill>
              </a:rPr>
              <a:t>mod constant nesigur, te îndoiești de abilitățile tale personale și profesionale și te simți inferior celor din jurul tău? Toate aceste manifestări psihice pot fi legate de un sentiment scăzut de autoeficacitate, care te face să te simți nesigur și incapabil să-ți vezi propriul potențial.</a:t>
            </a:r>
          </a:p>
          <a:p>
            <a:pPr algn="just">
              <a:lnSpc>
                <a:spcPct val="150000"/>
              </a:lnSpc>
              <a:spcAft>
                <a:spcPts val="1333"/>
              </a:spcAft>
            </a:pPr>
            <a:r>
              <a:rPr lang="ro" altLang="ko-KR" sz="1600" dirty="0">
                <a:solidFill>
                  <a:schemeClr val="tx1">
                    <a:lumMod val="75000"/>
                    <a:lumOff val="25000"/>
                  </a:schemeClr>
                </a:solidFill>
              </a:rPr>
              <a:t>Un nivel excesiv de scăzut de autoeficacitate poate avea consecințe foarte negative asupra vieții noastre personale și profesionale: a te convinge, în orice situație, că nu poți face față va duce inevitabil la un eșec care a fost deja anunțat la început.</a:t>
            </a:r>
          </a:p>
          <a:p>
            <a:pPr algn="just">
              <a:lnSpc>
                <a:spcPct val="150000"/>
              </a:lnSpc>
              <a:spcAft>
                <a:spcPts val="1333"/>
              </a:spcAft>
            </a:pPr>
            <a:r>
              <a:rPr lang="ro" altLang="ko-KR" sz="1600" dirty="0">
                <a:solidFill>
                  <a:schemeClr val="tx1">
                    <a:lumMod val="75000"/>
                    <a:lumOff val="25000"/>
                  </a:schemeClr>
                </a:solidFill>
              </a:rPr>
              <a:t>Din aceste motive, este esențial să avem un simț echilibrat al autoeficacității de-a lungul vieții, ceea ce ne determină să fim optimiști cu privire la abilitățile noastre și să facem față provocărilor cu convingerea că putem face acest lucru.</a:t>
            </a:r>
            <a:endParaRPr lang="ko-KR" altLang="en-US" sz="1600" dirty="0">
              <a:solidFill>
                <a:schemeClr val="tx1">
                  <a:lumMod val="75000"/>
                  <a:lumOff val="25000"/>
                </a:schemeClr>
              </a:solidFill>
            </a:endParaRPr>
          </a:p>
        </p:txBody>
      </p:sp>
      <p:sp>
        <p:nvSpPr>
          <p:cNvPr id="9" name="Oval 35">
            <a:extLst>
              <a:ext uri="{FF2B5EF4-FFF2-40B4-BE49-F238E27FC236}">
                <a16:creationId xmlns:a16="http://schemas.microsoft.com/office/drawing/2014/main" id="{B436F422-2D1F-4575-85EC-8666E4819862}"/>
              </a:ext>
            </a:extLst>
          </p:cNvPr>
          <p:cNvSpPr/>
          <p:nvPr/>
        </p:nvSpPr>
        <p:spPr>
          <a:xfrm>
            <a:off x="833391" y="1180721"/>
            <a:ext cx="462076" cy="5900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343471" y="1364492"/>
            <a:ext cx="6288700" cy="377065"/>
          </a:xfrm>
        </p:spPr>
        <p:txBody>
          <a:bodyPr>
            <a:normAutofit fontScale="92500" lnSpcReduction="10000"/>
          </a:bodyPr>
          <a:lstStyle/>
          <a:p>
            <a:pPr lvl="0" algn="l"/>
            <a:r>
              <a:rPr lang="ro" altLang="ko-KR" sz="2400" b="1"/>
              <a:t>Introducere: Despre ce este vorba?</a:t>
            </a:r>
            <a:endParaRPr lang="en-US" altLang="ko-KR" sz="2400" b="1" dirty="0"/>
          </a:p>
        </p:txBody>
      </p:sp>
      <p:pic>
        <p:nvPicPr>
          <p:cNvPr id="3" name="Picture 2" descr="A picture containing text, snow, outdoor, skiing&#10;&#10;Description automatically generated">
            <a:extLst>
              <a:ext uri="{FF2B5EF4-FFF2-40B4-BE49-F238E27FC236}">
                <a16:creationId xmlns:a16="http://schemas.microsoft.com/office/drawing/2014/main" id="{E3E415E7-6086-0D7D-8D5D-22AB13A348D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7120" t="2379" r="9657" b="11080"/>
          <a:stretch/>
        </p:blipFill>
        <p:spPr>
          <a:xfrm>
            <a:off x="10693641" y="253525"/>
            <a:ext cx="1088135" cy="1358396"/>
          </a:xfrm>
          <a:prstGeom prst="rect">
            <a:avLst/>
          </a:prstGeom>
        </p:spPr>
      </p:pic>
    </p:spTree>
    <p:extLst>
      <p:ext uri="{BB962C8B-B14F-4D97-AF65-F5344CB8AC3E}">
        <p14:creationId xmlns:p14="http://schemas.microsoft.com/office/powerpoint/2010/main" val="2877731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ro" sz="3733" dirty="0"/>
              <a:t>Misiunea 1: Încearcă să fii propriul tău antrenor mental</a:t>
            </a:r>
            <a:endParaRPr lang="es-ES" sz="3733" dirty="0"/>
          </a:p>
        </p:txBody>
      </p:sp>
      <p:sp>
        <p:nvSpPr>
          <p:cNvPr id="20" name="Rectangle 1">
            <a:extLst>
              <a:ext uri="{FF2B5EF4-FFF2-40B4-BE49-F238E27FC236}">
                <a16:creationId xmlns:a16="http://schemas.microsoft.com/office/drawing/2014/main" id="{E2898E80-ABB0-ED4E-BAEF-CF41C6CF455C}"/>
              </a:ext>
            </a:extLst>
          </p:cNvPr>
          <p:cNvSpPr/>
          <p:nvPr/>
        </p:nvSpPr>
        <p:spPr>
          <a:xfrm>
            <a:off x="2386430" y="2089794"/>
            <a:ext cx="7419140" cy="306170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just">
              <a:lnSpc>
                <a:spcPct val="150000"/>
              </a:lnSpc>
              <a:spcAft>
                <a:spcPts val="1333"/>
              </a:spcAft>
            </a:pPr>
            <a:r>
              <a:rPr lang="ro" altLang="ko-KR" dirty="0">
                <a:solidFill>
                  <a:schemeClr val="tx1">
                    <a:lumMod val="75000"/>
                    <a:lumOff val="25000"/>
                  </a:schemeClr>
                </a:solidFill>
              </a:rPr>
              <a:t>Ca și în paginile care urmează, vă voi ghida printr-un exercițiu rapid pe care îl puteți finaliza în orice moment al zilei, în fiecare zi, pentru a vă stimula sentimentul de autoeficacitate. Pentru a învăța să credem mai mult în noi înșine și în atitudinile noastre, putem folosi această instrucțiune ca mantra noastră zilnică.</a:t>
            </a:r>
            <a:endParaRPr lang="ko-KR" altLang="en-US" dirty="0">
              <a:solidFill>
                <a:schemeClr val="tx1">
                  <a:lumMod val="75000"/>
                  <a:lumOff val="25000"/>
                </a:schemeClr>
              </a:solidFill>
            </a:endParaRPr>
          </a:p>
        </p:txBody>
      </p:sp>
      <p:sp>
        <p:nvSpPr>
          <p:cNvPr id="5" name="Donut 24">
            <a:extLst>
              <a:ext uri="{FF2B5EF4-FFF2-40B4-BE49-F238E27FC236}">
                <a16:creationId xmlns:a16="http://schemas.microsoft.com/office/drawing/2014/main" id="{5A9376DB-6835-275C-67FD-6C8DEA99CDB8}"/>
              </a:ext>
            </a:extLst>
          </p:cNvPr>
          <p:cNvSpPr/>
          <p:nvPr/>
        </p:nvSpPr>
        <p:spPr>
          <a:xfrm>
            <a:off x="1007435" y="1325109"/>
            <a:ext cx="462076" cy="455827"/>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469512" y="1366620"/>
            <a:ext cx="4338457" cy="37706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ro" altLang="ko-KR" sz="2400" b="1"/>
              <a:t>Sarcină: Care este activitatea?</a:t>
            </a:r>
            <a:endParaRPr lang="en-US" altLang="ko-KR" sz="2400" b="1" dirty="0"/>
          </a:p>
        </p:txBody>
      </p:sp>
    </p:spTree>
    <p:extLst>
      <p:ext uri="{BB962C8B-B14F-4D97-AF65-F5344CB8AC3E}">
        <p14:creationId xmlns:p14="http://schemas.microsoft.com/office/powerpoint/2010/main" val="2514567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ro" sz="3733" dirty="0"/>
              <a:t>Misiunea 1: Încearcă să fii propriul tău antrenor mental</a:t>
            </a:r>
            <a:endParaRPr lang="es-ES" sz="3733" dirty="0"/>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752933" y="1005800"/>
            <a:ext cx="446524" cy="45025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8" name="Rectangle 1">
            <a:extLst>
              <a:ext uri="{FF2B5EF4-FFF2-40B4-BE49-F238E27FC236}">
                <a16:creationId xmlns:a16="http://schemas.microsoft.com/office/drawing/2014/main" id="{A53FAEA7-C47A-B133-DF94-DC09E55CAB1F}"/>
              </a:ext>
            </a:extLst>
          </p:cNvPr>
          <p:cNvSpPr/>
          <p:nvPr/>
        </p:nvSpPr>
        <p:spPr>
          <a:xfrm>
            <a:off x="635394" y="1760842"/>
            <a:ext cx="10921213" cy="409135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285750" indent="-285750" algn="just">
              <a:lnSpc>
                <a:spcPct val="150000"/>
              </a:lnSpc>
              <a:spcAft>
                <a:spcPts val="1333"/>
              </a:spcAft>
              <a:buFont typeface="Arial" panose="020B0604020202020204" pitchFamily="34" charset="0"/>
              <a:buChar char="•"/>
            </a:pPr>
            <a:r>
              <a:rPr lang="ro" dirty="0">
                <a:solidFill>
                  <a:schemeClr val="tx1">
                    <a:lumMod val="75000"/>
                    <a:lumOff val="25000"/>
                  </a:schemeClr>
                </a:solidFill>
                <a:ea typeface="Calibri" panose="020F0502020204030204" pitchFamily="34" charset="0"/>
                <a:cs typeface="Times New Roman" panose="02020603050405020304" pitchFamily="18" charset="0"/>
              </a:rPr>
              <a:t>Descrieți o situație (neplăcută) cu care a trebuit să ne confruntăm în ultima perioadă a vieții noastre</a:t>
            </a:r>
          </a:p>
          <a:p>
            <a:pPr marL="285750" indent="-285750" algn="just">
              <a:lnSpc>
                <a:spcPct val="150000"/>
              </a:lnSpc>
              <a:spcAft>
                <a:spcPts val="1333"/>
              </a:spcAft>
              <a:buFont typeface="Arial" panose="020B0604020202020204" pitchFamily="34" charset="0"/>
              <a:buChar char="•"/>
            </a:pPr>
            <a:r>
              <a:rPr lang="ro" dirty="0">
                <a:solidFill>
                  <a:schemeClr val="tx1">
                    <a:lumMod val="75000"/>
                    <a:lumOff val="25000"/>
                  </a:schemeClr>
                </a:solidFill>
                <a:ea typeface="Calibri" panose="020F0502020204030204" pitchFamily="34" charset="0"/>
                <a:cs typeface="Times New Roman" panose="02020603050405020304" pitchFamily="18" charset="0"/>
              </a:rPr>
              <a:t>Descrieți inițial care a fost scopul pe care ne-am propus să-l atingem</a:t>
            </a:r>
          </a:p>
          <a:p>
            <a:pPr marL="285750" indent="-285750" algn="just">
              <a:lnSpc>
                <a:spcPct val="150000"/>
              </a:lnSpc>
              <a:spcAft>
                <a:spcPts val="1333"/>
              </a:spcAft>
              <a:buFont typeface="Arial" panose="020B0604020202020204" pitchFamily="34" charset="0"/>
              <a:buChar char="•"/>
            </a:pPr>
            <a:r>
              <a:rPr lang="ro" dirty="0">
                <a:solidFill>
                  <a:schemeClr val="tx1">
                    <a:lumMod val="75000"/>
                    <a:lumOff val="25000"/>
                  </a:schemeClr>
                </a:solidFill>
                <a:ea typeface="Calibri" panose="020F0502020204030204" pitchFamily="34" charset="0"/>
                <a:cs typeface="Times New Roman" panose="02020603050405020304" pitchFamily="18" charset="0"/>
              </a:rPr>
              <a:t>Vorbiți despre comportamentul pe care l-am urmat pentru a ieși din situația inițială și concentrați-vă asupra acțiunilor noastre care ne-au condus la rezolvarea problemei</a:t>
            </a:r>
          </a:p>
          <a:p>
            <a:pPr algn="just">
              <a:lnSpc>
                <a:spcPct val="150000"/>
              </a:lnSpc>
              <a:spcAft>
                <a:spcPts val="1333"/>
              </a:spcAft>
            </a:pPr>
            <a:endParaRPr lang="en-GB" dirty="0">
              <a:solidFill>
                <a:schemeClr val="tx1">
                  <a:lumMod val="75000"/>
                  <a:lumOff val="25000"/>
                </a:schemeClr>
              </a:solidFill>
              <a:ea typeface="Calibri" panose="020F0502020204030204" pitchFamily="34" charset="0"/>
              <a:cs typeface="Times New Roman" panose="02020603050405020304" pitchFamily="18" charset="0"/>
            </a:endParaRPr>
          </a:p>
          <a:p>
            <a:pPr algn="just">
              <a:lnSpc>
                <a:spcPct val="150000"/>
              </a:lnSpc>
              <a:spcAft>
                <a:spcPts val="1333"/>
              </a:spcAft>
            </a:pPr>
            <a:r>
              <a:rPr lang="ro" dirty="0">
                <a:solidFill>
                  <a:schemeClr val="tx1">
                    <a:lumMod val="75000"/>
                    <a:lumOff val="25000"/>
                  </a:schemeClr>
                </a:solidFill>
                <a:ea typeface="Calibri" panose="020F0502020204030204" pitchFamily="34" charset="0"/>
                <a:cs typeface="Times New Roman" panose="02020603050405020304" pitchFamily="18" charset="0"/>
              </a:rPr>
              <a:t>Urmând aceste puncte simple, îți concentrezi atenția asupra capacității tale de a ieși dintr-o situație neplăcută prin implementarea acțiunilor declanșate de simțul nostru de control și management al dificultăților.</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074722"/>
            <a:ext cx="6048672" cy="377065"/>
          </a:xfrm>
        </p:spPr>
        <p:txBody>
          <a:bodyPr>
            <a:normAutofit fontScale="92500" lnSpcReduction="10000"/>
          </a:bodyPr>
          <a:lstStyle/>
          <a:p>
            <a:pPr lvl="0" algn="l"/>
            <a:r>
              <a:rPr lang="ro" altLang="ko-KR" sz="2400" b="1"/>
              <a:t>Proces: ce am de gând să fac?</a:t>
            </a:r>
            <a:endParaRPr lang="en-US" altLang="ko-KR" sz="2400" b="1" dirty="0"/>
          </a:p>
        </p:txBody>
      </p:sp>
    </p:spTree>
    <p:extLst>
      <p:ext uri="{BB962C8B-B14F-4D97-AF65-F5344CB8AC3E}">
        <p14:creationId xmlns:p14="http://schemas.microsoft.com/office/powerpoint/2010/main" val="184468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ro" sz="3733" dirty="0"/>
              <a:t>Misiunea 1: Încearcă să fii propriul tău antrenor mental</a:t>
            </a:r>
            <a:endParaRPr lang="es-ES" sz="3733" dirty="0"/>
          </a:p>
        </p:txBody>
      </p:sp>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808643" y="1131517"/>
            <a:ext cx="559571" cy="546028"/>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564471" y="1876339"/>
            <a:ext cx="4712379" cy="401011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latinLnBrk="0"/>
            <a:endParaRPr lang="es-ES" altLang="ko-KR" b="1" dirty="0">
              <a:solidFill>
                <a:schemeClr val="tx1">
                  <a:lumMod val="75000"/>
                  <a:lumOff val="25000"/>
                </a:schemeClr>
              </a:solidFill>
            </a:endParaRPr>
          </a:p>
          <a:p>
            <a:pPr algn="ctr" latinLnBrk="0"/>
            <a:r>
              <a:rPr lang="ro" altLang="ko-KR" b="1" dirty="0">
                <a:solidFill>
                  <a:schemeClr val="tx1">
                    <a:lumMod val="75000"/>
                    <a:lumOff val="25000"/>
                  </a:schemeClr>
                </a:solidFill>
              </a:rPr>
              <a:t>Competențe</a:t>
            </a:r>
          </a:p>
          <a:p>
            <a:pPr algn="ctr" latinLnBrk="0"/>
            <a:r>
              <a:rPr lang="ro" altLang="ko-KR" b="1" dirty="0">
                <a:solidFill>
                  <a:schemeClr val="tx1">
                    <a:lumMod val="75000"/>
                    <a:lumOff val="25000"/>
                  </a:schemeClr>
                </a:solidFill>
              </a:rPr>
              <a:t>LifeComp</a:t>
            </a:r>
          </a:p>
          <a:p>
            <a:pPr algn="ctr" latinLnBrk="0"/>
            <a:endParaRPr lang="es-ES" altLang="ko-KR" b="1" dirty="0">
              <a:solidFill>
                <a:schemeClr val="tx1">
                  <a:lumMod val="75000"/>
                  <a:lumOff val="25000"/>
                </a:schemeClr>
              </a:solidFill>
            </a:endParaRPr>
          </a:p>
          <a:p>
            <a:pPr marL="457189" indent="-457189">
              <a:spcAft>
                <a:spcPts val="1333"/>
              </a:spcAft>
              <a:buFont typeface="Symbol" panose="05050102010706020507" pitchFamily="18" charset="2"/>
              <a:buChar char=""/>
            </a:pPr>
            <a:r>
              <a:rPr lang="ro" b="1" dirty="0">
                <a:solidFill>
                  <a:schemeClr val="tx1">
                    <a:lumMod val="75000"/>
                    <a:lumOff val="25000"/>
                  </a:schemeClr>
                </a:solidFill>
              </a:rPr>
              <a:t>Autoreglare </a:t>
            </a:r>
            <a:r>
              <a:rPr lang="ro" dirty="0">
                <a:solidFill>
                  <a:schemeClr val="tx1">
                    <a:lumMod val="75000"/>
                    <a:lumOff val="25000"/>
                  </a:schemeClr>
                </a:solidFill>
              </a:rPr>
              <a:t>: conștientizarea și gestionarea emoțiilor, gândurilor și comportamentului.</a:t>
            </a:r>
          </a:p>
          <a:p>
            <a:pPr marL="457189" indent="-457189">
              <a:spcAft>
                <a:spcPts val="1333"/>
              </a:spcAft>
              <a:buFont typeface="Symbol" panose="05050102010706020507" pitchFamily="18" charset="2"/>
              <a:buChar char=""/>
            </a:pPr>
            <a:r>
              <a:rPr lang="ro" b="1" dirty="0">
                <a:solidFill>
                  <a:schemeClr val="tx1">
                    <a:lumMod val="75000"/>
                    <a:lumOff val="25000"/>
                  </a:schemeClr>
                </a:solidFill>
              </a:rPr>
              <a:t>Flexibilitate: </a:t>
            </a:r>
            <a:r>
              <a:rPr lang="ro" dirty="0">
                <a:solidFill>
                  <a:schemeClr val="tx1">
                    <a:lumMod val="75000"/>
                    <a:lumOff val="25000"/>
                  </a:schemeClr>
                </a:solidFill>
              </a:rPr>
              <a:t>capacitatea de a gestiona tranziția și incertitudinea și de a face față provocărilor.</a:t>
            </a:r>
          </a:p>
          <a:p>
            <a:pPr marL="457189" indent="-457189">
              <a:spcAft>
                <a:spcPts val="1333"/>
              </a:spcAft>
              <a:buFont typeface="Symbol" panose="05050102010706020507" pitchFamily="18" charset="2"/>
              <a:buChar char=""/>
            </a:pPr>
            <a:r>
              <a:rPr lang="ro" b="1" dirty="0">
                <a:solidFill>
                  <a:schemeClr val="tx1">
                    <a:lumMod val="75000"/>
                    <a:lumOff val="25000"/>
                  </a:schemeClr>
                </a:solidFill>
              </a:rPr>
              <a:t>Bunăstare: </a:t>
            </a:r>
            <a:r>
              <a:rPr lang="ro" dirty="0">
                <a:solidFill>
                  <a:schemeClr val="tx1">
                    <a:lumMod val="75000"/>
                    <a:lumOff val="25000"/>
                  </a:schemeClr>
                </a:solidFill>
              </a:rPr>
              <a:t>urmărirea satisfacției vieții, îngrijirea sănătății fizice, mentale și sociale, și adoptarea unui stil de viață durabil.</a:t>
            </a:r>
          </a:p>
          <a:p>
            <a:pPr marL="457189" indent="-457189">
              <a:spcAft>
                <a:spcPts val="1333"/>
              </a:spcAft>
              <a:buFont typeface="Symbol" panose="05050102010706020507" pitchFamily="18" charset="2"/>
              <a:buChar char=""/>
            </a:pPr>
            <a:endParaRPr lang="es-ES" altLang="ko-KR" dirty="0">
              <a:solidFill>
                <a:schemeClr val="tx1">
                  <a:lumMod val="75000"/>
                  <a:lumOff val="25000"/>
                </a:schemeClr>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295468" y="1307250"/>
            <a:ext cx="5954345" cy="37706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ro" altLang="ko-KR" sz="2400" b="1" dirty="0"/>
              <a:t>Rezultatele învățării: ce voi învăța?</a:t>
            </a:r>
          </a:p>
        </p:txBody>
      </p:sp>
      <p:sp>
        <p:nvSpPr>
          <p:cNvPr id="7" name="Rectangle 1">
            <a:extLst>
              <a:ext uri="{FF2B5EF4-FFF2-40B4-BE49-F238E27FC236}">
                <a16:creationId xmlns:a16="http://schemas.microsoft.com/office/drawing/2014/main" id="{61AA50F5-7904-73A8-C93E-896A2D602320}"/>
              </a:ext>
            </a:extLst>
          </p:cNvPr>
          <p:cNvSpPr/>
          <p:nvPr/>
        </p:nvSpPr>
        <p:spPr>
          <a:xfrm>
            <a:off x="6096000" y="1866820"/>
            <a:ext cx="5073535" cy="401963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latinLnBrk="0"/>
            <a:endParaRPr lang="es-ES" altLang="ko-KR" b="1" dirty="0">
              <a:solidFill>
                <a:schemeClr val="tx1">
                  <a:lumMod val="75000"/>
                  <a:lumOff val="25000"/>
                </a:schemeClr>
              </a:solidFill>
            </a:endParaRPr>
          </a:p>
          <a:p>
            <a:pPr algn="ctr" latinLnBrk="0"/>
            <a:r>
              <a:rPr lang="ro" altLang="ko-KR" b="1" dirty="0">
                <a:solidFill>
                  <a:schemeClr val="tx1">
                    <a:lumMod val="75000"/>
                    <a:lumOff val="25000"/>
                  </a:schemeClr>
                </a:solidFill>
              </a:rPr>
              <a:t>Competențe</a:t>
            </a:r>
          </a:p>
          <a:p>
            <a:pPr algn="ctr" latinLnBrk="0"/>
            <a:r>
              <a:rPr lang="ro" altLang="ko-KR" b="1" dirty="0">
                <a:solidFill>
                  <a:schemeClr val="tx1">
                    <a:lumMod val="75000"/>
                    <a:lumOff val="25000"/>
                  </a:schemeClr>
                </a:solidFill>
              </a:rPr>
              <a:t>EntreComp</a:t>
            </a:r>
          </a:p>
          <a:p>
            <a:pPr algn="ctr" latinLnBrk="0"/>
            <a:endParaRPr lang="es-ES" altLang="ko-KR" b="1" dirty="0">
              <a:solidFill>
                <a:schemeClr val="tx1">
                  <a:lumMod val="75000"/>
                  <a:lumOff val="25000"/>
                </a:schemeClr>
              </a:solidFill>
            </a:endParaRPr>
          </a:p>
          <a:p>
            <a:pPr algn="ctr" latinLnBrk="0"/>
            <a:endParaRPr lang="es-ES" altLang="ko-KR" b="1" dirty="0">
              <a:solidFill>
                <a:schemeClr val="tx1">
                  <a:lumMod val="75000"/>
                  <a:lumOff val="25000"/>
                </a:schemeClr>
              </a:solidFill>
            </a:endParaRPr>
          </a:p>
          <a:p>
            <a:pPr marL="457189" indent="-457189">
              <a:spcAft>
                <a:spcPts val="1333"/>
              </a:spcAft>
              <a:buFont typeface="Symbol" panose="05050102010706020507" pitchFamily="18" charset="2"/>
              <a:buChar char=""/>
            </a:pPr>
            <a:r>
              <a:rPr lang="ro" b="1" dirty="0">
                <a:solidFill>
                  <a:schemeClr val="tx1">
                    <a:lumMod val="75000"/>
                    <a:lumOff val="25000"/>
                  </a:schemeClr>
                </a:solidFill>
              </a:rPr>
              <a:t>Conștientizarea de sine și autoeficacitatea: </a:t>
            </a:r>
            <a:r>
              <a:rPr lang="ro" dirty="0">
                <a:solidFill>
                  <a:schemeClr val="tx1">
                    <a:lumMod val="75000"/>
                    <a:lumOff val="25000"/>
                  </a:schemeClr>
                </a:solidFill>
              </a:rPr>
              <a:t>crede în tine și continuă să te dezvolți.</a:t>
            </a:r>
          </a:p>
          <a:p>
            <a:pPr marL="457189" indent="-457189">
              <a:spcAft>
                <a:spcPts val="1333"/>
              </a:spcAft>
              <a:buFont typeface="Symbol" panose="05050102010706020507" pitchFamily="18" charset="2"/>
              <a:buChar char=""/>
            </a:pPr>
            <a:r>
              <a:rPr lang="ro" b="1" dirty="0">
                <a:solidFill>
                  <a:schemeClr val="tx1">
                    <a:lumMod val="75000"/>
                    <a:lumOff val="25000"/>
                  </a:schemeClr>
                </a:solidFill>
              </a:rPr>
              <a:t>Motivație și perseverență: </a:t>
            </a:r>
            <a:r>
              <a:rPr lang="ro" dirty="0">
                <a:solidFill>
                  <a:schemeClr val="tx1">
                    <a:lumMod val="75000"/>
                    <a:lumOff val="25000"/>
                  </a:schemeClr>
                </a:solidFill>
              </a:rPr>
              <a:t>rămâneți concentrați și nu renunțați.</a:t>
            </a:r>
          </a:p>
          <a:p>
            <a:pPr>
              <a:spcAft>
                <a:spcPts val="1333"/>
              </a:spcAft>
            </a:pPr>
            <a:endParaRPr lang="es-ES" altLang="ko-KR" dirty="0">
              <a:solidFill>
                <a:schemeClr val="tx1">
                  <a:lumMod val="75000"/>
                  <a:lumOff val="25000"/>
                </a:schemeClr>
              </a:solidFill>
            </a:endParaRPr>
          </a:p>
        </p:txBody>
      </p:sp>
    </p:spTree>
    <p:extLst>
      <p:ext uri="{BB962C8B-B14F-4D97-AF65-F5344CB8AC3E}">
        <p14:creationId xmlns:p14="http://schemas.microsoft.com/office/powerpoint/2010/main" val="4101983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ro" sz="3733" dirty="0"/>
              <a:t>Misiunea 1: Încearcă să fii propriul tău antrenor mental</a:t>
            </a:r>
            <a:endParaRPr lang="es-ES" sz="3733" dirty="0"/>
          </a:p>
        </p:txBody>
      </p:sp>
      <p:sp>
        <p:nvSpPr>
          <p:cNvPr id="18" name="Rectangle 1">
            <a:extLst>
              <a:ext uri="{FF2B5EF4-FFF2-40B4-BE49-F238E27FC236}">
                <a16:creationId xmlns:a16="http://schemas.microsoft.com/office/drawing/2014/main" id="{A53FAEA7-C47A-B133-DF94-DC09E55CAB1F}"/>
              </a:ext>
            </a:extLst>
          </p:cNvPr>
          <p:cNvSpPr/>
          <p:nvPr/>
        </p:nvSpPr>
        <p:spPr>
          <a:xfrm>
            <a:off x="789328" y="1988840"/>
            <a:ext cx="10639208" cy="32472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just">
              <a:lnSpc>
                <a:spcPct val="150000"/>
              </a:lnSpc>
              <a:spcAft>
                <a:spcPts val="1333"/>
              </a:spcAft>
            </a:pPr>
            <a:r>
              <a:rPr lang="ro" altLang="ko-KR" sz="1600" dirty="0">
                <a:solidFill>
                  <a:schemeClr val="tx1">
                    <a:lumMod val="75000"/>
                    <a:lumOff val="25000"/>
                  </a:schemeClr>
                </a:solidFill>
                <a:ea typeface="Calibri" panose="020F0502020204030204" pitchFamily="34" charset="0"/>
                <a:cs typeface="Times New Roman" panose="02020603050405020304" pitchFamily="18" charset="0"/>
              </a:rPr>
              <a:t>Ți-a fost greu să faci acest exercițiu? Nu vă faceți griji, acesta este un antrenament!</a:t>
            </a:r>
          </a:p>
          <a:p>
            <a:pPr algn="just">
              <a:lnSpc>
                <a:spcPct val="150000"/>
              </a:lnSpc>
              <a:spcAft>
                <a:spcPts val="1333"/>
              </a:spcAft>
            </a:pPr>
            <a:r>
              <a:rPr lang="ro" altLang="ko-KR" sz="1600" dirty="0">
                <a:solidFill>
                  <a:schemeClr val="tx1">
                    <a:lumMod val="75000"/>
                    <a:lumOff val="25000"/>
                  </a:schemeClr>
                </a:solidFill>
                <a:ea typeface="Calibri" panose="020F0502020204030204" pitchFamily="34" charset="0"/>
                <a:cs typeface="Times New Roman" panose="02020603050405020304" pitchFamily="18" charset="0"/>
              </a:rPr>
              <a:t>Fiecare experiență de viață influențează direct sentimentul nostru de eficacitate. Când le facem față atingându-ne cu succes obiectivele, ne creștem automat încrederea în abilitățile noastre.</a:t>
            </a:r>
          </a:p>
          <a:p>
            <a:pPr algn="just">
              <a:lnSpc>
                <a:spcPct val="150000"/>
              </a:lnSpc>
              <a:spcAft>
                <a:spcPts val="1333"/>
              </a:spcAft>
            </a:pPr>
            <a:r>
              <a:rPr lang="ro" altLang="ko-KR" sz="1600" dirty="0">
                <a:solidFill>
                  <a:schemeClr val="tx1">
                    <a:lumMod val="75000"/>
                    <a:lumOff val="25000"/>
                  </a:schemeClr>
                </a:solidFill>
                <a:ea typeface="Calibri" panose="020F0502020204030204" pitchFamily="34" charset="0"/>
                <a:cs typeface="Times New Roman" panose="02020603050405020304" pitchFamily="18" charset="0"/>
              </a:rPr>
              <a:t>Ceea ce este interesant este că, chiar și atunci când eșuăm, ne putem îmbunătăți sentimentul de autoeficacitate. Ceea ce poate transforma eșecul într-o oportunitate importantă de creștere este capacitatea de a pune în valoare faptul că am încercat oricum, de a identifica lucrurile care nu au funcționat și de a îmbunătăți calitățile personale care ne-ar ghida către succes. Important este să te oprești și să te gândești!</a:t>
            </a:r>
            <a:endParaRPr lang="en-GB" sz="1600" dirty="0">
              <a:solidFill>
                <a:schemeClr val="tx1">
                  <a:lumMod val="75000"/>
                  <a:lumOff val="25000"/>
                </a:schemeClr>
              </a:solidFill>
              <a:ea typeface="Calibri" panose="020F0502020204030204" pitchFamily="34" charset="0"/>
              <a:cs typeface="Times New Roman" panose="02020603050405020304" pitchFamily="18" charset="0"/>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154085"/>
            <a:ext cx="6816757" cy="377065"/>
          </a:xfrm>
        </p:spPr>
        <p:txBody>
          <a:bodyPr>
            <a:normAutofit fontScale="92500" lnSpcReduction="10000"/>
          </a:bodyPr>
          <a:lstStyle/>
          <a:p>
            <a:pPr algn="l"/>
            <a:r>
              <a:rPr lang="ro" altLang="ko-KR" sz="2400" b="1"/>
              <a:t>Concluzie: ce voi duce acasă?</a:t>
            </a:r>
            <a:endParaRPr lang="en-US" altLang="ko-KR" sz="2400" b="1" dirty="0"/>
          </a:p>
        </p:txBody>
      </p:sp>
      <p:sp>
        <p:nvSpPr>
          <p:cNvPr id="9" name="Freeform 108">
            <a:extLst>
              <a:ext uri="{FF2B5EF4-FFF2-40B4-BE49-F238E27FC236}">
                <a16:creationId xmlns:a16="http://schemas.microsoft.com/office/drawing/2014/main" id="{54171F17-D833-62E6-E3A4-06CD8BBA48C7}"/>
              </a:ext>
            </a:extLst>
          </p:cNvPr>
          <p:cNvSpPr/>
          <p:nvPr/>
        </p:nvSpPr>
        <p:spPr>
          <a:xfrm>
            <a:off x="744784" y="1028733"/>
            <a:ext cx="454673" cy="502416"/>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Tree>
    <p:extLst>
      <p:ext uri="{BB962C8B-B14F-4D97-AF65-F5344CB8AC3E}">
        <p14:creationId xmlns:p14="http://schemas.microsoft.com/office/powerpoint/2010/main" val="50539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ro" sz="3733" dirty="0"/>
              <a:t>Misiunea 2: Analiza SWOT personală</a:t>
            </a:r>
          </a:p>
        </p:txBody>
      </p:sp>
      <p:sp>
        <p:nvSpPr>
          <p:cNvPr id="18" name="Rectangle 1">
            <a:extLst>
              <a:ext uri="{FF2B5EF4-FFF2-40B4-BE49-F238E27FC236}">
                <a16:creationId xmlns:a16="http://schemas.microsoft.com/office/drawing/2014/main" id="{A53FAEA7-C47A-B133-DF94-DC09E55CAB1F}"/>
              </a:ext>
            </a:extLst>
          </p:cNvPr>
          <p:cNvSpPr/>
          <p:nvPr/>
        </p:nvSpPr>
        <p:spPr>
          <a:xfrm>
            <a:off x="1110337" y="2173324"/>
            <a:ext cx="9893285" cy="379596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just">
              <a:lnSpc>
                <a:spcPct val="150000"/>
              </a:lnSpc>
              <a:spcAft>
                <a:spcPts val="1333"/>
              </a:spcAft>
            </a:pPr>
            <a:r>
              <a:rPr lang="ro" altLang="ko-KR" sz="1600" dirty="0">
                <a:solidFill>
                  <a:schemeClr val="tx1">
                    <a:lumMod val="75000"/>
                    <a:lumOff val="25000"/>
                  </a:schemeClr>
                </a:solidFill>
              </a:rPr>
              <a:t>Analiza SWOT este o tehnică utilă pentru a identifica punctele forte și punctele slabe personale și pentru a analiza oportunitățile și amenințările care decurg din acestea. Oamenii care își cunosc personalitatea sunt cel mai probabil să reușească în viață dacă își folosesc talentele la maximum. În mod similar, vor suferi mai puține probleme dacă știu care sunt slăbiciunile lor și dacă gestionează aceste slăbiciuni astfel încât să nu conteze în munca pe care o desfășoară.</a:t>
            </a:r>
            <a:endParaRPr lang="ko-KR" altLang="en-US" sz="1600" dirty="0">
              <a:solidFill>
                <a:schemeClr val="tx1">
                  <a:lumMod val="75000"/>
                  <a:lumOff val="25000"/>
                </a:schemeClr>
              </a:solidFill>
            </a:endParaRPr>
          </a:p>
        </p:txBody>
      </p:sp>
      <p:sp>
        <p:nvSpPr>
          <p:cNvPr id="9" name="Oval 35">
            <a:extLst>
              <a:ext uri="{FF2B5EF4-FFF2-40B4-BE49-F238E27FC236}">
                <a16:creationId xmlns:a16="http://schemas.microsoft.com/office/drawing/2014/main" id="{B436F422-2D1F-4575-85EC-8666E4819862}"/>
              </a:ext>
            </a:extLst>
          </p:cNvPr>
          <p:cNvSpPr/>
          <p:nvPr/>
        </p:nvSpPr>
        <p:spPr>
          <a:xfrm>
            <a:off x="833391" y="1180721"/>
            <a:ext cx="462076" cy="5900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343471" y="1364492"/>
            <a:ext cx="6288700" cy="377065"/>
          </a:xfrm>
        </p:spPr>
        <p:txBody>
          <a:bodyPr>
            <a:normAutofit fontScale="92500" lnSpcReduction="10000"/>
          </a:bodyPr>
          <a:lstStyle/>
          <a:p>
            <a:pPr lvl="0" algn="l"/>
            <a:r>
              <a:rPr lang="ro" altLang="ko-KR" sz="2400" b="1"/>
              <a:t>Introducere: Despre ce este vorba?</a:t>
            </a:r>
            <a:endParaRPr lang="en-US" altLang="ko-KR" sz="2400" b="1" dirty="0"/>
          </a:p>
        </p:txBody>
      </p:sp>
      <p:pic>
        <p:nvPicPr>
          <p:cNvPr id="3" name="Picture 2" descr="A picture containing text, snow, outdoor, skiing&#10;&#10;Description automatically generated">
            <a:extLst>
              <a:ext uri="{FF2B5EF4-FFF2-40B4-BE49-F238E27FC236}">
                <a16:creationId xmlns:a16="http://schemas.microsoft.com/office/drawing/2014/main" id="{E3E415E7-6086-0D7D-8D5D-22AB13A348D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7120" t="2379" r="9657" b="11080"/>
          <a:stretch/>
        </p:blipFill>
        <p:spPr>
          <a:xfrm>
            <a:off x="10693641" y="253525"/>
            <a:ext cx="1088135" cy="1358396"/>
          </a:xfrm>
          <a:prstGeom prst="rect">
            <a:avLst/>
          </a:prstGeom>
        </p:spPr>
      </p:pic>
    </p:spTree>
    <p:extLst>
      <p:ext uri="{BB962C8B-B14F-4D97-AF65-F5344CB8AC3E}">
        <p14:creationId xmlns:p14="http://schemas.microsoft.com/office/powerpoint/2010/main" val="2239326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255573" y="452670"/>
            <a:ext cx="8784299" cy="768085"/>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ro" sz="4800">
                <a:cs typeface="Arial" pitchFamily="34" charset="0"/>
              </a:rPr>
              <a:t>Index</a:t>
            </a:r>
            <a:endParaRPr lang="en-US" sz="4800" dirty="0">
              <a:cs typeface="Arial" pitchFamily="34" charset="0"/>
            </a:endParaRPr>
          </a:p>
        </p:txBody>
      </p:sp>
      <p:grpSp>
        <p:nvGrpSpPr>
          <p:cNvPr id="6" name="Group 5"/>
          <p:cNvGrpSpPr/>
          <p:nvPr/>
        </p:nvGrpSpPr>
        <p:grpSpPr>
          <a:xfrm>
            <a:off x="3023659" y="1700808"/>
            <a:ext cx="7008779" cy="960000"/>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5" name="Right Triangle 4"/>
            <p:cNvSpPr/>
            <p:nvPr/>
          </p:nvSpPr>
          <p:spPr>
            <a:xfrm rot="5400000">
              <a:off x="3203840" y="1419630"/>
              <a:ext cx="576000" cy="720000"/>
            </a:xfrm>
            <a:prstGeom prst="rtTriangle">
              <a:avLst/>
            </a:prstGeom>
            <a:solidFill>
              <a:srgbClr val="87B5B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grpSp>
      <p:grpSp>
        <p:nvGrpSpPr>
          <p:cNvPr id="17" name="Group 16"/>
          <p:cNvGrpSpPr/>
          <p:nvPr/>
        </p:nvGrpSpPr>
        <p:grpSpPr>
          <a:xfrm>
            <a:off x="3015985" y="2884940"/>
            <a:ext cx="7008779" cy="960000"/>
            <a:chOff x="3131840" y="1491630"/>
            <a:chExt cx="5256584" cy="576064"/>
          </a:xfrm>
        </p:grpSpPr>
        <p:sp>
          <p:nvSpPr>
            <p:cNvPr id="18" name="Rectangle 17"/>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9" name="Right Triangle 18"/>
            <p:cNvSpPr/>
            <p:nvPr/>
          </p:nvSpPr>
          <p:spPr>
            <a:xfrm rot="5400000">
              <a:off x="3203840" y="1419630"/>
              <a:ext cx="576000" cy="720000"/>
            </a:xfrm>
            <a:prstGeom prst="rtTriangle">
              <a:avLst/>
            </a:prstGeom>
            <a:solidFill>
              <a:srgbClr val="86BD7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grpSp>
      <p:grpSp>
        <p:nvGrpSpPr>
          <p:cNvPr id="20" name="Group 19"/>
          <p:cNvGrpSpPr/>
          <p:nvPr/>
        </p:nvGrpSpPr>
        <p:grpSpPr>
          <a:xfrm>
            <a:off x="3002668" y="4068965"/>
            <a:ext cx="7008779" cy="960000"/>
            <a:chOff x="3131840" y="1491630"/>
            <a:chExt cx="5256584" cy="576064"/>
          </a:xfrm>
        </p:grpSpPr>
        <p:sp>
          <p:nvSpPr>
            <p:cNvPr id="21" name="Rectangle 20"/>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22" name="Right Triangle 21"/>
            <p:cNvSpPr/>
            <p:nvPr/>
          </p:nvSpPr>
          <p:spPr>
            <a:xfrm rot="5400000">
              <a:off x="3203840" y="1419630"/>
              <a:ext cx="576000" cy="720000"/>
            </a:xfrm>
            <a:prstGeom prst="rtTriangle">
              <a:avLst/>
            </a:prstGeom>
            <a:solidFill>
              <a:srgbClr val="F39E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grpSp>
      <p:sp>
        <p:nvSpPr>
          <p:cNvPr id="26" name="TextBox 25"/>
          <p:cNvSpPr txBox="1"/>
          <p:nvPr/>
        </p:nvSpPr>
        <p:spPr>
          <a:xfrm>
            <a:off x="3023659" y="1700808"/>
            <a:ext cx="710885" cy="502766"/>
          </a:xfrm>
          <a:prstGeom prst="rect">
            <a:avLst/>
          </a:prstGeom>
          <a:noFill/>
        </p:spPr>
        <p:txBody>
          <a:bodyPr wrap="square" rtlCol="0">
            <a:spAutoFit/>
          </a:bodyPr>
          <a:lstStyle/>
          <a:p>
            <a:r>
              <a:rPr lang="ro" altLang="ko-KR" sz="2667" b="1" dirty="0">
                <a:solidFill>
                  <a:schemeClr val="bg1"/>
                </a:solidFill>
                <a:cs typeface="Arial" pitchFamily="34" charset="0"/>
              </a:rPr>
              <a:t>01</a:t>
            </a:r>
            <a:endParaRPr lang="ko-KR" altLang="en-US" sz="2667" b="1" dirty="0">
              <a:solidFill>
                <a:schemeClr val="bg1"/>
              </a:solidFill>
              <a:cs typeface="Arial" pitchFamily="34" charset="0"/>
            </a:endParaRPr>
          </a:p>
        </p:txBody>
      </p:sp>
      <p:sp>
        <p:nvSpPr>
          <p:cNvPr id="27" name="TextBox 26"/>
          <p:cNvSpPr txBox="1"/>
          <p:nvPr/>
        </p:nvSpPr>
        <p:spPr>
          <a:xfrm>
            <a:off x="3008312" y="2884940"/>
            <a:ext cx="710885" cy="502766"/>
          </a:xfrm>
          <a:prstGeom prst="rect">
            <a:avLst/>
          </a:prstGeom>
          <a:noFill/>
        </p:spPr>
        <p:txBody>
          <a:bodyPr wrap="square" rtlCol="0">
            <a:spAutoFit/>
          </a:bodyPr>
          <a:lstStyle/>
          <a:p>
            <a:r>
              <a:rPr lang="ro" altLang="ko-KR" sz="2667" b="1" dirty="0">
                <a:solidFill>
                  <a:schemeClr val="bg1"/>
                </a:solidFill>
                <a:cs typeface="Arial" pitchFamily="34" charset="0"/>
              </a:rPr>
              <a:t>02</a:t>
            </a:r>
            <a:endParaRPr lang="ko-KR" altLang="en-US" sz="2667" b="1" dirty="0">
              <a:solidFill>
                <a:schemeClr val="bg1"/>
              </a:solidFill>
              <a:cs typeface="Arial" pitchFamily="34" charset="0"/>
            </a:endParaRPr>
          </a:p>
        </p:txBody>
      </p:sp>
      <p:sp>
        <p:nvSpPr>
          <p:cNvPr id="28" name="TextBox 27"/>
          <p:cNvSpPr txBox="1"/>
          <p:nvPr/>
        </p:nvSpPr>
        <p:spPr>
          <a:xfrm>
            <a:off x="2987322" y="4068965"/>
            <a:ext cx="710885" cy="502766"/>
          </a:xfrm>
          <a:prstGeom prst="rect">
            <a:avLst/>
          </a:prstGeom>
          <a:noFill/>
        </p:spPr>
        <p:txBody>
          <a:bodyPr wrap="square" rtlCol="0">
            <a:spAutoFit/>
          </a:bodyPr>
          <a:lstStyle/>
          <a:p>
            <a:r>
              <a:rPr lang="ro" altLang="ko-KR" sz="2667" b="1" dirty="0">
                <a:solidFill>
                  <a:schemeClr val="bg1"/>
                </a:solidFill>
                <a:cs typeface="Arial" pitchFamily="34" charset="0"/>
              </a:rPr>
              <a:t>03</a:t>
            </a:r>
            <a:endParaRPr lang="ko-KR" altLang="en-US" sz="2667" b="1" dirty="0">
              <a:solidFill>
                <a:schemeClr val="bg1"/>
              </a:solidFill>
              <a:cs typeface="Arial" pitchFamily="34" charset="0"/>
            </a:endParaRPr>
          </a:p>
        </p:txBody>
      </p:sp>
      <p:grpSp>
        <p:nvGrpSpPr>
          <p:cNvPr id="7" name="Group 6"/>
          <p:cNvGrpSpPr/>
          <p:nvPr/>
        </p:nvGrpSpPr>
        <p:grpSpPr>
          <a:xfrm>
            <a:off x="3983659" y="1808330"/>
            <a:ext cx="5856757" cy="697521"/>
            <a:chOff x="3851840" y="1356248"/>
            <a:chExt cx="4392568" cy="523141"/>
          </a:xfrm>
        </p:grpSpPr>
        <p:sp>
          <p:nvSpPr>
            <p:cNvPr id="30" name="TextBox 29"/>
            <p:cNvSpPr txBox="1"/>
            <p:nvPr/>
          </p:nvSpPr>
          <p:spPr>
            <a:xfrm>
              <a:off x="3851840" y="1356248"/>
              <a:ext cx="4392567" cy="284742"/>
            </a:xfrm>
            <a:prstGeom prst="rect">
              <a:avLst/>
            </a:prstGeom>
            <a:noFill/>
          </p:spPr>
          <p:txBody>
            <a:bodyPr wrap="square" rtlCol="0">
              <a:spAutoFit/>
            </a:bodyPr>
            <a:lstStyle/>
            <a:p>
              <a:r>
                <a:rPr lang="ro" altLang="ko-KR" sz="1867" b="1" dirty="0">
                  <a:solidFill>
                    <a:schemeClr val="tx1">
                      <a:lumMod val="75000"/>
                      <a:lumOff val="25000"/>
                    </a:schemeClr>
                  </a:solidFill>
                  <a:cs typeface="Arial" pitchFamily="34" charset="0"/>
                </a:rPr>
                <a:t>Cine este antreprenor?</a:t>
              </a:r>
              <a:endParaRPr lang="ko-KR" altLang="en-US" sz="1867" b="1" dirty="0">
                <a:solidFill>
                  <a:schemeClr val="tx1">
                    <a:lumMod val="75000"/>
                    <a:lumOff val="25000"/>
                  </a:schemeClr>
                </a:solidFill>
                <a:cs typeface="Arial" pitchFamily="34" charset="0"/>
              </a:endParaRPr>
            </a:p>
          </p:txBody>
        </p:sp>
        <p:sp>
          <p:nvSpPr>
            <p:cNvPr id="31" name="TextBox 30"/>
            <p:cNvSpPr txBox="1"/>
            <p:nvPr/>
          </p:nvSpPr>
          <p:spPr>
            <a:xfrm>
              <a:off x="3851840" y="1625473"/>
              <a:ext cx="4392568" cy="253916"/>
            </a:xfrm>
            <a:prstGeom prst="rect">
              <a:avLst/>
            </a:prstGeom>
            <a:noFill/>
          </p:spPr>
          <p:txBody>
            <a:bodyPr wrap="square" rtlCol="0">
              <a:spAutoFit/>
            </a:bodyPr>
            <a:lstStyle/>
            <a:p>
              <a:r>
                <a:rPr lang="ro" altLang="ko-KR" sz="1600" dirty="0">
                  <a:solidFill>
                    <a:schemeClr val="tx1">
                      <a:lumMod val="75000"/>
                      <a:lumOff val="25000"/>
                    </a:schemeClr>
                  </a:solidFill>
                  <a:cs typeface="Arial" pitchFamily="34" charset="0"/>
                </a:rPr>
                <a:t>Definiție, caracteristici, simț al inițiativei și atitudine antreprenorială</a:t>
              </a:r>
              <a:endParaRPr lang="ko-KR" altLang="en-US" sz="1600" dirty="0">
                <a:solidFill>
                  <a:schemeClr val="tx1">
                    <a:lumMod val="75000"/>
                    <a:lumOff val="25000"/>
                  </a:schemeClr>
                </a:solidFill>
                <a:cs typeface="Arial" pitchFamily="34" charset="0"/>
              </a:endParaRPr>
            </a:p>
          </p:txBody>
        </p:sp>
      </p:grpSp>
      <p:grpSp>
        <p:nvGrpSpPr>
          <p:cNvPr id="36" name="Group 35"/>
          <p:cNvGrpSpPr/>
          <p:nvPr/>
        </p:nvGrpSpPr>
        <p:grpSpPr>
          <a:xfrm>
            <a:off x="3962668" y="2993200"/>
            <a:ext cx="5856757" cy="697521"/>
            <a:chOff x="3851840" y="1356248"/>
            <a:chExt cx="4392568" cy="523142"/>
          </a:xfrm>
        </p:grpSpPr>
        <p:sp>
          <p:nvSpPr>
            <p:cNvPr id="37" name="TextBox 36"/>
            <p:cNvSpPr txBox="1"/>
            <p:nvPr/>
          </p:nvSpPr>
          <p:spPr>
            <a:xfrm>
              <a:off x="3851840" y="1356248"/>
              <a:ext cx="4392567" cy="284743"/>
            </a:xfrm>
            <a:prstGeom prst="rect">
              <a:avLst/>
            </a:prstGeom>
            <a:noFill/>
          </p:spPr>
          <p:txBody>
            <a:bodyPr wrap="square" rtlCol="0">
              <a:spAutoFit/>
            </a:bodyPr>
            <a:lstStyle/>
            <a:p>
              <a:r>
                <a:rPr lang="ro" altLang="ko-KR" sz="1867" b="1" dirty="0">
                  <a:solidFill>
                    <a:schemeClr val="tx1">
                      <a:lumMod val="75000"/>
                      <a:lumOff val="25000"/>
                    </a:schemeClr>
                  </a:solidFill>
                  <a:cs typeface="Arial" pitchFamily="34" charset="0"/>
                </a:rPr>
                <a:t>Auto-eficacitate</a:t>
              </a:r>
              <a:endParaRPr lang="ko-KR" altLang="en-US" sz="1867" b="1" dirty="0">
                <a:solidFill>
                  <a:schemeClr val="tx1">
                    <a:lumMod val="75000"/>
                    <a:lumOff val="25000"/>
                  </a:schemeClr>
                </a:solidFill>
                <a:cs typeface="Arial" pitchFamily="34" charset="0"/>
              </a:endParaRPr>
            </a:p>
          </p:txBody>
        </p:sp>
        <p:sp>
          <p:nvSpPr>
            <p:cNvPr id="38" name="TextBox 37"/>
            <p:cNvSpPr txBox="1"/>
            <p:nvPr/>
          </p:nvSpPr>
          <p:spPr>
            <a:xfrm>
              <a:off x="3851840" y="1625474"/>
              <a:ext cx="4392568" cy="253916"/>
            </a:xfrm>
            <a:prstGeom prst="rect">
              <a:avLst/>
            </a:prstGeom>
            <a:noFill/>
          </p:spPr>
          <p:txBody>
            <a:bodyPr wrap="square" rtlCol="0">
              <a:spAutoFit/>
            </a:bodyPr>
            <a:lstStyle/>
            <a:p>
              <a:r>
                <a:rPr lang="ro" altLang="ko-KR" sz="1600" dirty="0">
                  <a:solidFill>
                    <a:schemeClr val="tx1">
                      <a:lumMod val="75000"/>
                      <a:lumOff val="25000"/>
                    </a:schemeClr>
                  </a:solidFill>
                  <a:cs typeface="Arial" pitchFamily="34" charset="0"/>
                </a:rPr>
                <a:t>Ce este și de ce este important</a:t>
              </a:r>
              <a:endParaRPr lang="ko-KR" altLang="en-US" sz="1600" dirty="0">
                <a:solidFill>
                  <a:schemeClr val="tx1">
                    <a:lumMod val="75000"/>
                    <a:lumOff val="25000"/>
                  </a:schemeClr>
                </a:solidFill>
                <a:cs typeface="Arial" pitchFamily="34" charset="0"/>
              </a:endParaRPr>
            </a:p>
          </p:txBody>
        </p:sp>
      </p:grpSp>
      <p:grpSp>
        <p:nvGrpSpPr>
          <p:cNvPr id="39" name="Group 38"/>
          <p:cNvGrpSpPr/>
          <p:nvPr/>
        </p:nvGrpSpPr>
        <p:grpSpPr>
          <a:xfrm>
            <a:off x="3978015" y="4193037"/>
            <a:ext cx="5856757" cy="697521"/>
            <a:chOff x="3851840" y="1356248"/>
            <a:chExt cx="4392568" cy="523141"/>
          </a:xfrm>
        </p:grpSpPr>
        <p:sp>
          <p:nvSpPr>
            <p:cNvPr id="40" name="TextBox 39"/>
            <p:cNvSpPr txBox="1"/>
            <p:nvPr/>
          </p:nvSpPr>
          <p:spPr>
            <a:xfrm>
              <a:off x="3851840" y="1356248"/>
              <a:ext cx="4392567" cy="284742"/>
            </a:xfrm>
            <a:prstGeom prst="rect">
              <a:avLst/>
            </a:prstGeom>
            <a:noFill/>
          </p:spPr>
          <p:txBody>
            <a:bodyPr wrap="square" rtlCol="0">
              <a:spAutoFit/>
            </a:bodyPr>
            <a:lstStyle/>
            <a:p>
              <a:r>
                <a:rPr lang="ro" altLang="ko-KR" sz="1867" b="1" dirty="0">
                  <a:solidFill>
                    <a:schemeClr val="tx1">
                      <a:lumMod val="75000"/>
                      <a:lumOff val="25000"/>
                    </a:schemeClr>
                  </a:solidFill>
                  <a:cs typeface="Arial" pitchFamily="34" charset="0"/>
                </a:rPr>
                <a:t>Constiința de sine</a:t>
              </a:r>
              <a:endParaRPr lang="ko-KR" altLang="en-US" sz="1867" b="1" dirty="0">
                <a:solidFill>
                  <a:schemeClr val="tx1">
                    <a:lumMod val="75000"/>
                    <a:lumOff val="25000"/>
                  </a:schemeClr>
                </a:solidFill>
                <a:cs typeface="Arial" pitchFamily="34" charset="0"/>
              </a:endParaRPr>
            </a:p>
          </p:txBody>
        </p:sp>
        <p:sp>
          <p:nvSpPr>
            <p:cNvPr id="41" name="TextBox 40"/>
            <p:cNvSpPr txBox="1"/>
            <p:nvPr/>
          </p:nvSpPr>
          <p:spPr>
            <a:xfrm>
              <a:off x="3851840" y="1625473"/>
              <a:ext cx="4392568" cy="253916"/>
            </a:xfrm>
            <a:prstGeom prst="rect">
              <a:avLst/>
            </a:prstGeom>
            <a:noFill/>
          </p:spPr>
          <p:txBody>
            <a:bodyPr wrap="square" rtlCol="0">
              <a:spAutoFit/>
            </a:bodyPr>
            <a:lstStyle/>
            <a:p>
              <a:r>
                <a:rPr lang="ro" altLang="ko-KR" sz="1600" dirty="0">
                  <a:solidFill>
                    <a:schemeClr val="tx1">
                      <a:lumMod val="75000"/>
                      <a:lumOff val="25000"/>
                    </a:schemeClr>
                  </a:solidFill>
                  <a:cs typeface="Arial" pitchFamily="34" charset="0"/>
                </a:rPr>
                <a:t>Ce este și de ce este important</a:t>
              </a:r>
              <a:endParaRPr lang="ko-KR" altLang="en-US" sz="1600"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09505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ro" sz="3733" dirty="0"/>
              <a:t>Misiunea 2: Analiza SWOT personală</a:t>
            </a:r>
          </a:p>
        </p:txBody>
      </p:sp>
      <p:sp>
        <p:nvSpPr>
          <p:cNvPr id="20" name="Rectangle 1">
            <a:extLst>
              <a:ext uri="{FF2B5EF4-FFF2-40B4-BE49-F238E27FC236}">
                <a16:creationId xmlns:a16="http://schemas.microsoft.com/office/drawing/2014/main" id="{E2898E80-ABB0-ED4E-BAEF-CF41C6CF455C}"/>
              </a:ext>
            </a:extLst>
          </p:cNvPr>
          <p:cNvSpPr/>
          <p:nvPr/>
        </p:nvSpPr>
        <p:spPr>
          <a:xfrm>
            <a:off x="2386430" y="2089794"/>
            <a:ext cx="7419140" cy="306170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just">
              <a:lnSpc>
                <a:spcPct val="150000"/>
              </a:lnSpc>
              <a:spcAft>
                <a:spcPts val="1333"/>
              </a:spcAft>
            </a:pPr>
            <a:r>
              <a:rPr lang="ro" altLang="ko-KR" dirty="0">
                <a:solidFill>
                  <a:schemeClr val="tx1">
                    <a:lumMod val="75000"/>
                    <a:lumOff val="25000"/>
                  </a:schemeClr>
                </a:solidFill>
              </a:rPr>
              <a:t>SWOT este deosebit de eficient, deoarece, cu puțină gândire, vă poate ajuta să găsiți șanse pe care altfel nu le-ați fi observat. În plus, fiind conștienți de deficiențele dvs., puteți controla și scăpa de riscurile care altfel v-ar împiedica capacitatea de a avansa.</a:t>
            </a:r>
            <a:endParaRPr lang="ko-KR" altLang="en-US" dirty="0">
              <a:solidFill>
                <a:schemeClr val="tx1">
                  <a:lumMod val="75000"/>
                  <a:lumOff val="25000"/>
                </a:schemeClr>
              </a:solidFill>
            </a:endParaRPr>
          </a:p>
        </p:txBody>
      </p:sp>
      <p:sp>
        <p:nvSpPr>
          <p:cNvPr id="5" name="Donut 24">
            <a:extLst>
              <a:ext uri="{FF2B5EF4-FFF2-40B4-BE49-F238E27FC236}">
                <a16:creationId xmlns:a16="http://schemas.microsoft.com/office/drawing/2014/main" id="{5A9376DB-6835-275C-67FD-6C8DEA99CDB8}"/>
              </a:ext>
            </a:extLst>
          </p:cNvPr>
          <p:cNvSpPr/>
          <p:nvPr/>
        </p:nvSpPr>
        <p:spPr>
          <a:xfrm>
            <a:off x="1007435" y="1325109"/>
            <a:ext cx="462076" cy="455827"/>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469512" y="1366620"/>
            <a:ext cx="4338457" cy="37706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ro" altLang="ko-KR" sz="2400" b="1"/>
              <a:t>Sarcină: Care este activitatea?</a:t>
            </a:r>
            <a:endParaRPr lang="en-US" altLang="ko-KR" sz="2400" b="1" dirty="0"/>
          </a:p>
        </p:txBody>
      </p:sp>
    </p:spTree>
    <p:extLst>
      <p:ext uri="{BB962C8B-B14F-4D97-AF65-F5344CB8AC3E}">
        <p14:creationId xmlns:p14="http://schemas.microsoft.com/office/powerpoint/2010/main" val="3233551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ro" sz="3733" dirty="0"/>
              <a:t>Misiunea 2: Analiza </a:t>
            </a:r>
            <a:endParaRPr lang="es-ES" sz="3733" dirty="0"/>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752933" y="1005800"/>
            <a:ext cx="446524" cy="45025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8" name="Rectangle 1">
            <a:extLst>
              <a:ext uri="{FF2B5EF4-FFF2-40B4-BE49-F238E27FC236}">
                <a16:creationId xmlns:a16="http://schemas.microsoft.com/office/drawing/2014/main" id="{A53FAEA7-C47A-B133-DF94-DC09E55CAB1F}"/>
              </a:ext>
            </a:extLst>
          </p:cNvPr>
          <p:cNvSpPr/>
          <p:nvPr/>
        </p:nvSpPr>
        <p:spPr>
          <a:xfrm>
            <a:off x="635394" y="1760842"/>
            <a:ext cx="10921213" cy="472215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just">
              <a:lnSpc>
                <a:spcPct val="150000"/>
              </a:lnSpc>
              <a:spcAft>
                <a:spcPts val="1333"/>
              </a:spcAft>
            </a:pPr>
            <a:r>
              <a:rPr lang="ro" sz="1200" dirty="0">
                <a:solidFill>
                  <a:schemeClr val="tx1">
                    <a:lumMod val="75000"/>
                    <a:lumOff val="25000"/>
                  </a:schemeClr>
                </a:solidFill>
                <a:ea typeface="Calibri" panose="020F0502020204030204" pitchFamily="34" charset="0"/>
                <a:cs typeface="Times New Roman" panose="02020603050405020304" pitchFamily="18" charset="0"/>
              </a:rPr>
              <a:t>În primul rând, trebuie să tipăriți o foaie de lucru împărțită în patru coloane: puncte forte, puncte slabe, oportunități și amenințări. După aceea, trebuie să scrieți răspunsurile la următoarele întrebări:</a:t>
            </a:r>
          </a:p>
          <a:p>
            <a:pPr algn="just">
              <a:lnSpc>
                <a:spcPct val="150000"/>
              </a:lnSpc>
              <a:spcAft>
                <a:spcPts val="1333"/>
              </a:spcAft>
            </a:pPr>
            <a:r>
              <a:rPr lang="ro" sz="1200" dirty="0">
                <a:solidFill>
                  <a:schemeClr val="tx1">
                    <a:lumMod val="75000"/>
                    <a:lumOff val="25000"/>
                  </a:schemeClr>
                </a:solidFill>
                <a:ea typeface="Calibri" panose="020F0502020204030204" pitchFamily="34" charset="0"/>
                <a:cs typeface="Times New Roman" panose="02020603050405020304" pitchFamily="18" charset="0"/>
              </a:rPr>
              <a:t>- Pentru punctele forte: ce avantaje ai pe care alții nu le au (de exemplu, abilități, certificări, educație sau conexiuni)? Ce faci mai bine decât oricine altcineva? Ce resurse personale poți accesa? Ce văd ceilalți ca puncte forte? De care dintre realizările tale ești cel mai mândru? Să fii conștient și să-ți folosești punctele forte te poate face mai fericit și mai împlinit la locul de muncă.</a:t>
            </a:r>
          </a:p>
          <a:p>
            <a:pPr algn="just">
              <a:lnSpc>
                <a:spcPct val="150000"/>
              </a:lnSpc>
              <a:spcAft>
                <a:spcPts val="1333"/>
              </a:spcAft>
            </a:pPr>
            <a:r>
              <a:rPr lang="ro" sz="1200" dirty="0">
                <a:solidFill>
                  <a:schemeClr val="tx1">
                    <a:lumMod val="75000"/>
                    <a:lumOff val="25000"/>
                  </a:schemeClr>
                </a:solidFill>
                <a:ea typeface="Calibri" panose="020F0502020204030204" pitchFamily="34" charset="0"/>
                <a:cs typeface="Times New Roman" panose="02020603050405020304" pitchFamily="18" charset="0"/>
              </a:rPr>
              <a:t>- Pentru punctele slabe: ce sarcini eviți de obicei pentru că nu te simți încrezător în a le face? Ce vor vedea oamenii din jurul tău drept slăbiciunile tale? Ai încredere totală în educația și formarea pe care le-ai primit? Unde ești cel mai vulnerabil dacă nu? Care sunt obiceiurile tale proaste de lucru, cum ar fi să întârzii frecvent, să fii dezorganizat, să fii ușor iritat sau să ai dificultăți în gestionarea stresului?</a:t>
            </a:r>
          </a:p>
          <a:p>
            <a:pPr algn="just">
              <a:lnSpc>
                <a:spcPct val="150000"/>
              </a:lnSpc>
              <a:spcAft>
                <a:spcPts val="1333"/>
              </a:spcAft>
            </a:pPr>
            <a:r>
              <a:rPr lang="ro" sz="1200" dirty="0">
                <a:solidFill>
                  <a:schemeClr val="tx1">
                    <a:lumMod val="75000"/>
                    <a:lumOff val="25000"/>
                  </a:schemeClr>
                </a:solidFill>
                <a:ea typeface="Calibri" panose="020F0502020204030204" pitchFamily="34" charset="0"/>
                <a:cs typeface="Times New Roman" panose="02020603050405020304" pitchFamily="18" charset="0"/>
              </a:rPr>
              <a:t>- Pentru oportunități: ce tehnologie nouă vă poate ajuta? Sau poți obține ajutor de la alții sau de la oameni? Aveți o rețea de contacte strategice care să vă ajute sau să vă ofere sfaturi bune? Ce tendințe vezi în compania ta și cum poți profita de ele?</a:t>
            </a:r>
          </a:p>
          <a:p>
            <a:pPr algn="just">
              <a:lnSpc>
                <a:spcPct val="150000"/>
              </a:lnSpc>
              <a:spcAft>
                <a:spcPts val="1333"/>
              </a:spcAft>
            </a:pPr>
            <a:r>
              <a:rPr lang="ro" sz="1200" dirty="0">
                <a:solidFill>
                  <a:schemeClr val="tx1">
                    <a:lumMod val="75000"/>
                    <a:lumOff val="25000"/>
                  </a:schemeClr>
                </a:solidFill>
                <a:ea typeface="Calibri" panose="020F0502020204030204" pitchFamily="34" charset="0"/>
                <a:cs typeface="Times New Roman" panose="02020603050405020304" pitchFamily="18" charset="0"/>
              </a:rPr>
              <a:t>- Pentru amenințări: cu ce obstacole vă confruntați în prezent la locul de muncă? Se schimbă locul de muncă sau tehnologia în schimbare vă amenință poziția? Ar putea vreuna dintre slăbiciunile tale să ducă la amenințări?</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074722"/>
            <a:ext cx="6048672" cy="377065"/>
          </a:xfrm>
        </p:spPr>
        <p:txBody>
          <a:bodyPr>
            <a:normAutofit fontScale="92500" lnSpcReduction="10000"/>
          </a:bodyPr>
          <a:lstStyle/>
          <a:p>
            <a:pPr lvl="0" algn="l"/>
            <a:r>
              <a:rPr lang="ro" altLang="ko-KR" sz="2400" b="1"/>
              <a:t>Proces: ce am de gând să fac?</a:t>
            </a:r>
            <a:endParaRPr lang="en-US" altLang="ko-KR" sz="2400" b="1" dirty="0"/>
          </a:p>
        </p:txBody>
      </p:sp>
    </p:spTree>
    <p:extLst>
      <p:ext uri="{BB962C8B-B14F-4D97-AF65-F5344CB8AC3E}">
        <p14:creationId xmlns:p14="http://schemas.microsoft.com/office/powerpoint/2010/main" val="3154659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ro" sz="3733" dirty="0"/>
              <a:t>Misiunea 2: Analiza SWOT personală</a:t>
            </a:r>
          </a:p>
        </p:txBody>
      </p:sp>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808643" y="1131517"/>
            <a:ext cx="559571" cy="546028"/>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564471" y="1876339"/>
            <a:ext cx="4712379" cy="401011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latinLnBrk="0"/>
            <a:endParaRPr lang="es-ES" altLang="ko-KR" b="1" dirty="0">
              <a:solidFill>
                <a:schemeClr val="tx1">
                  <a:lumMod val="75000"/>
                  <a:lumOff val="25000"/>
                </a:schemeClr>
              </a:solidFill>
            </a:endParaRPr>
          </a:p>
          <a:p>
            <a:pPr algn="ctr" latinLnBrk="0"/>
            <a:r>
              <a:rPr lang="ro" altLang="ko-KR" b="1" dirty="0">
                <a:solidFill>
                  <a:schemeClr val="tx1">
                    <a:lumMod val="75000"/>
                    <a:lumOff val="25000"/>
                  </a:schemeClr>
                </a:solidFill>
              </a:rPr>
              <a:t>Competențe</a:t>
            </a:r>
          </a:p>
          <a:p>
            <a:pPr algn="ctr" latinLnBrk="0"/>
            <a:r>
              <a:rPr lang="ro" altLang="ko-KR" b="1" dirty="0">
                <a:solidFill>
                  <a:schemeClr val="tx1">
                    <a:lumMod val="75000"/>
                    <a:lumOff val="25000"/>
                  </a:schemeClr>
                </a:solidFill>
              </a:rPr>
              <a:t>LifeComp</a:t>
            </a:r>
          </a:p>
          <a:p>
            <a:pPr algn="ctr" latinLnBrk="0"/>
            <a:endParaRPr lang="es-ES" altLang="ko-KR" b="1" dirty="0">
              <a:solidFill>
                <a:schemeClr val="tx1">
                  <a:lumMod val="75000"/>
                  <a:lumOff val="25000"/>
                </a:schemeClr>
              </a:solidFill>
            </a:endParaRPr>
          </a:p>
          <a:p>
            <a:pPr marL="457189" indent="-457189">
              <a:spcAft>
                <a:spcPts val="1333"/>
              </a:spcAft>
              <a:buFont typeface="Symbol" panose="05050102010706020507" pitchFamily="18" charset="2"/>
              <a:buChar char=""/>
            </a:pPr>
            <a:r>
              <a:rPr lang="ro" b="1" dirty="0">
                <a:solidFill>
                  <a:schemeClr val="tx1">
                    <a:lumMod val="75000"/>
                    <a:lumOff val="25000"/>
                  </a:schemeClr>
                </a:solidFill>
              </a:rPr>
              <a:t>Autoreglare </a:t>
            </a:r>
            <a:r>
              <a:rPr lang="ro" dirty="0">
                <a:solidFill>
                  <a:schemeClr val="tx1">
                    <a:lumMod val="75000"/>
                    <a:lumOff val="25000"/>
                  </a:schemeClr>
                </a:solidFill>
              </a:rPr>
              <a:t>: conștientizarea și gestionarea emoțiilor, gândurilor și comportamentului.</a:t>
            </a:r>
          </a:p>
          <a:p>
            <a:pPr marL="457189" indent="-457189">
              <a:spcAft>
                <a:spcPts val="1333"/>
              </a:spcAft>
              <a:buFont typeface="Symbol" panose="05050102010706020507" pitchFamily="18" charset="2"/>
              <a:buChar char=""/>
            </a:pPr>
            <a:r>
              <a:rPr lang="ro" b="1" dirty="0">
                <a:solidFill>
                  <a:schemeClr val="tx1">
                    <a:lumMod val="75000"/>
                    <a:lumOff val="25000"/>
                  </a:schemeClr>
                </a:solidFill>
              </a:rPr>
              <a:t>Flexibilitate: </a:t>
            </a:r>
            <a:r>
              <a:rPr lang="ro" dirty="0">
                <a:solidFill>
                  <a:schemeClr val="tx1">
                    <a:lumMod val="75000"/>
                    <a:lumOff val="25000"/>
                  </a:schemeClr>
                </a:solidFill>
              </a:rPr>
              <a:t>capacitatea de a gestiona tranziția și incertitudinea și de a face față provocărilor.</a:t>
            </a:r>
          </a:p>
          <a:p>
            <a:pPr marL="457189" indent="-457189">
              <a:spcAft>
                <a:spcPts val="1333"/>
              </a:spcAft>
              <a:buFont typeface="Symbol" panose="05050102010706020507" pitchFamily="18" charset="2"/>
              <a:buChar char=""/>
            </a:pPr>
            <a:r>
              <a:rPr lang="ro" b="1" dirty="0">
                <a:solidFill>
                  <a:schemeClr val="tx1">
                    <a:lumMod val="75000"/>
                    <a:lumOff val="25000"/>
                  </a:schemeClr>
                </a:solidFill>
              </a:rPr>
              <a:t>Bunăstare: </a:t>
            </a:r>
            <a:r>
              <a:rPr lang="ro" dirty="0">
                <a:solidFill>
                  <a:schemeClr val="tx1">
                    <a:lumMod val="75000"/>
                    <a:lumOff val="25000"/>
                  </a:schemeClr>
                </a:solidFill>
              </a:rPr>
              <a:t>urmărirea satisfacției vieții, îngrijirea sănătății fizice, mentale și sociale; și adoptarea unui stil de viață durabil.</a:t>
            </a:r>
          </a:p>
          <a:p>
            <a:pPr marL="457189" indent="-457189">
              <a:spcAft>
                <a:spcPts val="1333"/>
              </a:spcAft>
              <a:buFont typeface="Symbol" panose="05050102010706020507" pitchFamily="18" charset="2"/>
              <a:buChar char=""/>
            </a:pPr>
            <a:endParaRPr lang="es-ES" altLang="ko-KR" dirty="0">
              <a:solidFill>
                <a:schemeClr val="tx1">
                  <a:lumMod val="75000"/>
                  <a:lumOff val="25000"/>
                </a:schemeClr>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295468" y="1307250"/>
            <a:ext cx="5954345" cy="37706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ro" altLang="ko-KR" sz="2400" b="1" dirty="0"/>
              <a:t>Rezultatele învățării: ce voi învăța?</a:t>
            </a:r>
          </a:p>
        </p:txBody>
      </p:sp>
      <p:sp>
        <p:nvSpPr>
          <p:cNvPr id="7" name="Rectangle 1">
            <a:extLst>
              <a:ext uri="{FF2B5EF4-FFF2-40B4-BE49-F238E27FC236}">
                <a16:creationId xmlns:a16="http://schemas.microsoft.com/office/drawing/2014/main" id="{61AA50F5-7904-73A8-C93E-896A2D602320}"/>
              </a:ext>
            </a:extLst>
          </p:cNvPr>
          <p:cNvSpPr/>
          <p:nvPr/>
        </p:nvSpPr>
        <p:spPr>
          <a:xfrm>
            <a:off x="6096000" y="1866820"/>
            <a:ext cx="5073535" cy="401963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latinLnBrk="0"/>
            <a:endParaRPr lang="es-ES" altLang="ko-KR" b="1" dirty="0">
              <a:solidFill>
                <a:schemeClr val="tx1">
                  <a:lumMod val="75000"/>
                  <a:lumOff val="25000"/>
                </a:schemeClr>
              </a:solidFill>
            </a:endParaRPr>
          </a:p>
          <a:p>
            <a:pPr algn="ctr" latinLnBrk="0"/>
            <a:r>
              <a:rPr lang="ro" altLang="ko-KR" b="1" dirty="0">
                <a:solidFill>
                  <a:schemeClr val="tx1">
                    <a:lumMod val="75000"/>
                    <a:lumOff val="25000"/>
                  </a:schemeClr>
                </a:solidFill>
              </a:rPr>
              <a:t>Competențe</a:t>
            </a:r>
          </a:p>
          <a:p>
            <a:pPr algn="ctr" latinLnBrk="0"/>
            <a:r>
              <a:rPr lang="ro" altLang="ko-KR" b="1" dirty="0">
                <a:solidFill>
                  <a:schemeClr val="tx1">
                    <a:lumMod val="75000"/>
                    <a:lumOff val="25000"/>
                  </a:schemeClr>
                </a:solidFill>
              </a:rPr>
              <a:t>EntreComp</a:t>
            </a:r>
          </a:p>
          <a:p>
            <a:pPr algn="ctr" latinLnBrk="0"/>
            <a:endParaRPr lang="es-ES" altLang="ko-KR" b="1" dirty="0">
              <a:solidFill>
                <a:schemeClr val="tx1">
                  <a:lumMod val="75000"/>
                  <a:lumOff val="25000"/>
                </a:schemeClr>
              </a:solidFill>
            </a:endParaRPr>
          </a:p>
          <a:p>
            <a:pPr algn="ctr" latinLnBrk="0"/>
            <a:endParaRPr lang="es-ES" altLang="ko-KR" b="1" dirty="0">
              <a:solidFill>
                <a:schemeClr val="tx1">
                  <a:lumMod val="75000"/>
                  <a:lumOff val="25000"/>
                </a:schemeClr>
              </a:solidFill>
            </a:endParaRPr>
          </a:p>
          <a:p>
            <a:pPr marL="457189" indent="-457189">
              <a:spcAft>
                <a:spcPts val="1333"/>
              </a:spcAft>
              <a:buFont typeface="Symbol" panose="05050102010706020507" pitchFamily="18" charset="2"/>
              <a:buChar char=""/>
            </a:pPr>
            <a:r>
              <a:rPr lang="ro" b="1" dirty="0">
                <a:solidFill>
                  <a:schemeClr val="tx1">
                    <a:lumMod val="75000"/>
                    <a:lumOff val="25000"/>
                  </a:schemeClr>
                </a:solidFill>
              </a:rPr>
              <a:t>Conștientizarea de sine și autoeficacitatea : </a:t>
            </a:r>
            <a:r>
              <a:rPr lang="ro" dirty="0">
                <a:solidFill>
                  <a:schemeClr val="tx1">
                    <a:lumMod val="75000"/>
                    <a:lumOff val="25000"/>
                  </a:schemeClr>
                </a:solidFill>
              </a:rPr>
              <a:t>crede în tine și continuă să te dezvolți.</a:t>
            </a:r>
          </a:p>
          <a:p>
            <a:pPr marL="457189" indent="-457189">
              <a:spcAft>
                <a:spcPts val="1333"/>
              </a:spcAft>
              <a:buFont typeface="Symbol" panose="05050102010706020507" pitchFamily="18" charset="2"/>
              <a:buChar char=""/>
            </a:pPr>
            <a:r>
              <a:rPr lang="ro" b="1" dirty="0">
                <a:solidFill>
                  <a:schemeClr val="tx1">
                    <a:lumMod val="75000"/>
                    <a:lumOff val="25000"/>
                  </a:schemeClr>
                </a:solidFill>
              </a:rPr>
              <a:t>Motivație și perseverență: </a:t>
            </a:r>
            <a:r>
              <a:rPr lang="ro" dirty="0">
                <a:solidFill>
                  <a:schemeClr val="tx1">
                    <a:lumMod val="75000"/>
                    <a:lumOff val="25000"/>
                  </a:schemeClr>
                </a:solidFill>
              </a:rPr>
              <a:t>rămâneți concentrați și nu renunțați.</a:t>
            </a:r>
          </a:p>
          <a:p>
            <a:pPr>
              <a:spcAft>
                <a:spcPts val="1333"/>
              </a:spcAft>
            </a:pPr>
            <a:endParaRPr lang="es-ES" altLang="ko-KR" dirty="0">
              <a:solidFill>
                <a:schemeClr val="tx1">
                  <a:lumMod val="75000"/>
                  <a:lumOff val="25000"/>
                </a:schemeClr>
              </a:solidFill>
            </a:endParaRPr>
          </a:p>
        </p:txBody>
      </p:sp>
    </p:spTree>
    <p:extLst>
      <p:ext uri="{BB962C8B-B14F-4D97-AF65-F5344CB8AC3E}">
        <p14:creationId xmlns:p14="http://schemas.microsoft.com/office/powerpoint/2010/main" val="430963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ro" sz="3733" dirty="0"/>
              <a:t>Misiunea 2: Analiza SWOT personală</a:t>
            </a:r>
          </a:p>
        </p:txBody>
      </p:sp>
      <p:sp>
        <p:nvSpPr>
          <p:cNvPr id="18" name="Rectangle 1">
            <a:extLst>
              <a:ext uri="{FF2B5EF4-FFF2-40B4-BE49-F238E27FC236}">
                <a16:creationId xmlns:a16="http://schemas.microsoft.com/office/drawing/2014/main" id="{A53FAEA7-C47A-B133-DF94-DC09E55CAB1F}"/>
              </a:ext>
            </a:extLst>
          </p:cNvPr>
          <p:cNvSpPr/>
          <p:nvPr/>
        </p:nvSpPr>
        <p:spPr>
          <a:xfrm>
            <a:off x="789328" y="1988840"/>
            <a:ext cx="10639208" cy="32472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just">
              <a:lnSpc>
                <a:spcPct val="150000"/>
              </a:lnSpc>
              <a:spcAft>
                <a:spcPts val="1333"/>
              </a:spcAft>
            </a:pPr>
            <a:r>
              <a:rPr lang="ro" altLang="ko-KR" sz="1600" dirty="0">
                <a:solidFill>
                  <a:schemeClr val="tx1">
                    <a:lumMod val="75000"/>
                    <a:lumOff val="25000"/>
                  </a:schemeClr>
                </a:solidFill>
                <a:ea typeface="Calibri" panose="020F0502020204030204" pitchFamily="34" charset="0"/>
                <a:cs typeface="Times New Roman" panose="02020603050405020304" pitchFamily="18" charset="0"/>
              </a:rPr>
              <a:t>Un cadru pentru analiza punctelor forte și slabe, precum și a oportunităților și amenințărilor este matricea SWOT. Vă permite să maximizați oportunitățile pe care le aveți la dispoziție, să vă concentrați asupra punctelor forte și să vă minimizați limitările. În plus, este destul de benefic pentru creșterea și îmbunătățirea conștientizării de sine.</a:t>
            </a:r>
            <a:endParaRPr lang="en-GB" sz="1600" dirty="0">
              <a:solidFill>
                <a:schemeClr val="tx1">
                  <a:lumMod val="75000"/>
                  <a:lumOff val="25000"/>
                </a:schemeClr>
              </a:solidFill>
              <a:ea typeface="Calibri" panose="020F0502020204030204" pitchFamily="34" charset="0"/>
              <a:cs typeface="Times New Roman" panose="02020603050405020304" pitchFamily="18" charset="0"/>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154085"/>
            <a:ext cx="6816757" cy="377065"/>
          </a:xfrm>
        </p:spPr>
        <p:txBody>
          <a:bodyPr>
            <a:normAutofit fontScale="92500" lnSpcReduction="10000"/>
          </a:bodyPr>
          <a:lstStyle/>
          <a:p>
            <a:pPr algn="l"/>
            <a:r>
              <a:rPr lang="ro" altLang="ko-KR" sz="2400" b="1"/>
              <a:t>Concluzie: ce voi duce acasă?</a:t>
            </a:r>
            <a:endParaRPr lang="en-US" altLang="ko-KR" sz="2400" b="1" dirty="0"/>
          </a:p>
        </p:txBody>
      </p:sp>
      <p:sp>
        <p:nvSpPr>
          <p:cNvPr id="9" name="Freeform 108">
            <a:extLst>
              <a:ext uri="{FF2B5EF4-FFF2-40B4-BE49-F238E27FC236}">
                <a16:creationId xmlns:a16="http://schemas.microsoft.com/office/drawing/2014/main" id="{54171F17-D833-62E6-E3A4-06CD8BBA48C7}"/>
              </a:ext>
            </a:extLst>
          </p:cNvPr>
          <p:cNvSpPr/>
          <p:nvPr/>
        </p:nvSpPr>
        <p:spPr>
          <a:xfrm>
            <a:off x="744784" y="1028733"/>
            <a:ext cx="454673" cy="502416"/>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Tree>
    <p:extLst>
      <p:ext uri="{BB962C8B-B14F-4D97-AF65-F5344CB8AC3E}">
        <p14:creationId xmlns:p14="http://schemas.microsoft.com/office/powerpoint/2010/main" val="2389453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ro" sz="3733"/>
              <a:t>Auto-evaluare</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561217"/>
            <a:ext cx="8160907" cy="377065"/>
          </a:xfrm>
        </p:spPr>
        <p:txBody>
          <a:bodyPr>
            <a:normAutofit fontScale="92500" lnSpcReduction="10000"/>
          </a:bodyPr>
          <a:lstStyle/>
          <a:p>
            <a:pPr lvl="0" algn="l"/>
            <a:r>
              <a:rPr lang="ro" altLang="ko-KR" sz="2400" b="1"/>
              <a:t>Întrebări cu răspunsuri multiple: </a:t>
            </a:r>
            <a:r>
              <a:rPr lang="ro" altLang="ko-KR" sz="2400"/>
              <a:t>consolidați-vă învățarea</a:t>
            </a:r>
            <a:endParaRPr lang="en-US" altLang="ko-KR" sz="24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744784" y="1349117"/>
            <a:ext cx="454673" cy="589164"/>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335360"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ro" altLang="ko-KR" sz="1867" b="1" dirty="0"/>
              <a:t>Întrebarea 1: </a:t>
            </a:r>
            <a:r>
              <a:rPr lang="ro" altLang="ko-KR" sz="1867" dirty="0"/>
              <a:t>Pe care dintre aceste cuvinte nu le-ați asocia cu cuvântul antreprenor?</a:t>
            </a:r>
          </a:p>
          <a:p>
            <a:pPr marL="457200" indent="-457200" algn="l">
              <a:buFont typeface="+mj-lt"/>
              <a:buAutoNum type="alphaLcPeriod"/>
            </a:pPr>
            <a:r>
              <a:rPr lang="ro" altLang="ko-KR" sz="1867" dirty="0"/>
              <a:t>Curiozitate</a:t>
            </a:r>
          </a:p>
          <a:p>
            <a:pPr marL="457200" indent="-457200" algn="l">
              <a:buFont typeface="+mj-lt"/>
              <a:buAutoNum type="alphaLcPeriod"/>
            </a:pPr>
            <a:r>
              <a:rPr lang="ro" altLang="ko-KR" sz="1867" dirty="0"/>
              <a:t>Confort</a:t>
            </a:r>
          </a:p>
          <a:p>
            <a:pPr marL="457200" indent="-457200" algn="l">
              <a:buFont typeface="+mj-lt"/>
              <a:buAutoNum type="alphaLcPeriod"/>
            </a:pPr>
            <a:r>
              <a:rPr lang="ro" altLang="ko-KR" sz="1867" dirty="0"/>
              <a:t>Risc</a:t>
            </a:r>
          </a:p>
          <a:p>
            <a:pPr marL="457200" indent="-457200" algn="l">
              <a:buFont typeface="+mj-lt"/>
              <a:buAutoNum type="alphaLcPeriod"/>
            </a:pPr>
            <a:r>
              <a:rPr lang="ro" altLang="ko-KR" sz="1867" dirty="0"/>
              <a:t>Motivație</a:t>
            </a:r>
            <a:endParaRPr lang="en-US" altLang="ko-KR" sz="1867" dirty="0"/>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4223792"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ro" altLang="ko-KR" sz="1867" b="1" dirty="0"/>
              <a:t>Întrebarea 2: </a:t>
            </a:r>
            <a:r>
              <a:rPr lang="ro" altLang="ko-KR" sz="1867" dirty="0"/>
              <a:t>Cine a inventat termenul de antreprenor?</a:t>
            </a:r>
          </a:p>
          <a:p>
            <a:pPr marL="457200" indent="-457200" algn="l">
              <a:buFont typeface="+mj-lt"/>
              <a:buAutoNum type="alphaLcPeriod"/>
            </a:pPr>
            <a:r>
              <a:rPr lang="ro" altLang="ko-KR" sz="1867" dirty="0" err="1"/>
              <a:t>Bundera</a:t>
            </a:r>
            <a:endParaRPr lang="en-GB" altLang="ko-KR" sz="1867" dirty="0"/>
          </a:p>
          <a:p>
            <a:pPr marL="457200" indent="-457200" algn="l">
              <a:buFont typeface="+mj-lt"/>
              <a:buAutoNum type="alphaLcPeriod"/>
            </a:pPr>
            <a:r>
              <a:rPr lang="ro" altLang="ko-KR" sz="1867" dirty="0"/>
              <a:t>Ducker</a:t>
            </a:r>
          </a:p>
          <a:p>
            <a:pPr marL="457200" indent="-457200" algn="l">
              <a:buFont typeface="+mj-lt"/>
              <a:buAutoNum type="alphaLcPeriod"/>
            </a:pPr>
            <a:r>
              <a:rPr lang="ro" altLang="ko-KR" sz="1867" dirty="0"/>
              <a:t>Say</a:t>
            </a:r>
          </a:p>
          <a:p>
            <a:pPr marL="457200" indent="-457200" algn="l">
              <a:buFont typeface="+mj-lt"/>
              <a:buAutoNum type="alphaLcPeriod"/>
            </a:pPr>
            <a:r>
              <a:rPr lang="ro" altLang="ko-KR" sz="1867" dirty="0"/>
              <a:t>Eurich </a:t>
            </a:r>
          </a:p>
        </p:txBody>
      </p:sp>
      <p:sp>
        <p:nvSpPr>
          <p:cNvPr id="12" name="Text Placeholder 2">
            <a:extLst>
              <a:ext uri="{FF2B5EF4-FFF2-40B4-BE49-F238E27FC236}">
                <a16:creationId xmlns:a16="http://schemas.microsoft.com/office/drawing/2014/main" id="{278E756F-B9A0-FB02-0403-7E2448AA2A0F}"/>
              </a:ext>
            </a:extLst>
          </p:cNvPr>
          <p:cNvSpPr txBox="1">
            <a:spLocks/>
          </p:cNvSpPr>
          <p:nvPr/>
        </p:nvSpPr>
        <p:spPr>
          <a:xfrm>
            <a:off x="8112224"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ro" altLang="ko-KR" sz="1867" b="1" dirty="0"/>
              <a:t>Întrebarea 3: </a:t>
            </a:r>
            <a:r>
              <a:rPr lang="ro" altLang="ko-KR" sz="1867" dirty="0"/>
              <a:t>Există diferențe de performanță și bunăstare între persoanele cu conștiință de sine scăzută și cele cu conștiință de sine ridicată?</a:t>
            </a:r>
          </a:p>
          <a:p>
            <a:pPr marL="457200" indent="-457200" algn="l">
              <a:buFont typeface="+mj-lt"/>
              <a:buAutoNum type="alphaLcPeriod"/>
            </a:pPr>
            <a:r>
              <a:rPr lang="ro" altLang="ko-KR" sz="1867" dirty="0"/>
              <a:t>da</a:t>
            </a:r>
          </a:p>
          <a:p>
            <a:pPr marL="457200" indent="-457200" algn="l">
              <a:buFont typeface="+mj-lt"/>
              <a:buAutoNum type="alphaLcPeriod"/>
            </a:pPr>
            <a:r>
              <a:rPr lang="ro" altLang="ko-KR" sz="1867" dirty="0"/>
              <a:t>Nu</a:t>
            </a:r>
          </a:p>
          <a:p>
            <a:pPr algn="l"/>
            <a:endParaRPr lang="en-GB" altLang="ko-KR" sz="1867" dirty="0"/>
          </a:p>
          <a:p>
            <a:pPr algn="l"/>
            <a:endParaRPr lang="en-US" altLang="ko-KR" sz="1867" dirty="0"/>
          </a:p>
        </p:txBody>
      </p:sp>
    </p:spTree>
    <p:extLst>
      <p:ext uri="{BB962C8B-B14F-4D97-AF65-F5344CB8AC3E}">
        <p14:creationId xmlns:p14="http://schemas.microsoft.com/office/powerpoint/2010/main" val="2522942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ro" sz="3733"/>
              <a:t>Auto-evaluare</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561217"/>
            <a:ext cx="8160907" cy="377065"/>
          </a:xfrm>
        </p:spPr>
        <p:txBody>
          <a:bodyPr>
            <a:normAutofit fontScale="92500" lnSpcReduction="10000"/>
          </a:bodyPr>
          <a:lstStyle/>
          <a:p>
            <a:pPr lvl="0" algn="l"/>
            <a:r>
              <a:rPr lang="ro" altLang="ko-KR" sz="2400" b="1"/>
              <a:t>Întrebări cu răspunsuri multiple: </a:t>
            </a:r>
            <a:r>
              <a:rPr lang="ro" altLang="ko-KR" sz="2400"/>
              <a:t>consolidați-vă învățarea</a:t>
            </a:r>
            <a:endParaRPr lang="en-US" altLang="ko-KR" sz="24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744784" y="1349117"/>
            <a:ext cx="454673" cy="589164"/>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2159564" y="2361859"/>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ro" altLang="ko-KR" sz="1867" b="1" dirty="0"/>
              <a:t>Întrebarea 4: </a:t>
            </a:r>
            <a:r>
              <a:rPr lang="ro" altLang="ko-KR" sz="1867" dirty="0"/>
              <a:t>Cum se distinge autoeficacitatea?</a:t>
            </a:r>
          </a:p>
          <a:p>
            <a:pPr marL="457200" indent="-457200" algn="l">
              <a:buFont typeface="+mj-lt"/>
              <a:buAutoNum type="alphaLcPeriod"/>
            </a:pPr>
            <a:r>
              <a:rPr lang="ro" altLang="ko-KR" sz="1867" dirty="0"/>
              <a:t>Înalt/jos</a:t>
            </a:r>
          </a:p>
          <a:p>
            <a:pPr marL="457200" indent="-457200" algn="l">
              <a:buFont typeface="+mj-lt"/>
              <a:buAutoNum type="alphaLcPeriod"/>
            </a:pPr>
            <a:r>
              <a:rPr lang="ro" altLang="ko-KR" sz="1867" dirty="0"/>
              <a:t>Puternic/ firav</a:t>
            </a:r>
          </a:p>
          <a:p>
            <a:pPr marL="457200" indent="-457200" algn="l">
              <a:buFont typeface="+mj-lt"/>
              <a:buAutoNum type="alphaLcPeriod"/>
            </a:pPr>
            <a:r>
              <a:rPr lang="ro" altLang="ko-KR" sz="1867" dirty="0"/>
              <a:t>Extern/ intern</a:t>
            </a:r>
          </a:p>
          <a:p>
            <a:pPr marL="457200" indent="-457200" algn="l">
              <a:buFont typeface="+mj-lt"/>
              <a:buAutoNum type="alphaLcPeriod"/>
            </a:pPr>
            <a:r>
              <a:rPr lang="ro" altLang="ko-KR" sz="1867" dirty="0"/>
              <a:t>Corect/ gresit</a:t>
            </a:r>
          </a:p>
          <a:p>
            <a:pPr algn="l"/>
            <a:r>
              <a:rPr lang="ro" altLang="ko-KR" sz="1867" dirty="0"/>
              <a:t> </a:t>
            </a:r>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6288021"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ro" altLang="ko-KR" sz="1867" b="1" dirty="0"/>
              <a:t>Întrebarea 5: </a:t>
            </a:r>
            <a:r>
              <a:rPr lang="ro" altLang="ko-KR" sz="1867" dirty="0"/>
              <a:t>După dumneavoastră, care este cea mai importantă caracteristică a unui antreprenor?</a:t>
            </a:r>
          </a:p>
          <a:p>
            <a:pPr marL="457200" indent="-457200" algn="l">
              <a:buFont typeface="+mj-lt"/>
              <a:buAutoNum type="alphaLcPeriod"/>
            </a:pPr>
            <a:r>
              <a:rPr lang="ro" altLang="ko-KR" sz="1867" dirty="0"/>
              <a:t>lene</a:t>
            </a:r>
          </a:p>
          <a:p>
            <a:pPr marL="457200" indent="-457200" algn="l">
              <a:buFont typeface="+mj-lt"/>
              <a:buAutoNum type="alphaLcPeriod"/>
            </a:pPr>
            <a:r>
              <a:rPr lang="ro" altLang="ko-KR" sz="1867" dirty="0"/>
              <a:t>talent</a:t>
            </a:r>
          </a:p>
          <a:p>
            <a:pPr marL="457200" indent="-457200" algn="l">
              <a:buFont typeface="+mj-lt"/>
              <a:buAutoNum type="alphaLcPeriod"/>
            </a:pPr>
            <a:r>
              <a:rPr lang="ro" altLang="ko-KR" sz="1867" dirty="0"/>
              <a:t>sentimentul de risc</a:t>
            </a:r>
          </a:p>
          <a:p>
            <a:pPr marL="457200" indent="-457200" algn="l">
              <a:buFont typeface="+mj-lt"/>
              <a:buAutoNum type="alphaLcPeriod"/>
            </a:pPr>
            <a:r>
              <a:rPr lang="ro" altLang="ko-KR" sz="1867" dirty="0"/>
              <a:t>niciunul dintre răspunsurile anterioare nu este corect </a:t>
            </a:r>
          </a:p>
        </p:txBody>
      </p:sp>
    </p:spTree>
    <p:extLst>
      <p:ext uri="{BB962C8B-B14F-4D97-AF65-F5344CB8AC3E}">
        <p14:creationId xmlns:p14="http://schemas.microsoft.com/office/powerpoint/2010/main" val="2586379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ro" sz="3733"/>
              <a:t>Auto-evaluare</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561217"/>
            <a:ext cx="8160907" cy="377065"/>
          </a:xfrm>
        </p:spPr>
        <p:txBody>
          <a:bodyPr>
            <a:normAutofit fontScale="92500" lnSpcReduction="10000"/>
          </a:bodyPr>
          <a:lstStyle/>
          <a:p>
            <a:pPr lvl="0" algn="l"/>
            <a:r>
              <a:rPr lang="ro" altLang="ko-KR" sz="2400" b="1"/>
              <a:t>Întrebări cu răspunsuri multiple: </a:t>
            </a:r>
            <a:r>
              <a:rPr lang="ro" altLang="ko-KR" sz="2400"/>
              <a:t>soluții</a:t>
            </a:r>
            <a:endParaRPr lang="en-US" altLang="ko-KR" sz="24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744784" y="1349117"/>
            <a:ext cx="454673" cy="589164"/>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3" name="Text Placeholder 2">
            <a:extLst>
              <a:ext uri="{FF2B5EF4-FFF2-40B4-BE49-F238E27FC236}">
                <a16:creationId xmlns:a16="http://schemas.microsoft.com/office/drawing/2014/main" id="{02DEAFD3-A176-1092-96C0-5DBC7C075115}"/>
              </a:ext>
            </a:extLst>
          </p:cNvPr>
          <p:cNvSpPr txBox="1">
            <a:spLocks/>
          </p:cNvSpPr>
          <p:nvPr/>
        </p:nvSpPr>
        <p:spPr>
          <a:xfrm>
            <a:off x="335360"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ro" altLang="ko-KR" sz="1867" b="1" dirty="0"/>
              <a:t>Întrebarea 1: </a:t>
            </a:r>
            <a:r>
              <a:rPr lang="ro" altLang="ko-KR" sz="1867" dirty="0"/>
              <a:t>Pe care dintre aceste cuvinte nu le-ați asocia cu cuvântul antreprenor?</a:t>
            </a:r>
          </a:p>
          <a:p>
            <a:pPr marL="457200" indent="-457200" algn="l">
              <a:buFont typeface="+mj-lt"/>
              <a:buAutoNum type="alphaLcPeriod"/>
            </a:pPr>
            <a:r>
              <a:rPr lang="ro" altLang="ko-KR" sz="1867" dirty="0"/>
              <a:t>Curiozitate</a:t>
            </a:r>
          </a:p>
          <a:p>
            <a:pPr marL="457200" indent="-457200" algn="l">
              <a:buFont typeface="+mj-lt"/>
              <a:buAutoNum type="alphaLcPeriod"/>
            </a:pPr>
            <a:r>
              <a:rPr lang="ro" altLang="ko-KR" sz="1867" b="1" dirty="0"/>
              <a:t>Confort</a:t>
            </a:r>
          </a:p>
          <a:p>
            <a:pPr marL="457200" indent="-457200" algn="l">
              <a:buFont typeface="+mj-lt"/>
              <a:buAutoNum type="alphaLcPeriod"/>
            </a:pPr>
            <a:r>
              <a:rPr lang="ro" altLang="ko-KR" sz="1867" dirty="0"/>
              <a:t>Risc</a:t>
            </a:r>
          </a:p>
          <a:p>
            <a:pPr marL="457200" indent="-457200" algn="l">
              <a:buFont typeface="+mj-lt"/>
              <a:buAutoNum type="alphaLcPeriod"/>
            </a:pPr>
            <a:r>
              <a:rPr lang="ro" altLang="ko-KR" sz="1867" dirty="0"/>
              <a:t>Motivația</a:t>
            </a:r>
            <a:endParaRPr lang="en-US" altLang="ko-KR" sz="1867" dirty="0"/>
          </a:p>
        </p:txBody>
      </p:sp>
      <p:sp>
        <p:nvSpPr>
          <p:cNvPr id="4" name="Text Placeholder 2">
            <a:extLst>
              <a:ext uri="{FF2B5EF4-FFF2-40B4-BE49-F238E27FC236}">
                <a16:creationId xmlns:a16="http://schemas.microsoft.com/office/drawing/2014/main" id="{7254577F-47E0-AAD6-0164-0273D84C5B55}"/>
              </a:ext>
            </a:extLst>
          </p:cNvPr>
          <p:cNvSpPr txBox="1">
            <a:spLocks/>
          </p:cNvSpPr>
          <p:nvPr/>
        </p:nvSpPr>
        <p:spPr>
          <a:xfrm>
            <a:off x="4223792"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ro" altLang="ko-KR" sz="1867" b="1" dirty="0"/>
              <a:t>Întrebarea 2: </a:t>
            </a:r>
            <a:r>
              <a:rPr lang="ro" altLang="ko-KR" sz="1867" dirty="0"/>
              <a:t>Cine a inventat termenul de antreprenor?</a:t>
            </a:r>
          </a:p>
          <a:p>
            <a:pPr marL="457200" indent="-457200" algn="l">
              <a:buFont typeface="+mj-lt"/>
              <a:buAutoNum type="alphaLcPeriod"/>
            </a:pPr>
            <a:r>
              <a:rPr lang="ro" altLang="ko-KR" sz="1867" dirty="0" err="1"/>
              <a:t>Bundera</a:t>
            </a:r>
            <a:endParaRPr lang="en-GB" altLang="ko-KR" sz="1867" dirty="0"/>
          </a:p>
          <a:p>
            <a:pPr marL="457200" indent="-457200" algn="l">
              <a:buFont typeface="+mj-lt"/>
              <a:buAutoNum type="alphaLcPeriod"/>
            </a:pPr>
            <a:r>
              <a:rPr lang="ro" altLang="ko-KR" sz="1867" dirty="0"/>
              <a:t>Ducker</a:t>
            </a:r>
          </a:p>
          <a:p>
            <a:pPr marL="457200" indent="-457200" algn="l">
              <a:buFont typeface="+mj-lt"/>
              <a:buAutoNum type="alphaLcPeriod"/>
            </a:pPr>
            <a:r>
              <a:rPr lang="ro" altLang="ko-KR" sz="1867" b="1" dirty="0"/>
              <a:t>Say</a:t>
            </a:r>
          </a:p>
          <a:p>
            <a:pPr marL="457200" indent="-457200" algn="l">
              <a:buFont typeface="+mj-lt"/>
              <a:buAutoNum type="alphaLcPeriod"/>
            </a:pPr>
            <a:r>
              <a:rPr lang="ro" altLang="ko-KR" sz="1867" dirty="0" err="1"/>
              <a:t>Eurich</a:t>
            </a:r>
            <a:r>
              <a:rPr lang="ro" altLang="ko-KR" sz="1867" dirty="0"/>
              <a:t> </a:t>
            </a:r>
          </a:p>
        </p:txBody>
      </p:sp>
      <p:sp>
        <p:nvSpPr>
          <p:cNvPr id="5" name="Text Placeholder 2">
            <a:extLst>
              <a:ext uri="{FF2B5EF4-FFF2-40B4-BE49-F238E27FC236}">
                <a16:creationId xmlns:a16="http://schemas.microsoft.com/office/drawing/2014/main" id="{E63D29F6-F51B-7711-8155-5C5EECD6E968}"/>
              </a:ext>
            </a:extLst>
          </p:cNvPr>
          <p:cNvSpPr txBox="1">
            <a:spLocks/>
          </p:cNvSpPr>
          <p:nvPr/>
        </p:nvSpPr>
        <p:spPr>
          <a:xfrm>
            <a:off x="8112224"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ro" altLang="ko-KR" sz="1867" b="1" dirty="0"/>
              <a:t>Întrebarea 3: </a:t>
            </a:r>
            <a:r>
              <a:rPr lang="ro" altLang="ko-KR" sz="1867" dirty="0"/>
              <a:t>Există diferențe de performanță și bunăstare între persoanele cu conștiință de sine scăzută și cele cu conștiință de sine ridicată?</a:t>
            </a:r>
          </a:p>
          <a:p>
            <a:pPr marL="457200" indent="-457200" algn="l">
              <a:buFont typeface="+mj-lt"/>
              <a:buAutoNum type="alphaLcPeriod"/>
            </a:pPr>
            <a:r>
              <a:rPr lang="ro" altLang="ko-KR" sz="1867" b="1" dirty="0"/>
              <a:t>da</a:t>
            </a:r>
            <a:r>
              <a:rPr lang="ro" altLang="ko-KR" sz="1867" dirty="0"/>
              <a:t> </a:t>
            </a:r>
          </a:p>
          <a:p>
            <a:pPr marL="457200" indent="-457200" algn="l">
              <a:buFont typeface="+mj-lt"/>
              <a:buAutoNum type="alphaLcPeriod"/>
            </a:pPr>
            <a:r>
              <a:rPr lang="ro" altLang="ko-KR" sz="1867" dirty="0"/>
              <a:t>Nu</a:t>
            </a:r>
          </a:p>
          <a:p>
            <a:pPr algn="l"/>
            <a:endParaRPr lang="en-GB" altLang="ko-KR" sz="1867" dirty="0"/>
          </a:p>
          <a:p>
            <a:pPr algn="l"/>
            <a:endParaRPr lang="en-US" altLang="ko-KR" sz="1867" dirty="0"/>
          </a:p>
        </p:txBody>
      </p:sp>
    </p:spTree>
    <p:extLst>
      <p:ext uri="{BB962C8B-B14F-4D97-AF65-F5344CB8AC3E}">
        <p14:creationId xmlns:p14="http://schemas.microsoft.com/office/powerpoint/2010/main" val="2959629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ro" sz="3733" dirty="0"/>
              <a:t>Auto-evaluare</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561217"/>
            <a:ext cx="8160907" cy="377065"/>
          </a:xfrm>
        </p:spPr>
        <p:txBody>
          <a:bodyPr>
            <a:normAutofit fontScale="92500" lnSpcReduction="10000"/>
          </a:bodyPr>
          <a:lstStyle/>
          <a:p>
            <a:pPr lvl="0" algn="l"/>
            <a:r>
              <a:rPr lang="ro" altLang="ko-KR" sz="2400" b="1"/>
              <a:t>Întrebări cu răspunsuri multiple: </a:t>
            </a:r>
            <a:r>
              <a:rPr lang="ro" altLang="ko-KR" sz="2400"/>
              <a:t>soluții</a:t>
            </a:r>
            <a:endParaRPr lang="en-US" altLang="ko-KR" sz="24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744784" y="1349117"/>
            <a:ext cx="454673" cy="589164"/>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3" name="Text Placeholder 2">
            <a:extLst>
              <a:ext uri="{FF2B5EF4-FFF2-40B4-BE49-F238E27FC236}">
                <a16:creationId xmlns:a16="http://schemas.microsoft.com/office/drawing/2014/main" id="{88CB8A6A-DB0B-52FB-E182-C79A6A2648D0}"/>
              </a:ext>
            </a:extLst>
          </p:cNvPr>
          <p:cNvSpPr txBox="1">
            <a:spLocks/>
          </p:cNvSpPr>
          <p:nvPr/>
        </p:nvSpPr>
        <p:spPr>
          <a:xfrm>
            <a:off x="2159564" y="2361859"/>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ro" altLang="ko-KR" sz="1867" b="1" dirty="0"/>
              <a:t>Întrebarea 4: </a:t>
            </a:r>
            <a:r>
              <a:rPr lang="ro" altLang="ko-KR" sz="1867" dirty="0"/>
              <a:t>Cum se distinge autoeficacitatea?</a:t>
            </a:r>
          </a:p>
          <a:p>
            <a:pPr marL="457200" indent="-457200" algn="l">
              <a:buFont typeface="+mj-lt"/>
              <a:buAutoNum type="alphaLcPeriod"/>
            </a:pPr>
            <a:r>
              <a:rPr lang="ro" altLang="ko-KR" sz="1867" dirty="0"/>
              <a:t>Înalt/jos</a:t>
            </a:r>
          </a:p>
          <a:p>
            <a:pPr marL="457200" indent="-457200" algn="l">
              <a:buFont typeface="+mj-lt"/>
              <a:buAutoNum type="alphaLcPeriod"/>
            </a:pPr>
            <a:r>
              <a:rPr lang="ro" altLang="ko-KR" sz="1867" b="1" dirty="0"/>
              <a:t>Puternic/ firav</a:t>
            </a:r>
          </a:p>
          <a:p>
            <a:pPr marL="457200" indent="-457200" algn="l">
              <a:buFont typeface="+mj-lt"/>
              <a:buAutoNum type="alphaLcPeriod"/>
            </a:pPr>
            <a:r>
              <a:rPr lang="ro" altLang="ko-KR" sz="1867" dirty="0"/>
              <a:t>Extern/ intern</a:t>
            </a:r>
          </a:p>
          <a:p>
            <a:pPr marL="457200" indent="-457200" algn="l">
              <a:buFont typeface="+mj-lt"/>
              <a:buAutoNum type="alphaLcPeriod"/>
            </a:pPr>
            <a:r>
              <a:rPr lang="ro" altLang="ko-KR" sz="1867" dirty="0"/>
              <a:t>Corect/ gresit</a:t>
            </a:r>
          </a:p>
          <a:p>
            <a:pPr algn="l"/>
            <a:r>
              <a:rPr lang="ro" altLang="ko-KR" sz="1867" dirty="0"/>
              <a:t> </a:t>
            </a:r>
          </a:p>
        </p:txBody>
      </p:sp>
      <p:sp>
        <p:nvSpPr>
          <p:cNvPr id="4" name="Text Placeholder 2">
            <a:extLst>
              <a:ext uri="{FF2B5EF4-FFF2-40B4-BE49-F238E27FC236}">
                <a16:creationId xmlns:a16="http://schemas.microsoft.com/office/drawing/2014/main" id="{47AAF8BF-7AD7-3C45-1619-AE3CF5FA8BB6}"/>
              </a:ext>
            </a:extLst>
          </p:cNvPr>
          <p:cNvSpPr txBox="1">
            <a:spLocks/>
          </p:cNvSpPr>
          <p:nvPr/>
        </p:nvSpPr>
        <p:spPr>
          <a:xfrm>
            <a:off x="6288021"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ro" altLang="ko-KR" sz="1867" b="1" dirty="0"/>
              <a:t>Întrebarea 5: </a:t>
            </a:r>
            <a:r>
              <a:rPr lang="ro" altLang="ko-KR" sz="1867" dirty="0"/>
              <a:t>După dumneavoastră, care este cea mai importantă caracteristică a unui antreprenor?</a:t>
            </a:r>
          </a:p>
          <a:p>
            <a:pPr marL="457200" indent="-457200" algn="l">
              <a:buFont typeface="+mj-lt"/>
              <a:buAutoNum type="alphaLcPeriod"/>
            </a:pPr>
            <a:r>
              <a:rPr lang="ro" altLang="ko-KR" sz="1867" dirty="0"/>
              <a:t>Lene</a:t>
            </a:r>
          </a:p>
          <a:p>
            <a:pPr marL="457200" indent="-457200" algn="l">
              <a:buFont typeface="+mj-lt"/>
              <a:buAutoNum type="alphaLcPeriod"/>
            </a:pPr>
            <a:r>
              <a:rPr lang="ro" altLang="ko-KR" sz="1867" dirty="0"/>
              <a:t>Talent</a:t>
            </a:r>
          </a:p>
          <a:p>
            <a:pPr marL="457200" indent="-457200" algn="l">
              <a:buFont typeface="+mj-lt"/>
              <a:buAutoNum type="alphaLcPeriod"/>
            </a:pPr>
            <a:r>
              <a:rPr lang="ro" altLang="ko-KR" sz="1867" dirty="0"/>
              <a:t>Sentiment de risc</a:t>
            </a:r>
          </a:p>
          <a:p>
            <a:pPr marL="457200" indent="-457200" algn="l">
              <a:buFont typeface="+mj-lt"/>
              <a:buAutoNum type="alphaLcPeriod"/>
            </a:pPr>
            <a:r>
              <a:rPr lang="ro" altLang="ko-KR" sz="1867" b="1" dirty="0"/>
              <a:t>niciunul dintre răspunsurile anterioare nu este corect </a:t>
            </a:r>
          </a:p>
        </p:txBody>
      </p:sp>
    </p:spTree>
    <p:extLst>
      <p:ext uri="{BB962C8B-B14F-4D97-AF65-F5344CB8AC3E}">
        <p14:creationId xmlns:p14="http://schemas.microsoft.com/office/powerpoint/2010/main" val="3967033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594671"/>
            <a:ext cx="12192000" cy="768085"/>
          </a:xfrm>
        </p:spPr>
        <p:txBody>
          <a:bodyPr/>
          <a:lstStyle/>
          <a:p>
            <a:r>
              <a:rPr lang="ro" altLang="ko-KR" sz="4267" dirty="0"/>
              <a:t>Rezumând</a:t>
            </a:r>
            <a:endParaRPr lang="ko-KR" altLang="en-US" sz="4267" dirty="0"/>
          </a:p>
        </p:txBody>
      </p:sp>
      <p:grpSp>
        <p:nvGrpSpPr>
          <p:cNvPr id="7" name="Group 6"/>
          <p:cNvGrpSpPr/>
          <p:nvPr/>
        </p:nvGrpSpPr>
        <p:grpSpPr>
          <a:xfrm>
            <a:off x="4778523" y="2337135"/>
            <a:ext cx="1200000" cy="1200000"/>
            <a:chOff x="3563888" y="1923678"/>
            <a:chExt cx="900000" cy="900000"/>
          </a:xfrm>
        </p:grpSpPr>
        <p:sp>
          <p:nvSpPr>
            <p:cNvPr id="4" name="Rectangle 3"/>
            <p:cNvSpPr/>
            <p:nvPr/>
          </p:nvSpPr>
          <p:spPr>
            <a:xfrm>
              <a:off x="3563888" y="1923678"/>
              <a:ext cx="900000" cy="90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5" name="Right Triangle 4"/>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bg1"/>
                </a:solidFill>
              </a:endParaRPr>
            </a:p>
          </p:txBody>
        </p:sp>
      </p:grpSp>
      <p:grpSp>
        <p:nvGrpSpPr>
          <p:cNvPr id="8" name="Group 7"/>
          <p:cNvGrpSpPr/>
          <p:nvPr/>
        </p:nvGrpSpPr>
        <p:grpSpPr>
          <a:xfrm rot="5400000">
            <a:off x="6126243" y="2001135"/>
            <a:ext cx="1536000" cy="1536000"/>
            <a:chOff x="3563888" y="1923678"/>
            <a:chExt cx="900000" cy="900000"/>
          </a:xfrm>
        </p:grpSpPr>
        <p:sp>
          <p:nvSpPr>
            <p:cNvPr id="9" name="Rectangle 8"/>
            <p:cNvSpPr/>
            <p:nvPr/>
          </p:nvSpPr>
          <p:spPr>
            <a:xfrm>
              <a:off x="3563888" y="1923678"/>
              <a:ext cx="900000" cy="90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10" name="Right Triangle 9"/>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bg1"/>
                </a:solidFill>
              </a:endParaRPr>
            </a:p>
          </p:txBody>
        </p:sp>
      </p:grpSp>
      <p:grpSp>
        <p:nvGrpSpPr>
          <p:cNvPr id="11" name="Group 10"/>
          <p:cNvGrpSpPr/>
          <p:nvPr/>
        </p:nvGrpSpPr>
        <p:grpSpPr>
          <a:xfrm rot="10800000">
            <a:off x="6126243" y="3686853"/>
            <a:ext cx="960000" cy="960000"/>
            <a:chOff x="3563888" y="1923678"/>
            <a:chExt cx="900000" cy="900000"/>
          </a:xfrm>
        </p:grpSpPr>
        <p:sp>
          <p:nvSpPr>
            <p:cNvPr id="12" name="Rectangle 11"/>
            <p:cNvSpPr/>
            <p:nvPr/>
          </p:nvSpPr>
          <p:spPr>
            <a:xfrm>
              <a:off x="3563888" y="1923678"/>
              <a:ext cx="900000" cy="90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13" name="Right Triangle 12"/>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bg1"/>
                </a:solidFill>
              </a:endParaRPr>
            </a:p>
          </p:txBody>
        </p:sp>
      </p:grpSp>
      <p:grpSp>
        <p:nvGrpSpPr>
          <p:cNvPr id="14" name="Group 13"/>
          <p:cNvGrpSpPr/>
          <p:nvPr/>
        </p:nvGrpSpPr>
        <p:grpSpPr>
          <a:xfrm rot="16200000">
            <a:off x="4634479" y="3686855"/>
            <a:ext cx="1344044" cy="1344044"/>
            <a:chOff x="3563888" y="1923678"/>
            <a:chExt cx="900000" cy="900000"/>
          </a:xfrm>
        </p:grpSpPr>
        <p:sp>
          <p:nvSpPr>
            <p:cNvPr id="15" name="Rectangle 14"/>
            <p:cNvSpPr/>
            <p:nvPr/>
          </p:nvSpPr>
          <p:spPr>
            <a:xfrm>
              <a:off x="3563888" y="1923678"/>
              <a:ext cx="900000" cy="90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16" name="Right Triangle 15"/>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bg1"/>
                </a:solidFill>
              </a:endParaRPr>
            </a:p>
          </p:txBody>
        </p:sp>
      </p:grpSp>
      <p:sp>
        <p:nvSpPr>
          <p:cNvPr id="17" name="TextBox 16"/>
          <p:cNvSpPr txBox="1"/>
          <p:nvPr/>
        </p:nvSpPr>
        <p:spPr>
          <a:xfrm>
            <a:off x="5324127" y="2895155"/>
            <a:ext cx="537183" cy="502766"/>
          </a:xfrm>
          <a:prstGeom prst="rect">
            <a:avLst/>
          </a:prstGeom>
          <a:noFill/>
        </p:spPr>
        <p:txBody>
          <a:bodyPr wrap="square" rtlCol="0">
            <a:spAutoFit/>
          </a:bodyPr>
          <a:lstStyle/>
          <a:p>
            <a:pPr algn="ctr"/>
            <a:r>
              <a:rPr lang="ro" altLang="ko-KR" sz="2667" b="1" dirty="0">
                <a:solidFill>
                  <a:srgbClr val="87B5BA"/>
                </a:solidFill>
                <a:cs typeface="Arial" pitchFamily="34" charset="0"/>
              </a:rPr>
              <a:t>A</a:t>
            </a:r>
            <a:endParaRPr lang="ko-KR" altLang="en-US" sz="2667" b="1" dirty="0">
              <a:solidFill>
                <a:srgbClr val="87B5BA"/>
              </a:solidFill>
              <a:cs typeface="Arial" pitchFamily="34" charset="0"/>
            </a:endParaRPr>
          </a:p>
        </p:txBody>
      </p:sp>
      <p:sp>
        <p:nvSpPr>
          <p:cNvPr id="18" name="TextBox 17"/>
          <p:cNvSpPr txBox="1"/>
          <p:nvPr/>
        </p:nvSpPr>
        <p:spPr>
          <a:xfrm>
            <a:off x="6268397" y="2842216"/>
            <a:ext cx="537183" cy="502766"/>
          </a:xfrm>
          <a:prstGeom prst="rect">
            <a:avLst/>
          </a:prstGeom>
          <a:noFill/>
        </p:spPr>
        <p:txBody>
          <a:bodyPr wrap="square" rtlCol="0">
            <a:spAutoFit/>
          </a:bodyPr>
          <a:lstStyle/>
          <a:p>
            <a:pPr algn="ctr"/>
            <a:r>
              <a:rPr lang="ro" altLang="ko-KR" sz="2667" b="1" dirty="0">
                <a:solidFill>
                  <a:srgbClr val="86BD70"/>
                </a:solidFill>
                <a:cs typeface="Arial" pitchFamily="34" charset="0"/>
              </a:rPr>
              <a:t>B</a:t>
            </a:r>
            <a:endParaRPr lang="ko-KR" altLang="en-US" sz="2667" b="1" dirty="0">
              <a:solidFill>
                <a:srgbClr val="86BD70"/>
              </a:solidFill>
              <a:cs typeface="Arial" pitchFamily="34" charset="0"/>
            </a:endParaRPr>
          </a:p>
        </p:txBody>
      </p:sp>
      <p:sp>
        <p:nvSpPr>
          <p:cNvPr id="19" name="TextBox 18"/>
          <p:cNvSpPr txBox="1"/>
          <p:nvPr/>
        </p:nvSpPr>
        <p:spPr>
          <a:xfrm>
            <a:off x="5324127" y="3812495"/>
            <a:ext cx="537183" cy="502766"/>
          </a:xfrm>
          <a:prstGeom prst="rect">
            <a:avLst/>
          </a:prstGeom>
          <a:noFill/>
        </p:spPr>
        <p:txBody>
          <a:bodyPr wrap="square" rtlCol="0">
            <a:spAutoFit/>
          </a:bodyPr>
          <a:lstStyle/>
          <a:p>
            <a:pPr algn="ctr"/>
            <a:r>
              <a:rPr lang="ro" altLang="ko-KR" sz="2667" b="1" dirty="0">
                <a:solidFill>
                  <a:srgbClr val="87B5BA"/>
                </a:solidFill>
                <a:cs typeface="Arial" pitchFamily="34" charset="0"/>
              </a:rPr>
              <a:t>C</a:t>
            </a:r>
            <a:endParaRPr lang="ko-KR" altLang="en-US" sz="2667" b="1" dirty="0">
              <a:solidFill>
                <a:srgbClr val="87B5BA"/>
              </a:solidFill>
              <a:cs typeface="Arial" pitchFamily="34" charset="0"/>
            </a:endParaRPr>
          </a:p>
        </p:txBody>
      </p:sp>
      <p:sp>
        <p:nvSpPr>
          <p:cNvPr id="20" name="TextBox 19"/>
          <p:cNvSpPr txBox="1"/>
          <p:nvPr/>
        </p:nvSpPr>
        <p:spPr>
          <a:xfrm>
            <a:off x="6141774" y="3708132"/>
            <a:ext cx="537183" cy="502766"/>
          </a:xfrm>
          <a:prstGeom prst="rect">
            <a:avLst/>
          </a:prstGeom>
          <a:noFill/>
        </p:spPr>
        <p:txBody>
          <a:bodyPr wrap="square" rtlCol="0">
            <a:spAutoFit/>
          </a:bodyPr>
          <a:lstStyle/>
          <a:p>
            <a:pPr algn="ctr"/>
            <a:r>
              <a:rPr lang="ro" altLang="ko-KR" sz="2667" b="1" dirty="0">
                <a:solidFill>
                  <a:srgbClr val="F39E5A"/>
                </a:solidFill>
                <a:cs typeface="Arial" pitchFamily="34" charset="0"/>
              </a:rPr>
              <a:t>D</a:t>
            </a:r>
            <a:endParaRPr lang="ko-KR" altLang="en-US" sz="2667" b="1" dirty="0">
              <a:solidFill>
                <a:srgbClr val="F39E5A"/>
              </a:solidFill>
              <a:cs typeface="Arial" pitchFamily="34" charset="0"/>
            </a:endParaRPr>
          </a:p>
        </p:txBody>
      </p:sp>
      <p:sp>
        <p:nvSpPr>
          <p:cNvPr id="21" name="Rectangle 9"/>
          <p:cNvSpPr/>
          <p:nvPr/>
        </p:nvSpPr>
        <p:spPr>
          <a:xfrm>
            <a:off x="4931619" y="2484797"/>
            <a:ext cx="430207" cy="40271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2" name="Rectangle 16"/>
          <p:cNvSpPr/>
          <p:nvPr/>
        </p:nvSpPr>
        <p:spPr>
          <a:xfrm rot="2700000">
            <a:off x="4899737" y="4326010"/>
            <a:ext cx="325931" cy="584332"/>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3" name="Oval 21"/>
          <p:cNvSpPr>
            <a:spLocks noChangeAspect="1"/>
          </p:cNvSpPr>
          <p:nvPr/>
        </p:nvSpPr>
        <p:spPr>
          <a:xfrm>
            <a:off x="6935319" y="2242822"/>
            <a:ext cx="521955" cy="52631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24" name="Rounded Rectangle 27"/>
          <p:cNvSpPr/>
          <p:nvPr/>
        </p:nvSpPr>
        <p:spPr>
          <a:xfrm>
            <a:off x="6553213" y="4207718"/>
            <a:ext cx="393571" cy="302316"/>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grpSp>
        <p:nvGrpSpPr>
          <p:cNvPr id="25" name="Group 24"/>
          <p:cNvGrpSpPr/>
          <p:nvPr/>
        </p:nvGrpSpPr>
        <p:grpSpPr>
          <a:xfrm>
            <a:off x="498837" y="1764350"/>
            <a:ext cx="4347608" cy="634460"/>
            <a:chOff x="558104" y="3357932"/>
            <a:chExt cx="2644608" cy="475845"/>
          </a:xfrm>
        </p:grpSpPr>
        <p:sp>
          <p:nvSpPr>
            <p:cNvPr id="26" name="TextBox 25"/>
            <p:cNvSpPr txBox="1"/>
            <p:nvPr/>
          </p:nvSpPr>
          <p:spPr>
            <a:xfrm>
              <a:off x="803640" y="3579862"/>
              <a:ext cx="2059657" cy="253915"/>
            </a:xfrm>
            <a:prstGeom prst="rect">
              <a:avLst/>
            </a:prstGeom>
            <a:noFill/>
          </p:spPr>
          <p:txBody>
            <a:bodyPr wrap="square" rtlCol="0">
              <a:spAutoFit/>
            </a:bodyPr>
            <a:lstStyle/>
            <a:p>
              <a:pPr algn="r"/>
              <a:r>
                <a:rPr lang="ro" altLang="ko-KR" sz="1600" dirty="0">
                  <a:solidFill>
                    <a:schemeClr val="tx1">
                      <a:lumMod val="75000"/>
                      <a:lumOff val="25000"/>
                    </a:schemeClr>
                  </a:solidFill>
                  <a:cs typeface="Arial" pitchFamily="34" charset="0"/>
                </a:rPr>
                <a:t>.</a:t>
              </a:r>
              <a:endParaRPr lang="ko-KR" altLang="en-US" sz="1600" dirty="0">
                <a:solidFill>
                  <a:schemeClr val="tx1">
                    <a:lumMod val="75000"/>
                    <a:lumOff val="25000"/>
                  </a:schemeClr>
                </a:solidFill>
                <a:cs typeface="Arial" pitchFamily="34" charset="0"/>
              </a:endParaRPr>
            </a:p>
          </p:txBody>
        </p:sp>
        <p:sp>
          <p:nvSpPr>
            <p:cNvPr id="27" name="TextBox 26"/>
            <p:cNvSpPr txBox="1"/>
            <p:nvPr/>
          </p:nvSpPr>
          <p:spPr>
            <a:xfrm>
              <a:off x="558104" y="3357932"/>
              <a:ext cx="2644608" cy="253915"/>
            </a:xfrm>
            <a:prstGeom prst="rect">
              <a:avLst/>
            </a:prstGeom>
            <a:noFill/>
          </p:spPr>
          <p:txBody>
            <a:bodyPr wrap="square" rtlCol="0">
              <a:spAutoFit/>
            </a:bodyPr>
            <a:lstStyle/>
            <a:p>
              <a:pPr algn="r"/>
              <a:r>
                <a:rPr lang="ro" altLang="ko-KR" sz="1600" b="1" dirty="0">
                  <a:solidFill>
                    <a:schemeClr val="tx1">
                      <a:lumMod val="75000"/>
                      <a:lumOff val="25000"/>
                    </a:schemeClr>
                  </a:solidFill>
                  <a:cs typeface="Arial" pitchFamily="34" charset="0"/>
                </a:rPr>
                <a:t>Simțul de inițiativă și antreprenoriat</a:t>
              </a:r>
              <a:endParaRPr lang="ko-KR" altLang="en-US" sz="1600" b="1" dirty="0">
                <a:solidFill>
                  <a:schemeClr val="tx1">
                    <a:lumMod val="75000"/>
                    <a:lumOff val="25000"/>
                  </a:schemeClr>
                </a:solidFill>
                <a:cs typeface="Arial" pitchFamily="34" charset="0"/>
              </a:endParaRPr>
            </a:p>
          </p:txBody>
        </p:sp>
      </p:grpSp>
      <p:grpSp>
        <p:nvGrpSpPr>
          <p:cNvPr id="28" name="Group 27"/>
          <p:cNvGrpSpPr/>
          <p:nvPr/>
        </p:nvGrpSpPr>
        <p:grpSpPr>
          <a:xfrm>
            <a:off x="771863" y="4124450"/>
            <a:ext cx="3838851" cy="996455"/>
            <a:chOff x="803640" y="3086436"/>
            <a:chExt cx="2335136" cy="747341"/>
          </a:xfrm>
        </p:grpSpPr>
        <p:sp>
          <p:nvSpPr>
            <p:cNvPr id="29" name="TextBox 28"/>
            <p:cNvSpPr txBox="1"/>
            <p:nvPr/>
          </p:nvSpPr>
          <p:spPr>
            <a:xfrm>
              <a:off x="803640" y="3579862"/>
              <a:ext cx="2059657" cy="253915"/>
            </a:xfrm>
            <a:prstGeom prst="rect">
              <a:avLst/>
            </a:prstGeom>
            <a:noFill/>
          </p:spPr>
          <p:txBody>
            <a:bodyPr wrap="square" rtlCol="0">
              <a:spAutoFit/>
            </a:bodyPr>
            <a:lstStyle/>
            <a:p>
              <a:pPr algn="r"/>
              <a:endParaRPr lang="ko-KR" altLang="en-US" sz="1600" dirty="0">
                <a:solidFill>
                  <a:schemeClr val="tx1">
                    <a:lumMod val="75000"/>
                    <a:lumOff val="25000"/>
                  </a:schemeClr>
                </a:solidFill>
                <a:cs typeface="Arial" pitchFamily="34" charset="0"/>
              </a:endParaRPr>
            </a:p>
          </p:txBody>
        </p:sp>
        <p:sp>
          <p:nvSpPr>
            <p:cNvPr id="30" name="TextBox 29"/>
            <p:cNvSpPr txBox="1"/>
            <p:nvPr/>
          </p:nvSpPr>
          <p:spPr>
            <a:xfrm>
              <a:off x="1079119" y="3086436"/>
              <a:ext cx="2059657" cy="253915"/>
            </a:xfrm>
            <a:prstGeom prst="rect">
              <a:avLst/>
            </a:prstGeom>
            <a:noFill/>
          </p:spPr>
          <p:txBody>
            <a:bodyPr wrap="square" rtlCol="0">
              <a:spAutoFit/>
            </a:bodyPr>
            <a:lstStyle/>
            <a:p>
              <a:pPr algn="r"/>
              <a:r>
                <a:rPr lang="ro" altLang="ko-KR" sz="1600" b="1" dirty="0">
                  <a:solidFill>
                    <a:schemeClr val="tx1">
                      <a:lumMod val="75000"/>
                      <a:lumOff val="25000"/>
                    </a:schemeClr>
                  </a:solidFill>
                  <a:cs typeface="Arial" pitchFamily="34" charset="0"/>
                </a:rPr>
                <a:t>Motivația</a:t>
              </a:r>
              <a:endParaRPr lang="ko-KR" altLang="en-US" sz="1600" b="1" dirty="0">
                <a:solidFill>
                  <a:schemeClr val="tx1">
                    <a:lumMod val="75000"/>
                    <a:lumOff val="25000"/>
                  </a:schemeClr>
                </a:solidFill>
                <a:cs typeface="Arial" pitchFamily="34" charset="0"/>
              </a:endParaRPr>
            </a:p>
          </p:txBody>
        </p:sp>
      </p:grpSp>
      <p:grpSp>
        <p:nvGrpSpPr>
          <p:cNvPr id="31" name="Group 30"/>
          <p:cNvGrpSpPr/>
          <p:nvPr/>
        </p:nvGrpSpPr>
        <p:grpSpPr>
          <a:xfrm>
            <a:off x="8112225" y="2084853"/>
            <a:ext cx="3385977" cy="627923"/>
            <a:chOff x="803640" y="3362835"/>
            <a:chExt cx="2059657" cy="470942"/>
          </a:xfrm>
        </p:grpSpPr>
        <p:sp>
          <p:nvSpPr>
            <p:cNvPr id="32" name="TextBox 31"/>
            <p:cNvSpPr txBox="1"/>
            <p:nvPr/>
          </p:nvSpPr>
          <p:spPr>
            <a:xfrm>
              <a:off x="803640" y="3579862"/>
              <a:ext cx="2059657" cy="253915"/>
            </a:xfrm>
            <a:prstGeom prst="rect">
              <a:avLst/>
            </a:prstGeom>
            <a:noFill/>
          </p:spPr>
          <p:txBody>
            <a:bodyPr wrap="square" rtlCol="0">
              <a:spAutoFit/>
            </a:bodyPr>
            <a:lstStyle/>
            <a:p>
              <a:endParaRPr lang="ko-KR" altLang="en-US" sz="1600" dirty="0">
                <a:solidFill>
                  <a:schemeClr val="tx1">
                    <a:lumMod val="75000"/>
                    <a:lumOff val="25000"/>
                  </a:schemeClr>
                </a:solidFill>
                <a:cs typeface="Arial" pitchFamily="34" charset="0"/>
              </a:endParaRPr>
            </a:p>
          </p:txBody>
        </p:sp>
        <p:sp>
          <p:nvSpPr>
            <p:cNvPr id="33" name="TextBox 32"/>
            <p:cNvSpPr txBox="1"/>
            <p:nvPr/>
          </p:nvSpPr>
          <p:spPr>
            <a:xfrm>
              <a:off x="803640" y="3362835"/>
              <a:ext cx="2059657" cy="253915"/>
            </a:xfrm>
            <a:prstGeom prst="rect">
              <a:avLst/>
            </a:prstGeom>
            <a:noFill/>
          </p:spPr>
          <p:txBody>
            <a:bodyPr wrap="square" rtlCol="0">
              <a:spAutoFit/>
            </a:bodyPr>
            <a:lstStyle/>
            <a:p>
              <a:r>
                <a:rPr lang="ro" altLang="ko-KR" sz="1600" b="1" dirty="0">
                  <a:solidFill>
                    <a:schemeClr val="tx1">
                      <a:lumMod val="75000"/>
                      <a:lumOff val="25000"/>
                    </a:schemeClr>
                  </a:solidFill>
                  <a:cs typeface="Arial" pitchFamily="34" charset="0"/>
                </a:rPr>
                <a:t>Auto-eficacitate</a:t>
              </a:r>
              <a:endParaRPr lang="ko-KR" altLang="en-US" sz="1600" b="1" dirty="0">
                <a:solidFill>
                  <a:schemeClr val="tx1">
                    <a:lumMod val="75000"/>
                    <a:lumOff val="25000"/>
                  </a:schemeClr>
                </a:solidFill>
                <a:cs typeface="Arial" pitchFamily="34" charset="0"/>
              </a:endParaRPr>
            </a:p>
          </p:txBody>
        </p:sp>
      </p:grpSp>
      <p:grpSp>
        <p:nvGrpSpPr>
          <p:cNvPr id="34" name="Group 33"/>
          <p:cNvGrpSpPr/>
          <p:nvPr/>
        </p:nvGrpSpPr>
        <p:grpSpPr>
          <a:xfrm>
            <a:off x="7513214" y="4291295"/>
            <a:ext cx="3385977" cy="627923"/>
            <a:chOff x="803640" y="3362835"/>
            <a:chExt cx="2059657" cy="470942"/>
          </a:xfrm>
        </p:grpSpPr>
        <p:sp>
          <p:nvSpPr>
            <p:cNvPr id="35" name="TextBox 34"/>
            <p:cNvSpPr txBox="1"/>
            <p:nvPr/>
          </p:nvSpPr>
          <p:spPr>
            <a:xfrm>
              <a:off x="803640" y="3579862"/>
              <a:ext cx="2059657" cy="253915"/>
            </a:xfrm>
            <a:prstGeom prst="rect">
              <a:avLst/>
            </a:prstGeom>
            <a:noFill/>
          </p:spPr>
          <p:txBody>
            <a:bodyPr wrap="square" rtlCol="0">
              <a:spAutoFit/>
            </a:bodyPr>
            <a:lstStyle/>
            <a:p>
              <a:r>
                <a:rPr lang="ro" altLang="ko-KR" sz="1600" dirty="0">
                  <a:solidFill>
                    <a:schemeClr val="tx1">
                      <a:lumMod val="75000"/>
                      <a:lumOff val="25000"/>
                    </a:schemeClr>
                  </a:solidFill>
                  <a:cs typeface="Arial" pitchFamily="34" charset="0"/>
                </a:rPr>
                <a:t>   </a:t>
              </a:r>
              <a:endParaRPr lang="ko-KR" altLang="en-US" sz="1600" dirty="0">
                <a:solidFill>
                  <a:schemeClr val="tx1">
                    <a:lumMod val="75000"/>
                    <a:lumOff val="25000"/>
                  </a:schemeClr>
                </a:solidFill>
                <a:cs typeface="Arial" pitchFamily="34" charset="0"/>
              </a:endParaRPr>
            </a:p>
          </p:txBody>
        </p:sp>
        <p:sp>
          <p:nvSpPr>
            <p:cNvPr id="36" name="TextBox 35"/>
            <p:cNvSpPr txBox="1"/>
            <p:nvPr/>
          </p:nvSpPr>
          <p:spPr>
            <a:xfrm>
              <a:off x="803640" y="3362835"/>
              <a:ext cx="2059657" cy="253915"/>
            </a:xfrm>
            <a:prstGeom prst="rect">
              <a:avLst/>
            </a:prstGeom>
            <a:noFill/>
          </p:spPr>
          <p:txBody>
            <a:bodyPr wrap="square" rtlCol="0">
              <a:spAutoFit/>
            </a:bodyPr>
            <a:lstStyle/>
            <a:p>
              <a:r>
                <a:rPr lang="ro" altLang="ko-KR" sz="1600" b="1" dirty="0">
                  <a:solidFill>
                    <a:schemeClr val="tx1">
                      <a:lumMod val="75000"/>
                      <a:lumOff val="25000"/>
                    </a:schemeClr>
                  </a:solidFill>
                  <a:cs typeface="Arial" pitchFamily="34" charset="0"/>
                </a:rPr>
                <a:t>Conștiința de sine</a:t>
              </a:r>
              <a:endParaRPr lang="ko-KR" altLang="en-US" sz="1600" b="1" dirty="0">
                <a:solidFill>
                  <a:schemeClr val="tx1">
                    <a:lumMod val="75000"/>
                    <a:lumOff val="25000"/>
                  </a:schemeClr>
                </a:solidFill>
                <a:cs typeface="Arial" pitchFamily="34" charset="0"/>
              </a:endParaRPr>
            </a:p>
          </p:txBody>
        </p:sp>
      </p:grpSp>
      <p:sp>
        <p:nvSpPr>
          <p:cNvPr id="37" name="TextBox 36">
            <a:extLst>
              <a:ext uri="{FF2B5EF4-FFF2-40B4-BE49-F238E27FC236}">
                <a16:creationId xmlns:a16="http://schemas.microsoft.com/office/drawing/2014/main" id="{B6B3D07C-84D6-8B05-6F1D-855FF1E87209}"/>
              </a:ext>
            </a:extLst>
          </p:cNvPr>
          <p:cNvSpPr txBox="1"/>
          <p:nvPr/>
        </p:nvSpPr>
        <p:spPr>
          <a:xfrm>
            <a:off x="195695" y="2115474"/>
            <a:ext cx="4321850" cy="1569660"/>
          </a:xfrm>
          <a:prstGeom prst="rect">
            <a:avLst/>
          </a:prstGeom>
          <a:noFill/>
        </p:spPr>
        <p:txBody>
          <a:bodyPr wrap="square" rtlCol="0">
            <a:spAutoFit/>
          </a:bodyPr>
          <a:lstStyle/>
          <a:p>
            <a:pPr algn="just"/>
            <a:r>
              <a:rPr lang="ro" sz="1600" dirty="0"/>
              <a:t>Simțul inițiativei și antreprenoriatul se referă la capacitatea unui individ de a transforma ideile în acțiune. Include creativitatea, inovația și asumarea de riscuri, precum și capacitatea de a planifica și gestiona proiecte pentru a atinge obiectivele.</a:t>
            </a:r>
          </a:p>
        </p:txBody>
      </p:sp>
      <p:sp>
        <p:nvSpPr>
          <p:cNvPr id="39" name="TextBox 38">
            <a:extLst>
              <a:ext uri="{FF2B5EF4-FFF2-40B4-BE49-F238E27FC236}">
                <a16:creationId xmlns:a16="http://schemas.microsoft.com/office/drawing/2014/main" id="{E03401EE-C684-5BDD-38EB-820B8272F017}"/>
              </a:ext>
            </a:extLst>
          </p:cNvPr>
          <p:cNvSpPr txBox="1"/>
          <p:nvPr/>
        </p:nvSpPr>
        <p:spPr>
          <a:xfrm>
            <a:off x="7816303" y="2372881"/>
            <a:ext cx="4180003" cy="1077218"/>
          </a:xfrm>
          <a:prstGeom prst="rect">
            <a:avLst/>
          </a:prstGeom>
          <a:noFill/>
        </p:spPr>
        <p:txBody>
          <a:bodyPr wrap="square">
            <a:spAutoFit/>
          </a:bodyPr>
          <a:lstStyle/>
          <a:p>
            <a:pPr algn="just"/>
            <a:r>
              <a:rPr lang="ro" sz="1600" dirty="0"/>
              <a:t>Autoeficacitatea se referă la credința unui individ în capacitatea sa de a executa comportamente necesare pentru a produce performanțe specifice.</a:t>
            </a:r>
          </a:p>
        </p:txBody>
      </p:sp>
      <p:sp>
        <p:nvSpPr>
          <p:cNvPr id="41" name="TextBox 40">
            <a:extLst>
              <a:ext uri="{FF2B5EF4-FFF2-40B4-BE49-F238E27FC236}">
                <a16:creationId xmlns:a16="http://schemas.microsoft.com/office/drawing/2014/main" id="{11C202E1-8155-3F50-7644-88833DF51AFF}"/>
              </a:ext>
            </a:extLst>
          </p:cNvPr>
          <p:cNvSpPr txBox="1"/>
          <p:nvPr/>
        </p:nvSpPr>
        <p:spPr>
          <a:xfrm>
            <a:off x="7513214" y="4580664"/>
            <a:ext cx="4254210" cy="1569660"/>
          </a:xfrm>
          <a:prstGeom prst="rect">
            <a:avLst/>
          </a:prstGeom>
          <a:noFill/>
        </p:spPr>
        <p:txBody>
          <a:bodyPr wrap="square">
            <a:spAutoFit/>
          </a:bodyPr>
          <a:lstStyle/>
          <a:p>
            <a:pPr algn="just"/>
            <a:r>
              <a:rPr lang="ro" sz="1600" dirty="0"/>
              <a:t>Conștientizarea de sine este capacitatea ta de a percepe și de a înțelege lucrurile care te fac să fii ceea ce ești ca individ, inclusiv personalitatea, acțiunile, valorile, credințele, emoțiile și gândurile tale. În esență, este o stare psihologică în care sinele devine centrul atenției.</a:t>
            </a:r>
          </a:p>
        </p:txBody>
      </p:sp>
      <p:sp>
        <p:nvSpPr>
          <p:cNvPr id="43" name="TextBox 42">
            <a:extLst>
              <a:ext uri="{FF2B5EF4-FFF2-40B4-BE49-F238E27FC236}">
                <a16:creationId xmlns:a16="http://schemas.microsoft.com/office/drawing/2014/main" id="{97DE4A56-8146-2781-497A-A3FEB8511776}"/>
              </a:ext>
            </a:extLst>
          </p:cNvPr>
          <p:cNvSpPr txBox="1"/>
          <p:nvPr/>
        </p:nvSpPr>
        <p:spPr>
          <a:xfrm>
            <a:off x="96466" y="4408473"/>
            <a:ext cx="4514248" cy="2062103"/>
          </a:xfrm>
          <a:prstGeom prst="rect">
            <a:avLst/>
          </a:prstGeom>
          <a:noFill/>
        </p:spPr>
        <p:txBody>
          <a:bodyPr wrap="square">
            <a:spAutoFit/>
          </a:bodyPr>
          <a:lstStyle/>
          <a:p>
            <a:pPr algn="just"/>
            <a:r>
              <a:rPr lang="ro" sz="1600" dirty="0"/>
              <a:t>„Motivația” este procesul de inspirare a oamenilor pentru a-și intensifica dorința și dorința de a-și îndeplini sarcinile în mod eficient și de a coopera pentru atingerea obiectivelor comune ale unei întreprinderi. Cu alte cuvinte, înseamnă a induce, instiga, incita sau îndemna pe cineva la un anumit curs de acțiune pentru a obține rezultatele așteptate de la el.</a:t>
            </a:r>
          </a:p>
        </p:txBody>
      </p:sp>
    </p:spTree>
    <p:extLst>
      <p:ext uri="{BB962C8B-B14F-4D97-AF65-F5344CB8AC3E}">
        <p14:creationId xmlns:p14="http://schemas.microsoft.com/office/powerpoint/2010/main" val="1837894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87355" y="308371"/>
            <a:ext cx="11617291" cy="6384992"/>
          </a:xfrm>
          <a:prstGeom prst="frame">
            <a:avLst>
              <a:gd name="adj1" fmla="val 890"/>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4" name="Rectangle 13"/>
          <p:cNvSpPr/>
          <p:nvPr/>
        </p:nvSpPr>
        <p:spPr>
          <a:xfrm>
            <a:off x="8961910" y="0"/>
            <a:ext cx="2688299" cy="6858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 Placeholder 1"/>
          <p:cNvSpPr txBox="1">
            <a:spLocks/>
          </p:cNvSpPr>
          <p:nvPr/>
        </p:nvSpPr>
        <p:spPr>
          <a:xfrm>
            <a:off x="9101476" y="2776901"/>
            <a:ext cx="2409165" cy="72396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ro" altLang="ko-KR" sz="3733" b="1" dirty="0">
                <a:solidFill>
                  <a:schemeClr val="bg1"/>
                </a:solidFill>
                <a:latin typeface="+mj-lt"/>
                <a:cs typeface="Arial" pitchFamily="34" charset="0"/>
              </a:rPr>
              <a:t>Resurse</a:t>
            </a:r>
            <a:endParaRPr lang="ko-KR" altLang="en-US" sz="2400" dirty="0">
              <a:solidFill>
                <a:schemeClr val="bg1"/>
              </a:solidFill>
              <a:latin typeface="+mj-lt"/>
              <a:cs typeface="Arial" pitchFamily="34" charset="0"/>
            </a:endParaRPr>
          </a:p>
        </p:txBody>
      </p:sp>
      <p:pic>
        <p:nvPicPr>
          <p:cNvPr id="6" name="Picture 5">
            <a:extLst>
              <a:ext uri="{FF2B5EF4-FFF2-40B4-BE49-F238E27FC236}">
                <a16:creationId xmlns:a16="http://schemas.microsoft.com/office/drawing/2014/main" id="{FC0132CA-F709-5A30-8BBE-3D40B5AE7882}"/>
              </a:ext>
            </a:extLst>
          </p:cNvPr>
          <p:cNvPicPr>
            <a:picLocks noChangeAspect="1"/>
          </p:cNvPicPr>
          <p:nvPr/>
        </p:nvPicPr>
        <p:blipFill>
          <a:blip r:embed="rId2"/>
          <a:stretch>
            <a:fillRect/>
          </a:stretch>
        </p:blipFill>
        <p:spPr>
          <a:xfrm>
            <a:off x="7023277" y="501251"/>
            <a:ext cx="1684196" cy="890427"/>
          </a:xfrm>
          <a:prstGeom prst="rect">
            <a:avLst/>
          </a:prstGeom>
        </p:spPr>
      </p:pic>
      <p:pic>
        <p:nvPicPr>
          <p:cNvPr id="8" name="Picture 7" descr="A person sitting at a desk with a computer and a computer&#10;&#10;Description automatically generated with low confidence">
            <a:extLst>
              <a:ext uri="{FF2B5EF4-FFF2-40B4-BE49-F238E27FC236}">
                <a16:creationId xmlns:a16="http://schemas.microsoft.com/office/drawing/2014/main" id="{E8C3D0CF-82D8-112E-EC9D-6F3EBED1BD7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65588" y="5075287"/>
            <a:ext cx="1474342" cy="1474342"/>
          </a:xfrm>
          <a:prstGeom prst="rect">
            <a:avLst/>
          </a:prstGeom>
        </p:spPr>
      </p:pic>
      <p:sp>
        <p:nvSpPr>
          <p:cNvPr id="13" name="TextBox 12">
            <a:extLst>
              <a:ext uri="{FF2B5EF4-FFF2-40B4-BE49-F238E27FC236}">
                <a16:creationId xmlns:a16="http://schemas.microsoft.com/office/drawing/2014/main" id="{8AE4FBE2-C102-7FC2-B10F-99F95CD9CDAE}"/>
              </a:ext>
            </a:extLst>
          </p:cNvPr>
          <p:cNvSpPr txBox="1"/>
          <p:nvPr/>
        </p:nvSpPr>
        <p:spPr>
          <a:xfrm>
            <a:off x="634668" y="841999"/>
            <a:ext cx="6986427" cy="418576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ro" sz="1400" dirty="0">
                <a:hlinkClick r:id="rId4"/>
              </a:rPr>
              <a:t>https://esignals.fi/research/en/2021/02/24/the-impact-of-self-efficacy-on-entrepreneurship-performance</a:t>
            </a:r>
            <a:endParaRPr lang="en-GB" sz="1400" dirty="0"/>
          </a:p>
          <a:p>
            <a:pPr marL="285750" indent="-285750">
              <a:lnSpc>
                <a:spcPct val="150000"/>
              </a:lnSpc>
              <a:buFont typeface="Arial" panose="020B0604020202020204" pitchFamily="34" charset="0"/>
              <a:buChar char="•"/>
            </a:pPr>
            <a:r>
              <a:rPr lang="ro" sz="1400" dirty="0">
                <a:hlinkClick r:id="rId5"/>
              </a:rPr>
              <a:t>http://keyconet.eun.org/initiative-and-entrepreneurship</a:t>
            </a:r>
            <a:endParaRPr lang="en-GB" sz="1400" dirty="0"/>
          </a:p>
          <a:p>
            <a:pPr marL="285750" indent="-285750">
              <a:lnSpc>
                <a:spcPct val="150000"/>
              </a:lnSpc>
              <a:buFont typeface="Arial" panose="020B0604020202020204" pitchFamily="34" charset="0"/>
              <a:buChar char="•"/>
            </a:pPr>
            <a:r>
              <a:rPr lang="ro" sz="1400" dirty="0">
                <a:hlinkClick r:id="rId6"/>
              </a:rPr>
              <a:t>https://www.apa.org/pi/aids/resources/education/self-efficacy</a:t>
            </a:r>
            <a:endParaRPr lang="en-GB" sz="1400" dirty="0"/>
          </a:p>
          <a:p>
            <a:pPr marL="285750" indent="-285750">
              <a:lnSpc>
                <a:spcPct val="150000"/>
              </a:lnSpc>
              <a:buFont typeface="Arial" panose="020B0604020202020204" pitchFamily="34" charset="0"/>
              <a:buChar char="•"/>
            </a:pPr>
            <a:r>
              <a:rPr lang="ro" sz="1400" dirty="0">
                <a:hlinkClick r:id="rId7"/>
              </a:rPr>
              <a:t>https://www.schooleducationgateway.eu/en/pub/resources/tutorials/entrepreneurship-empowering-y.htm</a:t>
            </a:r>
            <a:endParaRPr lang="en-GB" sz="1400" dirty="0"/>
          </a:p>
          <a:p>
            <a:pPr marL="285750" indent="-285750">
              <a:lnSpc>
                <a:spcPct val="150000"/>
              </a:lnSpc>
              <a:buFont typeface="Arial" panose="020B0604020202020204" pitchFamily="34" charset="0"/>
              <a:buChar char="•"/>
            </a:pPr>
            <a:r>
              <a:rPr lang="ro" sz="1400" dirty="0">
                <a:hlinkClick r:id="rId8"/>
              </a:rPr>
              <a:t>https://online.hbs.edu/blog/post/characteristics-of-successful-entrepreneurs</a:t>
            </a:r>
            <a:endParaRPr lang="en-GB" sz="1400" dirty="0"/>
          </a:p>
          <a:p>
            <a:pPr marL="285750" indent="-285750">
              <a:lnSpc>
                <a:spcPct val="150000"/>
              </a:lnSpc>
              <a:buFont typeface="Arial" panose="020B0604020202020204" pitchFamily="34" charset="0"/>
              <a:buChar char="•"/>
            </a:pPr>
            <a:r>
              <a:rPr lang="ro" sz="1400" dirty="0">
                <a:hlinkClick r:id="rId9"/>
              </a:rPr>
              <a:t>https://publications.jrc.ec.europa.eu/repository/handle/JRC120911</a:t>
            </a:r>
            <a:endParaRPr lang="en-GB" sz="1400" dirty="0"/>
          </a:p>
          <a:p>
            <a:pPr marL="285750" indent="-285750">
              <a:lnSpc>
                <a:spcPct val="150000"/>
              </a:lnSpc>
              <a:buFont typeface="Arial" panose="020B0604020202020204" pitchFamily="34" charset="0"/>
              <a:buChar char="•"/>
            </a:pPr>
            <a:r>
              <a:rPr lang="ro" sz="1400" dirty="0">
                <a:hlinkClick r:id="rId10"/>
              </a:rPr>
              <a:t>https://www.fi.uu.nl/publicaties/literatuur/2018_eu_key_competences.pdf</a:t>
            </a:r>
            <a:endParaRPr lang="en-GB" sz="1400" dirty="0"/>
          </a:p>
          <a:p>
            <a:pPr marL="285750" indent="-285750">
              <a:lnSpc>
                <a:spcPct val="150000"/>
              </a:lnSpc>
              <a:buFont typeface="Arial" panose="020B0604020202020204" pitchFamily="34" charset="0"/>
              <a:buChar char="•"/>
            </a:pPr>
            <a:r>
              <a:rPr lang="ro" sz="1400" dirty="0">
                <a:hlinkClick r:id="rId11"/>
              </a:rPr>
              <a:t>https://hbr.org/2018/01/what-self-awareness-really-is-and-how-to-cultivate-it</a:t>
            </a:r>
            <a:endParaRPr lang="en-GB" sz="1400" dirty="0"/>
          </a:p>
          <a:p>
            <a:pPr marL="285750" indent="-285750">
              <a:buFont typeface="Arial" panose="020B0604020202020204" pitchFamily="34" charset="0"/>
              <a:buChar char="•"/>
            </a:pPr>
            <a:r>
              <a:rPr lang="ro" sz="1400" dirty="0"/>
              <a:t>Veronika </a:t>
            </a:r>
            <a:r>
              <a:rPr lang="ro" sz="1400" dirty="0" err="1"/>
              <a:t>Agustini</a:t>
            </a:r>
            <a:r>
              <a:rPr lang="ro" sz="1400" dirty="0"/>
              <a:t> </a:t>
            </a:r>
            <a:r>
              <a:rPr lang="ro" sz="1400" dirty="0" err="1"/>
              <a:t>Srimulyani </a:t>
            </a:r>
            <a:r>
              <a:rPr lang="ro" sz="1400" dirty="0"/>
              <a:t>și </a:t>
            </a:r>
            <a:r>
              <a:rPr lang="ro" sz="1400" dirty="0" err="1"/>
              <a:t>Yustinus </a:t>
            </a:r>
            <a:r>
              <a:rPr lang="ro" sz="1400" dirty="0"/>
              <a:t>Budi </a:t>
            </a:r>
            <a:r>
              <a:rPr lang="ro" sz="1400" dirty="0" err="1"/>
              <a:t>Hermanto </a:t>
            </a:r>
            <a:r>
              <a:rPr lang="ro" sz="1400" dirty="0"/>
              <a:t>, </a:t>
            </a:r>
            <a:r>
              <a:rPr lang="ro" sz="1400" i="1" dirty="0"/>
              <a:t>Impactul autoeficienței antreprenoriale și al motivației antreprenoriale asupra succesului micro și al întreprinderilor mici pentru sectorul alimentar și al băuturilor din Java de Est, Indonezia, </a:t>
            </a:r>
            <a:r>
              <a:rPr lang="ro" sz="1400" dirty="0"/>
              <a:t>Economii, 2022</a:t>
            </a:r>
          </a:p>
          <a:p>
            <a:pPr marL="285750" indent="-285750">
              <a:buFont typeface="Arial" panose="020B0604020202020204" pitchFamily="34" charset="0"/>
              <a:buChar char="•"/>
            </a:pPr>
            <a:r>
              <a:rPr lang="ro" sz="1400" dirty="0" err="1"/>
              <a:t>Bundera </a:t>
            </a:r>
            <a:r>
              <a:rPr lang="ro" sz="1400" dirty="0"/>
              <a:t>A., Mecanismul de autoeficacitate în agenția umană”, Psiholog american, 1982</a:t>
            </a:r>
          </a:p>
        </p:txBody>
      </p:sp>
      <p:sp>
        <p:nvSpPr>
          <p:cNvPr id="15" name="TextBox 14">
            <a:extLst>
              <a:ext uri="{FF2B5EF4-FFF2-40B4-BE49-F238E27FC236}">
                <a16:creationId xmlns:a16="http://schemas.microsoft.com/office/drawing/2014/main" id="{707EE55D-5485-59AC-F385-0EEC0F2BD2C6}"/>
              </a:ext>
            </a:extLst>
          </p:cNvPr>
          <p:cNvSpPr txBox="1"/>
          <p:nvPr/>
        </p:nvSpPr>
        <p:spPr>
          <a:xfrm>
            <a:off x="2147300" y="5415836"/>
            <a:ext cx="5845995" cy="1200329"/>
          </a:xfrm>
          <a:prstGeom prst="rect">
            <a:avLst/>
          </a:prstGeom>
          <a:noFill/>
        </p:spPr>
        <p:txBody>
          <a:bodyPr wrap="square" rtlCol="0">
            <a:spAutoFit/>
          </a:bodyPr>
          <a:lstStyle/>
          <a:p>
            <a:pPr marL="285750" indent="-285750">
              <a:buFont typeface="Arial" panose="020B0604020202020204" pitchFamily="34" charset="0"/>
              <a:buChar char="•"/>
            </a:pPr>
            <a:r>
              <a:rPr lang="ro" dirty="0">
                <a:hlinkClick r:id="rId12"/>
              </a:rPr>
              <a:t>https://www.youtube.com/watch?v=tGdsOXZpyWE</a:t>
            </a:r>
            <a:endParaRPr lang="en-GB" dirty="0"/>
          </a:p>
          <a:p>
            <a:pPr marL="285750" indent="-285750">
              <a:buFont typeface="Arial" panose="020B0604020202020204" pitchFamily="34" charset="0"/>
              <a:buChar char="•"/>
            </a:pPr>
            <a:r>
              <a:rPr lang="ro" dirty="0">
                <a:hlinkClick r:id="rId13"/>
              </a:rPr>
              <a:t>https://www.youtube.com/watch?v=agwsjYg9hJ8</a:t>
            </a:r>
            <a:endParaRPr lang="en-GB" dirty="0"/>
          </a:p>
          <a:p>
            <a:pPr marL="285750" indent="-285750">
              <a:buFont typeface="Arial" panose="020B0604020202020204" pitchFamily="34" charset="0"/>
              <a:buChar char="•"/>
            </a:pPr>
            <a:r>
              <a:rPr lang="ro" dirty="0">
                <a:hlinkClick r:id="rId14"/>
              </a:rPr>
              <a:t>https://www.youtube.com/watch?v=4lTbWQ8zD3w</a:t>
            </a:r>
            <a:endParaRPr lang="en-GB" dirty="0"/>
          </a:p>
          <a:p>
            <a:endParaRPr lang="en-GB" dirty="0"/>
          </a:p>
        </p:txBody>
      </p:sp>
    </p:spTree>
    <p:extLst>
      <p:ext uri="{BB962C8B-B14F-4D97-AF65-F5344CB8AC3E}">
        <p14:creationId xmlns:p14="http://schemas.microsoft.com/office/powerpoint/2010/main" val="4104726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87355" y="308371"/>
            <a:ext cx="11617291" cy="6384992"/>
          </a:xfrm>
          <a:prstGeom prst="frame">
            <a:avLst>
              <a:gd name="adj1" fmla="val 890"/>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4" name="Rectangle 13"/>
          <p:cNvSpPr/>
          <p:nvPr/>
        </p:nvSpPr>
        <p:spPr>
          <a:xfrm>
            <a:off x="9018521" y="0"/>
            <a:ext cx="2688299" cy="6858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 Placeholder 1"/>
          <p:cNvSpPr txBox="1">
            <a:spLocks/>
          </p:cNvSpPr>
          <p:nvPr/>
        </p:nvSpPr>
        <p:spPr>
          <a:xfrm>
            <a:off x="8919609" y="2237406"/>
            <a:ext cx="2886122" cy="192054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ro" altLang="ko-KR" sz="3400" b="1" dirty="0">
                <a:solidFill>
                  <a:schemeClr val="bg1"/>
                </a:solidFill>
                <a:latin typeface="+mj-lt"/>
                <a:cs typeface="Arial" pitchFamily="34" charset="0"/>
              </a:rPr>
              <a:t>Cine este antreprenor?</a:t>
            </a:r>
            <a:endParaRPr lang="ko-KR" altLang="en-US" sz="3400" dirty="0">
              <a:solidFill>
                <a:schemeClr val="bg1"/>
              </a:solidFill>
              <a:latin typeface="+mj-lt"/>
              <a:cs typeface="Arial" pitchFamily="34" charset="0"/>
            </a:endParaRPr>
          </a:p>
        </p:txBody>
      </p:sp>
      <p:sp>
        <p:nvSpPr>
          <p:cNvPr id="5" name="TextBox 4">
            <a:extLst>
              <a:ext uri="{FF2B5EF4-FFF2-40B4-BE49-F238E27FC236}">
                <a16:creationId xmlns:a16="http://schemas.microsoft.com/office/drawing/2014/main" id="{B4625DE8-93A8-A18F-A2FD-9F0784D9BE2A}"/>
              </a:ext>
            </a:extLst>
          </p:cNvPr>
          <p:cNvSpPr txBox="1"/>
          <p:nvPr/>
        </p:nvSpPr>
        <p:spPr>
          <a:xfrm>
            <a:off x="1500526" y="562503"/>
            <a:ext cx="5110911" cy="92333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o" altLang="ko-KR" sz="1800" dirty="0">
                <a:solidFill>
                  <a:schemeClr val="tx1">
                    <a:lumMod val="75000"/>
                    <a:lumOff val="25000"/>
                  </a:schemeClr>
                </a:solidFill>
                <a:cs typeface="Arial" pitchFamily="34" charset="0"/>
              </a:rPr>
              <a:t>Cuvântul antreprenor provine inițial din combinația a două cuvinte latine </a:t>
            </a:r>
            <a:r>
              <a:rPr lang="ro" altLang="ko-KR" sz="1800" b="1" i="1" dirty="0">
                <a:solidFill>
                  <a:schemeClr val="tx1">
                    <a:lumMod val="75000"/>
                    <a:lumOff val="25000"/>
                  </a:schemeClr>
                </a:solidFill>
                <a:cs typeface="Arial" pitchFamily="34" charset="0"/>
              </a:rPr>
              <a:t>entre </a:t>
            </a:r>
            <a:r>
              <a:rPr lang="ro" altLang="ko-KR" sz="1800" dirty="0">
                <a:solidFill>
                  <a:schemeClr val="tx1">
                    <a:lumMod val="75000"/>
                    <a:lumOff val="25000"/>
                  </a:schemeClr>
                </a:solidFill>
                <a:cs typeface="Arial" pitchFamily="34" charset="0"/>
              </a:rPr>
              <a:t>, a înota afară și </a:t>
            </a:r>
            <a:r>
              <a:rPr lang="ro" altLang="ko-KR" sz="1800" b="1" i="1" dirty="0">
                <a:solidFill>
                  <a:schemeClr val="tx1">
                    <a:lumMod val="75000"/>
                    <a:lumOff val="25000"/>
                  </a:schemeClr>
                </a:solidFill>
                <a:cs typeface="Arial" pitchFamily="34" charset="0"/>
              </a:rPr>
              <a:t>prendes </a:t>
            </a:r>
            <a:r>
              <a:rPr lang="ro" altLang="ko-KR" sz="1800" dirty="0">
                <a:solidFill>
                  <a:schemeClr val="tx1">
                    <a:lumMod val="75000"/>
                    <a:lumOff val="25000"/>
                  </a:schemeClr>
                </a:solidFill>
                <a:cs typeface="Arial" pitchFamily="34" charset="0"/>
              </a:rPr>
              <a:t>, a înțelege sau a captura (prinde).</a:t>
            </a:r>
          </a:p>
        </p:txBody>
      </p:sp>
      <p:pic>
        <p:nvPicPr>
          <p:cNvPr id="7" name="Picture 6" descr="Graphical user interface&#10;&#10;Description automatically generated with medium confidence">
            <a:extLst>
              <a:ext uri="{FF2B5EF4-FFF2-40B4-BE49-F238E27FC236}">
                <a16:creationId xmlns:a16="http://schemas.microsoft.com/office/drawing/2014/main" id="{7AA57493-AEF9-5BE3-19EE-A4F5DD1FE8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11437" y="375219"/>
            <a:ext cx="1800211" cy="1539180"/>
          </a:xfrm>
          <a:prstGeom prst="rect">
            <a:avLst/>
          </a:prstGeom>
        </p:spPr>
      </p:pic>
      <p:sp>
        <p:nvSpPr>
          <p:cNvPr id="12" name="TextBox 11">
            <a:extLst>
              <a:ext uri="{FF2B5EF4-FFF2-40B4-BE49-F238E27FC236}">
                <a16:creationId xmlns:a16="http://schemas.microsoft.com/office/drawing/2014/main" id="{E039ECB2-19F8-6FA1-7DC3-C212FE82B42D}"/>
              </a:ext>
            </a:extLst>
          </p:cNvPr>
          <p:cNvSpPr txBox="1"/>
          <p:nvPr/>
        </p:nvSpPr>
        <p:spPr>
          <a:xfrm>
            <a:off x="634317" y="2237406"/>
            <a:ext cx="8235067" cy="1477328"/>
          </a:xfrm>
          <a:prstGeom prst="rect">
            <a:avLst/>
          </a:prstGeom>
          <a:noFill/>
        </p:spPr>
        <p:txBody>
          <a:bodyPr wrap="square">
            <a:spAutoFit/>
          </a:bodyPr>
          <a:lstStyle/>
          <a:p>
            <a:pPr algn="just"/>
            <a:r>
              <a:rPr lang="ro" altLang="ko-KR" sz="1800" dirty="0">
                <a:solidFill>
                  <a:schemeClr val="tx1">
                    <a:lumMod val="75000"/>
                    <a:lumOff val="25000"/>
                  </a:schemeClr>
                </a:solidFill>
                <a:cs typeface="Arial" pitchFamily="34" charset="0"/>
              </a:rPr>
              <a:t>În jurul anului 1800, un economist francez </a:t>
            </a:r>
            <a:r>
              <a:rPr lang="ro" altLang="ko-KR" sz="1800" b="1" dirty="0">
                <a:solidFill>
                  <a:schemeClr val="tx1">
                    <a:lumMod val="75000"/>
                    <a:lumOff val="25000"/>
                  </a:schemeClr>
                </a:solidFill>
                <a:cs typeface="Arial" pitchFamily="34" charset="0"/>
              </a:rPr>
              <a:t>Jean-Baptiste Say </a:t>
            </a:r>
            <a:r>
              <a:rPr lang="ro" altLang="ko-KR" sz="1800" dirty="0">
                <a:solidFill>
                  <a:schemeClr val="tx1">
                    <a:lumMod val="75000"/>
                    <a:lumOff val="25000"/>
                  </a:schemeClr>
                </a:solidFill>
                <a:cs typeface="Arial" pitchFamily="34" charset="0"/>
              </a:rPr>
              <a:t>a combinat cele două cuvinte pentru a populariza termenul de antreprenor și a spus: </a:t>
            </a:r>
            <a:r>
              <a:rPr lang="ro" altLang="ko-KR" b="1" dirty="0">
                <a:solidFill>
                  <a:schemeClr val="tx1">
                    <a:lumMod val="75000"/>
                    <a:lumOff val="25000"/>
                  </a:schemeClr>
                </a:solidFill>
                <a:cs typeface="Arial" pitchFamily="34" charset="0"/>
              </a:rPr>
              <a:t>„Întreprinzătorul mută resursele economice dintr-o zonă mai scăzută către o zonă cu productivitate mai mare și randament mai mare”. </a:t>
            </a:r>
            <a:r>
              <a:rPr lang="ro" altLang="ko-KR" sz="1800" dirty="0">
                <a:solidFill>
                  <a:schemeClr val="tx1">
                    <a:lumMod val="75000"/>
                    <a:lumOff val="25000"/>
                  </a:schemeClr>
                </a:solidFill>
                <a:cs typeface="Arial" pitchFamily="34" charset="0"/>
              </a:rPr>
              <a:t>În mintea lui Say, antreprenorul era un hacker de resurse, capabil să folosească resurse limitate pentru a crea produse inovatoare.</a:t>
            </a:r>
            <a:endParaRPr lang="en-GB" dirty="0"/>
          </a:p>
        </p:txBody>
      </p:sp>
      <p:sp>
        <p:nvSpPr>
          <p:cNvPr id="24" name="TextBox 23">
            <a:extLst>
              <a:ext uri="{FF2B5EF4-FFF2-40B4-BE49-F238E27FC236}">
                <a16:creationId xmlns:a16="http://schemas.microsoft.com/office/drawing/2014/main" id="{7180ADA5-DF14-167A-1041-1436C5F4E11E}"/>
              </a:ext>
            </a:extLst>
          </p:cNvPr>
          <p:cNvSpPr txBox="1"/>
          <p:nvPr/>
        </p:nvSpPr>
        <p:spPr>
          <a:xfrm>
            <a:off x="635853" y="3914922"/>
            <a:ext cx="8085930" cy="2585323"/>
          </a:xfrm>
          <a:prstGeom prst="rect">
            <a:avLst/>
          </a:prstGeom>
          <a:noFill/>
        </p:spPr>
        <p:txBody>
          <a:bodyPr wrap="square">
            <a:spAutoFit/>
          </a:bodyPr>
          <a:lstStyle/>
          <a:p>
            <a:pPr algn="just"/>
            <a:r>
              <a:rPr lang="ro" altLang="ko-KR" sz="1800" dirty="0">
                <a:solidFill>
                  <a:schemeClr val="tx1">
                    <a:lumMod val="75000"/>
                    <a:lumOff val="25000"/>
                  </a:schemeClr>
                </a:solidFill>
                <a:cs typeface="Arial" pitchFamily="34" charset="0"/>
              </a:rPr>
              <a:t>Potrivit lui Richard Callington, </a:t>
            </a:r>
            <a:r>
              <a:rPr lang="ro" altLang="ko-KR" sz="1800" b="1" dirty="0">
                <a:solidFill>
                  <a:schemeClr val="tx1">
                    <a:lumMod val="75000"/>
                    <a:lumOff val="25000"/>
                  </a:schemeClr>
                </a:solidFill>
                <a:cs typeface="Arial" pitchFamily="34" charset="0"/>
              </a:rPr>
              <a:t>un antreprenor este cineva care practică raționamentul în afaceri în fața incertitudinii viitorului</a:t>
            </a:r>
            <a:r>
              <a:rPr lang="ro" altLang="ko-KR" sz="1800" dirty="0">
                <a:solidFill>
                  <a:schemeClr val="tx1">
                    <a:lumMod val="75000"/>
                    <a:lumOff val="25000"/>
                  </a:schemeClr>
                </a:solidFill>
                <a:cs typeface="Arial" pitchFamily="34" charset="0"/>
              </a:rPr>
              <a:t>. Peter Drucker descrie antreprenorii </a:t>
            </a:r>
            <a:r>
              <a:rPr lang="ro" altLang="ko-KR" sz="1800" b="1" dirty="0">
                <a:solidFill>
                  <a:schemeClr val="tx1">
                    <a:lumMod val="75000"/>
                    <a:lumOff val="25000"/>
                  </a:schemeClr>
                </a:solidFill>
                <a:cs typeface="Arial" pitchFamily="34" charset="0"/>
              </a:rPr>
              <a:t>ca fiind un inovator, care este dispus să-și asume un risc măsurat pentru a începe o nouă afacere care urmărește un profit mai mare decât de obicei.</a:t>
            </a:r>
          </a:p>
          <a:p>
            <a:pPr algn="just"/>
            <a:endParaRPr lang="en-GB" altLang="ko-KR" sz="1800" dirty="0">
              <a:solidFill>
                <a:schemeClr val="tx1">
                  <a:lumMod val="75000"/>
                  <a:lumOff val="25000"/>
                </a:schemeClr>
              </a:solidFill>
              <a:cs typeface="Arial" pitchFamily="34" charset="0"/>
            </a:endParaRPr>
          </a:p>
          <a:p>
            <a:pPr algn="just"/>
            <a:endParaRPr lang="en-GB" altLang="ko-KR" sz="1800" dirty="0">
              <a:solidFill>
                <a:schemeClr val="tx1">
                  <a:lumMod val="75000"/>
                  <a:lumOff val="25000"/>
                </a:schemeClr>
              </a:solidFill>
              <a:cs typeface="Arial" pitchFamily="34" charset="0"/>
            </a:endParaRPr>
          </a:p>
          <a:p>
            <a:pPr algn="just"/>
            <a:r>
              <a:rPr lang="ro" altLang="ko-KR" sz="1800" dirty="0">
                <a:solidFill>
                  <a:schemeClr val="tx1">
                    <a:lumMod val="75000"/>
                    <a:lumOff val="25000"/>
                  </a:schemeClr>
                </a:solidFill>
                <a:cs typeface="Arial" pitchFamily="34" charset="0"/>
              </a:rPr>
              <a:t>În aceste definiții, putem recunoaște clar unele dintre caracteristicile antreprenorului, cum ar fi </a:t>
            </a:r>
            <a:r>
              <a:rPr lang="ro" altLang="ko-KR" sz="1800" b="1" dirty="0">
                <a:solidFill>
                  <a:schemeClr val="tx1">
                    <a:lumMod val="75000"/>
                    <a:lumOff val="25000"/>
                  </a:schemeClr>
                </a:solidFill>
                <a:cs typeface="Arial" pitchFamily="34" charset="0"/>
              </a:rPr>
              <a:t>simțul riscului, inovația, creativitatea, curiozitatea </a:t>
            </a:r>
            <a:r>
              <a:rPr lang="ro" altLang="ko-KR" sz="1800" dirty="0">
                <a:solidFill>
                  <a:schemeClr val="tx1">
                    <a:lumMod val="75000"/>
                    <a:lumOff val="25000"/>
                  </a:schemeClr>
                </a:solidFill>
                <a:cs typeface="Arial" pitchFamily="34" charset="0"/>
              </a:rPr>
              <a:t>...</a:t>
            </a:r>
          </a:p>
          <a:p>
            <a:r>
              <a:rPr lang="ro" altLang="ko-KR" sz="1800" dirty="0">
                <a:solidFill>
                  <a:schemeClr val="tx1">
                    <a:lumMod val="75000"/>
                    <a:lumOff val="25000"/>
                  </a:schemeClr>
                </a:solidFill>
                <a:cs typeface="Arial" pitchFamily="34" charset="0"/>
              </a:rPr>
              <a:t>Să aruncăm o privire mai atentă!</a:t>
            </a:r>
          </a:p>
        </p:txBody>
      </p:sp>
      <p:graphicFrame>
        <p:nvGraphicFramePr>
          <p:cNvPr id="25" name="Objeto 33">
            <a:extLst>
              <a:ext uri="{FF2B5EF4-FFF2-40B4-BE49-F238E27FC236}">
                <a16:creationId xmlns:a16="http://schemas.microsoft.com/office/drawing/2014/main" id="{069986EB-7B00-B6FC-3AEB-C89CBFA7F383}"/>
              </a:ext>
            </a:extLst>
          </p:cNvPr>
          <p:cNvGraphicFramePr>
            <a:graphicFrameLocks noChangeAspect="1"/>
          </p:cNvGraphicFramePr>
          <p:nvPr>
            <p:extLst>
              <p:ext uri="{D42A27DB-BD31-4B8C-83A1-F6EECF244321}">
                <p14:modId xmlns:p14="http://schemas.microsoft.com/office/powerpoint/2010/main" val="1807982169"/>
              </p:ext>
            </p:extLst>
          </p:nvPr>
        </p:nvGraphicFramePr>
        <p:xfrm>
          <a:off x="0" y="0"/>
          <a:ext cx="481611" cy="476867"/>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34" name="Objeto 33"/>
                      <p:cNvPicPr/>
                      <p:nvPr/>
                    </p:nvPicPr>
                    <p:blipFill>
                      <a:blip r:embed="rId4"/>
                      <a:stretch>
                        <a:fillRect/>
                      </a:stretch>
                    </p:blipFill>
                    <p:spPr>
                      <a:xfrm>
                        <a:off x="0" y="0"/>
                        <a:ext cx="481611" cy="476867"/>
                      </a:xfrm>
                      <a:prstGeom prst="rect">
                        <a:avLst/>
                      </a:prstGeom>
                    </p:spPr>
                  </p:pic>
                </p:oleObj>
              </mc:Fallback>
            </mc:AlternateContent>
          </a:graphicData>
        </a:graphic>
      </p:graphicFrame>
    </p:spTree>
    <p:extLst>
      <p:ext uri="{BB962C8B-B14F-4D97-AF65-F5344CB8AC3E}">
        <p14:creationId xmlns:p14="http://schemas.microsoft.com/office/powerpoint/2010/main" val="1945720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7" y="4005065"/>
            <a:ext cx="12192000" cy="768084"/>
          </a:xfrm>
        </p:spPr>
        <p:txBody>
          <a:bodyPr/>
          <a:lstStyle/>
          <a:p>
            <a:r>
              <a:rPr lang="ro" altLang="ko-KR"/>
              <a:t>Mulțumesc!</a:t>
            </a:r>
            <a:endParaRPr lang="ko-KR" altLang="en-US" dirty="0"/>
          </a:p>
        </p:txBody>
      </p:sp>
      <p:sp>
        <p:nvSpPr>
          <p:cNvPr id="3" name="Text Placeholder 2"/>
          <p:cNvSpPr>
            <a:spLocks noGrp="1"/>
          </p:cNvSpPr>
          <p:nvPr>
            <p:ph type="body" sz="quarter" idx="11"/>
          </p:nvPr>
        </p:nvSpPr>
        <p:spPr>
          <a:xfrm>
            <a:off x="-197" y="5157192"/>
            <a:ext cx="12192000" cy="384043"/>
          </a:xfrm>
        </p:spPr>
        <p:txBody>
          <a:bodyPr>
            <a:normAutofit fontScale="92500" lnSpcReduction="10000"/>
          </a:bodyPr>
          <a:lstStyle/>
          <a:p>
            <a:pPr lvl="0"/>
            <a:r>
              <a:rPr lang="ro" altLang="ko-KR" sz="2400"/>
              <a:t>Continuă-ți parcursul de formare pe </a:t>
            </a:r>
            <a:r>
              <a:rPr lang="ro" altLang="ko-KR" sz="2400">
                <a:hlinkClick r:id="rId2"/>
              </a:rPr>
              <a:t>www.projectspecial.eu </a:t>
            </a:r>
            <a:r>
              <a:rPr lang="ro" altLang="ko-KR" sz="2400"/>
              <a:t>!</a:t>
            </a:r>
            <a:endParaRPr lang="en-US" altLang="ko-KR" sz="2400" dirty="0"/>
          </a:p>
        </p:txBody>
      </p:sp>
    </p:spTree>
    <p:extLst>
      <p:ext uri="{BB962C8B-B14F-4D97-AF65-F5344CB8AC3E}">
        <p14:creationId xmlns:p14="http://schemas.microsoft.com/office/powerpoint/2010/main" val="61455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Graphical user interface&#10;&#10;Description automatically generated with medium confidence">
            <a:extLst>
              <a:ext uri="{FF2B5EF4-FFF2-40B4-BE49-F238E27FC236}">
                <a16:creationId xmlns:a16="http://schemas.microsoft.com/office/drawing/2014/main" id="{BEED7865-EDC9-AA49-A1C0-5C9A4016A896}"/>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9025" r="2956" b="13260"/>
          <a:stretch/>
        </p:blipFill>
        <p:spPr>
          <a:xfrm>
            <a:off x="4234344" y="2023001"/>
            <a:ext cx="2890625" cy="1730791"/>
          </a:xfrm>
          <a:prstGeom prst="rect">
            <a:avLst/>
          </a:prstGeom>
        </p:spPr>
      </p:pic>
      <p:sp>
        <p:nvSpPr>
          <p:cNvPr id="7" name="Oval 6"/>
          <p:cNvSpPr/>
          <p:nvPr/>
        </p:nvSpPr>
        <p:spPr>
          <a:xfrm>
            <a:off x="11236774" y="4110800"/>
            <a:ext cx="268500" cy="226857"/>
          </a:xfrm>
          <a:prstGeom prst="ellipse">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8" name="Oval 7"/>
          <p:cNvSpPr/>
          <p:nvPr/>
        </p:nvSpPr>
        <p:spPr>
          <a:xfrm>
            <a:off x="10042013" y="382999"/>
            <a:ext cx="357542" cy="338556"/>
          </a:xfrm>
          <a:prstGeom prst="ellipse">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 name="Oval 8"/>
          <p:cNvSpPr/>
          <p:nvPr/>
        </p:nvSpPr>
        <p:spPr>
          <a:xfrm>
            <a:off x="7013150" y="5861297"/>
            <a:ext cx="363731" cy="338553"/>
          </a:xfrm>
          <a:prstGeom prst="ellipse">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4" name="Round Same Side Corner Rectangle 6"/>
          <p:cNvSpPr>
            <a:spLocks noChangeAspect="1"/>
          </p:cNvSpPr>
          <p:nvPr/>
        </p:nvSpPr>
        <p:spPr>
          <a:xfrm rot="2700000">
            <a:off x="7562352" y="5537270"/>
            <a:ext cx="145925" cy="585033"/>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5" name="Oval 14"/>
          <p:cNvSpPr/>
          <p:nvPr/>
        </p:nvSpPr>
        <p:spPr>
          <a:xfrm flipH="1">
            <a:off x="1522588" y="2803717"/>
            <a:ext cx="221275" cy="212078"/>
          </a:xfrm>
          <a:prstGeom prst="ellipse">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7" name="Oval 16"/>
          <p:cNvSpPr/>
          <p:nvPr/>
        </p:nvSpPr>
        <p:spPr>
          <a:xfrm flipH="1">
            <a:off x="334779" y="6084302"/>
            <a:ext cx="231096" cy="231096"/>
          </a:xfrm>
          <a:prstGeom prst="ellipse">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22" name="Round Same Side Corner Rectangle 6"/>
          <p:cNvSpPr>
            <a:spLocks noChangeAspect="1"/>
          </p:cNvSpPr>
          <p:nvPr/>
        </p:nvSpPr>
        <p:spPr>
          <a:xfrm rot="18900000" flipH="1">
            <a:off x="5076637" y="5568781"/>
            <a:ext cx="145925" cy="585033"/>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26" name="TextBox 25"/>
          <p:cNvSpPr txBox="1"/>
          <p:nvPr/>
        </p:nvSpPr>
        <p:spPr>
          <a:xfrm>
            <a:off x="1217479" y="1656786"/>
            <a:ext cx="2568979" cy="338553"/>
          </a:xfrm>
          <a:prstGeom prst="rect">
            <a:avLst/>
          </a:prstGeom>
          <a:noFill/>
        </p:spPr>
        <p:txBody>
          <a:bodyPr wrap="square" rtlCol="0">
            <a:spAutoFit/>
          </a:bodyPr>
          <a:lstStyle/>
          <a:p>
            <a:pPr algn="r"/>
            <a:endParaRPr lang="ko-KR" altLang="en-US" sz="1600" dirty="0">
              <a:solidFill>
                <a:schemeClr val="tx1">
                  <a:lumMod val="75000"/>
                  <a:lumOff val="25000"/>
                </a:schemeClr>
              </a:solidFill>
              <a:cs typeface="Arial" pitchFamily="34" charset="0"/>
            </a:endParaRPr>
          </a:p>
        </p:txBody>
      </p:sp>
      <p:grpSp>
        <p:nvGrpSpPr>
          <p:cNvPr id="28" name="Group 27"/>
          <p:cNvGrpSpPr/>
          <p:nvPr/>
        </p:nvGrpSpPr>
        <p:grpSpPr>
          <a:xfrm>
            <a:off x="565875" y="2510232"/>
            <a:ext cx="2830423" cy="642701"/>
            <a:chOff x="803640" y="3362835"/>
            <a:chExt cx="2269267" cy="482026"/>
          </a:xfrm>
        </p:grpSpPr>
        <p:sp>
          <p:nvSpPr>
            <p:cNvPr id="29" name="TextBox 28"/>
            <p:cNvSpPr txBox="1"/>
            <p:nvPr/>
          </p:nvSpPr>
          <p:spPr>
            <a:xfrm>
              <a:off x="803640" y="3590945"/>
              <a:ext cx="2269267" cy="253916"/>
            </a:xfrm>
            <a:prstGeom prst="rect">
              <a:avLst/>
            </a:prstGeom>
            <a:noFill/>
          </p:spPr>
          <p:txBody>
            <a:bodyPr wrap="square" rtlCol="0">
              <a:spAutoFit/>
            </a:bodyPr>
            <a:lstStyle/>
            <a:p>
              <a:pPr algn="r"/>
              <a:r>
                <a:rPr lang="ro" altLang="ko-KR" sz="1600" dirty="0">
                  <a:solidFill>
                    <a:schemeClr val="tx1">
                      <a:lumMod val="75000"/>
                      <a:lumOff val="25000"/>
                    </a:schemeClr>
                  </a:solidFill>
                  <a:cs typeface="Arial" pitchFamily="34" charset="0"/>
                </a:rPr>
                <a:t>.</a:t>
              </a:r>
              <a:endParaRPr lang="ko-KR" altLang="en-US" sz="1600" dirty="0">
                <a:solidFill>
                  <a:schemeClr val="tx1">
                    <a:lumMod val="75000"/>
                    <a:lumOff val="25000"/>
                  </a:schemeClr>
                </a:solidFill>
                <a:cs typeface="Arial" pitchFamily="34" charset="0"/>
              </a:endParaRPr>
            </a:p>
          </p:txBody>
        </p:sp>
        <p:sp>
          <p:nvSpPr>
            <p:cNvPr id="30" name="TextBox 29"/>
            <p:cNvSpPr txBox="1"/>
            <p:nvPr/>
          </p:nvSpPr>
          <p:spPr>
            <a:xfrm>
              <a:off x="803640" y="3362835"/>
              <a:ext cx="2059657" cy="253915"/>
            </a:xfrm>
            <a:prstGeom prst="rect">
              <a:avLst/>
            </a:prstGeom>
            <a:noFill/>
          </p:spPr>
          <p:txBody>
            <a:bodyPr wrap="square" rtlCol="0">
              <a:spAutoFit/>
            </a:bodyPr>
            <a:lstStyle/>
            <a:p>
              <a:pPr algn="r"/>
              <a:endParaRPr lang="ko-KR" altLang="en-US" sz="1600" b="1" dirty="0">
                <a:solidFill>
                  <a:schemeClr val="tx1">
                    <a:lumMod val="75000"/>
                    <a:lumOff val="25000"/>
                  </a:schemeClr>
                </a:solidFill>
                <a:cs typeface="Arial" pitchFamily="34" charset="0"/>
              </a:endParaRPr>
            </a:p>
          </p:txBody>
        </p:sp>
      </p:grpSp>
      <p:grpSp>
        <p:nvGrpSpPr>
          <p:cNvPr id="43" name="Group 42"/>
          <p:cNvGrpSpPr/>
          <p:nvPr/>
        </p:nvGrpSpPr>
        <p:grpSpPr>
          <a:xfrm>
            <a:off x="8547870" y="4034966"/>
            <a:ext cx="5057708" cy="788524"/>
            <a:chOff x="803640" y="3242385"/>
            <a:chExt cx="4054973" cy="591393"/>
          </a:xfrm>
        </p:grpSpPr>
        <p:sp>
          <p:nvSpPr>
            <p:cNvPr id="44" name="TextBox 43"/>
            <p:cNvSpPr txBox="1"/>
            <p:nvPr/>
          </p:nvSpPr>
          <p:spPr>
            <a:xfrm>
              <a:off x="803640" y="3579862"/>
              <a:ext cx="2059657" cy="253916"/>
            </a:xfrm>
            <a:prstGeom prst="rect">
              <a:avLst/>
            </a:prstGeom>
            <a:noFill/>
          </p:spPr>
          <p:txBody>
            <a:bodyPr wrap="square" rtlCol="0">
              <a:spAutoFit/>
            </a:bodyPr>
            <a:lstStyle/>
            <a:p>
              <a:endParaRPr lang="ko-KR" altLang="en-US" sz="1600" dirty="0">
                <a:solidFill>
                  <a:schemeClr val="tx1">
                    <a:lumMod val="75000"/>
                    <a:lumOff val="25000"/>
                  </a:schemeClr>
                </a:solidFill>
                <a:cs typeface="Arial" pitchFamily="34" charset="0"/>
              </a:endParaRPr>
            </a:p>
          </p:txBody>
        </p:sp>
        <p:sp>
          <p:nvSpPr>
            <p:cNvPr id="45" name="TextBox 44"/>
            <p:cNvSpPr txBox="1"/>
            <p:nvPr/>
          </p:nvSpPr>
          <p:spPr>
            <a:xfrm>
              <a:off x="2798956" y="3242385"/>
              <a:ext cx="2059657" cy="253915"/>
            </a:xfrm>
            <a:prstGeom prst="rect">
              <a:avLst/>
            </a:prstGeom>
            <a:noFill/>
          </p:spPr>
          <p:txBody>
            <a:bodyPr wrap="square" rtlCol="0">
              <a:spAutoFit/>
            </a:bodyPr>
            <a:lstStyle/>
            <a:p>
              <a:endParaRPr lang="ko-KR" altLang="en-US" sz="1600" b="1" dirty="0">
                <a:solidFill>
                  <a:schemeClr val="tx1">
                    <a:lumMod val="75000"/>
                    <a:lumOff val="25000"/>
                  </a:schemeClr>
                </a:solidFill>
                <a:cs typeface="Arial" pitchFamily="34" charset="0"/>
              </a:endParaRPr>
            </a:p>
          </p:txBody>
        </p:sp>
      </p:grpSp>
      <p:grpSp>
        <p:nvGrpSpPr>
          <p:cNvPr id="46" name="Group 45"/>
          <p:cNvGrpSpPr/>
          <p:nvPr/>
        </p:nvGrpSpPr>
        <p:grpSpPr>
          <a:xfrm>
            <a:off x="10220784" y="5151180"/>
            <a:ext cx="2568980" cy="627924"/>
            <a:chOff x="803640" y="3362835"/>
            <a:chExt cx="2059657" cy="470943"/>
          </a:xfrm>
        </p:grpSpPr>
        <p:sp>
          <p:nvSpPr>
            <p:cNvPr id="47" name="TextBox 46"/>
            <p:cNvSpPr txBox="1"/>
            <p:nvPr/>
          </p:nvSpPr>
          <p:spPr>
            <a:xfrm>
              <a:off x="803640" y="3579862"/>
              <a:ext cx="2059657" cy="253916"/>
            </a:xfrm>
            <a:prstGeom prst="rect">
              <a:avLst/>
            </a:prstGeom>
            <a:noFill/>
          </p:spPr>
          <p:txBody>
            <a:bodyPr wrap="square" rtlCol="0">
              <a:spAutoFit/>
            </a:bodyPr>
            <a:lstStyle/>
            <a:p>
              <a:endParaRPr lang="ko-KR" altLang="en-US" sz="1600" dirty="0">
                <a:solidFill>
                  <a:schemeClr val="tx1">
                    <a:lumMod val="75000"/>
                    <a:lumOff val="25000"/>
                  </a:schemeClr>
                </a:solidFill>
                <a:cs typeface="Arial" pitchFamily="34" charset="0"/>
              </a:endParaRPr>
            </a:p>
          </p:txBody>
        </p:sp>
        <p:sp>
          <p:nvSpPr>
            <p:cNvPr id="48" name="TextBox 47"/>
            <p:cNvSpPr txBox="1"/>
            <p:nvPr/>
          </p:nvSpPr>
          <p:spPr>
            <a:xfrm>
              <a:off x="803640" y="3362835"/>
              <a:ext cx="2059657" cy="253915"/>
            </a:xfrm>
            <a:prstGeom prst="rect">
              <a:avLst/>
            </a:prstGeom>
            <a:noFill/>
          </p:spPr>
          <p:txBody>
            <a:bodyPr wrap="square" rtlCol="0">
              <a:spAutoFit/>
            </a:bodyPr>
            <a:lstStyle/>
            <a:p>
              <a:r>
                <a:rPr lang="ro" altLang="ko-KR" sz="1600" b="1" dirty="0">
                  <a:solidFill>
                    <a:schemeClr val="tx1">
                      <a:lumMod val="75000"/>
                      <a:lumOff val="25000"/>
                    </a:schemeClr>
                  </a:solidFill>
                  <a:cs typeface="Arial" pitchFamily="34" charset="0"/>
                </a:rPr>
                <a:t> </a:t>
              </a:r>
              <a:endParaRPr lang="ko-KR" altLang="en-US" sz="1600" b="1" dirty="0">
                <a:solidFill>
                  <a:schemeClr val="tx1">
                    <a:lumMod val="75000"/>
                    <a:lumOff val="25000"/>
                  </a:schemeClr>
                </a:solidFill>
                <a:cs typeface="Arial" pitchFamily="34" charset="0"/>
              </a:endParaRPr>
            </a:p>
          </p:txBody>
        </p:sp>
      </p:grpSp>
      <p:graphicFrame>
        <p:nvGraphicFramePr>
          <p:cNvPr id="66" name="Table 66">
            <a:extLst>
              <a:ext uri="{FF2B5EF4-FFF2-40B4-BE49-F238E27FC236}">
                <a16:creationId xmlns:a16="http://schemas.microsoft.com/office/drawing/2014/main" id="{4ED4CB40-C7C6-9775-ADA1-6BB845600186}"/>
              </a:ext>
            </a:extLst>
          </p:cNvPr>
          <p:cNvGraphicFramePr>
            <a:graphicFrameLocks noGrp="1"/>
          </p:cNvGraphicFramePr>
          <p:nvPr>
            <p:extLst>
              <p:ext uri="{D42A27DB-BD31-4B8C-83A1-F6EECF244321}">
                <p14:modId xmlns:p14="http://schemas.microsoft.com/office/powerpoint/2010/main" val="2889752943"/>
              </p:ext>
            </p:extLst>
          </p:nvPr>
        </p:nvGraphicFramePr>
        <p:xfrm>
          <a:off x="554606" y="968562"/>
          <a:ext cx="11202229" cy="5434577"/>
        </p:xfrm>
        <a:graphic>
          <a:graphicData uri="http://schemas.openxmlformats.org/drawingml/2006/table">
            <a:tbl>
              <a:tblPr firstRow="1" bandRow="1">
                <a:tableStyleId>{5940675A-B579-460E-94D1-54222C63F5DA}</a:tableStyleId>
              </a:tblPr>
              <a:tblGrid>
                <a:gridCol w="1436222">
                  <a:extLst>
                    <a:ext uri="{9D8B030D-6E8A-4147-A177-3AD203B41FA5}">
                      <a16:colId xmlns:a16="http://schemas.microsoft.com/office/drawing/2014/main" val="395973138"/>
                    </a:ext>
                  </a:extLst>
                </a:gridCol>
                <a:gridCol w="2141803">
                  <a:extLst>
                    <a:ext uri="{9D8B030D-6E8A-4147-A177-3AD203B41FA5}">
                      <a16:colId xmlns:a16="http://schemas.microsoft.com/office/drawing/2014/main" val="1387533863"/>
                    </a:ext>
                  </a:extLst>
                </a:gridCol>
                <a:gridCol w="4281904">
                  <a:extLst>
                    <a:ext uri="{9D8B030D-6E8A-4147-A177-3AD203B41FA5}">
                      <a16:colId xmlns:a16="http://schemas.microsoft.com/office/drawing/2014/main" val="2774138884"/>
                    </a:ext>
                  </a:extLst>
                </a:gridCol>
                <a:gridCol w="3342300">
                  <a:extLst>
                    <a:ext uri="{9D8B030D-6E8A-4147-A177-3AD203B41FA5}">
                      <a16:colId xmlns:a16="http://schemas.microsoft.com/office/drawing/2014/main" val="951694394"/>
                    </a:ext>
                  </a:extLst>
                </a:gridCol>
              </a:tblGrid>
              <a:tr h="838876">
                <a:tc>
                  <a:txBody>
                    <a:bodyPr/>
                    <a:lstStyle/>
                    <a:p>
                      <a:pPr algn="just"/>
                      <a:r>
                        <a:rPr lang="ro" sz="1300" b="1" dirty="0"/>
                        <a:t>Curiozitate</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ro" sz="1100" dirty="0"/>
                        <a:t>Capacitatea unui antreprenor de a rămâne curios îi permite să caute continuu noi oportunități.</a:t>
                      </a:r>
                    </a:p>
                    <a:p>
                      <a:pPr algn="just"/>
                      <a:endParaRPr lang="en-GB" sz="1100" dirty="0"/>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ro" sz="1300" b="1" dirty="0"/>
                        <a:t>Constructia unei echipe</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ro" sz="1100" dirty="0"/>
                        <a:t>Un mare antreprenor este conștient de punctele sale forte și punctele slabe. În loc să lase neajunsurile să-i rețină, ei formează echipe bine rotunjite care le completează abilitățile.</a:t>
                      </a:r>
                    </a:p>
                    <a:p>
                      <a:pPr algn="just"/>
                      <a:endParaRPr lang="en-GB" sz="1100" dirty="0"/>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2172704"/>
                  </a:ext>
                </a:extLst>
              </a:tr>
              <a:tr h="1213269">
                <a:tc>
                  <a:txBody>
                    <a:bodyPr/>
                    <a:lstStyle/>
                    <a:p>
                      <a:pPr algn="just"/>
                      <a:r>
                        <a:rPr lang="ro" sz="1300" b="1" dirty="0"/>
                        <a:t>Experimentarea structurată</a:t>
                      </a:r>
                    </a:p>
                    <a:p>
                      <a:pPr algn="just"/>
                      <a:endParaRPr lang="en-GB" sz="1300" b="1" dirty="0"/>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ro" sz="1100" dirty="0"/>
                        <a:t>O conștientizare a experimentării controlate este necesară pentru antreprenori.</a:t>
                      </a:r>
                    </a:p>
                    <a:p>
                      <a:pPr algn="just"/>
                      <a:r>
                        <a:rPr lang="ro" sz="1100" dirty="0"/>
                        <a:t>Un antreprenor trebuie să efectueze teste pentru fiecare nouă oportunitate pentru a decide dacă merită să o urmărească.</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ro" sz="1300" b="1" dirty="0"/>
                        <a:t>Toleranță la risc</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ro" sz="1100" dirty="0"/>
                        <a:t>Riscul și antreprenoriatul sunt frecvent legate.</a:t>
                      </a:r>
                    </a:p>
                    <a:p>
                      <a:pPr algn="just"/>
                      <a:r>
                        <a:rPr lang="ro" sz="1100" dirty="0"/>
                        <a:t>Un antreprenor trebuie să-și asume riscuri atunci când începe o afacere, dar trebuie, de asemenea, să ia măsuri de precauție pentru a reduce aceste riscuri. Pentru a culege beneficiile muncii lor, antreprenorii de succes sunt dispuși să accepte o anumită cantitate de risc; cu toate acestea, eforturile lor de a reduce riscul au o corelație puternică cu toleranța lor la risc.</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02308650"/>
                  </a:ext>
                </a:extLst>
              </a:tr>
              <a:tr h="1205595">
                <a:tc>
                  <a:txBody>
                    <a:bodyPr/>
                    <a:lstStyle/>
                    <a:p>
                      <a:pPr algn="just"/>
                      <a:r>
                        <a:rPr lang="ro" sz="1300" b="1" dirty="0"/>
                        <a:t>Adaptabilitate</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ro" sz="1100" dirty="0"/>
                        <a:t>Directorii de succes ale companiei trebuie să fie flexibili și capabili să se adapteze la noile evenimente pentru a-și menține organizația în mișcare în fața unor evoluții neprevăzute.</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ro" sz="1300" b="1" dirty="0"/>
                        <a:t>Confortabil</a:t>
                      </a:r>
                    </a:p>
                    <a:p>
                      <a:pPr algn="r"/>
                      <a:r>
                        <a:rPr lang="ro" sz="1300" b="1" dirty="0"/>
                        <a:t>la esec</a:t>
                      </a:r>
                    </a:p>
                    <a:p>
                      <a:pPr algn="r"/>
                      <a:endParaRPr lang="en-GB" sz="1300" b="1" dirty="0"/>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ro" sz="1100" dirty="0"/>
                        <a:t>Antreprenorii de succes trebuie să se pregătească pentru eșec și să fie confortabil cu el. În loc să lase frica să-i țină înapoi, ei permit posibilitatea succesului să-i propulseze înainte.</a:t>
                      </a:r>
                    </a:p>
                    <a:p>
                      <a:pPr algn="just"/>
                      <a:endParaRPr lang="en-GB" sz="1100" dirty="0"/>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15816710"/>
                  </a:ext>
                </a:extLst>
              </a:tr>
              <a:tr h="880032">
                <a:tc>
                  <a:txBody>
                    <a:bodyPr/>
                    <a:lstStyle/>
                    <a:p>
                      <a:pPr algn="just"/>
                      <a:r>
                        <a:rPr lang="ro" sz="1300" b="1" dirty="0"/>
                        <a:t>Hotărâre</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ro" sz="1100" dirty="0"/>
                        <a:t>Pentru a avea succes, un antreprenor trebuie să ia decizii dificile și să le susțină.</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ro" sz="1300" b="1" dirty="0"/>
                        <a:t>Persistenţă</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ro" sz="1100" dirty="0"/>
                        <a:t>În timp ce mulți antreprenori de succes se simt confortabil cu posibilitatea de a eșua, asta nu înseamnă că renunță ușor. Mai degrabă, ei văd eșecul ca pe o oportunitate de a învăța și de a crește.</a:t>
                      </a:r>
                    </a:p>
                    <a:p>
                      <a:pPr algn="just"/>
                      <a:endParaRPr lang="en-GB" sz="1100" dirty="0"/>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27060476"/>
                  </a:ext>
                </a:extLst>
              </a:tr>
              <a:tr h="955880">
                <a:tc>
                  <a:txBody>
                    <a:bodyPr/>
                    <a:lstStyle/>
                    <a:p>
                      <a:pPr algn="just"/>
                      <a:r>
                        <a:rPr lang="ro" sz="1300" b="1" dirty="0"/>
                        <a:t>Concentrare pe termen lung</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ro" sz="1100" dirty="0"/>
                        <a:t>Chiar dacă succesul unei întreprinderi depinde de etapele sale incipiente, procesul nu se încheie odată ce compania este în funcțiune.</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ro" sz="1300" b="1" dirty="0"/>
                        <a:t>Inovaţie</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ro" sz="1100" dirty="0"/>
                        <a:t>Unii antreprenori sunt inovatori, dar nu toți sunt. Din fericire, acest tip de atitudine strategică poate fi dezvoltată. Perfecționându-vă abilitățile de gândire strategică, vă puteți poziționa efortul pentru succes, fiind bine echipat pentru a recunoaște șanse noi.</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48527788"/>
                  </a:ext>
                </a:extLst>
              </a:tr>
            </a:tbl>
          </a:graphicData>
        </a:graphic>
      </p:graphicFrame>
      <p:graphicFrame>
        <p:nvGraphicFramePr>
          <p:cNvPr id="73" name="Objeto 33">
            <a:extLst>
              <a:ext uri="{FF2B5EF4-FFF2-40B4-BE49-F238E27FC236}">
                <a16:creationId xmlns:a16="http://schemas.microsoft.com/office/drawing/2014/main" id="{D0726102-D4B8-84DF-5BAA-BFE570DADF23}"/>
              </a:ext>
            </a:extLst>
          </p:cNvPr>
          <p:cNvGraphicFramePr>
            <a:graphicFrameLocks noChangeAspect="1"/>
          </p:cNvGraphicFramePr>
          <p:nvPr>
            <p:extLst>
              <p:ext uri="{D42A27DB-BD31-4B8C-83A1-F6EECF244321}">
                <p14:modId xmlns:p14="http://schemas.microsoft.com/office/powerpoint/2010/main" val="1684843171"/>
              </p:ext>
            </p:extLst>
          </p:nvPr>
        </p:nvGraphicFramePr>
        <p:xfrm>
          <a:off x="11741167" y="6381133"/>
          <a:ext cx="481611" cy="476867"/>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25" name="Objeto 33">
                        <a:extLst>
                          <a:ext uri="{FF2B5EF4-FFF2-40B4-BE49-F238E27FC236}">
                            <a16:creationId xmlns:a16="http://schemas.microsoft.com/office/drawing/2014/main" id="{069986EB-7B00-B6FC-3AEB-C89CBFA7F383}"/>
                          </a:ext>
                        </a:extLst>
                      </p:cNvPr>
                      <p:cNvPicPr/>
                      <p:nvPr/>
                    </p:nvPicPr>
                    <p:blipFill>
                      <a:blip r:embed="rId4"/>
                      <a:stretch>
                        <a:fillRect/>
                      </a:stretch>
                    </p:blipFill>
                    <p:spPr>
                      <a:xfrm>
                        <a:off x="11741167" y="6381133"/>
                        <a:ext cx="481611" cy="476867"/>
                      </a:xfrm>
                      <a:prstGeom prst="rect">
                        <a:avLst/>
                      </a:prstGeom>
                    </p:spPr>
                  </p:pic>
                </p:oleObj>
              </mc:Fallback>
            </mc:AlternateContent>
          </a:graphicData>
        </a:graphic>
      </p:graphicFrame>
      <p:sp>
        <p:nvSpPr>
          <p:cNvPr id="78" name="TextBox 77">
            <a:extLst>
              <a:ext uri="{FF2B5EF4-FFF2-40B4-BE49-F238E27FC236}">
                <a16:creationId xmlns:a16="http://schemas.microsoft.com/office/drawing/2014/main" id="{045A2AF1-7D6C-875F-DD41-08B38A66880E}"/>
              </a:ext>
            </a:extLst>
          </p:cNvPr>
          <p:cNvSpPr txBox="1"/>
          <p:nvPr/>
        </p:nvSpPr>
        <p:spPr>
          <a:xfrm>
            <a:off x="1034053" y="193002"/>
            <a:ext cx="9876385" cy="369332"/>
          </a:xfrm>
          <a:prstGeom prst="rect">
            <a:avLst/>
          </a:prstGeom>
          <a:noFill/>
        </p:spPr>
        <p:txBody>
          <a:bodyPr wrap="square" rtlCol="0">
            <a:spAutoFit/>
          </a:bodyPr>
          <a:lstStyle/>
          <a:p>
            <a:pPr algn="ctr"/>
            <a:r>
              <a:rPr lang="ro" b="1" dirty="0"/>
              <a:t>Zece </a:t>
            </a:r>
            <a:r>
              <a:rPr lang="ro" b="1" dirty="0">
                <a:effectLst/>
              </a:rPr>
              <a:t>caracteristici ale </a:t>
            </a:r>
            <a:r>
              <a:rPr lang="ro" b="1" dirty="0"/>
              <a:t>antreprenorilor </a:t>
            </a:r>
            <a:r>
              <a:rPr lang="ro" b="1" dirty="0">
                <a:effectLst/>
              </a:rPr>
              <a:t>de succes</a:t>
            </a:r>
          </a:p>
        </p:txBody>
      </p:sp>
    </p:spTree>
    <p:extLst>
      <p:ext uri="{BB962C8B-B14F-4D97-AF65-F5344CB8AC3E}">
        <p14:creationId xmlns:p14="http://schemas.microsoft.com/office/powerpoint/2010/main" val="2276775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87355" y="308371"/>
            <a:ext cx="11617291" cy="6384992"/>
          </a:xfrm>
          <a:prstGeom prst="frame">
            <a:avLst>
              <a:gd name="adj1" fmla="val 890"/>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pic>
        <p:nvPicPr>
          <p:cNvPr id="8" name="Picture 7">
            <a:extLst>
              <a:ext uri="{FF2B5EF4-FFF2-40B4-BE49-F238E27FC236}">
                <a16:creationId xmlns:a16="http://schemas.microsoft.com/office/drawing/2014/main" id="{18B75DD6-43A9-68BF-2C80-EF48A52EACE0}"/>
              </a:ext>
            </a:extLst>
          </p:cNvPr>
          <p:cNvPicPr>
            <a:picLocks noChangeAspect="1"/>
          </p:cNvPicPr>
          <p:nvPr/>
        </p:nvPicPr>
        <p:blipFill>
          <a:blip r:embed="rId2"/>
          <a:stretch>
            <a:fillRect/>
          </a:stretch>
        </p:blipFill>
        <p:spPr>
          <a:xfrm>
            <a:off x="10715543" y="4561072"/>
            <a:ext cx="1069128" cy="1992938"/>
          </a:xfrm>
          <a:prstGeom prst="rect">
            <a:avLst/>
          </a:prstGeom>
        </p:spPr>
      </p:pic>
      <p:sp>
        <p:nvSpPr>
          <p:cNvPr id="15" name="TextBox 14">
            <a:extLst>
              <a:ext uri="{FF2B5EF4-FFF2-40B4-BE49-F238E27FC236}">
                <a16:creationId xmlns:a16="http://schemas.microsoft.com/office/drawing/2014/main" id="{B7EE9B20-D307-85C1-51CE-92584BC324B7}"/>
              </a:ext>
            </a:extLst>
          </p:cNvPr>
          <p:cNvSpPr txBox="1"/>
          <p:nvPr/>
        </p:nvSpPr>
        <p:spPr>
          <a:xfrm>
            <a:off x="616988" y="1300459"/>
            <a:ext cx="10958023" cy="3970318"/>
          </a:xfrm>
          <a:prstGeom prst="rect">
            <a:avLst/>
          </a:prstGeom>
          <a:noFill/>
        </p:spPr>
        <p:txBody>
          <a:bodyPr wrap="square">
            <a:spAutoFit/>
          </a:bodyPr>
          <a:lstStyle/>
          <a:p>
            <a:pPr algn="just"/>
            <a:r>
              <a:rPr lang="ro" dirty="0"/>
              <a:t>Putem spune că antreprenoriatul </a:t>
            </a:r>
            <a:r>
              <a:rPr lang="ro" b="1" dirty="0"/>
              <a:t>este o activitate cu un coeficient de risc inerent și foarte mare. </a:t>
            </a:r>
            <a:r>
              <a:rPr lang="ro" dirty="0"/>
              <a:t>Asumarea riscului este printre puținele elemente care diferențiază antreprenorii de manageri.</a:t>
            </a:r>
          </a:p>
          <a:p>
            <a:pPr algn="just"/>
            <a:endParaRPr lang="en-GB" dirty="0"/>
          </a:p>
          <a:p>
            <a:pPr algn="just"/>
            <a:endParaRPr lang="en-GB" dirty="0"/>
          </a:p>
          <a:p>
            <a:pPr algn="just"/>
            <a:r>
              <a:rPr lang="ro" dirty="0"/>
              <a:t>Riscul este prezent </a:t>
            </a:r>
            <a:r>
              <a:rPr lang="ro" b="1" dirty="0"/>
              <a:t>ca și incertitudinea </a:t>
            </a:r>
            <a:r>
              <a:rPr lang="ro" dirty="0"/>
              <a:t>generală asupra succesului și profitabilității inițiativei antreprenoriale. </a:t>
            </a:r>
            <a:r>
              <a:rPr lang="ro" b="1" dirty="0"/>
              <a:t>Provocarea antreprenorială constă în a face față acestei incertitudini cu curaj, metodă și gândire critică, astfel încât să atenuăm riscul și să obținem rezultatele așteptate.</a:t>
            </a:r>
          </a:p>
          <a:p>
            <a:pPr algn="just"/>
            <a:endParaRPr lang="en-GB" dirty="0"/>
          </a:p>
          <a:p>
            <a:pPr algn="just"/>
            <a:endParaRPr lang="en-GB" dirty="0"/>
          </a:p>
          <a:p>
            <a:pPr algn="just"/>
            <a:r>
              <a:rPr lang="ro" dirty="0"/>
              <a:t>Atitudinea antreprenorială vede dificultățile ca oportunități fantastice de afaceri care așteaptă să fie folosite. Antreprenorii primesc lecții valoroase din eșec pe care le pot folosi pentru a-și reconfigura strategia de inovare și </a:t>
            </a:r>
          </a:p>
          <a:p>
            <a:pPr algn="just"/>
            <a:r>
              <a:rPr lang="ro" dirty="0"/>
              <a:t>a-și reseta avantajul competitiv.</a:t>
            </a:r>
          </a:p>
          <a:p>
            <a:pPr algn="ctr"/>
            <a:endParaRPr lang="ro-RO" dirty="0"/>
          </a:p>
          <a:p>
            <a:pPr algn="ctr"/>
            <a:r>
              <a:rPr lang="ro" dirty="0"/>
              <a:t>De aceea trebuie să ne concentrăm pe </a:t>
            </a:r>
            <a:r>
              <a:rPr lang="ro" b="1" dirty="0"/>
              <a:t>simțul inițiativei </a:t>
            </a:r>
            <a:r>
              <a:rPr lang="ro" dirty="0"/>
              <a:t>și pe </a:t>
            </a:r>
            <a:r>
              <a:rPr lang="ro" b="1" dirty="0"/>
              <a:t>mentalitatea antreprenorială.</a:t>
            </a:r>
          </a:p>
        </p:txBody>
      </p:sp>
      <p:graphicFrame>
        <p:nvGraphicFramePr>
          <p:cNvPr id="19" name="Objeto 33">
            <a:extLst>
              <a:ext uri="{FF2B5EF4-FFF2-40B4-BE49-F238E27FC236}">
                <a16:creationId xmlns:a16="http://schemas.microsoft.com/office/drawing/2014/main" id="{0DA42267-F102-9710-2B78-7DC9C30AB3F5}"/>
              </a:ext>
            </a:extLst>
          </p:cNvPr>
          <p:cNvGraphicFramePr>
            <a:graphicFrameLocks noChangeAspect="1"/>
          </p:cNvGraphicFramePr>
          <p:nvPr>
            <p:extLst>
              <p:ext uri="{D42A27DB-BD31-4B8C-83A1-F6EECF244321}">
                <p14:modId xmlns:p14="http://schemas.microsoft.com/office/powerpoint/2010/main" val="914277692"/>
              </p:ext>
            </p:extLst>
          </p:nvPr>
        </p:nvGraphicFramePr>
        <p:xfrm>
          <a:off x="77695" y="69937"/>
          <a:ext cx="481611" cy="476867"/>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73" name="Objeto 33">
                        <a:extLst>
                          <a:ext uri="{FF2B5EF4-FFF2-40B4-BE49-F238E27FC236}">
                            <a16:creationId xmlns:a16="http://schemas.microsoft.com/office/drawing/2014/main" id="{D0726102-D4B8-84DF-5BAA-BFE570DADF23}"/>
                          </a:ext>
                        </a:extLst>
                      </p:cNvPr>
                      <p:cNvPicPr/>
                      <p:nvPr/>
                    </p:nvPicPr>
                    <p:blipFill>
                      <a:blip r:embed="rId4"/>
                      <a:stretch>
                        <a:fillRect/>
                      </a:stretch>
                    </p:blipFill>
                    <p:spPr>
                      <a:xfrm>
                        <a:off x="77695" y="69937"/>
                        <a:ext cx="481611" cy="476867"/>
                      </a:xfrm>
                      <a:prstGeom prst="rect">
                        <a:avLst/>
                      </a:prstGeom>
                    </p:spPr>
                  </p:pic>
                </p:oleObj>
              </mc:Fallback>
            </mc:AlternateContent>
          </a:graphicData>
        </a:graphic>
      </p:graphicFrame>
    </p:spTree>
    <p:extLst>
      <p:ext uri="{BB962C8B-B14F-4D97-AF65-F5344CB8AC3E}">
        <p14:creationId xmlns:p14="http://schemas.microsoft.com/office/powerpoint/2010/main" val="2887594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B82EB263-037A-4426-26CE-27F000F8B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6166" y="3893905"/>
            <a:ext cx="4289034" cy="2624405"/>
          </a:xfrm>
          <a:prstGeom prst="rect">
            <a:avLst/>
          </a:prstGeom>
        </p:spPr>
      </p:pic>
      <p:sp>
        <p:nvSpPr>
          <p:cNvPr id="4" name="TextBox 3">
            <a:extLst>
              <a:ext uri="{FF2B5EF4-FFF2-40B4-BE49-F238E27FC236}">
                <a16:creationId xmlns:a16="http://schemas.microsoft.com/office/drawing/2014/main" id="{0FE24005-51CD-A024-C826-B8E67239473F}"/>
              </a:ext>
            </a:extLst>
          </p:cNvPr>
          <p:cNvSpPr txBox="1"/>
          <p:nvPr/>
        </p:nvSpPr>
        <p:spPr>
          <a:xfrm>
            <a:off x="249382" y="858825"/>
            <a:ext cx="11693236" cy="5170646"/>
          </a:xfrm>
          <a:prstGeom prst="rect">
            <a:avLst/>
          </a:prstGeom>
          <a:noFill/>
        </p:spPr>
        <p:txBody>
          <a:bodyPr wrap="square" rtlCol="0">
            <a:spAutoFit/>
          </a:bodyPr>
          <a:lstStyle/>
          <a:p>
            <a:r>
              <a:rPr lang="ro" dirty="0"/>
              <a:t>Un sentiment de inițiativă și antreprenoriat </a:t>
            </a:r>
            <a:r>
              <a:rPr lang="ro" b="1" dirty="0"/>
              <a:t>este capacitatea de a transforma ideile în acțiuni prin creativitate, inovație și asumarea riscurilor, precum și capacitatea de a planifica și gestiona proiecte. </a:t>
            </a:r>
            <a:r>
              <a:rPr lang="ro" dirty="0"/>
              <a:t>Simțul inițiativei și antreprenoriatul se referă la capacitatea unui individ de a transforma ideile în acțiune.</a:t>
            </a:r>
          </a:p>
          <a:p>
            <a:endParaRPr lang="en-GB" dirty="0"/>
          </a:p>
          <a:p>
            <a:pPr algn="just"/>
            <a:r>
              <a:rPr lang="ro" dirty="0"/>
              <a:t>Aceasta servește drept fundație pentru abilități și cunoștințe mai specializate cerute de cei care stabilesc sau contribuie la activitatea socială sau comercială. De asemenea, ajută oamenii în viața lor de zi cu zi acasă și în societate, precum și la locul de muncă, sprijinindu-i să fie conștienți de contextul muncii lor și să poată profita de oportunități. Acest lucru ar trebui să încurajeze buna guvernare și să crească conștiința etică.</a:t>
            </a:r>
          </a:p>
          <a:p>
            <a:pPr algn="just"/>
            <a:endParaRPr lang="en-GB" dirty="0"/>
          </a:p>
          <a:p>
            <a:pPr algn="just"/>
            <a:r>
              <a:rPr lang="ro" dirty="0"/>
              <a:t>Inițiativa, proactivitatea, independența și inventivitatea atât în viața personală, cât și în cea profesională sunt trăsături ale unei atitudini antreprenoriale. De asemenea, implică dorința și hotărârea de a atinge obiectivele, fie că sunt cele care sunt împărtășite cu alții sau sunt personale, precum cele de la locul de muncă.</a:t>
            </a:r>
          </a:p>
          <a:p>
            <a:endParaRPr lang="en-GB" dirty="0"/>
          </a:p>
          <a:p>
            <a:endParaRPr lang="en-GB" dirty="0"/>
          </a:p>
          <a:p>
            <a:endParaRPr lang="en-GB" sz="1400" dirty="0"/>
          </a:p>
          <a:p>
            <a:endParaRPr lang="en-GB" sz="1400" dirty="0"/>
          </a:p>
          <a:p>
            <a:r>
              <a:rPr lang="ro" sz="1400" dirty="0"/>
              <a:t>Vă sugerăm să verificați acest cadru oferit de Comisia Europeană: </a:t>
            </a:r>
            <a:r>
              <a:rPr lang="ro" dirty="0">
                <a:hlinkClick r:id="rId3"/>
              </a:rPr>
              <a:t>https://publications.jrc.ec.europa.eu/repository/handle/JRC109128</a:t>
            </a:r>
            <a:r>
              <a:rPr lang="ro" dirty="0"/>
              <a:t> </a:t>
            </a:r>
            <a:r>
              <a:rPr lang="ro" dirty="0">
                <a:hlinkClick r:id="rId4"/>
              </a:rPr>
              <a:t>https://publications.jrc.ec.europa.eu/repository/handle/JRC120911</a:t>
            </a:r>
            <a:endParaRPr lang="en-GB" dirty="0"/>
          </a:p>
        </p:txBody>
      </p:sp>
      <p:graphicFrame>
        <p:nvGraphicFramePr>
          <p:cNvPr id="10" name="Objeto 33">
            <a:extLst>
              <a:ext uri="{FF2B5EF4-FFF2-40B4-BE49-F238E27FC236}">
                <a16:creationId xmlns:a16="http://schemas.microsoft.com/office/drawing/2014/main" id="{CDE6C1DC-0DAC-9223-CFA0-7B4B1D9EEF41}"/>
              </a:ext>
            </a:extLst>
          </p:cNvPr>
          <p:cNvGraphicFramePr>
            <a:graphicFrameLocks noChangeAspect="1"/>
          </p:cNvGraphicFramePr>
          <p:nvPr>
            <p:extLst>
              <p:ext uri="{D42A27DB-BD31-4B8C-83A1-F6EECF244321}">
                <p14:modId xmlns:p14="http://schemas.microsoft.com/office/powerpoint/2010/main" val="3933057378"/>
              </p:ext>
            </p:extLst>
          </p:nvPr>
        </p:nvGraphicFramePr>
        <p:xfrm>
          <a:off x="77695" y="69937"/>
          <a:ext cx="481611" cy="476867"/>
        </p:xfrm>
        <a:graphic>
          <a:graphicData uri="http://schemas.openxmlformats.org/presentationml/2006/ole">
            <mc:AlternateContent xmlns:mc="http://schemas.openxmlformats.org/markup-compatibility/2006">
              <mc:Choice xmlns:v="urn:schemas-microsoft-com:vml" Requires="v">
                <p:oleObj r:id="rId5" imgW="1933560" imgH="1914480" progId="">
                  <p:embed/>
                </p:oleObj>
              </mc:Choice>
              <mc:Fallback>
                <p:oleObj r:id="rId5" imgW="1933560" imgH="1914480" progId="">
                  <p:embed/>
                  <p:pic>
                    <p:nvPicPr>
                      <p:cNvPr id="19" name="Objeto 33">
                        <a:extLst>
                          <a:ext uri="{FF2B5EF4-FFF2-40B4-BE49-F238E27FC236}">
                            <a16:creationId xmlns:a16="http://schemas.microsoft.com/office/drawing/2014/main" id="{0DA42267-F102-9710-2B78-7DC9C30AB3F5}"/>
                          </a:ext>
                        </a:extLst>
                      </p:cNvPr>
                      <p:cNvPicPr/>
                      <p:nvPr/>
                    </p:nvPicPr>
                    <p:blipFill>
                      <a:blip r:embed="rId6"/>
                      <a:stretch>
                        <a:fillRect/>
                      </a:stretch>
                    </p:blipFill>
                    <p:spPr>
                      <a:xfrm>
                        <a:off x="77695" y="69937"/>
                        <a:ext cx="481611" cy="476867"/>
                      </a:xfrm>
                      <a:prstGeom prst="rect">
                        <a:avLst/>
                      </a:prstGeom>
                    </p:spPr>
                  </p:pic>
                </p:oleObj>
              </mc:Fallback>
            </mc:AlternateContent>
          </a:graphicData>
        </a:graphic>
      </p:graphicFrame>
    </p:spTree>
    <p:extLst>
      <p:ext uri="{BB962C8B-B14F-4D97-AF65-F5344CB8AC3E}">
        <p14:creationId xmlns:p14="http://schemas.microsoft.com/office/powerpoint/2010/main" val="4152521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9C2A4474-E6AA-734F-85D6-9C490B59A1A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971033" y="395767"/>
            <a:ext cx="1800211" cy="1539180"/>
          </a:xfrm>
          <a:prstGeom prst="rect">
            <a:avLst/>
          </a:prstGeom>
        </p:spPr>
      </p:pic>
      <p:sp>
        <p:nvSpPr>
          <p:cNvPr id="17" name="Frame 16"/>
          <p:cNvSpPr/>
          <p:nvPr/>
        </p:nvSpPr>
        <p:spPr>
          <a:xfrm>
            <a:off x="287355" y="308371"/>
            <a:ext cx="11617291" cy="6384992"/>
          </a:xfrm>
          <a:prstGeom prst="frame">
            <a:avLst>
              <a:gd name="adj1" fmla="val 890"/>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4" name="Rectangle 13"/>
          <p:cNvSpPr/>
          <p:nvPr/>
        </p:nvSpPr>
        <p:spPr>
          <a:xfrm>
            <a:off x="8869033" y="0"/>
            <a:ext cx="2688299" cy="6858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 Placeholder 1"/>
          <p:cNvSpPr txBox="1">
            <a:spLocks/>
          </p:cNvSpPr>
          <p:nvPr/>
        </p:nvSpPr>
        <p:spPr>
          <a:xfrm>
            <a:off x="9013048" y="2920922"/>
            <a:ext cx="2400267" cy="6668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ro" altLang="ko-KR" b="1" dirty="0">
                <a:solidFill>
                  <a:schemeClr val="bg1"/>
                </a:solidFill>
                <a:latin typeface="+mj-lt"/>
                <a:cs typeface="Arial" pitchFamily="34" charset="0"/>
              </a:rPr>
              <a:t>Auto-eficacitate</a:t>
            </a:r>
          </a:p>
        </p:txBody>
      </p:sp>
      <p:sp>
        <p:nvSpPr>
          <p:cNvPr id="2" name="TextBox 1">
            <a:extLst>
              <a:ext uri="{FF2B5EF4-FFF2-40B4-BE49-F238E27FC236}">
                <a16:creationId xmlns:a16="http://schemas.microsoft.com/office/drawing/2014/main" id="{FE144EE1-FD30-FE25-862D-C4E51A886B54}"/>
              </a:ext>
            </a:extLst>
          </p:cNvPr>
          <p:cNvSpPr txBox="1"/>
          <p:nvPr/>
        </p:nvSpPr>
        <p:spPr>
          <a:xfrm>
            <a:off x="1037688" y="611723"/>
            <a:ext cx="6102851" cy="923330"/>
          </a:xfrm>
          <a:prstGeom prst="rect">
            <a:avLst/>
          </a:prstGeom>
          <a:noFill/>
        </p:spPr>
        <p:txBody>
          <a:bodyPr wrap="square" rtlCol="0">
            <a:spAutoFit/>
          </a:bodyPr>
          <a:lstStyle/>
          <a:p>
            <a:pPr algn="just"/>
            <a:r>
              <a:rPr lang="ro" dirty="0"/>
              <a:t>Propus inițial de psihologul Albert Bandura, conceptul de autoeficacitate se referă la: „cât de bine se poate executa cursurile de acțiune necesare pentru a face față situațiilor prospective”.</a:t>
            </a:r>
          </a:p>
        </p:txBody>
      </p:sp>
      <p:sp>
        <p:nvSpPr>
          <p:cNvPr id="5" name="TextBox 4">
            <a:extLst>
              <a:ext uri="{FF2B5EF4-FFF2-40B4-BE49-F238E27FC236}">
                <a16:creationId xmlns:a16="http://schemas.microsoft.com/office/drawing/2014/main" id="{4F991FE4-0B90-8CD5-2DD8-C641FE5C1DF1}"/>
              </a:ext>
            </a:extLst>
          </p:cNvPr>
          <p:cNvSpPr txBox="1"/>
          <p:nvPr/>
        </p:nvSpPr>
        <p:spPr>
          <a:xfrm>
            <a:off x="753994" y="2150903"/>
            <a:ext cx="7648398" cy="3693319"/>
          </a:xfrm>
          <a:prstGeom prst="rect">
            <a:avLst/>
          </a:prstGeom>
          <a:noFill/>
        </p:spPr>
        <p:txBody>
          <a:bodyPr wrap="square">
            <a:spAutoFit/>
          </a:bodyPr>
          <a:lstStyle/>
          <a:p>
            <a:pPr marL="285750" indent="-285750" algn="just">
              <a:buFont typeface="Wingdings" panose="05000000000000000000" pitchFamily="2" charset="2"/>
              <a:buChar char="ü"/>
            </a:pPr>
            <a:r>
              <a:rPr lang="ro" b="1" dirty="0"/>
              <a:t>Ea influențează comportamentul uman în orice aspect al vieții sociale </a:t>
            </a:r>
            <a:r>
              <a:rPr lang="ro" dirty="0"/>
              <a:t>(muncă, sentimental, relație etc...). prin reprezentarea întregului sistem de convingeri, o persoană consideră ca mijloc de stimulare a schimbărilor în viața sa, percepția propriei autoeficacități a cuiva va fi cel mai probabil variabila cu cel mai mare impact pentru a-i afecta alegerile și provocările pe care ea este gata să le facă. față.</a:t>
            </a:r>
          </a:p>
          <a:p>
            <a:pPr algn="just"/>
            <a:endParaRPr lang="en-GB" dirty="0"/>
          </a:p>
          <a:p>
            <a:pPr marL="285750" indent="-285750" algn="just">
              <a:buFont typeface="Wingdings" panose="05000000000000000000" pitchFamily="2" charset="2"/>
              <a:buChar char="ü"/>
            </a:pPr>
            <a:r>
              <a:rPr lang="ro" dirty="0"/>
              <a:t>Este extrem de relevant pentru antreprenorii consacrați (și în special pentru cei aspiranți), deoarece </a:t>
            </a:r>
            <a:r>
              <a:rPr lang="ro" b="1" dirty="0"/>
              <a:t>le stimulează capacitatea de a fi eficienți și de impact </a:t>
            </a:r>
            <a:r>
              <a:rPr lang="ro" dirty="0"/>
              <a:t>în mediile lor operaționale/de afaceri.</a:t>
            </a:r>
          </a:p>
          <a:p>
            <a:pPr algn="just"/>
            <a:endParaRPr lang="en-GB" dirty="0"/>
          </a:p>
          <a:p>
            <a:pPr marL="285750" indent="-285750" algn="just">
              <a:buFont typeface="Wingdings" panose="05000000000000000000" pitchFamily="2" charset="2"/>
              <a:buChar char="ü"/>
            </a:pPr>
            <a:r>
              <a:rPr lang="ro" dirty="0"/>
              <a:t>O mentalitate sănătoasă de autoeficacitate aduce </a:t>
            </a:r>
            <a:r>
              <a:rPr lang="ro" b="1" dirty="0"/>
              <a:t>un efect de stimulare </a:t>
            </a:r>
            <a:r>
              <a:rPr lang="ro" dirty="0"/>
              <a:t>competenței antreprenorului de a acționa cu încredere, eficacitate și motivație.</a:t>
            </a:r>
          </a:p>
        </p:txBody>
      </p:sp>
      <p:graphicFrame>
        <p:nvGraphicFramePr>
          <p:cNvPr id="6" name="Objeto 33">
            <a:extLst>
              <a:ext uri="{FF2B5EF4-FFF2-40B4-BE49-F238E27FC236}">
                <a16:creationId xmlns:a16="http://schemas.microsoft.com/office/drawing/2014/main" id="{7B5EDFA5-A6E0-BFB1-6B51-372C520DCEA9}"/>
              </a:ext>
            </a:extLst>
          </p:cNvPr>
          <p:cNvGraphicFramePr>
            <a:graphicFrameLocks noChangeAspect="1"/>
          </p:cNvGraphicFramePr>
          <p:nvPr>
            <p:extLst>
              <p:ext uri="{D42A27DB-BD31-4B8C-83A1-F6EECF244321}">
                <p14:modId xmlns:p14="http://schemas.microsoft.com/office/powerpoint/2010/main" val="3796689851"/>
              </p:ext>
            </p:extLst>
          </p:nvPr>
        </p:nvGraphicFramePr>
        <p:xfrm>
          <a:off x="46548" y="69937"/>
          <a:ext cx="481611" cy="476867"/>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19" name="Objeto 33">
                        <a:extLst>
                          <a:ext uri="{FF2B5EF4-FFF2-40B4-BE49-F238E27FC236}">
                            <a16:creationId xmlns:a16="http://schemas.microsoft.com/office/drawing/2014/main" id="{0DA42267-F102-9710-2B78-7DC9C30AB3F5}"/>
                          </a:ext>
                        </a:extLst>
                      </p:cNvPr>
                      <p:cNvPicPr/>
                      <p:nvPr/>
                    </p:nvPicPr>
                    <p:blipFill>
                      <a:blip r:embed="rId4"/>
                      <a:stretch>
                        <a:fillRect/>
                      </a:stretch>
                    </p:blipFill>
                    <p:spPr>
                      <a:xfrm>
                        <a:off x="46548" y="69937"/>
                        <a:ext cx="481611" cy="476867"/>
                      </a:xfrm>
                      <a:prstGeom prst="rect">
                        <a:avLst/>
                      </a:prstGeom>
                    </p:spPr>
                  </p:pic>
                </p:oleObj>
              </mc:Fallback>
            </mc:AlternateContent>
          </a:graphicData>
        </a:graphic>
      </p:graphicFrame>
      <p:sp>
        <p:nvSpPr>
          <p:cNvPr id="7" name="Oval 6">
            <a:extLst>
              <a:ext uri="{FF2B5EF4-FFF2-40B4-BE49-F238E27FC236}">
                <a16:creationId xmlns:a16="http://schemas.microsoft.com/office/drawing/2014/main" id="{CC0C99A1-0FEB-E48A-7A08-EF7F63821D1F}"/>
              </a:ext>
            </a:extLst>
          </p:cNvPr>
          <p:cNvSpPr/>
          <p:nvPr/>
        </p:nvSpPr>
        <p:spPr>
          <a:xfrm>
            <a:off x="753995" y="2150903"/>
            <a:ext cx="283695" cy="288015"/>
          </a:xfrm>
          <a:prstGeom prst="ellipse">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8" name="Oval 7">
            <a:extLst>
              <a:ext uri="{FF2B5EF4-FFF2-40B4-BE49-F238E27FC236}">
                <a16:creationId xmlns:a16="http://schemas.microsoft.com/office/drawing/2014/main" id="{2E1865F5-9FE4-83C8-FBA2-22E7D362EAB5}"/>
              </a:ext>
            </a:extLst>
          </p:cNvPr>
          <p:cNvSpPr/>
          <p:nvPr/>
        </p:nvSpPr>
        <p:spPr>
          <a:xfrm>
            <a:off x="776532" y="4064017"/>
            <a:ext cx="283695" cy="288015"/>
          </a:xfrm>
          <a:prstGeom prst="ellipse">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 name="Oval 8">
            <a:extLst>
              <a:ext uri="{FF2B5EF4-FFF2-40B4-BE49-F238E27FC236}">
                <a16:creationId xmlns:a16="http://schemas.microsoft.com/office/drawing/2014/main" id="{4136DE3F-1B49-6F3E-F9D2-20B5DC5181FC}"/>
              </a:ext>
            </a:extLst>
          </p:cNvPr>
          <p:cNvSpPr/>
          <p:nvPr/>
        </p:nvSpPr>
        <p:spPr>
          <a:xfrm>
            <a:off x="753993" y="5210889"/>
            <a:ext cx="283695" cy="288015"/>
          </a:xfrm>
          <a:prstGeom prst="ellipse">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 name="TextBox 10">
            <a:extLst>
              <a:ext uri="{FF2B5EF4-FFF2-40B4-BE49-F238E27FC236}">
                <a16:creationId xmlns:a16="http://schemas.microsoft.com/office/drawing/2014/main" id="{7E01ADF1-2E90-E32E-E9B8-EE296369FAF3}"/>
              </a:ext>
            </a:extLst>
          </p:cNvPr>
          <p:cNvSpPr txBox="1"/>
          <p:nvPr/>
        </p:nvSpPr>
        <p:spPr>
          <a:xfrm>
            <a:off x="1199509" y="6220035"/>
            <a:ext cx="6097712" cy="276999"/>
          </a:xfrm>
          <a:prstGeom prst="rect">
            <a:avLst/>
          </a:prstGeom>
          <a:noFill/>
        </p:spPr>
        <p:txBody>
          <a:bodyPr wrap="square">
            <a:spAutoFit/>
          </a:bodyPr>
          <a:lstStyle/>
          <a:p>
            <a:r>
              <a:rPr lang="ro" sz="1200" i="1" dirty="0"/>
              <a:t>.</a:t>
            </a:r>
          </a:p>
        </p:txBody>
      </p:sp>
    </p:spTree>
    <p:extLst>
      <p:ext uri="{BB962C8B-B14F-4D97-AF65-F5344CB8AC3E}">
        <p14:creationId xmlns:p14="http://schemas.microsoft.com/office/powerpoint/2010/main" val="1995290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raphical user interface&#10;&#10;Description automatically generated">
            <a:extLst>
              <a:ext uri="{FF2B5EF4-FFF2-40B4-BE49-F238E27FC236}">
                <a16:creationId xmlns:a16="http://schemas.microsoft.com/office/drawing/2014/main" id="{D9FBAB09-FA08-C356-B004-0447BD2946BE}"/>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975" t="8496" r="8136"/>
          <a:stretch/>
        </p:blipFill>
        <p:spPr>
          <a:xfrm>
            <a:off x="2239766" y="5349347"/>
            <a:ext cx="1556721" cy="1185115"/>
          </a:xfrm>
          <a:prstGeom prst="rect">
            <a:avLst/>
          </a:prstGeom>
        </p:spPr>
      </p:pic>
      <p:sp>
        <p:nvSpPr>
          <p:cNvPr id="4" name="TextBox 3">
            <a:extLst>
              <a:ext uri="{FF2B5EF4-FFF2-40B4-BE49-F238E27FC236}">
                <a16:creationId xmlns:a16="http://schemas.microsoft.com/office/drawing/2014/main" id="{DEA2F064-1C73-173C-3AC0-B368520DE277}"/>
              </a:ext>
            </a:extLst>
          </p:cNvPr>
          <p:cNvSpPr txBox="1"/>
          <p:nvPr/>
        </p:nvSpPr>
        <p:spPr>
          <a:xfrm>
            <a:off x="523984" y="465151"/>
            <a:ext cx="11168008" cy="2862322"/>
          </a:xfrm>
          <a:prstGeom prst="rect">
            <a:avLst/>
          </a:prstGeom>
          <a:noFill/>
        </p:spPr>
        <p:txBody>
          <a:bodyPr wrap="square" rtlCol="0">
            <a:spAutoFit/>
          </a:bodyPr>
          <a:lstStyle/>
          <a:p>
            <a:pPr algn="just"/>
            <a:r>
              <a:rPr lang="ro" b="1" dirty="0"/>
              <a:t>Autoeficacitatea antreprenorială </a:t>
            </a:r>
            <a:r>
              <a:rPr lang="ro" dirty="0"/>
              <a:t>este folosită pentru a defini încrederea unui individ în abilitățile sale și are un rol determinant în modelarea intențiilor antreprenoriale. În acest sens, se poate presupune că nivelul de autoeficacitate antreprenorială se corelează cu intențiile antreprenoriale.</a:t>
            </a:r>
          </a:p>
          <a:p>
            <a:pPr algn="just"/>
            <a:endParaRPr lang="en-GB" dirty="0"/>
          </a:p>
          <a:p>
            <a:pPr algn="just"/>
            <a:r>
              <a:rPr lang="ro" dirty="0"/>
              <a:t>Studiile din literatura de specialitate indică faptul că există </a:t>
            </a:r>
            <a:r>
              <a:rPr lang="ro" b="1" dirty="0"/>
              <a:t>o legătură puternică între autoeficacitatea antreprenorială și performanța unei companii începute de un antreprenor. </a:t>
            </a:r>
            <a:r>
              <a:rPr lang="ro" dirty="0"/>
              <a:t>În general, este recunoscut faptul că autoeficacitatea antreprenorială, care se referă la credința unui individ în capacitatea sa de a îndeplini sarcini și roluri care vizează rezultate antreprenoriale, joacă un rol crucial în a descuraja dacă individul urmărește o carieră antreprenorială și se angajează într-un comportament antreprenorial.</a:t>
            </a:r>
          </a:p>
          <a:p>
            <a:endParaRPr lang="en-GB" dirty="0"/>
          </a:p>
        </p:txBody>
      </p:sp>
      <p:graphicFrame>
        <p:nvGraphicFramePr>
          <p:cNvPr id="6" name="Table 6">
            <a:extLst>
              <a:ext uri="{FF2B5EF4-FFF2-40B4-BE49-F238E27FC236}">
                <a16:creationId xmlns:a16="http://schemas.microsoft.com/office/drawing/2014/main" id="{E52D0B92-A2DA-527A-2E8A-441F8D196EC0}"/>
              </a:ext>
            </a:extLst>
          </p:cNvPr>
          <p:cNvGraphicFramePr>
            <a:graphicFrameLocks noGrp="1"/>
          </p:cNvGraphicFramePr>
          <p:nvPr>
            <p:extLst>
              <p:ext uri="{D42A27DB-BD31-4B8C-83A1-F6EECF244321}">
                <p14:modId xmlns:p14="http://schemas.microsoft.com/office/powerpoint/2010/main" val="2932524681"/>
              </p:ext>
            </p:extLst>
          </p:nvPr>
        </p:nvGraphicFramePr>
        <p:xfrm>
          <a:off x="905201" y="3081131"/>
          <a:ext cx="10762815" cy="2638292"/>
        </p:xfrm>
        <a:graphic>
          <a:graphicData uri="http://schemas.openxmlformats.org/drawingml/2006/table">
            <a:tbl>
              <a:tblPr firstRow="1" bandRow="1">
                <a:tableStyleId>{2D5ABB26-0587-4C30-8999-92F81FD0307C}</a:tableStyleId>
              </a:tblPr>
              <a:tblGrid>
                <a:gridCol w="5481898">
                  <a:extLst>
                    <a:ext uri="{9D8B030D-6E8A-4147-A177-3AD203B41FA5}">
                      <a16:colId xmlns:a16="http://schemas.microsoft.com/office/drawing/2014/main" val="4017442131"/>
                    </a:ext>
                  </a:extLst>
                </a:gridCol>
                <a:gridCol w="5280917">
                  <a:extLst>
                    <a:ext uri="{9D8B030D-6E8A-4147-A177-3AD203B41FA5}">
                      <a16:colId xmlns:a16="http://schemas.microsoft.com/office/drawing/2014/main" val="203063345"/>
                    </a:ext>
                  </a:extLst>
                </a:gridCol>
              </a:tblGrid>
              <a:tr h="403429">
                <a:tc>
                  <a:txBody>
                    <a:bodyPr/>
                    <a:lstStyle/>
                    <a:p>
                      <a:pPr algn="l"/>
                      <a:r>
                        <a:rPr lang="ro" sz="1800" b="1" dirty="0"/>
                        <a:t>Oameni cu o autoeficacitate puternică</a:t>
                      </a:r>
                    </a:p>
                  </a:txBody>
                  <a:tcPr/>
                </a:tc>
                <a:tc>
                  <a:txBody>
                    <a:bodyPr/>
                    <a:lstStyle/>
                    <a:p>
                      <a:r>
                        <a:rPr lang="ro" sz="1800" b="1" dirty="0"/>
                        <a:t>Oameni cu o autoeficacitate slabă</a:t>
                      </a:r>
                    </a:p>
                  </a:txBody>
                  <a:tcPr/>
                </a:tc>
                <a:extLst>
                  <a:ext uri="{0D108BD9-81ED-4DB2-BD59-A6C34878D82A}">
                    <a16:rowId xmlns:a16="http://schemas.microsoft.com/office/drawing/2014/main" val="3308900245"/>
                  </a:ext>
                </a:extLst>
              </a:tr>
              <a:tr h="2234863">
                <a:tc>
                  <a:txBody>
                    <a:bodyPr/>
                    <a:lstStyle/>
                    <a:p>
                      <a:pPr marL="285750" indent="-285750" algn="l">
                        <a:buFont typeface="Arial" panose="020B0604020202020204" pitchFamily="34" charset="0"/>
                        <a:buChar char="•"/>
                      </a:pPr>
                      <a:r>
                        <a:rPr lang="ro" sz="1600" dirty="0"/>
                        <a:t>Dezvoltă un interes mai profund față de activitățile la care participă.</a:t>
                      </a:r>
                    </a:p>
                    <a:p>
                      <a:pPr marL="285750" indent="-285750" algn="l">
                        <a:buFont typeface="Arial" panose="020B0604020202020204" pitchFamily="34" charset="0"/>
                        <a:buChar char="•"/>
                      </a:pPr>
                      <a:r>
                        <a:rPr lang="ro" sz="1600" dirty="0"/>
                        <a:t>Formează un sentiment mai puternic de angajament față de interesele și activitățile lor.</a:t>
                      </a:r>
                    </a:p>
                    <a:p>
                      <a:pPr marL="285750" indent="-285750" algn="l">
                        <a:buFont typeface="Arial" panose="020B0604020202020204" pitchFamily="34" charset="0"/>
                        <a:buChar char="•"/>
                      </a:pPr>
                      <a:r>
                        <a:rPr lang="ro" sz="1600" dirty="0"/>
                        <a:t>Reven rapid din eșecuri și dezamăgiri.</a:t>
                      </a:r>
                    </a:p>
                    <a:p>
                      <a:pPr marL="285750" indent="-285750" algn="l">
                        <a:buFont typeface="Arial" panose="020B0604020202020204" pitchFamily="34" charset="0"/>
                        <a:buChar char="•"/>
                      </a:pPr>
                      <a:r>
                        <a:rPr lang="ro" sz="1600" dirty="0"/>
                        <a:t>Văd problemele provocatoare ca sarcini care trebuie depășite.</a:t>
                      </a:r>
                    </a:p>
                  </a:txBody>
                  <a:tcPr/>
                </a:tc>
                <a:tc>
                  <a:txBody>
                    <a:bodyPr/>
                    <a:lstStyle/>
                    <a:p>
                      <a:pPr marL="285750" indent="-285750">
                        <a:buFont typeface="Arial" panose="020B0604020202020204" pitchFamily="34" charset="0"/>
                        <a:buChar char="•"/>
                      </a:pPr>
                      <a:r>
                        <a:rPr lang="ro" sz="1800" dirty="0"/>
                        <a:t>Evită sarcinile provocatoare.</a:t>
                      </a:r>
                    </a:p>
                    <a:p>
                      <a:pPr marL="285750" indent="-285750">
                        <a:buFont typeface="Arial" panose="020B0604020202020204" pitchFamily="34" charset="0"/>
                        <a:buChar char="•"/>
                      </a:pPr>
                      <a:r>
                        <a:rPr lang="ro" sz="1800" dirty="0"/>
                        <a:t>Cred că sarcinile și situațiile dificile depășesc capacitățile lor.</a:t>
                      </a:r>
                    </a:p>
                    <a:p>
                      <a:pPr marL="285750" indent="-285750">
                        <a:buFont typeface="Arial" panose="020B0604020202020204" pitchFamily="34" charset="0"/>
                        <a:buChar char="•"/>
                      </a:pPr>
                      <a:r>
                        <a:rPr lang="ro" sz="1800" dirty="0"/>
                        <a:t>Se concentrează pe eșecurile personale și pe rezultatele negative.</a:t>
                      </a:r>
                    </a:p>
                    <a:p>
                      <a:pPr marL="285750" indent="-285750">
                        <a:buFont typeface="Arial" panose="020B0604020202020204" pitchFamily="34" charset="0"/>
                        <a:buChar char="•"/>
                      </a:pPr>
                      <a:r>
                        <a:rPr lang="ro" sz="1800" dirty="0"/>
                        <a:t>Pierd rapid încrederea în abilitățile personale.</a:t>
                      </a:r>
                    </a:p>
                  </a:txBody>
                  <a:tcPr/>
                </a:tc>
                <a:extLst>
                  <a:ext uri="{0D108BD9-81ED-4DB2-BD59-A6C34878D82A}">
                    <a16:rowId xmlns:a16="http://schemas.microsoft.com/office/drawing/2014/main" val="3988998217"/>
                  </a:ext>
                </a:extLst>
              </a:tr>
            </a:tbl>
          </a:graphicData>
        </a:graphic>
      </p:graphicFrame>
      <p:graphicFrame>
        <p:nvGraphicFramePr>
          <p:cNvPr id="7" name="Objeto 33">
            <a:extLst>
              <a:ext uri="{FF2B5EF4-FFF2-40B4-BE49-F238E27FC236}">
                <a16:creationId xmlns:a16="http://schemas.microsoft.com/office/drawing/2014/main" id="{79B09E15-BB25-D214-FAD1-A4FFCFE7BF55}"/>
              </a:ext>
            </a:extLst>
          </p:cNvPr>
          <p:cNvGraphicFramePr>
            <a:graphicFrameLocks noChangeAspect="1"/>
          </p:cNvGraphicFramePr>
          <p:nvPr>
            <p:extLst>
              <p:ext uri="{D42A27DB-BD31-4B8C-83A1-F6EECF244321}">
                <p14:modId xmlns:p14="http://schemas.microsoft.com/office/powerpoint/2010/main" val="1680853250"/>
              </p:ext>
            </p:extLst>
          </p:nvPr>
        </p:nvGraphicFramePr>
        <p:xfrm>
          <a:off x="77695" y="69937"/>
          <a:ext cx="481611" cy="476867"/>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10" name="Objeto 33">
                        <a:extLst>
                          <a:ext uri="{FF2B5EF4-FFF2-40B4-BE49-F238E27FC236}">
                            <a16:creationId xmlns:a16="http://schemas.microsoft.com/office/drawing/2014/main" id="{CDE6C1DC-0DAC-9223-CFA0-7B4B1D9EEF41}"/>
                          </a:ext>
                        </a:extLst>
                      </p:cNvPr>
                      <p:cNvPicPr/>
                      <p:nvPr/>
                    </p:nvPicPr>
                    <p:blipFill>
                      <a:blip r:embed="rId4"/>
                      <a:stretch>
                        <a:fillRect/>
                      </a:stretch>
                    </p:blipFill>
                    <p:spPr>
                      <a:xfrm>
                        <a:off x="77695" y="69937"/>
                        <a:ext cx="481611" cy="476867"/>
                      </a:xfrm>
                      <a:prstGeom prst="rect">
                        <a:avLst/>
                      </a:prstGeom>
                    </p:spPr>
                  </p:pic>
                </p:oleObj>
              </mc:Fallback>
            </mc:AlternateContent>
          </a:graphicData>
        </a:graphic>
      </p:graphicFrame>
      <p:pic>
        <p:nvPicPr>
          <p:cNvPr id="8" name="Picture 7" descr="Icon&#10;&#10;Description automatically generated">
            <a:extLst>
              <a:ext uri="{FF2B5EF4-FFF2-40B4-BE49-F238E27FC236}">
                <a16:creationId xmlns:a16="http://schemas.microsoft.com/office/drawing/2014/main" id="{6B37AC2B-4C2C-C69A-F9E7-F97AA7FCCF2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2690954" y="4257980"/>
            <a:ext cx="1525055" cy="1454122"/>
          </a:xfrm>
          <a:prstGeom prst="rect">
            <a:avLst/>
          </a:prstGeom>
        </p:spPr>
      </p:pic>
      <p:pic>
        <p:nvPicPr>
          <p:cNvPr id="3" name="Picture 2" descr="A picture containing icon&#10;&#10;Description automatically generated">
            <a:extLst>
              <a:ext uri="{FF2B5EF4-FFF2-40B4-BE49-F238E27FC236}">
                <a16:creationId xmlns:a16="http://schemas.microsoft.com/office/drawing/2014/main" id="{BE7B719C-34C0-A9BC-B74F-1A1396332E1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2690954" y="1223913"/>
            <a:ext cx="1163471" cy="991656"/>
          </a:xfrm>
          <a:prstGeom prst="rect">
            <a:avLst/>
          </a:prstGeom>
        </p:spPr>
      </p:pic>
      <p:pic>
        <p:nvPicPr>
          <p:cNvPr id="14" name="Picture 13">
            <a:extLst>
              <a:ext uri="{FF2B5EF4-FFF2-40B4-BE49-F238E27FC236}">
                <a16:creationId xmlns:a16="http://schemas.microsoft.com/office/drawing/2014/main" id="{41D7B84F-314C-DFB0-4CD9-D591256FEB81}"/>
              </a:ext>
            </a:extLst>
          </p:cNvPr>
          <p:cNvPicPr>
            <a:picLocks noChangeAspect="1"/>
          </p:cNvPicPr>
          <p:nvPr/>
        </p:nvPicPr>
        <p:blipFill>
          <a:blip r:embed="rId7"/>
          <a:stretch>
            <a:fillRect/>
          </a:stretch>
        </p:blipFill>
        <p:spPr>
          <a:xfrm>
            <a:off x="8095133" y="5293005"/>
            <a:ext cx="1274898" cy="1099515"/>
          </a:xfrm>
          <a:prstGeom prst="rect">
            <a:avLst/>
          </a:prstGeom>
        </p:spPr>
      </p:pic>
    </p:spTree>
    <p:extLst>
      <p:ext uri="{BB962C8B-B14F-4D97-AF65-F5344CB8AC3E}">
        <p14:creationId xmlns:p14="http://schemas.microsoft.com/office/powerpoint/2010/main" val="1068809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10;&#10;Description automatically generated with medium confidence">
            <a:extLst>
              <a:ext uri="{FF2B5EF4-FFF2-40B4-BE49-F238E27FC236}">
                <a16:creationId xmlns:a16="http://schemas.microsoft.com/office/drawing/2014/main" id="{A3BA68B1-DD84-51DD-BA44-A0D907E378A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950519" y="418577"/>
            <a:ext cx="1800211" cy="1539180"/>
          </a:xfrm>
          <a:prstGeom prst="rect">
            <a:avLst/>
          </a:prstGeom>
        </p:spPr>
      </p:pic>
      <p:sp>
        <p:nvSpPr>
          <p:cNvPr id="17" name="Frame 16"/>
          <p:cNvSpPr/>
          <p:nvPr/>
        </p:nvSpPr>
        <p:spPr>
          <a:xfrm>
            <a:off x="287355" y="308371"/>
            <a:ext cx="11617291" cy="6384992"/>
          </a:xfrm>
          <a:prstGeom prst="frame">
            <a:avLst>
              <a:gd name="adj1" fmla="val 89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4" name="Rectangle 13"/>
          <p:cNvSpPr/>
          <p:nvPr/>
        </p:nvSpPr>
        <p:spPr>
          <a:xfrm>
            <a:off x="8599251" y="564204"/>
            <a:ext cx="3134475" cy="5985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20" name="Text Placeholder 1"/>
          <p:cNvSpPr txBox="1">
            <a:spLocks/>
          </p:cNvSpPr>
          <p:nvPr/>
        </p:nvSpPr>
        <p:spPr>
          <a:xfrm>
            <a:off x="8519467" y="2980493"/>
            <a:ext cx="3043338" cy="192054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ro" altLang="ko-KR" b="1" dirty="0">
                <a:solidFill>
                  <a:schemeClr val="bg1"/>
                </a:solidFill>
                <a:latin typeface="+mj-lt"/>
                <a:cs typeface="Arial" pitchFamily="34" charset="0"/>
              </a:rPr>
              <a:t>Conștiința de sine</a:t>
            </a:r>
            <a:endParaRPr lang="ko-KR" altLang="en-US" dirty="0">
              <a:solidFill>
                <a:schemeClr val="bg1"/>
              </a:solidFill>
              <a:latin typeface="+mj-lt"/>
              <a:cs typeface="Arial" pitchFamily="34" charset="0"/>
            </a:endParaRPr>
          </a:p>
        </p:txBody>
      </p:sp>
      <p:sp>
        <p:nvSpPr>
          <p:cNvPr id="3" name="TextBox 2">
            <a:extLst>
              <a:ext uri="{FF2B5EF4-FFF2-40B4-BE49-F238E27FC236}">
                <a16:creationId xmlns:a16="http://schemas.microsoft.com/office/drawing/2014/main" id="{C5C06853-CB61-77FA-E063-2382DE793888}"/>
              </a:ext>
            </a:extLst>
          </p:cNvPr>
          <p:cNvSpPr txBox="1"/>
          <p:nvPr/>
        </p:nvSpPr>
        <p:spPr>
          <a:xfrm>
            <a:off x="689539" y="1540108"/>
            <a:ext cx="7659007" cy="4524315"/>
          </a:xfrm>
          <a:prstGeom prst="rect">
            <a:avLst/>
          </a:prstGeom>
          <a:noFill/>
        </p:spPr>
        <p:txBody>
          <a:bodyPr wrap="square">
            <a:spAutoFit/>
          </a:bodyPr>
          <a:lstStyle/>
          <a:p>
            <a:pPr algn="just"/>
            <a:endParaRPr lang="en-GB" dirty="0"/>
          </a:p>
          <a:p>
            <a:pPr algn="just"/>
            <a:r>
              <a:rPr lang="ro" dirty="0"/>
              <a:t>Cercetările sugerează că </a:t>
            </a:r>
            <a:r>
              <a:rPr lang="ro" b="1" dirty="0"/>
              <a:t>ne vedem clar pe noi înșine, suntem mai încrezători și mai creativi. Luăm decizii mai corecte, construim relații mai puternice și comunicăm mai eficient. </a:t>
            </a:r>
            <a:r>
              <a:rPr lang="ro" dirty="0"/>
              <a:t>Este mai puțin probabil să mințim, să înșelam și să furăm. Suntem lucrători mai buni care primim mai multe promovări. Și suntem lideri mai eficienți, cu angajați mai mulțumiți și companii mai profitabile.</a:t>
            </a:r>
          </a:p>
          <a:p>
            <a:pPr algn="just"/>
            <a:endParaRPr lang="en-GB" dirty="0"/>
          </a:p>
          <a:p>
            <a:pPr algn="just"/>
            <a:r>
              <a:rPr lang="ro" dirty="0"/>
              <a:t>O teorie majoră în domeniu afirmă că </a:t>
            </a:r>
            <a:r>
              <a:rPr lang="ro" b="1" dirty="0"/>
              <a:t>conștientizarea de sine este o stare de spirit care le permite oamenilor să compare și să evalueze standardele lor actuale cu așteptările lor interne (și personale).</a:t>
            </a:r>
          </a:p>
          <a:p>
            <a:pPr algn="just"/>
            <a:endParaRPr lang="en-GB" dirty="0"/>
          </a:p>
          <a:p>
            <a:pPr algn="just"/>
            <a:r>
              <a:rPr lang="ro" dirty="0"/>
              <a:t>Antreprenorii conștienți de sine se comportă cu </a:t>
            </a:r>
            <a:r>
              <a:rPr lang="ro" b="1" dirty="0"/>
              <a:t>fiabilitate, leadership </a:t>
            </a:r>
            <a:r>
              <a:rPr lang="ro" dirty="0"/>
              <a:t>și </a:t>
            </a:r>
            <a:r>
              <a:rPr lang="ro" b="1" dirty="0"/>
              <a:t>inteligență emoțională </a:t>
            </a:r>
            <a:r>
              <a:rPr lang="ro" dirty="0"/>
              <a:t>. Acestea permit, pentru ei și pentru ceilalți, cel mai etic, durabil și inovator mediu de lucru; valorificând o înțelegere profundă a îndatoririlor lor morale, a capacităților </a:t>
            </a:r>
            <a:r>
              <a:rPr lang="ro" dirty="0" err="1"/>
              <a:t>fiecăruia </a:t>
            </a:r>
            <a:r>
              <a:rPr lang="ro" dirty="0"/>
              <a:t>și a identităților intime.</a:t>
            </a:r>
          </a:p>
        </p:txBody>
      </p:sp>
      <p:sp>
        <p:nvSpPr>
          <p:cNvPr id="4" name="TextBox 3">
            <a:extLst>
              <a:ext uri="{FF2B5EF4-FFF2-40B4-BE49-F238E27FC236}">
                <a16:creationId xmlns:a16="http://schemas.microsoft.com/office/drawing/2014/main" id="{31E8A1A5-6D21-95FE-D48E-257103BC01D4}"/>
              </a:ext>
            </a:extLst>
          </p:cNvPr>
          <p:cNvSpPr txBox="1"/>
          <p:nvPr/>
        </p:nvSpPr>
        <p:spPr>
          <a:xfrm>
            <a:off x="904126" y="738651"/>
            <a:ext cx="6287783" cy="647272"/>
          </a:xfrm>
          <a:prstGeom prst="rect">
            <a:avLst/>
          </a:prstGeom>
          <a:noFill/>
        </p:spPr>
        <p:txBody>
          <a:bodyPr wrap="square" rtlCol="0">
            <a:spAutoFit/>
          </a:bodyPr>
          <a:lstStyle/>
          <a:p>
            <a:pPr algn="ctr"/>
            <a:r>
              <a:rPr lang="ro" dirty="0"/>
              <a:t>Conștientizarea de sine pare să fi devenit cel mai recent cuvânt la modă în management și din motive întemeiate.</a:t>
            </a:r>
          </a:p>
        </p:txBody>
      </p:sp>
    </p:spTree>
    <p:extLst>
      <p:ext uri="{BB962C8B-B14F-4D97-AF65-F5344CB8AC3E}">
        <p14:creationId xmlns:p14="http://schemas.microsoft.com/office/powerpoint/2010/main" val="3198359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2989</TotalTime>
  <Words>4131</Words>
  <Application>Microsoft Office PowerPoint</Application>
  <PresentationFormat>Ecran lat</PresentationFormat>
  <Paragraphs>305</Paragraphs>
  <Slides>30</Slides>
  <Notes>1</Notes>
  <HiddenSlides>0</HiddenSlides>
  <MMClips>0</MMClips>
  <ScaleCrop>false</ScaleCrop>
  <HeadingPairs>
    <vt:vector size="8" baseType="variant">
      <vt:variant>
        <vt:lpstr>Fonturi utilizate</vt:lpstr>
      </vt:variant>
      <vt:variant>
        <vt:i4>5</vt:i4>
      </vt:variant>
      <vt:variant>
        <vt:lpstr>Temă</vt:lpstr>
      </vt:variant>
      <vt:variant>
        <vt:i4>1</vt:i4>
      </vt:variant>
      <vt:variant>
        <vt:lpstr>Servere OLE încorporate</vt:lpstr>
      </vt:variant>
      <vt:variant>
        <vt:i4>0</vt:i4>
      </vt:variant>
      <vt:variant>
        <vt:lpstr>Titluri diapozitive</vt:lpstr>
      </vt:variant>
      <vt:variant>
        <vt:i4>30</vt:i4>
      </vt:variant>
    </vt:vector>
  </HeadingPairs>
  <TitlesOfParts>
    <vt:vector size="36" baseType="lpstr">
      <vt:lpstr>Arial</vt:lpstr>
      <vt:lpstr>Calibri</vt:lpstr>
      <vt:lpstr>Calibri Light</vt:lpstr>
      <vt:lpstr>Symbol</vt:lpstr>
      <vt:lpstr>Wingdings</vt:lpstr>
      <vt:lpstr>Office Theme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gloria ridolfi</dc:creator>
  <cp:lastModifiedBy>Luminița BOLOCA</cp:lastModifiedBy>
  <cp:revision>34</cp:revision>
  <dcterms:created xsi:type="dcterms:W3CDTF">2022-10-26T08:08:15Z</dcterms:created>
  <dcterms:modified xsi:type="dcterms:W3CDTF">2023-06-16T08:06:20Z</dcterms:modified>
</cp:coreProperties>
</file>