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  <p:sldMasterId id="2147483667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Jacques Francois Shadow" panose="020B0604020202020204" charset="0"/>
      <p:regular r:id="rId45"/>
    </p:embeddedFont>
    <p:embeddedFont>
      <p:font typeface="Public Sans" panose="020B0604020202020204" charset="-18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F0at8aAF1rAoM/PxqtzPdKbiN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5" y="58"/>
      </p:cViewPr>
      <p:guideLst>
        <p:guide orient="horz" pos="13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865c46cb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1865c46cb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865c46cbc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865c46cbc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865c46cbc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g1865c46cbc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65c46cbc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g1865c46cbc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8" name="Google Shape;5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8a5d406dd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17" name="Google Shape;617;g18a5d406dd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8a5d406dd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7" name="Google Shape;627;g18a5d406dd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8a5d406d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36" name="Google Shape;636;g18a5d406d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8a5d406dd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46" name="Google Shape;646;g18a5d406dd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5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5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bg>
      <p:bgPr>
        <a:solidFill>
          <a:srgbClr val="87B5BA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and Contents Layout">
  <p:cSld name="6_Images and Contents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body" idx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2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60"/>
          <p:cNvSpPr>
            <a:spLocks noGrp="1"/>
          </p:cNvSpPr>
          <p:nvPr>
            <p:ph type="pic" idx="3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60"/>
          <p:cNvSpPr>
            <a:spLocks noGrp="1"/>
          </p:cNvSpPr>
          <p:nvPr>
            <p:ph type="pic" idx="4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s and Contents Layout">
  <p:cSld name="3_Images and Contents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/>
          <p:nvPr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61"/>
          <p:cNvSpPr>
            <a:spLocks noGrp="1"/>
          </p:cNvSpPr>
          <p:nvPr>
            <p:ph type="pic" idx="3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61"/>
          <p:cNvSpPr>
            <a:spLocks noGrp="1"/>
          </p:cNvSpPr>
          <p:nvPr>
            <p:ph type="pic" idx="4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bg>
      <p:bgPr>
        <a:solidFill>
          <a:srgbClr val="87B5BA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2"/>
          <p:cNvSpPr>
            <a:spLocks noGrp="1"/>
          </p:cNvSpPr>
          <p:nvPr>
            <p:ph type="pic" idx="2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62"/>
          <p:cNvSpPr>
            <a:spLocks noGrp="1"/>
          </p:cNvSpPr>
          <p:nvPr>
            <p:ph type="pic" idx="3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62"/>
          <p:cNvSpPr>
            <a:spLocks noGrp="1"/>
          </p:cNvSpPr>
          <p:nvPr>
            <p:ph type="pic" idx="4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62"/>
          <p:cNvSpPr>
            <a:spLocks noGrp="1"/>
          </p:cNvSpPr>
          <p:nvPr>
            <p:ph type="pic" idx="5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body" idx="2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63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3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3"/>
          <p:cNvSpPr>
            <a:spLocks noGrp="1"/>
          </p:cNvSpPr>
          <p:nvPr>
            <p:ph type="pic" idx="3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63"/>
          <p:cNvSpPr>
            <a:spLocks noGrp="1"/>
          </p:cNvSpPr>
          <p:nvPr>
            <p:ph type="pic" idx="4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63"/>
          <p:cNvSpPr>
            <a:spLocks noGrp="1"/>
          </p:cNvSpPr>
          <p:nvPr>
            <p:ph type="pic" idx="5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63"/>
          <p:cNvSpPr>
            <a:spLocks noGrp="1"/>
          </p:cNvSpPr>
          <p:nvPr>
            <p:ph type="pic" idx="6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63"/>
          <p:cNvSpPr>
            <a:spLocks noGrp="1"/>
          </p:cNvSpPr>
          <p:nvPr>
            <p:ph type="pic" idx="7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4"/>
          <p:cNvSpPr txBox="1">
            <a:spLocks noGrp="1"/>
          </p:cNvSpPr>
          <p:nvPr>
            <p:ph type="body" idx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sz="40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65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5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5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7"/>
          <p:cNvSpPr/>
          <p:nvPr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7"/>
          <p:cNvSpPr/>
          <p:nvPr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7"/>
          <p:cNvSpPr/>
          <p:nvPr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7"/>
          <p:cNvSpPr txBox="1">
            <a:spLocks noGrp="1"/>
          </p:cNvSpPr>
          <p:nvPr>
            <p:ph type="body" idx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body" idx="2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6214" y="896186"/>
            <a:ext cx="3678555" cy="183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2"/>
          <p:cNvSpPr txBox="1">
            <a:spLocks noGrp="1"/>
          </p:cNvSpPr>
          <p:nvPr>
            <p:ph type="body" idx="1"/>
          </p:nvPr>
        </p:nvSpPr>
        <p:spPr>
          <a:xfrm>
            <a:off x="0" y="3572242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body" idx="2"/>
          </p:nvPr>
        </p:nvSpPr>
        <p:spPr>
          <a:xfrm>
            <a:off x="-148" y="414830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109" name="Google Shape;109;p52"/>
          <p:cNvGraphicFramePr/>
          <p:nvPr/>
        </p:nvGraphicFramePr>
        <p:xfrm>
          <a:off x="2267744" y="555526"/>
          <a:ext cx="44291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29125" imgH="2552700" progId="">
                  <p:embed/>
                </p:oleObj>
              </mc:Choice>
              <mc:Fallback>
                <p:oleObj r:id="rId2" imgW="4429125" imgH="2552700" progId="">
                  <p:embed/>
                  <p:pic>
                    <p:nvPicPr>
                      <p:cNvPr id="109" name="Google Shape;109;p52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2267744" y="555526"/>
                        <a:ext cx="442912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0"/>
            <a:ext cx="4320480" cy="428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4"/>
          <p:cNvSpPr txBox="1">
            <a:spLocks noGrp="1"/>
          </p:cNvSpPr>
          <p:nvPr>
            <p:ph type="body" idx="1"/>
          </p:nvPr>
        </p:nvSpPr>
        <p:spPr>
          <a:xfrm>
            <a:off x="4788024" y="1794902"/>
            <a:ext cx="4355976" cy="108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54"/>
          <p:cNvSpPr txBox="1">
            <a:spLocks noGrp="1"/>
          </p:cNvSpPr>
          <p:nvPr>
            <p:ph type="body" idx="2"/>
          </p:nvPr>
        </p:nvSpPr>
        <p:spPr>
          <a:xfrm>
            <a:off x="4788024" y="2947030"/>
            <a:ext cx="4355828" cy="4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4" name="Google Shape;11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167272"/>
            <a:ext cx="2160240" cy="105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/>
          <p:nvPr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Google Shape;15;p48"/>
          <p:cNvGraphicFramePr/>
          <p:nvPr/>
        </p:nvGraphicFramePr>
        <p:xfrm>
          <a:off x="7179563" y="3228975"/>
          <a:ext cx="19335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33575" imgH="1914525" progId="">
                  <p:embed/>
                </p:oleObj>
              </mc:Choice>
              <mc:Fallback>
                <p:oleObj r:id="rId2" imgW="1933575" imgH="1914525" progId="">
                  <p:embed/>
                  <p:pic>
                    <p:nvPicPr>
                      <p:cNvPr id="15" name="Google Shape;15;p48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7179563" y="3228975"/>
                        <a:ext cx="193357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s and Contents Layout">
  <p:cSld name="2_Images and Contents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0"/>
          <p:cNvSpPr/>
          <p:nvPr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0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23208" y="1042230"/>
            <a:ext cx="2869272" cy="34746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>
            <a:spLocks noGrp="1"/>
          </p:cNvSpPr>
          <p:nvPr>
            <p:ph type="pic" idx="3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50"/>
          <p:cNvSpPr>
            <a:spLocks noGrp="1"/>
          </p:cNvSpPr>
          <p:nvPr>
            <p:ph type="pic" idx="4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 Layout">
  <p:cSld name="1_Agenda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/>
          <p:nvPr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" name="Google Shape;28;p53"/>
          <p:cNvGraphicFramePr/>
          <p:nvPr/>
        </p:nvGraphicFramePr>
        <p:xfrm>
          <a:off x="7179563" y="3228975"/>
          <a:ext cx="19335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33575" imgH="1914525" progId="">
                  <p:embed/>
                </p:oleObj>
              </mc:Choice>
              <mc:Fallback>
                <p:oleObj r:id="rId2" imgW="1933575" imgH="1914525" progId="">
                  <p:embed/>
                  <p:pic>
                    <p:nvPicPr>
                      <p:cNvPr id="28" name="Google Shape;28;p53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7179563" y="3228975"/>
                        <a:ext cx="193357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5"/>
          <p:cNvSpPr/>
          <p:nvPr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5"/>
          <p:cNvSpPr/>
          <p:nvPr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Google Shape;34;p55"/>
          <p:cNvGraphicFramePr/>
          <p:nvPr/>
        </p:nvGraphicFramePr>
        <p:xfrm>
          <a:off x="4218748" y="3077490"/>
          <a:ext cx="706503" cy="69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06503" imgH="699542" progId="">
                  <p:embed/>
                </p:oleObj>
              </mc:Choice>
              <mc:Fallback>
                <p:oleObj r:id="rId2" imgW="706503" imgH="699542" progId="">
                  <p:embed/>
                  <p:pic>
                    <p:nvPicPr>
                      <p:cNvPr id="34" name="Google Shape;34;p55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4218748" y="3077490"/>
                        <a:ext cx="706503" cy="699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6"/>
          <p:cNvSpPr/>
          <p:nvPr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6"/>
          <p:cNvSpPr>
            <a:spLocks noGrp="1"/>
          </p:cNvSpPr>
          <p:nvPr>
            <p:ph type="pic" idx="3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56"/>
          <p:cNvSpPr>
            <a:spLocks noGrp="1"/>
          </p:cNvSpPr>
          <p:nvPr>
            <p:ph type="pic" idx="4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56"/>
          <p:cNvSpPr>
            <a:spLocks noGrp="1"/>
          </p:cNvSpPr>
          <p:nvPr>
            <p:ph type="pic" idx="5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56"/>
          <p:cNvSpPr>
            <a:spLocks noGrp="1"/>
          </p:cNvSpPr>
          <p:nvPr>
            <p:ph type="pic" idx="6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56"/>
          <p:cNvSpPr/>
          <p:nvPr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6"/>
          <p:cNvSpPr/>
          <p:nvPr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6"/>
          <p:cNvSpPr/>
          <p:nvPr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6"/>
          <p:cNvSpPr/>
          <p:nvPr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and Contents Layout">
  <p:cSld name="1_Images and Contents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7"/>
          <p:cNvSpPr/>
          <p:nvPr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7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body" idx="2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Google Shape;51;p57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7"/>
          <p:cNvSpPr>
            <a:spLocks noGrp="1"/>
          </p:cNvSpPr>
          <p:nvPr>
            <p:ph type="pic" idx="3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57"/>
          <p:cNvSpPr/>
          <p:nvPr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and Contents Layout">
  <p:cSld name="4_Images and Contents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>
            <a:spLocks noGrp="1"/>
          </p:cNvSpPr>
          <p:nvPr>
            <p:ph type="pic" idx="2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58"/>
          <p:cNvSpPr/>
          <p:nvPr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8"/>
          <p:cNvSpPr/>
          <p:nvPr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963084" y="4561748"/>
            <a:ext cx="1803136" cy="3786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4"/>
          <p:cNvSpPr txBox="1"/>
          <p:nvPr/>
        </p:nvSpPr>
        <p:spPr>
          <a:xfrm>
            <a:off x="3707904" y="4561748"/>
            <a:ext cx="38164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The European Commission's support for the production of this publication does not constitute an endorsement of the contents, which reflect the views only of the authors, and the Commission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cannot be held responsible for any use which may be made of the information contained therein.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084" y="4561748"/>
            <a:ext cx="1803136" cy="37865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6"/>
          <p:cNvSpPr txBox="1"/>
          <p:nvPr/>
        </p:nvSpPr>
        <p:spPr>
          <a:xfrm>
            <a:off x="3707904" y="4561748"/>
            <a:ext cx="38164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The European Commission's support for the production of this publication does not constitute an endorsement of the contents, which reflect the views only of the authors, and the Commission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cannot be held responsible for any use which may be made of the information contained therein.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3084" y="4561748"/>
            <a:ext cx="1803136" cy="37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1"/>
          <p:cNvSpPr txBox="1"/>
          <p:nvPr/>
        </p:nvSpPr>
        <p:spPr>
          <a:xfrm>
            <a:off x="3707904" y="4561748"/>
            <a:ext cx="38164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The European Commission's support for the production of this publication does not constitute an endorsement of the contents, which reflect the views only of the authors, and the Commission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cannot be held responsible for any use which may be made of the information contained therein.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vwgu369J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special.e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/>
        </p:nvSpPr>
        <p:spPr>
          <a:xfrm>
            <a:off x="2394012" y="2689477"/>
            <a:ext cx="4355976" cy="108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ro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 Skills / Life Skills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2386466" y="3822128"/>
            <a:ext cx="4355828" cy="48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o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De: Nýheimar Knowledge Center (NKC)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0382" y="4470780"/>
            <a:ext cx="1512168" cy="3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3059831" y="4310944"/>
            <a:ext cx="4680521" cy="62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Sprijinul Comisiei Europene pentru producerea acestei publicații nu constituie o aprobare a conținutului, care reflectă doar opiniile autorilor, iar Comisia nu poate fi făcută responsabilă pentru orice utilizare care poate fi făcută a informațiilor conținute în aceasta.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Obstacole în drumul tău către obiectiv</a:t>
            </a:r>
            <a:endParaRPr sz="2800"/>
          </a:p>
        </p:txBody>
      </p:sp>
      <p:sp>
        <p:nvSpPr>
          <p:cNvPr id="304" name="Google Shape;304;p13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Ce poti face?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841709" y="1502839"/>
            <a:ext cx="7704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>
                <a:solidFill>
                  <a:srgbClr val="3F3F3F"/>
                </a:solidFill>
              </a:rPr>
              <a:t>Modelul SMART </a:t>
            </a:r>
            <a:r>
              <a:rPr lang="ro">
                <a:solidFill>
                  <a:srgbClr val="3F3F3F"/>
                </a:solidFill>
              </a:rPr>
              <a:t>face ca totul să pară atât de ușor!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Dar probabil vor fi obstacole...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Există instrumente care să vă ajute cu asta?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Da! </a:t>
            </a:r>
            <a:r>
              <a:rPr lang="ro" b="1">
                <a:solidFill>
                  <a:srgbClr val="3F3F3F"/>
                </a:solidFill>
              </a:rPr>
              <a:t>Modelul IDEAL </a:t>
            </a:r>
            <a:r>
              <a:rPr lang="ro">
                <a:solidFill>
                  <a:srgbClr val="3F3F3F"/>
                </a:solidFill>
              </a:rPr>
              <a:t>vă va ghida prin problemă.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7337882" y="1310494"/>
            <a:ext cx="504056" cy="728210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7349753" y="2571750"/>
            <a:ext cx="657645" cy="728210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IDEAL</a:t>
            </a:r>
            <a:endParaRPr sz="2800"/>
          </a:p>
        </p:txBody>
      </p:sp>
      <p:sp>
        <p:nvSpPr>
          <p:cNvPr id="313" name="Google Shape;313;p14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Model de rezolvare a problemelor</a:t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4061224" y="1203598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7B5B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 rot="2160000">
            <a:off x="5020924" y="1965135"/>
            <a:ext cx="264268" cy="334396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5266192" y="2079058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F39E5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/>
          <p:nvPr/>
        </p:nvSpPr>
        <p:spPr>
          <a:xfrm rot="-4320000">
            <a:off x="5401642" y="3108411"/>
            <a:ext cx="264268" cy="334397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4805935" y="3495584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7B5B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4431970" y="3823786"/>
            <a:ext cx="264269" cy="334397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3316512" y="3495584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7B5B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4"/>
          <p:cNvSpPr/>
          <p:nvPr/>
        </p:nvSpPr>
        <p:spPr>
          <a:xfrm rot="4320000">
            <a:off x="3451962" y="3122637"/>
            <a:ext cx="264269" cy="334397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2856255" y="2079058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F39E5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/>
          <p:cNvSpPr/>
          <p:nvPr/>
        </p:nvSpPr>
        <p:spPr>
          <a:xfrm rot="-2160000">
            <a:off x="3815956" y="1973927"/>
            <a:ext cx="264268" cy="334396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"/>
          <p:cNvSpPr/>
          <p:nvPr/>
        </p:nvSpPr>
        <p:spPr>
          <a:xfrm>
            <a:off x="4061224" y="2444656"/>
            <a:ext cx="990802" cy="99080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6BD7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14"/>
          <p:cNvGrpSpPr/>
          <p:nvPr/>
        </p:nvGrpSpPr>
        <p:grpSpPr>
          <a:xfrm>
            <a:off x="467544" y="2047738"/>
            <a:ext cx="2323459" cy="863358"/>
            <a:chOff x="803640" y="3362835"/>
            <a:chExt cx="2059657" cy="863358"/>
          </a:xfrm>
        </p:grpSpPr>
        <p:sp>
          <p:nvSpPr>
            <p:cNvPr id="326" name="Google Shape;326;p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Privește înapoi și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învață din acest proces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! Toată experiența este o lecție.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Uită-te înapoi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4"/>
          <p:cNvGrpSpPr/>
          <p:nvPr/>
        </p:nvGrpSpPr>
        <p:grpSpPr>
          <a:xfrm>
            <a:off x="5297074" y="1338233"/>
            <a:ext cx="3739422" cy="678692"/>
            <a:chOff x="803640" y="3362835"/>
            <a:chExt cx="2279093" cy="678692"/>
          </a:xfrm>
        </p:grpSpPr>
        <p:sp>
          <p:nvSpPr>
            <p:cNvPr id="329" name="Google Shape;329;p14"/>
            <p:cNvSpPr txBox="1"/>
            <p:nvPr/>
          </p:nvSpPr>
          <p:spPr>
            <a:xfrm>
              <a:off x="803640" y="3579862"/>
              <a:ext cx="22790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i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Adevărata problemă </a:t>
              </a: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poate fi altceva decât ceea ce vedem acum. Atenție dacă semnalați un </a:t>
              </a:r>
              <a:r>
                <a:rPr lang="ro" sz="1200" dirty="0">
                  <a:solidFill>
                    <a:srgbClr val="3F3F3F"/>
                  </a:solidFill>
                </a:rPr>
                <a:t>pericol</a:t>
              </a: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Identifică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4"/>
          <p:cNvGrpSpPr/>
          <p:nvPr/>
        </p:nvGrpSpPr>
        <p:grpSpPr>
          <a:xfrm>
            <a:off x="6368937" y="2211388"/>
            <a:ext cx="2323658" cy="901277"/>
            <a:chOff x="803673" y="3526485"/>
            <a:chExt cx="2059833" cy="901277"/>
          </a:xfrm>
        </p:grpSpPr>
        <p:sp>
          <p:nvSpPr>
            <p:cNvPr id="332" name="Google Shape;332;p14"/>
            <p:cNvSpPr txBox="1"/>
            <p:nvPr/>
          </p:nvSpPr>
          <p:spPr>
            <a:xfrm>
              <a:off x="803706" y="3781262"/>
              <a:ext cx="2059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După ce ați aflat care este problema, analizați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ce o cauzează</a:t>
              </a:r>
              <a:endParaRPr sz="1200" i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 txBox="1"/>
            <p:nvPr/>
          </p:nvSpPr>
          <p:spPr>
            <a:xfrm>
              <a:off x="803673" y="352648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Definește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4"/>
          <p:cNvGrpSpPr/>
          <p:nvPr/>
        </p:nvGrpSpPr>
        <p:grpSpPr>
          <a:xfrm>
            <a:off x="5868144" y="3493649"/>
            <a:ext cx="2323459" cy="863358"/>
            <a:chOff x="803640" y="3362835"/>
            <a:chExt cx="2059657" cy="863358"/>
          </a:xfrm>
        </p:grpSpPr>
        <p:sp>
          <p:nvSpPr>
            <p:cNvPr id="335" name="Google Shape;335;p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Ce soluții posibile există și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ce acțiuni puteți întreprinde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(în echipă)?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Explorează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4"/>
          <p:cNvGrpSpPr/>
          <p:nvPr/>
        </p:nvGrpSpPr>
        <p:grpSpPr>
          <a:xfrm>
            <a:off x="891641" y="3465253"/>
            <a:ext cx="2323459" cy="863358"/>
            <a:chOff x="803640" y="3362835"/>
            <a:chExt cx="2059657" cy="863358"/>
          </a:xfrm>
        </p:grpSpPr>
        <p:sp>
          <p:nvSpPr>
            <p:cNvPr id="338" name="Google Shape;338;p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Alegeți o acțiune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și încercați-o. Dacă nu rezolvă problema în cauză, încercați pe următoarea.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Acțiune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14"/>
          <p:cNvSpPr/>
          <p:nvPr/>
        </p:nvSpPr>
        <p:spPr>
          <a:xfrm rot="-54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4"/>
          <p:cNvSpPr txBox="1"/>
          <p:nvPr/>
        </p:nvSpPr>
        <p:spPr>
          <a:xfrm>
            <a:off x="4367432" y="1284721"/>
            <a:ext cx="62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eu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5470139" y="2176266"/>
            <a:ext cx="62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D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5021580" y="3603752"/>
            <a:ext cx="62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E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3499564" y="3575485"/>
            <a:ext cx="62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A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345" name="Google Shape;345;p14"/>
          <p:cNvSpPr txBox="1"/>
          <p:nvPr/>
        </p:nvSpPr>
        <p:spPr>
          <a:xfrm>
            <a:off x="3065569" y="2176266"/>
            <a:ext cx="62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L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ABILITATI SOCIALE</a:t>
            </a:r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Ce este?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827584" y="1347614"/>
            <a:ext cx="7632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</a:pPr>
            <a:r>
              <a:rPr lang="ro" dirty="0">
                <a:solidFill>
                  <a:srgbClr val="3F3F3F"/>
                </a:solidFill>
              </a:rPr>
              <a:t>Abilitățile noastre </a:t>
            </a:r>
            <a:r>
              <a:rPr lang="ro" b="1" dirty="0">
                <a:solidFill>
                  <a:srgbClr val="3F3F3F"/>
                </a:solidFill>
              </a:rPr>
              <a:t>sociale </a:t>
            </a:r>
            <a:r>
              <a:rPr lang="ro" dirty="0">
                <a:solidFill>
                  <a:srgbClr val="3F3F3F"/>
                </a:solidFill>
              </a:rPr>
              <a:t>sunt abilitățile pe care le-am învățat prin comunicarea cu alte persoane și ne permit să interacționăm adecvat și capabil în diferite contexte sociale.</a:t>
            </a:r>
            <a:endParaRPr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</a:pPr>
            <a:r>
              <a:rPr lang="ro" dirty="0">
                <a:solidFill>
                  <a:srgbClr val="3F3F3F"/>
                </a:solidFill>
              </a:rPr>
              <a:t>Acestea includ asertivitatea, comunicarea, rezolvarea conflictelor, coping și capacitatea de a ne regla comportamentul și sentimentele.</a:t>
            </a:r>
            <a:endParaRPr dirty="0">
              <a:solidFill>
                <a:srgbClr val="3F3F3F"/>
              </a:solidFill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4194207" y="3178441"/>
            <a:ext cx="755586" cy="609814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ABILITATI SOCIALE</a:t>
            </a:r>
            <a:endParaRPr/>
          </a:p>
        </p:txBody>
      </p:sp>
      <p:sp>
        <p:nvSpPr>
          <p:cNvPr id="359" name="Google Shape;359;p18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Beneficii</a:t>
            </a:r>
            <a:endParaRPr sz="1800"/>
          </a:p>
        </p:txBody>
      </p:sp>
      <p:sp>
        <p:nvSpPr>
          <p:cNvPr id="360" name="Google Shape;360;p18"/>
          <p:cNvSpPr txBox="1"/>
          <p:nvPr/>
        </p:nvSpPr>
        <p:spPr>
          <a:xfrm>
            <a:off x="827584" y="1237890"/>
            <a:ext cx="7920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434343"/>
                </a:solidFill>
              </a:rPr>
              <a:t>A avea abilități sociale bune are nenumărate beneficii pentru tine și societatea ta!</a:t>
            </a:r>
            <a:endParaRPr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434343"/>
                </a:solidFill>
              </a:rPr>
              <a:t>Cu toate acestea, să enumerăm două puncte concrete. Hrănindu-ți abilitățile sociale, tu:</a:t>
            </a:r>
            <a:endParaRPr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ro-RO" dirty="0">
                <a:solidFill>
                  <a:srgbClr val="434343"/>
                </a:solidFill>
              </a:rPr>
              <a:t>Îți </a:t>
            </a:r>
            <a:r>
              <a:rPr lang="ro" dirty="0">
                <a:solidFill>
                  <a:srgbClr val="434343"/>
                </a:solidFill>
              </a:rPr>
              <a:t>îmbunătățești comunicarea, iar o bună comunicare este cheia progresului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ro" dirty="0">
                <a:solidFill>
                  <a:srgbClr val="434343"/>
                </a:solidFill>
              </a:rPr>
              <a:t>Îți îmbunătățești inteligența emoțională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ro" dirty="0">
                <a:solidFill>
                  <a:srgbClr val="434343"/>
                </a:solidFill>
              </a:rPr>
              <a:t>Te împuternicește să fii protagonistul propriei povești, să faci ceva să se întâmple!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4194207" y="3178441"/>
            <a:ext cx="755586" cy="609814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3419872" y="3250972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578850" y="3258788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5547668" y="3436915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6322003" y="3410147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 rot="10800000">
            <a:off x="2867333" y="3410147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 rot="10800000">
            <a:off x="5766392" y="3208062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 rot="10800000">
            <a:off x="6028535" y="3208062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 rot="10800000">
            <a:off x="3657593" y="3491164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 rot="10800000">
            <a:off x="2267909" y="3258788"/>
            <a:ext cx="219879" cy="469045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6745965" y="3323503"/>
            <a:ext cx="176460" cy="464752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Patru abilități sociale importante</a:t>
            </a:r>
            <a:endParaRPr sz="2800"/>
          </a:p>
        </p:txBody>
      </p:sp>
      <p:sp>
        <p:nvSpPr>
          <p:cNvPr id="377" name="Google Shape;377;p19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… pentru ca tu să te echipezi!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 flipH="1">
            <a:off x="3345827" y="703817"/>
            <a:ext cx="648072" cy="648072"/>
          </a:xfrm>
          <a:prstGeom prst="ellipse">
            <a:avLst/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9"/>
          <p:cNvSpPr/>
          <p:nvPr/>
        </p:nvSpPr>
        <p:spPr>
          <a:xfrm flipH="1">
            <a:off x="2841771" y="2418039"/>
            <a:ext cx="648072" cy="648072"/>
          </a:xfrm>
          <a:prstGeom prst="ellipse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9"/>
          <p:cNvSpPr/>
          <p:nvPr/>
        </p:nvSpPr>
        <p:spPr>
          <a:xfrm flipH="1">
            <a:off x="2841771" y="1560928"/>
            <a:ext cx="648072" cy="648072"/>
          </a:xfrm>
          <a:prstGeom prst="ellipse">
            <a:avLst/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9"/>
          <p:cNvSpPr/>
          <p:nvPr/>
        </p:nvSpPr>
        <p:spPr>
          <a:xfrm flipH="1">
            <a:off x="3345827" y="3275151"/>
            <a:ext cx="648072" cy="64807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/>
          <p:nvPr/>
        </p:nvSpPr>
        <p:spPr>
          <a:xfrm rot="-2700000" flipH="1">
            <a:off x="3552307" y="3380062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19"/>
          <p:cNvGrpSpPr/>
          <p:nvPr/>
        </p:nvGrpSpPr>
        <p:grpSpPr>
          <a:xfrm>
            <a:off x="995241" y="549521"/>
            <a:ext cx="2156275" cy="817191"/>
            <a:chOff x="558264" y="3362835"/>
            <a:chExt cx="2305033" cy="817191"/>
          </a:xfrm>
        </p:grpSpPr>
        <p:sp>
          <p:nvSpPr>
            <p:cNvPr id="384" name="Google Shape;384;p19"/>
            <p:cNvSpPr txBox="1"/>
            <p:nvPr/>
          </p:nvSpPr>
          <p:spPr>
            <a:xfrm>
              <a:off x="558264" y="3579862"/>
              <a:ext cx="2305033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Exprima-te! Imparte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idei și sentimente și spectacol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interes pentru </a:t>
              </a:r>
              <a:r>
                <a:rPr lang="ro" sz="1100">
                  <a:solidFill>
                    <a:srgbClr val="3F3F3F"/>
                  </a:solidFill>
                </a:rPr>
                <a:t>alții </a:t>
              </a: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Comunicare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9"/>
          <p:cNvGrpSpPr/>
          <p:nvPr/>
        </p:nvGrpSpPr>
        <p:grpSpPr>
          <a:xfrm>
            <a:off x="311675" y="1406632"/>
            <a:ext cx="2351140" cy="817191"/>
            <a:chOff x="349957" y="3362835"/>
            <a:chExt cx="2513341" cy="817191"/>
          </a:xfrm>
        </p:grpSpPr>
        <p:sp>
          <p:nvSpPr>
            <p:cNvPr id="387" name="Google Shape;387;p19"/>
            <p:cNvSpPr txBox="1"/>
            <p:nvPr/>
          </p:nvSpPr>
          <p:spPr>
            <a:xfrm>
              <a:off x="349957" y="3579862"/>
              <a:ext cx="2513341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Ascultă activ, reține-te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hotărâre. Arată înțelegere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și limbajul corpului empatic.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Empatie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311674" y="2263743"/>
            <a:ext cx="2351141" cy="817191"/>
            <a:chOff x="349955" y="3362835"/>
            <a:chExt cx="2513342" cy="817191"/>
          </a:xfrm>
        </p:grpSpPr>
        <p:sp>
          <p:nvSpPr>
            <p:cNvPr id="390" name="Google Shape;390;p19"/>
            <p:cNvSpPr txBox="1"/>
            <p:nvPr/>
          </p:nvSpPr>
          <p:spPr>
            <a:xfrm>
              <a:off x="349955" y="3579862"/>
              <a:ext cx="2513342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Nu fii pasiv sau agresiv.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Exprima-te cu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încredere și respect.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Asertivitatea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9"/>
          <p:cNvGrpSpPr/>
          <p:nvPr/>
        </p:nvGrpSpPr>
        <p:grpSpPr>
          <a:xfrm>
            <a:off x="419178" y="3120855"/>
            <a:ext cx="2697248" cy="986468"/>
            <a:chOff x="-20029" y="3362835"/>
            <a:chExt cx="2883327" cy="986468"/>
          </a:xfrm>
        </p:grpSpPr>
        <p:sp>
          <p:nvSpPr>
            <p:cNvPr id="393" name="Google Shape;393;p19"/>
            <p:cNvSpPr txBox="1"/>
            <p:nvPr/>
          </p:nvSpPr>
          <p:spPr>
            <a:xfrm>
              <a:off x="-20029" y="3579862"/>
              <a:ext cx="2883327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Nu vă fie frică de un conflict.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Prin cooperare veți găsi un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soluție (amintiți-vă de </a:t>
              </a:r>
              <a:r>
                <a:rPr lang="ro" sz="11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IDEAL</a:t>
              </a: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1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model de rezolvare a problemelor </a:t>
              </a:r>
              <a:r>
                <a:rPr lang="ro" sz="11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Rezolvarea conflictului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19"/>
          <p:cNvSpPr/>
          <p:nvPr/>
        </p:nvSpPr>
        <p:spPr>
          <a:xfrm>
            <a:off x="4146757" y="987574"/>
            <a:ext cx="765102" cy="2729660"/>
          </a:xfrm>
          <a:custGeom>
            <a:avLst/>
            <a:gdLst/>
            <a:ahLst/>
            <a:cxnLst/>
            <a:rect l="l" t="t" r="r" b="b"/>
            <a:pathLst>
              <a:path w="768" h="2740" extrusionOk="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4932751" y="871952"/>
            <a:ext cx="813539" cy="2829451"/>
          </a:xfrm>
          <a:custGeom>
            <a:avLst/>
            <a:gdLst/>
            <a:ahLst/>
            <a:cxnLst/>
            <a:rect l="l" t="t" r="r" b="b"/>
            <a:pathLst>
              <a:path w="862" h="2998" extrusionOk="0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228" y="620869"/>
            <a:ext cx="594221" cy="76850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9"/>
          <p:cNvSpPr/>
          <p:nvPr/>
        </p:nvSpPr>
        <p:spPr>
          <a:xfrm>
            <a:off x="2968731" y="1717434"/>
            <a:ext cx="382181" cy="382181"/>
          </a:xfrm>
          <a:prstGeom prst="hear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9"/>
          <p:cNvSpPr/>
          <p:nvPr/>
        </p:nvSpPr>
        <p:spPr>
          <a:xfrm>
            <a:off x="3010934" y="257085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"/>
          <p:cNvSpPr/>
          <p:nvPr/>
        </p:nvSpPr>
        <p:spPr>
          <a:xfrm>
            <a:off x="215516" y="231278"/>
            <a:ext cx="8712968" cy="4788744"/>
          </a:xfrm>
          <a:prstGeom prst="frame">
            <a:avLst>
              <a:gd name="adj1" fmla="val 890"/>
            </a:avLst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6651775" y="0"/>
            <a:ext cx="2016224" cy="5143500"/>
          </a:xfrm>
          <a:prstGeom prst="rect">
            <a:avLst/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0"/>
          <p:cNvSpPr txBox="1"/>
          <p:nvPr/>
        </p:nvSpPr>
        <p:spPr>
          <a:xfrm>
            <a:off x="6763892" y="771302"/>
            <a:ext cx="1800200" cy="144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o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Abilitati sociale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Comunicare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0"/>
          <p:cNvGrpSpPr/>
          <p:nvPr/>
        </p:nvGrpSpPr>
        <p:grpSpPr>
          <a:xfrm>
            <a:off x="476002" y="691634"/>
            <a:ext cx="5967974" cy="2273438"/>
            <a:chOff x="3633985" y="1203598"/>
            <a:chExt cx="2363100" cy="2273438"/>
          </a:xfrm>
        </p:grpSpPr>
        <p:sp>
          <p:nvSpPr>
            <p:cNvPr id="408" name="Google Shape;408;p20"/>
            <p:cNvSpPr txBox="1"/>
            <p:nvPr/>
          </p:nvSpPr>
          <p:spPr>
            <a:xfrm>
              <a:off x="3633985" y="1568862"/>
              <a:ext cx="2363100" cy="1908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u="sng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Comunicarea față în față </a:t>
              </a:r>
              <a:r>
                <a:rPr lang="ro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s-a dovedit mai semnificativă decât comunicarea online.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„Împreună” joacă un rol important.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Limbajul corpului, expresiile faciale, modurile de a vorbi (tonul vocii,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pauze, accent diferit pe cuvinte) etc.</a:t>
              </a:r>
              <a:endParaRPr dirty="0"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0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(Dupuis și Ramsey, 2011; O'Day și Heimberg, 2021; Vasanthakumari, 2019)</a:t>
              </a:r>
              <a:endParaRPr sz="1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 txBox="1"/>
            <p:nvPr/>
          </p:nvSpPr>
          <p:spPr>
            <a:xfrm>
              <a:off x="3687661" y="1203598"/>
              <a:ext cx="22524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Comunicare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0" name="Google Shape;4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2778" y="3117194"/>
            <a:ext cx="594221" cy="76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865c46cbc0_0_0"/>
          <p:cNvSpPr/>
          <p:nvPr/>
        </p:nvSpPr>
        <p:spPr>
          <a:xfrm>
            <a:off x="215516" y="231278"/>
            <a:ext cx="8712900" cy="4788600"/>
          </a:xfrm>
          <a:prstGeom prst="frame">
            <a:avLst>
              <a:gd name="adj1" fmla="val 890"/>
            </a:avLst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1865c46cbc0_0_0"/>
          <p:cNvSpPr/>
          <p:nvPr/>
        </p:nvSpPr>
        <p:spPr>
          <a:xfrm>
            <a:off x="6651775" y="0"/>
            <a:ext cx="2016300" cy="5143500"/>
          </a:xfrm>
          <a:prstGeom prst="rect">
            <a:avLst/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1865c46cbc0_0_0"/>
          <p:cNvSpPr txBox="1"/>
          <p:nvPr/>
        </p:nvSpPr>
        <p:spPr>
          <a:xfrm>
            <a:off x="6763892" y="771302"/>
            <a:ext cx="18003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o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Abilitati sociale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Comunicare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g1865c46cbc0_0_0"/>
          <p:cNvGrpSpPr/>
          <p:nvPr/>
        </p:nvGrpSpPr>
        <p:grpSpPr>
          <a:xfrm>
            <a:off x="476056" y="691634"/>
            <a:ext cx="5968009" cy="3828464"/>
            <a:chOff x="3633985" y="1203598"/>
            <a:chExt cx="2363100" cy="3828464"/>
          </a:xfrm>
        </p:grpSpPr>
        <p:sp>
          <p:nvSpPr>
            <p:cNvPr id="419" name="Google Shape;419;g1865c46cbc0_0_0"/>
            <p:cNvSpPr txBox="1"/>
            <p:nvPr/>
          </p:nvSpPr>
          <p:spPr>
            <a:xfrm>
              <a:off x="3633985" y="1568862"/>
              <a:ext cx="2363100" cy="34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o" sz="1100">
                  <a:solidFill>
                    <a:srgbClr val="434343"/>
                  </a:solidFill>
                </a:rPr>
                <a:t>Capacitatea de comunicare are două aspecte; abilități de </a:t>
              </a:r>
              <a:r>
                <a:rPr lang="ro" sz="1100" i="1">
                  <a:solidFill>
                    <a:srgbClr val="434343"/>
                  </a:solidFill>
                </a:rPr>
                <a:t>investigare </a:t>
              </a:r>
              <a:r>
                <a:rPr lang="ro" sz="1100">
                  <a:solidFill>
                    <a:srgbClr val="434343"/>
                  </a:solidFill>
                </a:rPr>
                <a:t>și abilități de </a:t>
              </a:r>
              <a:r>
                <a:rPr lang="ro" sz="1100" i="1">
                  <a:solidFill>
                    <a:srgbClr val="434343"/>
                  </a:solidFill>
                </a:rPr>
                <a:t>persuasiune </a:t>
              </a:r>
              <a:r>
                <a:rPr lang="ro" sz="1100">
                  <a:solidFill>
                    <a:srgbClr val="434343"/>
                  </a:solidFill>
                </a:rPr>
                <a:t>.</a:t>
              </a:r>
              <a:endParaRPr sz="11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1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o" sz="1100">
                  <a:solidFill>
                    <a:srgbClr val="434343"/>
                  </a:solidFill>
                </a:rPr>
                <a:t>Abilități de anchetă: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Atenție la ceea ce se spune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Tratând vorbitorul ca pe un egal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Cultivarea ușurinței și încurajării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Pune întrebări atent gândite și formulate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Raționalizarea informațiilor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Oferirea de feedback pozitiv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o" sz="1100">
                  <a:solidFill>
                    <a:srgbClr val="434343"/>
                  </a:solidFill>
                </a:rPr>
                <a:t>Abilitati de persuasiune: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Apelați la rațiune și emoții ale publicului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Găsiți stilul potrivit în limbaj, imagini și alte comunicări non-verbale (ținând cont de cine este publicul dvs., ce știu deja, care este contextul și momentul comunicării dvs.)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Identificați ideea de bază și aranjați-vă ideile în mod logic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Oferă-ți ideile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-29845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AutoNum type="arabicPeriod"/>
              </a:pPr>
              <a:r>
                <a:rPr lang="ro" sz="1100">
                  <a:solidFill>
                    <a:srgbClr val="434343"/>
                  </a:solidFill>
                </a:rPr>
                <a:t>Utilizați instrumente precum contactul vizual eficient și metaforele</a:t>
              </a:r>
              <a:endParaRPr sz="1100">
                <a:solidFill>
                  <a:srgbClr val="434343"/>
                </a:solidFill>
              </a:endParaRPr>
            </a:p>
            <a:p>
              <a:pPr marL="45720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o" sz="900">
                  <a:solidFill>
                    <a:srgbClr val="434343"/>
                  </a:solidFill>
                </a:rPr>
                <a:t>(Barker, 2010)</a:t>
              </a:r>
              <a:endParaRPr sz="900">
                <a:solidFill>
                  <a:srgbClr val="434343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u="sng">
                <a:solidFill>
                  <a:srgbClr val="434343"/>
                </a:solidFill>
              </a:endParaRPr>
            </a:p>
          </p:txBody>
        </p:sp>
        <p:sp>
          <p:nvSpPr>
            <p:cNvPr id="420" name="Google Shape;420;g1865c46cbc0_0_0"/>
            <p:cNvSpPr txBox="1"/>
            <p:nvPr/>
          </p:nvSpPr>
          <p:spPr>
            <a:xfrm>
              <a:off x="3687661" y="1203598"/>
              <a:ext cx="2252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Comunicare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1" name="Google Shape;421;g1865c46cbc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6941" y="3127869"/>
            <a:ext cx="594221" cy="76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/>
          <p:nvPr/>
        </p:nvSpPr>
        <p:spPr>
          <a:xfrm>
            <a:off x="215516" y="231278"/>
            <a:ext cx="8712968" cy="4788744"/>
          </a:xfrm>
          <a:prstGeom prst="frame">
            <a:avLst>
              <a:gd name="adj1" fmla="val 890"/>
            </a:avLst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6651775" y="0"/>
            <a:ext cx="2016224" cy="5143500"/>
          </a:xfrm>
          <a:prstGeom prst="rect">
            <a:avLst/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6763892" y="771302"/>
            <a:ext cx="18003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o" sz="2800" b="1">
                <a:solidFill>
                  <a:schemeClr val="lt1"/>
                </a:solidFill>
              </a:rPr>
              <a:t>Abilitati sociale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o" sz="1800">
                <a:solidFill>
                  <a:schemeClr val="lt1"/>
                </a:solidFill>
              </a:rPr>
              <a:t>Empatie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23"/>
          <p:cNvGrpSpPr/>
          <p:nvPr/>
        </p:nvGrpSpPr>
        <p:grpSpPr>
          <a:xfrm>
            <a:off x="611604" y="691625"/>
            <a:ext cx="5741023" cy="2489275"/>
            <a:chOff x="3687668" y="1203589"/>
            <a:chExt cx="4725900" cy="2489275"/>
          </a:xfrm>
        </p:grpSpPr>
        <p:sp>
          <p:nvSpPr>
            <p:cNvPr id="430" name="Google Shape;430;p23"/>
            <p:cNvSpPr txBox="1"/>
            <p:nvPr/>
          </p:nvSpPr>
          <p:spPr>
            <a:xfrm>
              <a:off x="3687668" y="1568864"/>
              <a:ext cx="47259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ro" sz="1200">
                  <a:solidFill>
                    <a:srgbClr val="434343"/>
                  </a:solidFill>
                </a:rPr>
                <a:t>Pentru a vă hrăni abilitățile empatice...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luați în considerare sentimentele și emoțiile altora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citiți povești despre oameni (povesti adevărate și ficțiune), pentru a obține o perspectivă asupra stării sentimentelor și gândurilor altor persoane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ieși din zona ta de confort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examinați și puneți la îndoială părtinirile dvs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când cineva se confruntă cu dificultăți „alăturați-vă” lor în dificultatea lor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Brené Browns asumarea empatiei este foarte iluminatoare: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o" sz="1200" u="sng">
                  <a:solidFill>
                    <a:srgbClr val="434343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https://www.youtube.com/watch?v=1Evwgu369Jw</a:t>
              </a:r>
              <a:r>
                <a:rPr lang="ro" sz="1200">
                  <a:solidFill>
                    <a:srgbClr val="434343"/>
                  </a:solidFill>
                </a:rPr>
                <a:t> </a:t>
              </a:r>
              <a:endParaRPr sz="1200">
                <a:solidFill>
                  <a:srgbClr val="434343"/>
                </a:solidFill>
              </a:endParaRPr>
            </a:p>
          </p:txBody>
        </p:sp>
        <p:sp>
          <p:nvSpPr>
            <p:cNvPr id="431" name="Google Shape;431;p23"/>
            <p:cNvSpPr txBox="1"/>
            <p:nvPr/>
          </p:nvSpPr>
          <p:spPr>
            <a:xfrm>
              <a:off x="3687668" y="1203589"/>
              <a:ext cx="4725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b="1">
                  <a:solidFill>
                    <a:srgbClr val="3F3F3F"/>
                  </a:solidFill>
                </a:rPr>
                <a:t>Empatie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23"/>
          <p:cNvSpPr/>
          <p:nvPr/>
        </p:nvSpPr>
        <p:spPr>
          <a:xfrm>
            <a:off x="2830991" y="3224377"/>
            <a:ext cx="690313" cy="693873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3"/>
          <p:cNvSpPr/>
          <p:nvPr/>
        </p:nvSpPr>
        <p:spPr>
          <a:xfrm>
            <a:off x="3466008" y="3266351"/>
            <a:ext cx="664800" cy="651900"/>
          </a:xfrm>
          <a:prstGeom prst="heart">
            <a:avLst/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865c46cbc0_0_11"/>
          <p:cNvSpPr/>
          <p:nvPr/>
        </p:nvSpPr>
        <p:spPr>
          <a:xfrm>
            <a:off x="215516" y="231278"/>
            <a:ext cx="8712900" cy="4788600"/>
          </a:xfrm>
          <a:prstGeom prst="frame">
            <a:avLst>
              <a:gd name="adj1" fmla="val 890"/>
            </a:avLst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1865c46cbc0_0_11"/>
          <p:cNvSpPr/>
          <p:nvPr/>
        </p:nvSpPr>
        <p:spPr>
          <a:xfrm>
            <a:off x="6651775" y="0"/>
            <a:ext cx="2016300" cy="51435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1865c46cbc0_0_11"/>
          <p:cNvSpPr txBox="1"/>
          <p:nvPr/>
        </p:nvSpPr>
        <p:spPr>
          <a:xfrm>
            <a:off x="6763892" y="771302"/>
            <a:ext cx="18003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o" sz="2800" b="1">
                <a:solidFill>
                  <a:schemeClr val="lt1"/>
                </a:solidFill>
              </a:rPr>
              <a:t>Abilitati sociale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o" sz="1800">
                <a:solidFill>
                  <a:schemeClr val="lt1"/>
                </a:solidFill>
              </a:rPr>
              <a:t>Asertivitatea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g1865c46cbc0_0_11"/>
          <p:cNvGrpSpPr/>
          <p:nvPr/>
        </p:nvGrpSpPr>
        <p:grpSpPr>
          <a:xfrm>
            <a:off x="611604" y="691625"/>
            <a:ext cx="5741023" cy="2858875"/>
            <a:chOff x="3687668" y="1203589"/>
            <a:chExt cx="4725900" cy="2858875"/>
          </a:xfrm>
        </p:grpSpPr>
        <p:sp>
          <p:nvSpPr>
            <p:cNvPr id="442" name="Google Shape;442;g1865c46cbc0_0_11"/>
            <p:cNvSpPr txBox="1"/>
            <p:nvPr/>
          </p:nvSpPr>
          <p:spPr>
            <a:xfrm>
              <a:off x="3687668" y="1568864"/>
              <a:ext cx="4725900" cy="24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ro" sz="1200">
                  <a:solidFill>
                    <a:srgbClr val="434343"/>
                  </a:solidFill>
                </a:rPr>
                <a:t>Asertivitatea cere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cunoașterea de sine: cunoaște-ți propriile emoții, valori și principii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încredere: crede în tine și exprimă-ți părerile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că îți reglezi emoțiile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spui </a:t>
              </a:r>
              <a:r>
                <a:rPr lang="ro" sz="1200" i="1">
                  <a:solidFill>
                    <a:srgbClr val="434343"/>
                  </a:solidFill>
                </a:rPr>
                <a:t>nu </a:t>
              </a:r>
              <a:r>
                <a:rPr lang="ro" sz="1200">
                  <a:solidFill>
                    <a:srgbClr val="434343"/>
                  </a:solidFill>
                </a:rPr>
                <a:t>când este cazul! Dar fă-o cu respect și cu argumente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folosind </a:t>
              </a:r>
              <a:r>
                <a:rPr lang="ro" sz="1200" i="1">
                  <a:solidFill>
                    <a:srgbClr val="434343"/>
                  </a:solidFill>
                </a:rPr>
                <a:t>afirmații I </a:t>
              </a:r>
              <a:r>
                <a:rPr lang="ro" sz="1200">
                  <a:solidFill>
                    <a:srgbClr val="434343"/>
                  </a:solidFill>
                </a:rPr>
                <a:t>, cum ar fi: „Simt că ar trebui...” în loc de „Ar trebui să...”, sau „Cred că asta este...” în loc de „Acesta este...”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Respectul este crucial atunci când vine vorba de asertivitate.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Trebuie să vă respectați propriile convingeri, dar și punctul de vedere al celorlalte părți!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</p:txBody>
        </p:sp>
        <p:sp>
          <p:nvSpPr>
            <p:cNvPr id="443" name="Google Shape;443;g1865c46cbc0_0_11"/>
            <p:cNvSpPr txBox="1"/>
            <p:nvPr/>
          </p:nvSpPr>
          <p:spPr>
            <a:xfrm>
              <a:off x="3687668" y="1203589"/>
              <a:ext cx="4725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b="1">
                  <a:solidFill>
                    <a:srgbClr val="3F3F3F"/>
                  </a:solidFill>
                </a:rPr>
                <a:t>Asertivitatea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g1865c46cbc0_0_11"/>
          <p:cNvSpPr/>
          <p:nvPr/>
        </p:nvSpPr>
        <p:spPr>
          <a:xfrm>
            <a:off x="7496768" y="2953519"/>
            <a:ext cx="334559" cy="337353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1865c46cbc0_0_11"/>
          <p:cNvSpPr/>
          <p:nvPr/>
        </p:nvSpPr>
        <p:spPr>
          <a:xfrm>
            <a:off x="7223271" y="3229746"/>
            <a:ext cx="495643" cy="49978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1865c46cbc0_0_11"/>
          <p:cNvSpPr/>
          <p:nvPr/>
        </p:nvSpPr>
        <p:spPr>
          <a:xfrm rot="755600">
            <a:off x="7684721" y="3193079"/>
            <a:ext cx="397824" cy="401147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1865c46cbc0_0_11"/>
          <p:cNvSpPr/>
          <p:nvPr/>
        </p:nvSpPr>
        <p:spPr>
          <a:xfrm>
            <a:off x="7564646" y="3589396"/>
            <a:ext cx="495643" cy="49978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865c46cbc0_0_28"/>
          <p:cNvSpPr/>
          <p:nvPr/>
        </p:nvSpPr>
        <p:spPr>
          <a:xfrm>
            <a:off x="215516" y="231278"/>
            <a:ext cx="8712900" cy="4788600"/>
          </a:xfrm>
          <a:prstGeom prst="frame">
            <a:avLst>
              <a:gd name="adj1" fmla="val 89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1865c46cbc0_0_28"/>
          <p:cNvSpPr/>
          <p:nvPr/>
        </p:nvSpPr>
        <p:spPr>
          <a:xfrm>
            <a:off x="6651775" y="0"/>
            <a:ext cx="20163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1865c46cbc0_0_28"/>
          <p:cNvSpPr txBox="1"/>
          <p:nvPr/>
        </p:nvSpPr>
        <p:spPr>
          <a:xfrm>
            <a:off x="6763892" y="771302"/>
            <a:ext cx="18003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o" sz="2800" b="1">
                <a:solidFill>
                  <a:schemeClr val="lt1"/>
                </a:solidFill>
              </a:rPr>
              <a:t>Abilitati sociale</a:t>
            </a:r>
            <a:endParaRPr/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o" sz="1800">
                <a:solidFill>
                  <a:schemeClr val="lt1"/>
                </a:solidFill>
              </a:rPr>
              <a:t>Rezolvarea conflictului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g1865c46cbc0_0_28"/>
          <p:cNvGrpSpPr/>
          <p:nvPr/>
        </p:nvGrpSpPr>
        <p:grpSpPr>
          <a:xfrm>
            <a:off x="611600" y="691625"/>
            <a:ext cx="5741028" cy="2858875"/>
            <a:chOff x="3687664" y="1203589"/>
            <a:chExt cx="4725904" cy="2858875"/>
          </a:xfrm>
        </p:grpSpPr>
        <p:sp>
          <p:nvSpPr>
            <p:cNvPr id="456" name="Google Shape;456;g1865c46cbc0_0_28"/>
            <p:cNvSpPr txBox="1"/>
            <p:nvPr/>
          </p:nvSpPr>
          <p:spPr>
            <a:xfrm>
              <a:off x="3687664" y="1568864"/>
              <a:ext cx="4725900" cy="24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ro" sz="1200">
                  <a:solidFill>
                    <a:srgbClr val="434343"/>
                  </a:solidFill>
                </a:rPr>
                <a:t>Pentru o rezolvare cu succes a conflictului aveți nevoie de toate abilitățile sociale menționate: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comunicare:</a:t>
              </a:r>
              <a:endParaRPr sz="1200">
                <a:solidFill>
                  <a:srgbClr val="434343"/>
                </a:solidFill>
              </a:endParaRPr>
            </a:p>
            <a:p>
              <a:pPr marL="914400" lvl="1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○"/>
              </a:pPr>
              <a:r>
                <a:rPr lang="ro" sz="1200">
                  <a:solidFill>
                    <a:srgbClr val="434343"/>
                  </a:solidFill>
                </a:rPr>
                <a:t>ascultare activă împreună cu exprimare clară și respectuoasă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empatie:</a:t>
              </a:r>
              <a:endParaRPr sz="1200">
                <a:solidFill>
                  <a:srgbClr val="434343"/>
                </a:solidFill>
              </a:endParaRPr>
            </a:p>
            <a:p>
              <a:pPr marL="914400" lvl="1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○"/>
              </a:pPr>
              <a:r>
                <a:rPr lang="ro" sz="1200">
                  <a:solidFill>
                    <a:srgbClr val="434343"/>
                  </a:solidFill>
                </a:rPr>
                <a:t>Luați în considerare cu adevărat emoțiile celorlalte părți</a:t>
              </a:r>
              <a:endParaRPr sz="1200">
                <a:solidFill>
                  <a:srgbClr val="434343"/>
                </a:solidFill>
              </a:endParaRPr>
            </a:p>
            <a:p>
              <a:pPr marL="457200" lvl="0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●"/>
              </a:pPr>
              <a:r>
                <a:rPr lang="ro" sz="1200">
                  <a:solidFill>
                    <a:srgbClr val="434343"/>
                  </a:solidFill>
                </a:rPr>
                <a:t>asertivitate:</a:t>
              </a:r>
              <a:endParaRPr sz="1200">
                <a:solidFill>
                  <a:srgbClr val="434343"/>
                </a:solidFill>
              </a:endParaRPr>
            </a:p>
            <a:p>
              <a:pPr marL="914400" lvl="1" indent="-304800" algn="just" rtl="0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Char char="○"/>
              </a:pPr>
              <a:r>
                <a:rPr lang="ro" sz="1200">
                  <a:solidFill>
                    <a:srgbClr val="434343"/>
                  </a:solidFill>
                </a:rPr>
                <a:t>rămâi fidel propriilor emoții și principii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Nu vă fie teamă să vă răzgândiți și să dezvoltați compromisuri.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</a:endParaRPr>
            </a:p>
          </p:txBody>
        </p:sp>
        <p:sp>
          <p:nvSpPr>
            <p:cNvPr id="457" name="Google Shape;457;g1865c46cbc0_0_28"/>
            <p:cNvSpPr txBox="1"/>
            <p:nvPr/>
          </p:nvSpPr>
          <p:spPr>
            <a:xfrm>
              <a:off x="3687668" y="1203589"/>
              <a:ext cx="4725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b="1">
                  <a:solidFill>
                    <a:srgbClr val="3F3F3F"/>
                  </a:solidFill>
                </a:rPr>
                <a:t>Rezolvarea conflictului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g1865c46cbc0_0_28"/>
          <p:cNvSpPr/>
          <p:nvPr/>
        </p:nvSpPr>
        <p:spPr>
          <a:xfrm>
            <a:off x="7496768" y="2953519"/>
            <a:ext cx="334559" cy="337353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1865c46cbc0_0_28"/>
          <p:cNvSpPr/>
          <p:nvPr/>
        </p:nvSpPr>
        <p:spPr>
          <a:xfrm>
            <a:off x="7223271" y="3229746"/>
            <a:ext cx="495643" cy="49978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865c46cbc0_0_28"/>
          <p:cNvSpPr/>
          <p:nvPr/>
        </p:nvSpPr>
        <p:spPr>
          <a:xfrm rot="755600">
            <a:off x="7684721" y="3193079"/>
            <a:ext cx="397824" cy="401147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1865c46cbc0_0_28"/>
          <p:cNvSpPr/>
          <p:nvPr/>
        </p:nvSpPr>
        <p:spPr>
          <a:xfrm>
            <a:off x="7564646" y="3589396"/>
            <a:ext cx="495643" cy="49978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1865c46cbc0_0_28"/>
          <p:cNvSpPr txBox="1"/>
          <p:nvPr/>
        </p:nvSpPr>
        <p:spPr>
          <a:xfrm>
            <a:off x="1522375" y="3577675"/>
            <a:ext cx="3877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200" dirty="0">
                <a:solidFill>
                  <a:srgbClr val="3F3F3F"/>
                </a:solidFill>
              </a:rPr>
              <a:t> și amintiți-vă modelul IDEAL de rezolvare a problemelor!</a:t>
            </a:r>
            <a:endParaRPr sz="1200" dirty="0">
              <a:solidFill>
                <a:srgbClr val="3F3F3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sz="1200" dirty="0">
                <a:solidFill>
                  <a:srgbClr val="3F3F3F"/>
                </a:solidFill>
              </a:rPr>
              <a:t>Este util în multe situații</a:t>
            </a:r>
            <a:endParaRPr sz="1200" dirty="0">
              <a:solidFill>
                <a:srgbClr val="3F3F3F"/>
              </a:solidFill>
            </a:endParaRPr>
          </a:p>
        </p:txBody>
      </p:sp>
      <p:sp>
        <p:nvSpPr>
          <p:cNvPr id="463" name="Google Shape;463;g1865c46cbc0_0_28"/>
          <p:cNvSpPr/>
          <p:nvPr/>
        </p:nvSpPr>
        <p:spPr>
          <a:xfrm rot="10800000">
            <a:off x="964675" y="3753625"/>
            <a:ext cx="557700" cy="736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FBFB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Introducere: Soft skills</a:t>
            </a:r>
            <a:endParaRPr sz="2800"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Să începem prin a arunca o privire asupra conceptului!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827584" y="1347614"/>
            <a:ext cx="7704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o"/>
            </a:pPr>
            <a:r>
              <a:rPr lang="ro" i="0" u="none" strike="noStrike" cap="none" dirty="0">
                <a:solidFill>
                  <a:srgbClr val="434343"/>
                </a:solidFill>
              </a:rPr>
              <a:t>Denumite și </a:t>
            </a:r>
            <a:r>
              <a:rPr lang="ro" i="1" u="none" strike="noStrike" cap="none" dirty="0">
                <a:solidFill>
                  <a:srgbClr val="434343"/>
                </a:solidFill>
              </a:rPr>
              <a:t>abilități de viață </a:t>
            </a:r>
            <a:r>
              <a:rPr lang="ro" i="0" u="none" strike="noStrike" cap="none" dirty="0">
                <a:solidFill>
                  <a:srgbClr val="434343"/>
                </a:solidFill>
              </a:rPr>
              <a:t>sau </a:t>
            </a:r>
            <a:r>
              <a:rPr lang="ro" i="1" u="none" strike="noStrike" cap="none" dirty="0">
                <a:solidFill>
                  <a:srgbClr val="434343"/>
                </a:solidFill>
              </a:rPr>
              <a:t>abilități </a:t>
            </a:r>
            <a:r>
              <a:rPr lang="ro" i="1" dirty="0">
                <a:solidFill>
                  <a:srgbClr val="434343"/>
                </a:solidFill>
              </a:rPr>
              <a:t>pentru</a:t>
            </a:r>
            <a:r>
              <a:rPr lang="ro" i="1" u="none" strike="noStrike" cap="none" dirty="0">
                <a:solidFill>
                  <a:srgbClr val="434343"/>
                </a:solidFill>
              </a:rPr>
              <a:t> oameni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urier New"/>
              <a:buChar char="o"/>
            </a:pPr>
            <a:r>
              <a:rPr lang="ro" i="0" u="none" strike="noStrike" cap="none" dirty="0">
                <a:solidFill>
                  <a:srgbClr val="434343"/>
                </a:solidFill>
              </a:rPr>
              <a:t>O combinație de abilități interpersonale și sociale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o"/>
            </a:pPr>
            <a:r>
              <a:rPr lang="ro" i="0" u="none" strike="noStrike" cap="none" dirty="0">
                <a:solidFill>
                  <a:srgbClr val="434343"/>
                </a:solidFill>
              </a:rPr>
              <a:t>Permite cuiva să interacționeze eficient și ușor cu ceilalți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urier New"/>
              <a:buChar char="o"/>
            </a:pPr>
            <a:r>
              <a:rPr lang="ro" i="0" u="none" strike="noStrike" cap="none" dirty="0">
                <a:solidFill>
                  <a:srgbClr val="434343"/>
                </a:solidFill>
              </a:rPr>
              <a:t>Abilitățile </a:t>
            </a:r>
            <a:r>
              <a:rPr lang="ro" dirty="0">
                <a:solidFill>
                  <a:srgbClr val="434343"/>
                </a:solidFill>
              </a:rPr>
              <a:t>hard </a:t>
            </a:r>
            <a:r>
              <a:rPr lang="ro" i="0" u="none" strike="noStrike" cap="none" dirty="0">
                <a:solidFill>
                  <a:srgbClr val="434343"/>
                </a:solidFill>
              </a:rPr>
              <a:t>sunt învățate prin formare și educație formală, în timp ce abilitățile soft sunt obținute de-a lungul vieții de zi cu zi, experiențe personale și reflecții</a:t>
            </a:r>
            <a:endParaRPr i="0" u="none" strike="noStrike" cap="none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65c46cbc0_0_41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IDEAL</a:t>
            </a:r>
            <a:endParaRPr sz="2800"/>
          </a:p>
        </p:txBody>
      </p:sp>
      <p:sp>
        <p:nvSpPr>
          <p:cNvPr id="469" name="Google Shape;469;g1865c46cbc0_0_41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Model de rezolvare a problemelor</a:t>
            </a:r>
            <a:endParaRPr/>
          </a:p>
        </p:txBody>
      </p:sp>
      <p:sp>
        <p:nvSpPr>
          <p:cNvPr id="470" name="Google Shape;470;g1865c46cbc0_0_41"/>
          <p:cNvSpPr/>
          <p:nvPr/>
        </p:nvSpPr>
        <p:spPr>
          <a:xfrm>
            <a:off x="4061224" y="1203598"/>
            <a:ext cx="990272" cy="99027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7B5B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865c46cbc0_0_41"/>
          <p:cNvSpPr/>
          <p:nvPr/>
        </p:nvSpPr>
        <p:spPr>
          <a:xfrm rot="2163208">
            <a:off x="5020855" y="1965095"/>
            <a:ext cx="263990" cy="334044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1865c46cbc0_0_41"/>
          <p:cNvSpPr/>
          <p:nvPr/>
        </p:nvSpPr>
        <p:spPr>
          <a:xfrm>
            <a:off x="5266192" y="2079058"/>
            <a:ext cx="990272" cy="99027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F39E5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865c46cbc0_0_41"/>
          <p:cNvSpPr/>
          <p:nvPr/>
        </p:nvSpPr>
        <p:spPr>
          <a:xfrm rot="-4317472">
            <a:off x="5401634" y="3108780"/>
            <a:ext cx="264026" cy="334089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1865c46cbc0_0_41"/>
          <p:cNvSpPr/>
          <p:nvPr/>
        </p:nvSpPr>
        <p:spPr>
          <a:xfrm>
            <a:off x="4805935" y="3495584"/>
            <a:ext cx="990272" cy="99027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7B5B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1865c46cbc0_0_41"/>
          <p:cNvSpPr/>
          <p:nvPr/>
        </p:nvSpPr>
        <p:spPr>
          <a:xfrm>
            <a:off x="4431970" y="3823786"/>
            <a:ext cx="264127" cy="334217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1865c46cbc0_0_41"/>
          <p:cNvSpPr/>
          <p:nvPr/>
        </p:nvSpPr>
        <p:spPr>
          <a:xfrm>
            <a:off x="3316512" y="3495584"/>
            <a:ext cx="990272" cy="99027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7B5B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1865c46cbc0_0_41"/>
          <p:cNvSpPr/>
          <p:nvPr/>
        </p:nvSpPr>
        <p:spPr>
          <a:xfrm rot="4317472">
            <a:off x="3452323" y="3122714"/>
            <a:ext cx="264026" cy="334089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8125" tIns="82775" rIns="0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1865c46cbc0_0_41"/>
          <p:cNvSpPr/>
          <p:nvPr/>
        </p:nvSpPr>
        <p:spPr>
          <a:xfrm>
            <a:off x="2856255" y="2079058"/>
            <a:ext cx="990272" cy="99027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F39E5A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1865c46cbc0_0_41"/>
          <p:cNvSpPr/>
          <p:nvPr/>
        </p:nvSpPr>
        <p:spPr>
          <a:xfrm rot="-2163208">
            <a:off x="3815933" y="1973851"/>
            <a:ext cx="263990" cy="334044"/>
          </a:xfrm>
          <a:custGeom>
            <a:avLst/>
            <a:gdLst/>
            <a:ahLst/>
            <a:cxnLst/>
            <a:rect l="l" t="t" r="r" b="b"/>
            <a:pathLst>
              <a:path w="327092" h="413891" extrusionOk="0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0" tIns="82775" rIns="98125" bIns="82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1865c46cbc0_0_41"/>
          <p:cNvSpPr/>
          <p:nvPr/>
        </p:nvSpPr>
        <p:spPr>
          <a:xfrm>
            <a:off x="4061224" y="2444656"/>
            <a:ext cx="990272" cy="990272"/>
          </a:xfrm>
          <a:custGeom>
            <a:avLst/>
            <a:gdLst/>
            <a:ahLst/>
            <a:cxnLst/>
            <a:rect l="l" t="t" r="r" b="b"/>
            <a:pathLst>
              <a:path w="1226343" h="1226343" extrusionOk="0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86BD7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75" tIns="217675" rIns="217675" bIns="217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g1865c46cbc0_0_41"/>
          <p:cNvGrpSpPr/>
          <p:nvPr/>
        </p:nvGrpSpPr>
        <p:grpSpPr>
          <a:xfrm>
            <a:off x="467560" y="2047738"/>
            <a:ext cx="2323660" cy="863527"/>
            <a:chOff x="803640" y="3362835"/>
            <a:chExt cx="2059800" cy="863527"/>
          </a:xfrm>
        </p:grpSpPr>
        <p:sp>
          <p:nvSpPr>
            <p:cNvPr id="482" name="Google Shape;482;g1865c46cbc0_0_41"/>
            <p:cNvSpPr txBox="1"/>
            <p:nvPr/>
          </p:nvSpPr>
          <p:spPr>
            <a:xfrm>
              <a:off x="803640" y="3579862"/>
              <a:ext cx="2059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Privește înapoi și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învață din acest proces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! Toată experiența este o lecție.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1865c46cbc0_0_41"/>
            <p:cNvSpPr txBox="1"/>
            <p:nvPr/>
          </p:nvSpPr>
          <p:spPr>
            <a:xfrm>
              <a:off x="803640" y="336283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Uită-te înapoi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g1865c46cbc0_0_41"/>
          <p:cNvGrpSpPr/>
          <p:nvPr/>
        </p:nvGrpSpPr>
        <p:grpSpPr>
          <a:xfrm>
            <a:off x="5297114" y="1338233"/>
            <a:ext cx="3739547" cy="678727"/>
            <a:chOff x="803640" y="3362835"/>
            <a:chExt cx="2279100" cy="678727"/>
          </a:xfrm>
        </p:grpSpPr>
        <p:sp>
          <p:nvSpPr>
            <p:cNvPr id="485" name="Google Shape;485;g1865c46cbc0_0_41"/>
            <p:cNvSpPr txBox="1"/>
            <p:nvPr/>
          </p:nvSpPr>
          <p:spPr>
            <a:xfrm>
              <a:off x="803640" y="3579862"/>
              <a:ext cx="227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Adevărata problemă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poate fi altceva decât ceea ce vedem acum. Atenție dacă semnalați un vinovat.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1865c46cbc0_0_41"/>
            <p:cNvSpPr txBox="1"/>
            <p:nvPr/>
          </p:nvSpPr>
          <p:spPr>
            <a:xfrm>
              <a:off x="803640" y="336283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Identifică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g1865c46cbc0_0_41"/>
          <p:cNvGrpSpPr/>
          <p:nvPr/>
        </p:nvGrpSpPr>
        <p:grpSpPr>
          <a:xfrm>
            <a:off x="6368952" y="2211388"/>
            <a:ext cx="2323698" cy="901277"/>
            <a:chOff x="803673" y="3526485"/>
            <a:chExt cx="2059833" cy="901277"/>
          </a:xfrm>
        </p:grpSpPr>
        <p:sp>
          <p:nvSpPr>
            <p:cNvPr id="488" name="Google Shape;488;g1865c46cbc0_0_41"/>
            <p:cNvSpPr txBox="1"/>
            <p:nvPr/>
          </p:nvSpPr>
          <p:spPr>
            <a:xfrm>
              <a:off x="803706" y="3781262"/>
              <a:ext cx="2059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După ce ați aflat care este problema, analizați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ce o cauzează</a:t>
              </a:r>
              <a:endParaRPr sz="1200" i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1865c46cbc0_0_41"/>
            <p:cNvSpPr txBox="1"/>
            <p:nvPr/>
          </p:nvSpPr>
          <p:spPr>
            <a:xfrm>
              <a:off x="803673" y="352648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Definește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g1865c46cbc0_0_41"/>
          <p:cNvGrpSpPr/>
          <p:nvPr/>
        </p:nvGrpSpPr>
        <p:grpSpPr>
          <a:xfrm>
            <a:off x="5868160" y="3493649"/>
            <a:ext cx="2323660" cy="863527"/>
            <a:chOff x="803640" y="3362835"/>
            <a:chExt cx="2059800" cy="863527"/>
          </a:xfrm>
        </p:grpSpPr>
        <p:sp>
          <p:nvSpPr>
            <p:cNvPr id="491" name="Google Shape;491;g1865c46cbc0_0_41"/>
            <p:cNvSpPr txBox="1"/>
            <p:nvPr/>
          </p:nvSpPr>
          <p:spPr>
            <a:xfrm>
              <a:off x="803640" y="3579862"/>
              <a:ext cx="2059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Ce soluții posibile există și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ce acțiuni puteți întreprinde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(în echipă)?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1865c46cbc0_0_41"/>
            <p:cNvSpPr txBox="1"/>
            <p:nvPr/>
          </p:nvSpPr>
          <p:spPr>
            <a:xfrm>
              <a:off x="803640" y="336283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Explorează</a:t>
              </a:r>
              <a:endParaRPr sz="12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g1865c46cbc0_0_41"/>
          <p:cNvGrpSpPr/>
          <p:nvPr/>
        </p:nvGrpSpPr>
        <p:grpSpPr>
          <a:xfrm>
            <a:off x="891657" y="3465253"/>
            <a:ext cx="2323660" cy="863527"/>
            <a:chOff x="803640" y="3362835"/>
            <a:chExt cx="2059800" cy="863527"/>
          </a:xfrm>
        </p:grpSpPr>
        <p:sp>
          <p:nvSpPr>
            <p:cNvPr id="494" name="Google Shape;494;g1865c46cbc0_0_41"/>
            <p:cNvSpPr txBox="1"/>
            <p:nvPr/>
          </p:nvSpPr>
          <p:spPr>
            <a:xfrm>
              <a:off x="803640" y="3579862"/>
              <a:ext cx="2059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Alegeți o acțiune </a:t>
              </a: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și încercați-o. Dacă nu rezolvă problema în cauză, încercați pe următoarea.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1865c46cbc0_0_41"/>
            <p:cNvSpPr txBox="1"/>
            <p:nvPr/>
          </p:nvSpPr>
          <p:spPr>
            <a:xfrm>
              <a:off x="803640" y="336283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Acțiune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g1865c46cbc0_0_41"/>
          <p:cNvSpPr/>
          <p:nvPr/>
        </p:nvSpPr>
        <p:spPr>
          <a:xfrm rot="-5400000">
            <a:off x="4305129" y="2681703"/>
            <a:ext cx="517638" cy="517978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1865c46cbc0_0_41"/>
          <p:cNvSpPr txBox="1"/>
          <p:nvPr/>
        </p:nvSpPr>
        <p:spPr>
          <a:xfrm>
            <a:off x="4367432" y="1284721"/>
            <a:ext cx="62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eu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498" name="Google Shape;498;g1865c46cbc0_0_41"/>
          <p:cNvSpPr txBox="1"/>
          <p:nvPr/>
        </p:nvSpPr>
        <p:spPr>
          <a:xfrm>
            <a:off x="5470139" y="2176266"/>
            <a:ext cx="62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D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499" name="Google Shape;499;g1865c46cbc0_0_41"/>
          <p:cNvSpPr txBox="1"/>
          <p:nvPr/>
        </p:nvSpPr>
        <p:spPr>
          <a:xfrm>
            <a:off x="5021580" y="3603752"/>
            <a:ext cx="62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E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500" name="Google Shape;500;g1865c46cbc0_0_41"/>
          <p:cNvSpPr txBox="1"/>
          <p:nvPr/>
        </p:nvSpPr>
        <p:spPr>
          <a:xfrm>
            <a:off x="3499564" y="3575485"/>
            <a:ext cx="62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A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501" name="Google Shape;501;g1865c46cbc0_0_41"/>
          <p:cNvSpPr txBox="1"/>
          <p:nvPr/>
        </p:nvSpPr>
        <p:spPr>
          <a:xfrm>
            <a:off x="3065569" y="2176266"/>
            <a:ext cx="62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800">
                <a:solidFill>
                  <a:schemeClr val="lt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L</a:t>
            </a:r>
            <a:endParaRPr sz="4800">
              <a:solidFill>
                <a:schemeClr val="lt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6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Misiuni</a:t>
            </a:r>
            <a:endParaRPr sz="2800"/>
          </a:p>
        </p:txBody>
      </p:sp>
      <p:sp>
        <p:nvSpPr>
          <p:cNvPr id="507" name="Google Shape;507;p26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o"/>
              <a:t>Pe baza a ceea ce ați studiat în această unitate, puteți rezolva exercițiile din diapozitivele următoare?</a:t>
            </a:r>
            <a:endParaRPr/>
          </a:p>
        </p:txBody>
      </p:sp>
      <p:grpSp>
        <p:nvGrpSpPr>
          <p:cNvPr id="508" name="Google Shape;508;p26"/>
          <p:cNvGrpSpPr/>
          <p:nvPr/>
        </p:nvGrpSpPr>
        <p:grpSpPr>
          <a:xfrm>
            <a:off x="1758855" y="1399721"/>
            <a:ext cx="5642572" cy="2726588"/>
            <a:chOff x="1521716" y="1275606"/>
            <a:chExt cx="5642572" cy="2726588"/>
          </a:xfrm>
        </p:grpSpPr>
        <p:grpSp>
          <p:nvGrpSpPr>
            <p:cNvPr id="509" name="Google Shape;509;p26"/>
            <p:cNvGrpSpPr/>
            <p:nvPr/>
          </p:nvGrpSpPr>
          <p:grpSpPr>
            <a:xfrm>
              <a:off x="1521716" y="1596158"/>
              <a:ext cx="3168352" cy="2406036"/>
              <a:chOff x="1521716" y="1596158"/>
              <a:chExt cx="3168352" cy="2406036"/>
            </a:xfrm>
          </p:grpSpPr>
          <p:grpSp>
            <p:nvGrpSpPr>
              <p:cNvPr id="510" name="Google Shape;510;p26"/>
              <p:cNvGrpSpPr/>
              <p:nvPr/>
            </p:nvGrpSpPr>
            <p:grpSpPr>
              <a:xfrm>
                <a:off x="1521716" y="1596158"/>
                <a:ext cx="3168352" cy="2406036"/>
                <a:chOff x="1691680" y="-1532706"/>
                <a:chExt cx="7101775" cy="5393065"/>
              </a:xfrm>
            </p:grpSpPr>
            <p:sp>
              <p:nvSpPr>
                <p:cNvPr id="511" name="Google Shape;511;p26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rgbClr val="87B5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26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rgbClr val="87B5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3" name="Google Shape;513;p26"/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solidFill>
                <a:srgbClr val="87B5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26"/>
            <p:cNvGrpSpPr/>
            <p:nvPr/>
          </p:nvGrpSpPr>
          <p:grpSpPr>
            <a:xfrm>
              <a:off x="3995936" y="1275606"/>
              <a:ext cx="3168352" cy="2406036"/>
              <a:chOff x="3851920" y="1401130"/>
              <a:chExt cx="3168352" cy="2406036"/>
            </a:xfrm>
          </p:grpSpPr>
          <p:grpSp>
            <p:nvGrpSpPr>
              <p:cNvPr id="515" name="Google Shape;515;p26"/>
              <p:cNvGrpSpPr/>
              <p:nvPr/>
            </p:nvGrpSpPr>
            <p:grpSpPr>
              <a:xfrm rot="10800000">
                <a:off x="3851920" y="1401130"/>
                <a:ext cx="3168352" cy="2406036"/>
                <a:chOff x="1691680" y="-1532706"/>
                <a:chExt cx="7101775" cy="5393065"/>
              </a:xfrm>
            </p:grpSpPr>
            <p:sp>
              <p:nvSpPr>
                <p:cNvPr id="516" name="Google Shape;516;p26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solidFill>
                  <a:srgbClr val="87B5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26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solidFill>
                  <a:srgbClr val="87B5B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8" name="Google Shape;518;p26"/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solidFill>
                <a:srgbClr val="87B5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9" name="Google Shape;519;p26"/>
          <p:cNvSpPr/>
          <p:nvPr/>
        </p:nvSpPr>
        <p:spPr>
          <a:xfrm>
            <a:off x="4072185" y="2325122"/>
            <a:ext cx="1015912" cy="875786"/>
          </a:xfrm>
          <a:prstGeom prst="triangle">
            <a:avLst>
              <a:gd name="adj" fmla="val 50000"/>
            </a:avLst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6"/>
          <p:cNvSpPr/>
          <p:nvPr/>
        </p:nvSpPr>
        <p:spPr>
          <a:xfrm>
            <a:off x="4414226" y="2721165"/>
            <a:ext cx="331830" cy="332339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6"/>
          <p:cNvSpPr txBox="1"/>
          <p:nvPr/>
        </p:nvSpPr>
        <p:spPr>
          <a:xfrm>
            <a:off x="4644008" y="1101973"/>
            <a:ext cx="43204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 trebui să iei decizii cu privire la situații complicate în care vei folosi cunoștințele pe care le-ai dobândit.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6"/>
          <p:cNvSpPr txBox="1"/>
          <p:nvPr/>
        </p:nvSpPr>
        <p:spPr>
          <a:xfrm>
            <a:off x="382331" y="3982293"/>
            <a:ext cx="40318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Va trebui să-ți deschizi mintea și să gândești de parcă te-ai afla cu adevărat în acea situație, folosind cel mai bun instrument al tău: creierul.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2144843" y="3574869"/>
            <a:ext cx="2336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Extinde-ți gândirea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6"/>
          <p:cNvSpPr txBox="1"/>
          <p:nvPr/>
        </p:nvSpPr>
        <p:spPr>
          <a:xfrm>
            <a:off x="4669945" y="1674160"/>
            <a:ext cx="23369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 decizii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7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1: Dezvoltarea abilităților, Crearea de rețele</a:t>
            </a:r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553035" y="1612785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3F3F3F"/>
                </a:solidFill>
              </a:rPr>
              <a:t>Utilizatorii de internet se confruntă cu o rețea socială în scădere.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3F3F3F"/>
                </a:solidFill>
              </a:rPr>
              <a:t>Este important să interacționezi față în față cu alți indivizi, de asemenea cu oameni noi.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531" name="Google Shape;531;p27"/>
          <p:cNvSpPr/>
          <p:nvPr/>
        </p:nvSpPr>
        <p:spPr>
          <a:xfrm>
            <a:off x="4886017" y="1612784"/>
            <a:ext cx="3600300" cy="220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434343"/>
                </a:solidFill>
              </a:rPr>
              <a:t>Cu această ocazie, va trebui să faci niște rețele active. Rețeaua ca interacțiune față în față este excelentă pentru a sparge gheața și a vă exersa abilitățile sociale.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7"/>
          <p:cNvSpPr/>
          <p:nvPr/>
        </p:nvSpPr>
        <p:spPr>
          <a:xfrm>
            <a:off x="553035" y="1005351"/>
            <a:ext cx="346557" cy="4425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7"/>
          <p:cNvSpPr/>
          <p:nvPr/>
        </p:nvSpPr>
        <p:spPr>
          <a:xfrm>
            <a:off x="4898237" y="1106791"/>
            <a:ext cx="346557" cy="341870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7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Introducere: Despre ce este vorba?</a:t>
            </a:r>
            <a:endParaRPr sz="1800" b="1"/>
          </a:p>
        </p:txBody>
      </p:sp>
      <p:sp>
        <p:nvSpPr>
          <p:cNvPr id="535" name="Google Shape;535;p27"/>
          <p:cNvSpPr txBox="1"/>
          <p:nvPr/>
        </p:nvSpPr>
        <p:spPr>
          <a:xfrm>
            <a:off x="5244794" y="116505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o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Sarcină: Care este activitatea?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1: </a:t>
            </a:r>
            <a:r>
              <a:rPr lang="ro" sz="2800">
                <a:solidFill>
                  <a:schemeClr val="hlink"/>
                </a:solidFill>
              </a:rPr>
              <a:t>Dezvoltarea abilităților, Crearea de rețele</a:t>
            </a:r>
            <a:endParaRPr/>
          </a:p>
        </p:txBody>
      </p:sp>
      <p:sp>
        <p:nvSpPr>
          <p:cNvPr id="541" name="Google Shape;541;p28"/>
          <p:cNvSpPr/>
          <p:nvPr/>
        </p:nvSpPr>
        <p:spPr>
          <a:xfrm>
            <a:off x="564699" y="1119221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8"/>
          <p:cNvSpPr/>
          <p:nvPr/>
        </p:nvSpPr>
        <p:spPr>
          <a:xfrm rot="-5400000" flipH="1">
            <a:off x="4880939" y="1033252"/>
            <a:ext cx="419678" cy="409521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553035" y="1612785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Alegeți 5 întrebări.</a:t>
            </a:r>
            <a:endParaRPr dirty="0">
              <a:solidFill>
                <a:srgbClr val="3F3F3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Folosiți-le ca ghid în conversațiile dvs.</a:t>
            </a:r>
            <a:endParaRPr dirty="0">
              <a:solidFill>
                <a:srgbClr val="3F3F3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Vorbește unul la unul în cameră.</a:t>
            </a:r>
            <a:endParaRPr dirty="0">
              <a:solidFill>
                <a:srgbClr val="3F3F3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Notează răspunsurile vizibile.</a:t>
            </a:r>
            <a:endParaRPr dirty="0">
              <a:solidFill>
                <a:srgbClr val="3F3F3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Repetă.</a:t>
            </a:r>
            <a:endParaRPr dirty="0">
              <a:solidFill>
                <a:srgbClr val="3F3F3F"/>
              </a:solidFill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4886017" y="1612784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dirty="0">
                <a:solidFill>
                  <a:srgbClr val="3F3F3F"/>
                </a:solidFill>
              </a:rPr>
              <a:t>Vă veți extinde rețeaua și, prin urmare, posibilitățile.</a:t>
            </a:r>
            <a:endParaRPr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Abilități mai bune de comunicare și abilități de conștientizare de sine.</a:t>
            </a:r>
            <a:endParaRPr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3F3F3F"/>
                </a:solidFill>
              </a:rPr>
              <a:t>Te vei simți împuternicit depășind teama de a sta față în față cu străinii.</a:t>
            </a:r>
            <a:endParaRPr dirty="0">
              <a:solidFill>
                <a:srgbClr val="3F3F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F3F3F"/>
              </a:solidFill>
            </a:endParaRPr>
          </a:p>
        </p:txBody>
      </p:sp>
      <p:sp>
        <p:nvSpPr>
          <p:cNvPr id="545" name="Google Shape;545;p28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Proces: ce am de gând să fac?</a:t>
            </a:r>
            <a:endParaRPr sz="1800" b="1"/>
          </a:p>
        </p:txBody>
      </p:sp>
      <p:sp>
        <p:nvSpPr>
          <p:cNvPr id="546" name="Google Shape;546;p28"/>
          <p:cNvSpPr txBox="1"/>
          <p:nvPr/>
        </p:nvSpPr>
        <p:spPr>
          <a:xfrm>
            <a:off x="5244794" y="116505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o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Rezultatele învățării: ce voi învăța?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1: </a:t>
            </a:r>
            <a:r>
              <a:rPr lang="ro" sz="2800">
                <a:solidFill>
                  <a:schemeClr val="hlink"/>
                </a:solidFill>
              </a:rPr>
              <a:t>Dezvoltarea abilităților, crearea de rețele</a:t>
            </a:r>
            <a:endParaRPr/>
          </a:p>
        </p:txBody>
      </p:sp>
      <p:sp>
        <p:nvSpPr>
          <p:cNvPr id="552" name="Google Shape;552;p29"/>
          <p:cNvSpPr/>
          <p:nvPr/>
        </p:nvSpPr>
        <p:spPr>
          <a:xfrm>
            <a:off x="553034" y="1612785"/>
            <a:ext cx="7979406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3F3F3F"/>
                </a:solidFill>
              </a:rPr>
              <a:t>Veți învăța că, prin practică, vă puteți depăși neliniștea legată de socializarea cu oameni noi.</a:t>
            </a:r>
            <a:endParaRPr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3F3F3F"/>
                </a:solidFill>
              </a:rPr>
              <a:t>Vei învăța cum să faci rețea în viața reală. Puteți trece la nivelul următor și faceți echipă cu cineva din rețeaua dvs. - pentru a transforma o idee în realitate.</a:t>
            </a:r>
            <a:endParaRPr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3F3F3F"/>
                </a:solidFill>
              </a:rPr>
              <a:t>De asemenea, puteți explora platforme online în care oamenii fac rețea în scopuri profesionale, cum ar fi, de exemplu, Linkedin.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553" name="Google Shape;553;p29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5112568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Concluzie: ce voi duce acasă?</a:t>
            </a:r>
            <a:endParaRPr sz="1800" b="1"/>
          </a:p>
        </p:txBody>
      </p:sp>
      <p:sp>
        <p:nvSpPr>
          <p:cNvPr id="554" name="Google Shape;554;p29"/>
          <p:cNvSpPr/>
          <p:nvPr/>
        </p:nvSpPr>
        <p:spPr>
          <a:xfrm>
            <a:off x="558587" y="1076899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0"/>
          <p:cNvSpPr txBox="1">
            <a:spLocks noGrp="1"/>
          </p:cNvSpPr>
          <p:nvPr>
            <p:ph type="body" idx="1"/>
          </p:nvPr>
        </p:nvSpPr>
        <p:spPr>
          <a:xfrm>
            <a:off x="0" y="15710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2: </a:t>
            </a:r>
            <a:r>
              <a:rPr lang="ro" sz="2800">
                <a:solidFill>
                  <a:schemeClr val="hlink"/>
                </a:solidFill>
              </a:rPr>
              <a:t>Stabilirea obiectivelor și vorbirea în public</a:t>
            </a:r>
            <a:endParaRPr sz="2800"/>
          </a:p>
        </p:txBody>
      </p:sp>
      <p:sp>
        <p:nvSpPr>
          <p:cNvPr id="560" name="Google Shape;560;p30"/>
          <p:cNvSpPr/>
          <p:nvPr/>
        </p:nvSpPr>
        <p:spPr>
          <a:xfrm>
            <a:off x="553035" y="1612785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Candidați pentru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„Președintele lumii”!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3F3F3F"/>
                </a:solidFill>
              </a:rPr>
              <a:t>Trebuie să scrieți și să susțineți propriul discurs electoral.</a:t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4886017" y="1612784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300">
                <a:solidFill>
                  <a:srgbClr val="3F3F3F"/>
                </a:solidFill>
              </a:rPr>
              <a:t>Indică rapid o idee de a schimba lumea, care se aliniază cu valorile tale.</a:t>
            </a:r>
            <a:endParaRPr sz="13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o" sz="1300">
                <a:solidFill>
                  <a:srgbClr val="3F3F3F"/>
                </a:solidFill>
              </a:rPr>
              <a:t>În 15 minute, scrie un scurt discurs despre aspirațiile tale politice (imaginate) față de această idee.</a:t>
            </a:r>
            <a:endParaRPr sz="13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o" sz="1300">
                <a:solidFill>
                  <a:srgbClr val="3F3F3F"/>
                </a:solidFill>
              </a:rPr>
              <a:t>Utilizați </a:t>
            </a:r>
            <a:r>
              <a:rPr lang="ro" sz="1300" u="sng">
                <a:solidFill>
                  <a:srgbClr val="3F3F3F"/>
                </a:solidFill>
              </a:rPr>
              <a:t>șablonul de discurs electoral </a:t>
            </a:r>
            <a:r>
              <a:rPr lang="ro" sz="1300">
                <a:solidFill>
                  <a:srgbClr val="3F3F3F"/>
                </a:solidFill>
              </a:rPr>
              <a:t>oferit în secțiunea de resurse ca ghid.</a:t>
            </a:r>
            <a:endParaRPr sz="130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o" sz="1300">
                <a:solidFill>
                  <a:srgbClr val="3F3F3F"/>
                </a:solidFill>
              </a:rPr>
              <a:t>Ține discursurile tale.</a:t>
            </a:r>
            <a:endParaRPr sz="1300">
              <a:solidFill>
                <a:schemeClr val="hlink"/>
              </a:solidFill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553035" y="1005351"/>
            <a:ext cx="346557" cy="4425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4898237" y="1106791"/>
            <a:ext cx="346557" cy="341870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Introducere: Despre ce este vorba?</a:t>
            </a:r>
            <a:endParaRPr sz="1800" b="1"/>
          </a:p>
        </p:txBody>
      </p:sp>
      <p:sp>
        <p:nvSpPr>
          <p:cNvPr id="565" name="Google Shape;565;p30"/>
          <p:cNvSpPr txBox="1"/>
          <p:nvPr/>
        </p:nvSpPr>
        <p:spPr>
          <a:xfrm>
            <a:off x="5244794" y="116505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o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Sarcină: Care este activitatea?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"/>
          <p:cNvSpPr txBox="1">
            <a:spLocks noGrp="1"/>
          </p:cNvSpPr>
          <p:nvPr>
            <p:ph type="body" idx="1"/>
          </p:nvPr>
        </p:nvSpPr>
        <p:spPr>
          <a:xfrm>
            <a:off x="0" y="3604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ro" sz="2800">
                <a:solidFill>
                  <a:schemeClr val="hlink"/>
                </a:solidFill>
              </a:rPr>
              <a:t>Misiunea 2: Stabilirea obiectivelor și vorbirea în public</a:t>
            </a:r>
            <a:endParaRPr sz="280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 sz="2800"/>
          </a:p>
        </p:txBody>
      </p:sp>
      <p:sp>
        <p:nvSpPr>
          <p:cNvPr id="571" name="Google Shape;571;p31"/>
          <p:cNvSpPr/>
          <p:nvPr/>
        </p:nvSpPr>
        <p:spPr>
          <a:xfrm>
            <a:off x="564699" y="1119221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 rot="-5400000" flipH="1">
            <a:off x="4880939" y="1033252"/>
            <a:ext cx="419678" cy="409521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564710" y="1612785"/>
            <a:ext cx="3600300" cy="2208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AutoNum type="arabicPeriod"/>
            </a:pPr>
            <a:r>
              <a:rPr lang="ro">
                <a:solidFill>
                  <a:srgbClr val="3F3F3F"/>
                </a:solidFill>
              </a:rPr>
              <a:t>Faceți o </a:t>
            </a:r>
            <a:r>
              <a:rPr lang="ro" i="1">
                <a:solidFill>
                  <a:srgbClr val="3F3F3F"/>
                </a:solidFill>
              </a:rPr>
              <a:t>introducere puternică</a:t>
            </a:r>
            <a:endParaRPr i="1">
              <a:solidFill>
                <a:srgbClr val="3F3F3F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AutoNum type="arabicPeriod"/>
            </a:pPr>
            <a:r>
              <a:rPr lang="ro">
                <a:solidFill>
                  <a:srgbClr val="3F3F3F"/>
                </a:solidFill>
              </a:rPr>
              <a:t>Definiți-vă obiectivul politic imaginat cu </a:t>
            </a:r>
            <a:r>
              <a:rPr lang="ro" i="1">
                <a:solidFill>
                  <a:srgbClr val="3F3F3F"/>
                </a:solidFill>
              </a:rPr>
              <a:t>modelul SMART.</a:t>
            </a:r>
            <a:endParaRPr i="1">
              <a:solidFill>
                <a:srgbClr val="3F3F3F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AutoNum type="arabicPeriod"/>
            </a:pPr>
            <a:r>
              <a:rPr lang="ro">
                <a:solidFill>
                  <a:srgbClr val="3F3F3F"/>
                </a:solidFill>
              </a:rPr>
              <a:t>Ilustrați </a:t>
            </a:r>
            <a:r>
              <a:rPr lang="ro" i="1">
                <a:solidFill>
                  <a:srgbClr val="3F3F3F"/>
                </a:solidFill>
              </a:rPr>
              <a:t>beneficiile </a:t>
            </a:r>
            <a:r>
              <a:rPr lang="ro">
                <a:solidFill>
                  <a:srgbClr val="3F3F3F"/>
                </a:solidFill>
              </a:rPr>
              <a:t>planului dvs.</a:t>
            </a:r>
            <a:endParaRPr>
              <a:solidFill>
                <a:srgbClr val="3F3F3F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AutoNum type="arabicPeriod"/>
            </a:pPr>
            <a:r>
              <a:rPr lang="ro">
                <a:solidFill>
                  <a:srgbClr val="3F3F3F"/>
                </a:solidFill>
              </a:rPr>
              <a:t>Convingeți publicul de calitățile și valorile </a:t>
            </a:r>
            <a:endParaRPr>
              <a:solidFill>
                <a:srgbClr val="3F3F3F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AutoNum type="arabicPeriod"/>
            </a:pPr>
            <a:r>
              <a:rPr lang="ro">
                <a:solidFill>
                  <a:srgbClr val="3F3F3F"/>
                </a:solidFill>
              </a:rPr>
              <a:t>Termină pe o notă </a:t>
            </a:r>
            <a:r>
              <a:rPr lang="ro" i="1">
                <a:solidFill>
                  <a:srgbClr val="3F3F3F"/>
                </a:solidFill>
              </a:rPr>
              <a:t>asertivă </a:t>
            </a:r>
            <a:r>
              <a:rPr lang="ro">
                <a:solidFill>
                  <a:srgbClr val="3F3F3F"/>
                </a:solidFill>
              </a:rPr>
              <a:t>(nu agresivă)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4886017" y="1612784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Veți învăța cum să definiți obiectivele SMART.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Îți vei crește cunoștințele despre tehnicile și strategiile de comunicare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Îți vei îmbunătăți valoarea ideilor și a creativității.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o">
                <a:solidFill>
                  <a:srgbClr val="3F3F3F"/>
                </a:solidFill>
              </a:rPr>
              <a:t>Vei fi împuternicit după ce ți-ai învins frica de a vorbi în public.</a:t>
            </a:r>
            <a:endParaRPr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solidFill>
                <a:srgbClr val="3F3F3F"/>
              </a:solidFill>
            </a:endParaRPr>
          </a:p>
        </p:txBody>
      </p:sp>
      <p:sp>
        <p:nvSpPr>
          <p:cNvPr id="575" name="Google Shape;575;p31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Proces: ce am de gând să fac?</a:t>
            </a:r>
            <a:endParaRPr sz="1800" b="1"/>
          </a:p>
        </p:txBody>
      </p:sp>
      <p:sp>
        <p:nvSpPr>
          <p:cNvPr id="576" name="Google Shape;576;p31"/>
          <p:cNvSpPr txBox="1"/>
          <p:nvPr/>
        </p:nvSpPr>
        <p:spPr>
          <a:xfrm>
            <a:off x="5244794" y="116505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o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Rezultatele învățării: ce voi învăța?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"/>
          <p:cNvSpPr txBox="1">
            <a:spLocks noGrp="1"/>
          </p:cNvSpPr>
          <p:nvPr>
            <p:ph type="body" idx="1"/>
          </p:nvPr>
        </p:nvSpPr>
        <p:spPr>
          <a:xfrm>
            <a:off x="0" y="37542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ro" sz="2800">
                <a:solidFill>
                  <a:schemeClr val="hlink"/>
                </a:solidFill>
              </a:rPr>
              <a:t>Misiunea 2: Stabilirea obiectivelor și vorbirea în public</a:t>
            </a:r>
            <a:endParaRPr sz="2800">
              <a:solidFill>
                <a:schemeClr val="hlink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 sz="2800"/>
          </a:p>
        </p:txBody>
      </p:sp>
      <p:sp>
        <p:nvSpPr>
          <p:cNvPr id="582" name="Google Shape;582;p32"/>
          <p:cNvSpPr/>
          <p:nvPr/>
        </p:nvSpPr>
        <p:spPr>
          <a:xfrm>
            <a:off x="553034" y="1612785"/>
            <a:ext cx="7979406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434343"/>
                </a:solidFill>
              </a:rPr>
              <a:t>Scriind propriul discurs, veți avea un document care vă va permite să îl revedeți și să utilizați, în alte circumstanțe de vorbire în public.</a:t>
            </a:r>
            <a:endParaRPr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434343"/>
                </a:solidFill>
              </a:rPr>
              <a:t>Procesul vă învață că stabilirea obiectivelor și ideologia sunt cruciale pentru succesul unui discurs.</a:t>
            </a:r>
            <a:endParaRPr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434343"/>
                </a:solidFill>
              </a:rPr>
              <a:t>Îți vei da seama cât de importante sunt tehnicile de comunicare atunci când vine vorba de persuasiune și de introducere a ideilor și obiectivelor tale.</a:t>
            </a:r>
            <a:endParaRPr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434343"/>
                </a:solidFill>
              </a:rPr>
              <a:t>Sper că veți merge acasă cu un sentiment de împuternicire, care vine odată cu depășirea nesiguranțelor și temerilor care vin odată cu vorbirea în public.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2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5112568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Concluzie: ce voi duce acasă?</a:t>
            </a:r>
            <a:endParaRPr sz="1800" b="1"/>
          </a:p>
        </p:txBody>
      </p:sp>
      <p:sp>
        <p:nvSpPr>
          <p:cNvPr id="584" name="Google Shape;584;p32"/>
          <p:cNvSpPr/>
          <p:nvPr/>
        </p:nvSpPr>
        <p:spPr>
          <a:xfrm>
            <a:off x="558587" y="1076899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</a:t>
            </a:r>
            <a:r>
              <a:rPr lang="ro" sz="2800">
                <a:solidFill>
                  <a:srgbClr val="3F3F3F"/>
                </a:solidFill>
              </a:rPr>
              <a:t>3: Rezolvarea unui conflict/problemă în echipă</a:t>
            </a:r>
            <a:endParaRPr sz="2800">
              <a:solidFill>
                <a:srgbClr val="3F3F3F"/>
              </a:solidFill>
            </a:endParaRPr>
          </a:p>
        </p:txBody>
      </p:sp>
      <p:sp>
        <p:nvSpPr>
          <p:cNvPr id="590" name="Google Shape;590;p33"/>
          <p:cNvSpPr/>
          <p:nvPr/>
        </p:nvSpPr>
        <p:spPr>
          <a:xfrm>
            <a:off x="553035" y="1612785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434343"/>
                </a:solidFill>
              </a:rPr>
              <a:t>O lume utopică ar fi liberă de toate problemele și conflictele... sau nu? Ele sunt o parte inevitabilă și naturală a interacțiunii umane și pot fi oportunități excelente pentru reîncadrare, gândire inovatoare și pentru a obține o perspectivă asupra diverselor probleme.</a:t>
            </a:r>
            <a:endParaRPr i="1">
              <a:solidFill>
                <a:srgbClr val="434343"/>
              </a:solidFill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600">
              <a:solidFill>
                <a:srgbClr val="3F3F3F"/>
              </a:solidFill>
            </a:endParaRPr>
          </a:p>
        </p:txBody>
      </p:sp>
      <p:sp>
        <p:nvSpPr>
          <p:cNvPr id="591" name="Google Shape;591;p33"/>
          <p:cNvSpPr/>
          <p:nvPr/>
        </p:nvSpPr>
        <p:spPr>
          <a:xfrm>
            <a:off x="4886017" y="1612784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434343"/>
                </a:solidFill>
              </a:rPr>
              <a:t>În această activitate vi se vor oferi mai multe probleme/conflicte pe care să le rezolvați într-un mod intenționat.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434343"/>
                </a:solidFill>
              </a:rPr>
              <a:t>Când toate grupurile/perechile au selectat o soluție pentru aceste probleme, selectați un purtător de cuvânt pentru fiecare grup/pereche, care își prezintă gândurile restului grupului și profesorului.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2" name="Google Shape;592;p33"/>
          <p:cNvSpPr/>
          <p:nvPr/>
        </p:nvSpPr>
        <p:spPr>
          <a:xfrm>
            <a:off x="553035" y="1005351"/>
            <a:ext cx="346557" cy="4425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3"/>
          <p:cNvSpPr/>
          <p:nvPr/>
        </p:nvSpPr>
        <p:spPr>
          <a:xfrm>
            <a:off x="4898237" y="1106791"/>
            <a:ext cx="346557" cy="341870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3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Introducere: Despre ce este vorba?</a:t>
            </a:r>
            <a:endParaRPr sz="1800" b="1"/>
          </a:p>
        </p:txBody>
      </p:sp>
      <p:sp>
        <p:nvSpPr>
          <p:cNvPr id="595" name="Google Shape;595;p33"/>
          <p:cNvSpPr txBox="1"/>
          <p:nvPr/>
        </p:nvSpPr>
        <p:spPr>
          <a:xfrm>
            <a:off x="5244794" y="116505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o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Sarcină: Care este activitatea?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4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3: </a:t>
            </a:r>
            <a:r>
              <a:rPr lang="ro" sz="2800">
                <a:solidFill>
                  <a:srgbClr val="3F3F3F"/>
                </a:solidFill>
              </a:rPr>
              <a:t>Rezolvarea unui conflict/problemă în echipă</a:t>
            </a:r>
            <a:endParaRPr/>
          </a:p>
        </p:txBody>
      </p:sp>
      <p:sp>
        <p:nvSpPr>
          <p:cNvPr id="601" name="Google Shape;601;p34"/>
          <p:cNvSpPr/>
          <p:nvPr/>
        </p:nvSpPr>
        <p:spPr>
          <a:xfrm>
            <a:off x="564699" y="1119221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4"/>
          <p:cNvSpPr/>
          <p:nvPr/>
        </p:nvSpPr>
        <p:spPr>
          <a:xfrm rot="-5400000" flipH="1">
            <a:off x="4880939" y="1033252"/>
            <a:ext cx="419678" cy="409521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53035" y="1612785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434343"/>
                </a:solidFill>
              </a:rPr>
              <a:t>Veți fi împărțiți în grupuri de 2-3 participanți.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434343"/>
                </a:solidFill>
              </a:rPr>
              <a:t>Găsiți ghidul compact al modelului IDEAL în </a:t>
            </a:r>
            <a:r>
              <a:rPr lang="ro" i="1">
                <a:solidFill>
                  <a:srgbClr val="434343"/>
                </a:solidFill>
              </a:rPr>
              <a:t>Resurse </a:t>
            </a:r>
            <a:r>
              <a:rPr lang="ro">
                <a:solidFill>
                  <a:srgbClr val="434343"/>
                </a:solidFill>
              </a:rPr>
              <a:t>(modelul IDEAL) </a:t>
            </a:r>
            <a:r>
              <a:rPr lang="ro" i="1">
                <a:solidFill>
                  <a:srgbClr val="434343"/>
                </a:solidFill>
              </a:rPr>
              <a:t>.</a:t>
            </a:r>
            <a:endParaRPr i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434343"/>
                </a:solidFill>
              </a:rPr>
              <a:t>Vi se oferă 4 conflicte/probleme fictive pe care să le analizați prin modelul IDEAL.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86017" y="1612784"/>
            <a:ext cx="3600400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434343"/>
                </a:solidFill>
              </a:rPr>
              <a:t>Veți învăța cum să utilizați în mod sistematic modelul IDEAL și, astfel, să vă creșteți cunoștințele despre rezolvarea conflictelor/problemelor.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434343"/>
                </a:solidFill>
              </a:rPr>
              <a:t>Îți vei îmbunătăți capacitatea de a asculta în mod activ ideile altora și de a dobândi o mentalitate socială și empatică îmbunătățită.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600">
                <a:solidFill>
                  <a:srgbClr val="3F3F3F"/>
                </a:solidFill>
              </a:rPr>
              <a:t>.</a:t>
            </a:r>
            <a:endParaRPr sz="600">
              <a:solidFill>
                <a:srgbClr val="3F3F3F"/>
              </a:solidFill>
            </a:endParaRPr>
          </a:p>
        </p:txBody>
      </p:sp>
      <p:sp>
        <p:nvSpPr>
          <p:cNvPr id="605" name="Google Shape;605;p34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Proces: ce am de gând să fac?</a:t>
            </a:r>
            <a:endParaRPr sz="1800" b="1"/>
          </a:p>
        </p:txBody>
      </p:sp>
      <p:sp>
        <p:nvSpPr>
          <p:cNvPr id="606" name="Google Shape;606;p34"/>
          <p:cNvSpPr txBox="1"/>
          <p:nvPr/>
        </p:nvSpPr>
        <p:spPr>
          <a:xfrm>
            <a:off x="5244794" y="1165052"/>
            <a:ext cx="3253843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ro"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Rezultatele învățării: ce voi învăța?</a:t>
            </a:r>
            <a:endParaRPr sz="1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1275606"/>
            <a:ext cx="9144000" cy="3209501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26595" y="1617494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08736" y="2625606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90877" y="3633718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4"/>
          <p:cNvGrpSpPr/>
          <p:nvPr/>
        </p:nvGrpSpPr>
        <p:grpSpPr>
          <a:xfrm>
            <a:off x="1174667" y="1724009"/>
            <a:ext cx="2664481" cy="350240"/>
            <a:chOff x="803640" y="3646132"/>
            <a:chExt cx="2059800" cy="350240"/>
          </a:xfrm>
        </p:grpSpPr>
        <p:sp>
          <p:nvSpPr>
            <p:cNvPr id="139" name="Google Shape;139;p4"/>
            <p:cNvSpPr txBox="1"/>
            <p:nvPr/>
          </p:nvSpPr>
          <p:spPr>
            <a:xfrm>
              <a:off x="803640" y="3646132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803640" y="3688573"/>
              <a:ext cx="205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Comunicare efectivă</a:t>
              </a:r>
              <a:endParaRPr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1171592" y="2726462"/>
            <a:ext cx="2667556" cy="307800"/>
            <a:chOff x="801263" y="3640473"/>
            <a:chExt cx="2062177" cy="307800"/>
          </a:xfrm>
        </p:grpSpPr>
        <p:sp>
          <p:nvSpPr>
            <p:cNvPr id="142" name="Google Shape;142;p4"/>
            <p:cNvSpPr txBox="1"/>
            <p:nvPr/>
          </p:nvSpPr>
          <p:spPr>
            <a:xfrm>
              <a:off x="803640" y="3646132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801263" y="3640473"/>
              <a:ext cx="205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Motivarea de sine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1171592" y="3740233"/>
            <a:ext cx="2667556" cy="335428"/>
            <a:chOff x="801263" y="3646132"/>
            <a:chExt cx="2062177" cy="335428"/>
          </a:xfrm>
        </p:grpSpPr>
        <p:sp>
          <p:nvSpPr>
            <p:cNvPr id="145" name="Google Shape;145;p4"/>
            <p:cNvSpPr txBox="1"/>
            <p:nvPr/>
          </p:nvSpPr>
          <p:spPr>
            <a:xfrm>
              <a:off x="803640" y="3646132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801263" y="3673760"/>
              <a:ext cx="205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Gândire creativă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5122631" y="1625877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04772" y="2633989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086913" y="3642101"/>
            <a:ext cx="576064" cy="5760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>
            <a:off x="5770703" y="1732392"/>
            <a:ext cx="2991349" cy="341853"/>
            <a:chOff x="803640" y="3646132"/>
            <a:chExt cx="2312488" cy="341853"/>
          </a:xfrm>
        </p:grpSpPr>
        <p:sp>
          <p:nvSpPr>
            <p:cNvPr id="151" name="Google Shape;151;p4"/>
            <p:cNvSpPr txBox="1"/>
            <p:nvPr/>
          </p:nvSpPr>
          <p:spPr>
            <a:xfrm>
              <a:off x="803640" y="3646132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841828" y="3680185"/>
              <a:ext cx="2274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Asertivitate/luare a deciziilor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5770703" y="2740504"/>
            <a:ext cx="2706830" cy="335440"/>
            <a:chOff x="803640" y="3646132"/>
            <a:chExt cx="2092538" cy="335440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803640" y="3646132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836378" y="3673773"/>
              <a:ext cx="205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Flexibilitate/Adaptabilitate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5770703" y="3748616"/>
            <a:ext cx="2918959" cy="335428"/>
            <a:chOff x="803640" y="3646132"/>
            <a:chExt cx="2256526" cy="335428"/>
          </a:xfrm>
        </p:grpSpPr>
        <p:sp>
          <p:nvSpPr>
            <p:cNvPr id="157" name="Google Shape;157;p4"/>
            <p:cNvSpPr txBox="1"/>
            <p:nvPr/>
          </p:nvSpPr>
          <p:spPr>
            <a:xfrm>
              <a:off x="803640" y="3646132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859666" y="3673760"/>
              <a:ext cx="2200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Rezolvarea problemelor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4427984" y="1563638"/>
            <a:ext cx="36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493191" y="1683076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457473" y="2682805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57473" y="3690917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5091674" y="1689502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5055956" y="2689231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5055956" y="3697343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4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24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Exemple (EucA, 2014)</a:t>
            </a:r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Introducere: Soft skills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Misiunea 3: </a:t>
            </a:r>
            <a:r>
              <a:rPr lang="ro" sz="2800">
                <a:solidFill>
                  <a:srgbClr val="3F3F3F"/>
                </a:solidFill>
              </a:rPr>
              <a:t>Rezolvarea unui conflict/problemă în echipă</a:t>
            </a:r>
            <a:endParaRPr/>
          </a:p>
        </p:txBody>
      </p:sp>
      <p:sp>
        <p:nvSpPr>
          <p:cNvPr id="612" name="Google Shape;612;p35"/>
          <p:cNvSpPr/>
          <p:nvPr/>
        </p:nvSpPr>
        <p:spPr>
          <a:xfrm>
            <a:off x="553034" y="1612785"/>
            <a:ext cx="7979406" cy="22082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o">
                <a:solidFill>
                  <a:srgbClr val="434343"/>
                </a:solidFill>
              </a:rPr>
              <a:t>Rezolvând aceste probleme, împreună cu o echipă, ați avut o lecție valoroasă în rezolvarea problemelor și a conflictelor.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>
                <a:solidFill>
                  <a:srgbClr val="434343"/>
                </a:solidFill>
              </a:rPr>
              <a:t>Sper că ți-ai dat seama că problemele sunt acolo pentru ca noi să le rezolvăm și, dacă îți pui mintea, poți. Mai mult, ați lucrat la aceste cazuri într-un cadru de echipă, iar acesta în sine este un exercițiu grozav de comunicare.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3" name="Google Shape;613;p35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5112568" cy="28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Concluzie: ce voi duce acasă?</a:t>
            </a:r>
            <a:endParaRPr sz="1800" b="1"/>
          </a:p>
        </p:txBody>
      </p:sp>
      <p:sp>
        <p:nvSpPr>
          <p:cNvPr id="614" name="Google Shape;614;p35"/>
          <p:cNvSpPr/>
          <p:nvPr/>
        </p:nvSpPr>
        <p:spPr>
          <a:xfrm>
            <a:off x="558587" y="1076899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8a5d406ddb_0_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Auto-evaluare</a:t>
            </a:r>
            <a:endParaRPr/>
          </a:p>
        </p:txBody>
      </p:sp>
      <p:sp>
        <p:nvSpPr>
          <p:cNvPr id="620" name="Google Shape;620;g18a5d406ddb_0_3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6120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Întrebări cu răspunsuri multiple: </a:t>
            </a:r>
            <a:r>
              <a:rPr lang="ro" sz="1800"/>
              <a:t>consolidați-vă învățarea</a:t>
            </a:r>
            <a:endParaRPr sz="1800"/>
          </a:p>
        </p:txBody>
      </p:sp>
      <p:sp>
        <p:nvSpPr>
          <p:cNvPr id="621" name="Google Shape;621;g18a5d406ddb_0_3"/>
          <p:cNvSpPr/>
          <p:nvPr/>
        </p:nvSpPr>
        <p:spPr>
          <a:xfrm>
            <a:off x="558587" y="1011837"/>
            <a:ext cx="338121" cy="441860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18a5d406ddb_0_3"/>
          <p:cNvSpPr txBox="1"/>
          <p:nvPr/>
        </p:nvSpPr>
        <p:spPr>
          <a:xfrm>
            <a:off x="251520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</a:t>
            </a:r>
            <a:r>
              <a:rPr lang="ro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1: </a:t>
            </a:r>
            <a:r>
              <a:rPr lang="ro">
                <a:solidFill>
                  <a:srgbClr val="434343"/>
                </a:solidFill>
              </a:rPr>
              <a:t>Care sunt caracteristicile soft skills?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434343"/>
                </a:solidFill>
              </a:rPr>
              <a:t>Abilitățile soft sunt predate în educația formală.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434343"/>
                </a:solidFill>
              </a:rPr>
              <a:t>Abilitățile soft sunt abilitățile care te fac moale.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434343"/>
                </a:solidFill>
              </a:rPr>
              <a:t>Abilitățile soft sunt învățate prin viața de zi cu zi și prin interacțiune.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434343"/>
                </a:solidFill>
              </a:rPr>
              <a:t>Toate sunt corecte.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23" name="Google Shape;623;g18a5d406ddb_0_3"/>
          <p:cNvSpPr txBox="1"/>
          <p:nvPr/>
        </p:nvSpPr>
        <p:spPr>
          <a:xfrm>
            <a:off x="3167844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2: </a:t>
            </a:r>
            <a:r>
              <a:rPr lang="ro">
                <a:solidFill>
                  <a:srgbClr val="434343"/>
                </a:solidFill>
              </a:rPr>
              <a:t>Ce aduce împuternicirea?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Încrederea.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Productivitate crescută.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Libertatea de a-ți alege calea.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3F3F3F"/>
                </a:solidFill>
              </a:rPr>
              <a:t>Toate sunt corecte.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24" name="Google Shape;624;g18a5d406ddb_0_3"/>
          <p:cNvSpPr txBox="1"/>
          <p:nvPr/>
        </p:nvSpPr>
        <p:spPr>
          <a:xfrm>
            <a:off x="6084168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3: </a:t>
            </a:r>
            <a:r>
              <a:rPr lang="ro">
                <a:solidFill>
                  <a:srgbClr val="3F3F3F"/>
                </a:solidFill>
              </a:rPr>
              <a:t>Ce NU este un element al modelului SMART Goal Setting?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Alegerea unui scop specific.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Alegerea unui scop îndrăzneț.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Alegerea unui obiectiv pe care îl puteți măsura.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3F3F3F"/>
                </a:solidFill>
              </a:rPr>
              <a:t>Alegerea unui obiectiv bazat pe timp.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8a5d406ddb_0_12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Auto-evaluare</a:t>
            </a:r>
            <a:endParaRPr/>
          </a:p>
        </p:txBody>
      </p:sp>
      <p:sp>
        <p:nvSpPr>
          <p:cNvPr id="630" name="Google Shape;630;g18a5d406ddb_0_12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6120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Întrebări cu răspunsuri multiple: </a:t>
            </a:r>
            <a:r>
              <a:rPr lang="ro" sz="1800"/>
              <a:t>consolidați-vă învățarea</a:t>
            </a:r>
            <a:endParaRPr sz="1800"/>
          </a:p>
        </p:txBody>
      </p:sp>
      <p:sp>
        <p:nvSpPr>
          <p:cNvPr id="631" name="Google Shape;631;g18a5d406ddb_0_12"/>
          <p:cNvSpPr/>
          <p:nvPr/>
        </p:nvSpPr>
        <p:spPr>
          <a:xfrm>
            <a:off x="558587" y="1011837"/>
            <a:ext cx="338121" cy="441860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18a5d406ddb_0_12"/>
          <p:cNvSpPr txBox="1"/>
          <p:nvPr/>
        </p:nvSpPr>
        <p:spPr>
          <a:xfrm>
            <a:off x="1619673" y="1771394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4: </a:t>
            </a:r>
            <a:r>
              <a:rPr lang="ro">
                <a:solidFill>
                  <a:srgbClr val="3F3F3F"/>
                </a:solidFill>
              </a:rPr>
              <a:t>Ce NU caracterizează o bună comunicare?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Furnizarea ideilor dvs.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Folosirea unui limbaj adecvat non verbal și verbal.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Ascultarea activă a ceea ce se spune.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3F3F3F"/>
                </a:solidFill>
              </a:rPr>
              <a:t>Efectuarea de ipoteze.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33" name="Google Shape;633;g18a5d406ddb_0_12"/>
          <p:cNvSpPr txBox="1"/>
          <p:nvPr/>
        </p:nvSpPr>
        <p:spPr>
          <a:xfrm>
            <a:off x="4716016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5: </a:t>
            </a:r>
            <a:r>
              <a:rPr lang="ro">
                <a:solidFill>
                  <a:srgbClr val="3F3F3F"/>
                </a:solidFill>
              </a:rPr>
              <a:t>Ce este modelul IDEAL?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Un instrument de rezolvare a problemelor.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O bază de date de idei.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Un instrument pentru a vă face comunicarea ideală.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3F3F3F"/>
                </a:solidFill>
              </a:rPr>
              <a:t>Toate sunt corecte.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8a5d406ddb_0_20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Auto-evaluare</a:t>
            </a:r>
            <a:endParaRPr/>
          </a:p>
        </p:txBody>
      </p:sp>
      <p:sp>
        <p:nvSpPr>
          <p:cNvPr id="639" name="Google Shape;639;g18a5d406ddb_0_20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6120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Întrebări cu răspunsuri multiple: </a:t>
            </a:r>
            <a:r>
              <a:rPr lang="ro" sz="1800"/>
              <a:t>consolidați-vă învățarea</a:t>
            </a:r>
            <a:endParaRPr sz="1800"/>
          </a:p>
        </p:txBody>
      </p:sp>
      <p:sp>
        <p:nvSpPr>
          <p:cNvPr id="640" name="Google Shape;640;g18a5d406ddb_0_20"/>
          <p:cNvSpPr/>
          <p:nvPr/>
        </p:nvSpPr>
        <p:spPr>
          <a:xfrm>
            <a:off x="558587" y="1011837"/>
            <a:ext cx="338121" cy="441860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18a5d406ddb_0_20"/>
          <p:cNvSpPr txBox="1"/>
          <p:nvPr/>
        </p:nvSpPr>
        <p:spPr>
          <a:xfrm>
            <a:off x="251520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</a:t>
            </a:r>
            <a:r>
              <a:rPr lang="ro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1: </a:t>
            </a:r>
            <a:r>
              <a:rPr lang="ro">
                <a:solidFill>
                  <a:srgbClr val="434343"/>
                </a:solidFill>
              </a:rPr>
              <a:t>Care sunt caracteristicile soft skills?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434343"/>
                </a:solidFill>
              </a:rPr>
              <a:t>Abilitățile soft sunt predate în educația formală.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434343"/>
                </a:solidFill>
              </a:rPr>
              <a:t>Abilitățile soft sunt abilitățile care te fac moale.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1">
                <a:solidFill>
                  <a:srgbClr val="434343"/>
                </a:solidFill>
              </a:rPr>
              <a:t>c) Abilitățile soft sunt învățate prin viața de zi cu zi și prin interacțiune.</a:t>
            </a:r>
            <a:endParaRPr b="1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434343"/>
                </a:solidFill>
              </a:rPr>
              <a:t>Toate sunt corecte.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42" name="Google Shape;642;g18a5d406ddb_0_20"/>
          <p:cNvSpPr txBox="1"/>
          <p:nvPr/>
        </p:nvSpPr>
        <p:spPr>
          <a:xfrm>
            <a:off x="3167844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2: </a:t>
            </a:r>
            <a:r>
              <a:rPr lang="ro">
                <a:solidFill>
                  <a:srgbClr val="434343"/>
                </a:solidFill>
              </a:rPr>
              <a:t>Ce aduce împuternicirea?</a:t>
            </a:r>
            <a:endParaRPr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Încrederea.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Productivitate crescută.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Libertatea de a-ți alege calea.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</a:rPr>
              <a:t>d) </a:t>
            </a:r>
            <a:r>
              <a:rPr lang="ro" b="1">
                <a:solidFill>
                  <a:srgbClr val="3F3F3F"/>
                </a:solidFill>
              </a:rPr>
              <a:t>Toate sunt corecte.</a:t>
            </a:r>
            <a:endParaRPr b="1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43" name="Google Shape;643;g18a5d406ddb_0_20"/>
          <p:cNvSpPr txBox="1"/>
          <p:nvPr/>
        </p:nvSpPr>
        <p:spPr>
          <a:xfrm>
            <a:off x="6084168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3: </a:t>
            </a:r>
            <a:r>
              <a:rPr lang="ro">
                <a:solidFill>
                  <a:srgbClr val="3F3F3F"/>
                </a:solidFill>
              </a:rPr>
              <a:t>Ce NU este un element al modelului SMART Goal Setting?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Alegerea unui scop specific.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</a:rPr>
              <a:t>b) </a:t>
            </a:r>
            <a:r>
              <a:rPr lang="ro" b="1">
                <a:solidFill>
                  <a:srgbClr val="3F3F3F"/>
                </a:solidFill>
              </a:rPr>
              <a:t>Alegerea unui scop îndrăzneț.</a:t>
            </a:r>
            <a:endParaRPr b="1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Alegerea unui obiectiv pe care îl puteți măsura.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3F3F3F"/>
                </a:solidFill>
              </a:rPr>
              <a:t>Alegerea unui obiectiv bazat pe timp.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8a5d406ddb_0_2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Auto-evaluare</a:t>
            </a:r>
            <a:endParaRPr/>
          </a:p>
        </p:txBody>
      </p:sp>
      <p:sp>
        <p:nvSpPr>
          <p:cNvPr id="649" name="Google Shape;649;g18a5d406ddb_0_29"/>
          <p:cNvSpPr txBox="1">
            <a:spLocks noGrp="1"/>
          </p:cNvSpPr>
          <p:nvPr>
            <p:ph type="body" idx="2"/>
          </p:nvPr>
        </p:nvSpPr>
        <p:spPr>
          <a:xfrm>
            <a:off x="899592" y="1170912"/>
            <a:ext cx="61206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 b="1"/>
              <a:t>Întrebări cu răspunsuri multiple: </a:t>
            </a:r>
            <a:r>
              <a:rPr lang="ro" sz="1800"/>
              <a:t>consolidați-vă învățarea</a:t>
            </a:r>
            <a:endParaRPr sz="1800"/>
          </a:p>
        </p:txBody>
      </p:sp>
      <p:sp>
        <p:nvSpPr>
          <p:cNvPr id="650" name="Google Shape;650;g18a5d406ddb_0_29"/>
          <p:cNvSpPr/>
          <p:nvPr/>
        </p:nvSpPr>
        <p:spPr>
          <a:xfrm>
            <a:off x="558587" y="1011837"/>
            <a:ext cx="338121" cy="441860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18a5d406ddb_0_29"/>
          <p:cNvSpPr txBox="1"/>
          <p:nvPr/>
        </p:nvSpPr>
        <p:spPr>
          <a:xfrm>
            <a:off x="1619673" y="1771394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4: </a:t>
            </a:r>
            <a:r>
              <a:rPr lang="ro">
                <a:solidFill>
                  <a:srgbClr val="3F3F3F"/>
                </a:solidFill>
              </a:rPr>
              <a:t>Ce NU caracterizează o bună comunicare?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ro">
                <a:solidFill>
                  <a:srgbClr val="3F3F3F"/>
                </a:solidFill>
              </a:rPr>
              <a:t>Furnizarea ideilor dvs.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Folosirea unui limbaj adecvat non verbal și verbal.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Ascultarea activă a ceea ce se spune.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</a:rPr>
              <a:t>d) </a:t>
            </a:r>
            <a:r>
              <a:rPr lang="ro" b="1">
                <a:solidFill>
                  <a:srgbClr val="3F3F3F"/>
                </a:solidFill>
              </a:rPr>
              <a:t>Efectuarea de ipoteze.</a:t>
            </a:r>
            <a:endParaRPr b="1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52" name="Google Shape;652;g18a5d406ddb_0_29"/>
          <p:cNvSpPr txBox="1"/>
          <p:nvPr/>
        </p:nvSpPr>
        <p:spPr>
          <a:xfrm>
            <a:off x="4716016" y="1766005"/>
            <a:ext cx="2808300" cy="2365800"/>
          </a:xfrm>
          <a:prstGeom prst="rect">
            <a:avLst/>
          </a:prstGeom>
          <a:solidFill>
            <a:srgbClr val="FCECC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Întrebarea 5: </a:t>
            </a:r>
            <a:r>
              <a:rPr lang="ro">
                <a:solidFill>
                  <a:srgbClr val="3F3F3F"/>
                </a:solidFill>
              </a:rPr>
              <a:t>Ce este modelul IDEAL?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1">
                <a:solidFill>
                  <a:srgbClr val="3F3F3F"/>
                </a:solidFill>
              </a:rPr>
              <a:t>a) </a:t>
            </a:r>
            <a:r>
              <a:rPr lang="ro" b="1">
                <a:solidFill>
                  <a:srgbClr val="3F3F3F"/>
                </a:solidFill>
              </a:rPr>
              <a:t>Un instrument de rezolvare a problemelor.</a:t>
            </a:r>
            <a:endParaRPr b="1"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ro">
                <a:solidFill>
                  <a:srgbClr val="3F3F3F"/>
                </a:solidFill>
              </a:rPr>
              <a:t>O bază de date de idei.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ro">
                <a:solidFill>
                  <a:srgbClr val="3F3F3F"/>
                </a:solidFill>
              </a:rPr>
              <a:t>Un instrument pentru a vă face comunicarea ideală.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ro">
                <a:solidFill>
                  <a:srgbClr val="3F3F3F"/>
                </a:solidFill>
              </a:rPr>
              <a:t>Toate sunt corecte.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o" sz="14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0"/>
          <p:cNvSpPr txBox="1">
            <a:spLocks noGrp="1"/>
          </p:cNvSpPr>
          <p:nvPr>
            <p:ph type="body" idx="1"/>
          </p:nvPr>
        </p:nvSpPr>
        <p:spPr>
          <a:xfrm>
            <a:off x="0" y="44600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ro" sz="3200"/>
              <a:t>Rezumând</a:t>
            </a:r>
            <a:endParaRPr sz="3200"/>
          </a:p>
        </p:txBody>
      </p:sp>
      <p:grpSp>
        <p:nvGrpSpPr>
          <p:cNvPr id="658" name="Google Shape;658;p40"/>
          <p:cNvGrpSpPr/>
          <p:nvPr/>
        </p:nvGrpSpPr>
        <p:grpSpPr>
          <a:xfrm>
            <a:off x="3583892" y="1752851"/>
            <a:ext cx="900000" cy="900000"/>
            <a:chOff x="3563888" y="1923678"/>
            <a:chExt cx="900000" cy="900000"/>
          </a:xfrm>
        </p:grpSpPr>
        <p:sp>
          <p:nvSpPr>
            <p:cNvPr id="659" name="Google Shape;659;p40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87B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 rot="-5400000">
              <a:off x="3731757" y="2089433"/>
              <a:ext cx="648000" cy="64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40"/>
          <p:cNvGrpSpPr/>
          <p:nvPr/>
        </p:nvGrpSpPr>
        <p:grpSpPr>
          <a:xfrm rot="5400000">
            <a:off x="4594682" y="1500851"/>
            <a:ext cx="1152000" cy="1152000"/>
            <a:chOff x="3563888" y="1923678"/>
            <a:chExt cx="900000" cy="900000"/>
          </a:xfrm>
        </p:grpSpPr>
        <p:sp>
          <p:nvSpPr>
            <p:cNvPr id="662" name="Google Shape;662;p40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86BD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 rot="-5400000">
              <a:off x="3731757" y="2089433"/>
              <a:ext cx="648000" cy="64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40"/>
          <p:cNvGrpSpPr/>
          <p:nvPr/>
        </p:nvGrpSpPr>
        <p:grpSpPr>
          <a:xfrm rot="10800000">
            <a:off x="4594682" y="2765140"/>
            <a:ext cx="720000" cy="720000"/>
            <a:chOff x="3563888" y="1923678"/>
            <a:chExt cx="900000" cy="900000"/>
          </a:xfrm>
        </p:grpSpPr>
        <p:sp>
          <p:nvSpPr>
            <p:cNvPr id="665" name="Google Shape;665;p40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F39E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 rot="-5400000">
              <a:off x="3731757" y="2089433"/>
              <a:ext cx="648000" cy="64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40"/>
          <p:cNvGrpSpPr/>
          <p:nvPr/>
        </p:nvGrpSpPr>
        <p:grpSpPr>
          <a:xfrm rot="-5400000">
            <a:off x="3475859" y="2765141"/>
            <a:ext cx="1008033" cy="1008033"/>
            <a:chOff x="3563888" y="1923678"/>
            <a:chExt cx="900000" cy="900000"/>
          </a:xfrm>
        </p:grpSpPr>
        <p:sp>
          <p:nvSpPr>
            <p:cNvPr id="668" name="Google Shape;668;p40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 rot="-5400000">
              <a:off x="3731757" y="2089433"/>
              <a:ext cx="648000" cy="64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0" name="Google Shape;670;p40"/>
          <p:cNvSpPr txBox="1"/>
          <p:nvPr/>
        </p:nvSpPr>
        <p:spPr>
          <a:xfrm>
            <a:off x="3993095" y="2171366"/>
            <a:ext cx="402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0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40"/>
          <p:cNvSpPr txBox="1"/>
          <p:nvPr/>
        </p:nvSpPr>
        <p:spPr>
          <a:xfrm>
            <a:off x="4701297" y="2131662"/>
            <a:ext cx="402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6BD7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000" b="1">
              <a:solidFill>
                <a:srgbClr val="86BD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0"/>
          <p:cNvSpPr txBox="1"/>
          <p:nvPr/>
        </p:nvSpPr>
        <p:spPr>
          <a:xfrm>
            <a:off x="3993095" y="2859371"/>
            <a:ext cx="402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0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40"/>
          <p:cNvSpPr txBox="1"/>
          <p:nvPr/>
        </p:nvSpPr>
        <p:spPr>
          <a:xfrm>
            <a:off x="4606330" y="2781099"/>
            <a:ext cx="402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F39E5A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2000" b="1">
              <a:solidFill>
                <a:srgbClr val="F39E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" name="Google Shape;674;p40"/>
          <p:cNvGrpSpPr/>
          <p:nvPr/>
        </p:nvGrpSpPr>
        <p:grpSpPr>
          <a:xfrm>
            <a:off x="510151" y="1563638"/>
            <a:ext cx="2539659" cy="1232827"/>
            <a:chOff x="803640" y="3362835"/>
            <a:chExt cx="2059800" cy="1232827"/>
          </a:xfrm>
        </p:grpSpPr>
        <p:sp>
          <p:nvSpPr>
            <p:cNvPr id="675" name="Google Shape;675;p40"/>
            <p:cNvSpPr txBox="1"/>
            <p:nvPr/>
          </p:nvSpPr>
          <p:spPr>
            <a:xfrm>
              <a:off x="803640" y="3579862"/>
              <a:ext cx="2059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Abilitățile soft sunt obținute pe parcursul vieții de zi cu zi, experiențe personale și reflecții.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Ele fac interacțiunile mai ușoare și mai eficiente.</a:t>
              </a:r>
              <a:endParaRPr sz="1200">
                <a:solidFill>
                  <a:srgbClr val="434343"/>
                </a:solidFill>
              </a:endParaRPr>
            </a:p>
          </p:txBody>
        </p:sp>
        <p:sp>
          <p:nvSpPr>
            <p:cNvPr id="676" name="Google Shape;676;p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</a:rPr>
                <a:t>Soft Skills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40"/>
          <p:cNvGrpSpPr/>
          <p:nvPr/>
        </p:nvGrpSpPr>
        <p:grpSpPr>
          <a:xfrm>
            <a:off x="500717" y="3076813"/>
            <a:ext cx="2548996" cy="1437402"/>
            <a:chOff x="874453" y="3057910"/>
            <a:chExt cx="2067312" cy="1437402"/>
          </a:xfrm>
        </p:grpSpPr>
        <p:sp>
          <p:nvSpPr>
            <p:cNvPr id="678" name="Google Shape;678;p40"/>
            <p:cNvSpPr txBox="1"/>
            <p:nvPr/>
          </p:nvSpPr>
          <p:spPr>
            <a:xfrm>
              <a:off x="874453" y="3294712"/>
              <a:ext cx="20598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Procesul de a afla ce vrei să realizezi și de a planifica cum să faci.</a:t>
              </a:r>
              <a:endParaRPr sz="1200">
                <a:solidFill>
                  <a:srgbClr val="434343"/>
                </a:solidFill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434343"/>
                  </a:solidFill>
                </a:rPr>
                <a:t>Obiectivele tale vor fi </a:t>
              </a:r>
              <a:r>
                <a:rPr lang="ro" sz="1200">
                  <a:solidFill>
                    <a:schemeClr val="hlink"/>
                  </a:solidFill>
                </a:rPr>
                <a:t>clarificate și mai ușor de atins cu modelul SMART și modelul IDEAL.</a:t>
              </a:r>
              <a:endParaRPr sz="1200">
                <a:solidFill>
                  <a:srgbClr val="434343"/>
                </a:solidFill>
              </a:endParaRPr>
            </a:p>
          </p:txBody>
        </p:sp>
        <p:sp>
          <p:nvSpPr>
            <p:cNvPr id="679" name="Google Shape;679;p40"/>
            <p:cNvSpPr txBox="1"/>
            <p:nvPr/>
          </p:nvSpPr>
          <p:spPr>
            <a:xfrm>
              <a:off x="881965" y="3057910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</a:rPr>
                <a:t>Stabilirea obiectivelor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40"/>
          <p:cNvGrpSpPr/>
          <p:nvPr/>
        </p:nvGrpSpPr>
        <p:grpSpPr>
          <a:xfrm>
            <a:off x="6084168" y="1563638"/>
            <a:ext cx="2539659" cy="1232827"/>
            <a:chOff x="803640" y="3362835"/>
            <a:chExt cx="2059800" cy="1232827"/>
          </a:xfrm>
        </p:grpSpPr>
        <p:sp>
          <p:nvSpPr>
            <p:cNvPr id="681" name="Google Shape;681;p40"/>
            <p:cNvSpPr txBox="1"/>
            <p:nvPr/>
          </p:nvSpPr>
          <p:spPr>
            <a:xfrm>
              <a:off x="803640" y="3579862"/>
              <a:ext cx="2059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Îți </a:t>
              </a:r>
              <a:r>
                <a:rPr lang="ro" sz="1200" i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poți </a:t>
              </a:r>
              <a:r>
                <a:rPr lang="ro" sz="1200">
                  <a:solidFill>
                    <a:srgbClr val="3F3F3F"/>
                  </a:solidFill>
                </a:rPr>
                <a:t>crește propria putere.</a:t>
              </a:r>
              <a:endParaRPr sz="1200">
                <a:solidFill>
                  <a:srgbClr val="3F3F3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</a:rPr>
                <a:t>Îți va oferi încredere în propriile cunoștințe și abilități și libertatea de a-ți alege propria cale.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</a:rPr>
                <a:t>Imputernicire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40"/>
          <p:cNvGrpSpPr/>
          <p:nvPr/>
        </p:nvGrpSpPr>
        <p:grpSpPr>
          <a:xfrm>
            <a:off x="6147666" y="3076813"/>
            <a:ext cx="2539659" cy="1417627"/>
            <a:chOff x="855140" y="3075810"/>
            <a:chExt cx="2059800" cy="1417627"/>
          </a:xfrm>
        </p:grpSpPr>
        <p:sp>
          <p:nvSpPr>
            <p:cNvPr id="684" name="Google Shape;684;p40"/>
            <p:cNvSpPr txBox="1"/>
            <p:nvPr/>
          </p:nvSpPr>
          <p:spPr>
            <a:xfrm>
              <a:off x="855140" y="3292837"/>
              <a:ext cx="20598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chemeClr val="hlink"/>
                  </a:solidFill>
                </a:rPr>
                <a:t>Abilități precum; comunicare, empatie, asertivitate și rezolvare a conflictelor.</a:t>
              </a:r>
              <a:endParaRPr sz="1200">
                <a:solidFill>
                  <a:schemeClr val="hlink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o" sz="1200">
                  <a:solidFill>
                    <a:schemeClr val="hlink"/>
                  </a:solidFill>
                </a:rPr>
                <a:t>Vă permite să interacționați în mod adecvat și capabil în diferite setări sociale.</a:t>
              </a:r>
              <a:endParaRPr sz="1200">
                <a:solidFill>
                  <a:schemeClr val="hlink"/>
                </a:solidFill>
              </a:endParaRPr>
            </a:p>
          </p:txBody>
        </p:sp>
        <p:sp>
          <p:nvSpPr>
            <p:cNvPr id="685" name="Google Shape;685;p40"/>
            <p:cNvSpPr txBox="1"/>
            <p:nvPr/>
          </p:nvSpPr>
          <p:spPr>
            <a:xfrm>
              <a:off x="855140" y="3075810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</a:rPr>
                <a:t>Abilitati sociale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p40"/>
          <p:cNvSpPr/>
          <p:nvPr/>
        </p:nvSpPr>
        <p:spPr>
          <a:xfrm rot="-2498012">
            <a:off x="5287142" y="1722650"/>
            <a:ext cx="223461" cy="547554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0"/>
          <p:cNvSpPr/>
          <p:nvPr/>
        </p:nvSpPr>
        <p:spPr>
          <a:xfrm>
            <a:off x="4909877" y="3125810"/>
            <a:ext cx="355587" cy="286985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0"/>
          <p:cNvSpPr/>
          <p:nvPr/>
        </p:nvSpPr>
        <p:spPr>
          <a:xfrm>
            <a:off x="3583900" y="3335820"/>
            <a:ext cx="352925" cy="355799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0"/>
          <p:cNvSpPr/>
          <p:nvPr/>
        </p:nvSpPr>
        <p:spPr>
          <a:xfrm>
            <a:off x="3700221" y="1857508"/>
            <a:ext cx="350591" cy="353891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1"/>
          <p:cNvSpPr txBox="1">
            <a:spLocks noGrp="1"/>
          </p:cNvSpPr>
          <p:nvPr>
            <p:ph type="body" idx="1"/>
          </p:nvPr>
        </p:nvSpPr>
        <p:spPr>
          <a:xfrm>
            <a:off x="-148" y="3003798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ro" sz="3600"/>
              <a:t>Mulțumesc!</a:t>
            </a:r>
            <a:endParaRPr sz="3600"/>
          </a:p>
        </p:txBody>
      </p:sp>
      <p:sp>
        <p:nvSpPr>
          <p:cNvPr id="695" name="Google Shape;695;p41"/>
          <p:cNvSpPr txBox="1">
            <a:spLocks noGrp="1"/>
          </p:cNvSpPr>
          <p:nvPr>
            <p:ph type="body" idx="2"/>
          </p:nvPr>
        </p:nvSpPr>
        <p:spPr>
          <a:xfrm>
            <a:off x="-148" y="386789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Continuă-ți drumul de formare pe </a:t>
            </a:r>
            <a:r>
              <a:rPr lang="ro" sz="1800" u="sng">
                <a:solidFill>
                  <a:schemeClr val="hlink"/>
                </a:solidFill>
                <a:hlinkClick r:id="rId3"/>
              </a:rPr>
              <a:t>www.projectspecial.eu </a:t>
            </a:r>
            <a:r>
              <a:rPr lang="ro" sz="1800"/>
              <a:t>!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/>
        </p:nvSpPr>
        <p:spPr>
          <a:xfrm>
            <a:off x="1691680" y="339502"/>
            <a:ext cx="658822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o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2267744" y="1275606"/>
            <a:ext cx="5256584" cy="720000"/>
            <a:chOff x="3131840" y="1491630"/>
            <a:chExt cx="5256584" cy="576064"/>
          </a:xfrm>
        </p:grpSpPr>
        <p:sp>
          <p:nvSpPr>
            <p:cNvPr id="174" name="Google Shape;174;p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87B5BA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2261989" y="2163705"/>
            <a:ext cx="5256584" cy="720000"/>
            <a:chOff x="3131840" y="1491630"/>
            <a:chExt cx="5256584" cy="576064"/>
          </a:xfrm>
        </p:grpSpPr>
        <p:sp>
          <p:nvSpPr>
            <p:cNvPr id="177" name="Google Shape;177;p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86BD70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2252001" y="3051724"/>
            <a:ext cx="5256584" cy="720000"/>
            <a:chOff x="3131840" y="1491630"/>
            <a:chExt cx="5256584" cy="576064"/>
          </a:xfrm>
        </p:grpSpPr>
        <p:sp>
          <p:nvSpPr>
            <p:cNvPr id="180" name="Google Shape;180;p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F39E5A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5"/>
          <p:cNvSpPr txBox="1"/>
          <p:nvPr/>
        </p:nvSpPr>
        <p:spPr>
          <a:xfrm>
            <a:off x="2267744" y="1275606"/>
            <a:ext cx="533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2256234" y="2163705"/>
            <a:ext cx="533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2240491" y="3051724"/>
            <a:ext cx="533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2987744" y="1356248"/>
            <a:ext cx="4392568" cy="546224"/>
            <a:chOff x="3851840" y="1356248"/>
            <a:chExt cx="4392568" cy="546224"/>
          </a:xfrm>
        </p:grpSpPr>
        <p:sp>
          <p:nvSpPr>
            <p:cNvPr id="186" name="Google Shape;186;p5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Imputernicire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Definiție, beneficii și cum să ajungi acolo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2987744" y="2250553"/>
            <a:ext cx="4392568" cy="546224"/>
            <a:chOff x="3851840" y="1356248"/>
            <a:chExt cx="4392568" cy="546225"/>
          </a:xfrm>
        </p:grpSpPr>
        <p:sp>
          <p:nvSpPr>
            <p:cNvPr id="189" name="Google Shape;189;p5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Stabilirea obiectivelor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3851840" y="1625474"/>
              <a:ext cx="43925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Definiție, beneficii și cum să ajungi acolo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2983511" y="3144778"/>
            <a:ext cx="4392568" cy="546224"/>
            <a:chOff x="3851840" y="1356248"/>
            <a:chExt cx="4392568" cy="546224"/>
          </a:xfrm>
        </p:grpSpPr>
        <p:sp>
          <p:nvSpPr>
            <p:cNvPr id="192" name="Google Shape;192;p5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Abilitati sociale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Definiție, beneficii și cum să ajungi acolo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5"/>
          <p:cNvSpPr txBox="1"/>
          <p:nvPr/>
        </p:nvSpPr>
        <p:spPr>
          <a:xfrm>
            <a:off x="1691680" y="851896"/>
            <a:ext cx="6588224" cy="20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Punctele </a:t>
            </a:r>
            <a:r>
              <a:rPr lang="ro" dirty="0">
                <a:solidFill>
                  <a:schemeClr val="dk1"/>
                </a:solidFill>
              </a:rPr>
              <a:t>de interes</a:t>
            </a:r>
            <a:r>
              <a:rPr lang="ro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azi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IMPUTERNICIRE</a:t>
            </a: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Ce este?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827584" y="1347614"/>
            <a:ext cx="7704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rgbClr val="434343"/>
                </a:solidFill>
              </a:rPr>
              <a:t>Conceptul de </a:t>
            </a:r>
            <a:r>
              <a:rPr lang="ro" b="1" dirty="0">
                <a:solidFill>
                  <a:srgbClr val="434343"/>
                </a:solidFill>
              </a:rPr>
              <a:t>împuternicire </a:t>
            </a:r>
            <a:r>
              <a:rPr lang="ro" dirty="0">
                <a:solidFill>
                  <a:srgbClr val="434343"/>
                </a:solidFill>
              </a:rPr>
              <a:t>este dublu: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arenR"/>
            </a:pPr>
            <a:r>
              <a:rPr lang="ro" dirty="0">
                <a:solidFill>
                  <a:srgbClr val="434343"/>
                </a:solidFill>
              </a:rPr>
              <a:t>procesul de a dobândi putere și libertate de a-ți urma dorințele sau de a controla ceea ce ți se întâmplă și</a:t>
            </a:r>
            <a:endParaRPr dirty="0">
              <a:solidFill>
                <a:srgbClr val="434343"/>
              </a:solidFill>
            </a:endParaRPr>
          </a:p>
          <a:p>
            <a:pPr marL="3429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arenR"/>
            </a:pPr>
            <a:r>
              <a:rPr lang="ro" dirty="0">
                <a:solidFill>
                  <a:srgbClr val="434343"/>
                </a:solidFill>
              </a:rPr>
              <a:t>procesul de acordare a puterii sau libertății menționate unui grup de oameni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4319972" y="2907983"/>
            <a:ext cx="504056" cy="1235108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4872859" y="2000387"/>
            <a:ext cx="3705951" cy="360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4872859" y="2738677"/>
            <a:ext cx="3705951" cy="360000"/>
          </a:xfrm>
          <a:prstGeom prst="rect">
            <a:avLst/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4872859" y="3476967"/>
            <a:ext cx="3705951" cy="360000"/>
          </a:xfrm>
          <a:prstGeom prst="rect">
            <a:avLst/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Trei piloni ai împuternicirii</a:t>
            </a:r>
            <a:endParaRPr sz="2800"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Beneficiile împuternicirii în acțiune (pe baza Shier, 2019)</a:t>
            </a:r>
            <a:endParaRPr/>
          </a:p>
        </p:txBody>
      </p:sp>
      <p:grpSp>
        <p:nvGrpSpPr>
          <p:cNvPr id="212" name="Google Shape;212;p7"/>
          <p:cNvGrpSpPr/>
          <p:nvPr/>
        </p:nvGrpSpPr>
        <p:grpSpPr>
          <a:xfrm>
            <a:off x="4058860" y="987781"/>
            <a:ext cx="1052368" cy="3696328"/>
            <a:chOff x="4058859" y="987782"/>
            <a:chExt cx="1052368" cy="3696328"/>
          </a:xfrm>
        </p:grpSpPr>
        <p:sp>
          <p:nvSpPr>
            <p:cNvPr id="213" name="Google Shape;213;p7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 extrusionOk="0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rgbClr val="F5BE55"/>
                </a:gs>
                <a:gs pos="100000">
                  <a:srgbClr val="F5BE55"/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/>
              <a:ahLst/>
              <a:cxnLst/>
              <a:rect l="l" t="t" r="r" b="b"/>
              <a:pathLst>
                <a:path w="1359043" h="1820658" extrusionOk="0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8D185"/>
                </a:gs>
                <a:gs pos="100000">
                  <a:srgbClr val="F8D185"/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 extrusionOk="0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solidFill>
              <a:srgbClr val="87B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 extrusionOk="0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solidFill>
              <a:srgbClr val="86BD70"/>
            </a:solidFill>
            <a:ln w="25400" cap="flat" cmpd="sng">
              <a:solidFill>
                <a:srgbClr val="86BD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 extrusionOk="0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rgbClr val="F39E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 rot="-54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 extrusionOk="0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7"/>
          <p:cNvSpPr/>
          <p:nvPr/>
        </p:nvSpPr>
        <p:spPr>
          <a:xfrm>
            <a:off x="683568" y="2013823"/>
            <a:ext cx="3705951" cy="360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683568" y="2752113"/>
            <a:ext cx="3705951" cy="360000"/>
          </a:xfrm>
          <a:prstGeom prst="rect">
            <a:avLst/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683568" y="3490403"/>
            <a:ext cx="3705951" cy="360000"/>
          </a:xfrm>
          <a:prstGeom prst="rect">
            <a:avLst/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5081674" y="2026498"/>
            <a:ext cx="30137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🡺 cunoștințe, aptitudini, autonomie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4932736" y="2752113"/>
            <a:ext cx="3527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🡺 încredere, asertivitate, curaj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4932736" y="3523624"/>
            <a:ext cx="35476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🡺 respect, lucru în echipă, conducere bună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691680" y="2045722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Capacitate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1691680" y="2762327"/>
            <a:ext cx="2371794" cy="307777"/>
          </a:xfrm>
          <a:prstGeom prst="rect">
            <a:avLst/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Atitudine pozitivă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691680" y="3542848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 de susținere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Cum să ajungem acolo?</a:t>
            </a:r>
            <a:endParaRPr sz="2800"/>
          </a:p>
        </p:txBody>
      </p:sp>
      <p:sp>
        <p:nvSpPr>
          <p:cNvPr id="234" name="Google Shape;234;p8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Ce poți face TU pentru a obține împuternicire?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576319" y="2471446"/>
            <a:ext cx="11671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 dirty="0">
                <a:solidFill>
                  <a:srgbClr val="86BD70"/>
                </a:solidFill>
                <a:latin typeface="Calibri"/>
                <a:ea typeface="Calibri"/>
                <a:cs typeface="Calibri"/>
                <a:sym typeface="Calibri"/>
              </a:rPr>
              <a:t>Dobândirea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>
                <a:solidFill>
                  <a:srgbClr val="86BD7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ro" sz="1400" b="1" dirty="0">
                <a:solidFill>
                  <a:srgbClr val="86BD70"/>
                </a:solidFill>
                <a:latin typeface="Calibri"/>
                <a:ea typeface="Calibri"/>
                <a:cs typeface="Calibri"/>
                <a:sym typeface="Calibri"/>
              </a:rPr>
              <a:t>apacității</a:t>
            </a:r>
            <a:endParaRPr sz="1400" b="1" dirty="0">
              <a:solidFill>
                <a:srgbClr val="86BD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2380537" y="2471446"/>
            <a:ext cx="116717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 dirty="0">
                <a:solidFill>
                  <a:srgbClr val="87B5BA"/>
                </a:solidFill>
                <a:latin typeface="Calibri"/>
                <a:ea typeface="Calibri"/>
                <a:cs typeface="Calibri"/>
                <a:sym typeface="Calibri"/>
              </a:rPr>
              <a:t>Schimbare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 dirty="0">
                <a:solidFill>
                  <a:srgbClr val="87B5BA"/>
                </a:solidFill>
                <a:latin typeface="Calibri"/>
                <a:ea typeface="Calibri"/>
                <a:cs typeface="Calibri"/>
                <a:sym typeface="Calibri"/>
              </a:rPr>
              <a:t>mod de gândire</a:t>
            </a:r>
            <a:endParaRPr sz="1400" b="1" dirty="0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3978666" y="2471446"/>
            <a:ext cx="11693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Îmbunătățiți condițiile</a:t>
            </a:r>
            <a:endParaRPr sz="12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5744959" y="2471446"/>
            <a:ext cx="9479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100" b="1" dirty="0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Stabiliți obiective rezonabile</a:t>
            </a:r>
            <a:endParaRPr sz="1100" b="1" dirty="0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7386433" y="2471446"/>
            <a:ext cx="922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b="1">
                <a:solidFill>
                  <a:srgbClr val="F39E5A"/>
                </a:solidFill>
                <a:latin typeface="Arial"/>
                <a:ea typeface="Arial"/>
                <a:cs typeface="Arial"/>
                <a:sym typeface="Arial"/>
              </a:rPr>
              <a:t>Nu renunţa!</a:t>
            </a:r>
            <a:endParaRPr sz="1200" b="1">
              <a:solidFill>
                <a:srgbClr val="F39E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1706754" y="2666278"/>
            <a:ext cx="792000" cy="72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3348225" y="2666278"/>
            <a:ext cx="792000" cy="72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4989696" y="2666278"/>
            <a:ext cx="792000" cy="72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6631167" y="2666278"/>
            <a:ext cx="792000" cy="72000"/>
          </a:xfrm>
          <a:prstGeom prst="rect">
            <a:avLst/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8"/>
          <p:cNvGrpSpPr/>
          <p:nvPr/>
        </p:nvGrpSpPr>
        <p:grpSpPr>
          <a:xfrm>
            <a:off x="414632" y="2969690"/>
            <a:ext cx="1734900" cy="1248833"/>
            <a:chOff x="421670" y="2818111"/>
            <a:chExt cx="1734900" cy="1248833"/>
          </a:xfrm>
        </p:grpSpPr>
        <p:sp>
          <p:nvSpPr>
            <p:cNvPr id="245" name="Google Shape;245;p8"/>
            <p:cNvSpPr txBox="1"/>
            <p:nvPr/>
          </p:nvSpPr>
          <p:spPr>
            <a:xfrm>
              <a:off x="421670" y="2818111"/>
              <a:ext cx="17349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Cunoaște-ți comunitatea și grupurile sociale ale acesteia. Reţea. Fii curios și pune întrebări.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86BD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>
            <a:off x="1371600" y="937379"/>
            <a:ext cx="2419275" cy="1675235"/>
            <a:chOff x="2063141" y="1065139"/>
            <a:chExt cx="1734772" cy="1382090"/>
          </a:xfrm>
        </p:grpSpPr>
        <p:sp>
          <p:nvSpPr>
            <p:cNvPr id="248" name="Google Shape;248;p8"/>
            <p:cNvSpPr txBox="1"/>
            <p:nvPr/>
          </p:nvSpPr>
          <p:spPr>
            <a:xfrm>
              <a:off x="2063141" y="1304624"/>
              <a:ext cx="1734772" cy="114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Ai încredere în abilitățile și instinctul tău. </a:t>
              </a:r>
              <a:r>
                <a:rPr lang="ro" sz="1200" dirty="0">
                  <a:solidFill>
                    <a:srgbClr val="3F3F3F"/>
                  </a:solidFill>
                </a:rPr>
                <a:t>Utilizați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vorbirea despre sine pozitivă. Nu-ți fie frică să înfrunți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provocări.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rgbClr val="87B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8"/>
          <p:cNvGrpSpPr/>
          <p:nvPr/>
        </p:nvGrpSpPr>
        <p:grpSpPr>
          <a:xfrm>
            <a:off x="3629316" y="2969690"/>
            <a:ext cx="1734772" cy="1248833"/>
            <a:chOff x="421670" y="2818111"/>
            <a:chExt cx="1734772" cy="1248833"/>
          </a:xfrm>
        </p:grpSpPr>
        <p:sp>
          <p:nvSpPr>
            <p:cNvPr id="251" name="Google Shape;251;p8"/>
            <p:cNvSpPr txBox="1"/>
            <p:nvPr/>
          </p:nvSpPr>
          <p:spPr>
            <a:xfrm>
              <a:off x="421670" y="2818111"/>
              <a:ext cx="1734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Aliniați așteptările cu autoritatea (profesor,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șeful, părinții).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Stabiliți munca în echipă.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87B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8"/>
          <p:cNvGrpSpPr/>
          <p:nvPr/>
        </p:nvGrpSpPr>
        <p:grpSpPr>
          <a:xfrm>
            <a:off x="6980519" y="2969690"/>
            <a:ext cx="1734772" cy="1248833"/>
            <a:chOff x="421670" y="2818111"/>
            <a:chExt cx="1734772" cy="1248833"/>
          </a:xfrm>
        </p:grpSpPr>
        <p:sp>
          <p:nvSpPr>
            <p:cNvPr id="254" name="Google Shape;254;p8"/>
            <p:cNvSpPr txBox="1"/>
            <p:nvPr/>
          </p:nvSpPr>
          <p:spPr>
            <a:xfrm>
              <a:off x="421670" y="2818111"/>
              <a:ext cx="173477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</a:rPr>
                <a:t>Continuă să înnoți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babyyy!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21670" y="3886944"/>
              <a:ext cx="1734772" cy="180000"/>
            </a:xfrm>
            <a:prstGeom prst="rect">
              <a:avLst/>
            </a:prstGeom>
            <a:solidFill>
              <a:srgbClr val="F39E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5364087" y="937378"/>
            <a:ext cx="2324091" cy="1675235"/>
            <a:chOff x="2063141" y="1065139"/>
            <a:chExt cx="1734772" cy="1382090"/>
          </a:xfrm>
        </p:grpSpPr>
        <p:sp>
          <p:nvSpPr>
            <p:cNvPr id="257" name="Google Shape;257;p8"/>
            <p:cNvSpPr txBox="1"/>
            <p:nvPr/>
          </p:nvSpPr>
          <p:spPr>
            <a:xfrm>
              <a:off x="2063141" y="1304624"/>
              <a:ext cx="1734772" cy="114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Gândește-te la ceea ce tu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orești să realizezi. Utilizați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obiectivele SMART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modelați și vă angajați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la scopul tău.</a:t>
              </a:r>
              <a:endParaRPr sz="12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rgbClr val="87B5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STABILIREA OBIECTIVELOR</a:t>
            </a:r>
            <a:endParaRPr/>
          </a:p>
        </p:txBody>
      </p:sp>
      <p:sp>
        <p:nvSpPr>
          <p:cNvPr id="264" name="Google Shape;264;p11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Ce este?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827584" y="1347614"/>
            <a:ext cx="7704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>
                <a:solidFill>
                  <a:srgbClr val="3F3F3F"/>
                </a:solidFill>
              </a:rPr>
              <a:t>Stabilirea obiectivelor</a:t>
            </a:r>
            <a:endParaRPr dirty="0"/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</a:pPr>
            <a:r>
              <a:rPr lang="ro" dirty="0">
                <a:solidFill>
                  <a:srgbClr val="3F3F3F"/>
                </a:solidFill>
              </a:rPr>
              <a:t>este procesul de a afla ceea ce vrei să realizezi și de a-l urmări pe o anumită perioadă</a:t>
            </a:r>
            <a:endParaRPr dirty="0"/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</a:pPr>
            <a:r>
              <a:rPr lang="ro" dirty="0">
                <a:solidFill>
                  <a:srgbClr val="3F3F3F"/>
                </a:solidFill>
              </a:rPr>
              <a:t>este o strategie care crește productivitatea și performanța</a:t>
            </a:r>
            <a:endParaRPr dirty="0">
              <a:solidFill>
                <a:srgbClr val="3F3F3F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</a:pPr>
            <a:r>
              <a:rPr lang="ro" dirty="0">
                <a:solidFill>
                  <a:srgbClr val="3F3F3F"/>
                </a:solidFill>
              </a:rPr>
              <a:t>te îndepărtează de dorințe!</a:t>
            </a:r>
            <a:endParaRPr dirty="0">
              <a:solidFill>
                <a:srgbClr val="3F3F3F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ro" dirty="0">
                <a:solidFill>
                  <a:schemeClr val="hlink"/>
                </a:solidFill>
              </a:rPr>
              <a:t>teoria și metodele de stabilire a obiectivelor vă pot ajuta să vă atingeți obiectivul ales</a:t>
            </a:r>
            <a:endParaRPr dirty="0">
              <a:solidFill>
                <a:srgbClr val="3F3F3F"/>
              </a:solidFill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4283579" y="3184982"/>
            <a:ext cx="792866" cy="800758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 rot="5400000">
            <a:off x="3551985" y="2172250"/>
            <a:ext cx="2736052" cy="1518828"/>
          </a:xfrm>
          <a:prstGeom prst="trapezoid">
            <a:avLst>
              <a:gd name="adj" fmla="val 72234"/>
            </a:avLst>
          </a:prstGeom>
          <a:gradFill>
            <a:gsLst>
              <a:gs pos="0">
                <a:srgbClr val="90DCE2"/>
              </a:gs>
              <a:gs pos="50000">
                <a:srgbClr val="A6E3E7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ro" sz="2800"/>
              <a:t>Modelul SMART</a:t>
            </a:r>
            <a:endParaRPr sz="2800"/>
          </a:p>
        </p:txBody>
      </p:sp>
      <p:sp>
        <p:nvSpPr>
          <p:cNvPr id="273" name="Google Shape;273;p12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ro" sz="1800"/>
              <a:t>Pentru stabilirea obiectivelor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651681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1403648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2155615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F39E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2907582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87B5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3659549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rgbClr val="86BD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6BD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5245101" y="2317823"/>
            <a:ext cx="1224136" cy="12241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12"/>
          <p:cNvGrpSpPr/>
          <p:nvPr/>
        </p:nvGrpSpPr>
        <p:grpSpPr>
          <a:xfrm>
            <a:off x="6588224" y="2419626"/>
            <a:ext cx="2304256" cy="678692"/>
            <a:chOff x="803640" y="3362835"/>
            <a:chExt cx="2059657" cy="678692"/>
          </a:xfrm>
        </p:grpSpPr>
        <p:sp>
          <p:nvSpPr>
            <p:cNvPr id="281" name="Google Shape;281;p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…devine clarificat și mai ușor de realizat cu instrumentul SMART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SCOPUL TĂU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2"/>
          <p:cNvSpPr/>
          <p:nvPr/>
        </p:nvSpPr>
        <p:spPr>
          <a:xfrm>
            <a:off x="690633" y="1445644"/>
            <a:ext cx="462096" cy="46209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442600" y="1445644"/>
            <a:ext cx="462096" cy="46209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2194567" y="1445644"/>
            <a:ext cx="462096" cy="46209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2946534" y="1445644"/>
            <a:ext cx="462096" cy="46209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3698501" y="1445644"/>
            <a:ext cx="462096" cy="46209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658962" y="1475862"/>
            <a:ext cx="53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1410126" y="1474107"/>
            <a:ext cx="53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6BD7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000" b="1">
              <a:solidFill>
                <a:srgbClr val="86BD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2161290" y="1472352"/>
            <a:ext cx="53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F39E5A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000" b="1">
              <a:solidFill>
                <a:srgbClr val="F39E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2912454" y="1470597"/>
            <a:ext cx="53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7B5BA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000" b="1">
              <a:solidFill>
                <a:srgbClr val="87B5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3663618" y="1468842"/>
            <a:ext cx="533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>
                <a:solidFill>
                  <a:srgbClr val="86BD7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2000" b="1">
              <a:solidFill>
                <a:srgbClr val="86BD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 rot="-5400000">
            <a:off x="-264216" y="3011307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 rot="-5400000">
            <a:off x="487751" y="3011308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Măsurabil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 rot="-5400000">
            <a:off x="1239718" y="3011309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Atins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 rot="-5400000">
            <a:off x="1991685" y="3011310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 rot="-5400000">
            <a:off x="2743652" y="3011311"/>
            <a:ext cx="23717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Bazat pe timp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8" name="Google Shape;298;p12"/>
          <p:cNvGraphicFramePr/>
          <p:nvPr/>
        </p:nvGraphicFramePr>
        <p:xfrm>
          <a:off x="5508104" y="2483711"/>
          <a:ext cx="901239" cy="89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01239" imgH="892360" progId="">
                  <p:embed/>
                </p:oleObj>
              </mc:Choice>
              <mc:Fallback>
                <p:oleObj r:id="rId3" imgW="901239" imgH="892360" progId="">
                  <p:embed/>
                  <p:pic>
                    <p:nvPicPr>
                      <p:cNvPr id="298" name="Google Shape;298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5508104" y="2483711"/>
                        <a:ext cx="901239" cy="89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and End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2899</Words>
  <Application>Microsoft Office PowerPoint</Application>
  <PresentationFormat>Expunere pe ecran (16:9)</PresentationFormat>
  <Paragraphs>404</Paragraphs>
  <Slides>36</Slides>
  <Notes>36</Notes>
  <HiddenSlides>0</HiddenSlides>
  <MMClips>0</MMClips>
  <ScaleCrop>false</ScaleCrop>
  <HeadingPairs>
    <vt:vector size="8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3</vt:i4>
      </vt:variant>
      <vt:variant>
        <vt:lpstr>Servere OLE încorporate</vt:lpstr>
      </vt:variant>
      <vt:variant>
        <vt:i4>0</vt:i4>
      </vt:variant>
      <vt:variant>
        <vt:lpstr>Titluri diapozitive</vt:lpstr>
      </vt:variant>
      <vt:variant>
        <vt:i4>36</vt:i4>
      </vt:variant>
    </vt:vector>
  </HeadingPairs>
  <TitlesOfParts>
    <vt:vector size="44" baseType="lpstr">
      <vt:lpstr>Jacques Francois Shadow</vt:lpstr>
      <vt:lpstr>Arial</vt:lpstr>
      <vt:lpstr>Courier New</vt:lpstr>
      <vt:lpstr>Public Sans</vt:lpstr>
      <vt:lpstr>Calibri</vt:lpstr>
      <vt:lpstr>Contents Slide Master</vt:lpstr>
      <vt:lpstr>Section Break Slide Master</vt:lpstr>
      <vt:lpstr>Cover and End Slide Master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googleslidesppt.com;allppt.com</dc:creator>
  <cp:lastModifiedBy>Luminița BOLOCA</cp:lastModifiedBy>
  <cp:revision>2</cp:revision>
  <dcterms:created xsi:type="dcterms:W3CDTF">2016-12-05T23:26:54Z</dcterms:created>
  <dcterms:modified xsi:type="dcterms:W3CDTF">2023-06-15T17:54:04Z</dcterms:modified>
</cp:coreProperties>
</file>