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3" r:id="rId3"/>
  </p:sldMasterIdLst>
  <p:handoutMasterIdLst>
    <p:handoutMasterId r:id="rId48"/>
  </p:handoutMasterIdLst>
  <p:sldIdLst>
    <p:sldId id="264" r:id="rId4"/>
    <p:sldId id="261" r:id="rId5"/>
    <p:sldId id="300" r:id="rId6"/>
    <p:sldId id="319" r:id="rId7"/>
    <p:sldId id="320" r:id="rId8"/>
    <p:sldId id="321" r:id="rId9"/>
    <p:sldId id="323" r:id="rId10"/>
    <p:sldId id="322"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40" r:id="rId27"/>
    <p:sldId id="339" r:id="rId28"/>
    <p:sldId id="341" r:id="rId29"/>
    <p:sldId id="342" r:id="rId30"/>
    <p:sldId id="276" r:id="rId31"/>
    <p:sldId id="345" r:id="rId32"/>
    <p:sldId id="346" r:id="rId33"/>
    <p:sldId id="347" r:id="rId34"/>
    <p:sldId id="348" r:id="rId35"/>
    <p:sldId id="349" r:id="rId36"/>
    <p:sldId id="350" r:id="rId37"/>
    <p:sldId id="351" r:id="rId38"/>
    <p:sldId id="352" r:id="rId39"/>
    <p:sldId id="357" r:id="rId40"/>
    <p:sldId id="354" r:id="rId41"/>
    <p:sldId id="305" r:id="rId42"/>
    <p:sldId id="314" r:id="rId43"/>
    <p:sldId id="355" r:id="rId44"/>
    <p:sldId id="356" r:id="rId45"/>
    <p:sldId id="278" r:id="rId46"/>
    <p:sldId id="262" r:id="rId47"/>
  </p:sldIdLst>
  <p:sldSz cx="9144000" cy="5143500" type="screen16x9"/>
  <p:notesSz cx="6858000" cy="9144000"/>
  <p:defaultTextStyle>
    <a:defPPr>
      <a:defRPr lang="ro"/>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93">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E5A"/>
    <a:srgbClr val="87B5BA"/>
    <a:srgbClr val="FFFFFF"/>
    <a:srgbClr val="86BD70"/>
    <a:srgbClr val="F2A40D"/>
    <a:srgbClr val="32A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7" autoAdjust="0"/>
    <p:restoredTop sz="94628" autoAdjust="0"/>
  </p:normalViewPr>
  <p:slideViewPr>
    <p:cSldViewPr>
      <p:cViewPr varScale="1">
        <p:scale>
          <a:sx n="104" d="100"/>
          <a:sy n="104" d="100"/>
        </p:scale>
        <p:origin x="950" y="86"/>
      </p:cViewPr>
      <p:guideLst>
        <p:guide orient="horz" pos="1393"/>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2" d="100"/>
          <a:sy n="82" d="100"/>
        </p:scale>
        <p:origin x="2034"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B73ECD-8E3A-41E8-8741-75888057FC71}" type="datetimeFigureOut">
              <a:rPr lang="en-US" smtClean="0"/>
              <a:t>6/16/2023</a:t>
            </a:fld>
            <a:endParaRPr lang="en-U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056D15F-7873-46C0-9A65-4AE90812F970}" type="slidenum">
              <a:rPr lang="en-US" smtClean="0"/>
              <a:t>‹#›</a:t>
            </a:fld>
            <a:endParaRPr lang="en-US"/>
          </a:p>
        </p:txBody>
      </p:sp>
    </p:spTree>
    <p:extLst>
      <p:ext uri="{BB962C8B-B14F-4D97-AF65-F5344CB8AC3E}">
        <p14:creationId xmlns:p14="http://schemas.microsoft.com/office/powerpoint/2010/main" val="21726435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2.bin"/><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3.bin"/><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4.bin"/><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spTree>
      <p:nvGrpSpPr>
        <p:cNvPr id="1" name=""/>
        <p:cNvGrpSpPr/>
        <p:nvPr/>
      </p:nvGrpSpPr>
      <p:grpSpPr>
        <a:xfrm>
          <a:off x="0" y="0"/>
          <a:ext cx="0" cy="0"/>
          <a:chOff x="0" y="0"/>
          <a:chExt cx="0" cy="0"/>
        </a:xfrm>
      </p:grpSpPr>
      <p:pic>
        <p:nvPicPr>
          <p:cNvPr id="2" name="Imagen 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79512" y="0"/>
            <a:ext cx="4320480" cy="4280401"/>
          </a:xfrm>
          <a:prstGeom prst="rect">
            <a:avLst/>
          </a:prstGeom>
        </p:spPr>
      </p:pic>
      <p:sp>
        <p:nvSpPr>
          <p:cNvPr id="10" name="Text Placeholder 9"/>
          <p:cNvSpPr>
            <a:spLocks noGrp="1"/>
          </p:cNvSpPr>
          <p:nvPr>
            <p:ph type="body" sz="quarter" idx="10" hasCustomPrompt="1"/>
          </p:nvPr>
        </p:nvSpPr>
        <p:spPr>
          <a:xfrm>
            <a:off x="4788024" y="1794902"/>
            <a:ext cx="4355976" cy="1080121"/>
          </a:xfrm>
          <a:prstGeom prst="rect">
            <a:avLst/>
          </a:prstGeom>
        </p:spPr>
        <p:txBody>
          <a:bodyPr anchor="ctr"/>
          <a:lstStyle>
            <a:lvl1pPr marL="0" indent="0" algn="l">
              <a:lnSpc>
                <a:spcPct val="100000"/>
              </a:lnSpc>
              <a:buNone/>
              <a:defRPr b="0" baseline="0">
                <a:solidFill>
                  <a:schemeClr val="tx1"/>
                </a:solidFill>
                <a:latin typeface="+mj-lt"/>
                <a:cs typeface="Arial" pitchFamily="34" charset="0"/>
              </a:defRPr>
            </a:lvl1pPr>
          </a:lstStyle>
          <a:p>
            <a:r>
              <a:rPr lang="en-US" altLang="ko-KR" dirty="0">
                <a:ea typeface="맑은 고딕" pitchFamily="50" charset="-127"/>
              </a:rPr>
              <a:t>TITLE</a:t>
            </a:r>
            <a:endParaRPr lang="en-US" altLang="ko-KR" dirty="0"/>
          </a:p>
        </p:txBody>
      </p:sp>
      <p:sp>
        <p:nvSpPr>
          <p:cNvPr id="11" name="Text Placeholder 9"/>
          <p:cNvSpPr>
            <a:spLocks noGrp="1"/>
          </p:cNvSpPr>
          <p:nvPr>
            <p:ph type="body" sz="quarter" idx="11" hasCustomPrompt="1"/>
          </p:nvPr>
        </p:nvSpPr>
        <p:spPr>
          <a:xfrm>
            <a:off x="4788024" y="2947030"/>
            <a:ext cx="4355828" cy="488816"/>
          </a:xfrm>
          <a:prstGeom prst="rect">
            <a:avLst/>
          </a:prstGeom>
        </p:spPr>
        <p:txBody>
          <a:bodyPr anchor="ctr"/>
          <a:lstStyle>
            <a:lvl1pPr marL="0" indent="0" algn="l">
              <a:buNone/>
              <a:defRPr sz="1400" b="0" baseline="0">
                <a:solidFill>
                  <a:schemeClr val="tx1"/>
                </a:solidFill>
                <a:latin typeface="+mn-lt"/>
                <a:cs typeface="Arial" pitchFamily="34" charset="0"/>
              </a:defRPr>
            </a:lvl1pPr>
          </a:lstStyle>
          <a:p>
            <a:pPr>
              <a:spcBef>
                <a:spcPts val="0"/>
              </a:spcBef>
              <a:defRPr/>
            </a:pPr>
            <a:r>
              <a:rPr lang="en-US" altLang="ko-KR" b="1" dirty="0"/>
              <a:t>INSERT THE TITLE </a:t>
            </a:r>
          </a:p>
          <a:p>
            <a:pPr>
              <a:spcBef>
                <a:spcPts val="0"/>
              </a:spcBef>
              <a:defRPr/>
            </a:pPr>
            <a:r>
              <a:rPr lang="en-US" altLang="ko-KR" b="1" dirty="0"/>
              <a:t>OF YOUR PRESENTATION HERE</a:t>
            </a:r>
            <a:endParaRPr lang="en-US" altLang="ko-KR" dirty="0"/>
          </a:p>
        </p:txBody>
      </p:sp>
      <p:pic>
        <p:nvPicPr>
          <p:cNvPr id="5" name="image2.png"/>
          <p:cNvPicPr/>
          <p:nvPr userDrawn="1"/>
        </p:nvPicPr>
        <p:blipFill>
          <a:blip r:embed="rId3" cstate="email">
            <a:extLst>
              <a:ext uri="{28A0092B-C50C-407E-A947-70E740481C1C}">
                <a14:useLocalDpi xmlns:a14="http://schemas.microsoft.com/office/drawing/2010/main"/>
              </a:ext>
            </a:extLst>
          </a:blip>
          <a:stretch>
            <a:fillRect/>
          </a:stretch>
        </p:blipFill>
        <p:spPr>
          <a:xfrm>
            <a:off x="6516216" y="167272"/>
            <a:ext cx="2160240" cy="1051224"/>
          </a:xfrm>
          <a:prstGeom prst="rect">
            <a:avLst/>
          </a:prstGeom>
        </p:spPr>
      </p:pic>
    </p:spTree>
    <p:extLst>
      <p:ext uri="{BB962C8B-B14F-4D97-AF65-F5344CB8AC3E}">
        <p14:creationId xmlns:p14="http://schemas.microsoft.com/office/powerpoint/2010/main" val="416273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1759754"/>
            <a:ext cx="9144000" cy="2211387"/>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pic>
        <p:nvPicPr>
          <p:cNvPr id="6" name="Picture 2" descr="D:\Fullppt\PNG이미지\핸드폰2.pn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023208" y="1042230"/>
            <a:ext cx="2869272" cy="3474631"/>
          </a:xfrm>
          <a:prstGeom prst="rect">
            <a:avLst/>
          </a:prstGeom>
          <a:noFill/>
          <a:extLst>
            <a:ext uri="{909E8E84-426E-40DD-AFC4-6F175D3DCCD1}">
              <a14:hiddenFill xmlns:a14="http://schemas.microsoft.com/office/drawing/2010/main">
                <a:solidFill>
                  <a:srgbClr val="FFFFFF"/>
                </a:solidFill>
              </a14:hiddenFill>
            </a:ext>
          </a:extLst>
        </p:spPr>
      </p:pic>
      <p:sp>
        <p:nvSpPr>
          <p:cNvPr id="7" name="Picture Placeholder 2"/>
          <p:cNvSpPr>
            <a:spLocks noGrp="1"/>
          </p:cNvSpPr>
          <p:nvPr>
            <p:ph type="pic" idx="1" hasCustomPrompt="1"/>
          </p:nvPr>
        </p:nvSpPr>
        <p:spPr>
          <a:xfrm>
            <a:off x="7380312" y="1175233"/>
            <a:ext cx="1008112"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2" hasCustomPrompt="1"/>
          </p:nvPr>
        </p:nvSpPr>
        <p:spPr>
          <a:xfrm>
            <a:off x="5643269" y="1261134"/>
            <a:ext cx="1654766" cy="255610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700137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Images and Contents Layout">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2" name="Rectangle 1"/>
          <p:cNvSpPr/>
          <p:nvPr userDrawn="1"/>
        </p:nvSpPr>
        <p:spPr>
          <a:xfrm>
            <a:off x="4860032" y="0"/>
            <a:ext cx="36000" cy="51435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Rectangle 2"/>
          <p:cNvSpPr/>
          <p:nvPr userDrawn="1"/>
        </p:nvSpPr>
        <p:spPr>
          <a:xfrm>
            <a:off x="4896032" y="1311750"/>
            <a:ext cx="180000" cy="2520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93440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Images and Contents Layout">
    <p:bg>
      <p:bgPr>
        <a:solidFill>
          <a:srgbClr val="87B5BA"/>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0" y="-1"/>
            <a:ext cx="9144000" cy="307657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395063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131840" y="181632"/>
            <a:ext cx="6012160"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131840" y="757696"/>
            <a:ext cx="6012160"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Picture Placeholder 2"/>
          <p:cNvSpPr>
            <a:spLocks noGrp="1"/>
          </p:cNvSpPr>
          <p:nvPr>
            <p:ph type="pic" idx="1" hasCustomPrompt="1"/>
          </p:nvPr>
        </p:nvSpPr>
        <p:spPr>
          <a:xfrm>
            <a:off x="0" y="-1"/>
            <a:ext cx="3059832" cy="514350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2" hasCustomPrompt="1"/>
          </p:nvPr>
        </p:nvSpPr>
        <p:spPr>
          <a:xfrm>
            <a:off x="3146470" y="1131590"/>
            <a:ext cx="3059832" cy="401191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988877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Images and Contents Layout">
    <p:spTree>
      <p:nvGrpSpPr>
        <p:cNvPr id="1" name=""/>
        <p:cNvGrpSpPr/>
        <p:nvPr/>
      </p:nvGrpSpPr>
      <p:grpSpPr>
        <a:xfrm>
          <a:off x="0" y="0"/>
          <a:ext cx="0" cy="0"/>
          <a:chOff x="0" y="0"/>
          <a:chExt cx="0" cy="0"/>
        </a:xfrm>
      </p:grpSpPr>
      <p:sp>
        <p:nvSpPr>
          <p:cNvPr id="5" name="Rectangle 4"/>
          <p:cNvSpPr/>
          <p:nvPr userDrawn="1"/>
        </p:nvSpPr>
        <p:spPr>
          <a:xfrm>
            <a:off x="0" y="411510"/>
            <a:ext cx="6444208" cy="432048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6" name="Picture Placeholder 2"/>
          <p:cNvSpPr>
            <a:spLocks noGrp="1"/>
          </p:cNvSpPr>
          <p:nvPr>
            <p:ph type="pic" idx="1" hasCustomPrompt="1"/>
          </p:nvPr>
        </p:nvSpPr>
        <p:spPr>
          <a:xfrm>
            <a:off x="135622"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0" hasCustomPrompt="1"/>
          </p:nvPr>
        </p:nvSpPr>
        <p:spPr>
          <a:xfrm>
            <a:off x="2223854"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1" hasCustomPrompt="1"/>
          </p:nvPr>
        </p:nvSpPr>
        <p:spPr>
          <a:xfrm>
            <a:off x="4312086" y="195487"/>
            <a:ext cx="1944216" cy="4752526"/>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742137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Images and Contents Layout">
    <p:bg>
      <p:bgPr>
        <a:solidFill>
          <a:srgbClr val="87B5BA"/>
        </a:solidFill>
        <a:effectLst/>
      </p:bgPr>
    </p:bg>
    <p:spTree>
      <p:nvGrpSpPr>
        <p:cNvPr id="1" name=""/>
        <p:cNvGrpSpPr/>
        <p:nvPr/>
      </p:nvGrpSpPr>
      <p:grpSpPr>
        <a:xfrm>
          <a:off x="0" y="0"/>
          <a:ext cx="0" cy="0"/>
          <a:chOff x="0" y="0"/>
          <a:chExt cx="0" cy="0"/>
        </a:xfrm>
      </p:grpSpPr>
      <p:sp>
        <p:nvSpPr>
          <p:cNvPr id="5" name="Picture Placeholder 2"/>
          <p:cNvSpPr>
            <a:spLocks noGrp="1"/>
          </p:cNvSpPr>
          <p:nvPr>
            <p:ph type="pic" idx="1" hasCustomPrompt="1"/>
          </p:nvPr>
        </p:nvSpPr>
        <p:spPr>
          <a:xfrm>
            <a:off x="6444208"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0" hasCustomPrompt="1"/>
          </p:nvPr>
        </p:nvSpPr>
        <p:spPr>
          <a:xfrm>
            <a:off x="6444208"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1" hasCustomPrompt="1"/>
          </p:nvPr>
        </p:nvSpPr>
        <p:spPr>
          <a:xfrm>
            <a:off x="3986213" y="267494"/>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2" hasCustomPrompt="1"/>
          </p:nvPr>
        </p:nvSpPr>
        <p:spPr>
          <a:xfrm>
            <a:off x="3986213" y="2715766"/>
            <a:ext cx="2160000" cy="2160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209397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Images and Conten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95536" y="3291830"/>
            <a:ext cx="8748464"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395536" y="3867894"/>
            <a:ext cx="8748464"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5" name="Rectangle 4"/>
          <p:cNvSpPr/>
          <p:nvPr userDrawn="1"/>
        </p:nvSpPr>
        <p:spPr>
          <a:xfrm>
            <a:off x="0" y="4963500"/>
            <a:ext cx="9144000" cy="180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0" y="0"/>
            <a:ext cx="9144000" cy="72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Picture Placeholder 2"/>
          <p:cNvSpPr>
            <a:spLocks noGrp="1"/>
          </p:cNvSpPr>
          <p:nvPr>
            <p:ph type="pic" idx="12" hasCustomPrompt="1"/>
          </p:nvPr>
        </p:nvSpPr>
        <p:spPr>
          <a:xfrm>
            <a:off x="467544" y="339502"/>
            <a:ext cx="3312128" cy="2808072"/>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3" hasCustomPrompt="1"/>
          </p:nvPr>
        </p:nvSpPr>
        <p:spPr>
          <a:xfrm>
            <a:off x="3995936" y="339502"/>
            <a:ext cx="468052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4" hasCustomPrompt="1"/>
          </p:nvPr>
        </p:nvSpPr>
        <p:spPr>
          <a:xfrm>
            <a:off x="399593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2" name="Picture Placeholder 2"/>
          <p:cNvSpPr>
            <a:spLocks noGrp="1"/>
          </p:cNvSpPr>
          <p:nvPr>
            <p:ph type="pic" idx="15" hasCustomPrompt="1"/>
          </p:nvPr>
        </p:nvSpPr>
        <p:spPr>
          <a:xfrm>
            <a:off x="561619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13" name="Picture Placeholder 2"/>
          <p:cNvSpPr>
            <a:spLocks noGrp="1"/>
          </p:cNvSpPr>
          <p:nvPr>
            <p:ph type="pic" idx="16" hasCustomPrompt="1"/>
          </p:nvPr>
        </p:nvSpPr>
        <p:spPr>
          <a:xfrm>
            <a:off x="7236456" y="1815574"/>
            <a:ext cx="1440000" cy="133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652426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hapes sets layou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242646" y="92609"/>
            <a:ext cx="8679898" cy="543185"/>
          </a:xfrm>
          <a:prstGeom prst="rect">
            <a:avLst/>
          </a:prstGeom>
        </p:spPr>
        <p:txBody>
          <a:bodyPr anchor="ctr"/>
          <a:lstStyle>
            <a:lvl1pPr marL="0" indent="0" algn="ctr">
              <a:buNone/>
              <a:defRPr sz="4050" b="0" baseline="0">
                <a:solidFill>
                  <a:schemeClr val="tx1">
                    <a:lumMod val="85000"/>
                    <a:lumOff val="15000"/>
                  </a:schemeClr>
                </a:solidFill>
                <a:latin typeface="+mj-lt"/>
                <a:cs typeface="Arial" pitchFamily="34" charset="0"/>
              </a:defRPr>
            </a:lvl1pPr>
          </a:lstStyle>
          <a:p>
            <a:r>
              <a:rPr lang="en-US" altLang="ko-KR" dirty="0"/>
              <a:t>Fully Editable Shapes</a:t>
            </a:r>
          </a:p>
        </p:txBody>
      </p:sp>
    </p:spTree>
    <p:extLst>
      <p:ext uri="{BB962C8B-B14F-4D97-AF65-F5344CB8AC3E}">
        <p14:creationId xmlns:p14="http://schemas.microsoft.com/office/powerpoint/2010/main" val="31069092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ICON SETS LAYOUT</a:t>
            </a:r>
          </a:p>
        </p:txBody>
      </p:sp>
      <p:sp>
        <p:nvSpPr>
          <p:cNvPr id="11" name="Rounded Rectangle 10"/>
          <p:cNvSpPr/>
          <p:nvPr userDrawn="1"/>
        </p:nvSpPr>
        <p:spPr>
          <a:xfrm>
            <a:off x="354008" y="1131589"/>
            <a:ext cx="2849840" cy="3649171"/>
          </a:xfrm>
          <a:prstGeom prst="roundRect">
            <a:avLst>
              <a:gd name="adj" fmla="val 3968"/>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Rounded Rectangle 16"/>
          <p:cNvSpPr/>
          <p:nvPr userDrawn="1"/>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8" name="Half Frame 17"/>
          <p:cNvSpPr/>
          <p:nvPr userDrawn="1"/>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Tree>
    <p:extLst>
      <p:ext uri="{BB962C8B-B14F-4D97-AF65-F5344CB8AC3E}">
        <p14:creationId xmlns:p14="http://schemas.microsoft.com/office/powerpoint/2010/main" val="7381822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Break Layout">
    <p:spTree>
      <p:nvGrpSpPr>
        <p:cNvPr id="1" name=""/>
        <p:cNvGrpSpPr/>
        <p:nvPr/>
      </p:nvGrpSpPr>
      <p:grpSpPr>
        <a:xfrm>
          <a:off x="0" y="0"/>
          <a:ext cx="0" cy="0"/>
          <a:chOff x="0" y="0"/>
          <a:chExt cx="0" cy="0"/>
        </a:xfrm>
      </p:grpSpPr>
      <p:sp>
        <p:nvSpPr>
          <p:cNvPr id="3" name="Rectangle 2"/>
          <p:cNvSpPr/>
          <p:nvPr userDrawn="1"/>
        </p:nvSpPr>
        <p:spPr>
          <a:xfrm>
            <a:off x="0" y="2571750"/>
            <a:ext cx="9144000" cy="25717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Rectangle 1"/>
          <p:cNvSpPr/>
          <p:nvPr userDrawn="1"/>
        </p:nvSpPr>
        <p:spPr>
          <a:xfrm>
            <a:off x="2116108" y="843558"/>
            <a:ext cx="4896544" cy="3456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5" name="Rectangle 4"/>
          <p:cNvSpPr/>
          <p:nvPr userDrawn="1"/>
        </p:nvSpPr>
        <p:spPr>
          <a:xfrm>
            <a:off x="2116108" y="0"/>
            <a:ext cx="4896544" cy="195486"/>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Rectangle 5"/>
          <p:cNvSpPr/>
          <p:nvPr userDrawn="1"/>
        </p:nvSpPr>
        <p:spPr>
          <a:xfrm>
            <a:off x="2116108" y="4948014"/>
            <a:ext cx="4896544" cy="195486"/>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2116108" y="3049518"/>
            <a:ext cx="4896544"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2116108" y="3625582"/>
            <a:ext cx="4896544"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pic>
        <p:nvPicPr>
          <p:cNvPr id="9" name="image2.png"/>
          <p:cNvPicPr/>
          <p:nvPr userDrawn="1"/>
        </p:nvPicPr>
        <p:blipFill>
          <a:blip r:embed="rId2" cstate="email">
            <a:extLst>
              <a:ext uri="{28A0092B-C50C-407E-A947-70E740481C1C}">
                <a14:useLocalDpi xmlns:a14="http://schemas.microsoft.com/office/drawing/2010/main"/>
              </a:ext>
            </a:extLst>
          </a:blip>
          <a:stretch>
            <a:fillRect/>
          </a:stretch>
        </p:blipFill>
        <p:spPr>
          <a:xfrm>
            <a:off x="2566214" y="896186"/>
            <a:ext cx="3678555" cy="1838960"/>
          </a:xfrm>
          <a:prstGeom prst="rect">
            <a:avLst/>
          </a:prstGeom>
        </p:spPr>
      </p:pic>
    </p:spTree>
    <p:extLst>
      <p:ext uri="{BB962C8B-B14F-4D97-AF65-F5344CB8AC3E}">
        <p14:creationId xmlns:p14="http://schemas.microsoft.com/office/powerpoint/2010/main" val="173823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3572242"/>
            <a:ext cx="9144000" cy="576063"/>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148" y="414830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aphicFrame>
        <p:nvGraphicFramePr>
          <p:cNvPr id="2" name="Objeto 1"/>
          <p:cNvGraphicFramePr>
            <a:graphicFrameLocks noChangeAspect="1"/>
          </p:cNvGraphicFramePr>
          <p:nvPr userDrawn="1">
            <p:extLst>
              <p:ext uri="{D42A27DB-BD31-4B8C-83A1-F6EECF244321}">
                <p14:modId xmlns:p14="http://schemas.microsoft.com/office/powerpoint/2010/main" val="3977405089"/>
              </p:ext>
            </p:extLst>
          </p:nvPr>
        </p:nvGraphicFramePr>
        <p:xfrm>
          <a:off x="2267744" y="555526"/>
          <a:ext cx="4429125" cy="2552700"/>
        </p:xfrm>
        <a:graphic>
          <a:graphicData uri="http://schemas.openxmlformats.org/presentationml/2006/ole">
            <mc:AlternateContent xmlns:mc="http://schemas.openxmlformats.org/markup-compatibility/2006">
              <mc:Choice xmlns:v="urn:schemas-microsoft-com:vml" Requires="v">
                <p:oleObj r:id="rId2" imgW="4429080" imgH="2552400" progId="">
                  <p:embed/>
                </p:oleObj>
              </mc:Choice>
              <mc:Fallback>
                <p:oleObj r:id="rId2" imgW="4429080" imgH="2552400" progId="">
                  <p:embed/>
                  <p:pic>
                    <p:nvPicPr>
                      <p:cNvPr id="0" name=""/>
                      <p:cNvPicPr/>
                      <p:nvPr/>
                    </p:nvPicPr>
                    <p:blipFill>
                      <a:blip r:embed="rId3"/>
                      <a:stretch>
                        <a:fillRect/>
                      </a:stretch>
                    </p:blipFill>
                    <p:spPr>
                      <a:xfrm>
                        <a:off x="2267744" y="555526"/>
                        <a:ext cx="4429125" cy="2552700"/>
                      </a:xfrm>
                      <a:prstGeom prst="rect">
                        <a:avLst/>
                      </a:prstGeom>
                    </p:spPr>
                  </p:pic>
                </p:oleObj>
              </mc:Fallback>
            </mc:AlternateContent>
          </a:graphicData>
        </a:graphic>
      </p:graphicFrame>
    </p:spTree>
    <p:extLst>
      <p:ext uri="{BB962C8B-B14F-4D97-AF65-F5344CB8AC3E}">
        <p14:creationId xmlns:p14="http://schemas.microsoft.com/office/powerpoint/2010/main" val="92247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aphicFrame>
        <p:nvGraphicFramePr>
          <p:cNvPr id="2" name="Objeto 1"/>
          <p:cNvGraphicFramePr>
            <a:graphicFrameLocks noChangeAspect="1"/>
          </p:cNvGraphicFramePr>
          <p:nvPr userDrawn="1">
            <p:extLst>
              <p:ext uri="{D42A27DB-BD31-4B8C-83A1-F6EECF244321}">
                <p14:modId xmlns:p14="http://schemas.microsoft.com/office/powerpoint/2010/main" val="2364264139"/>
              </p:ext>
            </p:extLst>
          </p:nvPr>
        </p:nvGraphicFramePr>
        <p:xfrm>
          <a:off x="7179563" y="3228975"/>
          <a:ext cx="1933575" cy="1914525"/>
        </p:xfrm>
        <a:graphic>
          <a:graphicData uri="http://schemas.openxmlformats.org/presentationml/2006/ole">
            <mc:AlternateContent xmlns:mc="http://schemas.openxmlformats.org/markup-compatibility/2006">
              <mc:Choice xmlns:v="urn:schemas-microsoft-com:vml" Requires="v">
                <p:oleObj r:id="rId2" imgW="1933560" imgH="1914480" progId="">
                  <p:embed/>
                </p:oleObj>
              </mc:Choice>
              <mc:Fallback>
                <p:oleObj r:id="rId2" imgW="1933560" imgH="1914480" progId="">
                  <p:embed/>
                  <p:pic>
                    <p:nvPicPr>
                      <p:cNvPr id="0" name=""/>
                      <p:cNvPicPr/>
                      <p:nvPr/>
                    </p:nvPicPr>
                    <p:blipFill>
                      <a:blip r:embed="rId3"/>
                      <a:stretch>
                        <a:fillRect/>
                      </a:stretch>
                    </p:blipFill>
                    <p:spPr>
                      <a:xfrm>
                        <a:off x="7179563" y="3228975"/>
                        <a:ext cx="1933575" cy="1914525"/>
                      </a:xfrm>
                      <a:prstGeom prst="rect">
                        <a:avLst/>
                      </a:prstGeom>
                    </p:spPr>
                  </p:pic>
                </p:oleObj>
              </mc:Fallback>
            </mc:AlternateContent>
          </a:graphicData>
        </a:graphic>
      </p:graphicFrame>
    </p:spTree>
    <p:extLst>
      <p:ext uri="{BB962C8B-B14F-4D97-AF65-F5344CB8AC3E}">
        <p14:creationId xmlns:p14="http://schemas.microsoft.com/office/powerpoint/2010/main" val="87571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Agenda Layout">
    <p:spTree>
      <p:nvGrpSpPr>
        <p:cNvPr id="1" name=""/>
        <p:cNvGrpSpPr/>
        <p:nvPr/>
      </p:nvGrpSpPr>
      <p:grpSpPr>
        <a:xfrm>
          <a:off x="0" y="0"/>
          <a:ext cx="0" cy="0"/>
          <a:chOff x="0" y="0"/>
          <a:chExt cx="0" cy="0"/>
        </a:xfrm>
      </p:grpSpPr>
      <p:sp>
        <p:nvSpPr>
          <p:cNvPr id="6" name="Rectangle 5"/>
          <p:cNvSpPr/>
          <p:nvPr userDrawn="1"/>
        </p:nvSpPr>
        <p:spPr>
          <a:xfrm>
            <a:off x="-2604" y="0"/>
            <a:ext cx="1584176" cy="51435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aphicFrame>
        <p:nvGraphicFramePr>
          <p:cNvPr id="4" name="Objeto 3"/>
          <p:cNvGraphicFramePr>
            <a:graphicFrameLocks noChangeAspect="1"/>
          </p:cNvGraphicFramePr>
          <p:nvPr userDrawn="1">
            <p:extLst>
              <p:ext uri="{D42A27DB-BD31-4B8C-83A1-F6EECF244321}">
                <p14:modId xmlns:p14="http://schemas.microsoft.com/office/powerpoint/2010/main" val="2779162804"/>
              </p:ext>
            </p:extLst>
          </p:nvPr>
        </p:nvGraphicFramePr>
        <p:xfrm>
          <a:off x="7179563" y="3228975"/>
          <a:ext cx="1933575" cy="1914525"/>
        </p:xfrm>
        <a:graphic>
          <a:graphicData uri="http://schemas.openxmlformats.org/presentationml/2006/ole">
            <mc:AlternateContent xmlns:mc="http://schemas.openxmlformats.org/markup-compatibility/2006">
              <mc:Choice xmlns:v="urn:schemas-microsoft-com:vml" Requires="v">
                <p:oleObj r:id="rId2" imgW="1933560" imgH="1914480" progId="">
                  <p:embed/>
                </p:oleObj>
              </mc:Choice>
              <mc:Fallback>
                <p:oleObj r:id="rId2" imgW="1933560" imgH="1914480" progId="">
                  <p:embed/>
                  <p:pic>
                    <p:nvPicPr>
                      <p:cNvPr id="2" name="Objeto 1"/>
                      <p:cNvPicPr/>
                      <p:nvPr/>
                    </p:nvPicPr>
                    <p:blipFill>
                      <a:blip r:embed="rId3"/>
                      <a:stretch>
                        <a:fillRect/>
                      </a:stretch>
                    </p:blipFill>
                    <p:spPr>
                      <a:xfrm>
                        <a:off x="7179563" y="3228975"/>
                        <a:ext cx="1933575" cy="1914525"/>
                      </a:xfrm>
                      <a:prstGeom prst="rect">
                        <a:avLst/>
                      </a:prstGeom>
                    </p:spPr>
                  </p:pic>
                </p:oleObj>
              </mc:Fallback>
            </mc:AlternateContent>
          </a:graphicData>
        </a:graphic>
      </p:graphicFrame>
    </p:spTree>
    <p:extLst>
      <p:ext uri="{BB962C8B-B14F-4D97-AF65-F5344CB8AC3E}">
        <p14:creationId xmlns:p14="http://schemas.microsoft.com/office/powerpoint/2010/main" val="1345998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asic Layout">
    <p:spTree>
      <p:nvGrpSpPr>
        <p:cNvPr id="1" name=""/>
        <p:cNvGrpSpPr/>
        <p:nvPr/>
      </p:nvGrpSpPr>
      <p:grpSpPr>
        <a:xfrm>
          <a:off x="0" y="0"/>
          <a:ext cx="0" cy="0"/>
          <a:chOff x="0" y="0"/>
          <a:chExt cx="0" cy="0"/>
        </a:xfrm>
      </p:grpSpPr>
      <p:sp>
        <p:nvSpPr>
          <p:cNvPr id="2" name="Rectangle 1"/>
          <p:cNvSpPr/>
          <p:nvPr userDrawn="1"/>
        </p:nvSpPr>
        <p:spPr>
          <a:xfrm>
            <a:off x="0" y="3399842"/>
            <a:ext cx="9144000" cy="1743658"/>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Oval 3"/>
          <p:cNvSpPr/>
          <p:nvPr userDrawn="1"/>
        </p:nvSpPr>
        <p:spPr>
          <a:xfrm>
            <a:off x="4043561" y="2859782"/>
            <a:ext cx="1080120" cy="1080120"/>
          </a:xfrm>
          <a:prstGeom prst="ellipse">
            <a:avLst/>
          </a:prstGeom>
          <a:solidFill>
            <a:schemeClr val="bg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aphicFrame>
        <p:nvGraphicFramePr>
          <p:cNvPr id="7" name="Objeto 6"/>
          <p:cNvGraphicFramePr>
            <a:graphicFrameLocks noChangeAspect="1"/>
          </p:cNvGraphicFramePr>
          <p:nvPr userDrawn="1">
            <p:extLst>
              <p:ext uri="{D42A27DB-BD31-4B8C-83A1-F6EECF244321}">
                <p14:modId xmlns:p14="http://schemas.microsoft.com/office/powerpoint/2010/main" val="3163372325"/>
              </p:ext>
            </p:extLst>
          </p:nvPr>
        </p:nvGraphicFramePr>
        <p:xfrm>
          <a:off x="4218748" y="3077490"/>
          <a:ext cx="706503" cy="699542"/>
        </p:xfrm>
        <a:graphic>
          <a:graphicData uri="http://schemas.openxmlformats.org/presentationml/2006/ole">
            <mc:AlternateContent xmlns:mc="http://schemas.openxmlformats.org/markup-compatibility/2006">
              <mc:Choice xmlns:v="urn:schemas-microsoft-com:vml" Requires="v">
                <p:oleObj r:id="rId2" imgW="1933560" imgH="1914480" progId="">
                  <p:embed/>
                </p:oleObj>
              </mc:Choice>
              <mc:Fallback>
                <p:oleObj r:id="rId2" imgW="1933560" imgH="1914480" progId="">
                  <p:embed/>
                  <p:pic>
                    <p:nvPicPr>
                      <p:cNvPr id="2" name="Objeto 1"/>
                      <p:cNvPicPr/>
                      <p:nvPr/>
                    </p:nvPicPr>
                    <p:blipFill>
                      <a:blip r:embed="rId3"/>
                      <a:stretch>
                        <a:fillRect/>
                      </a:stretch>
                    </p:blipFill>
                    <p:spPr>
                      <a:xfrm>
                        <a:off x="4218748" y="3077490"/>
                        <a:ext cx="706503" cy="699542"/>
                      </a:xfrm>
                      <a:prstGeom prst="rect">
                        <a:avLst/>
                      </a:prstGeom>
                    </p:spPr>
                  </p:pic>
                </p:oleObj>
              </mc:Fallback>
            </mc:AlternateContent>
          </a:graphicData>
        </a:graphic>
      </p:graphicFrame>
    </p:spTree>
    <p:extLst>
      <p:ext uri="{BB962C8B-B14F-4D97-AF65-F5344CB8AC3E}">
        <p14:creationId xmlns:p14="http://schemas.microsoft.com/office/powerpoint/2010/main" val="1526867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
        <p:nvSpPr>
          <p:cNvPr id="4" name="Rectangle 3"/>
          <p:cNvSpPr/>
          <p:nvPr userDrawn="1"/>
        </p:nvSpPr>
        <p:spPr>
          <a:xfrm>
            <a:off x="0" y="4963500"/>
            <a:ext cx="9144000" cy="180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Rectangle 4"/>
          <p:cNvSpPr/>
          <p:nvPr userDrawn="1"/>
        </p:nvSpPr>
        <p:spPr>
          <a:xfrm>
            <a:off x="0" y="0"/>
            <a:ext cx="9144000" cy="72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1290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960850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s and Contents Layout">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143508" y="92609"/>
            <a:ext cx="8856984" cy="4958283"/>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bg1"/>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bg1"/>
                </a:solidFill>
                <a:latin typeface="+mn-lt"/>
                <a:cs typeface="Arial" pitchFamily="34" charset="0"/>
              </a:defRPr>
            </a:lvl1pPr>
          </a:lstStyle>
          <a:p>
            <a:pPr lvl="0"/>
            <a:r>
              <a:rPr lang="en-US" altLang="ko-KR" dirty="0"/>
              <a:t>Insert the title of your subtitle Here</a:t>
            </a:r>
          </a:p>
        </p:txBody>
      </p:sp>
      <p:sp>
        <p:nvSpPr>
          <p:cNvPr id="6" name="Picture Placeholder 2"/>
          <p:cNvSpPr>
            <a:spLocks noGrp="1"/>
          </p:cNvSpPr>
          <p:nvPr>
            <p:ph type="pic" idx="12" hasCustomPrompt="1"/>
          </p:nvPr>
        </p:nvSpPr>
        <p:spPr>
          <a:xfrm>
            <a:off x="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3" hasCustomPrompt="1"/>
          </p:nvPr>
        </p:nvSpPr>
        <p:spPr>
          <a:xfrm>
            <a:off x="232792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Picture Placeholder 2"/>
          <p:cNvSpPr>
            <a:spLocks noGrp="1"/>
          </p:cNvSpPr>
          <p:nvPr>
            <p:ph type="pic" idx="14" hasCustomPrompt="1"/>
          </p:nvPr>
        </p:nvSpPr>
        <p:spPr>
          <a:xfrm>
            <a:off x="465584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9" name="Picture Placeholder 2"/>
          <p:cNvSpPr>
            <a:spLocks noGrp="1"/>
          </p:cNvSpPr>
          <p:nvPr>
            <p:ph type="pic" idx="15" hasCustomPrompt="1"/>
          </p:nvPr>
        </p:nvSpPr>
        <p:spPr>
          <a:xfrm>
            <a:off x="6983760" y="1347774"/>
            <a:ext cx="2160240" cy="187204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Rectangle 11"/>
          <p:cNvSpPr/>
          <p:nvPr userDrawn="1"/>
        </p:nvSpPr>
        <p:spPr>
          <a:xfrm>
            <a:off x="2328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3" name="Rectangle 12"/>
          <p:cNvSpPr/>
          <p:nvPr userDrawn="1"/>
        </p:nvSpPr>
        <p:spPr>
          <a:xfrm>
            <a:off x="4656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Rectangle 13"/>
          <p:cNvSpPr/>
          <p:nvPr userDrawn="1"/>
        </p:nvSpPr>
        <p:spPr>
          <a:xfrm>
            <a:off x="6984000" y="3219822"/>
            <a:ext cx="2160000"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615967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mages and Contents Layout">
    <p:spTree>
      <p:nvGrpSpPr>
        <p:cNvPr id="1" name=""/>
        <p:cNvGrpSpPr/>
        <p:nvPr/>
      </p:nvGrpSpPr>
      <p:grpSpPr>
        <a:xfrm>
          <a:off x="0" y="0"/>
          <a:ext cx="0" cy="0"/>
          <a:chOff x="0" y="0"/>
          <a:chExt cx="0" cy="0"/>
        </a:xfrm>
      </p:grpSpPr>
      <p:sp>
        <p:nvSpPr>
          <p:cNvPr id="7" name="Rectangle 6"/>
          <p:cNvSpPr/>
          <p:nvPr userDrawn="1"/>
        </p:nvSpPr>
        <p:spPr>
          <a:xfrm>
            <a:off x="0" y="2932113"/>
            <a:ext cx="9144000" cy="2211387"/>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0" name="Text Placeholder 9"/>
          <p:cNvSpPr>
            <a:spLocks noGrp="1"/>
          </p:cNvSpPr>
          <p:nvPr>
            <p:ph type="body" sz="quarter" idx="10" hasCustomPrompt="1"/>
          </p:nvPr>
        </p:nvSpPr>
        <p:spPr>
          <a:xfrm>
            <a:off x="0" y="181632"/>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IMAGES &amp; CONTENTS</a:t>
            </a:r>
          </a:p>
        </p:txBody>
      </p:sp>
      <p:sp>
        <p:nvSpPr>
          <p:cNvPr id="11" name="Text Placeholder 9"/>
          <p:cNvSpPr>
            <a:spLocks noGrp="1"/>
          </p:cNvSpPr>
          <p:nvPr>
            <p:ph type="body" sz="quarter" idx="11" hasCustomPrompt="1"/>
          </p:nvPr>
        </p:nvSpPr>
        <p:spPr>
          <a:xfrm>
            <a:off x="0" y="757696"/>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5" name="Picture 3" descr="D:\Fullppt\005-PNG이미지\노트북.pn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2555776" y="1131590"/>
            <a:ext cx="7230270" cy="3677432"/>
          </a:xfrm>
          <a:prstGeom prst="rect">
            <a:avLst/>
          </a:prstGeom>
          <a:noFill/>
          <a:extLst>
            <a:ext uri="{909E8E84-426E-40DD-AFC4-6F175D3DCCD1}">
              <a14:hiddenFill xmlns:a14="http://schemas.microsoft.com/office/drawing/2010/main">
                <a:solidFill>
                  <a:srgbClr val="FFFFFF"/>
                </a:solidFill>
              </a14:hiddenFill>
            </a:ext>
          </a:extLst>
        </p:spPr>
      </p:pic>
      <p:sp>
        <p:nvSpPr>
          <p:cNvPr id="6" name="Picture Placeholder 2"/>
          <p:cNvSpPr>
            <a:spLocks noGrp="1"/>
          </p:cNvSpPr>
          <p:nvPr>
            <p:ph type="pic" idx="1" hasCustomPrompt="1"/>
          </p:nvPr>
        </p:nvSpPr>
        <p:spPr>
          <a:xfrm>
            <a:off x="4513480" y="1626257"/>
            <a:ext cx="3465217" cy="2562605"/>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Rectangle 2"/>
          <p:cNvSpPr/>
          <p:nvPr userDrawn="1"/>
        </p:nvSpPr>
        <p:spPr>
          <a:xfrm>
            <a:off x="467544" y="3363838"/>
            <a:ext cx="3024336" cy="1008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326058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theme" Target="../theme/theme2.xml"/><Relationship Id="rId2" Type="http://schemas.openxmlformats.org/officeDocument/2006/relationships/slideLayout" Target="../slideLayouts/slideLayout4.xml"/><Relationship Id="rId16" Type="http://schemas.openxmlformats.org/officeDocument/2006/relationships/slideLayout" Target="../slideLayouts/slideLayout1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19"/>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1963084" y="4561748"/>
            <a:ext cx="1803136" cy="378658"/>
          </a:xfrm>
          <a:prstGeom prst="rect">
            <a:avLst/>
          </a:prstGeom>
        </p:spPr>
      </p:pic>
      <p:sp>
        <p:nvSpPr>
          <p:cNvPr id="5" name="TextBox 20"/>
          <p:cNvSpPr txBox="1"/>
          <p:nvPr userDrawn="1"/>
        </p:nvSpPr>
        <p:spPr>
          <a:xfrm>
            <a:off x="3707904" y="4561748"/>
            <a:ext cx="3816424" cy="323165"/>
          </a:xfrm>
          <a:prstGeom prst="rect">
            <a:avLst/>
          </a:prstGeom>
        </p:spPr>
        <p:txBody>
          <a:bodyPr wrap="square" lIns="0" tIns="0" rIns="0" bIns="0" rtlCol="0" anchor="t">
            <a:spAutoFit/>
          </a:bodyPr>
          <a:lstStyle/>
          <a:p>
            <a:pPr algn="l">
              <a:lnSpc>
                <a:spcPct val="100000"/>
              </a:lnSpc>
              <a:spcBef>
                <a:spcPct val="0"/>
              </a:spcBef>
            </a:pPr>
            <a:r>
              <a:rPr lang="en-US" sz="700" dirty="0">
                <a:solidFill>
                  <a:srgbClr val="000000"/>
                </a:solidFill>
                <a:latin typeface="Public Sans"/>
              </a:rPr>
              <a:t>The European Commission's support for the production of this publication does not constitute an endorsement of the contents, which reflect the views only of the authors, and the Commission </a:t>
            </a:r>
          </a:p>
          <a:p>
            <a:pPr algn="l">
              <a:lnSpc>
                <a:spcPct val="100000"/>
              </a:lnSpc>
              <a:spcBef>
                <a:spcPct val="0"/>
              </a:spcBef>
            </a:pPr>
            <a:r>
              <a:rPr lang="en-US" sz="700" dirty="0">
                <a:solidFill>
                  <a:srgbClr val="000000"/>
                </a:solidFill>
                <a:latin typeface="Public Sans"/>
              </a:rPr>
              <a:t>cannot be held responsible for any use which may be made of the information contained therein.</a:t>
            </a:r>
          </a:p>
        </p:txBody>
      </p:sp>
    </p:spTree>
    <p:extLst>
      <p:ext uri="{BB962C8B-B14F-4D97-AF65-F5344CB8AC3E}">
        <p14:creationId xmlns:p14="http://schemas.microsoft.com/office/powerpoint/2010/main" val="1736683050"/>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19"/>
          <p:cNvPicPr>
            <a:picLocks noChangeAspect="1"/>
          </p:cNvPicPr>
          <p:nvPr userDrawn="1"/>
        </p:nvPicPr>
        <p:blipFill>
          <a:blip r:embed="rId18" cstate="email">
            <a:extLst>
              <a:ext uri="{28A0092B-C50C-407E-A947-70E740481C1C}">
                <a14:useLocalDpi xmlns:a14="http://schemas.microsoft.com/office/drawing/2010/main"/>
              </a:ext>
            </a:extLst>
          </a:blip>
          <a:srcRect/>
          <a:stretch>
            <a:fillRect/>
          </a:stretch>
        </p:blipFill>
        <p:spPr>
          <a:xfrm>
            <a:off x="1963084" y="4561748"/>
            <a:ext cx="1803136" cy="378658"/>
          </a:xfrm>
          <a:prstGeom prst="rect">
            <a:avLst/>
          </a:prstGeom>
        </p:spPr>
      </p:pic>
      <p:sp>
        <p:nvSpPr>
          <p:cNvPr id="5" name="TextBox 20"/>
          <p:cNvSpPr txBox="1"/>
          <p:nvPr userDrawn="1"/>
        </p:nvSpPr>
        <p:spPr>
          <a:xfrm>
            <a:off x="3707904" y="4561748"/>
            <a:ext cx="3816424" cy="323165"/>
          </a:xfrm>
          <a:prstGeom prst="rect">
            <a:avLst/>
          </a:prstGeom>
        </p:spPr>
        <p:txBody>
          <a:bodyPr wrap="square" lIns="0" tIns="0" rIns="0" bIns="0" rtlCol="0" anchor="t">
            <a:spAutoFit/>
          </a:bodyPr>
          <a:lstStyle/>
          <a:p>
            <a:pPr algn="l">
              <a:lnSpc>
                <a:spcPct val="100000"/>
              </a:lnSpc>
              <a:spcBef>
                <a:spcPct val="0"/>
              </a:spcBef>
            </a:pPr>
            <a:r>
              <a:rPr lang="en-US" sz="700" dirty="0">
                <a:solidFill>
                  <a:srgbClr val="000000"/>
                </a:solidFill>
                <a:latin typeface="Public Sans"/>
              </a:rPr>
              <a:t>The European Commission's support for the production of this publication does not constitute an endorsement of the contents, which reflect the views only of the authors, and the Commission </a:t>
            </a:r>
          </a:p>
          <a:p>
            <a:pPr algn="l">
              <a:lnSpc>
                <a:spcPct val="100000"/>
              </a:lnSpc>
              <a:spcBef>
                <a:spcPct val="0"/>
              </a:spcBef>
            </a:pPr>
            <a:r>
              <a:rPr lang="en-US" sz="700" dirty="0">
                <a:solidFill>
                  <a:srgbClr val="000000"/>
                </a:solidFill>
                <a:latin typeface="Public Sans"/>
              </a:rPr>
              <a:t>cannot be held responsible for any use which may be made of the information contained therein.</a:t>
            </a:r>
          </a:p>
        </p:txBody>
      </p:sp>
    </p:spTree>
    <p:extLst>
      <p:ext uri="{BB962C8B-B14F-4D97-AF65-F5344CB8AC3E}">
        <p14:creationId xmlns:p14="http://schemas.microsoft.com/office/powerpoint/2010/main" val="1737555548"/>
      </p:ext>
    </p:extLst>
  </p:cSld>
  <p:clrMap bg1="lt1" tx1="dk1" bg2="lt2" tx2="dk2" accent1="accent1" accent2="accent2" accent3="accent3" accent4="accent4" accent5="accent5" accent6="accent6" hlink="hlink" folHlink="folHlink"/>
  <p:sldLayoutIdLst>
    <p:sldLayoutId id="2147483659" r:id="rId1"/>
    <p:sldLayoutId id="2147483672" r:id="rId2"/>
    <p:sldLayoutId id="2147483670" r:id="rId3"/>
    <p:sldLayoutId id="2147483652" r:id="rId4"/>
    <p:sldLayoutId id="2147483671" r:id="rId5"/>
    <p:sldLayoutId id="2147483655" r:id="rId6"/>
    <p:sldLayoutId id="2147483662" r:id="rId7"/>
    <p:sldLayoutId id="2147483663" r:id="rId8"/>
    <p:sldLayoutId id="2147483665" r:id="rId9"/>
    <p:sldLayoutId id="2147483666" r:id="rId10"/>
    <p:sldLayoutId id="2147483667" r:id="rId11"/>
    <p:sldLayoutId id="2147483664" r:id="rId12"/>
    <p:sldLayoutId id="2147483668" r:id="rId13"/>
    <p:sldLayoutId id="2147483669" r:id="rId14"/>
    <p:sldLayoutId id="2147483673" r:id="rId15"/>
    <p:sldLayoutId id="2147483656" r:id="rId16"/>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19"/>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1963084" y="4561748"/>
            <a:ext cx="1803136" cy="378658"/>
          </a:xfrm>
          <a:prstGeom prst="rect">
            <a:avLst/>
          </a:prstGeom>
        </p:spPr>
      </p:pic>
      <p:sp>
        <p:nvSpPr>
          <p:cNvPr id="5" name="TextBox 20"/>
          <p:cNvSpPr txBox="1"/>
          <p:nvPr userDrawn="1"/>
        </p:nvSpPr>
        <p:spPr>
          <a:xfrm>
            <a:off x="3707904" y="4561748"/>
            <a:ext cx="3816424" cy="323165"/>
          </a:xfrm>
          <a:prstGeom prst="rect">
            <a:avLst/>
          </a:prstGeom>
        </p:spPr>
        <p:txBody>
          <a:bodyPr wrap="square" lIns="0" tIns="0" rIns="0" bIns="0" rtlCol="0" anchor="t">
            <a:spAutoFit/>
          </a:bodyPr>
          <a:lstStyle/>
          <a:p>
            <a:pPr algn="l">
              <a:lnSpc>
                <a:spcPct val="100000"/>
              </a:lnSpc>
              <a:spcBef>
                <a:spcPct val="0"/>
              </a:spcBef>
            </a:pPr>
            <a:r>
              <a:rPr lang="en-US" sz="700" dirty="0">
                <a:solidFill>
                  <a:srgbClr val="000000"/>
                </a:solidFill>
                <a:latin typeface="Public Sans"/>
              </a:rPr>
              <a:t>The European Commission's support for the production of this publication does not constitute an endorsement of the contents, which reflect the views only of the authors, and the Commission </a:t>
            </a:r>
          </a:p>
          <a:p>
            <a:pPr algn="l">
              <a:lnSpc>
                <a:spcPct val="100000"/>
              </a:lnSpc>
              <a:spcBef>
                <a:spcPct val="0"/>
              </a:spcBef>
            </a:pPr>
            <a:r>
              <a:rPr lang="en-US" sz="700" dirty="0">
                <a:solidFill>
                  <a:srgbClr val="000000"/>
                </a:solidFill>
                <a:latin typeface="Public Sans"/>
              </a:rPr>
              <a:t>cannot be held responsible for any use which may be made of the information contained therein.</a:t>
            </a:r>
          </a:p>
        </p:txBody>
      </p:sp>
    </p:spTree>
    <p:extLst>
      <p:ext uri="{BB962C8B-B14F-4D97-AF65-F5344CB8AC3E}">
        <p14:creationId xmlns:p14="http://schemas.microsoft.com/office/powerpoint/2010/main" val="2754710703"/>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hyperlink" Target="https://looka.com/logo-maker/" TargetMode="External"/><Relationship Id="rId3" Type="http://schemas.openxmlformats.org/officeDocument/2006/relationships/image" Target="../media/image23.png"/><Relationship Id="rId7" Type="http://schemas.openxmlformats.org/officeDocument/2006/relationships/hyperlink" Target="https://www.logomaker.com/" TargetMode="External"/><Relationship Id="rId2" Type="http://schemas.openxmlformats.org/officeDocument/2006/relationships/image" Target="../media/image22.png"/><Relationship Id="rId1" Type="http://schemas.openxmlformats.org/officeDocument/2006/relationships/slideLayout" Target="../slideLayouts/slideLayout6.xml"/><Relationship Id="rId6" Type="http://schemas.openxmlformats.org/officeDocument/2006/relationships/hyperlink" Target="https://www.canva.com/" TargetMode="External"/><Relationship Id="rId5" Type="http://schemas.openxmlformats.org/officeDocument/2006/relationships/image" Target="../media/image25.svg"/><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www.joomla.org/" TargetMode="External"/><Relationship Id="rId2" Type="http://schemas.openxmlformats.org/officeDocument/2006/relationships/hyperlink" Target="https://wordpress.com/" TargetMode="External"/><Relationship Id="rId1" Type="http://schemas.openxmlformats.org/officeDocument/2006/relationships/slideLayout" Target="../slideLayouts/slideLayout6.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hyperlink" Target="https://projectspecial.eu/"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hyperlink" Target="https://mailchimp.com/"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hyperlink" Target="http://www.projectspecial.e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240C3274-80DF-B32D-8B33-2D809F2CFD8A}"/>
              </a:ext>
            </a:extLst>
          </p:cNvPr>
          <p:cNvSpPr txBox="1">
            <a:spLocks/>
          </p:cNvSpPr>
          <p:nvPr/>
        </p:nvSpPr>
        <p:spPr>
          <a:xfrm>
            <a:off x="2394012" y="2770681"/>
            <a:ext cx="4355976" cy="1080121"/>
          </a:xfrm>
          <a:prstGeom prst="rect">
            <a:avLst/>
          </a:prstGeom>
        </p:spPr>
        <p:txBody>
          <a:bodyPr anchor="ctr"/>
          <a:lstStyle>
            <a:lvl1pPr marL="0" indent="0" algn="ctr" defTabSz="914400" rtl="0" eaLnBrk="1" latinLnBrk="1" hangingPunct="1">
              <a:spcBef>
                <a:spcPct val="20000"/>
              </a:spcBef>
              <a:buFont typeface="Arial" pitchFamily="34" charset="0"/>
              <a:buNone/>
              <a:defRPr sz="3600" b="0" kern="1200" baseline="0">
                <a:solidFill>
                  <a:schemeClr val="bg1"/>
                </a:solidFill>
                <a:latin typeface="+mj-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r>
              <a:rPr lang="ro" altLang="ko-KR" sz="2000" dirty="0">
                <a:solidFill>
                  <a:schemeClr val="tx1"/>
                </a:solidFill>
                <a:ea typeface="맑은 고딕" pitchFamily="50" charset="-127"/>
              </a:rPr>
              <a:t>Antreprenoriat digital: cum să profiți de toate oportunitățile din mediul tău</a:t>
            </a:r>
            <a:endParaRPr lang="en-US" altLang="ko-KR" sz="2000" dirty="0">
              <a:solidFill>
                <a:schemeClr val="tx1"/>
              </a:solidFill>
            </a:endParaRPr>
          </a:p>
        </p:txBody>
      </p:sp>
      <p:sp>
        <p:nvSpPr>
          <p:cNvPr id="5" name="Text Placeholder 3">
            <a:extLst>
              <a:ext uri="{FF2B5EF4-FFF2-40B4-BE49-F238E27FC236}">
                <a16:creationId xmlns:a16="http://schemas.microsoft.com/office/drawing/2014/main" id="{277D8572-C594-402F-2D0C-D9F554C82367}"/>
              </a:ext>
            </a:extLst>
          </p:cNvPr>
          <p:cNvSpPr txBox="1">
            <a:spLocks/>
          </p:cNvSpPr>
          <p:nvPr/>
        </p:nvSpPr>
        <p:spPr>
          <a:xfrm>
            <a:off x="2394160" y="3822128"/>
            <a:ext cx="4355828" cy="488816"/>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defRPr/>
            </a:pPr>
            <a:r>
              <a:rPr lang="ro" altLang="ko-KR" b="1">
                <a:solidFill>
                  <a:schemeClr val="tx1"/>
                </a:solidFill>
              </a:rPr>
              <a:t>De: Internet Web Solutions</a:t>
            </a:r>
            <a:endParaRPr lang="en-US" altLang="ko-KR" dirty="0">
              <a:solidFill>
                <a:schemeClr val="tx1"/>
              </a:solidFill>
            </a:endParaRPr>
          </a:p>
        </p:txBody>
      </p:sp>
      <p:pic>
        <p:nvPicPr>
          <p:cNvPr id="7" name="Imagen 6">
            <a:extLst>
              <a:ext uri="{FF2B5EF4-FFF2-40B4-BE49-F238E27FC236}">
                <a16:creationId xmlns:a16="http://schemas.microsoft.com/office/drawing/2014/main" id="{4AA2301C-6CAA-AFEA-597D-44CADA9B802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30382" y="4470780"/>
            <a:ext cx="1512168" cy="317245"/>
          </a:xfrm>
          <a:prstGeom prst="rect">
            <a:avLst/>
          </a:prstGeom>
        </p:spPr>
      </p:pic>
      <p:sp>
        <p:nvSpPr>
          <p:cNvPr id="9" name="Text Placeholder 3">
            <a:extLst>
              <a:ext uri="{FF2B5EF4-FFF2-40B4-BE49-F238E27FC236}">
                <a16:creationId xmlns:a16="http://schemas.microsoft.com/office/drawing/2014/main" id="{8E220B37-CCC3-32E9-3BF8-6AFAA7EB5F56}"/>
              </a:ext>
            </a:extLst>
          </p:cNvPr>
          <p:cNvSpPr txBox="1">
            <a:spLocks/>
          </p:cNvSpPr>
          <p:nvPr/>
        </p:nvSpPr>
        <p:spPr>
          <a:xfrm>
            <a:off x="3059831" y="4310944"/>
            <a:ext cx="4680521" cy="627580"/>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bg1"/>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0"/>
              </a:spcBef>
              <a:defRPr/>
            </a:pPr>
            <a:r>
              <a:rPr lang="ro" altLang="ko-KR" sz="800">
                <a:solidFill>
                  <a:schemeClr val="tx1"/>
                </a:solidFill>
              </a:rPr>
              <a:t>Sprijinul Comisiei Europene pentru producerea acestei publicații nu constituie o aprobare a conținutului, care reflectă doar opiniile autorilor, iar Comisia nu poate fi făcută responsabilă pentru orice utilizare care poate fi făcută a informațiilor conținute în aceasta.</a:t>
            </a:r>
            <a:endParaRPr lang="en-US" altLang="ko-KR" sz="800" dirty="0">
              <a:solidFill>
                <a:schemeClr val="tx1"/>
              </a:solidFill>
            </a:endParaRPr>
          </a:p>
        </p:txBody>
      </p:sp>
    </p:spTree>
    <p:extLst>
      <p:ext uri="{BB962C8B-B14F-4D97-AF65-F5344CB8AC3E}">
        <p14:creationId xmlns:p14="http://schemas.microsoft.com/office/powerpoint/2010/main" val="3101234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Ce este antreprenoriatul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Pași de urmat pentru a începe o întreprindere digitală</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395536" y="1434468"/>
            <a:ext cx="4392488" cy="2828147"/>
          </a:xfrm>
          <a:prstGeom prst="rect">
            <a:avLst/>
          </a:prstGeom>
          <a:noFill/>
        </p:spPr>
        <p:txBody>
          <a:bodyPr wrap="square">
            <a:spAutoFit/>
          </a:bodyPr>
          <a:lstStyle/>
          <a:p>
            <a:pPr marL="342900" lvl="0" indent="-342900" algn="just" latinLnBrk="0">
              <a:lnSpc>
                <a:spcPct val="150000"/>
              </a:lnSpc>
              <a:buFont typeface="+mj-lt"/>
              <a:buAutoNum type="arabicPeriod"/>
            </a:pPr>
            <a:r>
              <a:rPr lang="ro" sz="1200" b="1" dirty="0">
                <a:solidFill>
                  <a:srgbClr val="F39E5A"/>
                </a:solidFill>
                <a:effectLst/>
                <a:ea typeface="Calibri" panose="020F0502020204030204" pitchFamily="34" charset="0"/>
                <a:cs typeface="Times New Roman" panose="02020603050405020304" pitchFamily="18" charset="0"/>
              </a:rPr>
              <a:t>Studiază-ți posibilitățile și ceea ce poți oferi</a:t>
            </a: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 </a:t>
            </a:r>
            <a:r>
              <a:rPr lang="ro" sz="1200" dirty="0">
                <a:solidFill>
                  <a:schemeClr val="tx1">
                    <a:lumMod val="75000"/>
                    <a:lumOff val="25000"/>
                  </a:schemeClr>
                </a:solidFill>
                <a:effectLst/>
                <a:latin typeface="Arial" panose="020B0604020202020204" pitchFamily="34" charset="0"/>
                <a:ea typeface="Calibri" panose="020F0502020204030204" pitchFamily="34" charset="0"/>
              </a:rPr>
              <a:t>La ce ești bun? Ce ai vrea să le oferi clienților tăi? Cum ți-ar plăcea să lucrezi? De aici ar trebui să vii cu o idee de afaceri.</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a:p>
            <a:pPr marL="342900" lvl="0" indent="-342900" algn="just" latinLnBrk="0">
              <a:lnSpc>
                <a:spcPct val="150000"/>
              </a:lnSpc>
              <a:buFont typeface="+mj-lt"/>
              <a:buAutoNum type="arabicPeriod"/>
            </a:pPr>
            <a:r>
              <a:rPr lang="ro" sz="1200" b="1" dirty="0">
                <a:solidFill>
                  <a:srgbClr val="F39E5A"/>
                </a:solidFill>
                <a:effectLst/>
                <a:ea typeface="Calibri" panose="020F0502020204030204" pitchFamily="34" charset="0"/>
                <a:cs typeface="Times New Roman" panose="02020603050405020304" pitchFamily="18" charset="0"/>
              </a:rPr>
              <a:t>Analizați-vă mediul, piața și potențialii concurenți</a:t>
            </a: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 </a:t>
            </a:r>
            <a:r>
              <a:rPr lang="ro" sz="1200" dirty="0">
                <a:solidFill>
                  <a:schemeClr val="tx1">
                    <a:lumMod val="75000"/>
                    <a:lumOff val="25000"/>
                  </a:schemeClr>
                </a:solidFill>
                <a:effectLst/>
                <a:latin typeface="Arial" panose="020B0604020202020204" pitchFamily="34" charset="0"/>
                <a:ea typeface="Calibri" panose="020F0502020204030204" pitchFamily="34" charset="0"/>
              </a:rPr>
              <a:t>Pentru a analiza fezabilitatea ideii dvs., puteți efectua diferite tipuri de analiză, cum ar fi o analiză SWOT (Punte forte, Puncte slabe, Oportunități și Amenințări). În plus, ar trebui să faci câteva cercetări despre cine ar putea fi concurenții tăi.</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pic>
        <p:nvPicPr>
          <p:cNvPr id="6" name="Imagen 5" descr="Gráfico, Icono, Gráfico de proyección solar&#10;&#10;Descripción generada automáticamente">
            <a:extLst>
              <a:ext uri="{FF2B5EF4-FFF2-40B4-BE49-F238E27FC236}">
                <a16:creationId xmlns:a16="http://schemas.microsoft.com/office/drawing/2014/main" id="{EA27328D-5E91-42B5-07F7-4E2E2658CFD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48064" y="1562666"/>
            <a:ext cx="3468746" cy="2571750"/>
          </a:xfrm>
          <a:prstGeom prst="rect">
            <a:avLst/>
          </a:prstGeom>
        </p:spPr>
      </p:pic>
    </p:spTree>
    <p:extLst>
      <p:ext uri="{BB962C8B-B14F-4D97-AF65-F5344CB8AC3E}">
        <p14:creationId xmlns:p14="http://schemas.microsoft.com/office/powerpoint/2010/main" val="872847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Ce este antreprenoriatul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Pași de urmat pentru a începe o întreprindere digitală</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395536" y="1623530"/>
            <a:ext cx="5400600" cy="2274149"/>
          </a:xfrm>
          <a:prstGeom prst="rect">
            <a:avLst/>
          </a:prstGeom>
          <a:noFill/>
        </p:spPr>
        <p:txBody>
          <a:bodyPr wrap="square">
            <a:spAutoFit/>
          </a:bodyPr>
          <a:lstStyle/>
          <a:p>
            <a:pPr marL="342900" lvl="0" indent="-342900" algn="just" latinLnBrk="0">
              <a:lnSpc>
                <a:spcPct val="150000"/>
              </a:lnSpc>
              <a:buFont typeface="+mj-lt"/>
              <a:buAutoNum type="arabicPeriod" startAt="3"/>
            </a:pPr>
            <a:r>
              <a:rPr lang="ro" sz="1200" b="1">
                <a:solidFill>
                  <a:srgbClr val="F39E5A"/>
                </a:solidFill>
                <a:effectLst/>
                <a:ea typeface="Calibri" panose="020F0502020204030204" pitchFamily="34" charset="0"/>
                <a:cs typeface="Times New Roman" panose="02020603050405020304" pitchFamily="18" charset="0"/>
              </a:rPr>
              <a:t>Dezvoltați un profil de client </a:t>
            </a:r>
            <a:r>
              <a:rPr lang="ro" sz="1200">
                <a:solidFill>
                  <a:schemeClr val="tx1">
                    <a:lumMod val="75000"/>
                    <a:lumOff val="25000"/>
                  </a:schemeClr>
                </a:solidFill>
                <a:effectLst/>
                <a:ea typeface="Calibri" panose="020F0502020204030204" pitchFamily="34" charset="0"/>
                <a:cs typeface="Times New Roman" panose="02020603050405020304" pitchFamily="18" charset="0"/>
              </a:rPr>
              <a:t>. </a:t>
            </a:r>
            <a:r>
              <a:rPr lang="ro" sz="1200">
                <a:solidFill>
                  <a:schemeClr val="tx1">
                    <a:lumMod val="75000"/>
                    <a:lumOff val="25000"/>
                  </a:schemeClr>
                </a:solidFill>
                <a:effectLst/>
                <a:latin typeface="Arial" panose="020B0604020202020204" pitchFamily="34" charset="0"/>
                <a:ea typeface="Calibri" panose="020F0502020204030204" pitchFamily="34" charset="0"/>
              </a:rPr>
              <a:t>Ce segment de populație doriți să vizați? Te poți gândi la vârstă, ocupație, locație...</a:t>
            </a:r>
            <a:endParaRPr lang="en-GB" sz="1200">
              <a:solidFill>
                <a:schemeClr val="tx1">
                  <a:lumMod val="75000"/>
                  <a:lumOff val="25000"/>
                </a:schemeClr>
              </a:solidFill>
              <a:effectLst/>
              <a:ea typeface="Calibri" panose="020F0502020204030204" pitchFamily="34" charset="0"/>
              <a:cs typeface="Times New Roman" panose="02020603050405020304" pitchFamily="18" charset="0"/>
            </a:endParaRPr>
          </a:p>
          <a:p>
            <a:pPr marL="342900" lvl="0" indent="-342900" algn="just" latinLnBrk="0">
              <a:lnSpc>
                <a:spcPct val="150000"/>
              </a:lnSpc>
              <a:buFont typeface="+mj-lt"/>
              <a:buAutoNum type="arabicPeriod" startAt="3"/>
            </a:pPr>
            <a:r>
              <a:rPr lang="ro" sz="1200" b="1">
                <a:solidFill>
                  <a:srgbClr val="F39E5A"/>
                </a:solidFill>
                <a:effectLst/>
                <a:ea typeface="Calibri" panose="020F0502020204030204" pitchFamily="34" charset="0"/>
                <a:cs typeface="Times New Roman" panose="02020603050405020304" pitchFamily="18" charset="0"/>
              </a:rPr>
              <a:t>Creați-vă imaginea corporativă </a:t>
            </a:r>
            <a:r>
              <a:rPr lang="ro" sz="1200">
                <a:solidFill>
                  <a:schemeClr val="tx1">
                    <a:lumMod val="75000"/>
                    <a:lumOff val="25000"/>
                  </a:schemeClr>
                </a:solidFill>
                <a:effectLst/>
                <a:ea typeface="Calibri" panose="020F0502020204030204" pitchFamily="34" charset="0"/>
                <a:cs typeface="Times New Roman" panose="02020603050405020304" pitchFamily="18" charset="0"/>
              </a:rPr>
              <a:t>. </a:t>
            </a:r>
            <a:r>
              <a:rPr lang="ro" sz="1200">
                <a:solidFill>
                  <a:schemeClr val="tx1">
                    <a:lumMod val="75000"/>
                    <a:lumOff val="25000"/>
                  </a:schemeClr>
                </a:solidFill>
                <a:effectLst/>
                <a:latin typeface="Arial" panose="020B0604020202020204" pitchFamily="34" charset="0"/>
                <a:ea typeface="Calibri" panose="020F0502020204030204" pitchFamily="34" charset="0"/>
              </a:rPr>
              <a:t>Odată ce ați definit tot ce aveți nevoie, este timpul să vă creați un nume bun și un logo atractiv. Definiți sigla în funcție de o paletă de culori și o tipografie care se potrivește </a:t>
            </a:r>
            <a:r>
              <a:rPr lang="ro" sz="1200">
                <a:solidFill>
                  <a:schemeClr val="tx1">
                    <a:lumMod val="75000"/>
                    <a:lumOff val="25000"/>
                  </a:schemeClr>
                </a:solidFill>
                <a:effectLst/>
                <a:ea typeface="Calibri" panose="020F0502020204030204" pitchFamily="34" charset="0"/>
                <a:cs typeface="Times New Roman" panose="02020603050405020304" pitchFamily="18" charset="0"/>
              </a:rPr>
              <a:t>.</a:t>
            </a:r>
          </a:p>
          <a:p>
            <a:pPr marL="342900" lvl="0" indent="-342900" algn="just" latinLnBrk="0">
              <a:lnSpc>
                <a:spcPct val="150000"/>
              </a:lnSpc>
              <a:buFont typeface="+mj-lt"/>
              <a:buAutoNum type="arabicPeriod" startAt="3"/>
            </a:pPr>
            <a:r>
              <a:rPr lang="ro" sz="1200" b="1">
                <a:solidFill>
                  <a:srgbClr val="F39E5A"/>
                </a:solidFill>
                <a:effectLst/>
                <a:ea typeface="Calibri" panose="020F0502020204030204" pitchFamily="34" charset="0"/>
                <a:cs typeface="Times New Roman" panose="02020603050405020304" pitchFamily="18" charset="0"/>
              </a:rPr>
              <a:t>Creați un site web </a:t>
            </a:r>
            <a:r>
              <a:rPr lang="ro" sz="1200">
                <a:solidFill>
                  <a:schemeClr val="tx1">
                    <a:lumMod val="75000"/>
                    <a:lumOff val="25000"/>
                  </a:schemeClr>
                </a:solidFill>
                <a:effectLst/>
                <a:ea typeface="Calibri" panose="020F0502020204030204" pitchFamily="34" charset="0"/>
                <a:cs typeface="Times New Roman" panose="02020603050405020304" pitchFamily="18" charset="0"/>
              </a:rPr>
              <a:t>. </a:t>
            </a:r>
            <a:r>
              <a:rPr lang="ro" sz="1200">
                <a:solidFill>
                  <a:schemeClr val="tx1">
                    <a:lumMod val="75000"/>
                    <a:lumOff val="25000"/>
                  </a:schemeClr>
                </a:solidFill>
                <a:effectLst/>
                <a:latin typeface="Arial" panose="020B0604020202020204" pitchFamily="34" charset="0"/>
                <a:ea typeface="Calibri" panose="020F0502020204030204" pitchFamily="34" charset="0"/>
              </a:rPr>
              <a:t>Există multe instrumente gratuite care vă permit să creați un site web într-un mod simplu și există și companii care sunt dedicate acestuia </a:t>
            </a:r>
            <a:r>
              <a:rPr lang="ro" sz="1200">
                <a:solidFill>
                  <a:schemeClr val="tx1">
                    <a:lumMod val="75000"/>
                    <a:lumOff val="25000"/>
                  </a:schemeClr>
                </a:solidFill>
                <a:effectLst/>
                <a:ea typeface="Calibri" panose="020F0502020204030204" pitchFamily="34" charset="0"/>
                <a:cs typeface="Times New Roman" panose="02020603050405020304" pitchFamily="18" charset="0"/>
              </a:rPr>
              <a:t>.</a:t>
            </a:r>
          </a:p>
        </p:txBody>
      </p:sp>
      <p:pic>
        <p:nvPicPr>
          <p:cNvPr id="8" name="Imagen 7" descr="Icono&#10;&#10;Descripción generada automáticamente">
            <a:extLst>
              <a:ext uri="{FF2B5EF4-FFF2-40B4-BE49-F238E27FC236}">
                <a16:creationId xmlns:a16="http://schemas.microsoft.com/office/drawing/2014/main" id="{CAEDE572-F6DA-A522-6899-CAD6B35B7AC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300192" y="1419622"/>
            <a:ext cx="2160240" cy="2681966"/>
          </a:xfrm>
          <a:prstGeom prst="rect">
            <a:avLst/>
          </a:prstGeom>
        </p:spPr>
      </p:pic>
    </p:spTree>
    <p:extLst>
      <p:ext uri="{BB962C8B-B14F-4D97-AF65-F5344CB8AC3E}">
        <p14:creationId xmlns:p14="http://schemas.microsoft.com/office/powerpoint/2010/main" val="368439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Ce este antreprenoriatul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Pași de urmat pentru a începe o întreprindere digitală</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362558" y="1707654"/>
            <a:ext cx="4464496" cy="1997150"/>
          </a:xfrm>
          <a:prstGeom prst="rect">
            <a:avLst/>
          </a:prstGeom>
          <a:noFill/>
        </p:spPr>
        <p:txBody>
          <a:bodyPr wrap="square">
            <a:spAutoFit/>
          </a:bodyPr>
          <a:lstStyle/>
          <a:p>
            <a:pPr marL="342900" lvl="0" indent="-342900" algn="just" latinLnBrk="0">
              <a:lnSpc>
                <a:spcPct val="150000"/>
              </a:lnSpc>
              <a:buFont typeface="+mj-lt"/>
              <a:buAutoNum type="arabicPeriod" startAt="6"/>
            </a:pPr>
            <a:r>
              <a:rPr lang="ro" sz="1200" b="1">
                <a:solidFill>
                  <a:srgbClr val="F39E5A"/>
                </a:solidFill>
                <a:effectLst/>
                <a:ea typeface="Calibri" panose="020F0502020204030204" pitchFamily="34" charset="0"/>
                <a:cs typeface="Times New Roman" panose="02020603050405020304" pitchFamily="18" charset="0"/>
              </a:rPr>
              <a:t>Alege rețelele sociale potrivite pentru afacerea ta </a:t>
            </a:r>
            <a:r>
              <a:rPr lang="ro" sz="1200">
                <a:solidFill>
                  <a:schemeClr val="tx1">
                    <a:lumMod val="75000"/>
                    <a:lumOff val="25000"/>
                  </a:schemeClr>
                </a:solidFill>
                <a:effectLst/>
                <a:ea typeface="Calibri" panose="020F0502020204030204" pitchFamily="34" charset="0"/>
                <a:cs typeface="Times New Roman" panose="02020603050405020304" pitchFamily="18" charset="0"/>
              </a:rPr>
              <a:t>. </a:t>
            </a:r>
            <a:r>
              <a:rPr lang="ro" sz="1200">
                <a:solidFill>
                  <a:schemeClr val="tx1">
                    <a:lumMod val="75000"/>
                    <a:lumOff val="25000"/>
                  </a:schemeClr>
                </a:solidFill>
                <a:effectLst/>
                <a:latin typeface="Arial" panose="020B0604020202020204" pitchFamily="34" charset="0"/>
                <a:ea typeface="Calibri" panose="020F0502020204030204" pitchFamily="34" charset="0"/>
              </a:rPr>
              <a:t>Gândește-te la publicul tău - crezi că dacă potențialii tăi clienți sunt tineri, vor fi mai mult pe Facebook sau Instagram? Vizitați modulul „Managementul rețelelor sociale” pentru a afla mai multe despre acest lucru.</a:t>
            </a:r>
            <a:endParaRPr lang="en-GB" sz="1200">
              <a:solidFill>
                <a:schemeClr val="tx1">
                  <a:lumMod val="75000"/>
                  <a:lumOff val="25000"/>
                </a:schemeClr>
              </a:solidFill>
              <a:effectLst/>
              <a:ea typeface="Calibri" panose="020F0502020204030204" pitchFamily="34" charset="0"/>
              <a:cs typeface="Times New Roman" panose="02020603050405020304" pitchFamily="18" charset="0"/>
            </a:endParaRPr>
          </a:p>
          <a:p>
            <a:pPr marL="342900" lvl="0" indent="-342900" algn="just" latinLnBrk="0">
              <a:lnSpc>
                <a:spcPct val="150000"/>
              </a:lnSpc>
              <a:spcAft>
                <a:spcPts val="800"/>
              </a:spcAft>
              <a:buFont typeface="+mj-lt"/>
              <a:buAutoNum type="arabicPeriod" startAt="6"/>
            </a:pPr>
            <a:r>
              <a:rPr lang="ro" sz="1200" b="1">
                <a:solidFill>
                  <a:srgbClr val="F39E5A"/>
                </a:solidFill>
                <a:effectLst/>
                <a:ea typeface="Calibri" panose="020F0502020204030204" pitchFamily="34" charset="0"/>
                <a:cs typeface="Times New Roman" panose="02020603050405020304" pitchFamily="18" charset="0"/>
              </a:rPr>
              <a:t>Dezvoltați și urmați un plan de marketing digital </a:t>
            </a:r>
            <a:r>
              <a:rPr lang="ro" sz="1200">
                <a:solidFill>
                  <a:schemeClr val="tx1">
                    <a:lumMod val="75000"/>
                    <a:lumOff val="25000"/>
                  </a:schemeClr>
                </a:solidFill>
                <a:effectLst/>
                <a:ea typeface="Calibri" panose="020F0502020204030204" pitchFamily="34" charset="0"/>
                <a:cs typeface="Times New Roman" panose="02020603050405020304" pitchFamily="18" charset="0"/>
              </a:rPr>
              <a:t>. </a:t>
            </a:r>
            <a:r>
              <a:rPr lang="ro" sz="1200">
                <a:solidFill>
                  <a:schemeClr val="tx1">
                    <a:lumMod val="75000"/>
                    <a:lumOff val="25000"/>
                  </a:schemeClr>
                </a:solidFill>
                <a:effectLst/>
                <a:latin typeface="Arial" panose="020B0604020202020204" pitchFamily="34" charset="0"/>
                <a:ea typeface="Calibri" panose="020F0502020204030204" pitchFamily="34" charset="0"/>
              </a:rPr>
              <a:t>În acest modul vei putea să faci o sarcină de practică!</a:t>
            </a:r>
            <a:endParaRPr lang="en-GB" sz="1200">
              <a:solidFill>
                <a:schemeClr val="tx1">
                  <a:lumMod val="75000"/>
                  <a:lumOff val="25000"/>
                </a:schemeClr>
              </a:solidFill>
              <a:effectLst/>
              <a:ea typeface="Calibri" panose="020F0502020204030204" pitchFamily="34" charset="0"/>
              <a:cs typeface="Times New Roman" panose="02020603050405020304" pitchFamily="18" charset="0"/>
            </a:endParaRPr>
          </a:p>
        </p:txBody>
      </p:sp>
      <p:pic>
        <p:nvPicPr>
          <p:cNvPr id="5" name="Imagen 4" descr="Interfaz de usuario gráfica&#10;&#10;Descripción generada automáticamente">
            <a:extLst>
              <a:ext uri="{FF2B5EF4-FFF2-40B4-BE49-F238E27FC236}">
                <a16:creationId xmlns:a16="http://schemas.microsoft.com/office/drawing/2014/main" id="{B50751FB-92A4-33EF-6324-96D9685A75D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76056" y="1420354"/>
            <a:ext cx="3633378" cy="2571750"/>
          </a:xfrm>
          <a:prstGeom prst="rect">
            <a:avLst/>
          </a:prstGeom>
        </p:spPr>
      </p:pic>
    </p:spTree>
    <p:extLst>
      <p:ext uri="{BB962C8B-B14F-4D97-AF65-F5344CB8AC3E}">
        <p14:creationId xmlns:p14="http://schemas.microsoft.com/office/powerpoint/2010/main" val="381319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Cum să fii pe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dirty="0"/>
              <a:t>Siglă-logo</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487464" y="2031777"/>
            <a:ext cx="4824536" cy="1720151"/>
          </a:xfrm>
          <a:prstGeom prst="rect">
            <a:avLst/>
          </a:prstGeom>
          <a:noFill/>
        </p:spPr>
        <p:txBody>
          <a:bodyPr wrap="square">
            <a:spAutoFit/>
          </a:bodyPr>
          <a:lstStyle/>
          <a:p>
            <a:pPr marL="342900" lvl="0" indent="-342900" algn="just" latinLnBrk="0">
              <a:lnSpc>
                <a:spcPct val="150000"/>
              </a:lnSpc>
              <a:buFont typeface="Symbol" panose="05050102010706020507" pitchFamily="18" charset="2"/>
              <a:buChar char=""/>
            </a:pP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Ar trebui să fie </a:t>
            </a:r>
            <a:r>
              <a:rPr lang="ro" sz="1200" b="1" dirty="0">
                <a:solidFill>
                  <a:schemeClr val="tx1">
                    <a:lumMod val="75000"/>
                    <a:lumOff val="25000"/>
                  </a:schemeClr>
                </a:solidFill>
                <a:effectLst/>
                <a:ea typeface="Calibri" panose="020F0502020204030204" pitchFamily="34" charset="0"/>
                <a:cs typeface="Times New Roman" panose="02020603050405020304" pitchFamily="18" charset="0"/>
              </a:rPr>
              <a:t>simplu</a:t>
            </a: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 dar </a:t>
            </a:r>
            <a:r>
              <a:rPr lang="ro" sz="1200" b="1" dirty="0">
                <a:solidFill>
                  <a:schemeClr val="tx1">
                    <a:lumMod val="75000"/>
                    <a:lumOff val="25000"/>
                  </a:schemeClr>
                </a:solidFill>
                <a:effectLst/>
                <a:ea typeface="Calibri" panose="020F0502020204030204" pitchFamily="34" charset="0"/>
                <a:cs typeface="Times New Roman" panose="02020603050405020304" pitchFamily="18" charset="0"/>
              </a:rPr>
              <a:t>atractiv </a:t>
            </a: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a:t>
            </a:r>
          </a:p>
          <a:p>
            <a:pPr marL="342900" lvl="0" indent="-342900" algn="just" latinLnBrk="0">
              <a:lnSpc>
                <a:spcPct val="150000"/>
              </a:lnSpc>
              <a:buFont typeface="Symbol" panose="05050102010706020507" pitchFamily="18" charset="2"/>
              <a:buChar char=""/>
            </a:pP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Trebuie să fie </a:t>
            </a:r>
            <a:r>
              <a:rPr lang="ro" sz="1200" b="1" dirty="0">
                <a:solidFill>
                  <a:schemeClr val="tx1">
                    <a:lumMod val="75000"/>
                    <a:lumOff val="25000"/>
                  </a:schemeClr>
                </a:solidFill>
                <a:effectLst/>
                <a:ea typeface="Calibri" panose="020F0502020204030204" pitchFamily="34" charset="0"/>
                <a:cs typeface="Times New Roman" panose="02020603050405020304" pitchFamily="18" charset="0"/>
              </a:rPr>
              <a:t>original </a:t>
            </a: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și să reprezinte esența afacerii.</a:t>
            </a:r>
          </a:p>
          <a:p>
            <a:pPr marL="342900" lvl="0" indent="-342900" algn="just" latinLnBrk="0">
              <a:lnSpc>
                <a:spcPct val="150000"/>
              </a:lnSpc>
              <a:buFont typeface="Symbol" panose="05050102010706020507" pitchFamily="18" charset="2"/>
              <a:buChar char=""/>
            </a:pP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Ar trebui să fie </a:t>
            </a:r>
            <a:r>
              <a:rPr lang="ro" sz="1200" b="1" dirty="0">
                <a:solidFill>
                  <a:schemeClr val="tx1">
                    <a:lumMod val="75000"/>
                    <a:lumOff val="25000"/>
                  </a:schemeClr>
                </a:solidFill>
                <a:effectLst/>
                <a:ea typeface="Calibri" panose="020F0502020204030204" pitchFamily="34" charset="0"/>
                <a:cs typeface="Times New Roman" panose="02020603050405020304" pitchFamily="18" charset="0"/>
              </a:rPr>
              <a:t>scalabil</a:t>
            </a: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 adică ar trebui să fie utilizabil în diferite dimensiuni și să fie adaptabil la diferite formate.</a:t>
            </a:r>
          </a:p>
          <a:p>
            <a:pPr marL="342900" lvl="0" indent="-342900" algn="just" latinLnBrk="0">
              <a:lnSpc>
                <a:spcPct val="150000"/>
              </a:lnSpc>
              <a:buFont typeface="Symbol" panose="05050102010706020507" pitchFamily="18" charset="2"/>
              <a:buChar char=""/>
            </a:pP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Ar trebui să fie </a:t>
            </a:r>
            <a:r>
              <a:rPr lang="ro" sz="1200" b="1" dirty="0">
                <a:solidFill>
                  <a:schemeClr val="tx1">
                    <a:lumMod val="75000"/>
                    <a:lumOff val="25000"/>
                  </a:schemeClr>
                </a:solidFill>
                <a:effectLst/>
                <a:ea typeface="Calibri" panose="020F0502020204030204" pitchFamily="34" charset="0"/>
                <a:cs typeface="Times New Roman" panose="02020603050405020304" pitchFamily="18" charset="0"/>
              </a:rPr>
              <a:t>de lungă durată</a:t>
            </a: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 nu bazat pe moft.</a:t>
            </a:r>
          </a:p>
          <a:p>
            <a:pPr marL="342900" lvl="0" indent="-342900" algn="just" latinLnBrk="0">
              <a:lnSpc>
                <a:spcPct val="150000"/>
              </a:lnSpc>
              <a:spcAft>
                <a:spcPts val="800"/>
              </a:spcAft>
              <a:buFont typeface="Symbol" panose="05050102010706020507" pitchFamily="18" charset="2"/>
              <a:buChar char=""/>
            </a:pP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Textul trebuie să fie </a:t>
            </a:r>
            <a:r>
              <a:rPr lang="ro" sz="1200" b="1" dirty="0">
                <a:solidFill>
                  <a:schemeClr val="tx1">
                    <a:lumMod val="75000"/>
                    <a:lumOff val="25000"/>
                  </a:schemeClr>
                </a:solidFill>
                <a:effectLst/>
                <a:ea typeface="Calibri" panose="020F0502020204030204" pitchFamily="34" charset="0"/>
                <a:cs typeface="Times New Roman" panose="02020603050405020304" pitchFamily="18" charset="0"/>
              </a:rPr>
              <a:t>lizibil </a:t>
            </a: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și </a:t>
            </a:r>
            <a:r>
              <a:rPr lang="ro" sz="1200" b="1" dirty="0">
                <a:solidFill>
                  <a:schemeClr val="tx1">
                    <a:lumMod val="75000"/>
                    <a:lumOff val="25000"/>
                  </a:schemeClr>
                </a:solidFill>
                <a:effectLst/>
                <a:ea typeface="Calibri" panose="020F0502020204030204" pitchFamily="34" charset="0"/>
                <a:cs typeface="Times New Roman" panose="02020603050405020304" pitchFamily="18" charset="0"/>
              </a:rPr>
              <a:t>să nu aibă greșeli de ortografie </a:t>
            </a: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a:t>
            </a:r>
          </a:p>
        </p:txBody>
      </p:sp>
      <p:sp>
        <p:nvSpPr>
          <p:cNvPr id="6" name="CuadroTexto 5">
            <a:extLst>
              <a:ext uri="{FF2B5EF4-FFF2-40B4-BE49-F238E27FC236}">
                <a16:creationId xmlns:a16="http://schemas.microsoft.com/office/drawing/2014/main" id="{F6EB1171-C4E2-181C-C53A-815394035C4E}"/>
              </a:ext>
            </a:extLst>
          </p:cNvPr>
          <p:cNvSpPr txBox="1"/>
          <p:nvPr/>
        </p:nvSpPr>
        <p:spPr>
          <a:xfrm>
            <a:off x="487463" y="1347614"/>
            <a:ext cx="8005137" cy="719108"/>
          </a:xfrm>
          <a:prstGeom prst="rect">
            <a:avLst/>
          </a:prstGeom>
          <a:noFill/>
        </p:spPr>
        <p:txBody>
          <a:bodyPr wrap="square">
            <a:spAutoFit/>
          </a:bodyPr>
          <a:lstStyle/>
          <a:p>
            <a:pPr algn="just">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Pentru a fi pe internet, primul lucru de care vei avea nevoie este un logo care să îți identifice compania și să o </a:t>
            </a:r>
          </a:p>
          <a:p>
            <a:pPr algn="just">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diferențieze de restul. Caracteristicile pe care logo-ul ar trebui să le aibă sunt: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Imagen 8" descr="Mapa&#10;&#10;Descripción generada automáticamente">
            <a:extLst>
              <a:ext uri="{FF2B5EF4-FFF2-40B4-BE49-F238E27FC236}">
                <a16:creationId xmlns:a16="http://schemas.microsoft.com/office/drawing/2014/main" id="{A8AF5020-ED9D-E68D-AA4A-DAC6B345932A}"/>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52120" y="1998193"/>
            <a:ext cx="2696465" cy="2157172"/>
          </a:xfrm>
          <a:prstGeom prst="rect">
            <a:avLst/>
          </a:prstGeom>
        </p:spPr>
      </p:pic>
    </p:spTree>
    <p:extLst>
      <p:ext uri="{BB962C8B-B14F-4D97-AF65-F5344CB8AC3E}">
        <p14:creationId xmlns:p14="http://schemas.microsoft.com/office/powerpoint/2010/main" val="115890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Cum să fii pe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dirty="0"/>
              <a:t>Siglă-logo</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83568" y="1347614"/>
            <a:ext cx="7229246" cy="616515"/>
          </a:xfrm>
          <a:prstGeom prst="rect">
            <a:avLst/>
          </a:prstGeom>
          <a:noFill/>
        </p:spPr>
        <p:txBody>
          <a:bodyPr wrap="square">
            <a:spAutoFit/>
          </a:bodyPr>
          <a:lstStyle/>
          <a:p>
            <a:pPr algn="just" latinLnBrk="0">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Deși nu este ușor să creezi un logo bun, te poți ajuta și cu instrumente precum următoarele, care îți vor permite să te inspiri și să te concentrezi asupra modului în care vrei să arate logo-ul tău:</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descr="Logotipo&#10;&#10;Descripción generada automáticamente">
            <a:extLst>
              <a:ext uri="{FF2B5EF4-FFF2-40B4-BE49-F238E27FC236}">
                <a16:creationId xmlns:a16="http://schemas.microsoft.com/office/drawing/2014/main" id="{C6C03C01-5F9C-68EA-AFC6-05E76215EDB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88168" y="2041864"/>
            <a:ext cx="1143489" cy="642640"/>
          </a:xfrm>
          <a:prstGeom prst="rect">
            <a:avLst/>
          </a:prstGeom>
        </p:spPr>
      </p:pic>
      <p:pic>
        <p:nvPicPr>
          <p:cNvPr id="5" name="Imagen 4">
            <a:extLst>
              <a:ext uri="{FF2B5EF4-FFF2-40B4-BE49-F238E27FC236}">
                <a16:creationId xmlns:a16="http://schemas.microsoft.com/office/drawing/2014/main" id="{DB14C0C1-F8BF-11F2-FBEF-2A7C8E334D3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61364" y="2245126"/>
            <a:ext cx="1677255" cy="326624"/>
          </a:xfrm>
          <a:prstGeom prst="rect">
            <a:avLst/>
          </a:prstGeom>
        </p:spPr>
      </p:pic>
      <p:pic>
        <p:nvPicPr>
          <p:cNvPr id="6" name="Gráfico 5">
            <a:extLst>
              <a:ext uri="{FF2B5EF4-FFF2-40B4-BE49-F238E27FC236}">
                <a16:creationId xmlns:a16="http://schemas.microsoft.com/office/drawing/2014/main" id="{92EA0868-7BD3-6858-B191-54E9405345D4}"/>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505920" y="2221077"/>
            <a:ext cx="1290326" cy="284214"/>
          </a:xfrm>
          <a:prstGeom prst="rect">
            <a:avLst/>
          </a:prstGeom>
        </p:spPr>
      </p:pic>
      <p:sp>
        <p:nvSpPr>
          <p:cNvPr id="9" name="CuadroTexto 8">
            <a:extLst>
              <a:ext uri="{FF2B5EF4-FFF2-40B4-BE49-F238E27FC236}">
                <a16:creationId xmlns:a16="http://schemas.microsoft.com/office/drawing/2014/main" id="{D07C27D6-9B77-97C0-0B54-123CA8B6DCF8}"/>
              </a:ext>
            </a:extLst>
          </p:cNvPr>
          <p:cNvSpPr txBox="1"/>
          <p:nvPr/>
        </p:nvSpPr>
        <p:spPr>
          <a:xfrm>
            <a:off x="827584" y="2684504"/>
            <a:ext cx="1900806" cy="889154"/>
          </a:xfrm>
          <a:prstGeom prst="rect">
            <a:avLst/>
          </a:prstGeom>
          <a:noFill/>
        </p:spPr>
        <p:txBody>
          <a:bodyPr wrap="square">
            <a:spAutoFit/>
          </a:bodyPr>
          <a:lstStyle/>
          <a:p>
            <a:pPr lvl="0" algn="just" latinLnBrk="0">
              <a:lnSpc>
                <a:spcPct val="150000"/>
              </a:lnSpc>
            </a:pPr>
            <a:r>
              <a:rPr lang="ro" sz="1200" dirty="0">
                <a:solidFill>
                  <a:schemeClr val="tx1">
                    <a:lumMod val="75000"/>
                    <a:lumOff val="25000"/>
                  </a:schemeClr>
                </a:solidFill>
                <a:effectLst/>
                <a:latin typeface="Arial" panose="020B0604020202020204" pitchFamily="34" charset="0"/>
                <a:ea typeface="Calibri" panose="020F0502020204030204" pitchFamily="34" charset="0"/>
              </a:rPr>
              <a:t>Sute de șabloane și resurse gratuite </a:t>
            </a:r>
            <a:r>
              <a:rPr lang="ro" sz="1200" dirty="0">
                <a:solidFill>
                  <a:schemeClr val="tx1">
                    <a:lumMod val="75000"/>
                    <a:lumOff val="25000"/>
                  </a:schemeClr>
                </a:solidFill>
                <a:effectLst/>
                <a:ea typeface="Calibri" panose="020F0502020204030204" pitchFamily="34" charset="0"/>
                <a:cs typeface="Times New Roman" panose="02020603050405020304" pitchFamily="18" charset="0"/>
              </a:rPr>
              <a:t>. </a:t>
            </a:r>
            <a:r>
              <a:rPr lang="ro" sz="1200" u="sng" dirty="0">
                <a:solidFill>
                  <a:schemeClr val="tx1">
                    <a:lumMod val="75000"/>
                    <a:lumOff val="25000"/>
                  </a:schemeClr>
                </a:solidFill>
                <a:effectLst/>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https://www.canva.com/</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sp>
        <p:nvSpPr>
          <p:cNvPr id="11" name="CuadroTexto 10">
            <a:extLst>
              <a:ext uri="{FF2B5EF4-FFF2-40B4-BE49-F238E27FC236}">
                <a16:creationId xmlns:a16="http://schemas.microsoft.com/office/drawing/2014/main" id="{0834464B-9EC9-F6B7-4F1E-8ECB2CA1808A}"/>
              </a:ext>
            </a:extLst>
          </p:cNvPr>
          <p:cNvSpPr txBox="1"/>
          <p:nvPr/>
        </p:nvSpPr>
        <p:spPr>
          <a:xfrm>
            <a:off x="3376858" y="2679596"/>
            <a:ext cx="2246265" cy="1166153"/>
          </a:xfrm>
          <a:prstGeom prst="rect">
            <a:avLst/>
          </a:prstGeom>
          <a:noFill/>
        </p:spPr>
        <p:txBody>
          <a:bodyPr wrap="square">
            <a:spAutoFit/>
          </a:bodyPr>
          <a:lstStyle/>
          <a:p>
            <a:pPr lvl="0" algn="just" latinLnBrk="0">
              <a:lnSpc>
                <a:spcPct val="150000"/>
              </a:lnSpc>
            </a:pPr>
            <a:r>
              <a:rPr lang="ro" sz="1200">
                <a:solidFill>
                  <a:schemeClr val="tx1">
                    <a:lumMod val="75000"/>
                    <a:lumOff val="25000"/>
                  </a:schemeClr>
                </a:solidFill>
                <a:effectLst/>
                <a:latin typeface="Arial" panose="020B0604020202020204" pitchFamily="34" charset="0"/>
                <a:ea typeface="Calibri" panose="020F0502020204030204" pitchFamily="34" charset="0"/>
              </a:rPr>
              <a:t>Acest site web creează un logo automat prin introducerea sectorului, numelui și tipografiei </a:t>
            </a:r>
            <a:r>
              <a:rPr lang="ro" sz="1200">
                <a:solidFill>
                  <a:schemeClr val="tx1">
                    <a:lumMod val="75000"/>
                    <a:lumOff val="25000"/>
                  </a:schemeClr>
                </a:solidFill>
                <a:effectLst/>
                <a:ea typeface="Calibri" panose="020F0502020204030204" pitchFamily="34" charset="0"/>
                <a:cs typeface="Times New Roman" panose="02020603050405020304" pitchFamily="18" charset="0"/>
              </a:rPr>
              <a:t>. </a:t>
            </a:r>
            <a:r>
              <a:rPr lang="ro" sz="1200" u="sng">
                <a:solidFill>
                  <a:schemeClr val="tx1">
                    <a:lumMod val="75000"/>
                    <a:lumOff val="25000"/>
                  </a:schemeClr>
                </a:solidFill>
                <a:effectLst/>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https://www.logomaker.com/</a:t>
            </a:r>
            <a:endParaRPr lang="en-GB" sz="1200">
              <a:solidFill>
                <a:schemeClr val="tx1">
                  <a:lumMod val="75000"/>
                  <a:lumOff val="25000"/>
                </a:schemeClr>
              </a:solidFill>
              <a:effectLst/>
              <a:ea typeface="Calibri" panose="020F0502020204030204" pitchFamily="34" charset="0"/>
              <a:cs typeface="Times New Roman" panose="02020603050405020304" pitchFamily="18" charset="0"/>
            </a:endParaRPr>
          </a:p>
        </p:txBody>
      </p:sp>
      <p:sp>
        <p:nvSpPr>
          <p:cNvPr id="13" name="CuadroTexto 12">
            <a:extLst>
              <a:ext uri="{FF2B5EF4-FFF2-40B4-BE49-F238E27FC236}">
                <a16:creationId xmlns:a16="http://schemas.microsoft.com/office/drawing/2014/main" id="{486278CE-41BF-0E07-55A7-CBA5FBF23F7A}"/>
              </a:ext>
            </a:extLst>
          </p:cNvPr>
          <p:cNvSpPr txBox="1"/>
          <p:nvPr/>
        </p:nvSpPr>
        <p:spPr>
          <a:xfrm>
            <a:off x="6070151" y="2684504"/>
            <a:ext cx="2246265" cy="1166153"/>
          </a:xfrm>
          <a:prstGeom prst="rect">
            <a:avLst/>
          </a:prstGeom>
          <a:noFill/>
        </p:spPr>
        <p:txBody>
          <a:bodyPr wrap="square">
            <a:spAutoFit/>
          </a:bodyPr>
          <a:lstStyle/>
          <a:p>
            <a:pPr lvl="0"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rPr>
              <a:t>Permite crearea automată a logo-ului cu numele companiei și activitatea acesteia </a:t>
            </a:r>
            <a:r>
              <a:rPr lang="ro" sz="1200">
                <a:solidFill>
                  <a:schemeClr val="tx1">
                    <a:lumMod val="75000"/>
                    <a:lumOff val="25000"/>
                  </a:schemeClr>
                </a:solidFill>
                <a:effectLst/>
                <a:ea typeface="Calibri" panose="020F0502020204030204" pitchFamily="34" charset="0"/>
                <a:cs typeface="Times New Roman" panose="02020603050405020304" pitchFamily="18" charset="0"/>
              </a:rPr>
              <a:t>. </a:t>
            </a:r>
            <a:r>
              <a:rPr lang="ro" sz="1200" u="sng">
                <a:solidFill>
                  <a:schemeClr val="tx1">
                    <a:lumMod val="75000"/>
                    <a:lumOff val="25000"/>
                  </a:schemeClr>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https://looka.com/logo-maker/</a:t>
            </a:r>
            <a:endParaRPr lang="en-GB" sz="1200">
              <a:solidFill>
                <a:schemeClr val="tx1">
                  <a:lumMod val="75000"/>
                  <a:lumOff val="25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2325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Cum să fii pe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Site-ul web</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77155" y="2499742"/>
            <a:ext cx="3960440" cy="1189365"/>
          </a:xfrm>
          <a:prstGeom prst="rect">
            <a:avLst/>
          </a:prstGeom>
          <a:noFill/>
        </p:spPr>
        <p:txBody>
          <a:bodyPr wrap="square">
            <a:spAutoFit/>
          </a:bodyPr>
          <a:lstStyle/>
          <a:p>
            <a:pPr algn="just">
              <a:lnSpc>
                <a:spcPct val="107000"/>
              </a:lnSpc>
              <a:spcAft>
                <a:spcPts val="800"/>
              </a:spcAft>
            </a:pPr>
            <a:r>
              <a:rPr lang="ro" sz="1200">
                <a:solidFill>
                  <a:schemeClr val="tx1">
                    <a:lumMod val="75000"/>
                    <a:lumOff val="25000"/>
                  </a:schemeClr>
                </a:solidFill>
                <a:latin typeface="Arial" panose="020B0604020202020204" pitchFamily="34" charset="0"/>
                <a:cs typeface="Times New Roman" panose="02020603050405020304" pitchFamily="18" charset="0"/>
              </a:rPr>
              <a:t>Un site web este alcătuit din mai multe elemente:</a:t>
            </a:r>
          </a:p>
          <a:p>
            <a:pPr marL="342900" lvl="0" indent="-342900" algn="just" latinLnBrk="0">
              <a:lnSpc>
                <a:spcPct val="150000"/>
              </a:lnSpc>
              <a:buFont typeface="Symbol" panose="05050102010706020507" pitchFamily="18" charset="2"/>
              <a:buChar char=""/>
            </a:pPr>
            <a:r>
              <a:rPr lang="ro" sz="1200">
                <a:solidFill>
                  <a:schemeClr val="tx1">
                    <a:lumMod val="75000"/>
                    <a:lumOff val="25000"/>
                  </a:schemeClr>
                </a:solidFill>
                <a:latin typeface="Arial" panose="020B0604020202020204" pitchFamily="34" charset="0"/>
                <a:cs typeface="Times New Roman" panose="02020603050405020304" pitchFamily="18" charset="0"/>
              </a:rPr>
              <a:t>Un </a:t>
            </a:r>
            <a:r>
              <a:rPr lang="ro" sz="1200">
                <a:solidFill>
                  <a:schemeClr val="tx1">
                    <a:lumMod val="75000"/>
                    <a:lumOff val="25000"/>
                  </a:schemeClr>
                </a:solidFill>
                <a:effectLst/>
                <a:ea typeface="Calibri" panose="020F0502020204030204" pitchFamily="34" charset="0"/>
                <a:cs typeface="Times New Roman" panose="02020603050405020304" pitchFamily="18" charset="0"/>
              </a:rPr>
              <a:t>domeniu înregistrat (URL).</a:t>
            </a:r>
          </a:p>
          <a:p>
            <a:pPr marL="342900" lvl="0" indent="-342900" algn="just" latinLnBrk="0">
              <a:lnSpc>
                <a:spcPct val="150000"/>
              </a:lnSpc>
              <a:buFont typeface="Symbol" panose="05050102010706020507" pitchFamily="18" charset="2"/>
              <a:buChar char=""/>
            </a:pPr>
            <a:r>
              <a:rPr lang="ro" sz="1200">
                <a:solidFill>
                  <a:schemeClr val="tx1">
                    <a:lumMod val="75000"/>
                    <a:lumOff val="25000"/>
                  </a:schemeClr>
                </a:solidFill>
                <a:effectLst/>
                <a:ea typeface="Calibri" panose="020F0502020204030204" pitchFamily="34" charset="0"/>
                <a:cs typeface="Times New Roman" panose="02020603050405020304" pitchFamily="18" charset="0"/>
              </a:rPr>
              <a:t>Un server care găzduiește fișierele.</a:t>
            </a:r>
          </a:p>
          <a:p>
            <a:pPr marL="342900" lvl="0" indent="-342900" algn="just" latinLnBrk="0">
              <a:lnSpc>
                <a:spcPct val="150000"/>
              </a:lnSpc>
              <a:spcAft>
                <a:spcPts val="800"/>
              </a:spcAft>
              <a:buFont typeface="Symbol" panose="05050102010706020507" pitchFamily="18" charset="2"/>
              <a:buChar char=""/>
            </a:pPr>
            <a:r>
              <a:rPr lang="ro" sz="1200">
                <a:solidFill>
                  <a:schemeClr val="tx1">
                    <a:lumMod val="75000"/>
                    <a:lumOff val="25000"/>
                  </a:schemeClr>
                </a:solidFill>
                <a:effectLst/>
                <a:ea typeface="Calibri" panose="020F0502020204030204" pitchFamily="34" charset="0"/>
                <a:cs typeface="Times New Roman" panose="02020603050405020304" pitchFamily="18" charset="0"/>
              </a:rPr>
              <a:t>Un sistem de management al conținutului.</a:t>
            </a:r>
          </a:p>
        </p:txBody>
      </p:sp>
      <p:pic>
        <p:nvPicPr>
          <p:cNvPr id="14" name="Imagen 13" descr="Imagen que contiene Aplicación&#10;&#10;Descripción generada automáticamente">
            <a:extLst>
              <a:ext uri="{FF2B5EF4-FFF2-40B4-BE49-F238E27FC236}">
                <a16:creationId xmlns:a16="http://schemas.microsoft.com/office/drawing/2014/main" id="{433BCCC5-BF14-CA5F-7C64-2E17B0EF0F3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20072" y="2427734"/>
            <a:ext cx="2886417" cy="1765675"/>
          </a:xfrm>
          <a:prstGeom prst="rect">
            <a:avLst/>
          </a:prstGeom>
        </p:spPr>
      </p:pic>
      <p:sp>
        <p:nvSpPr>
          <p:cNvPr id="18" name="CuadroTexto 17">
            <a:extLst>
              <a:ext uri="{FF2B5EF4-FFF2-40B4-BE49-F238E27FC236}">
                <a16:creationId xmlns:a16="http://schemas.microsoft.com/office/drawing/2014/main" id="{F98932B5-3413-9288-DE14-8DF90FFBB158}"/>
              </a:ext>
            </a:extLst>
          </p:cNvPr>
          <p:cNvSpPr txBox="1"/>
          <p:nvPr/>
        </p:nvSpPr>
        <p:spPr>
          <a:xfrm>
            <a:off x="652874" y="1385595"/>
            <a:ext cx="7838252" cy="893514"/>
          </a:xfrm>
          <a:prstGeom prst="rect">
            <a:avLst/>
          </a:prstGeom>
          <a:noFill/>
        </p:spPr>
        <p:txBody>
          <a:bodyPr wrap="square">
            <a:spAutoFit/>
          </a:bodyPr>
          <a:lstStyle/>
          <a:p>
            <a:pPr algn="just" latinLnBrk="0">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Un site web este esențial </a:t>
            </a:r>
            <a:r>
              <a:rPr lang="ro"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pentru ca</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să te găsească clienții pe internet. Acesta va include sigla dvs. și toate elementele care reprezintă marca dvs., precum și produsele și/sau serviciile pe care le oferiți și informații relevante pentru clienții dvs. (potențiali). Un site web este format din mai multe pagini web.</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6319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Cum să fii pe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Site-ul web</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3513663" y="1381199"/>
            <a:ext cx="4852982" cy="2658100"/>
          </a:xfrm>
          <a:prstGeom prst="rect">
            <a:avLst/>
          </a:prstGeom>
          <a:noFill/>
        </p:spPr>
        <p:txBody>
          <a:bodyPr wrap="square">
            <a:spAutoFit/>
          </a:bodyPr>
          <a:lstStyle/>
          <a:p>
            <a:pPr algn="just" latinLnBrk="0">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Prin urmare, primul lucru pe care va trebui să-l faceți este să înregistrați domeniul, care de obicei se va termina în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.com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deși există și alte categorii precum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.edu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sau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.org</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Un exemplu de domeniu este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projectspecial.eu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Locul unde va fi localizat site-ul dvs. este serverul; să presupunem că aici va locui site-ul tău. Acest tip de serviciu se numește „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hosting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și poate fi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partajat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(site-ul tău web va fi găzduit cu alte site-uri),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dedicat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(un server doar pentru tine) sau în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cloud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(serverul nu se află într-o locație fizică).</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descr="Un dibujo de una persona&#10;&#10;Descripción generada automáticamente con confianza media">
            <a:extLst>
              <a:ext uri="{FF2B5EF4-FFF2-40B4-BE49-F238E27FC236}">
                <a16:creationId xmlns:a16="http://schemas.microsoft.com/office/drawing/2014/main" id="{FD601F9B-7AD2-6294-46E3-36194175B51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3608" y="1258588"/>
            <a:ext cx="2160240" cy="2871347"/>
          </a:xfrm>
          <a:prstGeom prst="rect">
            <a:avLst/>
          </a:prstGeom>
        </p:spPr>
      </p:pic>
    </p:spTree>
    <p:extLst>
      <p:ext uri="{BB962C8B-B14F-4D97-AF65-F5344CB8AC3E}">
        <p14:creationId xmlns:p14="http://schemas.microsoft.com/office/powerpoint/2010/main" val="3729511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Cum să fii pe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Site-ul web</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43209" y="1390235"/>
            <a:ext cx="4500500" cy="1447512"/>
          </a:xfrm>
          <a:prstGeom prst="rect">
            <a:avLst/>
          </a:prstGeom>
          <a:noFill/>
        </p:spPr>
        <p:txBody>
          <a:bodyPr wrap="square">
            <a:spAutoFit/>
          </a:bodyPr>
          <a:lstStyle/>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Pentru a crea site-ul web, există două moduri: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angajați serviciile profesionale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ale unei companii de programare sau creați-l cu un instrument de pe Internet. Acest tip de instrument vă va permite să gestionați conținutul, cum ar fi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WordPress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ro" sz="1200" u="sng">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https://wordpress.com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sau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Joomla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ro" sz="1200" u="sng">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https://www.joomla.org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45D07A5C-0A24-A346-EFED-02060F45F820}"/>
              </a:ext>
            </a:extLst>
          </p:cNvPr>
          <p:cNvSpPr txBox="1"/>
          <p:nvPr/>
        </p:nvSpPr>
        <p:spPr>
          <a:xfrm>
            <a:off x="647564" y="3003798"/>
            <a:ext cx="7848872" cy="1170513"/>
          </a:xfrm>
          <a:prstGeom prst="rect">
            <a:avLst/>
          </a:prstGeom>
          <a:noFill/>
        </p:spPr>
        <p:txBody>
          <a:bodyPr wrap="square">
            <a:spAutoFit/>
          </a:bodyPr>
          <a:lstStyle/>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Un ultim sfat! Cel mai bine este să începeți site-ul dvs. web cu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https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deoarece indică faptul că site-ul dvs. are un protocol de internet securizat și protejează integritatea și confidențialitatea tuturor vizitatorilor site-ului dvs. Pentru a face acest lucru, serverul dvs. web trebuie să aibă instalat un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certificat SSL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De exemplu, puteți vedea că site-ul Special este: </a:t>
            </a:r>
            <a:r>
              <a:rPr lang="ro" sz="1200" u="sng">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https://projectspecial.eu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agen 7" descr="Logotipo&#10;&#10;Descripción generada automáticamente">
            <a:extLst>
              <a:ext uri="{FF2B5EF4-FFF2-40B4-BE49-F238E27FC236}">
                <a16:creationId xmlns:a16="http://schemas.microsoft.com/office/drawing/2014/main" id="{8618C4F0-6960-0356-FD4B-91F38FC91A6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652120" y="1441790"/>
            <a:ext cx="2088232" cy="475562"/>
          </a:xfrm>
          <a:prstGeom prst="rect">
            <a:avLst/>
          </a:prstGeom>
        </p:spPr>
      </p:pic>
      <p:pic>
        <p:nvPicPr>
          <p:cNvPr id="10" name="Imagen 9" descr="Dibujo en blanco y negro&#10;&#10;Descripción generada automáticamente con confianza media">
            <a:extLst>
              <a:ext uri="{FF2B5EF4-FFF2-40B4-BE49-F238E27FC236}">
                <a16:creationId xmlns:a16="http://schemas.microsoft.com/office/drawing/2014/main" id="{30D9A02C-5E20-6875-FE63-F194438B927D}"/>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652120" y="2187020"/>
            <a:ext cx="2088232" cy="433145"/>
          </a:xfrm>
          <a:prstGeom prst="rect">
            <a:avLst/>
          </a:prstGeom>
        </p:spPr>
      </p:pic>
    </p:spTree>
    <p:extLst>
      <p:ext uri="{BB962C8B-B14F-4D97-AF65-F5344CB8AC3E}">
        <p14:creationId xmlns:p14="http://schemas.microsoft.com/office/powerpoint/2010/main" val="1984030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Cum să fii pe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Rețelele de socializare</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755576" y="1831190"/>
            <a:ext cx="3888432" cy="1724511"/>
          </a:xfrm>
          <a:prstGeom prst="rect">
            <a:avLst/>
          </a:prstGeom>
          <a:noFill/>
        </p:spPr>
        <p:txBody>
          <a:bodyPr wrap="square">
            <a:spAutoFit/>
          </a:bodyPr>
          <a:lstStyle/>
          <a:p>
            <a:pPr algn="just" latinLnBrk="0">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Nu este obligatoriu ca firma ta să aibă social media, dar este destul de important dacă ai o afacere digitală. Un profil de companie pe rețelele sociale vă va permite să creați o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comunitate online</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să vă conectați mai strâns cu clienții, precum și să vă faceți publicitate produselor și/sau serviciilor.</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Imagen 11" descr="Patrón de fondo&#10;&#10;Descripción generada automáticamente">
            <a:extLst>
              <a:ext uri="{FF2B5EF4-FFF2-40B4-BE49-F238E27FC236}">
                <a16:creationId xmlns:a16="http://schemas.microsoft.com/office/drawing/2014/main" id="{16953844-4641-7743-D485-FCAB776338A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20072" y="1333382"/>
            <a:ext cx="2747969" cy="2715766"/>
          </a:xfrm>
          <a:prstGeom prst="rect">
            <a:avLst/>
          </a:prstGeom>
        </p:spPr>
      </p:pic>
    </p:spTree>
    <p:extLst>
      <p:ext uri="{BB962C8B-B14F-4D97-AF65-F5344CB8AC3E}">
        <p14:creationId xmlns:p14="http://schemas.microsoft.com/office/powerpoint/2010/main" val="4215673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Cum să fii pe Internet</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Rețelele de socializare</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2843808" y="1455603"/>
            <a:ext cx="5588777" cy="1447512"/>
          </a:xfrm>
          <a:prstGeom prst="rect">
            <a:avLst/>
          </a:prstGeom>
          <a:noFill/>
        </p:spPr>
        <p:txBody>
          <a:bodyPr wrap="square">
            <a:spAutoFit/>
          </a:bodyPr>
          <a:lstStyle/>
          <a:p>
            <a:pPr algn="just" latinLnBrk="0">
              <a:lnSpc>
                <a:spcPct val="150000"/>
              </a:lnSpc>
              <a:spcAft>
                <a:spcPts val="800"/>
              </a:spcAft>
            </a:pPr>
            <a:r>
              <a:rPr lang="ro" sz="1200"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N</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u trebuie să fii prezent pe toate rețelele de socializare care sunt în uz în prezent, ci doar pe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cele care au utilizatori care seamănă cu profilul clienților tăi</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De asemenea, dacă îți creezi un profil pe o rețea de socializare, în mod ideal ar trebui să-l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folosești și să fii activ,</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pentru că dacă nu postezi nimic luni de zile, potențialii tăi clienți nu vor avea o referință bună despre afacerea ta.</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227DAD4C-E4AC-6193-1AE7-60C472C16EB7}"/>
              </a:ext>
            </a:extLst>
          </p:cNvPr>
          <p:cNvSpPr txBox="1"/>
          <p:nvPr/>
        </p:nvSpPr>
        <p:spPr>
          <a:xfrm>
            <a:off x="2843808" y="3337737"/>
            <a:ext cx="5472608" cy="616515"/>
          </a:xfrm>
          <a:prstGeom prst="rect">
            <a:avLst/>
          </a:prstGeom>
          <a:noFill/>
        </p:spPr>
        <p:txBody>
          <a:bodyPr wrap="square">
            <a:spAutoFit/>
          </a:bodyPr>
          <a:lstStyle/>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Dacă doriți să aflați mai multe despre cum să utilizați rețelele sociale, vizitați cursul SPECIAL „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Managementul rețelelor sociale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ro" sz="1200">
                <a:solidFill>
                  <a:schemeClr val="tx1">
                    <a:lumMod val="75000"/>
                    <a:lumOff val="25000"/>
                  </a:schemeClr>
                </a:solidFill>
                <a:effectLst/>
                <a:latin typeface="Segoe UI Emoji" panose="020B0502040204020203" pitchFamily="34" charset="0"/>
                <a:ea typeface="Calibri" panose="020F0502020204030204" pitchFamily="34" charset="0"/>
                <a:cs typeface="Arial" panose="020B0604020202020204" pitchFamily="34" charset="0"/>
                <a:sym typeface="Segoe UI Emoji" panose="020B0502040204020203" pitchFamily="34" charset="0"/>
              </a:rPr>
              <a:t>😉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Imagen 9">
            <a:extLst>
              <a:ext uri="{FF2B5EF4-FFF2-40B4-BE49-F238E27FC236}">
                <a16:creationId xmlns:a16="http://schemas.microsoft.com/office/drawing/2014/main" id="{160C3929-7800-D740-24C2-EFA8106FA9B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27584" y="1274195"/>
            <a:ext cx="1667650" cy="2715766"/>
          </a:xfrm>
          <a:prstGeom prst="rect">
            <a:avLst/>
          </a:prstGeom>
        </p:spPr>
      </p:pic>
    </p:spTree>
    <p:extLst>
      <p:ext uri="{BB962C8B-B14F-4D97-AF65-F5344CB8AC3E}">
        <p14:creationId xmlns:p14="http://schemas.microsoft.com/office/powerpoint/2010/main" val="3766112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1691680" y="339502"/>
            <a:ext cx="6588224" cy="576064"/>
          </a:xfrm>
          <a:prstGeom prst="rect">
            <a:avLst/>
          </a:prstGeom>
        </p:spPr>
        <p:txBody>
          <a:bodyPr anchor="ctr"/>
          <a:lstStyle>
            <a:lvl1pPr algn="ctr" defTabSz="914400" rtl="0" eaLnBrk="1" latinLnBrk="1" hangingPunct="1">
              <a:spcBef>
                <a:spcPct val="0"/>
              </a:spcBef>
              <a:buNone/>
              <a:defRPr sz="4400" kern="1200">
                <a:solidFill>
                  <a:schemeClr val="tx1"/>
                </a:solidFill>
                <a:latin typeface="+mj-lt"/>
                <a:ea typeface="+mj-ea"/>
                <a:cs typeface="+mj-cs"/>
              </a:defRPr>
            </a:lvl1pPr>
          </a:lstStyle>
          <a:p>
            <a:pPr algn="l"/>
            <a:r>
              <a:rPr lang="ro" sz="3600">
                <a:cs typeface="Arial" pitchFamily="34" charset="0"/>
              </a:rPr>
              <a:t>Index</a:t>
            </a:r>
            <a:endParaRPr lang="en-US" sz="3600" dirty="0">
              <a:cs typeface="Arial" pitchFamily="34" charset="0"/>
            </a:endParaRPr>
          </a:p>
        </p:txBody>
      </p:sp>
      <p:grpSp>
        <p:nvGrpSpPr>
          <p:cNvPr id="6" name="Group 5"/>
          <p:cNvGrpSpPr/>
          <p:nvPr/>
        </p:nvGrpSpPr>
        <p:grpSpPr>
          <a:xfrm>
            <a:off x="2267744" y="1275606"/>
            <a:ext cx="5256584" cy="720000"/>
            <a:chOff x="3131840" y="1491630"/>
            <a:chExt cx="5256584" cy="576064"/>
          </a:xfrm>
        </p:grpSpPr>
        <p:sp>
          <p:nvSpPr>
            <p:cNvPr id="2" name="Rectangle 1"/>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5" name="Right Triangle 4"/>
            <p:cNvSpPr/>
            <p:nvPr/>
          </p:nvSpPr>
          <p:spPr>
            <a:xfrm rot="5400000">
              <a:off x="3203840" y="1419630"/>
              <a:ext cx="576000" cy="720000"/>
            </a:xfrm>
            <a:prstGeom prst="rtTriangle">
              <a:avLst/>
            </a:prstGeom>
            <a:solidFill>
              <a:srgbClr val="87B5B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grpSp>
      <p:grpSp>
        <p:nvGrpSpPr>
          <p:cNvPr id="17" name="Group 16"/>
          <p:cNvGrpSpPr/>
          <p:nvPr/>
        </p:nvGrpSpPr>
        <p:grpSpPr>
          <a:xfrm>
            <a:off x="2261989" y="2163705"/>
            <a:ext cx="5256584" cy="720000"/>
            <a:chOff x="3131840" y="1491630"/>
            <a:chExt cx="5256584" cy="576064"/>
          </a:xfrm>
        </p:grpSpPr>
        <p:sp>
          <p:nvSpPr>
            <p:cNvPr id="18" name="Rectangle 17"/>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9" name="Right Triangle 18"/>
            <p:cNvSpPr/>
            <p:nvPr/>
          </p:nvSpPr>
          <p:spPr>
            <a:xfrm rot="5400000">
              <a:off x="3203840" y="1419630"/>
              <a:ext cx="576000" cy="720000"/>
            </a:xfrm>
            <a:prstGeom prst="rtTriangle">
              <a:avLst/>
            </a:prstGeom>
            <a:solidFill>
              <a:srgbClr val="86BD7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grpSp>
        <p:nvGrpSpPr>
          <p:cNvPr id="20" name="Group 19"/>
          <p:cNvGrpSpPr/>
          <p:nvPr/>
        </p:nvGrpSpPr>
        <p:grpSpPr>
          <a:xfrm>
            <a:off x="2252001" y="3051724"/>
            <a:ext cx="5256584" cy="720000"/>
            <a:chOff x="3131840" y="1491630"/>
            <a:chExt cx="5256584" cy="576064"/>
          </a:xfrm>
        </p:grpSpPr>
        <p:sp>
          <p:nvSpPr>
            <p:cNvPr id="21" name="Rectangle 20"/>
            <p:cNvSpPr/>
            <p:nvPr/>
          </p:nvSpPr>
          <p:spPr>
            <a:xfrm>
              <a:off x="3131840" y="1491630"/>
              <a:ext cx="5256584" cy="57606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2" name="Right Triangle 21"/>
            <p:cNvSpPr/>
            <p:nvPr/>
          </p:nvSpPr>
          <p:spPr>
            <a:xfrm rot="5400000">
              <a:off x="3203840" y="1419630"/>
              <a:ext cx="576000" cy="720000"/>
            </a:xfrm>
            <a:prstGeom prst="rtTriangle">
              <a:avLst/>
            </a:prstGeom>
            <a:solidFill>
              <a:srgbClr val="F39E5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sp>
        <p:nvSpPr>
          <p:cNvPr id="26" name="TextBox 25"/>
          <p:cNvSpPr txBox="1"/>
          <p:nvPr/>
        </p:nvSpPr>
        <p:spPr>
          <a:xfrm>
            <a:off x="2267744" y="1275606"/>
            <a:ext cx="533164" cy="400110"/>
          </a:xfrm>
          <a:prstGeom prst="rect">
            <a:avLst/>
          </a:prstGeom>
          <a:noFill/>
        </p:spPr>
        <p:txBody>
          <a:bodyPr wrap="square" rtlCol="0">
            <a:spAutoFit/>
          </a:bodyPr>
          <a:lstStyle/>
          <a:p>
            <a:r>
              <a:rPr lang="ro" altLang="ko-KR" sz="2000" b="1" dirty="0">
                <a:solidFill>
                  <a:schemeClr val="bg1"/>
                </a:solidFill>
                <a:cs typeface="Arial" pitchFamily="34" charset="0"/>
              </a:rPr>
              <a:t>01</a:t>
            </a:r>
            <a:endParaRPr lang="ko-KR" altLang="en-US" sz="2000" b="1" dirty="0">
              <a:solidFill>
                <a:schemeClr val="bg1"/>
              </a:solidFill>
              <a:cs typeface="Arial" pitchFamily="34" charset="0"/>
            </a:endParaRPr>
          </a:p>
        </p:txBody>
      </p:sp>
      <p:sp>
        <p:nvSpPr>
          <p:cNvPr id="27" name="TextBox 26"/>
          <p:cNvSpPr txBox="1"/>
          <p:nvPr/>
        </p:nvSpPr>
        <p:spPr>
          <a:xfrm>
            <a:off x="2256234" y="2163705"/>
            <a:ext cx="533164" cy="400110"/>
          </a:xfrm>
          <a:prstGeom prst="rect">
            <a:avLst/>
          </a:prstGeom>
          <a:noFill/>
        </p:spPr>
        <p:txBody>
          <a:bodyPr wrap="square" rtlCol="0">
            <a:spAutoFit/>
          </a:bodyPr>
          <a:lstStyle/>
          <a:p>
            <a:r>
              <a:rPr lang="ro" altLang="ko-KR" sz="2000" b="1" dirty="0">
                <a:solidFill>
                  <a:schemeClr val="bg1"/>
                </a:solidFill>
                <a:cs typeface="Arial" pitchFamily="34" charset="0"/>
              </a:rPr>
              <a:t>02</a:t>
            </a:r>
            <a:endParaRPr lang="ko-KR" altLang="en-US" sz="2000" b="1" dirty="0">
              <a:solidFill>
                <a:schemeClr val="bg1"/>
              </a:solidFill>
              <a:cs typeface="Arial" pitchFamily="34" charset="0"/>
            </a:endParaRPr>
          </a:p>
        </p:txBody>
      </p:sp>
      <p:sp>
        <p:nvSpPr>
          <p:cNvPr id="28" name="TextBox 27"/>
          <p:cNvSpPr txBox="1"/>
          <p:nvPr/>
        </p:nvSpPr>
        <p:spPr>
          <a:xfrm>
            <a:off x="2240491" y="3051724"/>
            <a:ext cx="533164" cy="400110"/>
          </a:xfrm>
          <a:prstGeom prst="rect">
            <a:avLst/>
          </a:prstGeom>
          <a:noFill/>
        </p:spPr>
        <p:txBody>
          <a:bodyPr wrap="square" rtlCol="0">
            <a:spAutoFit/>
          </a:bodyPr>
          <a:lstStyle/>
          <a:p>
            <a:r>
              <a:rPr lang="ro" altLang="ko-KR" sz="2000" b="1" dirty="0">
                <a:solidFill>
                  <a:schemeClr val="bg1"/>
                </a:solidFill>
                <a:cs typeface="Arial" pitchFamily="34" charset="0"/>
              </a:rPr>
              <a:t>03</a:t>
            </a:r>
            <a:endParaRPr lang="ko-KR" altLang="en-US" sz="2000" b="1" dirty="0">
              <a:solidFill>
                <a:schemeClr val="bg1"/>
              </a:solidFill>
              <a:cs typeface="Arial" pitchFamily="34" charset="0"/>
            </a:endParaRPr>
          </a:p>
        </p:txBody>
      </p:sp>
      <p:grpSp>
        <p:nvGrpSpPr>
          <p:cNvPr id="7" name="Group 6"/>
          <p:cNvGrpSpPr/>
          <p:nvPr/>
        </p:nvGrpSpPr>
        <p:grpSpPr>
          <a:xfrm>
            <a:off x="2987744" y="1356248"/>
            <a:ext cx="4392568" cy="546224"/>
            <a:chOff x="3851840" y="1356248"/>
            <a:chExt cx="4392568" cy="546224"/>
          </a:xfrm>
        </p:grpSpPr>
        <p:sp>
          <p:nvSpPr>
            <p:cNvPr id="30" name="TextBox 29"/>
            <p:cNvSpPr txBox="1"/>
            <p:nvPr/>
          </p:nvSpPr>
          <p:spPr>
            <a:xfrm>
              <a:off x="3851840" y="1356248"/>
              <a:ext cx="4392567" cy="307777"/>
            </a:xfrm>
            <a:prstGeom prst="rect">
              <a:avLst/>
            </a:prstGeom>
            <a:noFill/>
          </p:spPr>
          <p:txBody>
            <a:bodyPr wrap="square" rtlCol="0">
              <a:spAutoFit/>
            </a:bodyPr>
            <a:lstStyle/>
            <a:p>
              <a:r>
                <a:rPr lang="ro" altLang="ko-KR" sz="1400" b="1">
                  <a:solidFill>
                    <a:schemeClr val="tx1">
                      <a:lumMod val="75000"/>
                      <a:lumOff val="25000"/>
                    </a:schemeClr>
                  </a:solidFill>
                  <a:cs typeface="Arial" pitchFamily="34" charset="0"/>
                </a:rPr>
                <a:t>Ce este antreprenoriatul digital?</a:t>
              </a:r>
              <a:endParaRPr lang="ko-KR" altLang="en-US" sz="1400" b="1" dirty="0">
                <a:solidFill>
                  <a:schemeClr val="tx1">
                    <a:lumMod val="75000"/>
                    <a:lumOff val="25000"/>
                  </a:schemeClr>
                </a:solidFill>
                <a:cs typeface="Arial" pitchFamily="34" charset="0"/>
              </a:endParaRPr>
            </a:p>
          </p:txBody>
        </p:sp>
        <p:sp>
          <p:nvSpPr>
            <p:cNvPr id="31" name="TextBox 30"/>
            <p:cNvSpPr txBox="1"/>
            <p:nvPr/>
          </p:nvSpPr>
          <p:spPr>
            <a:xfrm>
              <a:off x="3851840" y="1625473"/>
              <a:ext cx="4392568" cy="276999"/>
            </a:xfrm>
            <a:prstGeom prst="rect">
              <a:avLst/>
            </a:prstGeom>
            <a:noFill/>
          </p:spPr>
          <p:txBody>
            <a:bodyPr wrap="square" rtlCol="0">
              <a:spAutoFit/>
            </a:bodyPr>
            <a:lstStyle/>
            <a:p>
              <a:r>
                <a:rPr lang="ro" altLang="ko-KR" sz="1200">
                  <a:solidFill>
                    <a:schemeClr val="tx1">
                      <a:lumMod val="75000"/>
                      <a:lumOff val="25000"/>
                    </a:schemeClr>
                  </a:solidFill>
                  <a:cs typeface="Arial" pitchFamily="34" charset="0"/>
                </a:rPr>
                <a:t>Definiție, avantaje, oportunități și pași de urmat.</a:t>
              </a:r>
              <a:endParaRPr lang="ko-KR" altLang="en-US" sz="1200" dirty="0">
                <a:solidFill>
                  <a:schemeClr val="tx1">
                    <a:lumMod val="75000"/>
                    <a:lumOff val="25000"/>
                  </a:schemeClr>
                </a:solidFill>
                <a:cs typeface="Arial" pitchFamily="34" charset="0"/>
              </a:endParaRPr>
            </a:p>
          </p:txBody>
        </p:sp>
      </p:grpSp>
      <p:grpSp>
        <p:nvGrpSpPr>
          <p:cNvPr id="36" name="Group 35"/>
          <p:cNvGrpSpPr/>
          <p:nvPr/>
        </p:nvGrpSpPr>
        <p:grpSpPr>
          <a:xfrm>
            <a:off x="2987744" y="2250553"/>
            <a:ext cx="4392568" cy="546224"/>
            <a:chOff x="3851840" y="1356248"/>
            <a:chExt cx="4392568" cy="546225"/>
          </a:xfrm>
        </p:grpSpPr>
        <p:sp>
          <p:nvSpPr>
            <p:cNvPr id="37" name="TextBox 36"/>
            <p:cNvSpPr txBox="1"/>
            <p:nvPr/>
          </p:nvSpPr>
          <p:spPr>
            <a:xfrm>
              <a:off x="3851840" y="1356248"/>
              <a:ext cx="4392567" cy="307777"/>
            </a:xfrm>
            <a:prstGeom prst="rect">
              <a:avLst/>
            </a:prstGeom>
            <a:noFill/>
          </p:spPr>
          <p:txBody>
            <a:bodyPr wrap="square" rtlCol="0">
              <a:spAutoFit/>
            </a:bodyPr>
            <a:lstStyle/>
            <a:p>
              <a:r>
                <a:rPr lang="ro" altLang="ko-KR" sz="1400" b="1">
                  <a:solidFill>
                    <a:schemeClr val="tx1">
                      <a:lumMod val="75000"/>
                      <a:lumOff val="25000"/>
                    </a:schemeClr>
                  </a:solidFill>
                  <a:cs typeface="Arial" pitchFamily="34" charset="0"/>
                </a:rPr>
                <a:t>Cum să fii pe internet</a:t>
              </a:r>
              <a:endParaRPr lang="ko-KR" altLang="en-US" sz="1400" b="1" dirty="0">
                <a:solidFill>
                  <a:schemeClr val="tx1">
                    <a:lumMod val="75000"/>
                    <a:lumOff val="25000"/>
                  </a:schemeClr>
                </a:solidFill>
                <a:cs typeface="Arial" pitchFamily="34" charset="0"/>
              </a:endParaRPr>
            </a:p>
          </p:txBody>
        </p:sp>
        <p:sp>
          <p:nvSpPr>
            <p:cNvPr id="38" name="TextBox 37"/>
            <p:cNvSpPr txBox="1"/>
            <p:nvPr/>
          </p:nvSpPr>
          <p:spPr>
            <a:xfrm>
              <a:off x="3851840" y="1625474"/>
              <a:ext cx="4392568" cy="276999"/>
            </a:xfrm>
            <a:prstGeom prst="rect">
              <a:avLst/>
            </a:prstGeom>
            <a:noFill/>
          </p:spPr>
          <p:txBody>
            <a:bodyPr wrap="square" rtlCol="0">
              <a:spAutoFit/>
            </a:bodyPr>
            <a:lstStyle/>
            <a:p>
              <a:r>
                <a:rPr lang="ro" altLang="ko-KR" sz="1200">
                  <a:solidFill>
                    <a:schemeClr val="tx1">
                      <a:lumMod val="75000"/>
                      <a:lumOff val="25000"/>
                    </a:schemeClr>
                  </a:solidFill>
                  <a:cs typeface="Arial" pitchFamily="34" charset="0"/>
                </a:rPr>
                <a:t>Logo, site, social media.</a:t>
              </a:r>
              <a:endParaRPr lang="ko-KR" altLang="en-US" sz="1200" dirty="0">
                <a:solidFill>
                  <a:schemeClr val="tx1">
                    <a:lumMod val="75000"/>
                    <a:lumOff val="25000"/>
                  </a:schemeClr>
                </a:solidFill>
                <a:cs typeface="Arial" pitchFamily="34" charset="0"/>
              </a:endParaRPr>
            </a:p>
          </p:txBody>
        </p:sp>
      </p:grpSp>
      <p:grpSp>
        <p:nvGrpSpPr>
          <p:cNvPr id="39" name="Group 38"/>
          <p:cNvGrpSpPr/>
          <p:nvPr/>
        </p:nvGrpSpPr>
        <p:grpSpPr>
          <a:xfrm>
            <a:off x="2983511" y="3144778"/>
            <a:ext cx="4392568" cy="546224"/>
            <a:chOff x="3851840" y="1356248"/>
            <a:chExt cx="4392568" cy="546224"/>
          </a:xfrm>
        </p:grpSpPr>
        <p:sp>
          <p:nvSpPr>
            <p:cNvPr id="40" name="TextBox 39"/>
            <p:cNvSpPr txBox="1"/>
            <p:nvPr/>
          </p:nvSpPr>
          <p:spPr>
            <a:xfrm>
              <a:off x="3851840" y="1356248"/>
              <a:ext cx="4392567" cy="307777"/>
            </a:xfrm>
            <a:prstGeom prst="rect">
              <a:avLst/>
            </a:prstGeom>
            <a:noFill/>
          </p:spPr>
          <p:txBody>
            <a:bodyPr wrap="square" rtlCol="0">
              <a:spAutoFit/>
            </a:bodyPr>
            <a:lstStyle/>
            <a:p>
              <a:r>
                <a:rPr lang="ro" altLang="ko-KR" sz="1400" b="1">
                  <a:solidFill>
                    <a:schemeClr val="tx1">
                      <a:lumMod val="75000"/>
                      <a:lumOff val="25000"/>
                    </a:schemeClr>
                  </a:solidFill>
                  <a:cs typeface="Arial" pitchFamily="34" charset="0"/>
                </a:rPr>
                <a:t>Marketing digital</a:t>
              </a:r>
              <a:endParaRPr lang="ko-KR" altLang="en-US" sz="1400" b="1" dirty="0">
                <a:solidFill>
                  <a:schemeClr val="tx1">
                    <a:lumMod val="75000"/>
                    <a:lumOff val="25000"/>
                  </a:schemeClr>
                </a:solidFill>
                <a:cs typeface="Arial" pitchFamily="34" charset="0"/>
              </a:endParaRPr>
            </a:p>
          </p:txBody>
        </p:sp>
        <p:sp>
          <p:nvSpPr>
            <p:cNvPr id="41" name="TextBox 40"/>
            <p:cNvSpPr txBox="1"/>
            <p:nvPr/>
          </p:nvSpPr>
          <p:spPr>
            <a:xfrm>
              <a:off x="3851840" y="1625473"/>
              <a:ext cx="4392568" cy="276999"/>
            </a:xfrm>
            <a:prstGeom prst="rect">
              <a:avLst/>
            </a:prstGeom>
            <a:noFill/>
          </p:spPr>
          <p:txBody>
            <a:bodyPr wrap="square" rtlCol="0">
              <a:spAutoFit/>
            </a:bodyPr>
            <a:lstStyle/>
            <a:p>
              <a:r>
                <a:rPr lang="ro" altLang="ko-KR" sz="1200">
                  <a:solidFill>
                    <a:schemeClr val="tx1">
                      <a:lumMod val="75000"/>
                      <a:lumOff val="25000"/>
                    </a:schemeClr>
                  </a:solidFill>
                  <a:cs typeface="Arial" pitchFamily="34" charset="0"/>
                </a:rPr>
                <a:t>Ce este și ce tehnici sunt disponibile .</a:t>
              </a:r>
              <a:endParaRPr lang="ko-KR" altLang="en-US" sz="1200" dirty="0">
                <a:solidFill>
                  <a:schemeClr val="tx1">
                    <a:lumMod val="75000"/>
                    <a:lumOff val="25000"/>
                  </a:schemeClr>
                </a:solidFill>
                <a:cs typeface="Arial" pitchFamily="34" charset="0"/>
              </a:endParaRPr>
            </a:p>
          </p:txBody>
        </p:sp>
      </p:grpSp>
    </p:spTree>
    <p:extLst>
      <p:ext uri="{BB962C8B-B14F-4D97-AF65-F5344CB8AC3E}">
        <p14:creationId xmlns:p14="http://schemas.microsoft.com/office/powerpoint/2010/main" val="1095055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Ce este marketingul digital?</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539552" y="1581438"/>
            <a:ext cx="4824536" cy="2104102"/>
          </a:xfrm>
          <a:prstGeom prst="rect">
            <a:avLst/>
          </a:prstGeom>
          <a:noFill/>
        </p:spPr>
        <p:txBody>
          <a:bodyPr wrap="square">
            <a:spAutoFit/>
          </a:bodyPr>
          <a:lstStyle/>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Marketingul cuprinde un set de tehnici și strategii care urmăresc să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îmbunătățească comercializarea unui produs sau serviciu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și să satisfacă nevoile unei piețe țintă.</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Când vorbim de marketing digital, ne referim la aplicarea tuturor acelor tehnici și strategii de marketing desfășurate în mediile digitale, caracterizate prin iruperea rețelelor de socializare, inmediație și instrumente noi.</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descr="Icono&#10;&#10;Descripción generada automáticamente">
            <a:extLst>
              <a:ext uri="{FF2B5EF4-FFF2-40B4-BE49-F238E27FC236}">
                <a16:creationId xmlns:a16="http://schemas.microsoft.com/office/drawing/2014/main" id="{6B9B1B1E-A817-2706-83A1-81268F48C0C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96136" y="1347614"/>
            <a:ext cx="2571750" cy="2571750"/>
          </a:xfrm>
          <a:prstGeom prst="rect">
            <a:avLst/>
          </a:prstGeom>
        </p:spPr>
      </p:pic>
    </p:spTree>
    <p:extLst>
      <p:ext uri="{BB962C8B-B14F-4D97-AF65-F5344CB8AC3E}">
        <p14:creationId xmlns:p14="http://schemas.microsoft.com/office/powerpoint/2010/main" val="1560210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Ce este marketingul digital?</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11560" y="1599538"/>
            <a:ext cx="4176464" cy="1929695"/>
          </a:xfrm>
          <a:prstGeom prst="rect">
            <a:avLst/>
          </a:prstGeom>
          <a:noFill/>
        </p:spPr>
        <p:txBody>
          <a:bodyPr wrap="square">
            <a:spAutoFit/>
          </a:bodyPr>
          <a:lstStyle/>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Marketingul digital a evoluat odată cu internetul:</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Web 1.0 – Web static</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Publicitatea a trecut de la mass-media tradițională, cum ar fi televiziunea și radioul, la primele site-uri web. Nu a existat nicio comunicare cu utilizatorii și compania a fost singura capabilă să controleze ceea ce a fost publicat.</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a:extLst>
              <a:ext uri="{FF2B5EF4-FFF2-40B4-BE49-F238E27FC236}">
                <a16:creationId xmlns:a16="http://schemas.microsoft.com/office/drawing/2014/main" id="{8128E864-1E58-32AD-B2D0-5EB81841D90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20072" y="1563638"/>
            <a:ext cx="3139137" cy="2091941"/>
          </a:xfrm>
          <a:prstGeom prst="rect">
            <a:avLst/>
          </a:prstGeom>
        </p:spPr>
      </p:pic>
    </p:spTree>
    <p:extLst>
      <p:ext uri="{BB962C8B-B14F-4D97-AF65-F5344CB8AC3E}">
        <p14:creationId xmlns:p14="http://schemas.microsoft.com/office/powerpoint/2010/main" val="1766258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Ce este marketingul digital?</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83568" y="1462795"/>
            <a:ext cx="4104456" cy="2658100"/>
          </a:xfrm>
          <a:prstGeom prst="rect">
            <a:avLst/>
          </a:prstGeom>
          <a:noFill/>
        </p:spPr>
        <p:txBody>
          <a:bodyPr wrap="square">
            <a:spAutoFit/>
          </a:bodyPr>
          <a:lstStyle/>
          <a:p>
            <a:pPr algn="just" latinLnBrk="0">
              <a:lnSpc>
                <a:spcPct val="150000"/>
              </a:lnSpc>
              <a:spcAft>
                <a:spcPts val="800"/>
              </a:spcAft>
            </a:pP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Web 2.0 – Web social</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Odată cu apariția rețelelor sociale și a noilor tehnologii, începe un schimb masiv și instantaneu de informații. Internetul devine un mijloc de a crea o comunitate online și de a obține feedback de la utilizatori. Astăzi suntem încă în acest punct de dezvoltare, în timp ce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web 3.0 (web semantic)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începe deja să se dezvolte, ceea ce va însemna că și marketingul digital va continua să evolueze.</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agen 7" descr="Interfaz de usuario gráfica, Sitio web&#10;&#10;Descripción generada automáticamente">
            <a:extLst>
              <a:ext uri="{FF2B5EF4-FFF2-40B4-BE49-F238E27FC236}">
                <a16:creationId xmlns:a16="http://schemas.microsoft.com/office/drawing/2014/main" id="{F08796AD-9E2E-7AA0-0C7E-C0262D90126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20072" y="1573723"/>
            <a:ext cx="3456384" cy="2300656"/>
          </a:xfrm>
          <a:prstGeom prst="rect">
            <a:avLst/>
          </a:prstGeom>
        </p:spPr>
      </p:pic>
    </p:spTree>
    <p:extLst>
      <p:ext uri="{BB962C8B-B14F-4D97-AF65-F5344CB8AC3E}">
        <p14:creationId xmlns:p14="http://schemas.microsoft.com/office/powerpoint/2010/main" val="4034576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descr="Imagen que contiene Gráfico&#10;&#10;Descripción generada automáticamente">
            <a:extLst>
              <a:ext uri="{FF2B5EF4-FFF2-40B4-BE49-F238E27FC236}">
                <a16:creationId xmlns:a16="http://schemas.microsoft.com/office/drawing/2014/main" id="{18F9EC84-4B4D-306F-A792-7BCAB259709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520" y="1419621"/>
            <a:ext cx="4509370" cy="2571750"/>
          </a:xfrm>
          <a:prstGeom prst="rect">
            <a:avLst/>
          </a:prstGeom>
        </p:spPr>
      </p:pic>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Tehnici de marketing digital</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4860032" y="1794124"/>
            <a:ext cx="3627534" cy="1550104"/>
          </a:xfrm>
          <a:prstGeom prst="rect">
            <a:avLst/>
          </a:prstGeom>
          <a:noFill/>
        </p:spPr>
        <p:txBody>
          <a:bodyPr wrap="square">
            <a:spAutoFit/>
          </a:bodyPr>
          <a:lstStyle/>
          <a:p>
            <a:pPr algn="just" latinLnBrk="0">
              <a:lnSpc>
                <a:spcPct val="150000"/>
              </a:lnSpc>
              <a:spcAft>
                <a:spcPts val="800"/>
              </a:spcAft>
            </a:pP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SEO (optimizare pentru motoarele de căutare)</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Este vorba despre optimizarea motoarelor de căutare astfel încât compania ta să apară pe primele pagini ale motoarelor de căutare, precum Google, îmbunătățind vizibilitatea site-ului.</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9450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Tehnici de marketing digital</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683568" y="1664355"/>
            <a:ext cx="5256584" cy="2104102"/>
          </a:xfrm>
          <a:prstGeom prst="rect">
            <a:avLst/>
          </a:prstGeom>
          <a:noFill/>
        </p:spPr>
        <p:txBody>
          <a:bodyPr wrap="square">
            <a:spAutoFit/>
          </a:bodyPr>
          <a:lstStyle/>
          <a:p>
            <a:pPr algn="just" latinLnBrk="0">
              <a:lnSpc>
                <a:spcPct val="150000"/>
              </a:lnSpc>
              <a:spcAft>
                <a:spcPts val="800"/>
              </a:spcAft>
            </a:pP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SEM (marketing pentru motoarele de căutare)</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Această tehnică se referă la reclamele plătite care apar pe motoarele de căutare pentru anumite căutări de cuvinte cheie. Se realizează prin servicii precum Google Ads. Principala diferență dintre SEO și SEM este că în SEM plătești pentru a apărea pe primele pagini, în timp ce cu SEO îți îmbunătățești poziționarea organică prin tehnici mai complexe legate de cuvintele cheie.</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descr="Icono&#10;&#10;Descripción generada automáticamente">
            <a:extLst>
              <a:ext uri="{FF2B5EF4-FFF2-40B4-BE49-F238E27FC236}">
                <a16:creationId xmlns:a16="http://schemas.microsoft.com/office/drawing/2014/main" id="{AF96BE7D-B49E-2DC0-ED99-7D96B7F70BA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516216" y="1719248"/>
            <a:ext cx="1594516" cy="1989956"/>
          </a:xfrm>
          <a:prstGeom prst="rect">
            <a:avLst/>
          </a:prstGeom>
        </p:spPr>
      </p:pic>
    </p:spTree>
    <p:extLst>
      <p:ext uri="{BB962C8B-B14F-4D97-AF65-F5344CB8AC3E}">
        <p14:creationId xmlns:p14="http://schemas.microsoft.com/office/powerpoint/2010/main" val="2292566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Tehnici de marketing digital</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755576" y="1851670"/>
            <a:ext cx="3528392" cy="1273105"/>
          </a:xfrm>
          <a:prstGeom prst="rect">
            <a:avLst/>
          </a:prstGeom>
          <a:noFill/>
        </p:spPr>
        <p:txBody>
          <a:bodyPr wrap="square">
            <a:spAutoFit/>
          </a:bodyPr>
          <a:lstStyle/>
          <a:p>
            <a:pPr algn="just" latinLnBrk="0">
              <a:lnSpc>
                <a:spcPct val="150000"/>
              </a:lnSpc>
              <a:spcAft>
                <a:spcPts val="800"/>
              </a:spcAft>
            </a:pP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Marketing de conținut</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Această tehnică sau strategie se referă la crearea de conținut pentru a atrage potențiali clienți, prin bloguri, videoclipuri, infografice etc.</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descr="Imagen que contiene reloj, computadora, señal&#10;&#10;Descripción generada automáticamente">
            <a:extLst>
              <a:ext uri="{FF2B5EF4-FFF2-40B4-BE49-F238E27FC236}">
                <a16:creationId xmlns:a16="http://schemas.microsoft.com/office/drawing/2014/main" id="{6C5CDD44-DAE2-BE64-9998-43F7D867676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88024" y="1586091"/>
            <a:ext cx="3372541" cy="2244848"/>
          </a:xfrm>
          <a:prstGeom prst="rect">
            <a:avLst/>
          </a:prstGeom>
        </p:spPr>
      </p:pic>
    </p:spTree>
    <p:extLst>
      <p:ext uri="{BB962C8B-B14F-4D97-AF65-F5344CB8AC3E}">
        <p14:creationId xmlns:p14="http://schemas.microsoft.com/office/powerpoint/2010/main" val="480991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Tehnici de marketing digital</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827584" y="1851670"/>
            <a:ext cx="3240361" cy="1273105"/>
          </a:xfrm>
          <a:prstGeom prst="rect">
            <a:avLst/>
          </a:prstGeom>
          <a:noFill/>
        </p:spPr>
        <p:txBody>
          <a:bodyPr wrap="square">
            <a:spAutoFit/>
          </a:bodyPr>
          <a:lstStyle/>
          <a:p>
            <a:pPr algn="just" latinLnBrk="0">
              <a:lnSpc>
                <a:spcPct val="150000"/>
              </a:lnSpc>
              <a:spcAft>
                <a:spcPts val="800"/>
              </a:spcAft>
            </a:pP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Marketing pe rețelele sociale</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Este vorba despre utilizarea rețelelor sociale pentru a atrage publicul țintă. Pot fi folosite și reclame plătite.</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descr="Interfaz de usuario gráfica, Aplicación, Icono&#10;&#10;Descripción generada automáticamente">
            <a:extLst>
              <a:ext uri="{FF2B5EF4-FFF2-40B4-BE49-F238E27FC236}">
                <a16:creationId xmlns:a16="http://schemas.microsoft.com/office/drawing/2014/main" id="{57C47884-C05C-A784-AD40-67EAA30F719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788024" y="1563638"/>
            <a:ext cx="3400147" cy="2103841"/>
          </a:xfrm>
          <a:prstGeom prst="rect">
            <a:avLst/>
          </a:prstGeom>
        </p:spPr>
      </p:pic>
    </p:spTree>
    <p:extLst>
      <p:ext uri="{BB962C8B-B14F-4D97-AF65-F5344CB8AC3E}">
        <p14:creationId xmlns:p14="http://schemas.microsoft.com/office/powerpoint/2010/main" val="4220336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Marketing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Tehnici de marketing digital</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899592" y="1798878"/>
            <a:ext cx="3600400" cy="1652697"/>
          </a:xfrm>
          <a:prstGeom prst="rect">
            <a:avLst/>
          </a:prstGeom>
          <a:noFill/>
        </p:spPr>
        <p:txBody>
          <a:bodyPr wrap="square">
            <a:spAutoFit/>
          </a:bodyPr>
          <a:lstStyle/>
          <a:p>
            <a:pPr algn="just" latinLnBrk="0">
              <a:lnSpc>
                <a:spcPct val="150000"/>
              </a:lnSpc>
              <a:spcAft>
                <a:spcPts val="800"/>
              </a:spcAft>
            </a:pP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Marketing prin e-mail</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Printr-o bază de date de e-mailuri, comunicările sunt trimise clienților și publicului țintă. Există instrumente pentru aceasta, cum ar fi Mailchimp</a:t>
            </a:r>
          </a:p>
          <a:p>
            <a:pPr algn="just" latinLnBrk="0">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 </a:t>
            </a:r>
            <a:r>
              <a:rPr lang="ro" sz="1200" u="sng"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https://mailchimp.com/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Imagen 9" descr="Diagrama&#10;&#10;Descripción generada automáticamente">
            <a:extLst>
              <a:ext uri="{FF2B5EF4-FFF2-40B4-BE49-F238E27FC236}">
                <a16:creationId xmlns:a16="http://schemas.microsoft.com/office/drawing/2014/main" id="{C1839726-3032-6021-425C-1FBCCEC42BF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32040" y="1707654"/>
            <a:ext cx="3266901" cy="2069888"/>
          </a:xfrm>
          <a:prstGeom prst="rect">
            <a:avLst/>
          </a:prstGeom>
        </p:spPr>
      </p:pic>
    </p:spTree>
    <p:extLst>
      <p:ext uri="{BB962C8B-B14F-4D97-AF65-F5344CB8AC3E}">
        <p14:creationId xmlns:p14="http://schemas.microsoft.com/office/powerpoint/2010/main" val="2858948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ro" altLang="ko-KR" sz="2800"/>
              <a:t>Misiuni</a:t>
            </a:r>
            <a:endParaRPr lang="ko-KR" altLang="en-US" sz="2800" dirty="0"/>
          </a:p>
        </p:txBody>
      </p:sp>
      <p:sp>
        <p:nvSpPr>
          <p:cNvPr id="3" name="Text Placeholder 2"/>
          <p:cNvSpPr>
            <a:spLocks noGrp="1"/>
          </p:cNvSpPr>
          <p:nvPr>
            <p:ph type="body" sz="quarter" idx="11"/>
          </p:nvPr>
        </p:nvSpPr>
        <p:spPr/>
        <p:txBody>
          <a:bodyPr/>
          <a:lstStyle/>
          <a:p>
            <a:pPr lvl="0"/>
            <a:r>
              <a:rPr lang="ro" altLang="ko-KR"/>
              <a:t>Pe baza a ceea ce ați studiat în această unitate, puteți rezolva exercițiile din diapozitivele următoare?</a:t>
            </a:r>
            <a:endParaRPr lang="en-US" altLang="ko-KR" dirty="0"/>
          </a:p>
        </p:txBody>
      </p:sp>
      <p:grpSp>
        <p:nvGrpSpPr>
          <p:cNvPr id="5" name="Group 4"/>
          <p:cNvGrpSpPr/>
          <p:nvPr/>
        </p:nvGrpSpPr>
        <p:grpSpPr>
          <a:xfrm>
            <a:off x="1758855" y="1399721"/>
            <a:ext cx="5642572" cy="2726588"/>
            <a:chOff x="1521716" y="1275606"/>
            <a:chExt cx="5642572" cy="2726588"/>
          </a:xfrm>
          <a:solidFill>
            <a:srgbClr val="87B5BA"/>
          </a:solidFill>
        </p:grpSpPr>
        <p:grpSp>
          <p:nvGrpSpPr>
            <p:cNvPr id="6" name="Group 5"/>
            <p:cNvGrpSpPr/>
            <p:nvPr/>
          </p:nvGrpSpPr>
          <p:grpSpPr>
            <a:xfrm>
              <a:off x="1521716" y="1596158"/>
              <a:ext cx="3168352" cy="2406036"/>
              <a:chOff x="1521716" y="1596158"/>
              <a:chExt cx="3168352" cy="2406036"/>
            </a:xfrm>
            <a:grpFill/>
          </p:grpSpPr>
          <p:grpSp>
            <p:nvGrpSpPr>
              <p:cNvPr id="12" name="Group 11"/>
              <p:cNvGrpSpPr/>
              <p:nvPr/>
            </p:nvGrpSpPr>
            <p:grpSpPr>
              <a:xfrm>
                <a:off x="1521716" y="1596158"/>
                <a:ext cx="3168352" cy="2406036"/>
                <a:chOff x="1691680" y="-1532706"/>
                <a:chExt cx="7101775" cy="5393065"/>
              </a:xfrm>
              <a:grpFill/>
            </p:grpSpPr>
            <p:sp>
              <p:nvSpPr>
                <p:cNvPr id="14" name="Donut 13"/>
                <p:cNvSpPr/>
                <p:nvPr/>
              </p:nvSpPr>
              <p:spPr>
                <a:xfrm>
                  <a:off x="1691680" y="-1532706"/>
                  <a:ext cx="4896544" cy="4896544"/>
                </a:xfrm>
                <a:prstGeom prst="donut">
                  <a:avLst>
                    <a:gd name="adj" fmla="val 1752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5" name="Right Arrow 14"/>
                <p:cNvSpPr/>
                <p:nvPr/>
              </p:nvSpPr>
              <p:spPr>
                <a:xfrm>
                  <a:off x="4355976" y="2009174"/>
                  <a:ext cx="4437479" cy="1851185"/>
                </a:xfrm>
                <a:prstGeom prst="rightArrow">
                  <a:avLst>
                    <a:gd name="adj1" fmla="val 45464"/>
                    <a:gd name="adj2"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sp>
            <p:nvSpPr>
              <p:cNvPr id="13" name="Oval 12"/>
              <p:cNvSpPr/>
              <p:nvPr/>
            </p:nvSpPr>
            <p:spPr>
              <a:xfrm>
                <a:off x="2263185" y="2337627"/>
                <a:ext cx="701581" cy="70158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grpSp>
          <p:nvGrpSpPr>
            <p:cNvPr id="7" name="Group 6"/>
            <p:cNvGrpSpPr/>
            <p:nvPr/>
          </p:nvGrpSpPr>
          <p:grpSpPr>
            <a:xfrm>
              <a:off x="3995936" y="1275606"/>
              <a:ext cx="3168352" cy="2406036"/>
              <a:chOff x="3851920" y="1401130"/>
              <a:chExt cx="3168352" cy="2406036"/>
            </a:xfrm>
            <a:grpFill/>
          </p:grpSpPr>
          <p:grpSp>
            <p:nvGrpSpPr>
              <p:cNvPr id="8" name="Group 7"/>
              <p:cNvGrpSpPr/>
              <p:nvPr/>
            </p:nvGrpSpPr>
            <p:grpSpPr>
              <a:xfrm rot="10800000">
                <a:off x="3851920" y="1401130"/>
                <a:ext cx="3168352" cy="2406036"/>
                <a:chOff x="1691680" y="-1532706"/>
                <a:chExt cx="7101775" cy="5393065"/>
              </a:xfrm>
              <a:grpFill/>
            </p:grpSpPr>
            <p:sp>
              <p:nvSpPr>
                <p:cNvPr id="10" name="Donut 9"/>
                <p:cNvSpPr/>
                <p:nvPr/>
              </p:nvSpPr>
              <p:spPr>
                <a:xfrm>
                  <a:off x="1691680" y="-1532706"/>
                  <a:ext cx="4896544" cy="4896544"/>
                </a:xfrm>
                <a:prstGeom prst="donut">
                  <a:avLst>
                    <a:gd name="adj" fmla="val 1752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1" name="Right Arrow 10"/>
                <p:cNvSpPr/>
                <p:nvPr/>
              </p:nvSpPr>
              <p:spPr>
                <a:xfrm>
                  <a:off x="4355976" y="2009174"/>
                  <a:ext cx="4437479" cy="1851185"/>
                </a:xfrm>
                <a:prstGeom prst="rightArrow">
                  <a:avLst>
                    <a:gd name="adj1" fmla="val 45464"/>
                    <a:gd name="adj2"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sp>
            <p:nvSpPr>
              <p:cNvPr id="9" name="Oval 8"/>
              <p:cNvSpPr/>
              <p:nvPr/>
            </p:nvSpPr>
            <p:spPr>
              <a:xfrm>
                <a:off x="5577220" y="2364114"/>
                <a:ext cx="701581" cy="70158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grpSp>
      </p:grpSp>
      <p:sp>
        <p:nvSpPr>
          <p:cNvPr id="16" name="Isosceles Triangle 15"/>
          <p:cNvSpPr/>
          <p:nvPr/>
        </p:nvSpPr>
        <p:spPr>
          <a:xfrm>
            <a:off x="4072185" y="2325122"/>
            <a:ext cx="1015912" cy="875786"/>
          </a:xfrm>
          <a:prstGeom prst="triangle">
            <a:avLst/>
          </a:prstGeom>
          <a:solidFill>
            <a:srgbClr val="F39E5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17" name="Round Same Side Corner Rectangle 8"/>
          <p:cNvSpPr/>
          <p:nvPr/>
        </p:nvSpPr>
        <p:spPr>
          <a:xfrm>
            <a:off x="4414226" y="2721165"/>
            <a:ext cx="331830" cy="332339"/>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5" name="TextBox 24"/>
          <p:cNvSpPr txBox="1"/>
          <p:nvPr/>
        </p:nvSpPr>
        <p:spPr>
          <a:xfrm>
            <a:off x="4644008" y="1101973"/>
            <a:ext cx="4320480" cy="461665"/>
          </a:xfrm>
          <a:prstGeom prst="rect">
            <a:avLst/>
          </a:prstGeom>
          <a:noFill/>
        </p:spPr>
        <p:txBody>
          <a:bodyPr wrap="square" rtlCol="0">
            <a:spAutoFit/>
          </a:bodyPr>
          <a:lstStyle/>
          <a:p>
            <a:r>
              <a:rPr lang="ro" altLang="ko-KR" sz="1200">
                <a:solidFill>
                  <a:schemeClr val="tx1">
                    <a:lumMod val="75000"/>
                    <a:lumOff val="25000"/>
                  </a:schemeClr>
                </a:solidFill>
                <a:cs typeface="Arial" pitchFamily="34" charset="0"/>
              </a:rPr>
              <a:t>Va trebui să iei decizii cu privire la situații complicate în care vei folosi cunoștințele pe care le-ai dobândit.</a:t>
            </a:r>
            <a:endParaRPr lang="en-US" altLang="ko-KR" sz="1200" dirty="0">
              <a:solidFill>
                <a:schemeClr val="tx1">
                  <a:lumMod val="75000"/>
                  <a:lumOff val="25000"/>
                </a:schemeClr>
              </a:solidFill>
              <a:cs typeface="Arial" pitchFamily="34" charset="0"/>
            </a:endParaRPr>
          </a:p>
        </p:txBody>
      </p:sp>
      <p:sp>
        <p:nvSpPr>
          <p:cNvPr id="26" name="TextBox 25"/>
          <p:cNvSpPr txBox="1"/>
          <p:nvPr/>
        </p:nvSpPr>
        <p:spPr>
          <a:xfrm>
            <a:off x="382331" y="3982293"/>
            <a:ext cx="4031895" cy="646331"/>
          </a:xfrm>
          <a:prstGeom prst="rect">
            <a:avLst/>
          </a:prstGeom>
          <a:noFill/>
        </p:spPr>
        <p:txBody>
          <a:bodyPr wrap="square" rtlCol="0">
            <a:spAutoFit/>
          </a:bodyPr>
          <a:lstStyle/>
          <a:p>
            <a:pPr algn="r"/>
            <a:r>
              <a:rPr lang="ro" altLang="ko-KR" sz="1200" dirty="0">
                <a:solidFill>
                  <a:schemeClr val="tx1">
                    <a:lumMod val="75000"/>
                    <a:lumOff val="25000"/>
                  </a:schemeClr>
                </a:solidFill>
                <a:cs typeface="Arial" pitchFamily="34" charset="0"/>
              </a:rPr>
              <a:t>Va trebui să-ți deschizi mintea și să gândești de parcă </a:t>
            </a:r>
          </a:p>
          <a:p>
            <a:pPr algn="r"/>
            <a:r>
              <a:rPr lang="ro" altLang="ko-KR" sz="1200" dirty="0">
                <a:solidFill>
                  <a:schemeClr val="tx1">
                    <a:lumMod val="75000"/>
                    <a:lumOff val="25000"/>
                  </a:schemeClr>
                </a:solidFill>
                <a:cs typeface="Arial" pitchFamily="34" charset="0"/>
              </a:rPr>
              <a:t>te-ai afla cu adevărat în acea situație, folosind cel mai bun instrument al tău: creierul.</a:t>
            </a:r>
            <a:endParaRPr lang="en-US" altLang="ko-KR" sz="1200" dirty="0">
              <a:solidFill>
                <a:schemeClr val="tx1">
                  <a:lumMod val="75000"/>
                  <a:lumOff val="25000"/>
                </a:schemeClr>
              </a:solidFill>
              <a:cs typeface="Arial" pitchFamily="34" charset="0"/>
            </a:endParaRPr>
          </a:p>
        </p:txBody>
      </p:sp>
      <p:sp>
        <p:nvSpPr>
          <p:cNvPr id="27" name="TextBox 26"/>
          <p:cNvSpPr txBox="1"/>
          <p:nvPr/>
        </p:nvSpPr>
        <p:spPr>
          <a:xfrm>
            <a:off x="2144843" y="3574869"/>
            <a:ext cx="2336966" cy="276999"/>
          </a:xfrm>
          <a:prstGeom prst="rect">
            <a:avLst/>
          </a:prstGeom>
          <a:noFill/>
        </p:spPr>
        <p:txBody>
          <a:bodyPr wrap="square" rtlCol="0">
            <a:spAutoFit/>
          </a:bodyPr>
          <a:lstStyle/>
          <a:p>
            <a:pPr algn="r"/>
            <a:r>
              <a:rPr lang="ro" altLang="ko-KR" sz="1200" b="1">
                <a:solidFill>
                  <a:schemeClr val="bg1"/>
                </a:solidFill>
                <a:cs typeface="Arial" pitchFamily="34" charset="0"/>
              </a:rPr>
              <a:t>Extinde-ți gândirea</a:t>
            </a:r>
            <a:endParaRPr lang="ko-KR" altLang="en-US" sz="1200" b="1" dirty="0">
              <a:solidFill>
                <a:schemeClr val="bg1"/>
              </a:solidFill>
              <a:cs typeface="Arial" pitchFamily="34" charset="0"/>
            </a:endParaRPr>
          </a:p>
        </p:txBody>
      </p:sp>
      <p:sp>
        <p:nvSpPr>
          <p:cNvPr id="28" name="TextBox 27"/>
          <p:cNvSpPr txBox="1"/>
          <p:nvPr/>
        </p:nvSpPr>
        <p:spPr>
          <a:xfrm>
            <a:off x="4669945" y="1674160"/>
            <a:ext cx="2336966" cy="276999"/>
          </a:xfrm>
          <a:prstGeom prst="rect">
            <a:avLst/>
          </a:prstGeom>
          <a:noFill/>
        </p:spPr>
        <p:txBody>
          <a:bodyPr wrap="square" rtlCol="0">
            <a:spAutoFit/>
          </a:bodyPr>
          <a:lstStyle/>
          <a:p>
            <a:r>
              <a:rPr lang="ro" altLang="ko-KR" sz="1200" b="1">
                <a:solidFill>
                  <a:schemeClr val="bg1"/>
                </a:solidFill>
                <a:cs typeface="Arial" pitchFamily="34" charset="0"/>
              </a:rPr>
              <a:t>Ia decizii</a:t>
            </a:r>
            <a:endParaRPr lang="ko-KR" altLang="en-US" sz="1200" b="1" dirty="0">
              <a:solidFill>
                <a:schemeClr val="bg1"/>
              </a:solidFill>
              <a:cs typeface="Arial" pitchFamily="34" charset="0"/>
            </a:endParaRPr>
          </a:p>
        </p:txBody>
      </p:sp>
    </p:spTree>
    <p:extLst>
      <p:ext uri="{BB962C8B-B14F-4D97-AF65-F5344CB8AC3E}">
        <p14:creationId xmlns:p14="http://schemas.microsoft.com/office/powerpoint/2010/main" val="188476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Misiunea 1: Înainte de a începe: Analiza SWOT</a:t>
            </a:r>
          </a:p>
        </p:txBody>
      </p:sp>
      <p:sp>
        <p:nvSpPr>
          <p:cNvPr id="18" name="Rectangle 1">
            <a:extLst>
              <a:ext uri="{FF2B5EF4-FFF2-40B4-BE49-F238E27FC236}">
                <a16:creationId xmlns:a16="http://schemas.microsoft.com/office/drawing/2014/main" id="{A53FAEA7-C47A-B133-DF94-DC09E55CAB1F}"/>
              </a:ext>
            </a:extLst>
          </p:cNvPr>
          <p:cNvSpPr/>
          <p:nvPr/>
        </p:nvSpPr>
        <p:spPr>
          <a:xfrm>
            <a:off x="832752" y="1629993"/>
            <a:ext cx="7364555" cy="262796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Când începeți un antreprenoriat, este foarte important să cunoașteți starea mediului înconjurător, oportunitățile disponibile și amenințările care constituie potențiale pericole, precum și propriile caracteristici, puncte slabe și puncte forte.</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Există diferite analize care se realizează în domeniul antreprenoriatului: analiza PESTEL (politică, economică, socială, tehnologică, de mediu, juridică), analiza SWOT (puncte forte, puncte slabe, oportunități, amenințări), analiza competitivă a celor 5 forțe ale lui Porter, model Canvas. ...</a:t>
            </a:r>
            <a:endParaRPr lang="en-GB" sz="120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rPr>
              <a:t>Cu această ocazie, ne vom concentra pe analiza SWOT, una dintre cele mai complete și mai cunoscute pentru simplitatea și utilitatea sa.</a:t>
            </a:r>
            <a:endParaRPr lang="ko-KR" altLang="en-US" sz="1200">
              <a:solidFill>
                <a:schemeClr val="tx1">
                  <a:lumMod val="75000"/>
                  <a:lumOff val="25000"/>
                </a:schemeClr>
              </a:solidFill>
            </a:endParaRPr>
          </a:p>
        </p:txBody>
      </p:sp>
      <p:sp>
        <p:nvSpPr>
          <p:cNvPr id="9" name="Oval 35">
            <a:extLst>
              <a:ext uri="{FF2B5EF4-FFF2-40B4-BE49-F238E27FC236}">
                <a16:creationId xmlns:a16="http://schemas.microsoft.com/office/drawing/2014/main" id="{B436F422-2D1F-4575-85EC-8666E4819862}"/>
              </a:ext>
            </a:extLst>
          </p:cNvPr>
          <p:cNvSpPr/>
          <p:nvPr/>
        </p:nvSpPr>
        <p:spPr>
          <a:xfrm>
            <a:off x="625043" y="885541"/>
            <a:ext cx="346557" cy="4425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1007603" y="1023368"/>
            <a:ext cx="4716525" cy="282799"/>
          </a:xfrm>
        </p:spPr>
        <p:txBody>
          <a:bodyPr/>
          <a:lstStyle/>
          <a:p>
            <a:pPr lvl="0" algn="l"/>
            <a:r>
              <a:rPr lang="ro" altLang="ko-KR" sz="1800" b="1"/>
              <a:t>Introducere: Despre ce este vorba?</a:t>
            </a:r>
            <a:endParaRPr lang="en-US" altLang="ko-KR" sz="1800" b="1" dirty="0"/>
          </a:p>
        </p:txBody>
      </p:sp>
    </p:spTree>
    <p:extLst>
      <p:ext uri="{BB962C8B-B14F-4D97-AF65-F5344CB8AC3E}">
        <p14:creationId xmlns:p14="http://schemas.microsoft.com/office/powerpoint/2010/main" val="2877731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Ce este antreprenoriatul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Definiție</a:t>
            </a:r>
          </a:p>
        </p:txBody>
      </p:sp>
      <p:sp>
        <p:nvSpPr>
          <p:cNvPr id="4" name="TextBox 15">
            <a:extLst>
              <a:ext uri="{FF2B5EF4-FFF2-40B4-BE49-F238E27FC236}">
                <a16:creationId xmlns:a16="http://schemas.microsoft.com/office/drawing/2014/main" id="{A4EC8DF6-3118-6A03-CDDF-70A85F135774}"/>
              </a:ext>
            </a:extLst>
          </p:cNvPr>
          <p:cNvSpPr txBox="1"/>
          <p:nvPr/>
        </p:nvSpPr>
        <p:spPr>
          <a:xfrm>
            <a:off x="4932040" y="1875747"/>
            <a:ext cx="3528392" cy="1170513"/>
          </a:xfrm>
          <a:prstGeom prst="rect">
            <a:avLst/>
          </a:prstGeom>
          <a:noFill/>
        </p:spPr>
        <p:txBody>
          <a:bodyPr wrap="square" rtlCol="0">
            <a:spAutoFit/>
          </a:bodyPr>
          <a:lstStyle/>
          <a:p>
            <a:pPr algn="just" latinLnBrk="0">
              <a:lnSpc>
                <a:spcPct val="150000"/>
              </a:lnSpc>
              <a:spcAft>
                <a:spcPts val="8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În termeni simpli,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antreprenoriatul digital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este crearea unei afaceri care vinde produse sau servicii prin internet, fără a fi nevoie de un spațiu fizic pentru a servi clienții.</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descr="Diagrama, Icono&#10;&#10;Descripción generada automáticamente">
            <a:extLst>
              <a:ext uri="{FF2B5EF4-FFF2-40B4-BE49-F238E27FC236}">
                <a16:creationId xmlns:a16="http://schemas.microsoft.com/office/drawing/2014/main" id="{63C73EB1-8380-1091-EBDC-8F4609CFACC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3530" y="1419622"/>
            <a:ext cx="3668470" cy="2676837"/>
          </a:xfrm>
          <a:prstGeom prst="rect">
            <a:avLst/>
          </a:prstGeom>
        </p:spPr>
      </p:pic>
    </p:spTree>
    <p:extLst>
      <p:ext uri="{BB962C8B-B14F-4D97-AF65-F5344CB8AC3E}">
        <p14:creationId xmlns:p14="http://schemas.microsoft.com/office/powerpoint/2010/main" val="2564655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Misiunea 1: Înainte de a începe: Analiza SWOT</a:t>
            </a:r>
          </a:p>
        </p:txBody>
      </p:sp>
      <p:sp>
        <p:nvSpPr>
          <p:cNvPr id="20" name="Rectangle 1">
            <a:extLst>
              <a:ext uri="{FF2B5EF4-FFF2-40B4-BE49-F238E27FC236}">
                <a16:creationId xmlns:a16="http://schemas.microsoft.com/office/drawing/2014/main" id="{E2898E80-ABB0-ED4E-BAEF-CF41C6CF455C}"/>
              </a:ext>
            </a:extLst>
          </p:cNvPr>
          <p:cNvSpPr/>
          <p:nvPr/>
        </p:nvSpPr>
        <p:spPr>
          <a:xfrm>
            <a:off x="1789822" y="1567345"/>
            <a:ext cx="5564355" cy="2296281"/>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Cu această ocazie, va trebui să elaborați o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analiză SWOT (Strengths, Weaknesses, Opportunities, Threats and Opportunities)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aplicată unei idei de afaceri.</a:t>
            </a:r>
            <a:endParaRPr lang="en-GB" sz="120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rPr>
              <a:t>Ar trebui să țineți cont de faptul că analiza este împărțită într-o parte internă (Puncte tari și puncte slabe) și o parte externă (Oportunități și amenințări), astfel încât veți avea control numai asupra variabilelor interne.</a:t>
            </a:r>
            <a:endParaRPr lang="ko-KR" altLang="en-US" sz="1200">
              <a:solidFill>
                <a:schemeClr val="tx1">
                  <a:lumMod val="75000"/>
                  <a:lumOff val="25000"/>
                </a:schemeClr>
              </a:solidFill>
            </a:endParaRPr>
          </a:p>
        </p:txBody>
      </p:sp>
      <p:sp>
        <p:nvSpPr>
          <p:cNvPr id="5" name="Donut 24">
            <a:extLst>
              <a:ext uri="{FF2B5EF4-FFF2-40B4-BE49-F238E27FC236}">
                <a16:creationId xmlns:a16="http://schemas.microsoft.com/office/drawing/2014/main" id="{5A9376DB-6835-275C-67FD-6C8DEA99CDB8}"/>
              </a:ext>
            </a:extLst>
          </p:cNvPr>
          <p:cNvSpPr/>
          <p:nvPr/>
        </p:nvSpPr>
        <p:spPr>
          <a:xfrm>
            <a:off x="755576" y="993832"/>
            <a:ext cx="346557" cy="341870"/>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2" name="Text Placeholder 2">
            <a:extLst>
              <a:ext uri="{FF2B5EF4-FFF2-40B4-BE49-F238E27FC236}">
                <a16:creationId xmlns:a16="http://schemas.microsoft.com/office/drawing/2014/main" id="{1A37034C-9C5E-BF37-0D30-C6678F759D63}"/>
              </a:ext>
            </a:extLst>
          </p:cNvPr>
          <p:cNvSpPr txBox="1">
            <a:spLocks/>
          </p:cNvSpPr>
          <p:nvPr/>
        </p:nvSpPr>
        <p:spPr>
          <a:xfrm>
            <a:off x="1102133" y="1024964"/>
            <a:ext cx="3253843" cy="282799"/>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sz="1800" b="1" dirty="0"/>
              <a:t>Sarcină: Care este activitatea?</a:t>
            </a:r>
            <a:endParaRPr lang="en-US" altLang="ko-KR" sz="1800" b="1" dirty="0"/>
          </a:p>
        </p:txBody>
      </p:sp>
    </p:spTree>
    <p:extLst>
      <p:ext uri="{BB962C8B-B14F-4D97-AF65-F5344CB8AC3E}">
        <p14:creationId xmlns:p14="http://schemas.microsoft.com/office/powerpoint/2010/main" val="2514567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Misiunea 1: Înainte de a începe: Analiza SWOT</a:t>
            </a:r>
          </a:p>
        </p:txBody>
      </p:sp>
      <p:sp>
        <p:nvSpPr>
          <p:cNvPr id="7" name="Oval 21">
            <a:extLst>
              <a:ext uri="{FF2B5EF4-FFF2-40B4-BE49-F238E27FC236}">
                <a16:creationId xmlns:a16="http://schemas.microsoft.com/office/drawing/2014/main" id="{5798E195-FE25-5B5E-E976-49B9C74D6089}"/>
              </a:ext>
            </a:extLst>
          </p:cNvPr>
          <p:cNvSpPr>
            <a:spLocks noChangeAspect="1"/>
          </p:cNvSpPr>
          <p:nvPr/>
        </p:nvSpPr>
        <p:spPr>
          <a:xfrm>
            <a:off x="564699" y="754350"/>
            <a:ext cx="334893" cy="337690"/>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8" name="Rectangle 1">
            <a:extLst>
              <a:ext uri="{FF2B5EF4-FFF2-40B4-BE49-F238E27FC236}">
                <a16:creationId xmlns:a16="http://schemas.microsoft.com/office/drawing/2014/main" id="{A53FAEA7-C47A-B133-DF94-DC09E55CAB1F}"/>
              </a:ext>
            </a:extLst>
          </p:cNvPr>
          <p:cNvSpPr/>
          <p:nvPr/>
        </p:nvSpPr>
        <p:spPr>
          <a:xfrm>
            <a:off x="251520" y="1195339"/>
            <a:ext cx="8496943" cy="3248619"/>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Începe să te gândești la caracteristicile tale și la cele ale mediului înconjurător și ia notă de toate. Acum, începeți să le clasificați în puncte slabe, amenințări, puncte forte și oportunități.</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Exemple de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puncte forte ale dumneavoastră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ar putea fi: nivel înalt de cunoștințe din domeniul de afaceri; capacitate bună de producție; experiență cu canalele de promovare și distribuție; fundal financiar pentru investiția inițială...</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Despre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punctele slabe</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câteva exemple sunt: buget inițial scăzut; puține instrumente disponibile; puțină experiență cu media digitală....</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Pentru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oportunități</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piață în creștere; furnizori accesibili; materii prime la preturi mici; concurență scăzută în sector; posibilitatea de a crea o comunitate mare online pentru vizibilitatea produsului...</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Și pentru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amenințări</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concurență ridicată în sector; bariere la intrare; clienți potențiali cu un profil scăzut de cunoștințe IT; legislatie complicată...</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806041"/>
            <a:ext cx="4536504" cy="282799"/>
          </a:xfrm>
        </p:spPr>
        <p:txBody>
          <a:bodyPr/>
          <a:lstStyle/>
          <a:p>
            <a:pPr lvl="0" algn="l"/>
            <a:r>
              <a:rPr lang="ro" altLang="ko-KR" sz="1800" b="1"/>
              <a:t>Proces: ce am de gând să fac?</a:t>
            </a:r>
            <a:endParaRPr lang="en-US" altLang="ko-KR" sz="1800" b="1" dirty="0"/>
          </a:p>
        </p:txBody>
      </p:sp>
    </p:spTree>
    <p:extLst>
      <p:ext uri="{BB962C8B-B14F-4D97-AF65-F5344CB8AC3E}">
        <p14:creationId xmlns:p14="http://schemas.microsoft.com/office/powerpoint/2010/main" val="1844684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Misiunea 1: Înainte de a începe: Analiza SWOT</a:t>
            </a:r>
          </a:p>
        </p:txBody>
      </p:sp>
      <p:sp>
        <p:nvSpPr>
          <p:cNvPr id="8" name="Rounded Rectangle 51">
            <a:extLst>
              <a:ext uri="{FF2B5EF4-FFF2-40B4-BE49-F238E27FC236}">
                <a16:creationId xmlns:a16="http://schemas.microsoft.com/office/drawing/2014/main" id="{380A67BD-25BC-E3C8-12D6-9ED1468F7453}"/>
              </a:ext>
            </a:extLst>
          </p:cNvPr>
          <p:cNvSpPr/>
          <p:nvPr/>
        </p:nvSpPr>
        <p:spPr>
          <a:xfrm rot="16200000" flipH="1">
            <a:off x="606482" y="848637"/>
            <a:ext cx="419678" cy="409521"/>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0" name="Rectangle 1">
            <a:extLst>
              <a:ext uri="{FF2B5EF4-FFF2-40B4-BE49-F238E27FC236}">
                <a16:creationId xmlns:a16="http://schemas.microsoft.com/office/drawing/2014/main" id="{E2898E80-ABB0-ED4E-BAEF-CF41C6CF455C}"/>
              </a:ext>
            </a:extLst>
          </p:cNvPr>
          <p:cNvSpPr/>
          <p:nvPr/>
        </p:nvSpPr>
        <p:spPr>
          <a:xfrm>
            <a:off x="206697" y="1544131"/>
            <a:ext cx="2781127" cy="2179745"/>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a:solidFill>
                <a:schemeClr val="tx1">
                  <a:lumMod val="75000"/>
                  <a:lumOff val="25000"/>
                </a:schemeClr>
              </a:solidFill>
            </a:endParaRPr>
          </a:p>
          <a:p>
            <a:pPr algn="ctr" latinLnBrk="0"/>
            <a:r>
              <a:rPr lang="ro" altLang="ko-KR" sz="1200" b="1">
                <a:solidFill>
                  <a:schemeClr val="tx1">
                    <a:lumMod val="75000"/>
                    <a:lumOff val="25000"/>
                  </a:schemeClr>
                </a:solidFill>
              </a:rPr>
              <a:t>Competență (LifeComp)</a:t>
            </a:r>
          </a:p>
          <a:p>
            <a:pPr algn="ctr" latinLnBrk="0"/>
            <a:endParaRPr lang="es-ES" altLang="ko-KR" sz="1200" b="1">
              <a:solidFill>
                <a:schemeClr val="tx1">
                  <a:lumMod val="75000"/>
                  <a:lumOff val="25000"/>
                </a:schemeClr>
              </a:solidFill>
            </a:endParaRP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P2 Flexibilitate.</a:t>
            </a: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L2 Gândire critică.</a:t>
            </a:r>
            <a:endParaRPr lang="es-ES" altLang="ko-KR" sz="1200">
              <a:solidFill>
                <a:schemeClr val="tx1">
                  <a:lumMod val="75000"/>
                  <a:lumOff val="25000"/>
                </a:schemeClr>
              </a:solidFill>
              <a:latin typeface="Arial" panose="020B0604020202020204" pitchFamily="34" charset="0"/>
            </a:endParaRPr>
          </a:p>
        </p:txBody>
      </p:sp>
      <p:sp>
        <p:nvSpPr>
          <p:cNvPr id="22" name="Text Placeholder 2">
            <a:extLst>
              <a:ext uri="{FF2B5EF4-FFF2-40B4-BE49-F238E27FC236}">
                <a16:creationId xmlns:a16="http://schemas.microsoft.com/office/drawing/2014/main" id="{1A37034C-9C5E-BF37-0D30-C6678F759D63}"/>
              </a:ext>
            </a:extLst>
          </p:cNvPr>
          <p:cNvSpPr txBox="1">
            <a:spLocks/>
          </p:cNvSpPr>
          <p:nvPr/>
        </p:nvSpPr>
        <p:spPr>
          <a:xfrm>
            <a:off x="971600" y="980437"/>
            <a:ext cx="4465759" cy="282799"/>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sz="1800" b="1"/>
              <a:t>Rezultatele învățării: ce voi învăța?</a:t>
            </a:r>
            <a:endParaRPr lang="en-US" altLang="ko-KR" sz="1800" b="1" dirty="0"/>
          </a:p>
        </p:txBody>
      </p:sp>
      <p:sp>
        <p:nvSpPr>
          <p:cNvPr id="7" name="Rectangle 1">
            <a:extLst>
              <a:ext uri="{FF2B5EF4-FFF2-40B4-BE49-F238E27FC236}">
                <a16:creationId xmlns:a16="http://schemas.microsoft.com/office/drawing/2014/main" id="{61AA50F5-7904-73A8-C93E-896A2D602320}"/>
              </a:ext>
            </a:extLst>
          </p:cNvPr>
          <p:cNvSpPr/>
          <p:nvPr/>
        </p:nvSpPr>
        <p:spPr>
          <a:xfrm>
            <a:off x="3181436" y="1544130"/>
            <a:ext cx="2781127" cy="2179747"/>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a:solidFill>
                <a:schemeClr val="tx1">
                  <a:lumMod val="75000"/>
                  <a:lumOff val="25000"/>
                </a:schemeClr>
              </a:solidFill>
            </a:endParaRPr>
          </a:p>
          <a:p>
            <a:pPr algn="ctr" latinLnBrk="0"/>
            <a:r>
              <a:rPr lang="ro" altLang="ko-KR" sz="1200" b="1">
                <a:solidFill>
                  <a:schemeClr val="tx1">
                    <a:lumMod val="75000"/>
                    <a:lumOff val="25000"/>
                  </a:schemeClr>
                </a:solidFill>
              </a:rPr>
              <a:t>Competență (EntreComp)</a:t>
            </a:r>
          </a:p>
          <a:p>
            <a:pPr algn="ctr" latinLnBrk="0"/>
            <a:endParaRPr lang="es-ES" altLang="ko-KR" sz="1200" b="1">
              <a:solidFill>
                <a:schemeClr val="tx1">
                  <a:lumMod val="75000"/>
                  <a:lumOff val="25000"/>
                </a:schemeClr>
              </a:solidFill>
            </a:endParaRP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1.4 Evaluarea ideilor.</a:t>
            </a: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2.1 Conștientizarea de sine și autoeficacitatea.</a:t>
            </a: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3.3 Copierea cu incertitudine, ambiguitate și risc.</a:t>
            </a:r>
            <a:endParaRPr lang="es-ES" altLang="ko-KR" sz="1200">
              <a:solidFill>
                <a:schemeClr val="tx1">
                  <a:lumMod val="75000"/>
                  <a:lumOff val="25000"/>
                </a:schemeClr>
              </a:solidFill>
              <a:latin typeface="Arial" panose="020B0604020202020204" pitchFamily="34" charset="0"/>
            </a:endParaRPr>
          </a:p>
        </p:txBody>
      </p:sp>
      <p:sp>
        <p:nvSpPr>
          <p:cNvPr id="9" name="Rectangle 1">
            <a:extLst>
              <a:ext uri="{FF2B5EF4-FFF2-40B4-BE49-F238E27FC236}">
                <a16:creationId xmlns:a16="http://schemas.microsoft.com/office/drawing/2014/main" id="{9B301531-DED9-D023-7B58-F5F53617D4E7}"/>
              </a:ext>
            </a:extLst>
          </p:cNvPr>
          <p:cNvSpPr/>
          <p:nvPr/>
        </p:nvSpPr>
        <p:spPr>
          <a:xfrm>
            <a:off x="6156175" y="1536745"/>
            <a:ext cx="2709119" cy="2187131"/>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a:solidFill>
                <a:schemeClr val="tx1">
                  <a:lumMod val="75000"/>
                  <a:lumOff val="25000"/>
                </a:schemeClr>
              </a:solidFill>
            </a:endParaRPr>
          </a:p>
          <a:p>
            <a:pPr algn="ctr" latinLnBrk="0"/>
            <a:r>
              <a:rPr lang="ro" altLang="ko-KR" sz="1200" b="1">
                <a:solidFill>
                  <a:schemeClr val="tx1">
                    <a:lumMod val="75000"/>
                    <a:lumOff val="25000"/>
                  </a:schemeClr>
                </a:solidFill>
              </a:rPr>
              <a:t>Competență (DigiComp)</a:t>
            </a:r>
          </a:p>
          <a:p>
            <a:pPr latinLnBrk="0"/>
            <a:endParaRPr lang="es-ES" altLang="ko-KR" sz="1200" b="1">
              <a:solidFill>
                <a:schemeClr val="tx1">
                  <a:lumMod val="75000"/>
                  <a:lumOff val="25000"/>
                </a:schemeClr>
              </a:solidFill>
            </a:endParaRP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1.2 Evaluarea datelor, informațiilor și conținutului digital.</a:t>
            </a:r>
            <a:endParaRPr lang="ko-KR" altLang="en-US" sz="1200">
              <a:solidFill>
                <a:schemeClr val="tx1">
                  <a:lumMod val="75000"/>
                  <a:lumOff val="25000"/>
                </a:schemeClr>
              </a:solidFill>
              <a:latin typeface="Arial" panose="020B0604020202020204" pitchFamily="34" charset="0"/>
            </a:endParaRPr>
          </a:p>
        </p:txBody>
      </p:sp>
    </p:spTree>
    <p:extLst>
      <p:ext uri="{BB962C8B-B14F-4D97-AF65-F5344CB8AC3E}">
        <p14:creationId xmlns:p14="http://schemas.microsoft.com/office/powerpoint/2010/main" val="4101983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Misiunea 1: Înainte de a începe: Analiza SWOT</a:t>
            </a:r>
          </a:p>
        </p:txBody>
      </p:sp>
      <p:sp>
        <p:nvSpPr>
          <p:cNvPr id="18" name="Rectangle 1">
            <a:extLst>
              <a:ext uri="{FF2B5EF4-FFF2-40B4-BE49-F238E27FC236}">
                <a16:creationId xmlns:a16="http://schemas.microsoft.com/office/drawing/2014/main" id="{A53FAEA7-C47A-B133-DF94-DC09E55CAB1F}"/>
              </a:ext>
            </a:extLst>
          </p:cNvPr>
          <p:cNvSpPr/>
          <p:nvPr/>
        </p:nvSpPr>
        <p:spPr>
          <a:xfrm>
            <a:off x="591996" y="1491630"/>
            <a:ext cx="7979406" cy="243540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Vi s-a părut dificil să efectuați o analiză SWOT? Uneori trebuie să-ți limpezești mintea și să deschizi ochii pentru a fi conștient de modul în care variabilele tale interne și externe îți influențează acțiunile și viabilitatea ideilor tale.</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Acum că știți cum să efectuați o analiză SWOT, amintiți-vă că mediile sunt dinamice și în schimbare, astfel încât să puteți efectua o analiză periodic pentru a rămâne la curent cu mediul dumneavoastră.</a:t>
            </a:r>
            <a:endParaRPr lang="en-GB" sz="120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rPr>
              <a:t>De asemenea, puteți explora alte tipuri de analiză, cum ar fi cele menționate în introducere: analiza PESTEL, analiza competitivă a celor 5 forțe ale lui Porter și multe altele.</a:t>
            </a:r>
            <a:endParaRPr lang="ko-KR" altLang="en-US" sz="1200" b="1">
              <a:solidFill>
                <a:schemeClr val="tx1">
                  <a:lumMod val="75000"/>
                  <a:lumOff val="25000"/>
                </a:schemeClr>
              </a:solidFill>
            </a:endParaRP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865563"/>
            <a:ext cx="5112568" cy="282799"/>
          </a:xfrm>
        </p:spPr>
        <p:txBody>
          <a:bodyPr/>
          <a:lstStyle/>
          <a:p>
            <a:pPr algn="l"/>
            <a:r>
              <a:rPr lang="ro" altLang="ko-KR" sz="1800" b="1"/>
              <a:t>Concluzie: ce voi duce acasă?</a:t>
            </a:r>
            <a:endParaRPr lang="en-US" altLang="ko-KR" sz="1800" b="1" dirty="0"/>
          </a:p>
        </p:txBody>
      </p:sp>
      <p:sp>
        <p:nvSpPr>
          <p:cNvPr id="9" name="Freeform 108">
            <a:extLst>
              <a:ext uri="{FF2B5EF4-FFF2-40B4-BE49-F238E27FC236}">
                <a16:creationId xmlns:a16="http://schemas.microsoft.com/office/drawing/2014/main" id="{54171F17-D833-62E6-E3A4-06CD8BBA48C7}"/>
              </a:ext>
            </a:extLst>
          </p:cNvPr>
          <p:cNvSpPr/>
          <p:nvPr/>
        </p:nvSpPr>
        <p:spPr>
          <a:xfrm>
            <a:off x="558587" y="771550"/>
            <a:ext cx="341005" cy="376812"/>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505398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Misiunea 2: Proiectarea unui plan de marketing digital</a:t>
            </a:r>
          </a:p>
        </p:txBody>
      </p:sp>
      <p:sp>
        <p:nvSpPr>
          <p:cNvPr id="18" name="Rectangle 1">
            <a:extLst>
              <a:ext uri="{FF2B5EF4-FFF2-40B4-BE49-F238E27FC236}">
                <a16:creationId xmlns:a16="http://schemas.microsoft.com/office/drawing/2014/main" id="{A53FAEA7-C47A-B133-DF94-DC09E55CAB1F}"/>
              </a:ext>
            </a:extLst>
          </p:cNvPr>
          <p:cNvSpPr/>
          <p:nvPr/>
        </p:nvSpPr>
        <p:spPr>
          <a:xfrm>
            <a:off x="889722" y="1651867"/>
            <a:ext cx="7364555" cy="2207341"/>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Un plan de marketing este un instrument de management care permite unei companii să dezvolte o strategie de marketing, identificând în același timp oportunitățile de piață și de mediu, și definind obiectivele și scopurile, precum și publicul țintă.</a:t>
            </a:r>
            <a:endParaRPr lang="en-GB" sz="120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rPr>
              <a:t>Când vorbim despre un plan de marketing digital, acest document ar trebui să includă acele strategii și tehnici aplicate mediului digital, care vor îmbunătăți marketingul produselor și/sau serviciilor companiei noastre.</a:t>
            </a:r>
            <a:endParaRPr lang="ko-KR" altLang="en-US" sz="1200">
              <a:solidFill>
                <a:schemeClr val="tx1">
                  <a:lumMod val="75000"/>
                  <a:lumOff val="25000"/>
                </a:schemeClr>
              </a:solidFill>
            </a:endParaRPr>
          </a:p>
        </p:txBody>
      </p:sp>
      <p:sp>
        <p:nvSpPr>
          <p:cNvPr id="9" name="Oval 35">
            <a:extLst>
              <a:ext uri="{FF2B5EF4-FFF2-40B4-BE49-F238E27FC236}">
                <a16:creationId xmlns:a16="http://schemas.microsoft.com/office/drawing/2014/main" id="{B436F422-2D1F-4575-85EC-8666E4819862}"/>
              </a:ext>
            </a:extLst>
          </p:cNvPr>
          <p:cNvSpPr/>
          <p:nvPr/>
        </p:nvSpPr>
        <p:spPr>
          <a:xfrm>
            <a:off x="625043" y="885541"/>
            <a:ext cx="346557" cy="4425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1007603" y="1023368"/>
            <a:ext cx="4716525" cy="282799"/>
          </a:xfrm>
        </p:spPr>
        <p:txBody>
          <a:bodyPr/>
          <a:lstStyle/>
          <a:p>
            <a:pPr lvl="0" algn="l"/>
            <a:r>
              <a:rPr lang="ro" altLang="ko-KR" sz="1800" b="1"/>
              <a:t>Introducere: Despre ce este vorba?</a:t>
            </a:r>
            <a:endParaRPr lang="en-US" altLang="ko-KR" sz="1800" b="1" dirty="0"/>
          </a:p>
        </p:txBody>
      </p:sp>
    </p:spTree>
    <p:extLst>
      <p:ext uri="{BB962C8B-B14F-4D97-AF65-F5344CB8AC3E}">
        <p14:creationId xmlns:p14="http://schemas.microsoft.com/office/powerpoint/2010/main" val="41239188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Misiunea 2: Proiectarea unui plan de marketing digital</a:t>
            </a:r>
          </a:p>
        </p:txBody>
      </p:sp>
      <p:sp>
        <p:nvSpPr>
          <p:cNvPr id="20" name="Rectangle 1">
            <a:extLst>
              <a:ext uri="{FF2B5EF4-FFF2-40B4-BE49-F238E27FC236}">
                <a16:creationId xmlns:a16="http://schemas.microsoft.com/office/drawing/2014/main" id="{E2898E80-ABB0-ED4E-BAEF-CF41C6CF455C}"/>
              </a:ext>
            </a:extLst>
          </p:cNvPr>
          <p:cNvSpPr/>
          <p:nvPr/>
        </p:nvSpPr>
        <p:spPr>
          <a:xfrm>
            <a:off x="1789822" y="1851670"/>
            <a:ext cx="5564355" cy="1695287"/>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Va trebui să dezvoltați un document cu un </a:t>
            </a: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plan de marketing digital fezabil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pentru afacerea dvs., presupunând că sunteți un antreprenor care va îmbunătăți marketingul produselor sau serviciilor dvs. prin marketing digital.</a:t>
            </a:r>
            <a:endParaRPr lang="en-GB" sz="120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rPr>
              <a:t>Puteți folosi șablonul furnizat în secțiunea de resurse ca ghid.</a:t>
            </a:r>
            <a:endParaRPr lang="en-GB"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Donut 24">
            <a:extLst>
              <a:ext uri="{FF2B5EF4-FFF2-40B4-BE49-F238E27FC236}">
                <a16:creationId xmlns:a16="http://schemas.microsoft.com/office/drawing/2014/main" id="{5A9376DB-6835-275C-67FD-6C8DEA99CDB8}"/>
              </a:ext>
            </a:extLst>
          </p:cNvPr>
          <p:cNvSpPr/>
          <p:nvPr/>
        </p:nvSpPr>
        <p:spPr>
          <a:xfrm>
            <a:off x="755576" y="993832"/>
            <a:ext cx="346557" cy="341870"/>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2" name="Text Placeholder 2">
            <a:extLst>
              <a:ext uri="{FF2B5EF4-FFF2-40B4-BE49-F238E27FC236}">
                <a16:creationId xmlns:a16="http://schemas.microsoft.com/office/drawing/2014/main" id="{1A37034C-9C5E-BF37-0D30-C6678F759D63}"/>
              </a:ext>
            </a:extLst>
          </p:cNvPr>
          <p:cNvSpPr txBox="1">
            <a:spLocks/>
          </p:cNvSpPr>
          <p:nvPr/>
        </p:nvSpPr>
        <p:spPr>
          <a:xfrm>
            <a:off x="1102133" y="1024964"/>
            <a:ext cx="3253843" cy="282799"/>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sz="1800" b="1"/>
              <a:t>Sarcină: Care este activitatea?</a:t>
            </a:r>
            <a:endParaRPr lang="en-US" altLang="ko-KR" sz="1800" b="1" dirty="0"/>
          </a:p>
        </p:txBody>
      </p:sp>
    </p:spTree>
    <p:extLst>
      <p:ext uri="{BB962C8B-B14F-4D97-AF65-F5344CB8AC3E}">
        <p14:creationId xmlns:p14="http://schemas.microsoft.com/office/powerpoint/2010/main" val="16313070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Misiunea 2: Proiectarea unui plan de marketing digital</a:t>
            </a:r>
          </a:p>
        </p:txBody>
      </p:sp>
      <p:sp>
        <p:nvSpPr>
          <p:cNvPr id="7" name="Oval 21">
            <a:extLst>
              <a:ext uri="{FF2B5EF4-FFF2-40B4-BE49-F238E27FC236}">
                <a16:creationId xmlns:a16="http://schemas.microsoft.com/office/drawing/2014/main" id="{5798E195-FE25-5B5E-E976-49B9C74D6089}"/>
              </a:ext>
            </a:extLst>
          </p:cNvPr>
          <p:cNvSpPr>
            <a:spLocks noChangeAspect="1"/>
          </p:cNvSpPr>
          <p:nvPr/>
        </p:nvSpPr>
        <p:spPr>
          <a:xfrm>
            <a:off x="564699" y="754350"/>
            <a:ext cx="334893" cy="337690"/>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8" name="Rectangle 1">
            <a:extLst>
              <a:ext uri="{FF2B5EF4-FFF2-40B4-BE49-F238E27FC236}">
                <a16:creationId xmlns:a16="http://schemas.microsoft.com/office/drawing/2014/main" id="{A53FAEA7-C47A-B133-DF94-DC09E55CAB1F}"/>
              </a:ext>
            </a:extLst>
          </p:cNvPr>
          <p:cNvSpPr/>
          <p:nvPr/>
        </p:nvSpPr>
        <p:spPr>
          <a:xfrm>
            <a:off x="476545" y="1375439"/>
            <a:ext cx="8190910" cy="29620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2" spcCol="0" rtlCol="0" fromWordArt="0" anchor="ctr" anchorCtr="0" forceAA="0" compatLnSpc="1">
            <a:prstTxWarp prst="textNoShape">
              <a:avLst/>
            </a:prstTxWarp>
            <a:noAutofit/>
          </a:bodyPr>
          <a:lstStyle/>
          <a:p>
            <a:pPr marL="342900" lvl="0" indent="-342900" algn="just" latinLnBrk="0">
              <a:lnSpc>
                <a:spcPct val="150000"/>
              </a:lnSpc>
              <a:spcAft>
                <a:spcPts val="800"/>
              </a:spcAft>
              <a:buFont typeface="+mj-lt"/>
              <a:buAutoNum type="arabicPeriod"/>
              <a:tabLst>
                <a:tab pos="457200" algn="l"/>
              </a:tabLst>
            </a:pPr>
            <a:r>
              <a:rPr lang="ro"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O</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biectivele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inițiale și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indicatorii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de succes. Obiectivele ar trebui să îndeplinească criteriile SMART: Specific, Măsurabil, Realizabil, Relevant, Limitat în timp.</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spcAft>
                <a:spcPts val="800"/>
              </a:spcAft>
              <a:buFont typeface="+mj-lt"/>
              <a:buAutoNum type="arabicPeriod"/>
              <a:tabLst>
                <a:tab pos="457200" algn="l"/>
              </a:tabLs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Definiți-vă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publicul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și publicul țintă.</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spcAft>
                <a:spcPts val="800"/>
              </a:spcAft>
              <a:buFont typeface="+mj-lt"/>
              <a:buAutoNum type="arabicPeriod"/>
              <a:tabLst>
                <a:tab pos="457200" algn="l"/>
              </a:tabLs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Efectuați o analiză.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spcAft>
                <a:spcPts val="800"/>
              </a:spcAft>
              <a:buFont typeface="+mj-lt"/>
              <a:buAutoNum type="arabicPeriod"/>
              <a:tabLst>
                <a:tab pos="457200" algn="l"/>
              </a:tabLs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Efectuați o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analiză SWOT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(vezi căutarea anterioară!).</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spcAft>
                <a:spcPts val="800"/>
              </a:spcAft>
              <a:buFont typeface="+mj-lt"/>
              <a:buAutoNum type="arabicPeriod"/>
              <a:tabLst>
                <a:tab pos="457200" algn="l"/>
              </a:tabLs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Definiți un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buget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pentru planul de marketing digital.</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spcAft>
                <a:spcPts val="800"/>
              </a:spcAft>
              <a:buFont typeface="+mj-lt"/>
              <a:buAutoNum type="arabicPeriod"/>
              <a:tabLst>
                <a:tab pos="457200" algn="l"/>
              </a:tabLst>
            </a:pPr>
            <a:r>
              <a:rPr lang="ro"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C</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analele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de marketing digital pe care le veți folosi.</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spcAft>
                <a:spcPts val="800"/>
              </a:spcAft>
              <a:buFont typeface="+mj-lt"/>
              <a:buAutoNum type="arabicPeriod"/>
              <a:tabLst>
                <a:tab pos="457200" algn="l"/>
              </a:tabLst>
            </a:pPr>
            <a:r>
              <a:rPr lang="ro" sz="1200" b="1" dirty="0">
                <a:solidFill>
                  <a:schemeClr val="tx1">
                    <a:lumMod val="75000"/>
                    <a:lumOff val="25000"/>
                  </a:schemeClr>
                </a:solidFill>
                <a:latin typeface="Arial" panose="020B0604020202020204" pitchFamily="34" charset="0"/>
                <a:ea typeface="Calibri" panose="020F0502020204030204" pitchFamily="34" charset="0"/>
                <a:cs typeface="Times New Roman" panose="02020603050405020304" pitchFamily="18" charset="0"/>
              </a:rPr>
              <a:t>S</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trategii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și </a:t>
            </a: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tehnici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de marketing digital (accesați secțiunea „Tehnici de marketing digital” a acestui curs!)</a:t>
            </a:r>
            <a:endParaRPr lang="en-GB" sz="1200" dirty="0">
              <a:solidFill>
                <a:schemeClr val="tx1">
                  <a:lumMod val="75000"/>
                  <a:lumOff val="2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spcAft>
                <a:spcPts val="800"/>
              </a:spcAft>
              <a:buFont typeface="+mj-lt"/>
              <a:buAutoNum type="arabicPeriod"/>
              <a:tabLst>
                <a:tab pos="457200" algn="l"/>
              </a:tabLst>
            </a:pPr>
            <a:r>
              <a:rPr lang="ro" sz="1200" dirty="0">
                <a:solidFill>
                  <a:schemeClr val="tx1">
                    <a:lumMod val="75000"/>
                    <a:lumOff val="25000"/>
                  </a:schemeClr>
                </a:solidFill>
                <a:effectLst/>
                <a:latin typeface="Arial" panose="020B0604020202020204" pitchFamily="34" charset="0"/>
                <a:ea typeface="Calibri" panose="020F0502020204030204" pitchFamily="34" charset="0"/>
              </a:rPr>
              <a:t>Măsurați </a:t>
            </a:r>
            <a:r>
              <a:rPr lang="ro" sz="1200" b="1" dirty="0">
                <a:solidFill>
                  <a:schemeClr val="tx1">
                    <a:lumMod val="75000"/>
                    <a:lumOff val="25000"/>
                  </a:schemeClr>
                </a:solidFill>
                <a:effectLst/>
                <a:latin typeface="Arial" panose="020B0604020202020204" pitchFamily="34" charset="0"/>
                <a:ea typeface="Calibri" panose="020F0502020204030204" pitchFamily="34" charset="0"/>
              </a:rPr>
              <a:t>rezultatele </a:t>
            </a:r>
            <a:r>
              <a:rPr lang="ro" sz="1200" dirty="0">
                <a:solidFill>
                  <a:schemeClr val="tx1">
                    <a:lumMod val="75000"/>
                    <a:lumOff val="25000"/>
                  </a:schemeClr>
                </a:solidFill>
                <a:effectLst/>
                <a:latin typeface="Arial" panose="020B0604020202020204" pitchFamily="34" charset="0"/>
                <a:ea typeface="Calibri" panose="020F0502020204030204" pitchFamily="34" charset="0"/>
              </a:rPr>
              <a:t>și </a:t>
            </a:r>
            <a:r>
              <a:rPr lang="ro" sz="1200" b="1" dirty="0">
                <a:solidFill>
                  <a:schemeClr val="tx1">
                    <a:lumMod val="75000"/>
                    <a:lumOff val="25000"/>
                  </a:schemeClr>
                </a:solidFill>
                <a:effectLst/>
                <a:latin typeface="Arial" panose="020B0604020202020204" pitchFamily="34" charset="0"/>
                <a:ea typeface="Calibri" panose="020F0502020204030204" pitchFamily="34" charset="0"/>
              </a:rPr>
              <a:t>succesul </a:t>
            </a:r>
            <a:r>
              <a:rPr lang="ro" sz="1200" dirty="0">
                <a:solidFill>
                  <a:schemeClr val="tx1">
                    <a:lumMod val="75000"/>
                    <a:lumOff val="25000"/>
                  </a:schemeClr>
                </a:solidFill>
                <a:effectLst/>
                <a:latin typeface="Arial" panose="020B0604020202020204" pitchFamily="34" charset="0"/>
                <a:ea typeface="Calibri" panose="020F0502020204030204" pitchFamily="34" charset="0"/>
              </a:rPr>
              <a:t>planului dvs. de marketing digital.</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806041"/>
            <a:ext cx="4536504" cy="282799"/>
          </a:xfrm>
        </p:spPr>
        <p:txBody>
          <a:bodyPr/>
          <a:lstStyle/>
          <a:p>
            <a:pPr lvl="0" algn="l"/>
            <a:r>
              <a:rPr lang="ro" altLang="ko-KR" sz="1800" b="1"/>
              <a:t>Proces: ce am de gând să fac?</a:t>
            </a:r>
            <a:endParaRPr lang="en-US" altLang="ko-KR" sz="1800" b="1" dirty="0"/>
          </a:p>
        </p:txBody>
      </p:sp>
    </p:spTree>
    <p:extLst>
      <p:ext uri="{BB962C8B-B14F-4D97-AF65-F5344CB8AC3E}">
        <p14:creationId xmlns:p14="http://schemas.microsoft.com/office/powerpoint/2010/main" val="23907135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Misiunea 2: Proiectarea unui plan de marketing digital</a:t>
            </a:r>
          </a:p>
        </p:txBody>
      </p:sp>
      <p:sp>
        <p:nvSpPr>
          <p:cNvPr id="8" name="Rounded Rectangle 51">
            <a:extLst>
              <a:ext uri="{FF2B5EF4-FFF2-40B4-BE49-F238E27FC236}">
                <a16:creationId xmlns:a16="http://schemas.microsoft.com/office/drawing/2014/main" id="{380A67BD-25BC-E3C8-12D6-9ED1468F7453}"/>
              </a:ext>
            </a:extLst>
          </p:cNvPr>
          <p:cNvSpPr/>
          <p:nvPr/>
        </p:nvSpPr>
        <p:spPr>
          <a:xfrm rot="16200000" flipH="1">
            <a:off x="606482" y="848637"/>
            <a:ext cx="419678" cy="409521"/>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0" name="Rectangle 1">
            <a:extLst>
              <a:ext uri="{FF2B5EF4-FFF2-40B4-BE49-F238E27FC236}">
                <a16:creationId xmlns:a16="http://schemas.microsoft.com/office/drawing/2014/main" id="{E2898E80-ABB0-ED4E-BAEF-CF41C6CF455C}"/>
              </a:ext>
            </a:extLst>
          </p:cNvPr>
          <p:cNvSpPr/>
          <p:nvPr/>
        </p:nvSpPr>
        <p:spPr>
          <a:xfrm>
            <a:off x="206697" y="1544131"/>
            <a:ext cx="2781127" cy="2179745"/>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a:solidFill>
                <a:schemeClr val="tx1">
                  <a:lumMod val="75000"/>
                  <a:lumOff val="25000"/>
                </a:schemeClr>
              </a:solidFill>
            </a:endParaRPr>
          </a:p>
          <a:p>
            <a:pPr algn="ctr" latinLnBrk="0"/>
            <a:r>
              <a:rPr lang="ro" altLang="ko-KR" sz="1200" b="1">
                <a:solidFill>
                  <a:schemeClr val="tx1">
                    <a:lumMod val="75000"/>
                    <a:lumOff val="25000"/>
                  </a:schemeClr>
                </a:solidFill>
              </a:rPr>
              <a:t>Competență (LifeComp)</a:t>
            </a:r>
          </a:p>
          <a:p>
            <a:pPr algn="ctr" latinLnBrk="0"/>
            <a:endParaRPr lang="es-ES" altLang="ko-KR" sz="1200" b="1">
              <a:solidFill>
                <a:schemeClr val="tx1">
                  <a:lumMod val="75000"/>
                  <a:lumOff val="25000"/>
                </a:schemeClr>
              </a:solidFill>
            </a:endParaRP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P2 Flexibilitate.</a:t>
            </a:r>
          </a:p>
        </p:txBody>
      </p:sp>
      <p:sp>
        <p:nvSpPr>
          <p:cNvPr id="22" name="Text Placeholder 2">
            <a:extLst>
              <a:ext uri="{FF2B5EF4-FFF2-40B4-BE49-F238E27FC236}">
                <a16:creationId xmlns:a16="http://schemas.microsoft.com/office/drawing/2014/main" id="{1A37034C-9C5E-BF37-0D30-C6678F759D63}"/>
              </a:ext>
            </a:extLst>
          </p:cNvPr>
          <p:cNvSpPr txBox="1">
            <a:spLocks/>
          </p:cNvSpPr>
          <p:nvPr/>
        </p:nvSpPr>
        <p:spPr>
          <a:xfrm>
            <a:off x="971600" y="980437"/>
            <a:ext cx="4465759" cy="282799"/>
          </a:xfrm>
          <a:prstGeom prst="rect">
            <a:avLst/>
          </a:prstGeom>
        </p:spPr>
        <p:txBody>
          <a:bodyPr anchor="ctr"/>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sz="1800" b="1"/>
              <a:t>Rezultatele învățării: ce voi învăța?</a:t>
            </a:r>
            <a:endParaRPr lang="en-US" altLang="ko-KR" sz="1800" b="1" dirty="0"/>
          </a:p>
        </p:txBody>
      </p:sp>
      <p:sp>
        <p:nvSpPr>
          <p:cNvPr id="7" name="Rectangle 1">
            <a:extLst>
              <a:ext uri="{FF2B5EF4-FFF2-40B4-BE49-F238E27FC236}">
                <a16:creationId xmlns:a16="http://schemas.microsoft.com/office/drawing/2014/main" id="{61AA50F5-7904-73A8-C93E-896A2D602320}"/>
              </a:ext>
            </a:extLst>
          </p:cNvPr>
          <p:cNvSpPr/>
          <p:nvPr/>
        </p:nvSpPr>
        <p:spPr>
          <a:xfrm>
            <a:off x="3181436" y="1544130"/>
            <a:ext cx="2781127" cy="2179747"/>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a:solidFill>
                <a:schemeClr val="tx1">
                  <a:lumMod val="75000"/>
                  <a:lumOff val="25000"/>
                </a:schemeClr>
              </a:solidFill>
            </a:endParaRPr>
          </a:p>
          <a:p>
            <a:pPr algn="ctr" latinLnBrk="0"/>
            <a:r>
              <a:rPr lang="ro" altLang="ko-KR" sz="1200" b="1">
                <a:solidFill>
                  <a:schemeClr val="tx1">
                    <a:lumMod val="75000"/>
                    <a:lumOff val="25000"/>
                  </a:schemeClr>
                </a:solidFill>
              </a:rPr>
              <a:t>Competență (EntreComp)</a:t>
            </a:r>
          </a:p>
          <a:p>
            <a:pPr algn="ctr" latinLnBrk="0"/>
            <a:endParaRPr lang="es-ES" altLang="ko-KR" sz="1200" b="1">
              <a:solidFill>
                <a:schemeClr val="tx1">
                  <a:lumMod val="75000"/>
                  <a:lumOff val="25000"/>
                </a:schemeClr>
              </a:solidFill>
            </a:endParaRP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1.1 Descoperirea oportunităților.</a:t>
            </a: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1.2 Creativitate.</a:t>
            </a: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3.2 Planificare și management.</a:t>
            </a:r>
            <a:endParaRPr lang="es-ES" altLang="ko-KR" sz="1200">
              <a:solidFill>
                <a:schemeClr val="tx1">
                  <a:lumMod val="75000"/>
                  <a:lumOff val="25000"/>
                </a:schemeClr>
              </a:solidFill>
              <a:latin typeface="Arial" panose="020B0604020202020204" pitchFamily="34" charset="0"/>
            </a:endParaRPr>
          </a:p>
        </p:txBody>
      </p:sp>
      <p:sp>
        <p:nvSpPr>
          <p:cNvPr id="9" name="Rectangle 1">
            <a:extLst>
              <a:ext uri="{FF2B5EF4-FFF2-40B4-BE49-F238E27FC236}">
                <a16:creationId xmlns:a16="http://schemas.microsoft.com/office/drawing/2014/main" id="{9B301531-DED9-D023-7B58-F5F53617D4E7}"/>
              </a:ext>
            </a:extLst>
          </p:cNvPr>
          <p:cNvSpPr/>
          <p:nvPr/>
        </p:nvSpPr>
        <p:spPr>
          <a:xfrm>
            <a:off x="6156175" y="1536745"/>
            <a:ext cx="2709119" cy="2187131"/>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latinLnBrk="0"/>
            <a:endParaRPr lang="es-ES" altLang="ko-KR" sz="1200" b="1">
              <a:solidFill>
                <a:schemeClr val="tx1">
                  <a:lumMod val="75000"/>
                  <a:lumOff val="25000"/>
                </a:schemeClr>
              </a:solidFill>
            </a:endParaRPr>
          </a:p>
          <a:p>
            <a:pPr algn="ctr" latinLnBrk="0"/>
            <a:r>
              <a:rPr lang="ro" altLang="ko-KR" sz="1200" b="1">
                <a:solidFill>
                  <a:schemeClr val="tx1">
                    <a:lumMod val="75000"/>
                    <a:lumOff val="25000"/>
                  </a:schemeClr>
                </a:solidFill>
              </a:rPr>
              <a:t>Competență (DigiComp)</a:t>
            </a:r>
          </a:p>
          <a:p>
            <a:pPr latinLnBrk="0"/>
            <a:endParaRPr lang="es-ES" altLang="ko-KR" sz="1200" b="1">
              <a:solidFill>
                <a:schemeClr val="tx1">
                  <a:lumMod val="75000"/>
                  <a:lumOff val="25000"/>
                </a:schemeClr>
              </a:solidFill>
            </a:endParaRPr>
          </a:p>
          <a:p>
            <a:pPr marL="342900" lvl="0" indent="-342900" latinLnBrk="0">
              <a:spcAft>
                <a:spcPts val="1000"/>
              </a:spcAft>
              <a:buFont typeface="Symbol" panose="05050102010706020507" pitchFamily="18" charset="2"/>
              <a:buChar char=""/>
            </a:pPr>
            <a:r>
              <a:rPr lang="ro" sz="1200">
                <a:solidFill>
                  <a:schemeClr val="tx1">
                    <a:lumMod val="75000"/>
                    <a:lumOff val="25000"/>
                  </a:schemeClr>
                </a:solidFill>
                <a:latin typeface="Arial" panose="020B0604020202020204" pitchFamily="34" charset="0"/>
              </a:rPr>
              <a:t>1.3 Gestionarea datelor, informațiilor și conținutului digital.</a:t>
            </a:r>
          </a:p>
          <a:p>
            <a:pPr marL="342900" lvl="0" indent="-342900" latinLnBrk="0">
              <a:spcAft>
                <a:spcPts val="1000"/>
              </a:spcAft>
              <a:buFont typeface="Symbol" panose="05050102010706020507" pitchFamily="18" charset="2"/>
              <a:buChar char=""/>
            </a:pPr>
            <a:r>
              <a:rPr lang="ro" altLang="ko-KR" sz="1200">
                <a:solidFill>
                  <a:schemeClr val="tx1">
                    <a:lumMod val="75000"/>
                    <a:lumOff val="25000"/>
                  </a:schemeClr>
                </a:solidFill>
                <a:latin typeface="Arial" panose="020B0604020202020204" pitchFamily="34" charset="0"/>
              </a:rPr>
              <a:t>3.1 Dezvoltarea conținutului digital.</a:t>
            </a:r>
          </a:p>
          <a:p>
            <a:pPr marL="342900" lvl="0" indent="-342900" latinLnBrk="0">
              <a:spcAft>
                <a:spcPts val="1000"/>
              </a:spcAft>
              <a:buFont typeface="Symbol" panose="05050102010706020507" pitchFamily="18" charset="2"/>
              <a:buChar char=""/>
            </a:pPr>
            <a:r>
              <a:rPr lang="ro" altLang="ko-KR" sz="1200">
                <a:solidFill>
                  <a:schemeClr val="tx1">
                    <a:lumMod val="75000"/>
                    <a:lumOff val="25000"/>
                  </a:schemeClr>
                </a:solidFill>
                <a:latin typeface="Arial" panose="020B0604020202020204" pitchFamily="34" charset="0"/>
              </a:rPr>
              <a:t>5.3 Utilizarea creativă a tehnologiilor digitale.</a:t>
            </a:r>
            <a:endParaRPr lang="ko-KR" altLang="en-US" sz="1200">
              <a:solidFill>
                <a:schemeClr val="tx1">
                  <a:lumMod val="75000"/>
                  <a:lumOff val="25000"/>
                </a:schemeClr>
              </a:solidFill>
              <a:latin typeface="Arial" panose="020B0604020202020204" pitchFamily="34" charset="0"/>
            </a:endParaRPr>
          </a:p>
        </p:txBody>
      </p:sp>
    </p:spTree>
    <p:extLst>
      <p:ext uri="{BB962C8B-B14F-4D97-AF65-F5344CB8AC3E}">
        <p14:creationId xmlns:p14="http://schemas.microsoft.com/office/powerpoint/2010/main" val="2510451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Misiunea 2: Proiectarea unui plan de marketing digital</a:t>
            </a:r>
          </a:p>
        </p:txBody>
      </p:sp>
      <p:sp>
        <p:nvSpPr>
          <p:cNvPr id="18" name="Rectangle 1">
            <a:extLst>
              <a:ext uri="{FF2B5EF4-FFF2-40B4-BE49-F238E27FC236}">
                <a16:creationId xmlns:a16="http://schemas.microsoft.com/office/drawing/2014/main" id="{A53FAEA7-C47A-B133-DF94-DC09E55CAB1F}"/>
              </a:ext>
            </a:extLst>
          </p:cNvPr>
          <p:cNvSpPr/>
          <p:nvPr/>
        </p:nvSpPr>
        <p:spPr>
          <a:xfrm>
            <a:off x="1281004" y="1563638"/>
            <a:ext cx="6581991" cy="230425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Crearea unui plan de marketing nu este o sarcină ușoară, așa că dacă ați ajuns până aici: felicitări!</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latinLnBrk="0">
              <a:lnSpc>
                <a:spcPct val="150000"/>
              </a:lnSpc>
              <a:spcAft>
                <a:spcPts val="1000"/>
              </a:spcAft>
            </a:pP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O bună planificare și management este crucială pentru succesul unui antreprenoriat digital. Prin crearea unui plan de marketing digital, veți avea un document care vă va permite să aveți o foaie de parcurs cu pașii de urmat pentru îmbunătățirea marketingului produselor sau serviciilor dumneavoastră în canalele digitale selectate.</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latinLnBrk="0"/>
            <a:r>
              <a:rPr lang="ro" sz="1200">
                <a:solidFill>
                  <a:schemeClr val="tx1">
                    <a:lumMod val="75000"/>
                    <a:lumOff val="25000"/>
                  </a:schemeClr>
                </a:solidFill>
                <a:effectLst/>
                <a:latin typeface="Arial" panose="020B0604020202020204" pitchFamily="34" charset="0"/>
                <a:ea typeface="Calibri" panose="020F0502020204030204" pitchFamily="34" charset="0"/>
              </a:rPr>
              <a:t>Nu uitați să explorați secțiunea de resurse pentru a afla mai multe!</a:t>
            </a:r>
            <a:endParaRPr lang="ko-KR" altLang="en-US" sz="1200" b="1">
              <a:solidFill>
                <a:schemeClr val="tx1">
                  <a:lumMod val="75000"/>
                  <a:lumOff val="25000"/>
                </a:schemeClr>
              </a:solidFill>
            </a:endParaRP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865563"/>
            <a:ext cx="5112568" cy="282799"/>
          </a:xfrm>
        </p:spPr>
        <p:txBody>
          <a:bodyPr/>
          <a:lstStyle/>
          <a:p>
            <a:pPr algn="l"/>
            <a:r>
              <a:rPr lang="ro" altLang="ko-KR" sz="1800" b="1"/>
              <a:t>Concluzie: ce voi duce acasă?</a:t>
            </a:r>
            <a:endParaRPr lang="en-US" altLang="ko-KR" sz="1800" b="1" dirty="0"/>
          </a:p>
        </p:txBody>
      </p:sp>
      <p:sp>
        <p:nvSpPr>
          <p:cNvPr id="9" name="Freeform 108">
            <a:extLst>
              <a:ext uri="{FF2B5EF4-FFF2-40B4-BE49-F238E27FC236}">
                <a16:creationId xmlns:a16="http://schemas.microsoft.com/office/drawing/2014/main" id="{54171F17-D833-62E6-E3A4-06CD8BBA48C7}"/>
              </a:ext>
            </a:extLst>
          </p:cNvPr>
          <p:cNvSpPr/>
          <p:nvPr/>
        </p:nvSpPr>
        <p:spPr>
          <a:xfrm>
            <a:off x="558587" y="771550"/>
            <a:ext cx="341005" cy="376812"/>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866261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Auto-evaluare</a:t>
            </a: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1170912"/>
            <a:ext cx="6120680" cy="282799"/>
          </a:xfrm>
        </p:spPr>
        <p:txBody>
          <a:bodyPr/>
          <a:lstStyle/>
          <a:p>
            <a:pPr lvl="0" algn="l"/>
            <a:r>
              <a:rPr lang="ro" altLang="ko-KR" sz="1800" b="1"/>
              <a:t>Întrebări cu răspunsuri multiple: </a:t>
            </a:r>
            <a:r>
              <a:rPr lang="ro" altLang="ko-KR" sz="1800"/>
              <a:t>consolidați-vă învățarea</a:t>
            </a:r>
            <a:endParaRPr lang="en-US" altLang="ko-KR" sz="1800" dirty="0"/>
          </a:p>
        </p:txBody>
      </p:sp>
      <p:sp>
        <p:nvSpPr>
          <p:cNvPr id="6" name="Round Same Side Corner Rectangle 19">
            <a:extLst>
              <a:ext uri="{FF2B5EF4-FFF2-40B4-BE49-F238E27FC236}">
                <a16:creationId xmlns:a16="http://schemas.microsoft.com/office/drawing/2014/main" id="{6FA1445A-FDD0-AB26-1253-14C54D60B0E2}"/>
              </a:ext>
            </a:extLst>
          </p:cNvPr>
          <p:cNvSpPr/>
          <p:nvPr/>
        </p:nvSpPr>
        <p:spPr>
          <a:xfrm>
            <a:off x="558587" y="1011837"/>
            <a:ext cx="341005" cy="441873"/>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Text Placeholder 2">
            <a:extLst>
              <a:ext uri="{FF2B5EF4-FFF2-40B4-BE49-F238E27FC236}">
                <a16:creationId xmlns:a16="http://schemas.microsoft.com/office/drawing/2014/main" id="{E41B6F15-0A3F-683D-BB85-BD5956CC6F5A}"/>
              </a:ext>
            </a:extLst>
          </p:cNvPr>
          <p:cNvSpPr txBox="1">
            <a:spLocks/>
          </p:cNvSpPr>
          <p:nvPr/>
        </p:nvSpPr>
        <p:spPr>
          <a:xfrm>
            <a:off x="251520" y="1766004"/>
            <a:ext cx="2808312" cy="2605945"/>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b="1"/>
              <a:t>Întrebarea 1: </a:t>
            </a:r>
            <a:r>
              <a:rPr lang="ro" altLang="ko-KR"/>
              <a:t>Care sunt caracteristicile antreprenoriatului digital în comparație cu antreprenoriatul tradițional?</a:t>
            </a:r>
          </a:p>
          <a:p>
            <a:pPr algn="l"/>
            <a:endParaRPr lang="en-US" altLang="ko-KR"/>
          </a:p>
          <a:p>
            <a:pPr algn="l"/>
            <a:r>
              <a:rPr lang="ro" altLang="ko-KR"/>
              <a:t>a) Munca este mai flexibilă.</a:t>
            </a:r>
          </a:p>
          <a:p>
            <a:pPr algn="l"/>
            <a:r>
              <a:rPr lang="ro" altLang="ko-KR"/>
              <a:t>b) Investiția inițială este mai mică.</a:t>
            </a:r>
          </a:p>
          <a:p>
            <a:pPr algn="l"/>
            <a:r>
              <a:rPr lang="ro" altLang="ko-KR"/>
              <a:t>c) Există mai multe oportunități.</a:t>
            </a:r>
          </a:p>
          <a:p>
            <a:pPr algn="l"/>
            <a:r>
              <a:rPr lang="ro" altLang="ko-KR"/>
              <a:t>d) Toate sunt corecte.</a:t>
            </a:r>
          </a:p>
          <a:p>
            <a:pPr algn="l"/>
            <a:r>
              <a:rPr lang="ro" altLang="ko-KR"/>
              <a:t> </a:t>
            </a:r>
          </a:p>
        </p:txBody>
      </p:sp>
      <p:sp>
        <p:nvSpPr>
          <p:cNvPr id="11" name="Text Placeholder 2">
            <a:extLst>
              <a:ext uri="{FF2B5EF4-FFF2-40B4-BE49-F238E27FC236}">
                <a16:creationId xmlns:a16="http://schemas.microsoft.com/office/drawing/2014/main" id="{3F479657-6833-7136-9999-B8955B0376ED}"/>
              </a:ext>
            </a:extLst>
          </p:cNvPr>
          <p:cNvSpPr txBox="1">
            <a:spLocks/>
          </p:cNvSpPr>
          <p:nvPr/>
        </p:nvSpPr>
        <p:spPr>
          <a:xfrm>
            <a:off x="3167844" y="1766005"/>
            <a:ext cx="2808312" cy="2605944"/>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b="1"/>
              <a:t>Întrebarea 2: </a:t>
            </a:r>
            <a:r>
              <a:rPr lang="ro" altLang="ko-KR"/>
              <a:t>Cum ar trebui să arate un logo?</a:t>
            </a:r>
          </a:p>
          <a:p>
            <a:pPr algn="l"/>
            <a:endParaRPr lang="en-US" altLang="ko-KR"/>
          </a:p>
          <a:p>
            <a:pPr algn="l"/>
            <a:r>
              <a:rPr lang="ro" altLang="ko-KR"/>
              <a:t>a) Trebuie să fie la modă.</a:t>
            </a:r>
          </a:p>
          <a:p>
            <a:pPr algn="l"/>
            <a:r>
              <a:rPr lang="ro" altLang="ko-KR"/>
              <a:t>b) Nu ar trebui să fie scalabil.</a:t>
            </a:r>
          </a:p>
          <a:p>
            <a:pPr algn="l"/>
            <a:r>
              <a:rPr lang="ro" altLang="ko-KR"/>
              <a:t>c) Trebuie să fie lizibil și să nu aibă greșeli de ortografie.</a:t>
            </a:r>
          </a:p>
          <a:p>
            <a:pPr algn="l"/>
            <a:r>
              <a:rPr lang="ro" altLang="ko-KR"/>
              <a:t>d) Toate sunt corecte.</a:t>
            </a:r>
          </a:p>
          <a:p>
            <a:pPr algn="l"/>
            <a:r>
              <a:rPr lang="ro" altLang="ko-KR"/>
              <a:t> </a:t>
            </a:r>
          </a:p>
        </p:txBody>
      </p:sp>
      <p:sp>
        <p:nvSpPr>
          <p:cNvPr id="12" name="Text Placeholder 2">
            <a:extLst>
              <a:ext uri="{FF2B5EF4-FFF2-40B4-BE49-F238E27FC236}">
                <a16:creationId xmlns:a16="http://schemas.microsoft.com/office/drawing/2014/main" id="{278E756F-B9A0-FB02-0403-7E2448AA2A0F}"/>
              </a:ext>
            </a:extLst>
          </p:cNvPr>
          <p:cNvSpPr txBox="1">
            <a:spLocks/>
          </p:cNvSpPr>
          <p:nvPr/>
        </p:nvSpPr>
        <p:spPr>
          <a:xfrm>
            <a:off x="6084168" y="1766004"/>
            <a:ext cx="2808312" cy="2605943"/>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b="1"/>
              <a:t>Întrebarea 3: </a:t>
            </a:r>
            <a:r>
              <a:rPr lang="ro" altLang="ko-KR"/>
              <a:t>Ce NU este un element al site-urilor web?</a:t>
            </a:r>
          </a:p>
          <a:p>
            <a:pPr algn="l"/>
            <a:endParaRPr lang="en-US" altLang="ko-KR"/>
          </a:p>
          <a:p>
            <a:pPr algn="l"/>
            <a:r>
              <a:rPr lang="ro" altLang="ko-KR"/>
              <a:t>a) Domeniul.</a:t>
            </a:r>
          </a:p>
          <a:p>
            <a:pPr algn="l"/>
            <a:r>
              <a:rPr lang="ro" altLang="ko-KR"/>
              <a:t>b) Marketing.</a:t>
            </a:r>
          </a:p>
          <a:p>
            <a:pPr algn="l"/>
            <a:r>
              <a:rPr lang="ro" altLang="ko-KR"/>
              <a:t>c) Gazduire.</a:t>
            </a:r>
          </a:p>
          <a:p>
            <a:pPr algn="l"/>
            <a:r>
              <a:rPr lang="ro" altLang="ko-KR"/>
              <a:t>d) Toate sunt elemente ale site-urilor web.</a:t>
            </a:r>
          </a:p>
          <a:p>
            <a:pPr algn="l"/>
            <a:r>
              <a:rPr lang="ro" altLang="ko-KR"/>
              <a:t> </a:t>
            </a:r>
          </a:p>
        </p:txBody>
      </p:sp>
    </p:spTree>
    <p:extLst>
      <p:ext uri="{BB962C8B-B14F-4D97-AF65-F5344CB8AC3E}">
        <p14:creationId xmlns:p14="http://schemas.microsoft.com/office/powerpoint/2010/main" val="2522942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Ce este antreprenoriatul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Definiție</a:t>
            </a:r>
          </a:p>
        </p:txBody>
      </p:sp>
      <p:sp>
        <p:nvSpPr>
          <p:cNvPr id="4" name="TextBox 15">
            <a:extLst>
              <a:ext uri="{FF2B5EF4-FFF2-40B4-BE49-F238E27FC236}">
                <a16:creationId xmlns:a16="http://schemas.microsoft.com/office/drawing/2014/main" id="{A4EC8DF6-3118-6A03-CDDF-70A85F135774}"/>
              </a:ext>
            </a:extLst>
          </p:cNvPr>
          <p:cNvSpPr txBox="1"/>
          <p:nvPr/>
        </p:nvSpPr>
        <p:spPr>
          <a:xfrm>
            <a:off x="395536" y="1563638"/>
            <a:ext cx="5112568" cy="1827103"/>
          </a:xfrm>
          <a:prstGeom prst="rect">
            <a:avLst/>
          </a:prstGeom>
          <a:noFill/>
        </p:spPr>
        <p:txBody>
          <a:bodyPr wrap="square" rtlCol="0">
            <a:spAutoFit/>
          </a:bodyPr>
          <a:lstStyle/>
          <a:p>
            <a:pPr algn="just" latinLnBrk="0">
              <a:lnSpc>
                <a:spcPct val="150000"/>
              </a:lnSpc>
              <a:spcAft>
                <a:spcPts val="800"/>
              </a:spcAft>
            </a:pP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Exemple de afaceri digitale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includ:</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buFont typeface="Symbol" panose="05050102010706020507" pitchFamily="18" charset="2"/>
              <a:buChar char=""/>
            </a:pP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Magazin online (e-commerce).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Vânzarea de produse sau servicii prin Internet este o necesitate pentru orice afacere în zilele noastre.</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spcAft>
                <a:spcPts val="800"/>
              </a:spcAft>
              <a:buFont typeface="Symbol" panose="05050102010706020507" pitchFamily="18" charset="2"/>
              <a:buChar char=""/>
            </a:pPr>
            <a:r>
              <a:rPr lang="ro" sz="1200" b="1">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Training online (e-learning). </a:t>
            </a:r>
            <a:r>
              <a:rPr lang="ro" sz="120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Training-ul digital este în plină expansiune datorită posibilităților pe care le oferă, așa că dacă ești expert în orice domeniu, poți oferi training de calitate prin această metodă.</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Imagen 8" descr="Imagen que contiene Forma&#10;&#10;Descripción generada automáticamente">
            <a:extLst>
              <a:ext uri="{FF2B5EF4-FFF2-40B4-BE49-F238E27FC236}">
                <a16:creationId xmlns:a16="http://schemas.microsoft.com/office/drawing/2014/main" id="{19B23CAC-9862-5A6A-7B3A-B14FD00E303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40152" y="1779662"/>
            <a:ext cx="2592288" cy="2000922"/>
          </a:xfrm>
          <a:prstGeom prst="rect">
            <a:avLst/>
          </a:prstGeom>
        </p:spPr>
      </p:pic>
    </p:spTree>
    <p:extLst>
      <p:ext uri="{BB962C8B-B14F-4D97-AF65-F5344CB8AC3E}">
        <p14:creationId xmlns:p14="http://schemas.microsoft.com/office/powerpoint/2010/main" val="37085241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Auto-evaluare</a:t>
            </a: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1170912"/>
            <a:ext cx="6120680" cy="282799"/>
          </a:xfrm>
        </p:spPr>
        <p:txBody>
          <a:bodyPr/>
          <a:lstStyle/>
          <a:p>
            <a:pPr lvl="0" algn="l"/>
            <a:r>
              <a:rPr lang="ro" altLang="ko-KR" sz="1800" b="1"/>
              <a:t>Întrebări cu răspunsuri multiple: </a:t>
            </a:r>
            <a:r>
              <a:rPr lang="ro" altLang="ko-KR" sz="1800"/>
              <a:t>consolidați-vă învățarea</a:t>
            </a:r>
            <a:endParaRPr lang="en-US" altLang="ko-KR" sz="1800" dirty="0"/>
          </a:p>
        </p:txBody>
      </p:sp>
      <p:sp>
        <p:nvSpPr>
          <p:cNvPr id="6" name="Round Same Side Corner Rectangle 19">
            <a:extLst>
              <a:ext uri="{FF2B5EF4-FFF2-40B4-BE49-F238E27FC236}">
                <a16:creationId xmlns:a16="http://schemas.microsoft.com/office/drawing/2014/main" id="{6FA1445A-FDD0-AB26-1253-14C54D60B0E2}"/>
              </a:ext>
            </a:extLst>
          </p:cNvPr>
          <p:cNvSpPr/>
          <p:nvPr/>
        </p:nvSpPr>
        <p:spPr>
          <a:xfrm>
            <a:off x="558587" y="1011837"/>
            <a:ext cx="341005" cy="441873"/>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Text Placeholder 2">
            <a:extLst>
              <a:ext uri="{FF2B5EF4-FFF2-40B4-BE49-F238E27FC236}">
                <a16:creationId xmlns:a16="http://schemas.microsoft.com/office/drawing/2014/main" id="{E41B6F15-0A3F-683D-BB85-BD5956CC6F5A}"/>
              </a:ext>
            </a:extLst>
          </p:cNvPr>
          <p:cNvSpPr txBox="1">
            <a:spLocks/>
          </p:cNvSpPr>
          <p:nvPr/>
        </p:nvSpPr>
        <p:spPr>
          <a:xfrm>
            <a:off x="1619673" y="1771394"/>
            <a:ext cx="2808312" cy="2528548"/>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b="1"/>
              <a:t>Întrebarea 4: </a:t>
            </a:r>
            <a:r>
              <a:rPr lang="ro" altLang="ko-KR"/>
              <a:t>Ce caracterizează Web 2.0?</a:t>
            </a:r>
          </a:p>
          <a:p>
            <a:pPr algn="l"/>
            <a:endParaRPr lang="en-US" altLang="ko-KR"/>
          </a:p>
          <a:p>
            <a:pPr algn="l"/>
            <a:r>
              <a:rPr lang="ro" altLang="ko-KR"/>
              <a:t>a) Interacțiune.</a:t>
            </a:r>
          </a:p>
          <a:p>
            <a:pPr algn="l"/>
            <a:r>
              <a:rPr lang="ro" altLang="ko-KR"/>
              <a:t>b) Informaţii statice.</a:t>
            </a:r>
          </a:p>
          <a:p>
            <a:pPr algn="l"/>
            <a:r>
              <a:rPr lang="ro" altLang="ko-KR"/>
              <a:t>c) Design 3D.</a:t>
            </a:r>
          </a:p>
          <a:p>
            <a:pPr algn="l"/>
            <a:r>
              <a:rPr lang="ro" altLang="ko-KR"/>
              <a:t>d) Toate sunt corecte.</a:t>
            </a:r>
          </a:p>
          <a:p>
            <a:pPr algn="l"/>
            <a:r>
              <a:rPr lang="ro" altLang="ko-KR"/>
              <a:t> </a:t>
            </a:r>
          </a:p>
        </p:txBody>
      </p:sp>
      <p:sp>
        <p:nvSpPr>
          <p:cNvPr id="11" name="Text Placeholder 2">
            <a:extLst>
              <a:ext uri="{FF2B5EF4-FFF2-40B4-BE49-F238E27FC236}">
                <a16:creationId xmlns:a16="http://schemas.microsoft.com/office/drawing/2014/main" id="{3F479657-6833-7136-9999-B8955B0376ED}"/>
              </a:ext>
            </a:extLst>
          </p:cNvPr>
          <p:cNvSpPr txBox="1">
            <a:spLocks/>
          </p:cNvSpPr>
          <p:nvPr/>
        </p:nvSpPr>
        <p:spPr>
          <a:xfrm>
            <a:off x="4716016" y="1766004"/>
            <a:ext cx="2808312" cy="2528547"/>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b="1"/>
              <a:t>Întrebarea 5: </a:t>
            </a:r>
            <a:r>
              <a:rPr lang="ro" altLang="ko-KR"/>
              <a:t>Ce este SEM?</a:t>
            </a:r>
          </a:p>
          <a:p>
            <a:pPr algn="l"/>
            <a:endParaRPr lang="en-US" altLang="ko-KR"/>
          </a:p>
          <a:p>
            <a:pPr algn="l"/>
            <a:r>
              <a:rPr lang="ro" altLang="ko-KR"/>
              <a:t>a) Optimizarea pentru motoarele de căutare.</a:t>
            </a:r>
          </a:p>
          <a:p>
            <a:pPr algn="l"/>
            <a:r>
              <a:rPr lang="ro" altLang="ko-KR"/>
              <a:t>b) Reclame plătite pentru motoarele de căutare.</a:t>
            </a:r>
          </a:p>
          <a:p>
            <a:pPr algn="l"/>
            <a:r>
              <a:rPr lang="ro" altLang="ko-KR"/>
              <a:t>c) Crearea de continut digital.</a:t>
            </a:r>
          </a:p>
          <a:p>
            <a:pPr algn="l"/>
            <a:r>
              <a:rPr lang="ro" altLang="ko-KR"/>
              <a:t>d) Toate sunt corecte.</a:t>
            </a:r>
          </a:p>
          <a:p>
            <a:pPr algn="l"/>
            <a:r>
              <a:rPr lang="ro" altLang="ko-KR"/>
              <a:t> </a:t>
            </a:r>
          </a:p>
        </p:txBody>
      </p:sp>
    </p:spTree>
    <p:extLst>
      <p:ext uri="{BB962C8B-B14F-4D97-AF65-F5344CB8AC3E}">
        <p14:creationId xmlns:p14="http://schemas.microsoft.com/office/powerpoint/2010/main" val="2586379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Auto-evaluare</a:t>
            </a: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1170912"/>
            <a:ext cx="6120680" cy="282799"/>
          </a:xfrm>
        </p:spPr>
        <p:txBody>
          <a:bodyPr/>
          <a:lstStyle/>
          <a:p>
            <a:pPr lvl="0" algn="l"/>
            <a:r>
              <a:rPr lang="ro" altLang="ko-KR" sz="1800" b="1"/>
              <a:t>Întrebări cu răspunsuri multiple: </a:t>
            </a:r>
            <a:r>
              <a:rPr lang="ro" altLang="ko-KR" sz="1800"/>
              <a:t>soluții</a:t>
            </a:r>
            <a:endParaRPr lang="en-US" altLang="ko-KR" sz="1800" dirty="0"/>
          </a:p>
        </p:txBody>
      </p:sp>
      <p:sp>
        <p:nvSpPr>
          <p:cNvPr id="6" name="Round Same Side Corner Rectangle 19">
            <a:extLst>
              <a:ext uri="{FF2B5EF4-FFF2-40B4-BE49-F238E27FC236}">
                <a16:creationId xmlns:a16="http://schemas.microsoft.com/office/drawing/2014/main" id="{6FA1445A-FDD0-AB26-1253-14C54D60B0E2}"/>
              </a:ext>
            </a:extLst>
          </p:cNvPr>
          <p:cNvSpPr/>
          <p:nvPr/>
        </p:nvSpPr>
        <p:spPr>
          <a:xfrm>
            <a:off x="558587" y="1011837"/>
            <a:ext cx="341005" cy="441873"/>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Text Placeholder 2">
            <a:extLst>
              <a:ext uri="{FF2B5EF4-FFF2-40B4-BE49-F238E27FC236}">
                <a16:creationId xmlns:a16="http://schemas.microsoft.com/office/drawing/2014/main" id="{E41B6F15-0A3F-683D-BB85-BD5956CC6F5A}"/>
              </a:ext>
            </a:extLst>
          </p:cNvPr>
          <p:cNvSpPr txBox="1">
            <a:spLocks/>
          </p:cNvSpPr>
          <p:nvPr/>
        </p:nvSpPr>
        <p:spPr>
          <a:xfrm>
            <a:off x="251520" y="1766004"/>
            <a:ext cx="2808312" cy="2605945"/>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b="1"/>
              <a:t>Întrebarea 1: </a:t>
            </a:r>
            <a:r>
              <a:rPr lang="ro" altLang="ko-KR"/>
              <a:t>Care sunt caracteristicile antreprenoriatului digital în comparație cu antreprenoriatul tradițional?</a:t>
            </a:r>
          </a:p>
          <a:p>
            <a:pPr algn="l"/>
            <a:endParaRPr lang="en-US" altLang="ko-KR"/>
          </a:p>
          <a:p>
            <a:pPr algn="l"/>
            <a:r>
              <a:rPr lang="ro" altLang="ko-KR"/>
              <a:t>a) Munca este mai flexibilă.</a:t>
            </a:r>
          </a:p>
          <a:p>
            <a:pPr algn="l"/>
            <a:r>
              <a:rPr lang="ro" altLang="ko-KR"/>
              <a:t>b) Investiția inițială este mai mică.</a:t>
            </a:r>
          </a:p>
          <a:p>
            <a:pPr algn="l"/>
            <a:r>
              <a:rPr lang="ro" altLang="ko-KR"/>
              <a:t>c) Există mai multe oportunități.</a:t>
            </a:r>
          </a:p>
          <a:p>
            <a:pPr algn="l"/>
            <a:r>
              <a:rPr lang="ro" altLang="ko-KR" b="1"/>
              <a:t>d) Toate sunt corecte.</a:t>
            </a:r>
          </a:p>
          <a:p>
            <a:pPr algn="l"/>
            <a:r>
              <a:rPr lang="ro" altLang="ko-KR"/>
              <a:t> </a:t>
            </a:r>
          </a:p>
        </p:txBody>
      </p:sp>
      <p:sp>
        <p:nvSpPr>
          <p:cNvPr id="11" name="Text Placeholder 2">
            <a:extLst>
              <a:ext uri="{FF2B5EF4-FFF2-40B4-BE49-F238E27FC236}">
                <a16:creationId xmlns:a16="http://schemas.microsoft.com/office/drawing/2014/main" id="{3F479657-6833-7136-9999-B8955B0376ED}"/>
              </a:ext>
            </a:extLst>
          </p:cNvPr>
          <p:cNvSpPr txBox="1">
            <a:spLocks/>
          </p:cNvSpPr>
          <p:nvPr/>
        </p:nvSpPr>
        <p:spPr>
          <a:xfrm>
            <a:off x="3167844" y="1766005"/>
            <a:ext cx="2808312" cy="2605944"/>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b="1"/>
              <a:t>Întrebarea 2: </a:t>
            </a:r>
            <a:r>
              <a:rPr lang="ro" altLang="ko-KR"/>
              <a:t>Cum ar trebui să arate un logo?</a:t>
            </a:r>
          </a:p>
          <a:p>
            <a:pPr algn="l"/>
            <a:endParaRPr lang="en-US" altLang="ko-KR"/>
          </a:p>
          <a:p>
            <a:pPr algn="l"/>
            <a:r>
              <a:rPr lang="ro" altLang="ko-KR"/>
              <a:t>a) Trebuie să fie la modă.</a:t>
            </a:r>
          </a:p>
          <a:p>
            <a:pPr algn="l"/>
            <a:r>
              <a:rPr lang="ro" altLang="ko-KR"/>
              <a:t>b) Nu ar trebui să fie scalabil.</a:t>
            </a:r>
          </a:p>
          <a:p>
            <a:pPr algn="l"/>
            <a:r>
              <a:rPr lang="ro" altLang="ko-KR" b="1"/>
              <a:t>c) Trebuie să fie lizibil și să nu aibă greșeli de ortografie.</a:t>
            </a:r>
          </a:p>
          <a:p>
            <a:pPr algn="l"/>
            <a:r>
              <a:rPr lang="ro" altLang="ko-KR"/>
              <a:t>d) Toate sunt corecte.</a:t>
            </a:r>
          </a:p>
          <a:p>
            <a:pPr algn="l"/>
            <a:r>
              <a:rPr lang="ro" altLang="ko-KR"/>
              <a:t> </a:t>
            </a:r>
          </a:p>
        </p:txBody>
      </p:sp>
      <p:sp>
        <p:nvSpPr>
          <p:cNvPr id="12" name="Text Placeholder 2">
            <a:extLst>
              <a:ext uri="{FF2B5EF4-FFF2-40B4-BE49-F238E27FC236}">
                <a16:creationId xmlns:a16="http://schemas.microsoft.com/office/drawing/2014/main" id="{278E756F-B9A0-FB02-0403-7E2448AA2A0F}"/>
              </a:ext>
            </a:extLst>
          </p:cNvPr>
          <p:cNvSpPr txBox="1">
            <a:spLocks/>
          </p:cNvSpPr>
          <p:nvPr/>
        </p:nvSpPr>
        <p:spPr>
          <a:xfrm>
            <a:off x="6084168" y="1766004"/>
            <a:ext cx="2808312" cy="2605943"/>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b="1"/>
              <a:t>Întrebarea 3: </a:t>
            </a:r>
            <a:r>
              <a:rPr lang="ro" altLang="ko-KR"/>
              <a:t>Ce NU este un element al site-urilor web?</a:t>
            </a:r>
          </a:p>
          <a:p>
            <a:pPr algn="l"/>
            <a:endParaRPr lang="en-US" altLang="ko-KR"/>
          </a:p>
          <a:p>
            <a:pPr algn="l"/>
            <a:r>
              <a:rPr lang="ro" altLang="ko-KR"/>
              <a:t>a) Domeniul.</a:t>
            </a:r>
          </a:p>
          <a:p>
            <a:pPr algn="l"/>
            <a:r>
              <a:rPr lang="ro" altLang="ko-KR" b="1"/>
              <a:t>b) Marketing.</a:t>
            </a:r>
          </a:p>
          <a:p>
            <a:pPr algn="l"/>
            <a:r>
              <a:rPr lang="ro" altLang="ko-KR"/>
              <a:t>c) Gazduire.</a:t>
            </a:r>
          </a:p>
          <a:p>
            <a:pPr algn="l"/>
            <a:r>
              <a:rPr lang="ro" altLang="ko-KR"/>
              <a:t>d) Toate sunt elemente ale site-urilor web.</a:t>
            </a:r>
          </a:p>
          <a:p>
            <a:pPr algn="l"/>
            <a:r>
              <a:rPr lang="ro" altLang="ko-KR"/>
              <a:t> </a:t>
            </a:r>
          </a:p>
        </p:txBody>
      </p:sp>
    </p:spTree>
    <p:extLst>
      <p:ext uri="{BB962C8B-B14F-4D97-AF65-F5344CB8AC3E}">
        <p14:creationId xmlns:p14="http://schemas.microsoft.com/office/powerpoint/2010/main" val="1112938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Auto-evaluare</a:t>
            </a:r>
          </a:p>
        </p:txBody>
      </p:sp>
      <p:sp>
        <p:nvSpPr>
          <p:cNvPr id="21" name="Text Placeholder 2">
            <a:extLst>
              <a:ext uri="{FF2B5EF4-FFF2-40B4-BE49-F238E27FC236}">
                <a16:creationId xmlns:a16="http://schemas.microsoft.com/office/drawing/2014/main" id="{62F85CEF-6DCA-06EC-4B44-E841FEA6148D}"/>
              </a:ext>
            </a:extLst>
          </p:cNvPr>
          <p:cNvSpPr>
            <a:spLocks noGrp="1"/>
          </p:cNvSpPr>
          <p:nvPr>
            <p:ph type="body" sz="quarter" idx="11"/>
          </p:nvPr>
        </p:nvSpPr>
        <p:spPr>
          <a:xfrm>
            <a:off x="899592" y="1170912"/>
            <a:ext cx="6120680" cy="282799"/>
          </a:xfrm>
        </p:spPr>
        <p:txBody>
          <a:bodyPr/>
          <a:lstStyle/>
          <a:p>
            <a:pPr lvl="0" algn="l"/>
            <a:r>
              <a:rPr lang="ro" altLang="ko-KR" sz="1800" b="1"/>
              <a:t>Întrebări cu răspunsuri multiple: </a:t>
            </a:r>
            <a:r>
              <a:rPr lang="ro" altLang="ko-KR" sz="1800"/>
              <a:t>soluții</a:t>
            </a:r>
            <a:endParaRPr lang="en-US" altLang="ko-KR" sz="1800" dirty="0"/>
          </a:p>
        </p:txBody>
      </p:sp>
      <p:sp>
        <p:nvSpPr>
          <p:cNvPr id="6" name="Round Same Side Corner Rectangle 19">
            <a:extLst>
              <a:ext uri="{FF2B5EF4-FFF2-40B4-BE49-F238E27FC236}">
                <a16:creationId xmlns:a16="http://schemas.microsoft.com/office/drawing/2014/main" id="{6FA1445A-FDD0-AB26-1253-14C54D60B0E2}"/>
              </a:ext>
            </a:extLst>
          </p:cNvPr>
          <p:cNvSpPr/>
          <p:nvPr/>
        </p:nvSpPr>
        <p:spPr>
          <a:xfrm>
            <a:off x="558587" y="1011837"/>
            <a:ext cx="341005" cy="441873"/>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Text Placeholder 2">
            <a:extLst>
              <a:ext uri="{FF2B5EF4-FFF2-40B4-BE49-F238E27FC236}">
                <a16:creationId xmlns:a16="http://schemas.microsoft.com/office/drawing/2014/main" id="{E41B6F15-0A3F-683D-BB85-BD5956CC6F5A}"/>
              </a:ext>
            </a:extLst>
          </p:cNvPr>
          <p:cNvSpPr txBox="1">
            <a:spLocks/>
          </p:cNvSpPr>
          <p:nvPr/>
        </p:nvSpPr>
        <p:spPr>
          <a:xfrm>
            <a:off x="1619673" y="1771394"/>
            <a:ext cx="2808312" cy="2528548"/>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b="1"/>
              <a:t>Întrebarea 4: </a:t>
            </a:r>
            <a:r>
              <a:rPr lang="ro" altLang="ko-KR"/>
              <a:t>Ce caracterizează Web 2.0?</a:t>
            </a:r>
          </a:p>
          <a:p>
            <a:pPr algn="l"/>
            <a:endParaRPr lang="en-US" altLang="ko-KR"/>
          </a:p>
          <a:p>
            <a:pPr algn="l"/>
            <a:r>
              <a:rPr lang="ro" altLang="ko-KR" b="1"/>
              <a:t>a) Interacțiune.</a:t>
            </a:r>
          </a:p>
          <a:p>
            <a:pPr algn="l"/>
            <a:r>
              <a:rPr lang="ro" altLang="ko-KR"/>
              <a:t>b) Informaţii statice.</a:t>
            </a:r>
          </a:p>
          <a:p>
            <a:pPr algn="l"/>
            <a:r>
              <a:rPr lang="ro" altLang="ko-KR"/>
              <a:t>c) Design 3D.</a:t>
            </a:r>
          </a:p>
          <a:p>
            <a:pPr algn="l"/>
            <a:r>
              <a:rPr lang="ro" altLang="ko-KR"/>
              <a:t>d) Toate sunt corecte.</a:t>
            </a:r>
          </a:p>
          <a:p>
            <a:pPr algn="l"/>
            <a:r>
              <a:rPr lang="ro" altLang="ko-KR"/>
              <a:t> </a:t>
            </a:r>
          </a:p>
        </p:txBody>
      </p:sp>
      <p:sp>
        <p:nvSpPr>
          <p:cNvPr id="11" name="Text Placeholder 2">
            <a:extLst>
              <a:ext uri="{FF2B5EF4-FFF2-40B4-BE49-F238E27FC236}">
                <a16:creationId xmlns:a16="http://schemas.microsoft.com/office/drawing/2014/main" id="{3F479657-6833-7136-9999-B8955B0376ED}"/>
              </a:ext>
            </a:extLst>
          </p:cNvPr>
          <p:cNvSpPr txBox="1">
            <a:spLocks/>
          </p:cNvSpPr>
          <p:nvPr/>
        </p:nvSpPr>
        <p:spPr>
          <a:xfrm>
            <a:off x="4716016" y="1766004"/>
            <a:ext cx="2808312" cy="2528547"/>
          </a:xfrm>
          <a:prstGeom prst="rect">
            <a:avLst/>
          </a:prstGeom>
          <a:solidFill>
            <a:schemeClr val="accent2">
              <a:lumMod val="20000"/>
              <a:lumOff val="80000"/>
            </a:schemeClr>
          </a:solidFill>
        </p:spPr>
        <p:txBody>
          <a:bodyPr anchor="t"/>
          <a:lstStyle>
            <a:lvl1pPr marL="0" indent="0" algn="ctr" defTabSz="914400" rtl="0" eaLnBrk="1" latinLnBrk="1" hangingPunct="1">
              <a:spcBef>
                <a:spcPct val="20000"/>
              </a:spcBef>
              <a:buFont typeface="Arial" pitchFamily="34" charset="0"/>
              <a:buNone/>
              <a:defRPr sz="1400" b="0" kern="1200" baseline="0">
                <a:solidFill>
                  <a:schemeClr val="tx1">
                    <a:lumMod val="75000"/>
                    <a:lumOff val="25000"/>
                  </a:schemeClr>
                </a:solidFill>
                <a:latin typeface="+mn-lt"/>
                <a:ea typeface="+mn-ea"/>
                <a:cs typeface="Arial" pitchFamily="34" charset="0"/>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algn="l"/>
            <a:r>
              <a:rPr lang="ro" altLang="ko-KR" b="1"/>
              <a:t>Întrebarea 5: </a:t>
            </a:r>
            <a:r>
              <a:rPr lang="ro" altLang="ko-KR"/>
              <a:t>Ce este SEM?</a:t>
            </a:r>
          </a:p>
          <a:p>
            <a:pPr algn="l"/>
            <a:endParaRPr lang="en-US" altLang="ko-KR"/>
          </a:p>
          <a:p>
            <a:pPr algn="l"/>
            <a:r>
              <a:rPr lang="ro" altLang="ko-KR"/>
              <a:t>a) Optimizarea pentru motoarele de căutare.</a:t>
            </a:r>
          </a:p>
          <a:p>
            <a:pPr algn="l"/>
            <a:r>
              <a:rPr lang="ro" altLang="ko-KR" b="1"/>
              <a:t>b) Reclame plătite pentru motoarele de căutare.</a:t>
            </a:r>
          </a:p>
          <a:p>
            <a:pPr algn="l"/>
            <a:r>
              <a:rPr lang="ro" altLang="ko-KR"/>
              <a:t>c) Crearea de continut digital.</a:t>
            </a:r>
          </a:p>
          <a:p>
            <a:pPr algn="l"/>
            <a:r>
              <a:rPr lang="ro" altLang="ko-KR"/>
              <a:t>d) Toate sunt corecte.</a:t>
            </a:r>
          </a:p>
          <a:p>
            <a:pPr algn="l"/>
            <a:r>
              <a:rPr lang="ro" altLang="ko-KR"/>
              <a:t> </a:t>
            </a:r>
          </a:p>
        </p:txBody>
      </p:sp>
    </p:spTree>
    <p:extLst>
      <p:ext uri="{BB962C8B-B14F-4D97-AF65-F5344CB8AC3E}">
        <p14:creationId xmlns:p14="http://schemas.microsoft.com/office/powerpoint/2010/main" val="34907476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446003"/>
            <a:ext cx="9144000" cy="576064"/>
          </a:xfrm>
        </p:spPr>
        <p:txBody>
          <a:bodyPr/>
          <a:lstStyle/>
          <a:p>
            <a:r>
              <a:rPr lang="ro" altLang="ko-KR" sz="3200"/>
              <a:t>Rezumând</a:t>
            </a:r>
            <a:endParaRPr lang="ko-KR" altLang="en-US" sz="3200" dirty="0"/>
          </a:p>
        </p:txBody>
      </p:sp>
      <p:grpSp>
        <p:nvGrpSpPr>
          <p:cNvPr id="7" name="Group 6"/>
          <p:cNvGrpSpPr/>
          <p:nvPr/>
        </p:nvGrpSpPr>
        <p:grpSpPr>
          <a:xfrm>
            <a:off x="3439875" y="1672289"/>
            <a:ext cx="900000" cy="900000"/>
            <a:chOff x="3563888" y="1923678"/>
            <a:chExt cx="900000" cy="900000"/>
          </a:xfrm>
        </p:grpSpPr>
        <p:sp>
          <p:nvSpPr>
            <p:cNvPr id="4" name="Rectangle 3"/>
            <p:cNvSpPr/>
            <p:nvPr/>
          </p:nvSpPr>
          <p:spPr>
            <a:xfrm>
              <a:off x="3563888" y="1923678"/>
              <a:ext cx="900000" cy="900000"/>
            </a:xfrm>
            <a:prstGeom prst="rect">
              <a:avLst/>
            </a:prstGeom>
            <a:solidFill>
              <a:srgbClr val="87B5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Right Triangle 4"/>
            <p:cNvSpPr/>
            <p:nvPr/>
          </p:nvSpPr>
          <p:spPr>
            <a:xfrm rot="16200000">
              <a:off x="3731757" y="2089433"/>
              <a:ext cx="648000"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grpSp>
      <p:grpSp>
        <p:nvGrpSpPr>
          <p:cNvPr id="8" name="Group 7"/>
          <p:cNvGrpSpPr/>
          <p:nvPr/>
        </p:nvGrpSpPr>
        <p:grpSpPr>
          <a:xfrm rot="5400000">
            <a:off x="4450665" y="1420289"/>
            <a:ext cx="1152000" cy="1152000"/>
            <a:chOff x="3563888" y="1923678"/>
            <a:chExt cx="900000" cy="900000"/>
          </a:xfrm>
        </p:grpSpPr>
        <p:sp>
          <p:nvSpPr>
            <p:cNvPr id="9" name="Rectangle 8"/>
            <p:cNvSpPr/>
            <p:nvPr/>
          </p:nvSpPr>
          <p:spPr>
            <a:xfrm>
              <a:off x="3563888" y="1923678"/>
              <a:ext cx="900000" cy="900000"/>
            </a:xfrm>
            <a:prstGeom prst="rect">
              <a:avLst/>
            </a:prstGeom>
            <a:solidFill>
              <a:srgbClr val="86BD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0" name="Right Triangle 9"/>
            <p:cNvSpPr/>
            <p:nvPr/>
          </p:nvSpPr>
          <p:spPr>
            <a:xfrm rot="16200000">
              <a:off x="3731757" y="2089433"/>
              <a:ext cx="648000"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grpSp>
      <p:grpSp>
        <p:nvGrpSpPr>
          <p:cNvPr id="11" name="Group 10"/>
          <p:cNvGrpSpPr/>
          <p:nvPr/>
        </p:nvGrpSpPr>
        <p:grpSpPr>
          <a:xfrm rot="10800000">
            <a:off x="4450665" y="2684578"/>
            <a:ext cx="720000" cy="720000"/>
            <a:chOff x="3563888" y="1923678"/>
            <a:chExt cx="900000" cy="900000"/>
          </a:xfrm>
        </p:grpSpPr>
        <p:sp>
          <p:nvSpPr>
            <p:cNvPr id="12" name="Rectangle 11"/>
            <p:cNvSpPr/>
            <p:nvPr/>
          </p:nvSpPr>
          <p:spPr>
            <a:xfrm>
              <a:off x="3563888" y="1923678"/>
              <a:ext cx="900000" cy="900000"/>
            </a:xfrm>
            <a:prstGeom prst="rect">
              <a:avLst/>
            </a:prstGeom>
            <a:solidFill>
              <a:srgbClr val="F39E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3" name="Right Triangle 12"/>
            <p:cNvSpPr/>
            <p:nvPr/>
          </p:nvSpPr>
          <p:spPr>
            <a:xfrm rot="16200000">
              <a:off x="3731757" y="2089433"/>
              <a:ext cx="648000"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grpSp>
      <p:grpSp>
        <p:nvGrpSpPr>
          <p:cNvPr id="14" name="Group 13"/>
          <p:cNvGrpSpPr/>
          <p:nvPr/>
        </p:nvGrpSpPr>
        <p:grpSpPr>
          <a:xfrm rot="16200000">
            <a:off x="3331842" y="2684579"/>
            <a:ext cx="1008033" cy="1008033"/>
            <a:chOff x="3563888" y="1923678"/>
            <a:chExt cx="900000" cy="900000"/>
          </a:xfrm>
        </p:grpSpPr>
        <p:sp>
          <p:nvSpPr>
            <p:cNvPr id="15" name="Rectangle 14"/>
            <p:cNvSpPr/>
            <p:nvPr/>
          </p:nvSpPr>
          <p:spPr>
            <a:xfrm>
              <a:off x="3563888" y="1923678"/>
              <a:ext cx="900000" cy="900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6" name="Right Triangle 15"/>
            <p:cNvSpPr/>
            <p:nvPr/>
          </p:nvSpPr>
          <p:spPr>
            <a:xfrm rot="16200000">
              <a:off x="3731757" y="2089433"/>
              <a:ext cx="648000" cy="64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grpSp>
      <p:sp>
        <p:nvSpPr>
          <p:cNvPr id="17" name="TextBox 16"/>
          <p:cNvSpPr txBox="1"/>
          <p:nvPr/>
        </p:nvSpPr>
        <p:spPr>
          <a:xfrm>
            <a:off x="3849078" y="2090804"/>
            <a:ext cx="402887" cy="400110"/>
          </a:xfrm>
          <a:prstGeom prst="rect">
            <a:avLst/>
          </a:prstGeom>
          <a:noFill/>
        </p:spPr>
        <p:txBody>
          <a:bodyPr wrap="square" rtlCol="0">
            <a:spAutoFit/>
          </a:bodyPr>
          <a:lstStyle/>
          <a:p>
            <a:pPr algn="ctr"/>
            <a:r>
              <a:rPr lang="ro" altLang="ko-KR" sz="2000" b="1" dirty="0">
                <a:solidFill>
                  <a:srgbClr val="87B5BA"/>
                </a:solidFill>
                <a:cs typeface="Arial" pitchFamily="34" charset="0"/>
              </a:rPr>
              <a:t>A</a:t>
            </a:r>
            <a:endParaRPr lang="ko-KR" altLang="en-US" sz="2000" b="1" dirty="0">
              <a:solidFill>
                <a:srgbClr val="87B5BA"/>
              </a:solidFill>
              <a:cs typeface="Arial" pitchFamily="34" charset="0"/>
            </a:endParaRPr>
          </a:p>
        </p:txBody>
      </p:sp>
      <p:sp>
        <p:nvSpPr>
          <p:cNvPr id="18" name="TextBox 17"/>
          <p:cNvSpPr txBox="1"/>
          <p:nvPr/>
        </p:nvSpPr>
        <p:spPr>
          <a:xfrm>
            <a:off x="4557280" y="2051100"/>
            <a:ext cx="402887" cy="400110"/>
          </a:xfrm>
          <a:prstGeom prst="rect">
            <a:avLst/>
          </a:prstGeom>
          <a:noFill/>
        </p:spPr>
        <p:txBody>
          <a:bodyPr wrap="square" rtlCol="0">
            <a:spAutoFit/>
          </a:bodyPr>
          <a:lstStyle/>
          <a:p>
            <a:pPr algn="ctr"/>
            <a:r>
              <a:rPr lang="ro" altLang="ko-KR" sz="2000" b="1" dirty="0">
                <a:solidFill>
                  <a:srgbClr val="86BD70"/>
                </a:solidFill>
                <a:cs typeface="Arial" pitchFamily="34" charset="0"/>
              </a:rPr>
              <a:t>B</a:t>
            </a:r>
            <a:endParaRPr lang="ko-KR" altLang="en-US" sz="2000" b="1" dirty="0">
              <a:solidFill>
                <a:srgbClr val="86BD70"/>
              </a:solidFill>
              <a:cs typeface="Arial" pitchFamily="34" charset="0"/>
            </a:endParaRPr>
          </a:p>
        </p:txBody>
      </p:sp>
      <p:sp>
        <p:nvSpPr>
          <p:cNvPr id="19" name="TextBox 18"/>
          <p:cNvSpPr txBox="1"/>
          <p:nvPr/>
        </p:nvSpPr>
        <p:spPr>
          <a:xfrm>
            <a:off x="3849078" y="2778809"/>
            <a:ext cx="402887" cy="400110"/>
          </a:xfrm>
          <a:prstGeom prst="rect">
            <a:avLst/>
          </a:prstGeom>
          <a:noFill/>
        </p:spPr>
        <p:txBody>
          <a:bodyPr wrap="square" rtlCol="0">
            <a:spAutoFit/>
          </a:bodyPr>
          <a:lstStyle/>
          <a:p>
            <a:pPr algn="ctr"/>
            <a:r>
              <a:rPr lang="ro" altLang="ko-KR" sz="2000" b="1" dirty="0">
                <a:solidFill>
                  <a:srgbClr val="87B5BA"/>
                </a:solidFill>
                <a:cs typeface="Arial" pitchFamily="34" charset="0"/>
              </a:rPr>
              <a:t>C</a:t>
            </a:r>
            <a:endParaRPr lang="ko-KR" altLang="en-US" sz="2000" b="1" dirty="0">
              <a:solidFill>
                <a:srgbClr val="87B5BA"/>
              </a:solidFill>
              <a:cs typeface="Arial" pitchFamily="34" charset="0"/>
            </a:endParaRPr>
          </a:p>
        </p:txBody>
      </p:sp>
      <p:sp>
        <p:nvSpPr>
          <p:cNvPr id="20" name="TextBox 19"/>
          <p:cNvSpPr txBox="1"/>
          <p:nvPr/>
        </p:nvSpPr>
        <p:spPr>
          <a:xfrm>
            <a:off x="4462313" y="2700537"/>
            <a:ext cx="402887" cy="400110"/>
          </a:xfrm>
          <a:prstGeom prst="rect">
            <a:avLst/>
          </a:prstGeom>
          <a:noFill/>
        </p:spPr>
        <p:txBody>
          <a:bodyPr wrap="square" rtlCol="0">
            <a:spAutoFit/>
          </a:bodyPr>
          <a:lstStyle/>
          <a:p>
            <a:pPr algn="ctr"/>
            <a:r>
              <a:rPr lang="ro" altLang="ko-KR" sz="2000" b="1" dirty="0">
                <a:solidFill>
                  <a:srgbClr val="F39E5A"/>
                </a:solidFill>
                <a:cs typeface="Arial" pitchFamily="34" charset="0"/>
              </a:rPr>
              <a:t>D</a:t>
            </a:r>
            <a:endParaRPr lang="ko-KR" altLang="en-US" sz="2000" b="1" dirty="0">
              <a:solidFill>
                <a:srgbClr val="F39E5A"/>
              </a:solidFill>
              <a:cs typeface="Arial" pitchFamily="34" charset="0"/>
            </a:endParaRPr>
          </a:p>
        </p:txBody>
      </p:sp>
      <p:sp>
        <p:nvSpPr>
          <p:cNvPr id="21" name="Rectangle 9"/>
          <p:cNvSpPr/>
          <p:nvPr/>
        </p:nvSpPr>
        <p:spPr>
          <a:xfrm>
            <a:off x="3554697" y="1783036"/>
            <a:ext cx="322655" cy="302034"/>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 name="Rectangle 16"/>
          <p:cNvSpPr/>
          <p:nvPr/>
        </p:nvSpPr>
        <p:spPr>
          <a:xfrm rot="2700000">
            <a:off x="3530786" y="3163945"/>
            <a:ext cx="244448" cy="438249"/>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3" name="Oval 21"/>
          <p:cNvSpPr>
            <a:spLocks noChangeAspect="1"/>
          </p:cNvSpPr>
          <p:nvPr/>
        </p:nvSpPr>
        <p:spPr>
          <a:xfrm>
            <a:off x="5057472" y="1601554"/>
            <a:ext cx="391466" cy="394735"/>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4" name="Rounded Rectangle 27"/>
          <p:cNvSpPr/>
          <p:nvPr/>
        </p:nvSpPr>
        <p:spPr>
          <a:xfrm>
            <a:off x="4770893" y="3075226"/>
            <a:ext cx="295178" cy="226737"/>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nvGrpSpPr>
          <p:cNvPr id="25" name="Group 24"/>
          <p:cNvGrpSpPr/>
          <p:nvPr/>
        </p:nvGrpSpPr>
        <p:grpSpPr>
          <a:xfrm>
            <a:off x="0" y="1483076"/>
            <a:ext cx="2905618" cy="1232690"/>
            <a:chOff x="803640" y="3362835"/>
            <a:chExt cx="2059657" cy="1232690"/>
          </a:xfrm>
        </p:grpSpPr>
        <p:sp>
          <p:nvSpPr>
            <p:cNvPr id="26" name="TextBox 25"/>
            <p:cNvSpPr txBox="1"/>
            <p:nvPr/>
          </p:nvSpPr>
          <p:spPr>
            <a:xfrm>
              <a:off x="803640" y="3579862"/>
              <a:ext cx="2059657" cy="1015663"/>
            </a:xfrm>
            <a:prstGeom prst="rect">
              <a:avLst/>
            </a:prstGeom>
            <a:noFill/>
          </p:spPr>
          <p:txBody>
            <a:bodyPr wrap="square" rtlCol="0">
              <a:spAutoFit/>
            </a:bodyPr>
            <a:lstStyle/>
            <a:p>
              <a:pPr algn="r"/>
              <a:r>
                <a:rPr lang="ro" altLang="ko-KR" sz="1200">
                  <a:solidFill>
                    <a:schemeClr val="tx1">
                      <a:lumMod val="75000"/>
                      <a:lumOff val="25000"/>
                    </a:schemeClr>
                  </a:solidFill>
                  <a:cs typeface="Arial" pitchFamily="34" charset="0"/>
                </a:rPr>
                <a:t>În ultimii ani, au apărut noi oportunități pentru antreprenoriatul digital și pentru vânzarea de produse și servicii prin Internet.</a:t>
              </a:r>
              <a:endParaRPr lang="ko-KR" altLang="en-US" sz="1200" dirty="0">
                <a:solidFill>
                  <a:schemeClr val="tx1">
                    <a:lumMod val="75000"/>
                    <a:lumOff val="25000"/>
                  </a:schemeClr>
                </a:solidFill>
                <a:cs typeface="Arial" pitchFamily="34" charset="0"/>
              </a:endParaRPr>
            </a:p>
          </p:txBody>
        </p:sp>
        <p:sp>
          <p:nvSpPr>
            <p:cNvPr id="27" name="TextBox 26"/>
            <p:cNvSpPr txBox="1"/>
            <p:nvPr/>
          </p:nvSpPr>
          <p:spPr>
            <a:xfrm>
              <a:off x="803640" y="3362835"/>
              <a:ext cx="2059657" cy="276999"/>
            </a:xfrm>
            <a:prstGeom prst="rect">
              <a:avLst/>
            </a:prstGeom>
            <a:noFill/>
          </p:spPr>
          <p:txBody>
            <a:bodyPr wrap="square" rtlCol="0">
              <a:spAutoFit/>
            </a:bodyPr>
            <a:lstStyle/>
            <a:p>
              <a:pPr algn="r"/>
              <a:r>
                <a:rPr lang="ro" altLang="ko-KR" sz="1200" b="1">
                  <a:solidFill>
                    <a:schemeClr val="tx1">
                      <a:lumMod val="75000"/>
                      <a:lumOff val="25000"/>
                    </a:schemeClr>
                  </a:solidFill>
                  <a:cs typeface="Arial" pitchFamily="34" charset="0"/>
                </a:rPr>
                <a:t>Antreprenoriat digital</a:t>
              </a:r>
              <a:endParaRPr lang="ko-KR" altLang="en-US" sz="1200" b="1" dirty="0">
                <a:solidFill>
                  <a:schemeClr val="tx1">
                    <a:lumMod val="75000"/>
                    <a:lumOff val="25000"/>
                  </a:schemeClr>
                </a:solidFill>
                <a:cs typeface="Arial" pitchFamily="34" charset="0"/>
              </a:endParaRPr>
            </a:p>
          </p:txBody>
        </p:sp>
      </p:grpSp>
      <p:grpSp>
        <p:nvGrpSpPr>
          <p:cNvPr id="28" name="Group 27"/>
          <p:cNvGrpSpPr/>
          <p:nvPr/>
        </p:nvGrpSpPr>
        <p:grpSpPr>
          <a:xfrm>
            <a:off x="107504" y="3283276"/>
            <a:ext cx="2798113" cy="863358"/>
            <a:chOff x="803640" y="3362835"/>
            <a:chExt cx="2059657" cy="863358"/>
          </a:xfrm>
        </p:grpSpPr>
        <p:sp>
          <p:nvSpPr>
            <p:cNvPr id="29" name="TextBox 28"/>
            <p:cNvSpPr txBox="1"/>
            <p:nvPr/>
          </p:nvSpPr>
          <p:spPr>
            <a:xfrm>
              <a:off x="803640" y="3579862"/>
              <a:ext cx="2059657" cy="646331"/>
            </a:xfrm>
            <a:prstGeom prst="rect">
              <a:avLst/>
            </a:prstGeom>
            <a:noFill/>
          </p:spPr>
          <p:txBody>
            <a:bodyPr wrap="square" rtlCol="0">
              <a:spAutoFit/>
            </a:bodyPr>
            <a:lstStyle/>
            <a:p>
              <a:pPr algn="r"/>
              <a:r>
                <a:rPr lang="ro" altLang="ko-KR" sz="1200" dirty="0">
                  <a:solidFill>
                    <a:schemeClr val="tx1">
                      <a:lumMod val="75000"/>
                      <a:lumOff val="25000"/>
                    </a:schemeClr>
                  </a:solidFill>
                  <a:cs typeface="Arial" pitchFamily="34" charset="0"/>
                </a:rPr>
                <a:t>O atenție deosebită trebuie acordată pentru a avea un logo bun, un site web și chiar rețele sociale.</a:t>
              </a:r>
            </a:p>
          </p:txBody>
        </p:sp>
        <p:sp>
          <p:nvSpPr>
            <p:cNvPr id="30" name="TextBox 29"/>
            <p:cNvSpPr txBox="1"/>
            <p:nvPr/>
          </p:nvSpPr>
          <p:spPr>
            <a:xfrm>
              <a:off x="803640" y="3362835"/>
              <a:ext cx="2059657" cy="276999"/>
            </a:xfrm>
            <a:prstGeom prst="rect">
              <a:avLst/>
            </a:prstGeom>
            <a:noFill/>
          </p:spPr>
          <p:txBody>
            <a:bodyPr wrap="square" rtlCol="0">
              <a:spAutoFit/>
            </a:bodyPr>
            <a:lstStyle/>
            <a:p>
              <a:pPr algn="r"/>
              <a:r>
                <a:rPr lang="ro" altLang="ko-KR" sz="1200" b="1">
                  <a:solidFill>
                    <a:schemeClr val="tx1">
                      <a:lumMod val="75000"/>
                      <a:lumOff val="25000"/>
                    </a:schemeClr>
                  </a:solidFill>
                  <a:cs typeface="Arial" pitchFamily="34" charset="0"/>
                </a:rPr>
                <a:t>Cum să fii pe Internet</a:t>
              </a:r>
              <a:endParaRPr lang="ko-KR" altLang="en-US" sz="1200" b="1" dirty="0">
                <a:solidFill>
                  <a:schemeClr val="tx1">
                    <a:lumMod val="75000"/>
                    <a:lumOff val="25000"/>
                  </a:schemeClr>
                </a:solidFill>
                <a:cs typeface="Arial" pitchFamily="34" charset="0"/>
              </a:endParaRPr>
            </a:p>
          </p:txBody>
        </p:sp>
      </p:grpSp>
      <p:grpSp>
        <p:nvGrpSpPr>
          <p:cNvPr id="31" name="Group 30"/>
          <p:cNvGrpSpPr/>
          <p:nvPr/>
        </p:nvGrpSpPr>
        <p:grpSpPr>
          <a:xfrm>
            <a:off x="5940151" y="1483076"/>
            <a:ext cx="3059832" cy="1232690"/>
            <a:chOff x="803640" y="3362835"/>
            <a:chExt cx="2059657" cy="1232690"/>
          </a:xfrm>
        </p:grpSpPr>
        <p:sp>
          <p:nvSpPr>
            <p:cNvPr id="32" name="TextBox 31"/>
            <p:cNvSpPr txBox="1"/>
            <p:nvPr/>
          </p:nvSpPr>
          <p:spPr>
            <a:xfrm>
              <a:off x="803640" y="3579862"/>
              <a:ext cx="2059657" cy="1015663"/>
            </a:xfrm>
            <a:prstGeom prst="rect">
              <a:avLst/>
            </a:prstGeom>
            <a:noFill/>
          </p:spPr>
          <p:txBody>
            <a:bodyPr wrap="square" rtlCol="0">
              <a:spAutoFit/>
            </a:bodyPr>
            <a:lstStyle/>
            <a:p>
              <a:r>
                <a:rPr lang="ro" altLang="ko-KR" sz="1200">
                  <a:solidFill>
                    <a:schemeClr val="tx1">
                      <a:lumMod val="75000"/>
                      <a:lumOff val="25000"/>
                    </a:schemeClr>
                  </a:solidFill>
                  <a:cs typeface="Arial" pitchFamily="34" charset="0"/>
                </a:rPr>
                <a:t>Avantajele antreprenoriatului digital includ investiții inițiale mai mici, flexibilitate mai mare și lucru mai flexibil decât în cazul antreprenoriatului tradițional.</a:t>
              </a:r>
              <a:endParaRPr lang="ko-KR" altLang="en-US" sz="1200" dirty="0">
                <a:solidFill>
                  <a:schemeClr val="tx1">
                    <a:lumMod val="75000"/>
                    <a:lumOff val="25000"/>
                  </a:schemeClr>
                </a:solidFill>
                <a:cs typeface="Arial" pitchFamily="34" charset="0"/>
              </a:endParaRPr>
            </a:p>
          </p:txBody>
        </p:sp>
        <p:sp>
          <p:nvSpPr>
            <p:cNvPr id="33" name="TextBox 32"/>
            <p:cNvSpPr txBox="1"/>
            <p:nvPr/>
          </p:nvSpPr>
          <p:spPr>
            <a:xfrm>
              <a:off x="803640" y="3362835"/>
              <a:ext cx="2059657" cy="276999"/>
            </a:xfrm>
            <a:prstGeom prst="rect">
              <a:avLst/>
            </a:prstGeom>
            <a:noFill/>
          </p:spPr>
          <p:txBody>
            <a:bodyPr wrap="square" rtlCol="0">
              <a:spAutoFit/>
            </a:bodyPr>
            <a:lstStyle/>
            <a:p>
              <a:r>
                <a:rPr lang="ro" altLang="ko-KR" sz="1200" b="1">
                  <a:solidFill>
                    <a:schemeClr val="tx1">
                      <a:lumMod val="75000"/>
                      <a:lumOff val="25000"/>
                    </a:schemeClr>
                  </a:solidFill>
                  <a:cs typeface="Arial" pitchFamily="34" charset="0"/>
                </a:rPr>
                <a:t>Avantajele antreprenoriatului digital</a:t>
              </a:r>
              <a:endParaRPr lang="ko-KR" altLang="en-US" sz="1200" b="1" dirty="0">
                <a:solidFill>
                  <a:schemeClr val="tx1">
                    <a:lumMod val="75000"/>
                    <a:lumOff val="25000"/>
                  </a:schemeClr>
                </a:solidFill>
                <a:cs typeface="Arial" pitchFamily="34" charset="0"/>
              </a:endParaRPr>
            </a:p>
          </p:txBody>
        </p:sp>
      </p:grpSp>
      <p:grpSp>
        <p:nvGrpSpPr>
          <p:cNvPr id="34" name="Group 33"/>
          <p:cNvGrpSpPr/>
          <p:nvPr/>
        </p:nvGrpSpPr>
        <p:grpSpPr>
          <a:xfrm>
            <a:off x="5940151" y="3283276"/>
            <a:ext cx="2952328" cy="863358"/>
            <a:chOff x="803640" y="3362835"/>
            <a:chExt cx="2059657" cy="863358"/>
          </a:xfrm>
        </p:grpSpPr>
        <p:sp>
          <p:nvSpPr>
            <p:cNvPr id="35" name="TextBox 34"/>
            <p:cNvSpPr txBox="1"/>
            <p:nvPr/>
          </p:nvSpPr>
          <p:spPr>
            <a:xfrm>
              <a:off x="803640" y="3579862"/>
              <a:ext cx="2059657" cy="646331"/>
            </a:xfrm>
            <a:prstGeom prst="rect">
              <a:avLst/>
            </a:prstGeom>
            <a:noFill/>
          </p:spPr>
          <p:txBody>
            <a:bodyPr wrap="square" rtlCol="0">
              <a:spAutoFit/>
            </a:bodyPr>
            <a:lstStyle/>
            <a:p>
              <a:r>
                <a:rPr lang="ro" altLang="ko-KR" sz="1200">
                  <a:solidFill>
                    <a:schemeClr val="tx1">
                      <a:lumMod val="75000"/>
                      <a:lumOff val="25000"/>
                    </a:schemeClr>
                  </a:solidFill>
                  <a:cs typeface="Arial" pitchFamily="34" charset="0"/>
                </a:rPr>
                <a:t>Strategiile de marketing digital vor îmbunătăți marketingul produselor și serviciilor prin satisfacerea nevoilor pieței.</a:t>
              </a:r>
            </a:p>
          </p:txBody>
        </p:sp>
        <p:sp>
          <p:nvSpPr>
            <p:cNvPr id="36" name="TextBox 35"/>
            <p:cNvSpPr txBox="1"/>
            <p:nvPr/>
          </p:nvSpPr>
          <p:spPr>
            <a:xfrm>
              <a:off x="803640" y="3362835"/>
              <a:ext cx="2059657" cy="276999"/>
            </a:xfrm>
            <a:prstGeom prst="rect">
              <a:avLst/>
            </a:prstGeom>
            <a:noFill/>
          </p:spPr>
          <p:txBody>
            <a:bodyPr wrap="square" rtlCol="0">
              <a:spAutoFit/>
            </a:bodyPr>
            <a:lstStyle/>
            <a:p>
              <a:r>
                <a:rPr lang="ro" altLang="ko-KR" sz="1200" b="1">
                  <a:solidFill>
                    <a:schemeClr val="tx1">
                      <a:lumMod val="75000"/>
                      <a:lumOff val="25000"/>
                    </a:schemeClr>
                  </a:solidFill>
                  <a:cs typeface="Arial" pitchFamily="34" charset="0"/>
                </a:rPr>
                <a:t>Marketing digital</a:t>
              </a:r>
              <a:endParaRPr lang="ko-KR" altLang="en-US" sz="1200" b="1" dirty="0">
                <a:solidFill>
                  <a:schemeClr val="tx1">
                    <a:lumMod val="75000"/>
                    <a:lumOff val="25000"/>
                  </a:schemeClr>
                </a:solidFill>
                <a:cs typeface="Arial" pitchFamily="34" charset="0"/>
              </a:endParaRPr>
            </a:p>
          </p:txBody>
        </p:sp>
      </p:grpSp>
    </p:spTree>
    <p:extLst>
      <p:ext uri="{BB962C8B-B14F-4D97-AF65-F5344CB8AC3E}">
        <p14:creationId xmlns:p14="http://schemas.microsoft.com/office/powerpoint/2010/main" val="18378943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8" y="3003798"/>
            <a:ext cx="9144000" cy="576063"/>
          </a:xfrm>
        </p:spPr>
        <p:txBody>
          <a:bodyPr/>
          <a:lstStyle/>
          <a:p>
            <a:r>
              <a:rPr lang="ro" altLang="ko-KR" sz="3600"/>
              <a:t>Mulțumesc!</a:t>
            </a:r>
            <a:endParaRPr lang="ko-KR" altLang="en-US" sz="3600" dirty="0"/>
          </a:p>
        </p:txBody>
      </p:sp>
      <p:sp>
        <p:nvSpPr>
          <p:cNvPr id="3" name="Text Placeholder 2"/>
          <p:cNvSpPr>
            <a:spLocks noGrp="1"/>
          </p:cNvSpPr>
          <p:nvPr>
            <p:ph type="body" sz="quarter" idx="11"/>
          </p:nvPr>
        </p:nvSpPr>
        <p:spPr>
          <a:xfrm>
            <a:off x="-148" y="3867894"/>
            <a:ext cx="9144000" cy="288032"/>
          </a:xfrm>
        </p:spPr>
        <p:txBody>
          <a:bodyPr/>
          <a:lstStyle/>
          <a:p>
            <a:pPr lvl="0"/>
            <a:r>
              <a:rPr lang="ro" altLang="ko-KR" sz="1800" dirty="0"/>
              <a:t>Continuă-ți parcursul de formare pe </a:t>
            </a:r>
            <a:r>
              <a:rPr lang="ro" altLang="ko-KR" sz="1800" dirty="0">
                <a:hlinkClick r:id="rId2"/>
              </a:rPr>
              <a:t>www.projectspecial.eu </a:t>
            </a:r>
            <a:r>
              <a:rPr lang="ro" altLang="ko-KR" sz="1800" dirty="0"/>
              <a:t>!</a:t>
            </a:r>
            <a:endParaRPr lang="en-US" altLang="ko-KR" sz="1800" dirty="0"/>
          </a:p>
        </p:txBody>
      </p:sp>
    </p:spTree>
    <p:extLst>
      <p:ext uri="{BB962C8B-B14F-4D97-AF65-F5344CB8AC3E}">
        <p14:creationId xmlns:p14="http://schemas.microsoft.com/office/powerpoint/2010/main" val="61455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Ce este antreprenoriatul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Definiție</a:t>
            </a:r>
          </a:p>
        </p:txBody>
      </p:sp>
      <p:sp>
        <p:nvSpPr>
          <p:cNvPr id="4" name="TextBox 15">
            <a:extLst>
              <a:ext uri="{FF2B5EF4-FFF2-40B4-BE49-F238E27FC236}">
                <a16:creationId xmlns:a16="http://schemas.microsoft.com/office/drawing/2014/main" id="{A4EC8DF6-3118-6A03-CDDF-70A85F135774}"/>
              </a:ext>
            </a:extLst>
          </p:cNvPr>
          <p:cNvSpPr txBox="1"/>
          <p:nvPr/>
        </p:nvSpPr>
        <p:spPr>
          <a:xfrm>
            <a:off x="395536" y="1563638"/>
            <a:ext cx="5256584" cy="2421176"/>
          </a:xfrm>
          <a:prstGeom prst="rect">
            <a:avLst/>
          </a:prstGeom>
          <a:noFill/>
        </p:spPr>
        <p:txBody>
          <a:bodyPr wrap="square" rtlCol="0">
            <a:spAutoFit/>
          </a:bodyPr>
          <a:lstStyle/>
          <a:p>
            <a:pPr algn="just" latinLnBrk="0">
              <a:lnSpc>
                <a:spcPct val="150000"/>
              </a:lnSpc>
              <a:spcAft>
                <a:spcPts val="800"/>
              </a:spcAft>
            </a:pP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Exemple de afaceri digitale </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includ:</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buFont typeface="Symbol" panose="05050102010706020507" pitchFamily="18" charset="2"/>
              <a:buChar char=""/>
            </a:pP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Bloguri tematice</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De exemplu, despre îngrijirea personală, jocuri video, sport sau nutriție. Un blog care oferă conținut de calitate și câștigă relevanță poate câștiga venituri prin publicitate.</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latinLnBrk="0">
              <a:lnSpc>
                <a:spcPct val="150000"/>
              </a:lnSpc>
              <a:spcAft>
                <a:spcPts val="800"/>
              </a:spcAft>
              <a:buFont typeface="Symbol" panose="05050102010706020507" pitchFamily="18" charset="2"/>
              <a:buChar char=""/>
            </a:pP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Influencer / Youtuber / Streamer</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Deși probabilitatea de a putea trăi din aceste profesii este mai mică, nu trebuie uitat că sunt și antreprenori digitali.</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ko-KR" altLang="en-US" sz="1200" dirty="0">
              <a:solidFill>
                <a:schemeClr val="tx1">
                  <a:lumMod val="75000"/>
                  <a:lumOff val="25000"/>
                </a:schemeClr>
              </a:solidFill>
              <a:cs typeface="Arial" pitchFamily="34" charset="0"/>
            </a:endParaRPr>
          </a:p>
        </p:txBody>
      </p:sp>
      <p:pic>
        <p:nvPicPr>
          <p:cNvPr id="6" name="Imagen 5" descr="Imagen que contiene Diagrama&#10;&#10;Descripción generada automáticamente">
            <a:extLst>
              <a:ext uri="{FF2B5EF4-FFF2-40B4-BE49-F238E27FC236}">
                <a16:creationId xmlns:a16="http://schemas.microsoft.com/office/drawing/2014/main" id="{2035E07C-9534-8681-FD5C-E74D641E354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228184" y="1707654"/>
            <a:ext cx="2139702" cy="2139702"/>
          </a:xfrm>
          <a:prstGeom prst="rect">
            <a:avLst/>
          </a:prstGeom>
        </p:spPr>
      </p:pic>
    </p:spTree>
    <p:extLst>
      <p:ext uri="{BB962C8B-B14F-4D97-AF65-F5344CB8AC3E}">
        <p14:creationId xmlns:p14="http://schemas.microsoft.com/office/powerpoint/2010/main" val="1247491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Ce este antreprenoriatul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Avantaje și oportunități</a:t>
            </a:r>
          </a:p>
        </p:txBody>
      </p:sp>
      <p:sp>
        <p:nvSpPr>
          <p:cNvPr id="4" name="TextBox 15">
            <a:extLst>
              <a:ext uri="{FF2B5EF4-FFF2-40B4-BE49-F238E27FC236}">
                <a16:creationId xmlns:a16="http://schemas.microsoft.com/office/drawing/2014/main" id="{A4EC8DF6-3118-6A03-CDDF-70A85F135774}"/>
              </a:ext>
            </a:extLst>
          </p:cNvPr>
          <p:cNvSpPr txBox="1"/>
          <p:nvPr/>
        </p:nvSpPr>
        <p:spPr>
          <a:xfrm>
            <a:off x="3995936" y="1795391"/>
            <a:ext cx="4500500" cy="2041585"/>
          </a:xfrm>
          <a:prstGeom prst="rect">
            <a:avLst/>
          </a:prstGeom>
          <a:noFill/>
        </p:spPr>
        <p:txBody>
          <a:bodyPr wrap="square" rtlCol="0">
            <a:spAutoFit/>
          </a:bodyPr>
          <a:lstStyle/>
          <a:p>
            <a:pPr algn="just" latinLnBrk="0">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În timpul pandemiei de COVID-19, ați văzut cu siguranță câte companii din jurul vostru au ales să aibă o prezență pe internet și câte altele au dispărut pentru că nu au făcut tranziția la digital. Știm deja că mediul digital este viitorul pentru o mare parte a companiilor. Dar tu, știi care sunt avantajele antreprenoriatului digital?</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ko-KR" altLang="en-US" sz="1200" dirty="0">
              <a:solidFill>
                <a:schemeClr val="tx1">
                  <a:lumMod val="75000"/>
                  <a:lumOff val="25000"/>
                </a:schemeClr>
              </a:solidFill>
              <a:cs typeface="Arial" pitchFamily="34" charset="0"/>
            </a:endParaRPr>
          </a:p>
        </p:txBody>
      </p:sp>
      <p:pic>
        <p:nvPicPr>
          <p:cNvPr id="7" name="Imagen 6" descr="Interfaz de usuario gráfica, Aplicación&#10;&#10;Descripción generada automáticamente">
            <a:extLst>
              <a:ext uri="{FF2B5EF4-FFF2-40B4-BE49-F238E27FC236}">
                <a16:creationId xmlns:a16="http://schemas.microsoft.com/office/drawing/2014/main" id="{5ECE4B41-1528-BE3F-C2F1-605E347C7A6D}"/>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15652" y="1671622"/>
            <a:ext cx="2952328" cy="2175373"/>
          </a:xfrm>
          <a:prstGeom prst="rect">
            <a:avLst/>
          </a:prstGeom>
        </p:spPr>
      </p:pic>
    </p:spTree>
    <p:extLst>
      <p:ext uri="{BB962C8B-B14F-4D97-AF65-F5344CB8AC3E}">
        <p14:creationId xmlns:p14="http://schemas.microsoft.com/office/powerpoint/2010/main" val="858401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Ce este antreprenoriatul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Avantaje și oportunități</a:t>
            </a:r>
          </a:p>
        </p:txBody>
      </p:sp>
      <p:sp>
        <p:nvSpPr>
          <p:cNvPr id="5" name="TextBox 15">
            <a:extLst>
              <a:ext uri="{FF2B5EF4-FFF2-40B4-BE49-F238E27FC236}">
                <a16:creationId xmlns:a16="http://schemas.microsoft.com/office/drawing/2014/main" id="{ED810CDD-8734-3259-0C29-8B7217BCF9F5}"/>
              </a:ext>
            </a:extLst>
          </p:cNvPr>
          <p:cNvSpPr txBox="1"/>
          <p:nvPr/>
        </p:nvSpPr>
        <p:spPr>
          <a:xfrm>
            <a:off x="323528" y="1398316"/>
            <a:ext cx="5202324" cy="1166153"/>
          </a:xfrm>
          <a:prstGeom prst="rect">
            <a:avLst/>
          </a:prstGeom>
          <a:noFill/>
        </p:spPr>
        <p:txBody>
          <a:bodyPr wrap="square" rtlCol="0">
            <a:spAutoFit/>
          </a:bodyPr>
          <a:lstStyle/>
          <a:p>
            <a:pPr marL="342900" lvl="0" indent="-342900" algn="just" latinLnBrk="0">
              <a:lnSpc>
                <a:spcPct val="150000"/>
              </a:lnSpc>
              <a:buFont typeface="Symbol" panose="05050102010706020507" pitchFamily="18" charset="2"/>
              <a:buChar char=""/>
            </a:pP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Noi oportunități</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Nevoile consumatorilor se schimbă, iar în prezent multe dintre ele sunt legate de lumea digitală, așa că poți găsi numeroase oportunități de afaceri prin vânzarea produselor sau serviciilor tale prin Internet.</a:t>
            </a:r>
            <a:endParaRPr lang="en-GB" sz="1200" dirty="0">
              <a:solidFill>
                <a:schemeClr val="tx1">
                  <a:lumMod val="75000"/>
                  <a:lumOff val="25000"/>
                </a:schemeClr>
              </a:solidFill>
              <a:effectLst/>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B9D2AF18-5733-9722-51AB-4E089559680A}"/>
              </a:ext>
            </a:extLst>
          </p:cNvPr>
          <p:cNvSpPr txBox="1"/>
          <p:nvPr/>
        </p:nvSpPr>
        <p:spPr>
          <a:xfrm>
            <a:off x="323528" y="2593123"/>
            <a:ext cx="5202324" cy="1170513"/>
          </a:xfrm>
          <a:prstGeom prst="rect">
            <a:avLst/>
          </a:prstGeom>
          <a:noFill/>
        </p:spPr>
        <p:txBody>
          <a:bodyPr wrap="square">
            <a:spAutoFit/>
          </a:bodyPr>
          <a:lstStyle/>
          <a:p>
            <a:pPr marL="342900" lvl="0" indent="-342900" algn="just" latinLnBrk="0">
              <a:lnSpc>
                <a:spcPct val="150000"/>
              </a:lnSpc>
              <a:spcAft>
                <a:spcPts val="800"/>
              </a:spcAft>
              <a:buFont typeface="Symbol" panose="05050102010706020507" pitchFamily="18" charset="2"/>
              <a:buChar char=""/>
            </a:pP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Munca flexibilă</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Când ești antreprenor, decizi singur programul de lucru. Când vine vorba de antreprenoriat digital, nu ești limitat să fii tot timpul în același spațiu, deoarece ai nevoie doar de dispozitivele digitale pentru a funcționa de oriunde în lume.</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Imagen 10" descr="Icono&#10;&#10;Descripción generada automáticamente">
            <a:extLst>
              <a:ext uri="{FF2B5EF4-FFF2-40B4-BE49-F238E27FC236}">
                <a16:creationId xmlns:a16="http://schemas.microsoft.com/office/drawing/2014/main" id="{5F87E7D0-B0D6-63CD-57E8-B4015CB2DF2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40152" y="1760576"/>
            <a:ext cx="2448272" cy="2042777"/>
          </a:xfrm>
          <a:prstGeom prst="rect">
            <a:avLst/>
          </a:prstGeom>
        </p:spPr>
      </p:pic>
    </p:spTree>
    <p:extLst>
      <p:ext uri="{BB962C8B-B14F-4D97-AF65-F5344CB8AC3E}">
        <p14:creationId xmlns:p14="http://schemas.microsoft.com/office/powerpoint/2010/main" val="224615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Dibujo de una persona&#10;&#10;Descripción generada automáticamente con confianza baja">
            <a:extLst>
              <a:ext uri="{FF2B5EF4-FFF2-40B4-BE49-F238E27FC236}">
                <a16:creationId xmlns:a16="http://schemas.microsoft.com/office/drawing/2014/main" id="{E3CCC83C-90C4-C152-6314-5DCF8D36DF5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64088" y="1785868"/>
            <a:ext cx="2850080" cy="2139786"/>
          </a:xfrm>
          <a:prstGeom prst="rect">
            <a:avLst/>
          </a:prstGeom>
        </p:spPr>
      </p:pic>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Ce este antreprenoriatul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Avantaje și oportunități</a:t>
            </a:r>
          </a:p>
        </p:txBody>
      </p:sp>
      <p:sp>
        <p:nvSpPr>
          <p:cNvPr id="6" name="CuadroTexto 5">
            <a:extLst>
              <a:ext uri="{FF2B5EF4-FFF2-40B4-BE49-F238E27FC236}">
                <a16:creationId xmlns:a16="http://schemas.microsoft.com/office/drawing/2014/main" id="{2492C7E3-7782-AEEA-DCF8-14F77F5B32F8}"/>
              </a:ext>
            </a:extLst>
          </p:cNvPr>
          <p:cNvSpPr txBox="1"/>
          <p:nvPr/>
        </p:nvSpPr>
        <p:spPr>
          <a:xfrm>
            <a:off x="323528" y="1412609"/>
            <a:ext cx="4572000" cy="1170513"/>
          </a:xfrm>
          <a:prstGeom prst="rect">
            <a:avLst/>
          </a:prstGeom>
          <a:noFill/>
        </p:spPr>
        <p:txBody>
          <a:bodyPr wrap="square">
            <a:spAutoFit/>
          </a:bodyPr>
          <a:lstStyle/>
          <a:p>
            <a:pPr marL="342900" lvl="0" indent="-342900" algn="just" latinLnBrk="0">
              <a:lnSpc>
                <a:spcPct val="150000"/>
              </a:lnSpc>
              <a:spcAft>
                <a:spcPts val="800"/>
              </a:spcAft>
              <a:buFont typeface="Symbol" panose="05050102010706020507" pitchFamily="18" charset="2"/>
              <a:buChar char=""/>
            </a:pP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Investiție inițială scăzută</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Întrucât nu aveți nevoie de un spațiu fizic pentru a vă desfășura munca, investiția inițială este mult redusă, deoarece aveți nevoie doar de un computer și de o conexiune la internet pentru a începe.</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D8071482-2A7D-1AA4-84D0-AFC1F01E6022}"/>
              </a:ext>
            </a:extLst>
          </p:cNvPr>
          <p:cNvSpPr txBox="1"/>
          <p:nvPr/>
        </p:nvSpPr>
        <p:spPr>
          <a:xfrm>
            <a:off x="323528" y="2612298"/>
            <a:ext cx="4572000" cy="1447512"/>
          </a:xfrm>
          <a:prstGeom prst="rect">
            <a:avLst/>
          </a:prstGeom>
          <a:noFill/>
        </p:spPr>
        <p:txBody>
          <a:bodyPr wrap="square">
            <a:spAutoFit/>
          </a:bodyPr>
          <a:lstStyle/>
          <a:p>
            <a:pPr marL="342900" lvl="0" indent="-342900" algn="just" latinLnBrk="0">
              <a:lnSpc>
                <a:spcPct val="150000"/>
              </a:lnSpc>
              <a:spcAft>
                <a:spcPts val="800"/>
              </a:spcAft>
              <a:buFont typeface="Symbol" panose="05050102010706020507" pitchFamily="18" charset="2"/>
              <a:buChar char=""/>
            </a:pPr>
            <a:r>
              <a:rPr lang="ro" sz="1200" b="1"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Vizibilitate mai mare</a:t>
            </a: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 Veți putea ajunge la oricine oriunde în lume, în funcție de publicul pe care doriți să îl vizați. Chiar dacă vizibilitatea ta este mică la început, dacă îți pui mintea la asta, vei putea ajunge la mult mai mulți oameni decât în antreprenoriatul non-digital.</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2324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13D77A5-8B36-BCEA-E61A-90E860E8FA72}"/>
              </a:ext>
            </a:extLst>
          </p:cNvPr>
          <p:cNvSpPr>
            <a:spLocks noGrp="1"/>
          </p:cNvSpPr>
          <p:nvPr>
            <p:ph type="body" sz="quarter" idx="10"/>
          </p:nvPr>
        </p:nvSpPr>
        <p:spPr/>
        <p:txBody>
          <a:bodyPr/>
          <a:lstStyle/>
          <a:p>
            <a:r>
              <a:rPr lang="ro" sz="2800"/>
              <a:t>Ce este antreprenoriatul digital?</a:t>
            </a:r>
          </a:p>
        </p:txBody>
      </p:sp>
      <p:sp>
        <p:nvSpPr>
          <p:cNvPr id="3" name="Marcador de texto 2">
            <a:extLst>
              <a:ext uri="{FF2B5EF4-FFF2-40B4-BE49-F238E27FC236}">
                <a16:creationId xmlns:a16="http://schemas.microsoft.com/office/drawing/2014/main" id="{77B87DF5-9A7E-98DC-E4D2-4B1BC1B1AB31}"/>
              </a:ext>
            </a:extLst>
          </p:cNvPr>
          <p:cNvSpPr>
            <a:spLocks noGrp="1"/>
          </p:cNvSpPr>
          <p:nvPr>
            <p:ph type="body" sz="quarter" idx="11"/>
          </p:nvPr>
        </p:nvSpPr>
        <p:spPr/>
        <p:txBody>
          <a:bodyPr/>
          <a:lstStyle/>
          <a:p>
            <a:r>
              <a:rPr lang="ro" sz="1800"/>
              <a:t>Avantaje și oportunități</a:t>
            </a:r>
          </a:p>
        </p:txBody>
      </p:sp>
      <p:sp>
        <p:nvSpPr>
          <p:cNvPr id="7" name="CuadroTexto 6">
            <a:extLst>
              <a:ext uri="{FF2B5EF4-FFF2-40B4-BE49-F238E27FC236}">
                <a16:creationId xmlns:a16="http://schemas.microsoft.com/office/drawing/2014/main" id="{9E72B4F5-7D7C-F7DE-2D21-314C6C52F0EC}"/>
              </a:ext>
            </a:extLst>
          </p:cNvPr>
          <p:cNvSpPr txBox="1"/>
          <p:nvPr/>
        </p:nvSpPr>
        <p:spPr>
          <a:xfrm>
            <a:off x="4564442" y="1851670"/>
            <a:ext cx="3204356" cy="1724511"/>
          </a:xfrm>
          <a:prstGeom prst="rect">
            <a:avLst/>
          </a:prstGeom>
          <a:noFill/>
        </p:spPr>
        <p:txBody>
          <a:bodyPr wrap="square">
            <a:spAutoFit/>
          </a:bodyPr>
          <a:lstStyle/>
          <a:p>
            <a:pPr algn="just" latinLnBrk="0">
              <a:lnSpc>
                <a:spcPct val="150000"/>
              </a:lnSpc>
              <a:spcAft>
                <a:spcPts val="800"/>
              </a:spcAft>
            </a:pPr>
            <a:r>
              <a:rPr lang="ro" sz="1200" dirty="0">
                <a:solidFill>
                  <a:schemeClr val="tx1">
                    <a:lumMod val="75000"/>
                    <a:lumOff val="25000"/>
                  </a:schemeClr>
                </a:solidFill>
                <a:effectLst/>
                <a:latin typeface="Arial" panose="020B0604020202020204" pitchFamily="34" charset="0"/>
                <a:ea typeface="Calibri" panose="020F0502020204030204" pitchFamily="34" charset="0"/>
                <a:cs typeface="Times New Roman" panose="02020603050405020304" pitchFamily="18" charset="0"/>
              </a:rPr>
              <a:t>Deși, în ciuda avantajelor antreprenoriatului digital, nu ar trebui să pierzi din vedere obiectivele tale, deoarece succesul nu este garantat, există concurență mare și poți pierde rapid calea dacă nu perseverezi și nu rămâi concentrat.</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Imagen 4" descr="Forma&#10;&#10;Descripción generada automáticamente">
            <a:extLst>
              <a:ext uri="{FF2B5EF4-FFF2-40B4-BE49-F238E27FC236}">
                <a16:creationId xmlns:a16="http://schemas.microsoft.com/office/drawing/2014/main" id="{7D38F8CE-701B-36A1-2D7C-3979BA48D95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71600" y="1635646"/>
            <a:ext cx="3204356" cy="2293118"/>
          </a:xfrm>
          <a:prstGeom prst="rect">
            <a:avLst/>
          </a:prstGeom>
        </p:spPr>
      </p:pic>
    </p:spTree>
    <p:extLst>
      <p:ext uri="{BB962C8B-B14F-4D97-AF65-F5344CB8AC3E}">
        <p14:creationId xmlns:p14="http://schemas.microsoft.com/office/powerpoint/2010/main" val="4155785563"/>
      </p:ext>
    </p:extLst>
  </p:cSld>
  <p:clrMapOvr>
    <a:masterClrMapping/>
  </p:clrMapOvr>
</p:sld>
</file>

<file path=ppt/theme/theme1.xml><?xml version="1.0" encoding="utf-8"?>
<a:theme xmlns:a="http://schemas.openxmlformats.org/drawingml/2006/main" name="Cover and End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s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2AEB8"/>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Section Break Slide Master">
  <a:themeElements>
    <a:clrScheme name="ALLPPT-COLOR-A19">
      <a:dk1>
        <a:sysClr val="windowText" lastClr="000000"/>
      </a:dk1>
      <a:lt1>
        <a:sysClr val="window" lastClr="FFFFFF"/>
      </a:lt1>
      <a:dk2>
        <a:srgbClr val="1F497D"/>
      </a:dk2>
      <a:lt2>
        <a:srgbClr val="EEECE1"/>
      </a:lt2>
      <a:accent1>
        <a:srgbClr val="32AEB8"/>
      </a:accent1>
      <a:accent2>
        <a:srgbClr val="F2A40D"/>
      </a:accent2>
      <a:accent3>
        <a:srgbClr val="32AEB8"/>
      </a:accent3>
      <a:accent4>
        <a:srgbClr val="F2A40D"/>
      </a:accent4>
      <a:accent5>
        <a:srgbClr val="32AEB8"/>
      </a:accent5>
      <a:accent6>
        <a:srgbClr val="F2A40D"/>
      </a:accent6>
      <a:hlink>
        <a:srgbClr val="3F3F3F"/>
      </a:hlink>
      <a:folHlink>
        <a:srgbClr val="3F3F3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3682</Words>
  <Application>Microsoft Office PowerPoint</Application>
  <PresentationFormat>Expunere pe ecran (16:9)</PresentationFormat>
  <Paragraphs>303</Paragraphs>
  <Slides>44</Slides>
  <Notes>0</Notes>
  <HiddenSlides>0</HiddenSlides>
  <MMClips>0</MMClips>
  <ScaleCrop>false</ScaleCrop>
  <HeadingPairs>
    <vt:vector size="8" baseType="variant">
      <vt:variant>
        <vt:lpstr>Fonturi utilizate</vt:lpstr>
      </vt:variant>
      <vt:variant>
        <vt:i4>5</vt:i4>
      </vt:variant>
      <vt:variant>
        <vt:lpstr>Temă</vt:lpstr>
      </vt:variant>
      <vt:variant>
        <vt:i4>3</vt:i4>
      </vt:variant>
      <vt:variant>
        <vt:lpstr>Servere OLE încorporate</vt:lpstr>
      </vt:variant>
      <vt:variant>
        <vt:i4>0</vt:i4>
      </vt:variant>
      <vt:variant>
        <vt:lpstr>Titluri diapozitive</vt:lpstr>
      </vt:variant>
      <vt:variant>
        <vt:i4>44</vt:i4>
      </vt:variant>
    </vt:vector>
  </HeadingPairs>
  <TitlesOfParts>
    <vt:vector size="52" baseType="lpstr">
      <vt:lpstr>Arial</vt:lpstr>
      <vt:lpstr>Calibri</vt:lpstr>
      <vt:lpstr>Public Sans</vt:lpstr>
      <vt:lpstr>Segoe UI Emoji</vt:lpstr>
      <vt:lpstr>Symbol</vt:lpstr>
      <vt:lpstr>Cover and End Slide Master</vt:lpstr>
      <vt:lpstr>Contents Slide Master</vt:lpstr>
      <vt:lpstr>Section Break Slide Master</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Luminița BOLOCA</cp:lastModifiedBy>
  <cp:revision>188</cp:revision>
  <dcterms:created xsi:type="dcterms:W3CDTF">2016-12-05T23:26:54Z</dcterms:created>
  <dcterms:modified xsi:type="dcterms:W3CDTF">2023-06-16T07:44:22Z</dcterms:modified>
</cp:coreProperties>
</file>