
<file path=[Content_Types].xml><?xml version="1.0" encoding="utf-8"?>
<Types xmlns="http://schemas.openxmlformats.org/package/2006/content-types">
  <Default ContentType="image/jpeg" Extension="jpg"/>
  <Default ContentType="application/vnd.openxmlformats-officedocument.vmlDrawing" Extension="vml"/>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oleObject" PartName="/ppt/embeddings/oleObject13.bin"/>
  <Override ContentType="application/vnd.openxmlformats-officedocument.oleObject" PartName="/ppt/embeddings/oleObject9.bin"/>
  <Override ContentType="application/vnd.openxmlformats-officedocument.oleObject" PartName="/ppt/embeddings/oleObject6.bin"/>
  <Override ContentType="application/vnd.openxmlformats-officedocument.oleObject" PartName="/ppt/embeddings/oleObject15.bin"/>
  <Override ContentType="application/vnd.openxmlformats-officedocument.oleObject" PartName="/ppt/embeddings/oleObject4.bin"/>
  <Override ContentType="application/vnd.openxmlformats-officedocument.oleObject" PartName="/ppt/embeddings/oleObject1.bin"/>
  <Override ContentType="application/vnd.openxmlformats-officedocument.oleObject" PartName="/ppt/embeddings/oleObject11.bin"/>
  <Override ContentType="application/vnd.openxmlformats-officedocument.oleObject" PartName="/ppt/embeddings/oleObject8.bin"/>
  <Override ContentType="application/vnd.openxmlformats-officedocument.oleObject" PartName="/ppt/embeddings/oleObject14.bin"/>
  <Override ContentType="application/vnd.openxmlformats-officedocument.oleObject" PartName="/ppt/embeddings/oleObject12.bin"/>
  <Override ContentType="application/vnd.openxmlformats-officedocument.oleObject" PartName="/ppt/embeddings/oleObject3.bin"/>
  <Override ContentType="application/vnd.openxmlformats-officedocument.oleObject" PartName="/ppt/embeddings/oleObject5.bin"/>
  <Override ContentType="application/vnd.openxmlformats-officedocument.oleObject" PartName="/ppt/embeddings/oleObject7.bin"/>
  <Override ContentType="application/vnd.openxmlformats-officedocument.oleObject" PartName="/ppt/embeddings/oleObject16.bin"/>
  <Override ContentType="application/vnd.openxmlformats-officedocument.oleObject" PartName="/ppt/embeddings/oleObject2.bin"/>
  <Override ContentType="application/vnd.openxmlformats-officedocument.oleObject" PartName="/ppt/embeddings/oleObject10.bin"/>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6" roundtripDataSignature="AMtx7mhmq7ZjLAPlz6+RHu7UxGI53zmi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7FC8E9-B228-44A4-85A4-0370109FA9FB}">
  <a:tblStyle styleId="{C37FC8E9-B228-44A4-85A4-0370109FA9FB}"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45726A0-CC40-4E09-B7FD-A14DC9890EAD}" styleName="Table_1">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1710FD7C-AF9E-4D45-9A5F-4E1D8F135159}" styleName="Table_2">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12700">
              <a:solidFill>
                <a:schemeClr val="accent3"/>
              </a:solidFill>
              <a:prstDash val="solid"/>
              <a:round/>
              <a:headEnd len="sm" w="sm" type="none"/>
              <a:tailEnd len="sm" w="sm" type="none"/>
            </a:ln>
          </a:insideV>
        </a:tcBdr>
        <a:fill>
          <a:solidFill>
            <a:srgbClr val="F0F0F0"/>
          </a:solidFill>
        </a:fill>
      </a:tcStyle>
    </a:wholeTbl>
    <a:band1H>
      <a:tcTxStyle/>
      <a:tcStyle>
        <a:fill>
          <a:solidFill>
            <a:srgbClr val="E0E0E0"/>
          </a:solidFill>
        </a:fill>
      </a:tcStyle>
    </a:band1H>
    <a:band2H>
      <a:tcTxStyle/>
    </a:band2H>
    <a:band1V>
      <a:tcTxStyle/>
      <a:tcStyle>
        <a:fill>
          <a:solidFill>
            <a:srgbClr val="E0E0E0"/>
          </a:solidFill>
        </a:fill>
      </a:tcStyle>
    </a:band1V>
    <a:band2V>
      <a:tcTxStyle/>
    </a:band2V>
    <a:lastCol>
      <a:tcTxStyle b="on" i="off"/>
    </a:lastCol>
    <a:firstCol>
      <a:tcTxStyle b="on" i="off"/>
    </a:firstCol>
    <a:lastRow>
      <a:tcTxStyle b="on" i="off"/>
      <a:tcStyle>
        <a:tcBdr>
          <a:top>
            <a:ln cap="flat" cmpd="sng" w="25400">
              <a:solidFill>
                <a:schemeClr val="accent3"/>
              </a:solidFill>
              <a:prstDash val="solid"/>
              <a:round/>
              <a:headEnd len="sm" w="sm" type="none"/>
              <a:tailEnd len="sm" w="sm" type="none"/>
            </a:ln>
          </a:top>
        </a:tcBdr>
        <a:fill>
          <a:solidFill>
            <a:srgbClr val="F0F0F0"/>
          </a:solidFill>
        </a:fill>
      </a:tcStyle>
    </a:lastRow>
    <a:seCell>
      <a:tcTxStyle/>
    </a:seCell>
    <a:swCell>
      <a:tcTxStyle/>
    </a:swCell>
    <a:firstRow>
      <a:tcTxStyle b="on" i="off"/>
      <a:tcStyle>
        <a:fill>
          <a:solidFill>
            <a:srgbClr val="F0F0F0"/>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png"/><Relationship Id="rId3" Type="http://schemas.openxmlformats.org/officeDocument/2006/relationships/image" Target="../media/image1.png"/><Relationship Id="rId4" Type="http://schemas.openxmlformats.org/officeDocument/2006/relationships/image" Target="../media/image1.png"/><Relationship Id="rId5"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2" name="Google Shape;40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210b411db0b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1" name="Google Shape;411;g210b411db0b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210b411db0b_0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210b411db0b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vmlDrawing" Target="../drawings/vmlDrawing1.vml"/><Relationship Id="rId3" Type="http://schemas.openxmlformats.org/officeDocument/2006/relationships/oleObject" Target="../embeddings/oleObject1.bin"/><Relationship Id="rId4" Type="http://schemas.openxmlformats.org/officeDocument/2006/relationships/oleObject" Target="../embeddings/oleObject1.bin"/><Relationship Id="rId5"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vmlDrawing" Target="../drawings/vmlDrawing2.vml"/><Relationship Id="rId3" Type="http://schemas.openxmlformats.org/officeDocument/2006/relationships/oleObject" Target="../embeddings/oleObject2.bin"/><Relationship Id="rId4" Type="http://schemas.openxmlformats.org/officeDocument/2006/relationships/oleObject" Target="../embeddings/oleObject2.bin"/><Relationship Id="rId5"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Layout">
  <p:cSld name="Section Break Layout">
    <p:spTree>
      <p:nvGrpSpPr>
        <p:cNvPr id="15" name="Shape 15"/>
        <p:cNvGrpSpPr/>
        <p:nvPr/>
      </p:nvGrpSpPr>
      <p:grpSpPr>
        <a:xfrm>
          <a:off x="0" y="0"/>
          <a:ext cx="0" cy="0"/>
          <a:chOff x="0" y="0"/>
          <a:chExt cx="0" cy="0"/>
        </a:xfrm>
      </p:grpSpPr>
      <p:sp>
        <p:nvSpPr>
          <p:cNvPr id="16" name="Google Shape;16;p32"/>
          <p:cNvSpPr/>
          <p:nvPr/>
        </p:nvSpPr>
        <p:spPr>
          <a:xfrm>
            <a:off x="0" y="3429000"/>
            <a:ext cx="12192000" cy="34290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7" name="Google Shape;17;p32"/>
          <p:cNvSpPr/>
          <p:nvPr/>
        </p:nvSpPr>
        <p:spPr>
          <a:xfrm>
            <a:off x="2821478" y="1124744"/>
            <a:ext cx="6528725" cy="460851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8" name="Google Shape;18;p32"/>
          <p:cNvSpPr/>
          <p:nvPr/>
        </p:nvSpPr>
        <p:spPr>
          <a:xfrm>
            <a:off x="2821478" y="0"/>
            <a:ext cx="6528725" cy="260648"/>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9" name="Google Shape;19;p32"/>
          <p:cNvSpPr/>
          <p:nvPr/>
        </p:nvSpPr>
        <p:spPr>
          <a:xfrm>
            <a:off x="2821478" y="6597352"/>
            <a:ext cx="6528725" cy="260648"/>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20" name="Google Shape;20;p32"/>
          <p:cNvSpPr txBox="1"/>
          <p:nvPr>
            <p:ph idx="1" type="body"/>
          </p:nvPr>
        </p:nvSpPr>
        <p:spPr>
          <a:xfrm>
            <a:off x="2821478" y="4066024"/>
            <a:ext cx="6528725" cy="76808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b="0"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32"/>
          <p:cNvSpPr txBox="1"/>
          <p:nvPr>
            <p:ph idx="2" type="body"/>
          </p:nvPr>
        </p:nvSpPr>
        <p:spPr>
          <a:xfrm>
            <a:off x="2821478" y="4834109"/>
            <a:ext cx="6528725" cy="38404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1867"/>
              <a:buNone/>
              <a:defRPr b="0" sz="1867">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2" name="Google Shape;22;p32"/>
          <p:cNvPicPr preferRelativeResize="0"/>
          <p:nvPr/>
        </p:nvPicPr>
        <p:blipFill rotWithShape="1">
          <a:blip r:embed="rId2">
            <a:alphaModFix/>
          </a:blip>
          <a:srcRect b="0" l="0" r="0" t="0"/>
          <a:stretch/>
        </p:blipFill>
        <p:spPr>
          <a:xfrm>
            <a:off x="3421619" y="1194915"/>
            <a:ext cx="4904740" cy="24519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4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4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4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4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4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7" name="Shape 77"/>
        <p:cNvGrpSpPr/>
        <p:nvPr/>
      </p:nvGrpSpPr>
      <p:grpSpPr>
        <a:xfrm>
          <a:off x="0" y="0"/>
          <a:ext cx="0" cy="0"/>
          <a:chOff x="0" y="0"/>
          <a:chExt cx="0" cy="0"/>
        </a:xfrm>
      </p:grpSpPr>
      <p:sp>
        <p:nvSpPr>
          <p:cNvPr id="78" name="Google Shape;7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1" name="Shape 81"/>
        <p:cNvGrpSpPr/>
        <p:nvPr/>
      </p:nvGrpSpPr>
      <p:grpSpPr>
        <a:xfrm>
          <a:off x="0" y="0"/>
          <a:ext cx="0" cy="0"/>
          <a:chOff x="0" y="0"/>
          <a:chExt cx="0" cy="0"/>
        </a:xfrm>
      </p:grpSpPr>
      <p:sp>
        <p:nvSpPr>
          <p:cNvPr id="82" name="Google Shape;82;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4" name="Google Shape;84;p4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5" name="Google Shape;8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8" name="Shape 88"/>
        <p:cNvGrpSpPr/>
        <p:nvPr/>
      </p:nvGrpSpPr>
      <p:grpSpPr>
        <a:xfrm>
          <a:off x="0" y="0"/>
          <a:ext cx="0" cy="0"/>
          <a:chOff x="0" y="0"/>
          <a:chExt cx="0" cy="0"/>
        </a:xfrm>
      </p:grpSpPr>
      <p:sp>
        <p:nvSpPr>
          <p:cNvPr id="89" name="Google Shape;89;p4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45"/>
          <p:cNvSpPr/>
          <p:nvPr>
            <p:ph idx="2" type="pic"/>
          </p:nvPr>
        </p:nvSpPr>
        <p:spPr>
          <a:xfrm>
            <a:off x="5183188" y="987425"/>
            <a:ext cx="6172200" cy="4873625"/>
          </a:xfrm>
          <a:prstGeom prst="rect">
            <a:avLst/>
          </a:prstGeom>
          <a:noFill/>
          <a:ln>
            <a:noFill/>
          </a:ln>
        </p:spPr>
      </p:sp>
      <p:sp>
        <p:nvSpPr>
          <p:cNvPr id="91" name="Google Shape;91;p4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2" name="Google Shape;92;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5" name="Shape 95"/>
        <p:cNvGrpSpPr/>
        <p:nvPr/>
      </p:nvGrpSpPr>
      <p:grpSpPr>
        <a:xfrm>
          <a:off x="0" y="0"/>
          <a:ext cx="0" cy="0"/>
          <a:chOff x="0" y="0"/>
          <a:chExt cx="0" cy="0"/>
        </a:xfrm>
      </p:grpSpPr>
      <p:sp>
        <p:nvSpPr>
          <p:cNvPr id="96" name="Google Shape;96;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1" name="Shape 101"/>
        <p:cNvGrpSpPr/>
        <p:nvPr/>
      </p:nvGrpSpPr>
      <p:grpSpPr>
        <a:xfrm>
          <a:off x="0" y="0"/>
          <a:ext cx="0" cy="0"/>
          <a:chOff x="0" y="0"/>
          <a:chExt cx="0" cy="0"/>
        </a:xfrm>
      </p:grpSpPr>
      <p:sp>
        <p:nvSpPr>
          <p:cNvPr id="102" name="Google Shape;102;p4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4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4" name="Google Shape;104;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Layout">
  <p:cSld name="Agenda Layout">
    <p:spTree>
      <p:nvGrpSpPr>
        <p:cNvPr id="23" name="Shape 23"/>
        <p:cNvGrpSpPr/>
        <p:nvPr/>
      </p:nvGrpSpPr>
      <p:grpSpPr>
        <a:xfrm>
          <a:off x="0" y="0"/>
          <a:ext cx="0" cy="0"/>
          <a:chOff x="0" y="0"/>
          <a:chExt cx="0" cy="0"/>
        </a:xfrm>
      </p:grpSpPr>
      <p:sp>
        <p:nvSpPr>
          <p:cNvPr id="24" name="Google Shape;24;p33"/>
          <p:cNvSpPr/>
          <p:nvPr/>
        </p:nvSpPr>
        <p:spPr>
          <a:xfrm>
            <a:off x="-3472" y="0"/>
            <a:ext cx="2112235" cy="6858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aphicFrame>
        <p:nvGraphicFramePr>
          <p:cNvPr id="25" name="Google Shape;25;p33"/>
          <p:cNvGraphicFramePr/>
          <p:nvPr/>
        </p:nvGraphicFramePr>
        <p:xfrm>
          <a:off x="9572751" y="4305301"/>
          <a:ext cx="2578100" cy="2552700"/>
        </p:xfrm>
        <a:graphic>
          <a:graphicData uri="http://schemas.openxmlformats.org/presentationml/2006/ole">
            <mc:AlternateContent>
              <mc:Choice Requires="v">
                <p:oleObj r:id="rId3" imgH="2552700" imgW="2578100" progId="" spid="_x0000_s1">
                  <p:embed/>
                </p:oleObj>
              </mc:Choice>
              <mc:Fallback>
                <p:oleObj r:id="rId4" imgH="2552700" imgW="2578100" progId="">
                  <p:embed/>
                  <p:pic>
                    <p:nvPicPr>
                      <p:cNvPr id="25" name="Google Shape;25;p33"/>
                      <p:cNvPicPr preferRelativeResize="0"/>
                      <p:nvPr/>
                    </p:nvPicPr>
                    <p:blipFill rotWithShape="1">
                      <a:blip r:embed="rId5">
                        <a:alphaModFix/>
                      </a:blip>
                      <a:srcRect b="0" l="0" r="0" t="0"/>
                      <a:stretch/>
                    </p:blipFill>
                    <p:spPr>
                      <a:xfrm>
                        <a:off x="9572751" y="4305301"/>
                        <a:ext cx="2578100" cy="2552700"/>
                      </a:xfrm>
                      <a:prstGeom prst="rect">
                        <a:avLst/>
                      </a:prstGeom>
                      <a:noFill/>
                      <a:ln>
                        <a:noFill/>
                      </a:ln>
                    </p:spPr>
                  </p:pic>
                </p:oleObj>
              </mc:Fallback>
            </mc:AlternateContent>
          </a:graphicData>
        </a:graphic>
      </p:graphicFrame>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Basic Layout">
  <p:cSld name="4_Basic Layout">
    <p:spTree>
      <p:nvGrpSpPr>
        <p:cNvPr id="26" name="Shape 26"/>
        <p:cNvGrpSpPr/>
        <p:nvPr/>
      </p:nvGrpSpPr>
      <p:grpSpPr>
        <a:xfrm>
          <a:off x="0" y="0"/>
          <a:ext cx="0" cy="0"/>
          <a:chOff x="0" y="0"/>
          <a:chExt cx="0" cy="0"/>
        </a:xfrm>
      </p:grpSpPr>
      <p:sp>
        <p:nvSpPr>
          <p:cNvPr id="27" name="Google Shape;27;p34"/>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4800"/>
              <a:buNone/>
              <a:defRPr b="0" sz="4800">
                <a:solidFill>
                  <a:srgbClr val="3F3F3F"/>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4"/>
          <p:cNvSpPr txBox="1"/>
          <p:nvPr>
            <p:ph idx="2" type="body"/>
          </p:nvPr>
        </p:nvSpPr>
        <p:spPr>
          <a:xfrm>
            <a:off x="0" y="932723"/>
            <a:ext cx="12192000" cy="38404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1867"/>
              <a:buNone/>
              <a:defRPr b="0" sz="1867">
                <a:solidFill>
                  <a:srgbClr val="3F3F3F"/>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p:cSld name="Basic Layout">
    <p:spTree>
      <p:nvGrpSpPr>
        <p:cNvPr id="29" name="Shape 29"/>
        <p:cNvGrpSpPr/>
        <p:nvPr/>
      </p:nvGrpSpPr>
      <p:grpSpPr>
        <a:xfrm>
          <a:off x="0" y="0"/>
          <a:ext cx="0" cy="0"/>
          <a:chOff x="0" y="0"/>
          <a:chExt cx="0" cy="0"/>
        </a:xfrm>
      </p:grpSpPr>
      <p:sp>
        <p:nvSpPr>
          <p:cNvPr id="30" name="Google Shape;30;p35"/>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4800"/>
              <a:buNone/>
              <a:defRPr b="0" sz="4800">
                <a:solidFill>
                  <a:srgbClr val="3F3F3F"/>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35"/>
          <p:cNvSpPr txBox="1"/>
          <p:nvPr>
            <p:ph idx="2" type="body"/>
          </p:nvPr>
        </p:nvSpPr>
        <p:spPr>
          <a:xfrm>
            <a:off x="0" y="932723"/>
            <a:ext cx="12192000" cy="38404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1867"/>
              <a:buNone/>
              <a:defRPr b="0" sz="1867">
                <a:solidFill>
                  <a:srgbClr val="3F3F3F"/>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35"/>
          <p:cNvSpPr/>
          <p:nvPr/>
        </p:nvSpPr>
        <p:spPr>
          <a:xfrm>
            <a:off x="0" y="6618000"/>
            <a:ext cx="12192000" cy="240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3" name="Google Shape;33;p35"/>
          <p:cNvSpPr/>
          <p:nvPr/>
        </p:nvSpPr>
        <p:spPr>
          <a:xfrm>
            <a:off x="0" y="0"/>
            <a:ext cx="12192000" cy="96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Layout">
  <p:cSld name="End Slide Layout">
    <p:spTree>
      <p:nvGrpSpPr>
        <p:cNvPr id="34" name="Shape 34"/>
        <p:cNvGrpSpPr/>
        <p:nvPr/>
      </p:nvGrpSpPr>
      <p:grpSpPr>
        <a:xfrm>
          <a:off x="0" y="0"/>
          <a:ext cx="0" cy="0"/>
          <a:chOff x="0" y="0"/>
          <a:chExt cx="0" cy="0"/>
        </a:xfrm>
      </p:grpSpPr>
      <p:sp>
        <p:nvSpPr>
          <p:cNvPr id="35" name="Google Shape;35;p36"/>
          <p:cNvSpPr txBox="1"/>
          <p:nvPr>
            <p:ph idx="1" type="body"/>
          </p:nvPr>
        </p:nvSpPr>
        <p:spPr>
          <a:xfrm>
            <a:off x="0" y="4762990"/>
            <a:ext cx="12192000" cy="768084"/>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4800"/>
              <a:buNone/>
              <a:defRPr b="0" sz="4800">
                <a:solidFill>
                  <a:srgbClr val="3F3F3F"/>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6"/>
          <p:cNvSpPr txBox="1"/>
          <p:nvPr>
            <p:ph idx="2" type="body"/>
          </p:nvPr>
        </p:nvSpPr>
        <p:spPr>
          <a:xfrm>
            <a:off x="-197" y="5531075"/>
            <a:ext cx="12192000" cy="38404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3F3F3F"/>
              </a:buClr>
              <a:buSzPts val="1867"/>
              <a:buNone/>
              <a:defRPr b="0" sz="1867">
                <a:solidFill>
                  <a:srgbClr val="3F3F3F"/>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aphicFrame>
        <p:nvGraphicFramePr>
          <p:cNvPr id="37" name="Google Shape;37;p36"/>
          <p:cNvGraphicFramePr/>
          <p:nvPr/>
        </p:nvGraphicFramePr>
        <p:xfrm>
          <a:off x="3023659" y="740701"/>
          <a:ext cx="5905500" cy="3403600"/>
        </p:xfrm>
        <a:graphic>
          <a:graphicData uri="http://schemas.openxmlformats.org/presentationml/2006/ole">
            <mc:AlternateContent>
              <mc:Choice Requires="v">
                <p:oleObj r:id="rId3" imgH="3403600" imgW="5905500" progId="" spid="_x0000_s1">
                  <p:embed/>
                </p:oleObj>
              </mc:Choice>
              <mc:Fallback>
                <p:oleObj r:id="rId4" imgH="3403600" imgW="5905500" progId="">
                  <p:embed/>
                  <p:pic>
                    <p:nvPicPr>
                      <p:cNvPr id="37" name="Google Shape;37;p36"/>
                      <p:cNvPicPr preferRelativeResize="0"/>
                      <p:nvPr/>
                    </p:nvPicPr>
                    <p:blipFill rotWithShape="1">
                      <a:blip r:embed="rId5">
                        <a:alphaModFix/>
                      </a:blip>
                      <a:srcRect b="0" l="0" r="0" t="0"/>
                      <a:stretch/>
                    </p:blipFill>
                    <p:spPr>
                      <a:xfrm>
                        <a:off x="3023659" y="740701"/>
                        <a:ext cx="5905500" cy="3403600"/>
                      </a:xfrm>
                      <a:prstGeom prst="rect">
                        <a:avLst/>
                      </a:prstGeom>
                      <a:noFill/>
                      <a:ln>
                        <a:noFill/>
                      </a:ln>
                    </p:spPr>
                  </p:pic>
                </p:oleObj>
              </mc:Fallback>
            </mc:AlternateContent>
          </a:graphicData>
        </a:graphic>
      </p:graphicFrame>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1" name="Google Shape;4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4" name="Shape 44"/>
        <p:cNvGrpSpPr/>
        <p:nvPr/>
      </p:nvGrpSpPr>
      <p:grpSpPr>
        <a:xfrm>
          <a:off x="0" y="0"/>
          <a:ext cx="0" cy="0"/>
          <a:chOff x="0" y="0"/>
          <a:chExt cx="0" cy="0"/>
        </a:xfrm>
      </p:grpSpPr>
      <p:sp>
        <p:nvSpPr>
          <p:cNvPr id="45" name="Google Shape;45;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3" name="Google Shape;5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6" name="Shape 56"/>
        <p:cNvGrpSpPr/>
        <p:nvPr/>
      </p:nvGrpSpPr>
      <p:grpSpPr>
        <a:xfrm>
          <a:off x="0" y="0"/>
          <a:ext cx="0" cy="0"/>
          <a:chOff x="0" y="0"/>
          <a:chExt cx="0" cy="0"/>
        </a:xfrm>
      </p:grpSpPr>
      <p:sp>
        <p:nvSpPr>
          <p:cNvPr id="57" name="Google Shape;57;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vmlDrawing" Target="../drawings/vmlDrawing9.vml"/><Relationship Id="rId4" Type="http://schemas.openxmlformats.org/officeDocument/2006/relationships/oleObject" Target="../embeddings/oleObject9.bin"/><Relationship Id="rId5" Type="http://schemas.openxmlformats.org/officeDocument/2006/relationships/oleObject" Target="../embeddings/oleObject9.bin"/><Relationship Id="rId6" Type="http://schemas.openxmlformats.org/officeDocument/2006/relationships/image" Target="../media/image1.png"/><Relationship Id="rId7" Type="http://schemas.openxmlformats.org/officeDocument/2006/relationships/image" Target="../media/image11.png"/><Relationship Id="rId8"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vmlDrawing" Target="../drawings/vmlDrawing10.vml"/><Relationship Id="rId4" Type="http://schemas.openxmlformats.org/officeDocument/2006/relationships/image" Target="../media/image18.jpg"/><Relationship Id="rId5" Type="http://schemas.openxmlformats.org/officeDocument/2006/relationships/oleObject" Target="../embeddings/oleObject10.bin"/><Relationship Id="rId6" Type="http://schemas.openxmlformats.org/officeDocument/2006/relationships/oleObject" Target="../embeddings/oleObject10.bin"/><Relationship Id="rId7" Type="http://schemas.openxmlformats.org/officeDocument/2006/relationships/image" Target="../media/image1.png"/></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14.bin"/><Relationship Id="rId10" Type="http://schemas.openxmlformats.org/officeDocument/2006/relationships/oleObject" Target="../embeddings/oleObject13.bin"/><Relationship Id="rId13" Type="http://schemas.openxmlformats.org/officeDocument/2006/relationships/oleObject" Target="../embeddings/oleObject15.bin"/><Relationship Id="rId12" Type="http://schemas.openxmlformats.org/officeDocument/2006/relationships/oleObject" Target="../embeddings/oleObject14.bin"/><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vmlDrawing" Target="../drawings/vmlDrawing11.vml"/><Relationship Id="rId4" Type="http://schemas.openxmlformats.org/officeDocument/2006/relationships/oleObject" Target="../embeddings/oleObject11.bin"/><Relationship Id="rId9" Type="http://schemas.openxmlformats.org/officeDocument/2006/relationships/oleObject" Target="../embeddings/oleObject13.bin"/><Relationship Id="rId15" Type="http://schemas.openxmlformats.org/officeDocument/2006/relationships/image" Target="../media/image17.jpg"/><Relationship Id="rId14" Type="http://schemas.openxmlformats.org/officeDocument/2006/relationships/oleObject" Target="../embeddings/oleObject15.bin"/><Relationship Id="rId5" Type="http://schemas.openxmlformats.org/officeDocument/2006/relationships/oleObject" Target="../embeddings/oleObject11.bin"/><Relationship Id="rId6" Type="http://schemas.openxmlformats.org/officeDocument/2006/relationships/image" Target="../media/image1.png"/><Relationship Id="rId7" Type="http://schemas.openxmlformats.org/officeDocument/2006/relationships/oleObject" Target="../embeddings/oleObject12.bin"/><Relationship Id="rId8"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vmlDrawing" Target="../drawings/vmlDrawing12.vml"/><Relationship Id="rId4" Type="http://schemas.openxmlformats.org/officeDocument/2006/relationships/oleObject" Target="../embeddings/oleObject16.bin"/><Relationship Id="rId5" Type="http://schemas.openxmlformats.org/officeDocument/2006/relationships/oleObject" Target="../embeddings/oleObject16.bin"/><Relationship Id="rId6" Type="http://schemas.openxmlformats.org/officeDocument/2006/relationships/image" Target="../media/image1.png"/><Relationship Id="rId7"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1" Type="http://schemas.openxmlformats.org/officeDocument/2006/relationships/hyperlink" Target="https://www.fi.uu.nl/publicaties/literatuur/2018_eu_key_competences.pdf" TargetMode="External"/><Relationship Id="rId10" Type="http://schemas.openxmlformats.org/officeDocument/2006/relationships/hyperlink" Target="https://publications.jrc.ec.europa.eu/repository/handle/JRC120911" TargetMode="External"/><Relationship Id="rId13" Type="http://schemas.openxmlformats.org/officeDocument/2006/relationships/hyperlink" Target="https://www.youtube.com/watch?v=tGdsOXZpyWE" TargetMode="External"/><Relationship Id="rId12" Type="http://schemas.openxmlformats.org/officeDocument/2006/relationships/hyperlink" Target="https://hbr.org/2018/01/what-self-awareness-really-is-and-how-to-cultivate-it"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png"/><Relationship Id="rId4" Type="http://schemas.openxmlformats.org/officeDocument/2006/relationships/image" Target="../media/image20.jpg"/><Relationship Id="rId9" Type="http://schemas.openxmlformats.org/officeDocument/2006/relationships/hyperlink" Target="https://online.hbs.edu/blog/post/characteristics-of-successful-entrepreneurs" TargetMode="External"/><Relationship Id="rId15" Type="http://schemas.openxmlformats.org/officeDocument/2006/relationships/hyperlink" Target="https://www.youtube.com/watch?v=4lTbWQ8zD3w" TargetMode="External"/><Relationship Id="rId14" Type="http://schemas.openxmlformats.org/officeDocument/2006/relationships/hyperlink" Target="https://www.youtube.com/watch?v=agwsjYg9hJ8" TargetMode="External"/><Relationship Id="rId5" Type="http://schemas.openxmlformats.org/officeDocument/2006/relationships/hyperlink" Target="https://esignals.fi/research/en/2021/02/24/the-impact-of-self-efficacy-on-entrepreneurship-performance" TargetMode="External"/><Relationship Id="rId6" Type="http://schemas.openxmlformats.org/officeDocument/2006/relationships/hyperlink" Target="http://keyconet.eun.org/initiative-and-entrepreneurship" TargetMode="External"/><Relationship Id="rId7" Type="http://schemas.openxmlformats.org/officeDocument/2006/relationships/hyperlink" Target="https://www.apa.org/pi/aids/resources/education/self-efficacy" TargetMode="External"/><Relationship Id="rId8" Type="http://schemas.openxmlformats.org/officeDocument/2006/relationships/hyperlink" Target="https://www.schooleducationgateway.eu/en/pub/resources/tutorials/entrepreneurship-empowering-y.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vmlDrawing" Target="../drawings/vmlDrawing3.vml"/><Relationship Id="rId4" Type="http://schemas.openxmlformats.org/officeDocument/2006/relationships/image" Target="../media/image4.jpg"/><Relationship Id="rId5" Type="http://schemas.openxmlformats.org/officeDocument/2006/relationships/oleObject" Target="../embeddings/oleObject3.bin"/><Relationship Id="rId6" Type="http://schemas.openxmlformats.org/officeDocument/2006/relationships/oleObject" Target="../embeddings/oleObject3.bin"/><Relationship Id="rId7"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www.projectspecial.e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vmlDrawing" Target="../drawings/vmlDrawing4.vml"/><Relationship Id="rId4" Type="http://schemas.openxmlformats.org/officeDocument/2006/relationships/image" Target="../media/image5.jpg"/><Relationship Id="rId5" Type="http://schemas.openxmlformats.org/officeDocument/2006/relationships/oleObject" Target="../embeddings/oleObject4.bin"/><Relationship Id="rId6" Type="http://schemas.openxmlformats.org/officeDocument/2006/relationships/oleObject" Target="../embeddings/oleObject4.bin"/><Relationship Id="rId7"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vmlDrawing" Target="../drawings/vmlDrawing5.vml"/><Relationship Id="rId4" Type="http://schemas.openxmlformats.org/officeDocument/2006/relationships/image" Target="../media/image6.png"/><Relationship Id="rId5" Type="http://schemas.openxmlformats.org/officeDocument/2006/relationships/oleObject" Target="../embeddings/oleObject5.bin"/><Relationship Id="rId6" Type="http://schemas.openxmlformats.org/officeDocument/2006/relationships/oleObject" Target="../embeddings/oleObject5.bin"/><Relationship Id="rId7"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vmlDrawing" Target="../drawings/vmlDrawing6.vml"/><Relationship Id="rId4" Type="http://schemas.openxmlformats.org/officeDocument/2006/relationships/image" Target="../media/image13.jpg"/><Relationship Id="rId9" Type="http://schemas.openxmlformats.org/officeDocument/2006/relationships/image" Target="../media/image1.png"/><Relationship Id="rId5" Type="http://schemas.openxmlformats.org/officeDocument/2006/relationships/hyperlink" Target="https://publications.jrc.ec.europa.eu/repository/handle/JRC109128" TargetMode="External"/><Relationship Id="rId6" Type="http://schemas.openxmlformats.org/officeDocument/2006/relationships/hyperlink" Target="https://publications.jrc.ec.europa.eu/repository/handle/JRC120911" TargetMode="External"/><Relationship Id="rId7" Type="http://schemas.openxmlformats.org/officeDocument/2006/relationships/oleObject" Target="../embeddings/oleObject6.bin"/><Relationship Id="rId8"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vmlDrawing" Target="../drawings/vmlDrawing7.vml"/><Relationship Id="rId4" Type="http://schemas.openxmlformats.org/officeDocument/2006/relationships/image" Target="../media/image4.jpg"/><Relationship Id="rId5" Type="http://schemas.openxmlformats.org/officeDocument/2006/relationships/oleObject" Target="../embeddings/oleObject7.bin"/><Relationship Id="rId6" Type="http://schemas.openxmlformats.org/officeDocument/2006/relationships/oleObject" Target="../embeddings/oleObject7.bin"/><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0"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vmlDrawing" Target="../drawings/vmlDrawing8.vml"/><Relationship Id="rId4" Type="http://schemas.openxmlformats.org/officeDocument/2006/relationships/image" Target="../media/image14.jpg"/><Relationship Id="rId9" Type="http://schemas.openxmlformats.org/officeDocument/2006/relationships/image" Target="../media/image8.png"/><Relationship Id="rId5" Type="http://schemas.openxmlformats.org/officeDocument/2006/relationships/oleObject" Target="../embeddings/oleObject8.bin"/><Relationship Id="rId6" Type="http://schemas.openxmlformats.org/officeDocument/2006/relationships/oleObject" Target="../embeddings/oleObject8.bin"/><Relationship Id="rId7" Type="http://schemas.openxmlformats.org/officeDocument/2006/relationships/image" Target="../media/image1.png"/><Relationship Id="rId8"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
          <p:cNvSpPr txBox="1"/>
          <p:nvPr/>
        </p:nvSpPr>
        <p:spPr>
          <a:xfrm>
            <a:off x="3192016" y="3585970"/>
            <a:ext cx="5807968" cy="144016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4800"/>
              <a:buFont typeface="Arial"/>
              <a:buNone/>
            </a:pPr>
            <a:r>
              <a:t/>
            </a:r>
            <a:endParaRPr b="0" i="0" sz="4800" u="none" cap="none" strike="noStrike">
              <a:solidFill>
                <a:schemeClr val="dk1"/>
              </a:solidFill>
              <a:latin typeface="Calibri"/>
              <a:ea typeface="Calibri"/>
              <a:cs typeface="Calibri"/>
              <a:sym typeface="Calibri"/>
            </a:endParaRPr>
          </a:p>
        </p:txBody>
      </p:sp>
      <p:sp>
        <p:nvSpPr>
          <p:cNvPr id="112" name="Google Shape;112;p1"/>
          <p:cNvSpPr txBox="1"/>
          <p:nvPr/>
        </p:nvSpPr>
        <p:spPr>
          <a:xfrm>
            <a:off x="3181955" y="5096171"/>
            <a:ext cx="5807771" cy="65175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67"/>
              <a:buFont typeface="Arial"/>
              <a:buNone/>
            </a:pPr>
            <a:r>
              <a:rPr b="1" lang="en-GB" sz="1867">
                <a:solidFill>
                  <a:schemeClr val="dk1"/>
                </a:solidFill>
                <a:latin typeface="Calibri"/>
                <a:ea typeface="Calibri"/>
                <a:cs typeface="Calibri"/>
                <a:sym typeface="Calibri"/>
              </a:rPr>
              <a:t>Útvegað af</a:t>
            </a:r>
            <a:r>
              <a:rPr b="1" i="0" lang="en-GB" sz="1867" u="none" cap="none" strike="noStrike">
                <a:solidFill>
                  <a:schemeClr val="dk1"/>
                </a:solidFill>
                <a:latin typeface="Calibri"/>
                <a:ea typeface="Calibri"/>
                <a:cs typeface="Calibri"/>
                <a:sym typeface="Calibri"/>
              </a:rPr>
              <a:t>: EPIC</a:t>
            </a:r>
            <a:endParaRPr b="0" i="0" sz="1867" u="none" cap="none" strike="noStrike">
              <a:solidFill>
                <a:schemeClr val="dk1"/>
              </a:solidFill>
              <a:latin typeface="Calibri"/>
              <a:ea typeface="Calibri"/>
              <a:cs typeface="Calibri"/>
              <a:sym typeface="Calibri"/>
            </a:endParaRPr>
          </a:p>
        </p:txBody>
      </p:sp>
      <p:pic>
        <p:nvPicPr>
          <p:cNvPr id="113" name="Google Shape;113;p1"/>
          <p:cNvPicPr preferRelativeResize="0"/>
          <p:nvPr/>
        </p:nvPicPr>
        <p:blipFill rotWithShape="1">
          <a:blip r:embed="rId3">
            <a:alphaModFix/>
          </a:blip>
          <a:srcRect b="0" l="0" r="0" t="0"/>
          <a:stretch/>
        </p:blipFill>
        <p:spPr>
          <a:xfrm>
            <a:off x="2173843" y="5961041"/>
            <a:ext cx="2016224" cy="422993"/>
          </a:xfrm>
          <a:prstGeom prst="rect">
            <a:avLst/>
          </a:prstGeom>
          <a:noFill/>
          <a:ln>
            <a:noFill/>
          </a:ln>
        </p:spPr>
      </p:pic>
      <p:sp>
        <p:nvSpPr>
          <p:cNvPr id="114" name="Google Shape;114;p1"/>
          <p:cNvSpPr txBox="1"/>
          <p:nvPr/>
        </p:nvSpPr>
        <p:spPr>
          <a:xfrm>
            <a:off x="4079775" y="5747926"/>
            <a:ext cx="6240695" cy="836773"/>
          </a:xfrm>
          <a:prstGeom prst="rect">
            <a:avLst/>
          </a:prstGeom>
          <a:noFill/>
          <a:ln>
            <a:noFill/>
          </a:ln>
        </p:spPr>
        <p:txBody>
          <a:bodyPr anchorCtr="0" anchor="ctr" bIns="45700" lIns="91425" spcFirstLastPara="1" rIns="91425" wrap="square" tIns="45700">
            <a:noAutofit/>
          </a:bodyPr>
          <a:lstStyle/>
          <a:p>
            <a:pPr indent="0" lvl="0" marL="0" marR="0" rtl="0" algn="just">
              <a:spcBef>
                <a:spcPts val="0"/>
              </a:spcBef>
              <a:spcAft>
                <a:spcPts val="0"/>
              </a:spcAft>
              <a:buClr>
                <a:schemeClr val="dk1"/>
              </a:buClr>
              <a:buSzPts val="1067"/>
              <a:buFont typeface="Arial"/>
              <a:buNone/>
            </a:pPr>
            <a:r>
              <a:rPr b="0" i="0" lang="en-GB" sz="1067" u="none" cap="none" strike="noStrik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b="0" i="0" sz="1067" u="none" cap="none" strike="noStrike">
              <a:solidFill>
                <a:schemeClr val="dk1"/>
              </a:solidFill>
              <a:latin typeface="Calibri"/>
              <a:ea typeface="Calibri"/>
              <a:cs typeface="Calibri"/>
              <a:sym typeface="Calibri"/>
            </a:endParaRPr>
          </a:p>
        </p:txBody>
      </p:sp>
      <p:sp>
        <p:nvSpPr>
          <p:cNvPr id="115" name="Google Shape;115;p1"/>
          <p:cNvSpPr txBox="1"/>
          <p:nvPr/>
        </p:nvSpPr>
        <p:spPr>
          <a:xfrm>
            <a:off x="2640458" y="3797733"/>
            <a:ext cx="667820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Sjálfsvitund, sjálfsgeta og gagnrýnin hugsun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0"/>
          <p:cNvSpPr txBox="1"/>
          <p:nvPr/>
        </p:nvSpPr>
        <p:spPr>
          <a:xfrm>
            <a:off x="6719299" y="3527003"/>
            <a:ext cx="5245500" cy="2586000"/>
          </a:xfrm>
          <a:prstGeom prst="rect">
            <a:avLst/>
          </a:prstGeom>
          <a:solidFill>
            <a:schemeClr val="lt1"/>
          </a:solidFill>
          <a:ln cap="flat" cmpd="sng" w="38100">
            <a:solidFill>
              <a:schemeClr val="accent6"/>
            </a:solidFill>
            <a:prstDash val="solid"/>
            <a:miter lim="800000"/>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Segir til um getu okkar til að skilja hvernig annað fólk lítur á okkur, með tilliti til sömu þátta sem taldir eru upp hér að ofan. Rannsóknir okkar sýna að fólk sem veit hvernig aðrir sjá það er hæfara í að sýna samúð og átta sig á sjónarhorni annarra. Starfsmenn hafa tilhneigingu til að hafa betra samband við þ</a:t>
            </a:r>
            <a:r>
              <a:rPr lang="en-GB" sz="1800">
                <a:solidFill>
                  <a:schemeClr val="dk1"/>
                </a:solidFill>
                <a:latin typeface="Calibri"/>
                <a:ea typeface="Calibri"/>
                <a:cs typeface="Calibri"/>
                <a:sym typeface="Calibri"/>
              </a:rPr>
              <a:t>á leiðtoga sem líta á sjálfan sig eins og starfsmenn sína, </a:t>
            </a:r>
            <a:r>
              <a:rPr lang="en-GB" sz="1800">
                <a:solidFill>
                  <a:schemeClr val="dk1"/>
                </a:solidFill>
                <a:latin typeface="Calibri"/>
                <a:ea typeface="Calibri"/>
                <a:cs typeface="Calibri"/>
                <a:sym typeface="Calibri"/>
              </a:rPr>
              <a:t>eru ánægðari með þá og finnst þeir vera skilvirkari leiðtogar.</a:t>
            </a:r>
            <a:endParaRPr sz="1800">
              <a:latin typeface="Calibri"/>
              <a:ea typeface="Calibri"/>
              <a:cs typeface="Calibri"/>
              <a:sym typeface="Calibri"/>
            </a:endParaRPr>
          </a:p>
        </p:txBody>
      </p:sp>
      <p:sp>
        <p:nvSpPr>
          <p:cNvPr id="236" name="Google Shape;236;p10"/>
          <p:cNvSpPr txBox="1"/>
          <p:nvPr/>
        </p:nvSpPr>
        <p:spPr>
          <a:xfrm>
            <a:off x="4099387" y="375411"/>
            <a:ext cx="4520700" cy="400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2000">
                <a:solidFill>
                  <a:schemeClr val="dk1"/>
                </a:solidFill>
                <a:latin typeface="Calibri"/>
                <a:ea typeface="Calibri"/>
                <a:cs typeface="Calibri"/>
                <a:sym typeface="Calibri"/>
              </a:rPr>
              <a:t>Við tölum um</a:t>
            </a:r>
            <a:r>
              <a:rPr lang="en-GB" sz="2000">
                <a:solidFill>
                  <a:schemeClr val="dk1"/>
                </a:solidFill>
                <a:latin typeface="Calibri"/>
                <a:ea typeface="Calibri"/>
                <a:cs typeface="Calibri"/>
                <a:sym typeface="Calibri"/>
              </a:rPr>
              <a:t> </a:t>
            </a:r>
            <a:r>
              <a:rPr b="1" lang="en-GB" sz="2000">
                <a:solidFill>
                  <a:schemeClr val="dk1"/>
                </a:solidFill>
                <a:latin typeface="Calibri"/>
                <a:ea typeface="Calibri"/>
                <a:cs typeface="Calibri"/>
                <a:sym typeface="Calibri"/>
              </a:rPr>
              <a:t>tvær gerðir </a:t>
            </a:r>
            <a:r>
              <a:rPr lang="en-GB" sz="2000">
                <a:solidFill>
                  <a:schemeClr val="dk1"/>
                </a:solidFill>
                <a:latin typeface="Calibri"/>
                <a:ea typeface="Calibri"/>
                <a:cs typeface="Calibri"/>
                <a:sym typeface="Calibri"/>
              </a:rPr>
              <a:t>sjálfsvitundar</a:t>
            </a:r>
            <a:r>
              <a:rPr lang="en-GB" sz="1800">
                <a:solidFill>
                  <a:schemeClr val="dk1"/>
                </a:solidFill>
                <a:latin typeface="Calibri"/>
                <a:ea typeface="Calibri"/>
                <a:cs typeface="Calibri"/>
                <a:sym typeface="Calibri"/>
              </a:rPr>
              <a:t>:</a:t>
            </a:r>
            <a:endParaRPr/>
          </a:p>
        </p:txBody>
      </p:sp>
      <p:sp>
        <p:nvSpPr>
          <p:cNvPr id="237" name="Google Shape;237;p10"/>
          <p:cNvSpPr/>
          <p:nvPr/>
        </p:nvSpPr>
        <p:spPr>
          <a:xfrm>
            <a:off x="4535668" y="895521"/>
            <a:ext cx="3648069" cy="2025104"/>
          </a:xfrm>
          <a:prstGeom prst="trapezoid">
            <a:avLst>
              <a:gd fmla="val 72234" name="adj"/>
            </a:avLst>
          </a:prstGeom>
          <a:gradFill>
            <a:gsLst>
              <a:gs pos="0">
                <a:srgbClr val="A0B8E1"/>
              </a:gs>
              <a:gs pos="50000">
                <a:srgbClr val="B3C6E7"/>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38" name="Google Shape;238;p10"/>
          <p:cNvSpPr txBox="1"/>
          <p:nvPr/>
        </p:nvSpPr>
        <p:spPr>
          <a:xfrm>
            <a:off x="729830" y="3567498"/>
            <a:ext cx="4580100" cy="2308800"/>
          </a:xfrm>
          <a:prstGeom prst="rect">
            <a:avLst/>
          </a:prstGeom>
          <a:solidFill>
            <a:schemeClr val="lt1"/>
          </a:solidFill>
          <a:ln cap="flat" cmpd="sng" w="381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Felur í sér hversu skýrt við sjáum okkar eigin gildi, ástríður, væntingar, viðbrögð (þar á meðal hugsanir, tilfinningar, hegðun, styrkleika og veikleika) og áhrif á aðra, og samhengi við umhverfið. Við höfum komist að því að innri sjálfsvitund tengist meiri starfs- og ánægju í samböndum, persónulegri og félagslegri stjórn og hamingju.</a:t>
            </a:r>
            <a:endParaRPr sz="1800">
              <a:latin typeface="Calibri"/>
              <a:ea typeface="Calibri"/>
              <a:cs typeface="Calibri"/>
              <a:sym typeface="Calibri"/>
            </a:endParaRPr>
          </a:p>
        </p:txBody>
      </p:sp>
      <p:sp>
        <p:nvSpPr>
          <p:cNvPr id="239" name="Google Shape;239;p10"/>
          <p:cNvSpPr/>
          <p:nvPr/>
        </p:nvSpPr>
        <p:spPr>
          <a:xfrm>
            <a:off x="549183" y="2978590"/>
            <a:ext cx="4941268" cy="480000"/>
          </a:xfrm>
          <a:prstGeom prst="rect">
            <a:avLst/>
          </a:prstGeom>
          <a:solidFill>
            <a:srgbClr val="F39E5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Innri sjálfsvitund</a:t>
            </a:r>
            <a:endParaRPr/>
          </a:p>
        </p:txBody>
      </p:sp>
      <p:sp>
        <p:nvSpPr>
          <p:cNvPr id="240" name="Google Shape;240;p10"/>
          <p:cNvSpPr/>
          <p:nvPr/>
        </p:nvSpPr>
        <p:spPr>
          <a:xfrm>
            <a:off x="6701551" y="2951560"/>
            <a:ext cx="5339190" cy="480000"/>
          </a:xfrm>
          <a:prstGeom prst="rect">
            <a:avLst/>
          </a:prstGeom>
          <a:solidFill>
            <a:srgbClr val="86BD70"/>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rPr lang="en-GB" sz="2400">
                <a:solidFill>
                  <a:schemeClr val="lt1"/>
                </a:solidFill>
                <a:latin typeface="Calibri"/>
                <a:ea typeface="Calibri"/>
                <a:cs typeface="Calibri"/>
                <a:sym typeface="Calibri"/>
              </a:rPr>
              <a:t>Ytri sjálfsvitund</a:t>
            </a:r>
            <a:endParaRPr/>
          </a:p>
        </p:txBody>
      </p:sp>
      <p:graphicFrame>
        <p:nvGraphicFramePr>
          <p:cNvPr id="241" name="Google Shape;241;p10"/>
          <p:cNvGraphicFramePr/>
          <p:nvPr/>
        </p:nvGraphicFramePr>
        <p:xfrm>
          <a:off x="0" y="0"/>
          <a:ext cx="534286" cy="529345"/>
        </p:xfrm>
        <a:graphic>
          <a:graphicData uri="http://schemas.openxmlformats.org/presentationml/2006/ole">
            <mc:AlternateContent>
              <mc:Choice Requires="v">
                <p:oleObj r:id="rId4" imgH="529345" imgW="534286" progId="" spid="_x0000_s1">
                  <p:embed/>
                </p:oleObj>
              </mc:Choice>
              <mc:Fallback>
                <p:oleObj r:id="rId5" imgH="529345" imgW="534286" progId="">
                  <p:embed/>
                  <p:pic>
                    <p:nvPicPr>
                      <p:cNvPr id="241" name="Google Shape;241;p10"/>
                      <p:cNvPicPr preferRelativeResize="0"/>
                      <p:nvPr/>
                    </p:nvPicPr>
                    <p:blipFill rotWithShape="1">
                      <a:blip r:embed="rId6">
                        <a:alphaModFix/>
                      </a:blip>
                      <a:srcRect b="0" l="0" r="0" t="0"/>
                      <a:stretch/>
                    </p:blipFill>
                    <p:spPr>
                      <a:xfrm>
                        <a:off x="0" y="0"/>
                        <a:ext cx="534286" cy="529345"/>
                      </a:xfrm>
                      <a:prstGeom prst="rect">
                        <a:avLst/>
                      </a:prstGeom>
                      <a:noFill/>
                      <a:ln>
                        <a:noFill/>
                      </a:ln>
                    </p:spPr>
                  </p:pic>
                </p:oleObj>
              </mc:Fallback>
            </mc:AlternateContent>
          </a:graphicData>
        </a:graphic>
      </p:graphicFrame>
      <p:pic>
        <p:nvPicPr>
          <p:cNvPr descr="Icon&#10;&#10;Description automatically generated" id="242" name="Google Shape;242;p10"/>
          <p:cNvPicPr preferRelativeResize="0"/>
          <p:nvPr/>
        </p:nvPicPr>
        <p:blipFill rotWithShape="1">
          <a:blip r:embed="rId7">
            <a:alphaModFix/>
          </a:blip>
          <a:srcRect b="0" l="0" r="0" t="0"/>
          <a:stretch/>
        </p:blipFill>
        <p:spPr>
          <a:xfrm>
            <a:off x="8620016" y="686287"/>
            <a:ext cx="2359552" cy="2249805"/>
          </a:xfrm>
          <a:prstGeom prst="rect">
            <a:avLst/>
          </a:prstGeom>
          <a:noFill/>
          <a:ln>
            <a:noFill/>
          </a:ln>
        </p:spPr>
      </p:pic>
      <p:pic>
        <p:nvPicPr>
          <p:cNvPr id="243" name="Google Shape;243;p10"/>
          <p:cNvPicPr preferRelativeResize="0"/>
          <p:nvPr/>
        </p:nvPicPr>
        <p:blipFill rotWithShape="1">
          <a:blip r:embed="rId8">
            <a:alphaModFix/>
          </a:blip>
          <a:srcRect b="0" l="0" r="61260" t="-2541"/>
          <a:stretch/>
        </p:blipFill>
        <p:spPr>
          <a:xfrm>
            <a:off x="1" y="4006921"/>
            <a:ext cx="697102" cy="16547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1"/>
          <p:cNvPicPr preferRelativeResize="0"/>
          <p:nvPr/>
        </p:nvPicPr>
        <p:blipFill rotWithShape="1">
          <a:blip r:embed="rId4">
            <a:alphaModFix/>
          </a:blip>
          <a:srcRect b="0" l="21668" r="0" t="4805"/>
          <a:stretch/>
        </p:blipFill>
        <p:spPr>
          <a:xfrm>
            <a:off x="9863192" y="195763"/>
            <a:ext cx="2041547" cy="1016343"/>
          </a:xfrm>
          <a:prstGeom prst="rect">
            <a:avLst/>
          </a:prstGeom>
          <a:noFill/>
          <a:ln>
            <a:noFill/>
          </a:ln>
        </p:spPr>
      </p:pic>
      <p:sp>
        <p:nvSpPr>
          <p:cNvPr id="249" name="Google Shape;249;p11"/>
          <p:cNvSpPr txBox="1"/>
          <p:nvPr/>
        </p:nvSpPr>
        <p:spPr>
          <a:xfrm>
            <a:off x="4224850" y="493575"/>
            <a:ext cx="41925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Fjórar erkitýpur ólíkrar sjálfsvitundar</a:t>
            </a:r>
            <a:endParaRPr/>
          </a:p>
        </p:txBody>
      </p:sp>
      <p:sp>
        <p:nvSpPr>
          <p:cNvPr id="250" name="Google Shape;250;p11"/>
          <p:cNvSpPr txBox="1"/>
          <p:nvPr/>
        </p:nvSpPr>
        <p:spPr>
          <a:xfrm>
            <a:off x="731126" y="1191004"/>
            <a:ext cx="11173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Þetta yfirlit kortleggur samspil innri sjálfsvitundar (hversu vel fólk þekkir sjálft sig) og ytri sjálfsvitundar (hversu vel fólk skilur sýn annarra á því). Fólk getur verið:</a:t>
            </a:r>
            <a:endParaRPr sz="1800">
              <a:latin typeface="Calibri"/>
              <a:ea typeface="Calibri"/>
              <a:cs typeface="Calibri"/>
              <a:sym typeface="Calibri"/>
            </a:endParaRPr>
          </a:p>
        </p:txBody>
      </p:sp>
      <p:graphicFrame>
        <p:nvGraphicFramePr>
          <p:cNvPr id="251" name="Google Shape;251;p11"/>
          <p:cNvGraphicFramePr/>
          <p:nvPr/>
        </p:nvGraphicFramePr>
        <p:xfrm>
          <a:off x="1848179" y="2095929"/>
          <a:ext cx="3000000" cy="3000000"/>
        </p:xfrm>
        <a:graphic>
          <a:graphicData uri="http://schemas.openxmlformats.org/drawingml/2006/table">
            <a:tbl>
              <a:tblPr bandRow="1" firstRow="1">
                <a:noFill/>
                <a:tableStyleId>{1710FD7C-AF9E-4D45-9A5F-4E1D8F135159}</a:tableStyleId>
              </a:tblPr>
              <a:tblGrid>
                <a:gridCol w="4648600"/>
                <a:gridCol w="4648600"/>
              </a:tblGrid>
              <a:tr h="1830775">
                <a:tc>
                  <a:txBody>
                    <a:bodyPr/>
                    <a:lstStyle/>
                    <a:p>
                      <a:pPr indent="0" lvl="0" marL="0" marR="0" rtl="0" algn="ctr">
                        <a:spcBef>
                          <a:spcPts val="0"/>
                        </a:spcBef>
                        <a:spcAft>
                          <a:spcPts val="0"/>
                        </a:spcAft>
                        <a:buNone/>
                      </a:pPr>
                      <a:r>
                        <a:rPr lang="en-GB" sz="1700"/>
                        <a:t>Sjálfsgreinandi</a:t>
                      </a:r>
                      <a:endParaRPr/>
                    </a:p>
                    <a:p>
                      <a:pPr indent="0" lvl="0" marL="0" marR="0" rtl="0" algn="ctr">
                        <a:spcBef>
                          <a:spcPts val="0"/>
                        </a:spcBef>
                        <a:spcAft>
                          <a:spcPts val="0"/>
                        </a:spcAft>
                        <a:buNone/>
                      </a:pPr>
                      <a:r>
                        <a:t/>
                      </a:r>
                      <a:endParaRPr b="1" sz="1500"/>
                    </a:p>
                    <a:p>
                      <a:pPr indent="0" lvl="0" marL="0" rtl="0" algn="ctr">
                        <a:spcBef>
                          <a:spcPts val="0"/>
                        </a:spcBef>
                        <a:spcAft>
                          <a:spcPts val="0"/>
                        </a:spcAft>
                        <a:buClr>
                          <a:schemeClr val="dk1"/>
                        </a:buClr>
                        <a:buSzPts val="1100"/>
                        <a:buFont typeface="Arial"/>
                        <a:buNone/>
                      </a:pPr>
                      <a:r>
                        <a:rPr b="0" lang="en-GB" sz="1500"/>
                        <a:t>Þeim er ljóst hver þau eru en </a:t>
                      </a:r>
                      <a:r>
                        <a:rPr lang="en-GB" sz="1500"/>
                        <a:t>ögra ekki eigin skoðunum eða leita að misfellum með því að fá viðbrögð frá öðrum. </a:t>
                      </a:r>
                      <a:r>
                        <a:rPr b="0" lang="en-GB" sz="1500"/>
                        <a:t>Þetta getur skaðað samband þeirra og takmarkað árangur þeirra.</a:t>
                      </a:r>
                      <a:endParaRPr sz="1500"/>
                    </a:p>
                  </a:txBody>
                  <a:tcPr marT="44150" marB="44150" marR="88275" marL="88275" anchor="ctr"/>
                </a:tc>
                <a:tc>
                  <a:txBody>
                    <a:bodyPr/>
                    <a:lstStyle/>
                    <a:p>
                      <a:pPr indent="0" lvl="0" marL="0" marR="0" rtl="0" algn="ctr">
                        <a:spcBef>
                          <a:spcPts val="0"/>
                        </a:spcBef>
                        <a:spcAft>
                          <a:spcPts val="0"/>
                        </a:spcAft>
                        <a:buNone/>
                      </a:pPr>
                      <a:r>
                        <a:rPr lang="en-GB" sz="1700"/>
                        <a:t>Meðvitað</a:t>
                      </a:r>
                      <a:endParaRPr/>
                    </a:p>
                    <a:p>
                      <a:pPr indent="0" lvl="0" marL="0" marR="0" rtl="0" algn="ctr">
                        <a:spcBef>
                          <a:spcPts val="0"/>
                        </a:spcBef>
                        <a:spcAft>
                          <a:spcPts val="0"/>
                        </a:spcAft>
                        <a:buNone/>
                      </a:pPr>
                      <a:r>
                        <a:t/>
                      </a:r>
                      <a:endParaRPr b="1" sz="1500"/>
                    </a:p>
                    <a:p>
                      <a:pPr indent="0" lvl="0" marL="0" rtl="0" algn="ctr">
                        <a:spcBef>
                          <a:spcPts val="0"/>
                        </a:spcBef>
                        <a:spcAft>
                          <a:spcPts val="0"/>
                        </a:spcAft>
                        <a:buClr>
                          <a:schemeClr val="dk1"/>
                        </a:buClr>
                        <a:buSzPts val="1100"/>
                        <a:buFont typeface="Arial"/>
                        <a:buNone/>
                      </a:pPr>
                      <a:r>
                        <a:rPr lang="en-GB" sz="1500"/>
                        <a:t> Þau vita hver þau eru, hverju þau vilja áorka og leita að, og kunna að meta skoðanir annarra.</a:t>
                      </a:r>
                      <a:r>
                        <a:rPr b="0" lang="en-GB" sz="1500"/>
                        <a:t> Það er á þessu stigi sem leiðtogar byrja að gera sér fulla grein fyrir raunverulegum ávinningi sjálfsvitundar.</a:t>
                      </a:r>
                      <a:endParaRPr sz="1500"/>
                    </a:p>
                  </a:txBody>
                  <a:tcPr marT="44150" marB="44150" marR="88275" marL="88275" anchor="ctr"/>
                </a:tc>
              </a:tr>
              <a:tr h="1830775">
                <a:tc>
                  <a:txBody>
                    <a:bodyPr/>
                    <a:lstStyle/>
                    <a:p>
                      <a:pPr indent="0" lvl="0" marL="0" marR="0" rtl="0" algn="ctr">
                        <a:spcBef>
                          <a:spcPts val="0"/>
                        </a:spcBef>
                        <a:spcAft>
                          <a:spcPts val="0"/>
                        </a:spcAft>
                        <a:buNone/>
                      </a:pPr>
                      <a:r>
                        <a:rPr b="1" lang="en-GB" sz="1700"/>
                        <a:t>Leitandi</a:t>
                      </a:r>
                      <a:endParaRPr/>
                    </a:p>
                    <a:p>
                      <a:pPr indent="0" lvl="0" marL="0" marR="0" rtl="0" algn="ctr">
                        <a:spcBef>
                          <a:spcPts val="0"/>
                        </a:spcBef>
                        <a:spcAft>
                          <a:spcPts val="0"/>
                        </a:spcAft>
                        <a:buNone/>
                      </a:pPr>
                      <a:r>
                        <a:t/>
                      </a:r>
                      <a:endParaRPr b="1" sz="1500"/>
                    </a:p>
                    <a:p>
                      <a:pPr indent="0" lvl="0" marL="0" rtl="0" algn="ctr">
                        <a:spcBef>
                          <a:spcPts val="0"/>
                        </a:spcBef>
                        <a:spcAft>
                          <a:spcPts val="0"/>
                        </a:spcAft>
                        <a:buClr>
                          <a:schemeClr val="dk1"/>
                        </a:buClr>
                        <a:buSzPts val="1100"/>
                        <a:buFont typeface="Arial"/>
                        <a:buNone/>
                      </a:pPr>
                      <a:r>
                        <a:rPr b="1" lang="en-GB" sz="1500"/>
                        <a:t>Þau vita ekki enn hver þau eru, fyrir hvað þau standa eða í hvaða ljósi teymið þeirra sér þau. </a:t>
                      </a:r>
                      <a:r>
                        <a:rPr lang="en-GB" sz="1500"/>
                        <a:t>Þar af leiðandi gæti þeim fundist þau vera föst eða svekkt með frammistöðu sína og sambönd.</a:t>
                      </a:r>
                      <a:endParaRPr sz="1500"/>
                    </a:p>
                  </a:txBody>
                  <a:tcPr marT="44150" marB="44150" marR="88275" marL="88275" anchor="ctr"/>
                </a:tc>
                <a:tc>
                  <a:txBody>
                    <a:bodyPr/>
                    <a:lstStyle/>
                    <a:p>
                      <a:pPr indent="0" lvl="0" marL="0" marR="0" rtl="0" algn="ctr">
                        <a:spcBef>
                          <a:spcPts val="0"/>
                        </a:spcBef>
                        <a:spcAft>
                          <a:spcPts val="0"/>
                        </a:spcAft>
                        <a:buNone/>
                      </a:pPr>
                      <a:r>
                        <a:rPr b="1" lang="en-GB" sz="1700"/>
                        <a:t>Meðvirkt</a:t>
                      </a:r>
                      <a:endParaRPr/>
                    </a:p>
                    <a:p>
                      <a:pPr indent="0" lvl="0" marL="0" marR="0" rtl="0" algn="ctr">
                        <a:spcBef>
                          <a:spcPts val="0"/>
                        </a:spcBef>
                        <a:spcAft>
                          <a:spcPts val="0"/>
                        </a:spcAft>
                        <a:buNone/>
                      </a:pPr>
                      <a:r>
                        <a:t/>
                      </a:r>
                      <a:endParaRPr b="1" sz="1500"/>
                    </a:p>
                    <a:p>
                      <a:pPr indent="0" lvl="0" marL="0" rtl="0" algn="ctr">
                        <a:spcBef>
                          <a:spcPts val="0"/>
                        </a:spcBef>
                        <a:spcAft>
                          <a:spcPts val="0"/>
                        </a:spcAft>
                        <a:buClr>
                          <a:schemeClr val="dk1"/>
                        </a:buClr>
                        <a:buSzPts val="1100"/>
                        <a:buFont typeface="Arial"/>
                        <a:buNone/>
                      </a:pPr>
                      <a:r>
                        <a:rPr b="1" lang="en-GB" sz="1500"/>
                        <a:t>Meðvirka manneskjan getur verið svo einbeitt að því hvernig teymið sér hana, að hún gæti horft fram hjá því sem skiptir hana máli.</a:t>
                      </a:r>
                      <a:r>
                        <a:rPr lang="en-GB" sz="1500"/>
                        <a:t> Með tímanum hafa meðvirkir einstaklingar tilhneigingu til að taka ákvarðanir sem ganga gegn þeirra gildum og velgengni.</a:t>
                      </a:r>
                      <a:endParaRPr sz="1500"/>
                    </a:p>
                  </a:txBody>
                  <a:tcPr marT="44150" marB="44150" marR="88275" marL="88275" anchor="ctr"/>
                </a:tc>
              </a:tr>
            </a:tbl>
          </a:graphicData>
        </a:graphic>
      </p:graphicFrame>
      <p:sp>
        <p:nvSpPr>
          <p:cNvPr id="252" name="Google Shape;252;p11"/>
          <p:cNvSpPr txBox="1"/>
          <p:nvPr/>
        </p:nvSpPr>
        <p:spPr>
          <a:xfrm>
            <a:off x="5176827" y="6023360"/>
            <a:ext cx="2282212"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YTRI SJÁLFSVITUND</a:t>
            </a:r>
            <a:endParaRPr/>
          </a:p>
        </p:txBody>
      </p:sp>
      <p:sp>
        <p:nvSpPr>
          <p:cNvPr id="253" name="Google Shape;253;p11"/>
          <p:cNvSpPr txBox="1"/>
          <p:nvPr/>
        </p:nvSpPr>
        <p:spPr>
          <a:xfrm rot="-5400000">
            <a:off x="377891" y="3915097"/>
            <a:ext cx="1983795"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200">
                <a:solidFill>
                  <a:schemeClr val="dk1"/>
                </a:solidFill>
                <a:latin typeface="Calibri"/>
                <a:ea typeface="Calibri"/>
                <a:cs typeface="Calibri"/>
                <a:sym typeface="Calibri"/>
              </a:rPr>
              <a:t>INNRI SJÁLFSVITUND</a:t>
            </a:r>
            <a:endParaRPr/>
          </a:p>
        </p:txBody>
      </p:sp>
      <p:cxnSp>
        <p:nvCxnSpPr>
          <p:cNvPr id="254" name="Google Shape;254;p11"/>
          <p:cNvCxnSpPr/>
          <p:nvPr/>
        </p:nvCxnSpPr>
        <p:spPr>
          <a:xfrm rot="10800000">
            <a:off x="1952090" y="6133203"/>
            <a:ext cx="3051424" cy="0"/>
          </a:xfrm>
          <a:prstGeom prst="straightConnector1">
            <a:avLst/>
          </a:prstGeom>
          <a:noFill/>
          <a:ln cap="flat" cmpd="sng" w="9525">
            <a:solidFill>
              <a:schemeClr val="dk1"/>
            </a:solidFill>
            <a:prstDash val="solid"/>
            <a:miter lim="800000"/>
            <a:headEnd len="sm" w="sm" type="none"/>
            <a:tailEnd len="med" w="med" type="triangle"/>
          </a:ln>
        </p:spPr>
      </p:cxnSp>
      <p:cxnSp>
        <p:nvCxnSpPr>
          <p:cNvPr id="255" name="Google Shape;255;p11"/>
          <p:cNvCxnSpPr/>
          <p:nvPr/>
        </p:nvCxnSpPr>
        <p:spPr>
          <a:xfrm>
            <a:off x="7294653" y="6154064"/>
            <a:ext cx="3534309" cy="0"/>
          </a:xfrm>
          <a:prstGeom prst="straightConnector1">
            <a:avLst/>
          </a:prstGeom>
          <a:noFill/>
          <a:ln cap="flat" cmpd="sng" w="9525">
            <a:solidFill>
              <a:schemeClr val="dk1"/>
            </a:solidFill>
            <a:prstDash val="solid"/>
            <a:miter lim="800000"/>
            <a:headEnd len="sm" w="sm" type="none"/>
            <a:tailEnd len="med" w="med" type="triangle"/>
          </a:ln>
        </p:spPr>
      </p:cxnSp>
      <p:cxnSp>
        <p:nvCxnSpPr>
          <p:cNvPr id="256" name="Google Shape;256;p11"/>
          <p:cNvCxnSpPr/>
          <p:nvPr/>
        </p:nvCxnSpPr>
        <p:spPr>
          <a:xfrm rot="10800000">
            <a:off x="1369789" y="2178121"/>
            <a:ext cx="0" cy="883578"/>
          </a:xfrm>
          <a:prstGeom prst="straightConnector1">
            <a:avLst/>
          </a:prstGeom>
          <a:noFill/>
          <a:ln cap="flat" cmpd="sng" w="9525">
            <a:solidFill>
              <a:schemeClr val="dk1"/>
            </a:solidFill>
            <a:prstDash val="solid"/>
            <a:miter lim="800000"/>
            <a:headEnd len="sm" w="sm" type="none"/>
            <a:tailEnd len="med" w="med" type="triangle"/>
          </a:ln>
        </p:spPr>
      </p:cxnSp>
      <p:cxnSp>
        <p:nvCxnSpPr>
          <p:cNvPr id="257" name="Google Shape;257;p11"/>
          <p:cNvCxnSpPr>
            <a:stCxn id="253" idx="1"/>
          </p:cNvCxnSpPr>
          <p:nvPr/>
        </p:nvCxnSpPr>
        <p:spPr>
          <a:xfrm>
            <a:off x="1369789" y="5045494"/>
            <a:ext cx="0" cy="711900"/>
          </a:xfrm>
          <a:prstGeom prst="straightConnector1">
            <a:avLst/>
          </a:prstGeom>
          <a:noFill/>
          <a:ln cap="flat" cmpd="sng" w="9525">
            <a:solidFill>
              <a:schemeClr val="dk1"/>
            </a:solidFill>
            <a:prstDash val="solid"/>
            <a:miter lim="800000"/>
            <a:headEnd len="sm" w="sm" type="none"/>
            <a:tailEnd len="med" w="med" type="triangle"/>
          </a:ln>
        </p:spPr>
      </p:cxnSp>
      <p:sp>
        <p:nvSpPr>
          <p:cNvPr id="258" name="Google Shape;258;p11"/>
          <p:cNvSpPr txBox="1"/>
          <p:nvPr/>
        </p:nvSpPr>
        <p:spPr>
          <a:xfrm>
            <a:off x="2030187" y="6176642"/>
            <a:ext cx="688200" cy="276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LÁG</a:t>
            </a:r>
            <a:endParaRPr/>
          </a:p>
        </p:txBody>
      </p:sp>
      <p:sp>
        <p:nvSpPr>
          <p:cNvPr id="259" name="Google Shape;259;p11"/>
          <p:cNvSpPr txBox="1"/>
          <p:nvPr/>
        </p:nvSpPr>
        <p:spPr>
          <a:xfrm>
            <a:off x="10253609" y="6176600"/>
            <a:ext cx="57535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200">
                <a:solidFill>
                  <a:schemeClr val="dk1"/>
                </a:solidFill>
                <a:latin typeface="Calibri"/>
                <a:ea typeface="Calibri"/>
                <a:cs typeface="Calibri"/>
                <a:sym typeface="Calibri"/>
              </a:rPr>
              <a:t>HÁ</a:t>
            </a:r>
            <a:endParaRPr/>
          </a:p>
        </p:txBody>
      </p:sp>
      <p:sp>
        <p:nvSpPr>
          <p:cNvPr id="260" name="Google Shape;260;p11"/>
          <p:cNvSpPr txBox="1"/>
          <p:nvPr/>
        </p:nvSpPr>
        <p:spPr>
          <a:xfrm rot="-5400000">
            <a:off x="732630" y="5156824"/>
            <a:ext cx="6882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LÁG</a:t>
            </a:r>
            <a:endParaRPr/>
          </a:p>
        </p:txBody>
      </p:sp>
      <p:sp>
        <p:nvSpPr>
          <p:cNvPr id="261" name="Google Shape;261;p11"/>
          <p:cNvSpPr txBox="1"/>
          <p:nvPr/>
        </p:nvSpPr>
        <p:spPr>
          <a:xfrm rot="-5400000">
            <a:off x="807385" y="2318712"/>
            <a:ext cx="740091"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100">
                <a:solidFill>
                  <a:schemeClr val="dk1"/>
                </a:solidFill>
                <a:latin typeface="Calibri"/>
                <a:ea typeface="Calibri"/>
                <a:cs typeface="Calibri"/>
                <a:sym typeface="Calibri"/>
              </a:rPr>
              <a:t>HÁ</a:t>
            </a:r>
            <a:endParaRPr/>
          </a:p>
        </p:txBody>
      </p:sp>
      <p:graphicFrame>
        <p:nvGraphicFramePr>
          <p:cNvPr id="262" name="Google Shape;262;p11"/>
          <p:cNvGraphicFramePr/>
          <p:nvPr/>
        </p:nvGraphicFramePr>
        <p:xfrm>
          <a:off x="0" y="-35763"/>
          <a:ext cx="534286" cy="529345"/>
        </p:xfrm>
        <a:graphic>
          <a:graphicData uri="http://schemas.openxmlformats.org/presentationml/2006/ole">
            <mc:AlternateContent>
              <mc:Choice Requires="v">
                <p:oleObj r:id="rId5" imgH="529345" imgW="534286" progId="" spid="_x0000_s1">
                  <p:embed/>
                </p:oleObj>
              </mc:Choice>
              <mc:Fallback>
                <p:oleObj r:id="rId6" imgH="529345" imgW="534286" progId="">
                  <p:embed/>
                  <p:pic>
                    <p:nvPicPr>
                      <p:cNvPr id="262" name="Google Shape;262;p11"/>
                      <p:cNvPicPr preferRelativeResize="0"/>
                      <p:nvPr/>
                    </p:nvPicPr>
                    <p:blipFill rotWithShape="1">
                      <a:blip r:embed="rId7">
                        <a:alphaModFix/>
                      </a:blip>
                      <a:srcRect b="0" l="0" r="0" t="0"/>
                      <a:stretch/>
                    </p:blipFill>
                    <p:spPr>
                      <a:xfrm>
                        <a:off x="0" y="-35763"/>
                        <a:ext cx="534286" cy="529345"/>
                      </a:xfrm>
                      <a:prstGeom prst="rect">
                        <a:avLst/>
                      </a:prstGeom>
                      <a:noFill/>
                      <a:ln>
                        <a:noFill/>
                      </a:ln>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2"/>
          <p:cNvSpPr txBox="1"/>
          <p:nvPr/>
        </p:nvSpPr>
        <p:spPr>
          <a:xfrm>
            <a:off x="4323320" y="507514"/>
            <a:ext cx="35454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Nokkrir kostir sjálfsvitundar…</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8" name="Google Shape;268;p12"/>
          <p:cNvSpPr txBox="1"/>
          <p:nvPr/>
        </p:nvSpPr>
        <p:spPr>
          <a:xfrm>
            <a:off x="1328787" y="14239"/>
            <a:ext cx="953441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a:t>
            </a:r>
            <a:r>
              <a:rPr b="1" lang="en-GB" sz="1800">
                <a:solidFill>
                  <a:schemeClr val="dk1"/>
                </a:solidFill>
                <a:latin typeface="Calibri"/>
                <a:ea typeface="Calibri"/>
                <a:cs typeface="Calibri"/>
                <a:sym typeface="Calibri"/>
              </a:rPr>
              <a:t>Sjálfsþekking er upphaf visku</a:t>
            </a:r>
            <a:r>
              <a:rPr lang="en-GB" sz="1800">
                <a:solidFill>
                  <a:schemeClr val="dk1"/>
                </a:solidFill>
                <a:latin typeface="Calibri"/>
                <a:ea typeface="Calibri"/>
                <a:cs typeface="Calibri"/>
                <a:sym typeface="Calibri"/>
              </a:rPr>
              <a:t>” Aristóteles</a:t>
            </a:r>
            <a:endParaRPr/>
          </a:p>
        </p:txBody>
      </p:sp>
      <p:graphicFrame>
        <p:nvGraphicFramePr>
          <p:cNvPr id="269" name="Google Shape;269;p12"/>
          <p:cNvGraphicFramePr/>
          <p:nvPr/>
        </p:nvGraphicFramePr>
        <p:xfrm>
          <a:off x="505996" y="830679"/>
          <a:ext cx="3000000" cy="3000000"/>
        </p:xfrm>
        <a:graphic>
          <a:graphicData uri="http://schemas.openxmlformats.org/drawingml/2006/table">
            <a:tbl>
              <a:tblPr bandRow="1" firstRow="1">
                <a:noFill/>
                <a:tableStyleId>{C37FC8E9-B228-44A4-85A4-0370109FA9FB}</a:tableStyleId>
              </a:tblPr>
              <a:tblGrid>
                <a:gridCol w="3922175"/>
                <a:gridCol w="7463325"/>
              </a:tblGrid>
              <a:tr h="356950">
                <a:tc>
                  <a:txBody>
                    <a:bodyPr/>
                    <a:lstStyle/>
                    <a:p>
                      <a:pPr indent="0" lvl="0" marL="0" marR="0" rtl="0" algn="l">
                        <a:spcBef>
                          <a:spcPts val="0"/>
                        </a:spcBef>
                        <a:spcAft>
                          <a:spcPts val="0"/>
                        </a:spcAft>
                        <a:buNone/>
                      </a:pPr>
                      <a:r>
                        <a:rPr b="1" lang="en-GB" sz="1600"/>
                        <a:t>Ýtir undir samkennd</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t/>
                      </a:r>
                      <a:endParaRPr sz="1400"/>
                    </a:p>
                    <a:p>
                      <a:pPr indent="0" lvl="0" marL="0" rtl="0" algn="l">
                        <a:spcBef>
                          <a:spcPts val="0"/>
                        </a:spcBef>
                        <a:spcAft>
                          <a:spcPts val="0"/>
                        </a:spcAft>
                        <a:buClr>
                          <a:schemeClr val="dk1"/>
                        </a:buClr>
                        <a:buSzPts val="1100"/>
                        <a:buFont typeface="Arial"/>
                        <a:buNone/>
                      </a:pPr>
                      <a:r>
                        <a:rPr lang="en-GB"/>
                        <a:t>Sjálfsvitund getur hjálpað þér að verða samúðarfyllri gagnvart öðrum. Þú getur fengið betri skilning á sjónarhorni hins aðilans og sjálfsvitund mun einnig eiga þátt í að styrkja sambönd þín við annað fólk. Þegar þú ert meðvituð/aður um hluti og viðhorf í kringum þig, muntu geta skilið sjálfa(n) þig og aðra betur.</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18250">
                <a:tc>
                  <a:txBody>
                    <a:bodyPr/>
                    <a:lstStyle/>
                    <a:p>
                      <a:pPr indent="0" lvl="0" marL="0" marR="0" rtl="0" algn="l">
                        <a:spcBef>
                          <a:spcPts val="0"/>
                        </a:spcBef>
                        <a:spcAft>
                          <a:spcPts val="0"/>
                        </a:spcAft>
                        <a:buNone/>
                      </a:pPr>
                      <a:r>
                        <a:rPr b="1" lang="en-GB" sz="1600"/>
                        <a:t>Eykur gagnrýna hugsun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t/>
                      </a:r>
                      <a:endParaRPr sz="1400"/>
                    </a:p>
                    <a:p>
                      <a:pPr indent="0" lvl="0" marL="0" rtl="0" algn="l">
                        <a:spcBef>
                          <a:spcPts val="0"/>
                        </a:spcBef>
                        <a:spcAft>
                          <a:spcPts val="0"/>
                        </a:spcAft>
                        <a:buClr>
                          <a:schemeClr val="dk1"/>
                        </a:buClr>
                        <a:buSzPts val="1100"/>
                        <a:buFont typeface="Arial"/>
                        <a:buNone/>
                      </a:pPr>
                      <a:r>
                        <a:rPr lang="en-GB"/>
                        <a:t>Í sjálfsvitundarferli hefur þú tilhneigingu til að greina, skoða og meta oftar. Þetta gerir það að verkum að þú lítur hlutina á gagnrýninn hátt, frekar en að fylgja bara fyrstu tilfinningunni. Þess vegna getur sjálfsvitund hjálpað þér að þróa gagnrýna hugsun. Gagnrýninni hugsun er einnig hægt að beita á öðrum vettvangi en bara á sjálfa(n) þig.</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41550">
                <a:tc>
                  <a:txBody>
                    <a:bodyPr/>
                    <a:lstStyle/>
                    <a:p>
                      <a:pPr indent="0" lvl="0" marL="0" marR="0" rtl="0" algn="l">
                        <a:spcBef>
                          <a:spcPts val="0"/>
                        </a:spcBef>
                        <a:spcAft>
                          <a:spcPts val="0"/>
                        </a:spcAft>
                        <a:buNone/>
                      </a:pPr>
                      <a:r>
                        <a:rPr b="1" lang="en-GB" sz="1600"/>
                        <a:t>Bætir ákvarðanatöku</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t/>
                      </a:r>
                      <a:endParaRPr sz="1400"/>
                    </a:p>
                    <a:p>
                      <a:pPr indent="0" lvl="0" marL="0" rtl="0" algn="l">
                        <a:spcBef>
                          <a:spcPts val="0"/>
                        </a:spcBef>
                        <a:spcAft>
                          <a:spcPts val="0"/>
                        </a:spcAft>
                        <a:buClr>
                          <a:schemeClr val="dk1"/>
                        </a:buClr>
                        <a:buSzPts val="1100"/>
                        <a:buFont typeface="Arial"/>
                        <a:buNone/>
                      </a:pPr>
                      <a:r>
                        <a:rPr lang="en-GB"/>
                        <a:t>Með sjálfsvitund öðlast þú dýpri skilning á sjálfri/um þér. Þú getur greint á milli þess sem er gott fyrir og hvað er slæmt. Þessi vitund hjálpar þér að greina aðstæður á kerfisbundinn hátt. Þú vegur auðveldlega kosti og galla, og það hjálpar til við að bæta hæfileika þína til </a:t>
                      </a:r>
                      <a:r>
                        <a:rPr lang="en-GB"/>
                        <a:t>ákvarðanatöku</a:t>
                      </a:r>
                      <a:r>
                        <a:rPr lang="en-GB"/>
                        <a:t>.</a:t>
                      </a:r>
                      <a:endParaRPr/>
                    </a:p>
                    <a:p>
                      <a:pPr indent="0" lvl="0" marL="0" marR="0" rtl="0" algn="just">
                        <a:spcBef>
                          <a:spcPts val="0"/>
                        </a:spcBef>
                        <a:spcAft>
                          <a:spcPts val="0"/>
                        </a:spcAft>
                        <a:buNone/>
                      </a:pPr>
                      <a:r>
                        <a:t/>
                      </a:r>
                      <a:endParaRPr sz="14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64250">
                <a:tc>
                  <a:txBody>
                    <a:bodyPr/>
                    <a:lstStyle/>
                    <a:p>
                      <a:pPr indent="0" lvl="0" marL="0" marR="0" rtl="0" algn="l">
                        <a:spcBef>
                          <a:spcPts val="0"/>
                        </a:spcBef>
                        <a:spcAft>
                          <a:spcPts val="0"/>
                        </a:spcAft>
                        <a:buNone/>
                      </a:pPr>
                      <a:r>
                        <a:t/>
                      </a:r>
                      <a:endParaRPr b="1" sz="1600"/>
                    </a:p>
                    <a:p>
                      <a:pPr indent="0" lvl="0" marL="0" marR="0" rtl="0" algn="l">
                        <a:spcBef>
                          <a:spcPts val="0"/>
                        </a:spcBef>
                        <a:spcAft>
                          <a:spcPts val="0"/>
                        </a:spcAft>
                        <a:buNone/>
                      </a:pPr>
                      <a:r>
                        <a:rPr b="1" lang="en-GB" sz="1600"/>
                        <a:t>Styrkir sköpunargáfu</a:t>
                      </a:r>
                      <a:endParaRPr/>
                    </a:p>
                    <a:p>
                      <a:pPr indent="0" lvl="0" marL="0" marR="0" rtl="0" algn="l">
                        <a:spcBef>
                          <a:spcPts val="0"/>
                        </a:spcBef>
                        <a:spcAft>
                          <a:spcPts val="0"/>
                        </a:spcAft>
                        <a:buNone/>
                      </a:pPr>
                      <a:r>
                        <a:t/>
                      </a:r>
                      <a:endParaRPr b="1" sz="1600"/>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t/>
                      </a:r>
                      <a:endParaRPr sz="1400"/>
                    </a:p>
                    <a:p>
                      <a:pPr indent="0" lvl="0" marL="0" rtl="0" algn="l">
                        <a:spcBef>
                          <a:spcPts val="0"/>
                        </a:spcBef>
                        <a:spcAft>
                          <a:spcPts val="0"/>
                        </a:spcAft>
                        <a:buClr>
                          <a:schemeClr val="dk1"/>
                        </a:buClr>
                        <a:buSzPts val="1100"/>
                        <a:buFont typeface="Arial"/>
                        <a:buNone/>
                      </a:pPr>
                      <a:r>
                        <a:rPr lang="en-GB"/>
                        <a:t>Að hafa skapandi hugsun getur gagnast þér á fleiri en einu sviði. Ef þú ert meðvituð/aður um sjálfa(n) þig muntu fljótt geta fundið skapandi lausnir á vandamáli. Þessi meðvitund um eigin veruhátt gerir þig athugulli og færi þig til að hugsa út fyrir kassann.</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l">
                        <a:spcBef>
                          <a:spcPts val="0"/>
                        </a:spcBef>
                        <a:spcAft>
                          <a:spcPts val="0"/>
                        </a:spcAft>
                        <a:buNone/>
                      </a:pPr>
                      <a:r>
                        <a:rPr b="1" lang="en-GB" sz="1600"/>
                        <a:t>Þróar leiðtogahæfileika</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t/>
                      </a:r>
                      <a:endParaRPr sz="1400"/>
                    </a:p>
                    <a:p>
                      <a:pPr indent="0" lvl="0" marL="0" rtl="0" algn="l">
                        <a:spcBef>
                          <a:spcPts val="0"/>
                        </a:spcBef>
                        <a:spcAft>
                          <a:spcPts val="0"/>
                        </a:spcAft>
                        <a:buClr>
                          <a:schemeClr val="dk1"/>
                        </a:buClr>
                        <a:buSzPts val="1100"/>
                        <a:buFont typeface="Arial"/>
                        <a:buNone/>
                      </a:pPr>
                      <a:r>
                        <a:rPr lang="en-GB"/>
                        <a:t>Það er ljóst að ef þú býrð yfir sjálfsvitund muntu vera nokkuð skýrt þenkjandi. Leiðtogi ætti að vita hvernig á að leiða og sjálfsvitund veitir þér þá þekkingu.</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70" name="Google Shape;270;p12"/>
          <p:cNvSpPr/>
          <p:nvPr/>
        </p:nvSpPr>
        <p:spPr>
          <a:xfrm>
            <a:off x="2907587" y="1334334"/>
            <a:ext cx="1222624" cy="226032"/>
          </a:xfrm>
          <a:prstGeom prst="rightArrow">
            <a:avLst>
              <a:gd fmla="val 50000" name="adj1"/>
              <a:gd fmla="val 50000" name="adj2"/>
            </a:avLst>
          </a:prstGeom>
          <a:solidFill>
            <a:srgbClr val="87B5BA"/>
          </a:solidFill>
          <a:ln cap="flat" cmpd="sng" w="12700">
            <a:solidFill>
              <a:srgbClr val="87B5B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2"/>
          <p:cNvSpPr/>
          <p:nvPr/>
        </p:nvSpPr>
        <p:spPr>
          <a:xfrm>
            <a:off x="2907587" y="2527597"/>
            <a:ext cx="1222624" cy="226032"/>
          </a:xfrm>
          <a:prstGeom prst="rightArrow">
            <a:avLst>
              <a:gd fmla="val 50000" name="adj1"/>
              <a:gd fmla="val 50000" name="adj2"/>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2"/>
          <p:cNvSpPr/>
          <p:nvPr/>
        </p:nvSpPr>
        <p:spPr>
          <a:xfrm>
            <a:off x="2907587" y="3645440"/>
            <a:ext cx="1222624" cy="226032"/>
          </a:xfrm>
          <a:prstGeom prst="rightArrow">
            <a:avLst>
              <a:gd fmla="val 50000" name="adj1"/>
              <a:gd fmla="val 50000" name="adj2"/>
            </a:avLst>
          </a:prstGeom>
          <a:solidFill>
            <a:schemeClr val="accent6"/>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2"/>
          <p:cNvSpPr/>
          <p:nvPr/>
        </p:nvSpPr>
        <p:spPr>
          <a:xfrm>
            <a:off x="2907587" y="4650267"/>
            <a:ext cx="1222624" cy="226032"/>
          </a:xfrm>
          <a:prstGeom prst="rightArrow">
            <a:avLst>
              <a:gd fmla="val 50000" name="adj1"/>
              <a:gd fmla="val 50000" name="adj2"/>
            </a:avLst>
          </a:prstGeom>
          <a:solidFill>
            <a:srgbClr val="87B5BA"/>
          </a:solidFill>
          <a:ln cap="flat" cmpd="sng" w="12700">
            <a:solidFill>
              <a:srgbClr val="87B5B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2"/>
          <p:cNvSpPr/>
          <p:nvPr/>
        </p:nvSpPr>
        <p:spPr>
          <a:xfrm>
            <a:off x="2907587" y="5570594"/>
            <a:ext cx="1222624" cy="226032"/>
          </a:xfrm>
          <a:prstGeom prst="rightArrow">
            <a:avLst>
              <a:gd fmla="val 50000" name="adj1"/>
              <a:gd fmla="val 50000" name="adj2"/>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aphicFrame>
        <p:nvGraphicFramePr>
          <p:cNvPr id="275" name="Google Shape;275;p12"/>
          <p:cNvGraphicFramePr/>
          <p:nvPr/>
        </p:nvGraphicFramePr>
        <p:xfrm>
          <a:off x="4254" y="1272024"/>
          <a:ext cx="501742" cy="497102"/>
        </p:xfrm>
        <a:graphic>
          <a:graphicData uri="http://schemas.openxmlformats.org/presentationml/2006/ole">
            <mc:AlternateContent>
              <mc:Choice Requires="v">
                <p:oleObj r:id="rId4" imgH="497102" imgW="501742" progId="" spid="_x0000_s1">
                  <p:embed/>
                </p:oleObj>
              </mc:Choice>
              <mc:Fallback>
                <p:oleObj r:id="rId5" imgH="497102" imgW="501742" progId="">
                  <p:embed/>
                  <p:pic>
                    <p:nvPicPr>
                      <p:cNvPr id="275" name="Google Shape;275;p12"/>
                      <p:cNvPicPr preferRelativeResize="0"/>
                      <p:nvPr/>
                    </p:nvPicPr>
                    <p:blipFill rotWithShape="1">
                      <a:blip r:embed="rId6">
                        <a:alphaModFix/>
                      </a:blip>
                      <a:srcRect b="0" l="0" r="0" t="0"/>
                      <a:stretch/>
                    </p:blipFill>
                    <p:spPr>
                      <a:xfrm>
                        <a:off x="4254" y="1272024"/>
                        <a:ext cx="501742" cy="497102"/>
                      </a:xfrm>
                      <a:prstGeom prst="rect">
                        <a:avLst/>
                      </a:prstGeom>
                      <a:noFill/>
                      <a:ln>
                        <a:noFill/>
                      </a:ln>
                    </p:spPr>
                  </p:pic>
                </p:oleObj>
              </mc:Fallback>
            </mc:AlternateContent>
          </a:graphicData>
        </a:graphic>
      </p:graphicFrame>
      <p:graphicFrame>
        <p:nvGraphicFramePr>
          <p:cNvPr id="276" name="Google Shape;276;p12"/>
          <p:cNvGraphicFramePr/>
          <p:nvPr/>
        </p:nvGraphicFramePr>
        <p:xfrm>
          <a:off x="23957" y="2337100"/>
          <a:ext cx="501742" cy="497102"/>
        </p:xfrm>
        <a:graphic>
          <a:graphicData uri="http://schemas.openxmlformats.org/presentationml/2006/ole">
            <mc:AlternateContent>
              <mc:Choice Requires="v">
                <p:oleObj r:id="rId7" imgH="497102" imgW="501742" progId="" spid="_x0000_s2">
                  <p:embed/>
                </p:oleObj>
              </mc:Choice>
              <mc:Fallback>
                <p:oleObj r:id="rId8" imgH="497102" imgW="501742" progId="">
                  <p:embed/>
                  <p:pic>
                    <p:nvPicPr>
                      <p:cNvPr id="276" name="Google Shape;276;p12"/>
                      <p:cNvPicPr preferRelativeResize="0"/>
                      <p:nvPr/>
                    </p:nvPicPr>
                    <p:blipFill rotWithShape="1">
                      <a:blip r:embed="rId6">
                        <a:alphaModFix/>
                      </a:blip>
                      <a:srcRect b="0" l="0" r="0" t="0"/>
                      <a:stretch/>
                    </p:blipFill>
                    <p:spPr>
                      <a:xfrm>
                        <a:off x="23957" y="2337100"/>
                        <a:ext cx="501742" cy="497102"/>
                      </a:xfrm>
                      <a:prstGeom prst="rect">
                        <a:avLst/>
                      </a:prstGeom>
                      <a:noFill/>
                      <a:ln>
                        <a:noFill/>
                      </a:ln>
                    </p:spPr>
                  </p:pic>
                </p:oleObj>
              </mc:Fallback>
            </mc:AlternateContent>
          </a:graphicData>
        </a:graphic>
      </p:graphicFrame>
      <p:graphicFrame>
        <p:nvGraphicFramePr>
          <p:cNvPr id="277" name="Google Shape;277;p12"/>
          <p:cNvGraphicFramePr/>
          <p:nvPr/>
        </p:nvGraphicFramePr>
        <p:xfrm>
          <a:off x="49652" y="3455753"/>
          <a:ext cx="501742" cy="497102"/>
        </p:xfrm>
        <a:graphic>
          <a:graphicData uri="http://schemas.openxmlformats.org/presentationml/2006/ole">
            <mc:AlternateContent>
              <mc:Choice Requires="v">
                <p:oleObj r:id="rId9" imgH="497102" imgW="501742" progId="" spid="_x0000_s3">
                  <p:embed/>
                </p:oleObj>
              </mc:Choice>
              <mc:Fallback>
                <p:oleObj r:id="rId10" imgH="497102" imgW="501742" progId="">
                  <p:embed/>
                  <p:pic>
                    <p:nvPicPr>
                      <p:cNvPr id="277" name="Google Shape;277;p12"/>
                      <p:cNvPicPr preferRelativeResize="0"/>
                      <p:nvPr/>
                    </p:nvPicPr>
                    <p:blipFill rotWithShape="1">
                      <a:blip r:embed="rId6">
                        <a:alphaModFix/>
                      </a:blip>
                      <a:srcRect b="0" l="0" r="0" t="0"/>
                      <a:stretch/>
                    </p:blipFill>
                    <p:spPr>
                      <a:xfrm>
                        <a:off x="49652" y="3455753"/>
                        <a:ext cx="501742" cy="497102"/>
                      </a:xfrm>
                      <a:prstGeom prst="rect">
                        <a:avLst/>
                      </a:prstGeom>
                      <a:noFill/>
                      <a:ln>
                        <a:noFill/>
                      </a:ln>
                    </p:spPr>
                  </p:pic>
                </p:oleObj>
              </mc:Fallback>
            </mc:AlternateContent>
          </a:graphicData>
        </a:graphic>
      </p:graphicFrame>
      <p:graphicFrame>
        <p:nvGraphicFramePr>
          <p:cNvPr id="278" name="Google Shape;278;p12"/>
          <p:cNvGraphicFramePr/>
          <p:nvPr/>
        </p:nvGraphicFramePr>
        <p:xfrm>
          <a:off x="49652" y="4453594"/>
          <a:ext cx="501742" cy="497102"/>
        </p:xfrm>
        <a:graphic>
          <a:graphicData uri="http://schemas.openxmlformats.org/presentationml/2006/ole">
            <mc:AlternateContent>
              <mc:Choice Requires="v">
                <p:oleObj r:id="rId11" imgH="497102" imgW="501742" progId="" spid="_x0000_s4">
                  <p:embed/>
                </p:oleObj>
              </mc:Choice>
              <mc:Fallback>
                <p:oleObj r:id="rId12" imgH="497102" imgW="501742" progId="">
                  <p:embed/>
                  <p:pic>
                    <p:nvPicPr>
                      <p:cNvPr id="278" name="Google Shape;278;p12"/>
                      <p:cNvPicPr preferRelativeResize="0"/>
                      <p:nvPr/>
                    </p:nvPicPr>
                    <p:blipFill rotWithShape="1">
                      <a:blip r:embed="rId6">
                        <a:alphaModFix/>
                      </a:blip>
                      <a:srcRect b="0" l="0" r="0" t="0"/>
                      <a:stretch/>
                    </p:blipFill>
                    <p:spPr>
                      <a:xfrm>
                        <a:off x="49652" y="4453594"/>
                        <a:ext cx="501742" cy="497102"/>
                      </a:xfrm>
                      <a:prstGeom prst="rect">
                        <a:avLst/>
                      </a:prstGeom>
                      <a:noFill/>
                      <a:ln>
                        <a:noFill/>
                      </a:ln>
                    </p:spPr>
                  </p:pic>
                </p:oleObj>
              </mc:Fallback>
            </mc:AlternateContent>
          </a:graphicData>
        </a:graphic>
      </p:graphicFrame>
      <p:graphicFrame>
        <p:nvGraphicFramePr>
          <p:cNvPr id="279" name="Google Shape;279;p12"/>
          <p:cNvGraphicFramePr/>
          <p:nvPr/>
        </p:nvGraphicFramePr>
        <p:xfrm>
          <a:off x="23957" y="5338160"/>
          <a:ext cx="501742" cy="497102"/>
        </p:xfrm>
        <a:graphic>
          <a:graphicData uri="http://schemas.openxmlformats.org/presentationml/2006/ole">
            <mc:AlternateContent>
              <mc:Choice Requires="v">
                <p:oleObj r:id="rId13" imgH="497102" imgW="501742" progId="" spid="_x0000_s5">
                  <p:embed/>
                </p:oleObj>
              </mc:Choice>
              <mc:Fallback>
                <p:oleObj r:id="rId14" imgH="497102" imgW="501742" progId="">
                  <p:embed/>
                  <p:pic>
                    <p:nvPicPr>
                      <p:cNvPr id="279" name="Google Shape;279;p12"/>
                      <p:cNvPicPr preferRelativeResize="0"/>
                      <p:nvPr/>
                    </p:nvPicPr>
                    <p:blipFill rotWithShape="1">
                      <a:blip r:embed="rId6">
                        <a:alphaModFix/>
                      </a:blip>
                      <a:srcRect b="0" l="0" r="0" t="0"/>
                      <a:stretch/>
                    </p:blipFill>
                    <p:spPr>
                      <a:xfrm>
                        <a:off x="23957" y="5338160"/>
                        <a:ext cx="501742" cy="497102"/>
                      </a:xfrm>
                      <a:prstGeom prst="rect">
                        <a:avLst/>
                      </a:prstGeom>
                      <a:noFill/>
                      <a:ln>
                        <a:noFill/>
                      </a:ln>
                    </p:spPr>
                  </p:pic>
                </p:oleObj>
              </mc:Fallback>
            </mc:AlternateContent>
          </a:graphicData>
        </a:graphic>
      </p:graphicFrame>
      <p:pic>
        <p:nvPicPr>
          <p:cNvPr descr="A picture containing LEGO, toy&#10;&#10;Description automatically generated" id="280" name="Google Shape;280;p12"/>
          <p:cNvPicPr preferRelativeResize="0"/>
          <p:nvPr/>
        </p:nvPicPr>
        <p:blipFill rotWithShape="1">
          <a:blip r:embed="rId15">
            <a:alphaModFix/>
          </a:blip>
          <a:srcRect b="0" l="0" r="0" t="0"/>
          <a:stretch/>
        </p:blipFill>
        <p:spPr>
          <a:xfrm>
            <a:off x="1024550" y="81389"/>
            <a:ext cx="1134656" cy="113465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3"/>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Verkefni</a:t>
            </a:r>
            <a:endParaRPr sz="3733"/>
          </a:p>
        </p:txBody>
      </p:sp>
      <p:sp>
        <p:nvSpPr>
          <p:cNvPr id="286" name="Google Shape;286;p13"/>
          <p:cNvSpPr txBox="1"/>
          <p:nvPr>
            <p:ph idx="2" type="body"/>
          </p:nvPr>
        </p:nvSpPr>
        <p:spPr>
          <a:xfrm>
            <a:off x="0" y="932723"/>
            <a:ext cx="12192000" cy="384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1800"/>
              <a:buNone/>
            </a:pPr>
            <a:r>
              <a:rPr lang="en-GB"/>
              <a:t>Byggt á því sem þú hefur lært í þessari námseiningu, geturðu leyst verkefnin á komandi glærum?</a:t>
            </a:r>
            <a:endParaRPr/>
          </a:p>
        </p:txBody>
      </p:sp>
      <p:grpSp>
        <p:nvGrpSpPr>
          <p:cNvPr id="287" name="Google Shape;287;p13"/>
          <p:cNvGrpSpPr/>
          <p:nvPr/>
        </p:nvGrpSpPr>
        <p:grpSpPr>
          <a:xfrm>
            <a:off x="2345140" y="1866295"/>
            <a:ext cx="7523429" cy="3635451"/>
            <a:chOff x="1521716" y="1275606"/>
            <a:chExt cx="5642572" cy="2726588"/>
          </a:xfrm>
        </p:grpSpPr>
        <p:grpSp>
          <p:nvGrpSpPr>
            <p:cNvPr id="288" name="Google Shape;288;p13"/>
            <p:cNvGrpSpPr/>
            <p:nvPr/>
          </p:nvGrpSpPr>
          <p:grpSpPr>
            <a:xfrm>
              <a:off x="1521716" y="1596158"/>
              <a:ext cx="3168352" cy="2406036"/>
              <a:chOff x="1521716" y="1596158"/>
              <a:chExt cx="3168352" cy="2406036"/>
            </a:xfrm>
          </p:grpSpPr>
          <p:grpSp>
            <p:nvGrpSpPr>
              <p:cNvPr id="289" name="Google Shape;289;p13"/>
              <p:cNvGrpSpPr/>
              <p:nvPr/>
            </p:nvGrpSpPr>
            <p:grpSpPr>
              <a:xfrm>
                <a:off x="1521716" y="1596158"/>
                <a:ext cx="3168352" cy="2406036"/>
                <a:chOff x="1691680" y="-1532706"/>
                <a:chExt cx="7101775" cy="5393065"/>
              </a:xfrm>
            </p:grpSpPr>
            <p:sp>
              <p:nvSpPr>
                <p:cNvPr id="290" name="Google Shape;290;p13"/>
                <p:cNvSpPr/>
                <p:nvPr/>
              </p:nvSpPr>
              <p:spPr>
                <a:xfrm>
                  <a:off x="1691680" y="-1532706"/>
                  <a:ext cx="4896544" cy="4896544"/>
                </a:xfrm>
                <a:prstGeom prst="donut">
                  <a:avLst>
                    <a:gd fmla="val 17523" name="adj"/>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291" name="Google Shape;291;p13"/>
                <p:cNvSpPr/>
                <p:nvPr/>
              </p:nvSpPr>
              <p:spPr>
                <a:xfrm>
                  <a:off x="4355976" y="2009174"/>
                  <a:ext cx="4437479" cy="1851185"/>
                </a:xfrm>
                <a:prstGeom prst="rightArrow">
                  <a:avLst>
                    <a:gd fmla="val 45464" name="adj1"/>
                    <a:gd fmla="val 50000" name="adj2"/>
                  </a:avLst>
                </a:prstGeom>
                <a:solidFill>
                  <a:srgbClr val="87B5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grpSp>
          <p:sp>
            <p:nvSpPr>
              <p:cNvPr id="292" name="Google Shape;292;p13"/>
              <p:cNvSpPr/>
              <p:nvPr/>
            </p:nvSpPr>
            <p:spPr>
              <a:xfrm>
                <a:off x="2263185" y="2337627"/>
                <a:ext cx="701581" cy="701581"/>
              </a:xfrm>
              <a:prstGeom prst="ellipse">
                <a:avLst/>
              </a:prstGeom>
              <a:solidFill>
                <a:srgbClr val="87B5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grpSp>
        <p:grpSp>
          <p:nvGrpSpPr>
            <p:cNvPr id="293" name="Google Shape;293;p13"/>
            <p:cNvGrpSpPr/>
            <p:nvPr/>
          </p:nvGrpSpPr>
          <p:grpSpPr>
            <a:xfrm>
              <a:off x="3995936" y="1275606"/>
              <a:ext cx="3168352" cy="2406036"/>
              <a:chOff x="3851920" y="1401130"/>
              <a:chExt cx="3168352" cy="2406036"/>
            </a:xfrm>
          </p:grpSpPr>
          <p:grpSp>
            <p:nvGrpSpPr>
              <p:cNvPr id="294" name="Google Shape;294;p13"/>
              <p:cNvGrpSpPr/>
              <p:nvPr/>
            </p:nvGrpSpPr>
            <p:grpSpPr>
              <a:xfrm rot="10800000">
                <a:off x="3851920" y="1401130"/>
                <a:ext cx="3168352" cy="2406036"/>
                <a:chOff x="1691680" y="-1532706"/>
                <a:chExt cx="7101775" cy="5393065"/>
              </a:xfrm>
            </p:grpSpPr>
            <p:sp>
              <p:nvSpPr>
                <p:cNvPr id="295" name="Google Shape;295;p13"/>
                <p:cNvSpPr/>
                <p:nvPr/>
              </p:nvSpPr>
              <p:spPr>
                <a:xfrm>
                  <a:off x="1691680" y="-1532706"/>
                  <a:ext cx="4896544" cy="4896544"/>
                </a:xfrm>
                <a:prstGeom prst="donut">
                  <a:avLst>
                    <a:gd fmla="val 17523" name="adj"/>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296" name="Google Shape;296;p13"/>
                <p:cNvSpPr/>
                <p:nvPr/>
              </p:nvSpPr>
              <p:spPr>
                <a:xfrm>
                  <a:off x="4355976" y="2009174"/>
                  <a:ext cx="4437479" cy="1851185"/>
                </a:xfrm>
                <a:prstGeom prst="rightArrow">
                  <a:avLst>
                    <a:gd fmla="val 45464" name="adj1"/>
                    <a:gd fmla="val 50000" name="adj2"/>
                  </a:avLst>
                </a:prstGeom>
                <a:solidFill>
                  <a:srgbClr val="87B5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grpSp>
          <p:sp>
            <p:nvSpPr>
              <p:cNvPr id="297" name="Google Shape;297;p13"/>
              <p:cNvSpPr/>
              <p:nvPr/>
            </p:nvSpPr>
            <p:spPr>
              <a:xfrm>
                <a:off x="5577220" y="2364114"/>
                <a:ext cx="701581" cy="701581"/>
              </a:xfrm>
              <a:prstGeom prst="ellipse">
                <a:avLst/>
              </a:prstGeom>
              <a:solidFill>
                <a:srgbClr val="87B5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grpSp>
      </p:grpSp>
      <p:sp>
        <p:nvSpPr>
          <p:cNvPr id="298" name="Google Shape;298;p13"/>
          <p:cNvSpPr/>
          <p:nvPr/>
        </p:nvSpPr>
        <p:spPr>
          <a:xfrm>
            <a:off x="5429580" y="3100163"/>
            <a:ext cx="1354549" cy="1167715"/>
          </a:xfrm>
          <a:prstGeom prst="triangle">
            <a:avLst>
              <a:gd fmla="val 50000" name="adj"/>
            </a:avLst>
          </a:prstGeom>
          <a:solidFill>
            <a:srgbClr val="F39E5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299" name="Google Shape;299;p13"/>
          <p:cNvSpPr/>
          <p:nvPr/>
        </p:nvSpPr>
        <p:spPr>
          <a:xfrm>
            <a:off x="5885635" y="3628221"/>
            <a:ext cx="442440" cy="443119"/>
          </a:xfrm>
          <a:custGeom>
            <a:rect b="b" l="l" r="r" t="t"/>
            <a:pathLst>
              <a:path extrusionOk="0" h="3202496" w="3197597">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00" name="Google Shape;300;p13"/>
          <p:cNvSpPr txBox="1"/>
          <p:nvPr/>
        </p:nvSpPr>
        <p:spPr>
          <a:xfrm>
            <a:off x="6192011" y="1469298"/>
            <a:ext cx="57606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3F3F3F"/>
                </a:solidFill>
                <a:latin typeface="Calibri"/>
                <a:ea typeface="Calibri"/>
                <a:cs typeface="Calibri"/>
                <a:sym typeface="Calibri"/>
              </a:rPr>
              <a:t>Þú verður að taka ákvarðanir um flóknar aðstæður, þar sem þú notar þá þekkingu sem þú hefur aflað þér.</a:t>
            </a:r>
            <a:endParaRPr sz="1600">
              <a:solidFill>
                <a:srgbClr val="3F3F3F"/>
              </a:solidFill>
              <a:latin typeface="Calibri"/>
              <a:ea typeface="Calibri"/>
              <a:cs typeface="Calibri"/>
              <a:sym typeface="Calibri"/>
            </a:endParaRPr>
          </a:p>
        </p:txBody>
      </p:sp>
      <p:sp>
        <p:nvSpPr>
          <p:cNvPr id="301" name="Google Shape;301;p13"/>
          <p:cNvSpPr txBox="1"/>
          <p:nvPr/>
        </p:nvSpPr>
        <p:spPr>
          <a:xfrm>
            <a:off x="387600" y="5309725"/>
            <a:ext cx="5498100" cy="8310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600">
                <a:solidFill>
                  <a:srgbClr val="3F3F3F"/>
                </a:solidFill>
                <a:latin typeface="Calibri"/>
                <a:ea typeface="Calibri"/>
                <a:cs typeface="Calibri"/>
                <a:sym typeface="Calibri"/>
              </a:rPr>
              <a:t>Þú verður að opna hugann og hugsa eins og þú værir í raun og veru í aðstæðunum, með því að nota þitt besta verkfæri: heilann.</a:t>
            </a:r>
            <a:endParaRPr sz="1600">
              <a:solidFill>
                <a:srgbClr val="3F3F3F"/>
              </a:solidFill>
              <a:latin typeface="Calibri"/>
              <a:ea typeface="Calibri"/>
              <a:cs typeface="Calibri"/>
              <a:sym typeface="Calibri"/>
            </a:endParaRPr>
          </a:p>
        </p:txBody>
      </p:sp>
      <p:sp>
        <p:nvSpPr>
          <p:cNvPr id="302" name="Google Shape;302;p13"/>
          <p:cNvSpPr txBox="1"/>
          <p:nvPr/>
        </p:nvSpPr>
        <p:spPr>
          <a:xfrm>
            <a:off x="2859791" y="4766492"/>
            <a:ext cx="3115955"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600">
                <a:solidFill>
                  <a:schemeClr val="lt1"/>
                </a:solidFill>
                <a:latin typeface="Calibri"/>
                <a:ea typeface="Calibri"/>
                <a:cs typeface="Calibri"/>
                <a:sym typeface="Calibri"/>
              </a:rPr>
              <a:t>Víkkaðu sjóndeildarhringinn</a:t>
            </a:r>
            <a:endParaRPr b="1" sz="1600">
              <a:solidFill>
                <a:schemeClr val="lt1"/>
              </a:solidFill>
              <a:latin typeface="Calibri"/>
              <a:ea typeface="Calibri"/>
              <a:cs typeface="Calibri"/>
              <a:sym typeface="Calibri"/>
            </a:endParaRPr>
          </a:p>
        </p:txBody>
      </p:sp>
      <p:sp>
        <p:nvSpPr>
          <p:cNvPr id="303" name="Google Shape;303;p13"/>
          <p:cNvSpPr txBox="1"/>
          <p:nvPr/>
        </p:nvSpPr>
        <p:spPr>
          <a:xfrm>
            <a:off x="6226593" y="2232214"/>
            <a:ext cx="311595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Calibri"/>
                <a:ea typeface="Calibri"/>
                <a:cs typeface="Calibri"/>
                <a:sym typeface="Calibri"/>
              </a:rPr>
              <a:t>Taktu ákvarðanir</a:t>
            </a:r>
            <a:endParaRPr b="1" sz="1600">
              <a:solidFill>
                <a:schemeClr val="lt1"/>
              </a:solidFill>
              <a:latin typeface="Calibri"/>
              <a:ea typeface="Calibri"/>
              <a:cs typeface="Calibri"/>
              <a:sym typeface="Calibri"/>
            </a:endParaRPr>
          </a:p>
        </p:txBody>
      </p:sp>
      <p:graphicFrame>
        <p:nvGraphicFramePr>
          <p:cNvPr id="304" name="Google Shape;304;p13"/>
          <p:cNvGraphicFramePr/>
          <p:nvPr/>
        </p:nvGraphicFramePr>
        <p:xfrm>
          <a:off x="0" y="-35763"/>
          <a:ext cx="534286" cy="529345"/>
        </p:xfrm>
        <a:graphic>
          <a:graphicData uri="http://schemas.openxmlformats.org/presentationml/2006/ole">
            <mc:AlternateContent>
              <mc:Choice Requires="v">
                <p:oleObj r:id="rId4" imgH="529345" imgW="534286" progId="" spid="_x0000_s1">
                  <p:embed/>
                </p:oleObj>
              </mc:Choice>
              <mc:Fallback>
                <p:oleObj r:id="rId5" imgH="529345" imgW="534286" progId="">
                  <p:embed/>
                  <p:pic>
                    <p:nvPicPr>
                      <p:cNvPr id="304" name="Google Shape;304;p13"/>
                      <p:cNvPicPr preferRelativeResize="0"/>
                      <p:nvPr/>
                    </p:nvPicPr>
                    <p:blipFill rotWithShape="1">
                      <a:blip r:embed="rId6">
                        <a:alphaModFix/>
                      </a:blip>
                      <a:srcRect b="0" l="0" r="0" t="0"/>
                      <a:stretch/>
                    </p:blipFill>
                    <p:spPr>
                      <a:xfrm>
                        <a:off x="0" y="-35763"/>
                        <a:ext cx="534286" cy="529345"/>
                      </a:xfrm>
                      <a:prstGeom prst="rect">
                        <a:avLst/>
                      </a:prstGeom>
                      <a:noFill/>
                      <a:ln>
                        <a:noFill/>
                      </a:ln>
                    </p:spPr>
                  </p:pic>
                </p:oleObj>
              </mc:Fallback>
            </mc:AlternateContent>
          </a:graphicData>
        </a:graphic>
      </p:graphicFrame>
      <p:pic>
        <p:nvPicPr>
          <p:cNvPr descr="Graphical user interface&#10;&#10;Description automatically generated with medium confidence" id="305" name="Google Shape;305;p13"/>
          <p:cNvPicPr preferRelativeResize="0"/>
          <p:nvPr/>
        </p:nvPicPr>
        <p:blipFill rotWithShape="1">
          <a:blip r:embed="rId7">
            <a:alphaModFix/>
          </a:blip>
          <a:srcRect b="0" l="0" r="0" t="0"/>
          <a:stretch/>
        </p:blipFill>
        <p:spPr>
          <a:xfrm>
            <a:off x="10152440" y="4766492"/>
            <a:ext cx="1800211" cy="15391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4"/>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Verkefni</a:t>
            </a:r>
            <a:r>
              <a:rPr lang="en-GB" sz="3733"/>
              <a:t> 1: Vertu þinn eigin andlegi þjálfari</a:t>
            </a:r>
            <a:endParaRPr sz="3733"/>
          </a:p>
        </p:txBody>
      </p:sp>
      <p:sp>
        <p:nvSpPr>
          <p:cNvPr id="311" name="Google Shape;311;p14"/>
          <p:cNvSpPr/>
          <p:nvPr/>
        </p:nvSpPr>
        <p:spPr>
          <a:xfrm>
            <a:off x="1110337" y="2173324"/>
            <a:ext cx="9893285" cy="3795961"/>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rtl="0" algn="just">
              <a:lnSpc>
                <a:spcPct val="150000"/>
              </a:lnSpc>
              <a:spcBef>
                <a:spcPts val="0"/>
              </a:spcBef>
              <a:spcAft>
                <a:spcPts val="0"/>
              </a:spcAft>
              <a:buSzPts val="1100"/>
              <a:buNone/>
            </a:pPr>
            <a:r>
              <a:rPr lang="en-GB" sz="1600">
                <a:solidFill>
                  <a:srgbClr val="3F3F3F"/>
                </a:solidFill>
                <a:latin typeface="Calibri"/>
                <a:ea typeface="Calibri"/>
                <a:cs typeface="Calibri"/>
                <a:sym typeface="Calibri"/>
              </a:rPr>
              <a:t>Finnst þér þú oft óundirbúin(n) fyrir fjölskyldu- eða vinnuaðstæður? Finnst þér þú aldrei vera tilbúin(n) í aðstæðurnar? Upplifirðu alltaf óöryggi og trúir ekki á mannlega og faglega hæfileika þína? Heldurðu að þú sért ekki nógu góð(ur), ólíkt þeim sem eru í kringum þig? Þessar sálrænu birtingarmyndir má allar rekja til lítillar sjálfsgetu sem leiðir til þess að þú hefur lítið sjálfsálit og trúir ekki á þá möguleika sem þú býrð yfir. </a:t>
            </a:r>
            <a:endParaRPr sz="1600">
              <a:solidFill>
                <a:srgbClr val="3F3F3F"/>
              </a:solidFill>
              <a:latin typeface="Calibri"/>
              <a:ea typeface="Calibri"/>
              <a:cs typeface="Calibri"/>
              <a:sym typeface="Calibri"/>
            </a:endParaRPr>
          </a:p>
          <a:p>
            <a:pPr indent="0" lvl="0" marL="0" rtl="0" algn="just">
              <a:lnSpc>
                <a:spcPct val="150000"/>
              </a:lnSpc>
              <a:spcBef>
                <a:spcPts val="1000"/>
              </a:spcBef>
              <a:spcAft>
                <a:spcPts val="0"/>
              </a:spcAft>
              <a:buSzPts val="1100"/>
              <a:buNone/>
            </a:pPr>
            <a:r>
              <a:rPr lang="en-GB" sz="1600">
                <a:solidFill>
                  <a:srgbClr val="3F3F3F"/>
                </a:solidFill>
                <a:latin typeface="Calibri"/>
                <a:ea typeface="Calibri"/>
                <a:cs typeface="Calibri"/>
                <a:sym typeface="Calibri"/>
              </a:rPr>
              <a:t>Of lágt stig sjálfsgetu getur haft mjög neikvæðar afleiðingar fyrir persónulegt líf okkar og vinnu: það að sannfæra sjálfa(n) sig í öllum aðstæðum um að man ráði ekki við þær, mun óhjákvæmilega leiða til þeirra mistaka sem þú varst búin(n) að sjá fyrir þér frá upphafi verkefnisins. </a:t>
            </a:r>
            <a:endParaRPr sz="1600">
              <a:solidFill>
                <a:srgbClr val="3F3F3F"/>
              </a:solidFill>
              <a:latin typeface="Calibri"/>
              <a:ea typeface="Calibri"/>
              <a:cs typeface="Calibri"/>
              <a:sym typeface="Calibri"/>
            </a:endParaRPr>
          </a:p>
          <a:p>
            <a:pPr indent="0" lvl="0" marL="0" rtl="0" algn="just">
              <a:lnSpc>
                <a:spcPct val="150000"/>
              </a:lnSpc>
              <a:spcBef>
                <a:spcPts val="1000"/>
              </a:spcBef>
              <a:spcAft>
                <a:spcPts val="1000"/>
              </a:spcAft>
              <a:buClr>
                <a:schemeClr val="dk1"/>
              </a:buClr>
              <a:buSzPts val="1100"/>
              <a:buFont typeface="Arial"/>
              <a:buNone/>
            </a:pPr>
            <a:r>
              <a:rPr lang="en-GB" sz="1600">
                <a:solidFill>
                  <a:srgbClr val="3F3F3F"/>
                </a:solidFill>
                <a:latin typeface="Calibri"/>
                <a:ea typeface="Calibri"/>
                <a:cs typeface="Calibri"/>
                <a:sym typeface="Calibri"/>
              </a:rPr>
              <a:t>Af þessum ástæðum, er nauðsynlegt að sjálfsgeta okkar sé í jafnvægi alla ævi, sem mun veita okkur bjartsýni og  trú á hæfileika okkar til að takast á við áskoranir, sannfærð um að </a:t>
            </a:r>
            <a:r>
              <a:rPr i="1" lang="en-GB" sz="1600">
                <a:solidFill>
                  <a:srgbClr val="3F3F3F"/>
                </a:solidFill>
                <a:latin typeface="Calibri"/>
                <a:ea typeface="Calibri"/>
                <a:cs typeface="Calibri"/>
                <a:sym typeface="Calibri"/>
              </a:rPr>
              <a:t>við getum það.</a:t>
            </a:r>
            <a:endParaRPr sz="1600">
              <a:solidFill>
                <a:srgbClr val="3F3F3F"/>
              </a:solidFill>
              <a:latin typeface="Calibri"/>
              <a:ea typeface="Calibri"/>
              <a:cs typeface="Calibri"/>
              <a:sym typeface="Calibri"/>
            </a:endParaRPr>
          </a:p>
        </p:txBody>
      </p:sp>
      <p:sp>
        <p:nvSpPr>
          <p:cNvPr id="312" name="Google Shape;312;p14"/>
          <p:cNvSpPr/>
          <p:nvPr/>
        </p:nvSpPr>
        <p:spPr>
          <a:xfrm>
            <a:off x="833391" y="1180721"/>
            <a:ext cx="462076" cy="590000"/>
          </a:xfrm>
          <a:custGeom>
            <a:rect b="b" l="l" r="r" t="t"/>
            <a:pathLst>
              <a:path extrusionOk="0" h="3213371" w="254853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13" name="Google Shape;313;p14"/>
          <p:cNvSpPr txBox="1"/>
          <p:nvPr>
            <p:ph idx="2" type="body"/>
          </p:nvPr>
        </p:nvSpPr>
        <p:spPr>
          <a:xfrm>
            <a:off x="1343471" y="1364492"/>
            <a:ext cx="6288700" cy="377065"/>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90000"/>
              </a:lnSpc>
              <a:spcBef>
                <a:spcPts val="0"/>
              </a:spcBef>
              <a:spcAft>
                <a:spcPts val="0"/>
              </a:spcAft>
              <a:buClr>
                <a:srgbClr val="3F3F3F"/>
              </a:buClr>
              <a:buSzPts val="2400"/>
              <a:buNone/>
            </a:pPr>
            <a:r>
              <a:rPr b="1" lang="en-GB" sz="2400"/>
              <a:t>Kynning</a:t>
            </a:r>
            <a:r>
              <a:rPr b="1" lang="en-GB" sz="2400"/>
              <a:t>: Um hvað snýst þetta?</a:t>
            </a:r>
            <a:endParaRPr b="1" sz="2400"/>
          </a:p>
        </p:txBody>
      </p:sp>
      <p:pic>
        <p:nvPicPr>
          <p:cNvPr descr="A picture containing text, snow, outdoor, skiing&#10;&#10;Description automatically generated" id="314" name="Google Shape;314;p14"/>
          <p:cNvPicPr preferRelativeResize="0"/>
          <p:nvPr/>
        </p:nvPicPr>
        <p:blipFill rotWithShape="1">
          <a:blip r:embed="rId3">
            <a:alphaModFix/>
          </a:blip>
          <a:srcRect b="11080" l="17120" r="9657" t="2379"/>
          <a:stretch/>
        </p:blipFill>
        <p:spPr>
          <a:xfrm>
            <a:off x="10693641" y="253525"/>
            <a:ext cx="1088135" cy="13583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5"/>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Verkefni</a:t>
            </a:r>
            <a:r>
              <a:rPr lang="en-GB" sz="3733"/>
              <a:t> 1: </a:t>
            </a:r>
            <a:r>
              <a:rPr lang="en-GB" sz="3733"/>
              <a:t>Vertu þinn eigin andlegi þjálfari</a:t>
            </a:r>
            <a:endParaRPr sz="3733"/>
          </a:p>
        </p:txBody>
      </p:sp>
      <p:sp>
        <p:nvSpPr>
          <p:cNvPr id="320" name="Google Shape;320;p15"/>
          <p:cNvSpPr/>
          <p:nvPr/>
        </p:nvSpPr>
        <p:spPr>
          <a:xfrm>
            <a:off x="2386430" y="2089794"/>
            <a:ext cx="7419140" cy="3061708"/>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rtl="0" algn="just">
              <a:lnSpc>
                <a:spcPct val="150000"/>
              </a:lnSpc>
              <a:spcBef>
                <a:spcPts val="0"/>
              </a:spcBef>
              <a:spcAft>
                <a:spcPts val="1000"/>
              </a:spcAft>
              <a:buClr>
                <a:schemeClr val="dk1"/>
              </a:buClr>
              <a:buSzPts val="1100"/>
              <a:buFont typeface="Arial"/>
              <a:buNone/>
            </a:pPr>
            <a:r>
              <a:rPr lang="en-GB" sz="1800">
                <a:solidFill>
                  <a:srgbClr val="434343"/>
                </a:solidFill>
                <a:latin typeface="Calibri"/>
                <a:ea typeface="Calibri"/>
                <a:cs typeface="Calibri"/>
                <a:sym typeface="Calibri"/>
              </a:rPr>
              <a:t>Á eftirfarandi síðum muntu sjá einfalda æfingu til að auka sjálfsgetu þína: þetta er æfing sem þú getur gert á hverjum degi og hvenær sem er dags. Það er eins konar hugsunarþjálfun sem við getum gert að okkar daglegu möntru, til að öðlast meiri trú á okkur sjálf og á eigin viðhorf.</a:t>
            </a:r>
            <a:endParaRPr sz="1800">
              <a:solidFill>
                <a:srgbClr val="434343"/>
              </a:solidFill>
              <a:latin typeface="Calibri"/>
              <a:ea typeface="Calibri"/>
              <a:cs typeface="Calibri"/>
              <a:sym typeface="Calibri"/>
            </a:endParaRPr>
          </a:p>
        </p:txBody>
      </p:sp>
      <p:sp>
        <p:nvSpPr>
          <p:cNvPr id="321" name="Google Shape;321;p15"/>
          <p:cNvSpPr/>
          <p:nvPr/>
        </p:nvSpPr>
        <p:spPr>
          <a:xfrm>
            <a:off x="1007435" y="1325109"/>
            <a:ext cx="462076" cy="455827"/>
          </a:xfrm>
          <a:custGeom>
            <a:rect b="b" l="l" r="r" t="t"/>
            <a:pathLst>
              <a:path extrusionOk="0" h="3234532" w="320841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322" name="Google Shape;322;p15"/>
          <p:cNvSpPr txBox="1"/>
          <p:nvPr/>
        </p:nvSpPr>
        <p:spPr>
          <a:xfrm>
            <a:off x="1469497" y="1366625"/>
            <a:ext cx="5275800" cy="377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400"/>
              <a:buFont typeface="Arial"/>
              <a:buNone/>
            </a:pPr>
            <a:r>
              <a:rPr b="1" lang="en-GB" sz="2400">
                <a:solidFill>
                  <a:srgbClr val="3F3F3F"/>
                </a:solidFill>
                <a:latin typeface="Calibri"/>
                <a:ea typeface="Calibri"/>
                <a:cs typeface="Calibri"/>
                <a:sym typeface="Calibri"/>
              </a:rPr>
              <a:t>Sjálft verkefnið</a:t>
            </a:r>
            <a:r>
              <a:rPr b="1" lang="en-GB" sz="2400">
                <a:solidFill>
                  <a:srgbClr val="3F3F3F"/>
                </a:solidFill>
                <a:latin typeface="Calibri"/>
                <a:ea typeface="Calibri"/>
                <a:cs typeface="Calibri"/>
                <a:sym typeface="Calibri"/>
              </a:rPr>
              <a:t>: </a:t>
            </a:r>
            <a:r>
              <a:rPr b="1" lang="en-GB" sz="2400">
                <a:solidFill>
                  <a:srgbClr val="3F3F3F"/>
                </a:solidFill>
                <a:latin typeface="Calibri"/>
                <a:ea typeface="Calibri"/>
                <a:cs typeface="Calibri"/>
                <a:sym typeface="Calibri"/>
              </a:rPr>
              <a:t>Hvað á að gera</a:t>
            </a:r>
            <a:r>
              <a:rPr b="1" lang="en-GB" sz="2400">
                <a:solidFill>
                  <a:srgbClr val="3F3F3F"/>
                </a:solidFill>
                <a:latin typeface="Calibri"/>
                <a:ea typeface="Calibri"/>
                <a:cs typeface="Calibri"/>
                <a:sym typeface="Calibri"/>
              </a:rPr>
              <a:t>?</a:t>
            </a:r>
            <a:endParaRPr b="1" sz="2400">
              <a:solidFill>
                <a:srgbClr val="3F3F3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6"/>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Verkefni</a:t>
            </a:r>
            <a:r>
              <a:rPr lang="en-GB" sz="3733"/>
              <a:t> 1: </a:t>
            </a:r>
            <a:r>
              <a:rPr lang="en-GB" sz="3733"/>
              <a:t>Vertu þinn eigin andlegi þjálfari</a:t>
            </a:r>
            <a:endParaRPr sz="3733"/>
          </a:p>
        </p:txBody>
      </p:sp>
      <p:sp>
        <p:nvSpPr>
          <p:cNvPr id="328" name="Google Shape;328;p16"/>
          <p:cNvSpPr/>
          <p:nvPr/>
        </p:nvSpPr>
        <p:spPr>
          <a:xfrm>
            <a:off x="752933" y="1005800"/>
            <a:ext cx="446524" cy="450253"/>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29" name="Google Shape;329;p16"/>
          <p:cNvSpPr/>
          <p:nvPr/>
        </p:nvSpPr>
        <p:spPr>
          <a:xfrm>
            <a:off x="635394" y="1760842"/>
            <a:ext cx="10921213" cy="4091359"/>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342900" lvl="0" marL="457200" rtl="0" algn="just">
              <a:lnSpc>
                <a:spcPct val="150000"/>
              </a:lnSpc>
              <a:spcBef>
                <a:spcPts val="0"/>
              </a:spcBef>
              <a:spcAft>
                <a:spcPts val="0"/>
              </a:spcAft>
              <a:buClr>
                <a:srgbClr val="434343"/>
              </a:buClr>
              <a:buSzPts val="1800"/>
              <a:buFont typeface="Calibri"/>
              <a:buChar char="●"/>
            </a:pPr>
            <a:r>
              <a:rPr lang="en-GB" sz="1800">
                <a:solidFill>
                  <a:srgbClr val="434343"/>
                </a:solidFill>
                <a:latin typeface="Calibri"/>
                <a:ea typeface="Calibri"/>
                <a:cs typeface="Calibri"/>
                <a:sym typeface="Calibri"/>
              </a:rPr>
              <a:t>Við lýsum (óþægilegum) aðstæðum sem við höfum þurft að glíma við á undanförnum árum.</a:t>
            </a:r>
            <a:endParaRPr sz="1800">
              <a:solidFill>
                <a:srgbClr val="434343"/>
              </a:solidFill>
              <a:latin typeface="Calibri"/>
              <a:ea typeface="Calibri"/>
              <a:cs typeface="Calibri"/>
              <a:sym typeface="Calibri"/>
            </a:endParaRPr>
          </a:p>
          <a:p>
            <a:pPr indent="-342900" lvl="0" marL="457200" rtl="0" algn="just">
              <a:lnSpc>
                <a:spcPct val="150000"/>
              </a:lnSpc>
              <a:spcBef>
                <a:spcPts val="0"/>
              </a:spcBef>
              <a:spcAft>
                <a:spcPts val="0"/>
              </a:spcAft>
              <a:buClr>
                <a:srgbClr val="434343"/>
              </a:buClr>
              <a:buSzPts val="1800"/>
              <a:buFont typeface="Calibri"/>
              <a:buChar char="●"/>
            </a:pPr>
            <a:r>
              <a:rPr lang="en-GB" sz="1800">
                <a:solidFill>
                  <a:srgbClr val="434343"/>
                </a:solidFill>
                <a:latin typeface="Calibri"/>
                <a:ea typeface="Calibri"/>
                <a:cs typeface="Calibri"/>
                <a:sym typeface="Calibri"/>
              </a:rPr>
              <a:t>Byrjum á að lýsa því markmiði sem við höfðum sett okkur.</a:t>
            </a:r>
            <a:endParaRPr sz="1800">
              <a:solidFill>
                <a:srgbClr val="434343"/>
              </a:solidFill>
              <a:latin typeface="Calibri"/>
              <a:ea typeface="Calibri"/>
              <a:cs typeface="Calibri"/>
              <a:sym typeface="Calibri"/>
            </a:endParaRPr>
          </a:p>
          <a:p>
            <a:pPr indent="-342900" lvl="0" marL="457200" rtl="0" algn="just">
              <a:lnSpc>
                <a:spcPct val="150000"/>
              </a:lnSpc>
              <a:spcBef>
                <a:spcPts val="0"/>
              </a:spcBef>
              <a:spcAft>
                <a:spcPts val="0"/>
              </a:spcAft>
              <a:buClr>
                <a:srgbClr val="434343"/>
              </a:buClr>
              <a:buSzPts val="1800"/>
              <a:buFont typeface="Calibri"/>
              <a:buChar char="●"/>
            </a:pPr>
            <a:r>
              <a:rPr lang="en-GB" sz="1800">
                <a:solidFill>
                  <a:srgbClr val="434343"/>
                </a:solidFill>
                <a:latin typeface="Calibri"/>
                <a:ea typeface="Calibri"/>
                <a:cs typeface="Calibri"/>
                <a:sym typeface="Calibri"/>
              </a:rPr>
              <a:t>Ræðum um þá hegðun sem við gripum til til að losna úr aðstæðunum og einbeitum okkur að því hvaða gjörðir leiddu okkur að úrlausn vandans.  </a:t>
            </a:r>
            <a:endParaRPr sz="1800">
              <a:solidFill>
                <a:srgbClr val="434343"/>
              </a:solidFill>
              <a:latin typeface="Calibri"/>
              <a:ea typeface="Calibri"/>
              <a:cs typeface="Calibri"/>
              <a:sym typeface="Calibri"/>
            </a:endParaRPr>
          </a:p>
          <a:p>
            <a:pPr indent="0" lvl="0" marL="0" rtl="0" algn="just">
              <a:lnSpc>
                <a:spcPct val="150000"/>
              </a:lnSpc>
              <a:spcBef>
                <a:spcPts val="1000"/>
              </a:spcBef>
              <a:spcAft>
                <a:spcPts val="1000"/>
              </a:spcAft>
              <a:buClr>
                <a:schemeClr val="dk1"/>
              </a:buClr>
              <a:buSzPts val="1100"/>
              <a:buFont typeface="Arial"/>
              <a:buNone/>
            </a:pPr>
            <a:r>
              <a:rPr lang="en-GB" sz="1800">
                <a:solidFill>
                  <a:srgbClr val="434343"/>
                </a:solidFill>
                <a:latin typeface="Calibri"/>
                <a:ea typeface="Calibri"/>
                <a:cs typeface="Calibri"/>
                <a:sym typeface="Calibri"/>
              </a:rPr>
              <a:t>Með því að fylgja þessum einföldu atriðum beinir þú athyglinni að getu þinni til að komast út úr óþægilegum aðstæðum með því að framkvæma aðgerðir sem koma af stað næmni okkar fyrir stjórn og stjórnun erfiðleika.</a:t>
            </a:r>
            <a:endParaRPr sz="1800">
              <a:solidFill>
                <a:srgbClr val="434343"/>
              </a:solidFill>
              <a:latin typeface="Calibri"/>
              <a:ea typeface="Calibri"/>
              <a:cs typeface="Calibri"/>
              <a:sym typeface="Calibri"/>
            </a:endParaRPr>
          </a:p>
        </p:txBody>
      </p:sp>
      <p:sp>
        <p:nvSpPr>
          <p:cNvPr id="330" name="Google Shape;330;p16"/>
          <p:cNvSpPr txBox="1"/>
          <p:nvPr>
            <p:ph idx="2" type="body"/>
          </p:nvPr>
        </p:nvSpPr>
        <p:spPr>
          <a:xfrm>
            <a:off x="1199456" y="1074722"/>
            <a:ext cx="6048672" cy="377065"/>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90000"/>
              </a:lnSpc>
              <a:spcBef>
                <a:spcPts val="0"/>
              </a:spcBef>
              <a:spcAft>
                <a:spcPts val="0"/>
              </a:spcAft>
              <a:buClr>
                <a:srgbClr val="3F3F3F"/>
              </a:buClr>
              <a:buSzPts val="2400"/>
              <a:buNone/>
            </a:pPr>
            <a:r>
              <a:rPr b="1" lang="en-GB" sz="2400"/>
              <a:t>Ferli</a:t>
            </a:r>
            <a:r>
              <a:rPr b="1" lang="en-GB" sz="2400"/>
              <a:t>: Hvað ætla ég að gera?</a:t>
            </a:r>
            <a:endParaRPr b="1"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7"/>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Font typeface="Arial"/>
              <a:buNone/>
            </a:pPr>
            <a:r>
              <a:rPr lang="en-GB" sz="3733"/>
              <a:t>Verkefni</a:t>
            </a:r>
            <a:r>
              <a:rPr lang="en-GB" sz="3733"/>
              <a:t> 1: Vertu þinn eigin andlegi þjálfari</a:t>
            </a:r>
            <a:endParaRPr sz="3733"/>
          </a:p>
        </p:txBody>
      </p:sp>
      <p:sp>
        <p:nvSpPr>
          <p:cNvPr id="336" name="Google Shape;336;p17"/>
          <p:cNvSpPr/>
          <p:nvPr/>
        </p:nvSpPr>
        <p:spPr>
          <a:xfrm flipH="1" rot="-5400000">
            <a:off x="808643" y="1131517"/>
            <a:ext cx="559571" cy="546028"/>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337" name="Google Shape;337;p17"/>
          <p:cNvSpPr/>
          <p:nvPr/>
        </p:nvSpPr>
        <p:spPr>
          <a:xfrm>
            <a:off x="564471" y="2058842"/>
            <a:ext cx="4712379" cy="3827608"/>
          </a:xfrm>
          <a:prstGeom prst="rect">
            <a:avLst/>
          </a:prstGeom>
          <a:solidFill>
            <a:schemeClr val="lt1"/>
          </a:solidFill>
          <a:ln>
            <a:noFill/>
          </a:ln>
          <a:effectLst>
            <a:outerShdw blurRad="63500" sx="102000" rotWithShape="0" algn="ctr" sy="102000">
              <a:srgbClr val="000000">
                <a:alpha val="40000"/>
              </a:srgbClr>
            </a:outerShdw>
          </a:effectLst>
        </p:spPr>
        <p:txBody>
          <a:bodyPr anchorCtr="0" anchor="t" bIns="60950" lIns="121900" spcFirstLastPara="1" rIns="121900" wrap="square" tIns="60950">
            <a:noAutofit/>
          </a:bodyPr>
          <a:lstStyle/>
          <a:p>
            <a:pPr indent="0" lvl="0" marL="0" marR="0" rtl="0" algn="ctr">
              <a:spcBef>
                <a:spcPts val="0"/>
              </a:spcBef>
              <a:spcAft>
                <a:spcPts val="0"/>
              </a:spcAft>
              <a:buNone/>
            </a:pPr>
            <a:r>
              <a:t/>
            </a:r>
            <a:endParaRPr b="1" sz="1800">
              <a:solidFill>
                <a:srgbClr val="3F3F3F"/>
              </a:solidFill>
              <a:latin typeface="Calibri"/>
              <a:ea typeface="Calibri"/>
              <a:cs typeface="Calibri"/>
              <a:sym typeface="Calibri"/>
            </a:endParaRPr>
          </a:p>
          <a:p>
            <a:pPr indent="0" lvl="0" marL="0" marR="0" rtl="0" algn="ctr">
              <a:spcBef>
                <a:spcPts val="0"/>
              </a:spcBef>
              <a:spcAft>
                <a:spcPts val="0"/>
              </a:spcAft>
              <a:buNone/>
            </a:pPr>
            <a:r>
              <a:rPr b="1" lang="en-GB" sz="1800">
                <a:solidFill>
                  <a:srgbClr val="3F3F3F"/>
                </a:solidFill>
                <a:latin typeface="Calibri"/>
                <a:ea typeface="Calibri"/>
                <a:cs typeface="Calibri"/>
                <a:sym typeface="Calibri"/>
              </a:rPr>
              <a:t>Hæfni </a:t>
            </a:r>
            <a:endParaRPr/>
          </a:p>
          <a:p>
            <a:pPr indent="0" lvl="0" marL="0" marR="0" rtl="0" algn="ctr">
              <a:spcBef>
                <a:spcPts val="0"/>
              </a:spcBef>
              <a:spcAft>
                <a:spcPts val="0"/>
              </a:spcAft>
              <a:buNone/>
            </a:pPr>
            <a:r>
              <a:rPr b="1" lang="en-GB" sz="1800">
                <a:solidFill>
                  <a:srgbClr val="3F3F3F"/>
                </a:solidFill>
                <a:latin typeface="Calibri"/>
                <a:ea typeface="Calibri"/>
                <a:cs typeface="Calibri"/>
                <a:sym typeface="Calibri"/>
              </a:rPr>
              <a:t>LifeComp </a:t>
            </a:r>
            <a:endParaRPr/>
          </a:p>
          <a:p>
            <a:pPr indent="0" lvl="0" marL="0" marR="0" rtl="0" algn="ctr">
              <a:spcBef>
                <a:spcPts val="0"/>
              </a:spcBef>
              <a:spcAft>
                <a:spcPts val="0"/>
              </a:spcAft>
              <a:buNone/>
            </a:pPr>
            <a:r>
              <a:t/>
            </a:r>
            <a:endParaRPr b="1" sz="1800">
              <a:solidFill>
                <a:srgbClr val="3F3F3F"/>
              </a:solidFill>
              <a:latin typeface="Calibri"/>
              <a:ea typeface="Calibri"/>
              <a:cs typeface="Calibri"/>
              <a:sym typeface="Calibri"/>
            </a:endParaRPr>
          </a:p>
          <a:p>
            <a:pPr indent="-342900" lvl="0" marL="457200" rtl="0" algn="l">
              <a:lnSpc>
                <a:spcPct val="100000"/>
              </a:lnSpc>
              <a:spcBef>
                <a:spcPts val="0"/>
              </a:spcBef>
              <a:spcAft>
                <a:spcPts val="0"/>
              </a:spcAft>
              <a:buClr>
                <a:srgbClr val="434343"/>
              </a:buClr>
              <a:buSzPts val="1800"/>
              <a:buChar char="∙"/>
            </a:pPr>
            <a:r>
              <a:rPr b="1" lang="en-GB" sz="1800">
                <a:solidFill>
                  <a:srgbClr val="434343"/>
                </a:solidFill>
                <a:latin typeface="Calibri"/>
                <a:ea typeface="Calibri"/>
                <a:cs typeface="Calibri"/>
                <a:sym typeface="Calibri"/>
              </a:rPr>
              <a:t>Sjálfstjórn: </a:t>
            </a:r>
            <a:r>
              <a:rPr lang="en-GB" sz="1800">
                <a:solidFill>
                  <a:srgbClr val="434343"/>
                </a:solidFill>
                <a:latin typeface="Calibri"/>
                <a:ea typeface="Calibri"/>
                <a:cs typeface="Calibri"/>
                <a:sym typeface="Calibri"/>
              </a:rPr>
              <a:t>meðvitund og stjórn á tilfinningum, hugsunum og hegðun.</a:t>
            </a:r>
            <a:endParaRPr sz="1800">
              <a:solidFill>
                <a:srgbClr val="434343"/>
              </a:solidFill>
              <a:latin typeface="Calibri"/>
              <a:ea typeface="Calibri"/>
              <a:cs typeface="Calibri"/>
              <a:sym typeface="Calibri"/>
            </a:endParaRPr>
          </a:p>
          <a:p>
            <a:pPr indent="-342900" lvl="0" marL="457200" rtl="0" algn="l">
              <a:lnSpc>
                <a:spcPct val="100000"/>
              </a:lnSpc>
              <a:spcBef>
                <a:spcPts val="1000"/>
              </a:spcBef>
              <a:spcAft>
                <a:spcPts val="0"/>
              </a:spcAft>
              <a:buClr>
                <a:srgbClr val="434343"/>
              </a:buClr>
              <a:buSzPts val="1800"/>
              <a:buChar char="∙"/>
            </a:pPr>
            <a:r>
              <a:rPr b="1" lang="en-GB" sz="1800">
                <a:solidFill>
                  <a:srgbClr val="434343"/>
                </a:solidFill>
                <a:latin typeface="Calibri"/>
                <a:ea typeface="Calibri"/>
                <a:cs typeface="Calibri"/>
                <a:sym typeface="Calibri"/>
              </a:rPr>
              <a:t>Sveigjanleiki:</a:t>
            </a:r>
            <a:r>
              <a:rPr lang="en-GB" sz="1800">
                <a:solidFill>
                  <a:srgbClr val="434343"/>
                </a:solidFill>
                <a:latin typeface="Calibri"/>
                <a:ea typeface="Calibri"/>
                <a:cs typeface="Calibri"/>
                <a:sym typeface="Calibri"/>
              </a:rPr>
              <a:t> hæfni til að geta átt við umskipti og óvissu og takast á við áskoranir.</a:t>
            </a:r>
            <a:endParaRPr sz="1800">
              <a:solidFill>
                <a:srgbClr val="434343"/>
              </a:solidFill>
              <a:latin typeface="Calibri"/>
              <a:ea typeface="Calibri"/>
              <a:cs typeface="Calibri"/>
              <a:sym typeface="Calibri"/>
            </a:endParaRPr>
          </a:p>
          <a:p>
            <a:pPr indent="-342900" lvl="0" marL="457200" rtl="0" algn="l">
              <a:lnSpc>
                <a:spcPct val="100000"/>
              </a:lnSpc>
              <a:spcBef>
                <a:spcPts val="1000"/>
              </a:spcBef>
              <a:spcAft>
                <a:spcPts val="0"/>
              </a:spcAft>
              <a:buClr>
                <a:srgbClr val="434343"/>
              </a:buClr>
              <a:buSzPts val="1800"/>
              <a:buChar char="∙"/>
            </a:pPr>
            <a:r>
              <a:rPr b="1" lang="en-GB" sz="1800">
                <a:solidFill>
                  <a:srgbClr val="434343"/>
                </a:solidFill>
                <a:latin typeface="Calibri"/>
                <a:ea typeface="Calibri"/>
                <a:cs typeface="Calibri"/>
                <a:sym typeface="Calibri"/>
              </a:rPr>
              <a:t>Vellíðan:</a:t>
            </a:r>
            <a:r>
              <a:rPr lang="en-GB" sz="1800">
                <a:solidFill>
                  <a:srgbClr val="434343"/>
                </a:solidFill>
                <a:latin typeface="Calibri"/>
                <a:ea typeface="Calibri"/>
                <a:cs typeface="Calibri"/>
                <a:sym typeface="Calibri"/>
              </a:rPr>
              <a:t> leit að lífshamingju, umhyggju fyrir líkamlegri, andlegri og félagslegri heilsu, og sjálfbær lífsstíll.</a:t>
            </a:r>
            <a:endParaRPr b="1" sz="1800">
              <a:solidFill>
                <a:srgbClr val="434343"/>
              </a:solidFill>
              <a:latin typeface="Calibri"/>
              <a:ea typeface="Calibri"/>
              <a:cs typeface="Calibri"/>
              <a:sym typeface="Calibri"/>
            </a:endParaRPr>
          </a:p>
          <a:p>
            <a:pPr indent="-342889" lvl="0" marL="457189" marR="0" rtl="0" algn="l">
              <a:spcBef>
                <a:spcPts val="1333"/>
              </a:spcBef>
              <a:spcAft>
                <a:spcPts val="0"/>
              </a:spcAft>
              <a:buClr>
                <a:schemeClr val="dk1"/>
              </a:buClr>
              <a:buSzPts val="1800"/>
              <a:buFont typeface="Noto Sans Symbols"/>
              <a:buNone/>
            </a:pPr>
            <a:r>
              <a:t/>
            </a:r>
            <a:endParaRPr sz="1800">
              <a:solidFill>
                <a:srgbClr val="3F3F3F"/>
              </a:solidFill>
              <a:latin typeface="Calibri"/>
              <a:ea typeface="Calibri"/>
              <a:cs typeface="Calibri"/>
              <a:sym typeface="Calibri"/>
            </a:endParaRPr>
          </a:p>
        </p:txBody>
      </p:sp>
      <p:sp>
        <p:nvSpPr>
          <p:cNvPr id="338" name="Google Shape;338;p17"/>
          <p:cNvSpPr txBox="1"/>
          <p:nvPr/>
        </p:nvSpPr>
        <p:spPr>
          <a:xfrm>
            <a:off x="1295468" y="1307250"/>
            <a:ext cx="5954345" cy="37706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400"/>
              <a:buFont typeface="Arial"/>
              <a:buNone/>
            </a:pPr>
            <a:r>
              <a:rPr b="1" lang="en-GB" sz="2400">
                <a:solidFill>
                  <a:srgbClr val="3F3F3F"/>
                </a:solidFill>
                <a:latin typeface="Calibri"/>
                <a:ea typeface="Calibri"/>
                <a:cs typeface="Calibri"/>
                <a:sym typeface="Calibri"/>
              </a:rPr>
              <a:t>Hæfniviðmið:</a:t>
            </a:r>
            <a:r>
              <a:rPr b="1" lang="en-GB" sz="2400">
                <a:solidFill>
                  <a:srgbClr val="3F3F3F"/>
                </a:solidFill>
                <a:latin typeface="Calibri"/>
                <a:ea typeface="Calibri"/>
                <a:cs typeface="Calibri"/>
                <a:sym typeface="Calibri"/>
              </a:rPr>
              <a:t> </a:t>
            </a:r>
            <a:r>
              <a:rPr b="1" lang="en-GB" sz="2400">
                <a:solidFill>
                  <a:srgbClr val="3F3F3F"/>
                </a:solidFill>
                <a:latin typeface="Calibri"/>
                <a:ea typeface="Calibri"/>
                <a:cs typeface="Calibri"/>
                <a:sym typeface="Calibri"/>
              </a:rPr>
              <a:t>Hvað mun ég læra</a:t>
            </a:r>
            <a:r>
              <a:rPr b="1" lang="en-GB" sz="2400">
                <a:solidFill>
                  <a:srgbClr val="3F3F3F"/>
                </a:solidFill>
                <a:latin typeface="Calibri"/>
                <a:ea typeface="Calibri"/>
                <a:cs typeface="Calibri"/>
                <a:sym typeface="Calibri"/>
              </a:rPr>
              <a:t>?</a:t>
            </a:r>
            <a:endParaRPr/>
          </a:p>
        </p:txBody>
      </p:sp>
      <p:sp>
        <p:nvSpPr>
          <p:cNvPr id="339" name="Google Shape;339;p17"/>
          <p:cNvSpPr/>
          <p:nvPr/>
        </p:nvSpPr>
        <p:spPr>
          <a:xfrm>
            <a:off x="6096000" y="2058842"/>
            <a:ext cx="5073535" cy="3827608"/>
          </a:xfrm>
          <a:prstGeom prst="rect">
            <a:avLst/>
          </a:prstGeom>
          <a:solidFill>
            <a:schemeClr val="lt1"/>
          </a:solidFill>
          <a:ln>
            <a:noFill/>
          </a:ln>
          <a:effectLst>
            <a:outerShdw blurRad="63500" sx="102000" rotWithShape="0" algn="ctr" sy="102000">
              <a:srgbClr val="000000">
                <a:alpha val="40000"/>
              </a:srgbClr>
            </a:outerShdw>
          </a:effectLst>
        </p:spPr>
        <p:txBody>
          <a:bodyPr anchorCtr="0" anchor="t" bIns="60950" lIns="121900" spcFirstLastPara="1" rIns="121900" wrap="square" tIns="60950">
            <a:noAutofit/>
          </a:bodyPr>
          <a:lstStyle/>
          <a:p>
            <a:pPr indent="0" lvl="0" marL="0" marR="0" rtl="0" algn="ctr">
              <a:spcBef>
                <a:spcPts val="0"/>
              </a:spcBef>
              <a:spcAft>
                <a:spcPts val="0"/>
              </a:spcAft>
              <a:buNone/>
            </a:pPr>
            <a:r>
              <a:t/>
            </a:r>
            <a:endParaRPr b="1" sz="1800">
              <a:solidFill>
                <a:srgbClr val="3F3F3F"/>
              </a:solidFill>
              <a:latin typeface="Calibri"/>
              <a:ea typeface="Calibri"/>
              <a:cs typeface="Calibri"/>
              <a:sym typeface="Calibri"/>
            </a:endParaRPr>
          </a:p>
          <a:p>
            <a:pPr indent="0" lvl="0" marL="0" marR="0" rtl="0" algn="ctr">
              <a:spcBef>
                <a:spcPts val="0"/>
              </a:spcBef>
              <a:spcAft>
                <a:spcPts val="0"/>
              </a:spcAft>
              <a:buNone/>
            </a:pPr>
            <a:r>
              <a:rPr b="1" lang="en-GB" sz="1800">
                <a:solidFill>
                  <a:srgbClr val="3F3F3F"/>
                </a:solidFill>
                <a:latin typeface="Calibri"/>
                <a:ea typeface="Calibri"/>
                <a:cs typeface="Calibri"/>
                <a:sym typeface="Calibri"/>
              </a:rPr>
              <a:t>Hæfni</a:t>
            </a:r>
            <a:endParaRPr/>
          </a:p>
          <a:p>
            <a:pPr indent="0" lvl="0" marL="0" marR="0" rtl="0" algn="ctr">
              <a:spcBef>
                <a:spcPts val="0"/>
              </a:spcBef>
              <a:spcAft>
                <a:spcPts val="0"/>
              </a:spcAft>
              <a:buNone/>
            </a:pPr>
            <a:r>
              <a:rPr b="1" lang="en-GB" sz="1800">
                <a:solidFill>
                  <a:srgbClr val="3F3F3F"/>
                </a:solidFill>
                <a:latin typeface="Calibri"/>
                <a:ea typeface="Calibri"/>
                <a:cs typeface="Calibri"/>
                <a:sym typeface="Calibri"/>
              </a:rPr>
              <a:t>EntreComp</a:t>
            </a:r>
            <a:endParaRPr/>
          </a:p>
          <a:p>
            <a:pPr indent="0" lvl="0" marL="0" marR="0" rtl="0" algn="l">
              <a:lnSpc>
                <a:spcPct val="100000"/>
              </a:lnSpc>
              <a:spcBef>
                <a:spcPts val="1000"/>
              </a:spcBef>
              <a:spcAft>
                <a:spcPts val="0"/>
              </a:spcAft>
              <a:buNone/>
            </a:pPr>
            <a:r>
              <a:t/>
            </a:r>
            <a:endParaRPr b="1" sz="1800">
              <a:solidFill>
                <a:srgbClr val="434343"/>
              </a:solidFill>
              <a:latin typeface="Calibri"/>
              <a:ea typeface="Calibri"/>
              <a:cs typeface="Calibri"/>
              <a:sym typeface="Calibri"/>
            </a:endParaRPr>
          </a:p>
          <a:p>
            <a:pPr indent="-342900" lvl="0" marL="457200" rtl="0" algn="l">
              <a:lnSpc>
                <a:spcPct val="100000"/>
              </a:lnSpc>
              <a:spcBef>
                <a:spcPts val="1000"/>
              </a:spcBef>
              <a:spcAft>
                <a:spcPts val="0"/>
              </a:spcAft>
              <a:buClr>
                <a:srgbClr val="434343"/>
              </a:buClr>
              <a:buSzPts val="1800"/>
              <a:buFont typeface="Calibri"/>
              <a:buChar char="∙"/>
            </a:pPr>
            <a:r>
              <a:rPr b="1" lang="en-GB" sz="1800">
                <a:solidFill>
                  <a:srgbClr val="434343"/>
                </a:solidFill>
                <a:latin typeface="Calibri"/>
                <a:ea typeface="Calibri"/>
                <a:cs typeface="Calibri"/>
                <a:sym typeface="Calibri"/>
              </a:rPr>
              <a:t>Sjálfsvitund og sjálfsgeta: </a:t>
            </a:r>
            <a:r>
              <a:rPr lang="en-GB" sz="1800">
                <a:solidFill>
                  <a:srgbClr val="434343"/>
                </a:solidFill>
                <a:latin typeface="Calibri"/>
                <a:ea typeface="Calibri"/>
                <a:cs typeface="Calibri"/>
                <a:sym typeface="Calibri"/>
              </a:rPr>
              <a:t>trúðu á sjálfa(n) þig og haltu áfram að þróast sem einstaklingur.</a:t>
            </a:r>
            <a:endParaRPr sz="1800">
              <a:solidFill>
                <a:srgbClr val="434343"/>
              </a:solidFill>
              <a:latin typeface="Calibri"/>
              <a:ea typeface="Calibri"/>
              <a:cs typeface="Calibri"/>
              <a:sym typeface="Calibri"/>
            </a:endParaRPr>
          </a:p>
          <a:p>
            <a:pPr indent="-342900" lvl="0" marL="457200" rtl="0" algn="l">
              <a:lnSpc>
                <a:spcPct val="100000"/>
              </a:lnSpc>
              <a:spcBef>
                <a:spcPts val="1000"/>
              </a:spcBef>
              <a:spcAft>
                <a:spcPts val="0"/>
              </a:spcAft>
              <a:buClr>
                <a:srgbClr val="434343"/>
              </a:buClr>
              <a:buSzPts val="1800"/>
              <a:buFont typeface="Calibri"/>
              <a:buChar char="∙"/>
            </a:pPr>
            <a:r>
              <a:rPr b="1" lang="en-GB" sz="1800">
                <a:solidFill>
                  <a:srgbClr val="434343"/>
                </a:solidFill>
                <a:latin typeface="Calibri"/>
                <a:ea typeface="Calibri"/>
                <a:cs typeface="Calibri"/>
                <a:sym typeface="Calibri"/>
              </a:rPr>
              <a:t>Hvati og þrautseigja: </a:t>
            </a:r>
            <a:r>
              <a:rPr lang="en-GB" sz="1800">
                <a:solidFill>
                  <a:srgbClr val="434343"/>
                </a:solidFill>
                <a:latin typeface="Calibri"/>
                <a:ea typeface="Calibri"/>
                <a:cs typeface="Calibri"/>
                <a:sym typeface="Calibri"/>
              </a:rPr>
              <a:t>Haltu einbeitingunni og gefstu ekki upp.</a:t>
            </a:r>
            <a:endParaRPr b="1" sz="1800">
              <a:solidFill>
                <a:srgbClr val="434343"/>
              </a:solidFill>
              <a:latin typeface="Calibri"/>
              <a:ea typeface="Calibri"/>
              <a:cs typeface="Calibri"/>
              <a:sym typeface="Calibri"/>
            </a:endParaRPr>
          </a:p>
          <a:p>
            <a:pPr indent="0" lvl="0" marL="0" marR="0" rtl="0" algn="l">
              <a:spcBef>
                <a:spcPts val="1333"/>
              </a:spcBef>
              <a:spcAft>
                <a:spcPts val="0"/>
              </a:spcAft>
              <a:buNone/>
            </a:pPr>
            <a:r>
              <a:t/>
            </a:r>
            <a:endParaRPr sz="1800">
              <a:solidFill>
                <a:srgbClr val="3F3F3F"/>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8"/>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Verkefni </a:t>
            </a:r>
            <a:r>
              <a:rPr lang="en-GB" sz="3733"/>
              <a:t>1: Vertu þinn eigin andlegi þjálfari</a:t>
            </a:r>
            <a:endParaRPr sz="3733"/>
          </a:p>
        </p:txBody>
      </p:sp>
      <p:sp>
        <p:nvSpPr>
          <p:cNvPr id="345" name="Google Shape;345;p18"/>
          <p:cNvSpPr/>
          <p:nvPr/>
        </p:nvSpPr>
        <p:spPr>
          <a:xfrm>
            <a:off x="789328" y="1988840"/>
            <a:ext cx="10639208" cy="32472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rtl="0" algn="just">
              <a:lnSpc>
                <a:spcPct val="150000"/>
              </a:lnSpc>
              <a:spcBef>
                <a:spcPts val="0"/>
              </a:spcBef>
              <a:spcAft>
                <a:spcPts val="0"/>
              </a:spcAft>
              <a:buNone/>
            </a:pPr>
            <a:r>
              <a:rPr lang="en-GB" sz="1600">
                <a:solidFill>
                  <a:srgbClr val="434343"/>
                </a:solidFill>
                <a:latin typeface="Calibri"/>
                <a:ea typeface="Calibri"/>
                <a:cs typeface="Calibri"/>
                <a:sym typeface="Calibri"/>
              </a:rPr>
              <a:t>Fannst þér erfitt að framkvæma þessa æfingu? Ekki hafa áhyggjur, þetta er þjálfun! </a:t>
            </a:r>
            <a:endParaRPr sz="1600">
              <a:solidFill>
                <a:srgbClr val="434343"/>
              </a:solidFill>
              <a:latin typeface="Calibri"/>
              <a:ea typeface="Calibri"/>
              <a:cs typeface="Calibri"/>
              <a:sym typeface="Calibri"/>
            </a:endParaRPr>
          </a:p>
          <a:p>
            <a:pPr indent="0" lvl="0" marL="0" rtl="0" algn="just">
              <a:lnSpc>
                <a:spcPct val="150000"/>
              </a:lnSpc>
              <a:spcBef>
                <a:spcPts val="1000"/>
              </a:spcBef>
              <a:spcAft>
                <a:spcPts val="0"/>
              </a:spcAft>
              <a:buNone/>
            </a:pPr>
            <a:r>
              <a:rPr lang="en-GB" sz="1600">
                <a:solidFill>
                  <a:srgbClr val="434343"/>
                </a:solidFill>
                <a:latin typeface="Calibri"/>
                <a:ea typeface="Calibri"/>
                <a:cs typeface="Calibri"/>
                <a:sym typeface="Calibri"/>
              </a:rPr>
              <a:t>Sérhver lífsreynsla hefur bein áhrif á tilfinningu okkar fyrir eigin getu (efficacy). Þegar við tökumst á við reynslu með því að ná markmiðum, aukum við sjálfkrafa trú okkar á eigin getu. </a:t>
            </a:r>
            <a:endParaRPr sz="1600">
              <a:solidFill>
                <a:srgbClr val="434343"/>
              </a:solidFill>
              <a:latin typeface="Calibri"/>
              <a:ea typeface="Calibri"/>
              <a:cs typeface="Calibri"/>
              <a:sym typeface="Calibri"/>
            </a:endParaRPr>
          </a:p>
          <a:p>
            <a:pPr indent="0" lvl="0" marL="0" rtl="0" algn="just">
              <a:lnSpc>
                <a:spcPct val="150000"/>
              </a:lnSpc>
              <a:spcBef>
                <a:spcPts val="1000"/>
              </a:spcBef>
              <a:spcAft>
                <a:spcPts val="0"/>
              </a:spcAft>
              <a:buNone/>
            </a:pPr>
            <a:r>
              <a:rPr lang="en-GB" sz="1600">
                <a:solidFill>
                  <a:srgbClr val="434343"/>
                </a:solidFill>
                <a:latin typeface="Calibri"/>
                <a:ea typeface="Calibri"/>
                <a:cs typeface="Calibri"/>
                <a:sym typeface="Calibri"/>
              </a:rPr>
              <a:t>Það sem er áhugavert er að jafnvel þegar okkur mistekst getum við bætt tilfinningu okkar fyrir sjálfsgetu. Það sem getur breytt mistökum í mikilvægt tækifæri til vaxtar, er hæfileikinn til að átta okkur á því að við reyndum samt, að bera kennsl á það sem virkaði ekki og bæta okkur í því sem myndi leiða okkur í átt að árangri. Það sem skiptir máli er að staldra við og hugsa!</a:t>
            </a:r>
            <a:endParaRPr sz="1600">
              <a:solidFill>
                <a:srgbClr val="434343"/>
              </a:solidFill>
              <a:latin typeface="Calibri"/>
              <a:ea typeface="Calibri"/>
              <a:cs typeface="Calibri"/>
              <a:sym typeface="Calibri"/>
            </a:endParaRPr>
          </a:p>
          <a:p>
            <a:pPr indent="0" lvl="0" marL="0" marR="0" rtl="0" algn="just">
              <a:lnSpc>
                <a:spcPct val="150000"/>
              </a:lnSpc>
              <a:spcBef>
                <a:spcPts val="1333"/>
              </a:spcBef>
              <a:spcAft>
                <a:spcPts val="0"/>
              </a:spcAft>
              <a:buNone/>
            </a:pPr>
            <a:r>
              <a:t/>
            </a:r>
            <a:endParaRPr sz="1600">
              <a:solidFill>
                <a:srgbClr val="434343"/>
              </a:solidFill>
              <a:latin typeface="Calibri"/>
              <a:ea typeface="Calibri"/>
              <a:cs typeface="Calibri"/>
              <a:sym typeface="Calibri"/>
            </a:endParaRPr>
          </a:p>
        </p:txBody>
      </p:sp>
      <p:sp>
        <p:nvSpPr>
          <p:cNvPr id="346" name="Google Shape;346;p18"/>
          <p:cNvSpPr txBox="1"/>
          <p:nvPr>
            <p:ph idx="2" type="body"/>
          </p:nvPr>
        </p:nvSpPr>
        <p:spPr>
          <a:xfrm>
            <a:off x="1199456" y="1154085"/>
            <a:ext cx="6816757" cy="377065"/>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90000"/>
              </a:lnSpc>
              <a:spcBef>
                <a:spcPts val="0"/>
              </a:spcBef>
              <a:spcAft>
                <a:spcPts val="0"/>
              </a:spcAft>
              <a:buClr>
                <a:srgbClr val="3F3F3F"/>
              </a:buClr>
              <a:buSzPts val="2400"/>
              <a:buNone/>
            </a:pPr>
            <a:r>
              <a:rPr b="1" lang="en-GB" sz="2400"/>
              <a:t>Niðurstöður</a:t>
            </a:r>
            <a:r>
              <a:rPr b="1" lang="en-GB" sz="2400"/>
              <a:t>: Hvað tek ég með mér heim?</a:t>
            </a:r>
            <a:endParaRPr b="1" sz="2400"/>
          </a:p>
        </p:txBody>
      </p:sp>
      <p:sp>
        <p:nvSpPr>
          <p:cNvPr id="347" name="Google Shape;347;p18"/>
          <p:cNvSpPr/>
          <p:nvPr/>
        </p:nvSpPr>
        <p:spPr>
          <a:xfrm>
            <a:off x="744784" y="1028733"/>
            <a:ext cx="454673" cy="502416"/>
          </a:xfrm>
          <a:custGeom>
            <a:rect b="b" l="l" r="r" t="t"/>
            <a:pathLst>
              <a:path extrusionOk="0" h="376812" w="341005">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9"/>
          <p:cNvSpPr txBox="1"/>
          <p:nvPr>
            <p:ph idx="1" type="body"/>
          </p:nvPr>
        </p:nvSpPr>
        <p:spPr>
          <a:xfrm>
            <a:off x="0" y="164638"/>
            <a:ext cx="12192000" cy="768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Verkefni</a:t>
            </a:r>
            <a:r>
              <a:rPr lang="en-GB" sz="3733"/>
              <a:t> 2: Persónuleg SVÓT greining</a:t>
            </a:r>
            <a:endParaRPr/>
          </a:p>
        </p:txBody>
      </p:sp>
      <p:sp>
        <p:nvSpPr>
          <p:cNvPr id="353" name="Google Shape;353;p19"/>
          <p:cNvSpPr/>
          <p:nvPr/>
        </p:nvSpPr>
        <p:spPr>
          <a:xfrm>
            <a:off x="1110337" y="2173324"/>
            <a:ext cx="9893285" cy="3795961"/>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rtl="0" algn="just">
              <a:lnSpc>
                <a:spcPct val="150000"/>
              </a:lnSpc>
              <a:spcBef>
                <a:spcPts val="0"/>
              </a:spcBef>
              <a:spcAft>
                <a:spcPts val="1000"/>
              </a:spcAft>
              <a:buClr>
                <a:schemeClr val="dk1"/>
              </a:buClr>
              <a:buSzPts val="1100"/>
              <a:buFont typeface="Arial"/>
              <a:buNone/>
            </a:pPr>
            <a:r>
              <a:rPr lang="en-GB" sz="1800">
                <a:solidFill>
                  <a:srgbClr val="434343"/>
                </a:solidFill>
                <a:latin typeface="Calibri"/>
                <a:ea typeface="Calibri"/>
                <a:cs typeface="Calibri"/>
                <a:sym typeface="Calibri"/>
              </a:rPr>
              <a:t>SVÓT greining er gagnleg tækni til að bera kennsl á persónulega styrkleika og veikleika og til að greina tækifæri og ógnir sem af þeim stafa. Fólk sem þekkir persónuleika sinn er líklegast til að ná árangri í lífinu ef það nýtir hæfileika sína til hins ýtrasta. Að sama skapi verður fólk fyrir færri vandamálum ef það veit þekkir veikleika sína og stjórnar þessum veikleikum þannig að þeir skipti ekki máli í því starfi sem unnið er.</a:t>
            </a:r>
            <a:endParaRPr sz="1800">
              <a:solidFill>
                <a:srgbClr val="434343"/>
              </a:solidFill>
              <a:latin typeface="Calibri"/>
              <a:ea typeface="Calibri"/>
              <a:cs typeface="Calibri"/>
              <a:sym typeface="Calibri"/>
            </a:endParaRPr>
          </a:p>
        </p:txBody>
      </p:sp>
      <p:sp>
        <p:nvSpPr>
          <p:cNvPr id="354" name="Google Shape;354;p19"/>
          <p:cNvSpPr/>
          <p:nvPr/>
        </p:nvSpPr>
        <p:spPr>
          <a:xfrm>
            <a:off x="833391" y="1180721"/>
            <a:ext cx="462076" cy="590000"/>
          </a:xfrm>
          <a:custGeom>
            <a:rect b="b" l="l" r="r" t="t"/>
            <a:pathLst>
              <a:path extrusionOk="0" h="3213371" w="254853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55" name="Google Shape;355;p19"/>
          <p:cNvSpPr txBox="1"/>
          <p:nvPr>
            <p:ph idx="2" type="body"/>
          </p:nvPr>
        </p:nvSpPr>
        <p:spPr>
          <a:xfrm>
            <a:off x="1343471" y="1364492"/>
            <a:ext cx="6288700" cy="377065"/>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90000"/>
              </a:lnSpc>
              <a:spcBef>
                <a:spcPts val="0"/>
              </a:spcBef>
              <a:spcAft>
                <a:spcPts val="0"/>
              </a:spcAft>
              <a:buClr>
                <a:srgbClr val="3F3F3F"/>
              </a:buClr>
              <a:buSzPts val="2400"/>
              <a:buNone/>
            </a:pPr>
            <a:r>
              <a:rPr b="1" lang="en-GB" sz="2400"/>
              <a:t>Kynning</a:t>
            </a:r>
            <a:r>
              <a:rPr b="1" lang="en-GB" sz="2400"/>
              <a:t>: Um hvað snýst þetta?</a:t>
            </a:r>
            <a:endParaRPr b="1" sz="2400"/>
          </a:p>
        </p:txBody>
      </p:sp>
      <p:pic>
        <p:nvPicPr>
          <p:cNvPr descr="A picture containing text, snow, outdoor, skiing&#10;&#10;Description automatically generated" id="356" name="Google Shape;356;p19"/>
          <p:cNvPicPr preferRelativeResize="0"/>
          <p:nvPr/>
        </p:nvPicPr>
        <p:blipFill rotWithShape="1">
          <a:blip r:embed="rId3">
            <a:alphaModFix/>
          </a:blip>
          <a:srcRect b="11080" l="17120" r="9657" t="2379"/>
          <a:stretch/>
        </p:blipFill>
        <p:spPr>
          <a:xfrm>
            <a:off x="10693641" y="253525"/>
            <a:ext cx="1088135" cy="13583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nvSpPr>
        <p:spPr>
          <a:xfrm>
            <a:off x="2255573" y="452670"/>
            <a:ext cx="8784299" cy="76808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4800"/>
              <a:buFont typeface="Calibri"/>
              <a:buNone/>
            </a:pPr>
            <a:r>
              <a:rPr lang="en-GB" sz="4800">
                <a:solidFill>
                  <a:schemeClr val="dk1"/>
                </a:solidFill>
                <a:latin typeface="Calibri"/>
                <a:ea typeface="Calibri"/>
                <a:cs typeface="Calibri"/>
                <a:sym typeface="Calibri"/>
              </a:rPr>
              <a:t>Efnisyfirlit</a:t>
            </a:r>
            <a:endParaRPr b="0" i="0" sz="4800" u="none" cap="none" strike="noStrike">
              <a:solidFill>
                <a:schemeClr val="dk1"/>
              </a:solidFill>
              <a:latin typeface="Calibri"/>
              <a:ea typeface="Calibri"/>
              <a:cs typeface="Calibri"/>
              <a:sym typeface="Calibri"/>
            </a:endParaRPr>
          </a:p>
        </p:txBody>
      </p:sp>
      <p:grpSp>
        <p:nvGrpSpPr>
          <p:cNvPr id="121" name="Google Shape;121;p2"/>
          <p:cNvGrpSpPr/>
          <p:nvPr/>
        </p:nvGrpSpPr>
        <p:grpSpPr>
          <a:xfrm>
            <a:off x="3023659" y="1700808"/>
            <a:ext cx="7008779" cy="960000"/>
            <a:chOff x="3131840" y="1491630"/>
            <a:chExt cx="5256584" cy="576064"/>
          </a:xfrm>
        </p:grpSpPr>
        <p:sp>
          <p:nvSpPr>
            <p:cNvPr id="122" name="Google Shape;122;p2"/>
            <p:cNvSpPr/>
            <p:nvPr/>
          </p:nvSpPr>
          <p:spPr>
            <a:xfrm>
              <a:off x="3131840" y="1491630"/>
              <a:ext cx="5256584" cy="576064"/>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23" name="Google Shape;123;p2"/>
            <p:cNvSpPr/>
            <p:nvPr/>
          </p:nvSpPr>
          <p:spPr>
            <a:xfrm rot="5400000">
              <a:off x="3203840" y="1419630"/>
              <a:ext cx="576000" cy="720000"/>
            </a:xfrm>
            <a:prstGeom prst="rtTriangle">
              <a:avLst/>
            </a:prstGeom>
            <a:solidFill>
              <a:srgbClr val="87B5BA"/>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grpSp>
        <p:nvGrpSpPr>
          <p:cNvPr id="124" name="Google Shape;124;p2"/>
          <p:cNvGrpSpPr/>
          <p:nvPr/>
        </p:nvGrpSpPr>
        <p:grpSpPr>
          <a:xfrm>
            <a:off x="3015985" y="2884940"/>
            <a:ext cx="7008779" cy="960000"/>
            <a:chOff x="3131840" y="1491630"/>
            <a:chExt cx="5256584" cy="576064"/>
          </a:xfrm>
        </p:grpSpPr>
        <p:sp>
          <p:nvSpPr>
            <p:cNvPr id="125" name="Google Shape;125;p2"/>
            <p:cNvSpPr/>
            <p:nvPr/>
          </p:nvSpPr>
          <p:spPr>
            <a:xfrm>
              <a:off x="3131840" y="1491630"/>
              <a:ext cx="5256584" cy="576064"/>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26" name="Google Shape;126;p2"/>
            <p:cNvSpPr/>
            <p:nvPr/>
          </p:nvSpPr>
          <p:spPr>
            <a:xfrm rot="5400000">
              <a:off x="3203840" y="1419630"/>
              <a:ext cx="576000" cy="720000"/>
            </a:xfrm>
            <a:prstGeom prst="rtTriangle">
              <a:avLst/>
            </a:prstGeom>
            <a:solidFill>
              <a:srgbClr val="86BD70"/>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grpSp>
        <p:nvGrpSpPr>
          <p:cNvPr id="127" name="Google Shape;127;p2"/>
          <p:cNvGrpSpPr/>
          <p:nvPr/>
        </p:nvGrpSpPr>
        <p:grpSpPr>
          <a:xfrm>
            <a:off x="3002668" y="4068965"/>
            <a:ext cx="7008779" cy="960000"/>
            <a:chOff x="3131840" y="1491630"/>
            <a:chExt cx="5256584" cy="576064"/>
          </a:xfrm>
        </p:grpSpPr>
        <p:sp>
          <p:nvSpPr>
            <p:cNvPr id="128" name="Google Shape;128;p2"/>
            <p:cNvSpPr/>
            <p:nvPr/>
          </p:nvSpPr>
          <p:spPr>
            <a:xfrm>
              <a:off x="3131840" y="1491630"/>
              <a:ext cx="5256584" cy="576064"/>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129" name="Google Shape;129;p2"/>
            <p:cNvSpPr/>
            <p:nvPr/>
          </p:nvSpPr>
          <p:spPr>
            <a:xfrm rot="5400000">
              <a:off x="3203840" y="1419630"/>
              <a:ext cx="576000" cy="720000"/>
            </a:xfrm>
            <a:prstGeom prst="rtTriangle">
              <a:avLst/>
            </a:prstGeom>
            <a:solidFill>
              <a:srgbClr val="F39E5A"/>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grpSp>
      <p:sp>
        <p:nvSpPr>
          <p:cNvPr id="130" name="Google Shape;130;p2"/>
          <p:cNvSpPr txBox="1"/>
          <p:nvPr/>
        </p:nvSpPr>
        <p:spPr>
          <a:xfrm>
            <a:off x="3023659" y="1700808"/>
            <a:ext cx="710885"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667" u="none" cap="none" strike="noStrike">
                <a:solidFill>
                  <a:schemeClr val="lt1"/>
                </a:solidFill>
                <a:latin typeface="Calibri"/>
                <a:ea typeface="Calibri"/>
                <a:cs typeface="Calibri"/>
                <a:sym typeface="Calibri"/>
              </a:rPr>
              <a:t>01</a:t>
            </a:r>
            <a:endParaRPr b="1" sz="2667">
              <a:solidFill>
                <a:schemeClr val="lt1"/>
              </a:solidFill>
              <a:latin typeface="Calibri"/>
              <a:ea typeface="Calibri"/>
              <a:cs typeface="Calibri"/>
              <a:sym typeface="Calibri"/>
            </a:endParaRPr>
          </a:p>
        </p:txBody>
      </p:sp>
      <p:sp>
        <p:nvSpPr>
          <p:cNvPr id="131" name="Google Shape;131;p2"/>
          <p:cNvSpPr txBox="1"/>
          <p:nvPr/>
        </p:nvSpPr>
        <p:spPr>
          <a:xfrm>
            <a:off x="3008312" y="2884940"/>
            <a:ext cx="710885"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667">
                <a:solidFill>
                  <a:schemeClr val="lt1"/>
                </a:solidFill>
                <a:latin typeface="Calibri"/>
                <a:ea typeface="Calibri"/>
                <a:cs typeface="Calibri"/>
                <a:sym typeface="Calibri"/>
              </a:rPr>
              <a:t>02</a:t>
            </a:r>
            <a:endParaRPr b="1" sz="2667">
              <a:solidFill>
                <a:schemeClr val="lt1"/>
              </a:solidFill>
              <a:latin typeface="Calibri"/>
              <a:ea typeface="Calibri"/>
              <a:cs typeface="Calibri"/>
              <a:sym typeface="Calibri"/>
            </a:endParaRPr>
          </a:p>
        </p:txBody>
      </p:sp>
      <p:sp>
        <p:nvSpPr>
          <p:cNvPr id="132" name="Google Shape;132;p2"/>
          <p:cNvSpPr txBox="1"/>
          <p:nvPr/>
        </p:nvSpPr>
        <p:spPr>
          <a:xfrm>
            <a:off x="2987322" y="4068965"/>
            <a:ext cx="710885" cy="5027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667">
                <a:solidFill>
                  <a:schemeClr val="lt1"/>
                </a:solidFill>
                <a:latin typeface="Calibri"/>
                <a:ea typeface="Calibri"/>
                <a:cs typeface="Calibri"/>
                <a:sym typeface="Calibri"/>
              </a:rPr>
              <a:t>03</a:t>
            </a:r>
            <a:endParaRPr b="1" sz="2667">
              <a:solidFill>
                <a:schemeClr val="lt1"/>
              </a:solidFill>
              <a:latin typeface="Calibri"/>
              <a:ea typeface="Calibri"/>
              <a:cs typeface="Calibri"/>
              <a:sym typeface="Calibri"/>
            </a:endParaRPr>
          </a:p>
        </p:txBody>
      </p:sp>
      <p:grpSp>
        <p:nvGrpSpPr>
          <p:cNvPr id="133" name="Google Shape;133;p2"/>
          <p:cNvGrpSpPr/>
          <p:nvPr/>
        </p:nvGrpSpPr>
        <p:grpSpPr>
          <a:xfrm>
            <a:off x="3983653" y="1808330"/>
            <a:ext cx="6041200" cy="697773"/>
            <a:chOff x="3851835" y="1356248"/>
            <a:chExt cx="4530900" cy="523330"/>
          </a:xfrm>
        </p:grpSpPr>
        <p:sp>
          <p:nvSpPr>
            <p:cNvPr id="134" name="Google Shape;134;p2"/>
            <p:cNvSpPr txBox="1"/>
            <p:nvPr/>
          </p:nvSpPr>
          <p:spPr>
            <a:xfrm>
              <a:off x="3851840" y="1356248"/>
              <a:ext cx="4392600" cy="2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67">
                  <a:solidFill>
                    <a:srgbClr val="3F3F3F"/>
                  </a:solidFill>
                  <a:latin typeface="Calibri"/>
                  <a:ea typeface="Calibri"/>
                  <a:cs typeface="Calibri"/>
                  <a:sym typeface="Calibri"/>
                </a:rPr>
                <a:t>Hver er frumkvöðull?</a:t>
              </a:r>
              <a:endParaRPr b="1" sz="1867">
                <a:solidFill>
                  <a:srgbClr val="3F3F3F"/>
                </a:solidFill>
                <a:latin typeface="Calibri"/>
                <a:ea typeface="Calibri"/>
                <a:cs typeface="Calibri"/>
                <a:sym typeface="Calibri"/>
              </a:endParaRPr>
            </a:p>
          </p:txBody>
        </p:sp>
        <p:sp>
          <p:nvSpPr>
            <p:cNvPr id="135" name="Google Shape;135;p2"/>
            <p:cNvSpPr txBox="1"/>
            <p:nvPr/>
          </p:nvSpPr>
          <p:spPr>
            <a:xfrm>
              <a:off x="3851835" y="1625478"/>
              <a:ext cx="4530900" cy="2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3F3F3F"/>
                  </a:solidFill>
                  <a:latin typeface="Calibri"/>
                  <a:ea typeface="Calibri"/>
                  <a:cs typeface="Calibri"/>
                  <a:sym typeface="Calibri"/>
                </a:rPr>
                <a:t>Skilgreining, einkenni, frumkvæðisvitund, frumkvöðlahegðun</a:t>
              </a:r>
              <a:endParaRPr sz="1600">
                <a:solidFill>
                  <a:srgbClr val="3F3F3F"/>
                </a:solidFill>
                <a:latin typeface="Calibri"/>
                <a:ea typeface="Calibri"/>
                <a:cs typeface="Calibri"/>
                <a:sym typeface="Calibri"/>
              </a:endParaRPr>
            </a:p>
          </p:txBody>
        </p:sp>
      </p:grpSp>
      <p:grpSp>
        <p:nvGrpSpPr>
          <p:cNvPr id="136" name="Google Shape;136;p2"/>
          <p:cNvGrpSpPr/>
          <p:nvPr/>
        </p:nvGrpSpPr>
        <p:grpSpPr>
          <a:xfrm>
            <a:off x="3962668" y="2993200"/>
            <a:ext cx="5856800" cy="697766"/>
            <a:chOff x="3851840" y="1356248"/>
            <a:chExt cx="4392600" cy="523326"/>
          </a:xfrm>
        </p:grpSpPr>
        <p:sp>
          <p:nvSpPr>
            <p:cNvPr id="137" name="Google Shape;137;p2"/>
            <p:cNvSpPr txBox="1"/>
            <p:nvPr/>
          </p:nvSpPr>
          <p:spPr>
            <a:xfrm>
              <a:off x="3851840" y="1356248"/>
              <a:ext cx="4392600" cy="2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67">
                  <a:solidFill>
                    <a:srgbClr val="3F3F3F"/>
                  </a:solidFill>
                  <a:latin typeface="Calibri"/>
                  <a:ea typeface="Calibri"/>
                  <a:cs typeface="Calibri"/>
                  <a:sym typeface="Calibri"/>
                </a:rPr>
                <a:t>Sjálfsgeta</a:t>
              </a:r>
              <a:endParaRPr b="1" sz="1867">
                <a:solidFill>
                  <a:srgbClr val="3F3F3F"/>
                </a:solidFill>
                <a:latin typeface="Calibri"/>
                <a:ea typeface="Calibri"/>
                <a:cs typeface="Calibri"/>
                <a:sym typeface="Calibri"/>
              </a:endParaRPr>
            </a:p>
          </p:txBody>
        </p:sp>
        <p:sp>
          <p:nvSpPr>
            <p:cNvPr id="138" name="Google Shape;138;p2"/>
            <p:cNvSpPr txBox="1"/>
            <p:nvPr/>
          </p:nvSpPr>
          <p:spPr>
            <a:xfrm>
              <a:off x="3851840" y="1625474"/>
              <a:ext cx="4392600" cy="2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3F3F3F"/>
                  </a:solidFill>
                  <a:latin typeface="Calibri"/>
                  <a:ea typeface="Calibri"/>
                  <a:cs typeface="Calibri"/>
                  <a:sym typeface="Calibri"/>
                </a:rPr>
                <a:t>Hvað er átt við og hvers vegna það er mikilvægt</a:t>
              </a:r>
              <a:endParaRPr sz="1600">
                <a:solidFill>
                  <a:srgbClr val="3F3F3F"/>
                </a:solidFill>
                <a:latin typeface="Calibri"/>
                <a:ea typeface="Calibri"/>
                <a:cs typeface="Calibri"/>
                <a:sym typeface="Calibri"/>
              </a:endParaRPr>
            </a:p>
          </p:txBody>
        </p:sp>
      </p:grpSp>
      <p:grpSp>
        <p:nvGrpSpPr>
          <p:cNvPr id="139" name="Google Shape;139;p2"/>
          <p:cNvGrpSpPr/>
          <p:nvPr/>
        </p:nvGrpSpPr>
        <p:grpSpPr>
          <a:xfrm>
            <a:off x="3978015" y="4193037"/>
            <a:ext cx="5856800" cy="697766"/>
            <a:chOff x="3851840" y="1356248"/>
            <a:chExt cx="4392600" cy="523325"/>
          </a:xfrm>
        </p:grpSpPr>
        <p:sp>
          <p:nvSpPr>
            <p:cNvPr id="140" name="Google Shape;140;p2"/>
            <p:cNvSpPr txBox="1"/>
            <p:nvPr/>
          </p:nvSpPr>
          <p:spPr>
            <a:xfrm>
              <a:off x="3851840" y="1356248"/>
              <a:ext cx="4392600" cy="284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67">
                  <a:solidFill>
                    <a:srgbClr val="3F3F3F"/>
                  </a:solidFill>
                  <a:latin typeface="Calibri"/>
                  <a:ea typeface="Calibri"/>
                  <a:cs typeface="Calibri"/>
                  <a:sym typeface="Calibri"/>
                </a:rPr>
                <a:t>Sjálfsvitund</a:t>
              </a:r>
              <a:endParaRPr b="1" sz="1867">
                <a:solidFill>
                  <a:srgbClr val="3F3F3F"/>
                </a:solidFill>
                <a:latin typeface="Calibri"/>
                <a:ea typeface="Calibri"/>
                <a:cs typeface="Calibri"/>
                <a:sym typeface="Calibri"/>
              </a:endParaRPr>
            </a:p>
          </p:txBody>
        </p:sp>
        <p:sp>
          <p:nvSpPr>
            <p:cNvPr id="141" name="Google Shape;141;p2"/>
            <p:cNvSpPr txBox="1"/>
            <p:nvPr/>
          </p:nvSpPr>
          <p:spPr>
            <a:xfrm>
              <a:off x="3851840" y="1625473"/>
              <a:ext cx="4392600" cy="254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GB" sz="1600">
                  <a:solidFill>
                    <a:srgbClr val="3F3F3F"/>
                  </a:solidFill>
                  <a:latin typeface="Calibri"/>
                  <a:ea typeface="Calibri"/>
                  <a:cs typeface="Calibri"/>
                  <a:sym typeface="Calibri"/>
                </a:rPr>
                <a:t>Hvað er átt við og hvers vegna það er mikilvægt</a:t>
              </a:r>
              <a:endParaRPr sz="1600">
                <a:solidFill>
                  <a:srgbClr val="3F3F3F"/>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20"/>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Verkefni</a:t>
            </a:r>
            <a:r>
              <a:rPr lang="en-GB" sz="3733"/>
              <a:t> 2: Persónuleg SVÓT greining</a:t>
            </a:r>
            <a:endParaRPr/>
          </a:p>
        </p:txBody>
      </p:sp>
      <p:sp>
        <p:nvSpPr>
          <p:cNvPr id="362" name="Google Shape;362;p20"/>
          <p:cNvSpPr/>
          <p:nvPr/>
        </p:nvSpPr>
        <p:spPr>
          <a:xfrm>
            <a:off x="2386430" y="2089794"/>
            <a:ext cx="7419140" cy="3061708"/>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rtl="0" algn="just">
              <a:lnSpc>
                <a:spcPct val="150000"/>
              </a:lnSpc>
              <a:spcBef>
                <a:spcPts val="0"/>
              </a:spcBef>
              <a:spcAft>
                <a:spcPts val="1000"/>
              </a:spcAft>
              <a:buClr>
                <a:schemeClr val="dk1"/>
              </a:buClr>
              <a:buSzPts val="1100"/>
              <a:buFont typeface="Arial"/>
              <a:buNone/>
            </a:pPr>
            <a:r>
              <a:rPr lang="en-GB" sz="1800">
                <a:solidFill>
                  <a:srgbClr val="434343"/>
                </a:solidFill>
                <a:latin typeface="Calibri"/>
                <a:ea typeface="Calibri"/>
                <a:cs typeface="Calibri"/>
                <a:sym typeface="Calibri"/>
              </a:rPr>
              <a:t>SVÓT greining er sérstaklega áhrifarík þar sem hún getur, með smá umhugsun, hjálpað þér að koma auga á dulin tækifæri. Þar að auki geturðu stjórnað og minnkað áhættu sem annars myndi hindra getu þína til framfara, með því að vera meðvitaður um galla þína.</a:t>
            </a:r>
            <a:endParaRPr sz="1800">
              <a:solidFill>
                <a:srgbClr val="434343"/>
              </a:solidFill>
              <a:latin typeface="Calibri"/>
              <a:ea typeface="Calibri"/>
              <a:cs typeface="Calibri"/>
              <a:sym typeface="Calibri"/>
            </a:endParaRPr>
          </a:p>
        </p:txBody>
      </p:sp>
      <p:sp>
        <p:nvSpPr>
          <p:cNvPr id="363" name="Google Shape;363;p20"/>
          <p:cNvSpPr/>
          <p:nvPr/>
        </p:nvSpPr>
        <p:spPr>
          <a:xfrm>
            <a:off x="1007435" y="1325109"/>
            <a:ext cx="462076" cy="455827"/>
          </a:xfrm>
          <a:custGeom>
            <a:rect b="b" l="l" r="r" t="t"/>
            <a:pathLst>
              <a:path extrusionOk="0" h="3234532" w="320841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364" name="Google Shape;364;p20"/>
          <p:cNvSpPr txBox="1"/>
          <p:nvPr/>
        </p:nvSpPr>
        <p:spPr>
          <a:xfrm>
            <a:off x="1469498" y="1366625"/>
            <a:ext cx="5158800" cy="3771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400"/>
              <a:buFont typeface="Arial"/>
              <a:buNone/>
            </a:pPr>
            <a:r>
              <a:rPr b="1" lang="en-GB" sz="2400">
                <a:solidFill>
                  <a:srgbClr val="3F3F3F"/>
                </a:solidFill>
                <a:latin typeface="Calibri"/>
                <a:ea typeface="Calibri"/>
                <a:cs typeface="Calibri"/>
                <a:sym typeface="Calibri"/>
              </a:rPr>
              <a:t>Sjálft verkefnið</a:t>
            </a:r>
            <a:r>
              <a:rPr b="1" lang="en-GB" sz="2400">
                <a:solidFill>
                  <a:srgbClr val="3F3F3F"/>
                </a:solidFill>
                <a:latin typeface="Calibri"/>
                <a:ea typeface="Calibri"/>
                <a:cs typeface="Calibri"/>
                <a:sym typeface="Calibri"/>
              </a:rPr>
              <a:t>: </a:t>
            </a:r>
            <a:r>
              <a:rPr b="1" lang="en-GB" sz="2400">
                <a:solidFill>
                  <a:srgbClr val="3F3F3F"/>
                </a:solidFill>
                <a:latin typeface="Calibri"/>
                <a:ea typeface="Calibri"/>
                <a:cs typeface="Calibri"/>
                <a:sym typeface="Calibri"/>
              </a:rPr>
              <a:t>Hvað á ég að gera</a:t>
            </a:r>
            <a:r>
              <a:rPr b="1" lang="en-GB" sz="2400">
                <a:solidFill>
                  <a:srgbClr val="3F3F3F"/>
                </a:solidFill>
                <a:latin typeface="Calibri"/>
                <a:ea typeface="Calibri"/>
                <a:cs typeface="Calibri"/>
                <a:sym typeface="Calibri"/>
              </a:rPr>
              <a:t>?</a:t>
            </a:r>
            <a:endParaRPr b="1" sz="2400">
              <a:solidFill>
                <a:srgbClr val="3F3F3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1"/>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Verkefni </a:t>
            </a:r>
            <a:r>
              <a:rPr lang="en-GB" sz="3733"/>
              <a:t>2: Persónuleg SVÓT greining</a:t>
            </a:r>
            <a:endParaRPr sz="3733"/>
          </a:p>
        </p:txBody>
      </p:sp>
      <p:sp>
        <p:nvSpPr>
          <p:cNvPr id="370" name="Google Shape;370;p21"/>
          <p:cNvSpPr/>
          <p:nvPr/>
        </p:nvSpPr>
        <p:spPr>
          <a:xfrm>
            <a:off x="752933" y="1005800"/>
            <a:ext cx="446524" cy="450253"/>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87B5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71" name="Google Shape;371;p21"/>
          <p:cNvSpPr/>
          <p:nvPr/>
        </p:nvSpPr>
        <p:spPr>
          <a:xfrm>
            <a:off x="635394" y="1760842"/>
            <a:ext cx="10921213" cy="4722151"/>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rtl="0" algn="just">
              <a:lnSpc>
                <a:spcPct val="150000"/>
              </a:lnSpc>
              <a:spcBef>
                <a:spcPts val="0"/>
              </a:spcBef>
              <a:spcAft>
                <a:spcPts val="0"/>
              </a:spcAft>
              <a:buClr>
                <a:schemeClr val="dk1"/>
              </a:buClr>
              <a:buSzPts val="1100"/>
              <a:buFont typeface="Arial"/>
              <a:buNone/>
            </a:pPr>
            <a:r>
              <a:rPr lang="en-GB" sz="1200">
                <a:solidFill>
                  <a:srgbClr val="434343"/>
                </a:solidFill>
                <a:latin typeface="Calibri"/>
                <a:ea typeface="Calibri"/>
                <a:cs typeface="Calibri"/>
                <a:sym typeface="Calibri"/>
              </a:rPr>
              <a:t>Fyrst af öllu þarftu að prenta út vinnublað sem er skipt í fjóra dálka: styrkleika, veikleika, tækifæri og ógnir. Eftir það þarft þú að skrifa niður svör við eftirfarandi spurningum:</a:t>
            </a:r>
            <a:endParaRPr sz="1200">
              <a:solidFill>
                <a:srgbClr val="434343"/>
              </a:solidFill>
              <a:latin typeface="Calibri"/>
              <a:ea typeface="Calibri"/>
              <a:cs typeface="Calibri"/>
              <a:sym typeface="Calibri"/>
            </a:endParaRPr>
          </a:p>
          <a:p>
            <a:pPr indent="-304800" lvl="0" marL="457200" rtl="0" algn="just">
              <a:lnSpc>
                <a:spcPct val="150000"/>
              </a:lnSpc>
              <a:spcBef>
                <a:spcPts val="1000"/>
              </a:spcBef>
              <a:spcAft>
                <a:spcPts val="0"/>
              </a:spcAft>
              <a:buClr>
                <a:srgbClr val="434343"/>
              </a:buClr>
              <a:buSzPts val="1200"/>
              <a:buFont typeface="Calibri"/>
              <a:buChar char="-"/>
            </a:pPr>
            <a:r>
              <a:rPr lang="en-GB" sz="1200">
                <a:solidFill>
                  <a:srgbClr val="434343"/>
                </a:solidFill>
                <a:latin typeface="Calibri"/>
                <a:ea typeface="Calibri"/>
                <a:cs typeface="Calibri"/>
                <a:sym typeface="Calibri"/>
              </a:rPr>
              <a:t>Fyrir styrkleika: hvaða kosti hefur þú sem aðrir hafa ekki (til dæmis færni, menntun eða tengsl)? Hvað gerir þú betur en nokkur annar? Hvaða persónulegu úrræði hefur þú aðgang að? Hvað sér annað fólk sem styrkleika þína? Hvert eigin afreka fyllir þig mestu stolti?</a:t>
            </a:r>
            <a:endParaRPr sz="1200">
              <a:solidFill>
                <a:srgbClr val="434343"/>
              </a:solidFill>
              <a:latin typeface="Calibri"/>
              <a:ea typeface="Calibri"/>
              <a:cs typeface="Calibri"/>
              <a:sym typeface="Calibri"/>
            </a:endParaRPr>
          </a:p>
          <a:p>
            <a:pPr indent="0" lvl="0" marL="0" rtl="0" algn="just">
              <a:lnSpc>
                <a:spcPct val="150000"/>
              </a:lnSpc>
              <a:spcBef>
                <a:spcPts val="1000"/>
              </a:spcBef>
              <a:spcAft>
                <a:spcPts val="0"/>
              </a:spcAft>
              <a:buClr>
                <a:schemeClr val="dk1"/>
              </a:buClr>
              <a:buSzPts val="1100"/>
              <a:buFont typeface="Arial"/>
              <a:buNone/>
            </a:pPr>
            <a:r>
              <a:rPr lang="en-GB" sz="1200">
                <a:solidFill>
                  <a:srgbClr val="434343"/>
                </a:solidFill>
                <a:latin typeface="Calibri"/>
                <a:ea typeface="Calibri"/>
                <a:cs typeface="Calibri"/>
                <a:sym typeface="Calibri"/>
              </a:rPr>
              <a:t>Að vera meðvitaður og nota styrkleika þína getur gert þig hamingjusamari og ánægðari í vinnunni.</a:t>
            </a:r>
            <a:endParaRPr sz="1200">
              <a:solidFill>
                <a:srgbClr val="434343"/>
              </a:solidFill>
              <a:latin typeface="Calibri"/>
              <a:ea typeface="Calibri"/>
              <a:cs typeface="Calibri"/>
              <a:sym typeface="Calibri"/>
            </a:endParaRPr>
          </a:p>
          <a:p>
            <a:pPr indent="-304800" lvl="0" marL="457200" rtl="0" algn="just">
              <a:lnSpc>
                <a:spcPct val="150000"/>
              </a:lnSpc>
              <a:spcBef>
                <a:spcPts val="1000"/>
              </a:spcBef>
              <a:spcAft>
                <a:spcPts val="0"/>
              </a:spcAft>
              <a:buClr>
                <a:srgbClr val="434343"/>
              </a:buClr>
              <a:buSzPts val="1200"/>
              <a:buFont typeface="Calibri"/>
              <a:buChar char="-"/>
            </a:pPr>
            <a:r>
              <a:rPr lang="en-GB" sz="1200">
                <a:solidFill>
                  <a:srgbClr val="434343"/>
                </a:solidFill>
                <a:latin typeface="Calibri"/>
                <a:ea typeface="Calibri"/>
                <a:cs typeface="Calibri"/>
                <a:sym typeface="Calibri"/>
              </a:rPr>
              <a:t>Fyrir veikleika: hvaða verkefni forðastu venjulega vegna þess að þú ert ekki viss um að þú valdir þeim? Hvað mun fólkið í kringum þig líta á sem veikleika þína? Hefur þú fulla trú á þeirri menntun og þjálfun sem þú hefur fengið? Á hvaða sviði finnst þér þú berskjölduð/berskjaldaður? Hvaða slæmu vinnuvenjur hefurðu tamið þér, eins og óstundvísi, óskipulag, skapbræði eða erfiðleikar með að stjórna streitu?</a:t>
            </a:r>
            <a:endParaRPr sz="1200">
              <a:solidFill>
                <a:srgbClr val="434343"/>
              </a:solidFill>
              <a:latin typeface="Calibri"/>
              <a:ea typeface="Calibri"/>
              <a:cs typeface="Calibri"/>
              <a:sym typeface="Calibri"/>
            </a:endParaRPr>
          </a:p>
          <a:p>
            <a:pPr indent="-304800" lvl="0" marL="457200" rtl="0" algn="just">
              <a:lnSpc>
                <a:spcPct val="150000"/>
              </a:lnSpc>
              <a:spcBef>
                <a:spcPts val="1000"/>
              </a:spcBef>
              <a:spcAft>
                <a:spcPts val="0"/>
              </a:spcAft>
              <a:buClr>
                <a:srgbClr val="434343"/>
              </a:buClr>
              <a:buSzPts val="1200"/>
              <a:buFont typeface="Calibri"/>
              <a:buChar char="-"/>
            </a:pPr>
            <a:r>
              <a:rPr lang="en-GB" sz="1200">
                <a:solidFill>
                  <a:srgbClr val="434343"/>
                </a:solidFill>
                <a:latin typeface="Calibri"/>
                <a:ea typeface="Calibri"/>
                <a:cs typeface="Calibri"/>
                <a:sym typeface="Calibri"/>
              </a:rPr>
              <a:t>Fyrir tækifæri: hvaða nýja tækni getur hjálpað þér? Geturðu ef til vill fengið hjálp annars staðar frá, t.d. frá öðru fólki? Ertu með net stefnumótandi tengiliða til að hjálpa þér eða gefur góð ráð? Hvaða þróun sérðu í fyrirtækinu þínu og hvernig geturðu nýtt þér hana?</a:t>
            </a:r>
            <a:endParaRPr sz="1200">
              <a:solidFill>
                <a:srgbClr val="434343"/>
              </a:solidFill>
              <a:latin typeface="Calibri"/>
              <a:ea typeface="Calibri"/>
              <a:cs typeface="Calibri"/>
              <a:sym typeface="Calibri"/>
            </a:endParaRPr>
          </a:p>
          <a:p>
            <a:pPr indent="-304800" lvl="0" marL="457200" rtl="0" algn="just">
              <a:lnSpc>
                <a:spcPct val="150000"/>
              </a:lnSpc>
              <a:spcBef>
                <a:spcPts val="1000"/>
              </a:spcBef>
              <a:spcAft>
                <a:spcPts val="1000"/>
              </a:spcAft>
              <a:buClr>
                <a:srgbClr val="434343"/>
              </a:buClr>
              <a:buSzPts val="1200"/>
              <a:buFont typeface="Calibri"/>
              <a:buChar char="-"/>
            </a:pPr>
            <a:r>
              <a:rPr lang="en-GB" sz="1200">
                <a:solidFill>
                  <a:srgbClr val="434343"/>
                </a:solidFill>
                <a:latin typeface="Calibri"/>
                <a:ea typeface="Calibri"/>
                <a:cs typeface="Calibri"/>
                <a:sym typeface="Calibri"/>
              </a:rPr>
              <a:t>Fyrir ógnanir: hvaða hindranir stendur þú frammi fyrir í vinnunni? Er starf þitt að breytast eða ógnar breytt tækni stöðu þinni? Gæti einhver af veikleikum þínum ógnað starfinu?</a:t>
            </a:r>
            <a:endParaRPr sz="1200">
              <a:solidFill>
                <a:srgbClr val="434343"/>
              </a:solidFill>
              <a:latin typeface="Calibri"/>
              <a:ea typeface="Calibri"/>
              <a:cs typeface="Calibri"/>
              <a:sym typeface="Calibri"/>
            </a:endParaRPr>
          </a:p>
        </p:txBody>
      </p:sp>
      <p:sp>
        <p:nvSpPr>
          <p:cNvPr id="372" name="Google Shape;372;p21"/>
          <p:cNvSpPr txBox="1"/>
          <p:nvPr>
            <p:ph idx="2" type="body"/>
          </p:nvPr>
        </p:nvSpPr>
        <p:spPr>
          <a:xfrm>
            <a:off x="1199456" y="1074722"/>
            <a:ext cx="6048672" cy="377065"/>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90000"/>
              </a:lnSpc>
              <a:spcBef>
                <a:spcPts val="0"/>
              </a:spcBef>
              <a:spcAft>
                <a:spcPts val="0"/>
              </a:spcAft>
              <a:buClr>
                <a:srgbClr val="3F3F3F"/>
              </a:buClr>
              <a:buSzPts val="2400"/>
              <a:buNone/>
            </a:pPr>
            <a:r>
              <a:rPr b="1" lang="en-GB" sz="2400"/>
              <a:t>Ferli</a:t>
            </a:r>
            <a:r>
              <a:rPr b="1" lang="en-GB" sz="2400"/>
              <a:t>: Hvað ætla ég að gera?</a:t>
            </a:r>
            <a:endParaRPr b="1"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2"/>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Verkefni</a:t>
            </a:r>
            <a:r>
              <a:rPr lang="en-GB" sz="3733"/>
              <a:t> 2: Persónuleg SVÓT greining</a:t>
            </a:r>
            <a:endParaRPr/>
          </a:p>
        </p:txBody>
      </p:sp>
      <p:sp>
        <p:nvSpPr>
          <p:cNvPr id="378" name="Google Shape;378;p22"/>
          <p:cNvSpPr/>
          <p:nvPr/>
        </p:nvSpPr>
        <p:spPr>
          <a:xfrm flipH="1" rot="-5400000">
            <a:off x="808643" y="1131517"/>
            <a:ext cx="559571" cy="546028"/>
          </a:xfrm>
          <a:custGeom>
            <a:rect b="b" l="l" r="r" t="t"/>
            <a:pathLst>
              <a:path extrusionOk="0" h="2758049" w="2928608">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87B5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379" name="Google Shape;379;p22"/>
          <p:cNvSpPr/>
          <p:nvPr/>
        </p:nvSpPr>
        <p:spPr>
          <a:xfrm>
            <a:off x="564471" y="2058842"/>
            <a:ext cx="4712379" cy="3827608"/>
          </a:xfrm>
          <a:prstGeom prst="rect">
            <a:avLst/>
          </a:prstGeom>
          <a:solidFill>
            <a:schemeClr val="lt1"/>
          </a:solidFill>
          <a:ln>
            <a:noFill/>
          </a:ln>
          <a:effectLst>
            <a:outerShdw blurRad="63500" sx="102000" rotWithShape="0" algn="ctr" sy="102000">
              <a:srgbClr val="000000">
                <a:alpha val="40000"/>
              </a:srgbClr>
            </a:outerShdw>
          </a:effectLst>
        </p:spPr>
        <p:txBody>
          <a:bodyPr anchorCtr="0" anchor="t" bIns="60950" lIns="121900" spcFirstLastPara="1" rIns="121900" wrap="square" tIns="60950">
            <a:noAutofit/>
          </a:bodyPr>
          <a:lstStyle/>
          <a:p>
            <a:pPr indent="0" lvl="0" marL="0" marR="0" rtl="0" algn="ctr">
              <a:spcBef>
                <a:spcPts val="0"/>
              </a:spcBef>
              <a:spcAft>
                <a:spcPts val="0"/>
              </a:spcAft>
              <a:buNone/>
            </a:pPr>
            <a:r>
              <a:t/>
            </a:r>
            <a:endParaRPr b="1" sz="1800">
              <a:solidFill>
                <a:srgbClr val="3F3F3F"/>
              </a:solidFill>
              <a:latin typeface="Calibri"/>
              <a:ea typeface="Calibri"/>
              <a:cs typeface="Calibri"/>
              <a:sym typeface="Calibri"/>
            </a:endParaRPr>
          </a:p>
          <a:p>
            <a:pPr indent="0" lvl="0" marL="0" marR="0" rtl="0" algn="ctr">
              <a:spcBef>
                <a:spcPts val="0"/>
              </a:spcBef>
              <a:spcAft>
                <a:spcPts val="0"/>
              </a:spcAft>
              <a:buNone/>
            </a:pPr>
            <a:r>
              <a:rPr b="1" lang="en-GB" sz="1800">
                <a:solidFill>
                  <a:srgbClr val="3F3F3F"/>
                </a:solidFill>
                <a:latin typeface="Calibri"/>
                <a:ea typeface="Calibri"/>
                <a:cs typeface="Calibri"/>
                <a:sym typeface="Calibri"/>
              </a:rPr>
              <a:t>Hæfni</a:t>
            </a:r>
            <a:endParaRPr/>
          </a:p>
          <a:p>
            <a:pPr indent="0" lvl="0" marL="0" marR="0" rtl="0" algn="ctr">
              <a:spcBef>
                <a:spcPts val="0"/>
              </a:spcBef>
              <a:spcAft>
                <a:spcPts val="0"/>
              </a:spcAft>
              <a:buNone/>
            </a:pPr>
            <a:r>
              <a:rPr b="1" lang="en-GB" sz="1800">
                <a:solidFill>
                  <a:srgbClr val="3F3F3F"/>
                </a:solidFill>
                <a:latin typeface="Calibri"/>
                <a:ea typeface="Calibri"/>
                <a:cs typeface="Calibri"/>
                <a:sym typeface="Calibri"/>
              </a:rPr>
              <a:t>LifeComp </a:t>
            </a:r>
            <a:endParaRPr b="1" sz="1800">
              <a:solidFill>
                <a:srgbClr val="434343"/>
              </a:solidFill>
              <a:latin typeface="Calibri"/>
              <a:ea typeface="Calibri"/>
              <a:cs typeface="Calibri"/>
              <a:sym typeface="Calibri"/>
            </a:endParaRPr>
          </a:p>
          <a:p>
            <a:pPr indent="-342900" lvl="0" marL="457200" rtl="0" algn="l">
              <a:lnSpc>
                <a:spcPct val="100000"/>
              </a:lnSpc>
              <a:spcBef>
                <a:spcPts val="1000"/>
              </a:spcBef>
              <a:spcAft>
                <a:spcPts val="0"/>
              </a:spcAft>
              <a:buClr>
                <a:srgbClr val="434343"/>
              </a:buClr>
              <a:buSzPts val="1800"/>
              <a:buFont typeface="Calibri"/>
              <a:buChar char="∙"/>
            </a:pPr>
            <a:r>
              <a:rPr b="1" lang="en-GB" sz="1800">
                <a:solidFill>
                  <a:srgbClr val="434343"/>
                </a:solidFill>
                <a:latin typeface="Calibri"/>
                <a:ea typeface="Calibri"/>
                <a:cs typeface="Calibri"/>
                <a:sym typeface="Calibri"/>
              </a:rPr>
              <a:t>Sjálfstjórn:</a:t>
            </a:r>
            <a:r>
              <a:rPr lang="en-GB" sz="1800">
                <a:solidFill>
                  <a:srgbClr val="434343"/>
                </a:solidFill>
                <a:latin typeface="Calibri"/>
                <a:ea typeface="Calibri"/>
                <a:cs typeface="Calibri"/>
                <a:sym typeface="Calibri"/>
              </a:rPr>
              <a:t> meðvitund og stjórn á tilfinningum, hugsunum og hegðun.</a:t>
            </a:r>
            <a:endParaRPr sz="1800">
              <a:solidFill>
                <a:srgbClr val="434343"/>
              </a:solidFill>
              <a:latin typeface="Calibri"/>
              <a:ea typeface="Calibri"/>
              <a:cs typeface="Calibri"/>
              <a:sym typeface="Calibri"/>
            </a:endParaRPr>
          </a:p>
          <a:p>
            <a:pPr indent="-342900" lvl="0" marL="457200" rtl="0" algn="l">
              <a:lnSpc>
                <a:spcPct val="100000"/>
              </a:lnSpc>
              <a:spcBef>
                <a:spcPts val="1000"/>
              </a:spcBef>
              <a:spcAft>
                <a:spcPts val="0"/>
              </a:spcAft>
              <a:buClr>
                <a:srgbClr val="434343"/>
              </a:buClr>
              <a:buSzPts val="1800"/>
              <a:buFont typeface="Calibri"/>
              <a:buChar char="∙"/>
            </a:pPr>
            <a:r>
              <a:rPr b="1" lang="en-GB" sz="1800">
                <a:solidFill>
                  <a:srgbClr val="434343"/>
                </a:solidFill>
                <a:latin typeface="Calibri"/>
                <a:ea typeface="Calibri"/>
                <a:cs typeface="Calibri"/>
                <a:sym typeface="Calibri"/>
              </a:rPr>
              <a:t>Sveigjanleiki:</a:t>
            </a:r>
            <a:r>
              <a:rPr lang="en-GB" sz="1800">
                <a:solidFill>
                  <a:srgbClr val="434343"/>
                </a:solidFill>
                <a:latin typeface="Calibri"/>
                <a:ea typeface="Calibri"/>
                <a:cs typeface="Calibri"/>
                <a:sym typeface="Calibri"/>
              </a:rPr>
              <a:t> hæfni til að geta átt við umskipti og óvissu og takast á við áskoranir.</a:t>
            </a:r>
            <a:endParaRPr sz="1800">
              <a:solidFill>
                <a:srgbClr val="434343"/>
              </a:solidFill>
              <a:latin typeface="Calibri"/>
              <a:ea typeface="Calibri"/>
              <a:cs typeface="Calibri"/>
              <a:sym typeface="Calibri"/>
            </a:endParaRPr>
          </a:p>
          <a:p>
            <a:pPr indent="-342900" lvl="0" marL="457200" rtl="0" algn="l">
              <a:lnSpc>
                <a:spcPct val="100000"/>
              </a:lnSpc>
              <a:spcBef>
                <a:spcPts val="1000"/>
              </a:spcBef>
              <a:spcAft>
                <a:spcPts val="0"/>
              </a:spcAft>
              <a:buClr>
                <a:srgbClr val="434343"/>
              </a:buClr>
              <a:buSzPts val="1800"/>
              <a:buFont typeface="Calibri"/>
              <a:buChar char="∙"/>
            </a:pPr>
            <a:r>
              <a:rPr b="1" lang="en-GB" sz="1800">
                <a:solidFill>
                  <a:srgbClr val="434343"/>
                </a:solidFill>
                <a:latin typeface="Calibri"/>
                <a:ea typeface="Calibri"/>
                <a:cs typeface="Calibri"/>
                <a:sym typeface="Calibri"/>
              </a:rPr>
              <a:t>Vellíðan: </a:t>
            </a:r>
            <a:r>
              <a:rPr lang="en-GB" sz="1800">
                <a:solidFill>
                  <a:srgbClr val="434343"/>
                </a:solidFill>
                <a:latin typeface="Calibri"/>
                <a:ea typeface="Calibri"/>
                <a:cs typeface="Calibri"/>
                <a:sym typeface="Calibri"/>
              </a:rPr>
              <a:t>leit að lífshamingju, umhyggju fyrir líkamlegri, andlegri og félagslegri heilsu, og sjálfbær lífsstíll.</a:t>
            </a:r>
            <a:endParaRPr b="1" sz="1800">
              <a:solidFill>
                <a:srgbClr val="434343"/>
              </a:solidFill>
              <a:latin typeface="Calibri"/>
              <a:ea typeface="Calibri"/>
              <a:cs typeface="Calibri"/>
              <a:sym typeface="Calibri"/>
            </a:endParaRPr>
          </a:p>
          <a:p>
            <a:pPr indent="-342889" lvl="0" marL="457189" marR="0" rtl="0" algn="l">
              <a:spcBef>
                <a:spcPts val="1333"/>
              </a:spcBef>
              <a:spcAft>
                <a:spcPts val="0"/>
              </a:spcAft>
              <a:buClr>
                <a:schemeClr val="dk1"/>
              </a:buClr>
              <a:buSzPts val="1800"/>
              <a:buFont typeface="Noto Sans Symbols"/>
              <a:buNone/>
            </a:pPr>
            <a:r>
              <a:t/>
            </a:r>
            <a:endParaRPr sz="1800">
              <a:solidFill>
                <a:srgbClr val="3F3F3F"/>
              </a:solidFill>
              <a:latin typeface="Calibri"/>
              <a:ea typeface="Calibri"/>
              <a:cs typeface="Calibri"/>
              <a:sym typeface="Calibri"/>
            </a:endParaRPr>
          </a:p>
        </p:txBody>
      </p:sp>
      <p:sp>
        <p:nvSpPr>
          <p:cNvPr id="380" name="Google Shape;380;p22"/>
          <p:cNvSpPr txBox="1"/>
          <p:nvPr/>
        </p:nvSpPr>
        <p:spPr>
          <a:xfrm>
            <a:off x="1295468" y="1307250"/>
            <a:ext cx="5954345" cy="37706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rgbClr val="3F3F3F"/>
              </a:buClr>
              <a:buSzPts val="2400"/>
              <a:buFont typeface="Arial"/>
              <a:buNone/>
            </a:pPr>
            <a:r>
              <a:rPr b="1" lang="en-GB" sz="2400">
                <a:solidFill>
                  <a:srgbClr val="3F3F3F"/>
                </a:solidFill>
                <a:latin typeface="Calibri"/>
                <a:ea typeface="Calibri"/>
                <a:cs typeface="Calibri"/>
                <a:sym typeface="Calibri"/>
              </a:rPr>
              <a:t>Hæfniviðmið</a:t>
            </a:r>
            <a:r>
              <a:rPr b="1" lang="en-GB" sz="2400">
                <a:solidFill>
                  <a:srgbClr val="3F3F3F"/>
                </a:solidFill>
                <a:latin typeface="Calibri"/>
                <a:ea typeface="Calibri"/>
                <a:cs typeface="Calibri"/>
                <a:sym typeface="Calibri"/>
              </a:rPr>
              <a:t>: </a:t>
            </a:r>
            <a:r>
              <a:rPr b="1" lang="en-GB" sz="2400">
                <a:solidFill>
                  <a:srgbClr val="3F3F3F"/>
                </a:solidFill>
                <a:latin typeface="Calibri"/>
                <a:ea typeface="Calibri"/>
                <a:cs typeface="Calibri"/>
                <a:sym typeface="Calibri"/>
              </a:rPr>
              <a:t>Hvað mun ég læra</a:t>
            </a:r>
            <a:r>
              <a:rPr b="1" lang="en-GB" sz="2400">
                <a:solidFill>
                  <a:srgbClr val="3F3F3F"/>
                </a:solidFill>
                <a:latin typeface="Calibri"/>
                <a:ea typeface="Calibri"/>
                <a:cs typeface="Calibri"/>
                <a:sym typeface="Calibri"/>
              </a:rPr>
              <a:t>?</a:t>
            </a:r>
            <a:endParaRPr/>
          </a:p>
        </p:txBody>
      </p:sp>
      <p:sp>
        <p:nvSpPr>
          <p:cNvPr id="381" name="Google Shape;381;p22"/>
          <p:cNvSpPr/>
          <p:nvPr/>
        </p:nvSpPr>
        <p:spPr>
          <a:xfrm>
            <a:off x="6096000" y="2058842"/>
            <a:ext cx="5073535" cy="3827608"/>
          </a:xfrm>
          <a:prstGeom prst="rect">
            <a:avLst/>
          </a:prstGeom>
          <a:solidFill>
            <a:schemeClr val="lt1"/>
          </a:solidFill>
          <a:ln>
            <a:noFill/>
          </a:ln>
          <a:effectLst>
            <a:outerShdw blurRad="63500" sx="102000" rotWithShape="0" algn="ctr" sy="102000">
              <a:srgbClr val="000000">
                <a:alpha val="40000"/>
              </a:srgbClr>
            </a:outerShdw>
          </a:effectLst>
        </p:spPr>
        <p:txBody>
          <a:bodyPr anchorCtr="0" anchor="t" bIns="60950" lIns="121900" spcFirstLastPara="1" rIns="121900" wrap="square" tIns="60950">
            <a:noAutofit/>
          </a:bodyPr>
          <a:lstStyle/>
          <a:p>
            <a:pPr indent="0" lvl="0" marL="0" marR="0" rtl="0" algn="ctr">
              <a:spcBef>
                <a:spcPts val="0"/>
              </a:spcBef>
              <a:spcAft>
                <a:spcPts val="0"/>
              </a:spcAft>
              <a:buNone/>
            </a:pPr>
            <a:r>
              <a:t/>
            </a:r>
            <a:endParaRPr b="1" sz="1800">
              <a:solidFill>
                <a:srgbClr val="3F3F3F"/>
              </a:solidFill>
              <a:latin typeface="Calibri"/>
              <a:ea typeface="Calibri"/>
              <a:cs typeface="Calibri"/>
              <a:sym typeface="Calibri"/>
            </a:endParaRPr>
          </a:p>
          <a:p>
            <a:pPr indent="0" lvl="0" marL="0" marR="0" rtl="0" algn="ctr">
              <a:spcBef>
                <a:spcPts val="0"/>
              </a:spcBef>
              <a:spcAft>
                <a:spcPts val="0"/>
              </a:spcAft>
              <a:buNone/>
            </a:pPr>
            <a:r>
              <a:rPr b="1" lang="en-GB" sz="1800">
                <a:solidFill>
                  <a:srgbClr val="3F3F3F"/>
                </a:solidFill>
                <a:latin typeface="Calibri"/>
                <a:ea typeface="Calibri"/>
                <a:cs typeface="Calibri"/>
                <a:sym typeface="Calibri"/>
              </a:rPr>
              <a:t>Hæfni</a:t>
            </a:r>
            <a:endParaRPr/>
          </a:p>
          <a:p>
            <a:pPr indent="0" lvl="0" marL="0" marR="0" rtl="0" algn="ctr">
              <a:spcBef>
                <a:spcPts val="0"/>
              </a:spcBef>
              <a:spcAft>
                <a:spcPts val="0"/>
              </a:spcAft>
              <a:buNone/>
            </a:pPr>
            <a:r>
              <a:rPr b="1" lang="en-GB" sz="1800">
                <a:solidFill>
                  <a:srgbClr val="3F3F3F"/>
                </a:solidFill>
                <a:latin typeface="Calibri"/>
                <a:ea typeface="Calibri"/>
                <a:cs typeface="Calibri"/>
                <a:sym typeface="Calibri"/>
              </a:rPr>
              <a:t>EntreComp</a:t>
            </a:r>
            <a:endParaRPr/>
          </a:p>
          <a:p>
            <a:pPr indent="0" lvl="0" marL="0" marR="0" rtl="0" algn="ctr">
              <a:spcBef>
                <a:spcPts val="0"/>
              </a:spcBef>
              <a:spcAft>
                <a:spcPts val="0"/>
              </a:spcAft>
              <a:buNone/>
            </a:pPr>
            <a:r>
              <a:t/>
            </a:r>
            <a:endParaRPr b="1" sz="1800">
              <a:solidFill>
                <a:srgbClr val="3F3F3F"/>
              </a:solidFill>
              <a:latin typeface="Calibri"/>
              <a:ea typeface="Calibri"/>
              <a:cs typeface="Calibri"/>
              <a:sym typeface="Calibri"/>
            </a:endParaRPr>
          </a:p>
          <a:p>
            <a:pPr indent="0" lvl="0" marL="0" marR="0" rtl="0" algn="ctr">
              <a:spcBef>
                <a:spcPts val="0"/>
              </a:spcBef>
              <a:spcAft>
                <a:spcPts val="0"/>
              </a:spcAft>
              <a:buNone/>
            </a:pPr>
            <a:r>
              <a:t/>
            </a:r>
            <a:endParaRPr b="1" sz="1800">
              <a:solidFill>
                <a:srgbClr val="3F3F3F"/>
              </a:solidFill>
              <a:latin typeface="Calibri"/>
              <a:ea typeface="Calibri"/>
              <a:cs typeface="Calibri"/>
              <a:sym typeface="Calibri"/>
            </a:endParaRPr>
          </a:p>
          <a:p>
            <a:pPr indent="-342900" lvl="0" marL="457200" rtl="0" algn="l">
              <a:lnSpc>
                <a:spcPct val="100000"/>
              </a:lnSpc>
              <a:spcBef>
                <a:spcPts val="1000"/>
              </a:spcBef>
              <a:spcAft>
                <a:spcPts val="0"/>
              </a:spcAft>
              <a:buClr>
                <a:srgbClr val="434343"/>
              </a:buClr>
              <a:buSzPts val="1800"/>
              <a:buChar char="∙"/>
            </a:pPr>
            <a:r>
              <a:rPr b="1" lang="en-GB" sz="1800">
                <a:solidFill>
                  <a:srgbClr val="434343"/>
                </a:solidFill>
                <a:latin typeface="Calibri"/>
                <a:ea typeface="Calibri"/>
                <a:cs typeface="Calibri"/>
                <a:sym typeface="Calibri"/>
              </a:rPr>
              <a:t>Sjálfsvitund og sjálfsgeta:</a:t>
            </a:r>
            <a:r>
              <a:rPr lang="en-GB" sz="1800">
                <a:solidFill>
                  <a:srgbClr val="434343"/>
                </a:solidFill>
                <a:latin typeface="Calibri"/>
                <a:ea typeface="Calibri"/>
                <a:cs typeface="Calibri"/>
                <a:sym typeface="Calibri"/>
              </a:rPr>
              <a:t> trúðu á sjálfa(n) þig og haltu áfram að þróast sem einstaklingur.</a:t>
            </a:r>
            <a:endParaRPr sz="1800">
              <a:solidFill>
                <a:srgbClr val="434343"/>
              </a:solidFill>
              <a:latin typeface="Calibri"/>
              <a:ea typeface="Calibri"/>
              <a:cs typeface="Calibri"/>
              <a:sym typeface="Calibri"/>
            </a:endParaRPr>
          </a:p>
          <a:p>
            <a:pPr indent="-342900" lvl="0" marL="457200" rtl="0" algn="l">
              <a:lnSpc>
                <a:spcPct val="100000"/>
              </a:lnSpc>
              <a:spcBef>
                <a:spcPts val="1000"/>
              </a:spcBef>
              <a:spcAft>
                <a:spcPts val="0"/>
              </a:spcAft>
              <a:buClr>
                <a:srgbClr val="434343"/>
              </a:buClr>
              <a:buSzPts val="1800"/>
              <a:buChar char="∙"/>
            </a:pPr>
            <a:r>
              <a:rPr b="1" lang="en-GB" sz="1800">
                <a:solidFill>
                  <a:srgbClr val="434343"/>
                </a:solidFill>
                <a:latin typeface="Calibri"/>
                <a:ea typeface="Calibri"/>
                <a:cs typeface="Calibri"/>
                <a:sym typeface="Calibri"/>
              </a:rPr>
              <a:t>Hvati og þrautseigja: </a:t>
            </a:r>
            <a:r>
              <a:rPr lang="en-GB" sz="1800">
                <a:solidFill>
                  <a:srgbClr val="434343"/>
                </a:solidFill>
                <a:latin typeface="Calibri"/>
                <a:ea typeface="Calibri"/>
                <a:cs typeface="Calibri"/>
                <a:sym typeface="Calibri"/>
              </a:rPr>
              <a:t>haltu einbeitingu og gefstu ekki upp.</a:t>
            </a:r>
            <a:endParaRPr b="1" sz="1800">
              <a:solidFill>
                <a:srgbClr val="434343"/>
              </a:solidFill>
              <a:latin typeface="Calibri"/>
              <a:ea typeface="Calibri"/>
              <a:cs typeface="Calibri"/>
              <a:sym typeface="Calibri"/>
            </a:endParaRPr>
          </a:p>
          <a:p>
            <a:pPr indent="0" lvl="0" marL="0" marR="0" rtl="0" algn="l">
              <a:spcBef>
                <a:spcPts val="1333"/>
              </a:spcBef>
              <a:spcAft>
                <a:spcPts val="0"/>
              </a:spcAft>
              <a:buNone/>
            </a:pPr>
            <a:r>
              <a:t/>
            </a:r>
            <a:endParaRPr sz="1800">
              <a:solidFill>
                <a:srgbClr val="3F3F3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23"/>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Verkefni</a:t>
            </a:r>
            <a:r>
              <a:rPr lang="en-GB" sz="3733"/>
              <a:t> 2: Persónuleg SVÓT greining</a:t>
            </a:r>
            <a:endParaRPr/>
          </a:p>
        </p:txBody>
      </p:sp>
      <p:sp>
        <p:nvSpPr>
          <p:cNvPr id="387" name="Google Shape;387;p23"/>
          <p:cNvSpPr/>
          <p:nvPr/>
        </p:nvSpPr>
        <p:spPr>
          <a:xfrm>
            <a:off x="789328" y="1988840"/>
            <a:ext cx="10639208" cy="3247200"/>
          </a:xfrm>
          <a:prstGeom prst="rect">
            <a:avLst/>
          </a:prstGeom>
          <a:solidFill>
            <a:schemeClr val="lt1"/>
          </a:solidFill>
          <a:ln>
            <a:noFill/>
          </a:ln>
          <a:effectLst>
            <a:outerShdw blurRad="63500" sx="102000" rotWithShape="0" algn="ctr" sy="102000">
              <a:srgbClr val="000000">
                <a:alpha val="40000"/>
              </a:srgbClr>
            </a:outerShdw>
          </a:effectLst>
        </p:spPr>
        <p:txBody>
          <a:bodyPr anchorCtr="0" anchor="ctr" bIns="60950" lIns="121900" spcFirstLastPara="1" rIns="121900" wrap="square" tIns="60950">
            <a:noAutofit/>
          </a:bodyPr>
          <a:lstStyle/>
          <a:p>
            <a:pPr indent="0" lvl="0" marL="0" rtl="0" algn="just">
              <a:lnSpc>
                <a:spcPct val="150000"/>
              </a:lnSpc>
              <a:spcBef>
                <a:spcPts val="0"/>
              </a:spcBef>
              <a:spcAft>
                <a:spcPts val="1000"/>
              </a:spcAft>
              <a:buClr>
                <a:schemeClr val="dk1"/>
              </a:buClr>
              <a:buSzPts val="1100"/>
              <a:buFont typeface="Arial"/>
              <a:buNone/>
            </a:pPr>
            <a:r>
              <a:rPr lang="en-GB" sz="1600">
                <a:solidFill>
                  <a:srgbClr val="434343"/>
                </a:solidFill>
                <a:latin typeface="Calibri"/>
                <a:ea typeface="Calibri"/>
                <a:cs typeface="Calibri"/>
                <a:sym typeface="Calibri"/>
              </a:rPr>
              <a:t>SVÓT verkfærið er rammi til greiningar á styrkleikum og veikleikum ásamt tækifærum og ógnum. Það gerir þér kleift að hámarka þau tækifæri sem þú hefur yfir að ráða, einbeita þér að styrkleikum þínum og lágmarka takmarkanir þínar. Að auki er það mjög gagnlegt til að auka og bæta sjálfsvitund.</a:t>
            </a:r>
            <a:endParaRPr sz="1600">
              <a:solidFill>
                <a:srgbClr val="434343"/>
              </a:solidFill>
              <a:latin typeface="Calibri"/>
              <a:ea typeface="Calibri"/>
              <a:cs typeface="Calibri"/>
              <a:sym typeface="Calibri"/>
            </a:endParaRPr>
          </a:p>
        </p:txBody>
      </p:sp>
      <p:sp>
        <p:nvSpPr>
          <p:cNvPr id="388" name="Google Shape;388;p23"/>
          <p:cNvSpPr txBox="1"/>
          <p:nvPr>
            <p:ph idx="2" type="body"/>
          </p:nvPr>
        </p:nvSpPr>
        <p:spPr>
          <a:xfrm>
            <a:off x="1199456" y="1154085"/>
            <a:ext cx="6816757" cy="377065"/>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90000"/>
              </a:lnSpc>
              <a:spcBef>
                <a:spcPts val="0"/>
              </a:spcBef>
              <a:spcAft>
                <a:spcPts val="0"/>
              </a:spcAft>
              <a:buClr>
                <a:srgbClr val="3F3F3F"/>
              </a:buClr>
              <a:buSzPts val="2400"/>
              <a:buNone/>
            </a:pPr>
            <a:r>
              <a:rPr b="1" lang="en-GB" sz="2400"/>
              <a:t>Niðurstöður</a:t>
            </a:r>
            <a:r>
              <a:rPr b="1" lang="en-GB" sz="2400"/>
              <a:t>: Hvað mun ég taka með mér heim?</a:t>
            </a:r>
            <a:endParaRPr b="1" sz="2400"/>
          </a:p>
        </p:txBody>
      </p:sp>
      <p:sp>
        <p:nvSpPr>
          <p:cNvPr id="389" name="Google Shape;389;p23"/>
          <p:cNvSpPr/>
          <p:nvPr/>
        </p:nvSpPr>
        <p:spPr>
          <a:xfrm>
            <a:off x="744784" y="1028733"/>
            <a:ext cx="454673" cy="502416"/>
          </a:xfrm>
          <a:custGeom>
            <a:rect b="b" l="l" r="r" t="t"/>
            <a:pathLst>
              <a:path extrusionOk="0" h="376812" w="341005">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24"/>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Sjálfsmat</a:t>
            </a:r>
            <a:endParaRPr/>
          </a:p>
        </p:txBody>
      </p:sp>
      <p:sp>
        <p:nvSpPr>
          <p:cNvPr id="395" name="Google Shape;395;p24"/>
          <p:cNvSpPr txBox="1"/>
          <p:nvPr>
            <p:ph idx="2" type="body"/>
          </p:nvPr>
        </p:nvSpPr>
        <p:spPr>
          <a:xfrm>
            <a:off x="1199456" y="1561217"/>
            <a:ext cx="8160907" cy="377065"/>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90000"/>
              </a:lnSpc>
              <a:spcBef>
                <a:spcPts val="0"/>
              </a:spcBef>
              <a:spcAft>
                <a:spcPts val="0"/>
              </a:spcAft>
              <a:buClr>
                <a:srgbClr val="3F3F3F"/>
              </a:buClr>
              <a:buSzPts val="2400"/>
              <a:buNone/>
            </a:pPr>
            <a:r>
              <a:rPr b="1" lang="en-GB" sz="2400"/>
              <a:t>Fjölvalsspurningar</a:t>
            </a:r>
            <a:r>
              <a:rPr b="1" lang="en-GB" sz="2400"/>
              <a:t>: </a:t>
            </a:r>
            <a:r>
              <a:rPr lang="en-GB" sz="2400"/>
              <a:t>efldu nám þitt</a:t>
            </a:r>
            <a:endParaRPr sz="2400"/>
          </a:p>
        </p:txBody>
      </p:sp>
      <p:sp>
        <p:nvSpPr>
          <p:cNvPr id="396" name="Google Shape;396;p24"/>
          <p:cNvSpPr/>
          <p:nvPr/>
        </p:nvSpPr>
        <p:spPr>
          <a:xfrm>
            <a:off x="744784" y="1349117"/>
            <a:ext cx="454673" cy="589164"/>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397" name="Google Shape;397;p24"/>
          <p:cNvSpPr txBox="1"/>
          <p:nvPr/>
        </p:nvSpPr>
        <p:spPr>
          <a:xfrm>
            <a:off x="335360" y="2354673"/>
            <a:ext cx="3744416" cy="3154211"/>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just">
              <a:spcBef>
                <a:spcPts val="0"/>
              </a:spcBef>
              <a:spcAft>
                <a:spcPts val="0"/>
              </a:spcAft>
              <a:buClr>
                <a:srgbClr val="3F3F3F"/>
              </a:buClr>
              <a:buSzPts val="1867"/>
              <a:buFont typeface="Arial"/>
              <a:buNone/>
            </a:pPr>
            <a:r>
              <a:rPr b="1" lang="en-GB" sz="1867">
                <a:solidFill>
                  <a:srgbClr val="3F3F3F"/>
                </a:solidFill>
                <a:latin typeface="Calibri"/>
                <a:ea typeface="Calibri"/>
                <a:cs typeface="Calibri"/>
                <a:sym typeface="Calibri"/>
              </a:rPr>
              <a:t>Spurning</a:t>
            </a:r>
            <a:r>
              <a:rPr b="1" lang="en-GB" sz="1867">
                <a:solidFill>
                  <a:srgbClr val="3F3F3F"/>
                </a:solidFill>
                <a:latin typeface="Calibri"/>
                <a:ea typeface="Calibri"/>
                <a:cs typeface="Calibri"/>
                <a:sym typeface="Calibri"/>
              </a:rPr>
              <a:t> 1: </a:t>
            </a:r>
            <a:r>
              <a:rPr lang="en-GB" sz="1850">
                <a:solidFill>
                  <a:srgbClr val="3F3F3F"/>
                </a:solidFill>
                <a:latin typeface="Calibri"/>
                <a:ea typeface="Calibri"/>
                <a:cs typeface="Calibri"/>
                <a:sym typeface="Calibri"/>
              </a:rPr>
              <a:t>Hvert þessara orða myndir þú </a:t>
            </a:r>
            <a:r>
              <a:rPr i="1" lang="en-GB" sz="1850">
                <a:solidFill>
                  <a:srgbClr val="3F3F3F"/>
                </a:solidFill>
                <a:latin typeface="Calibri"/>
                <a:ea typeface="Calibri"/>
                <a:cs typeface="Calibri"/>
                <a:sym typeface="Calibri"/>
              </a:rPr>
              <a:t>ekki </a:t>
            </a:r>
            <a:r>
              <a:rPr lang="en-GB" sz="1850">
                <a:solidFill>
                  <a:srgbClr val="3F3F3F"/>
                </a:solidFill>
                <a:latin typeface="Calibri"/>
                <a:ea typeface="Calibri"/>
                <a:cs typeface="Calibri"/>
                <a:sym typeface="Calibri"/>
              </a:rPr>
              <a:t>tengja við orðið ,,frumkvöðlastarf”?</a:t>
            </a:r>
            <a:endParaRPr sz="1850">
              <a:solidFill>
                <a:srgbClr val="3F3F3F"/>
              </a:solidFill>
              <a:latin typeface="Calibri"/>
              <a:ea typeface="Calibri"/>
              <a:cs typeface="Calibri"/>
              <a:sym typeface="Calibri"/>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Forvitni</a:t>
            </a:r>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Þægindi</a:t>
            </a:r>
            <a:endParaRPr/>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Risk</a:t>
            </a:r>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Hvati</a:t>
            </a:r>
            <a:endParaRPr b="0" sz="1867">
              <a:solidFill>
                <a:srgbClr val="3F3F3F"/>
              </a:solidFill>
              <a:latin typeface="Calibri"/>
              <a:ea typeface="Calibri"/>
              <a:cs typeface="Calibri"/>
              <a:sym typeface="Calibri"/>
            </a:endParaRPr>
          </a:p>
        </p:txBody>
      </p:sp>
      <p:sp>
        <p:nvSpPr>
          <p:cNvPr id="398" name="Google Shape;398;p24"/>
          <p:cNvSpPr txBox="1"/>
          <p:nvPr/>
        </p:nvSpPr>
        <p:spPr>
          <a:xfrm>
            <a:off x="4223792" y="2354673"/>
            <a:ext cx="3744416" cy="3154211"/>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867"/>
              <a:buFont typeface="Arial"/>
              <a:buNone/>
            </a:pPr>
            <a:r>
              <a:rPr b="1" lang="en-GB" sz="1867">
                <a:solidFill>
                  <a:srgbClr val="3F3F3F"/>
                </a:solidFill>
                <a:latin typeface="Calibri"/>
                <a:ea typeface="Calibri"/>
                <a:cs typeface="Calibri"/>
                <a:sym typeface="Calibri"/>
              </a:rPr>
              <a:t>Spurning</a:t>
            </a:r>
            <a:r>
              <a:rPr b="1" lang="en-GB" sz="1867">
                <a:solidFill>
                  <a:srgbClr val="3F3F3F"/>
                </a:solidFill>
                <a:latin typeface="Calibri"/>
                <a:ea typeface="Calibri"/>
                <a:cs typeface="Calibri"/>
                <a:sym typeface="Calibri"/>
              </a:rPr>
              <a:t> 2</a:t>
            </a:r>
            <a:r>
              <a:rPr lang="en-GB" sz="1850">
                <a:solidFill>
                  <a:srgbClr val="434343"/>
                </a:solidFill>
                <a:latin typeface="Calibri"/>
                <a:ea typeface="Calibri"/>
                <a:cs typeface="Calibri"/>
                <a:sym typeface="Calibri"/>
              </a:rPr>
              <a:t>: </a:t>
            </a:r>
            <a:r>
              <a:rPr lang="en-GB" sz="1850">
                <a:solidFill>
                  <a:srgbClr val="434343"/>
                </a:solidFill>
                <a:latin typeface="Calibri"/>
                <a:ea typeface="Calibri"/>
                <a:cs typeface="Calibri"/>
                <a:sym typeface="Calibri"/>
              </a:rPr>
              <a:t>Hver kynnti til sögunnar hugtakið </a:t>
            </a:r>
            <a:r>
              <a:rPr i="1" lang="en-GB" sz="1850">
                <a:solidFill>
                  <a:srgbClr val="434343"/>
                </a:solidFill>
                <a:latin typeface="Calibri"/>
                <a:ea typeface="Calibri"/>
                <a:cs typeface="Calibri"/>
                <a:sym typeface="Calibri"/>
              </a:rPr>
              <a:t>entrepreneur </a:t>
            </a:r>
            <a:r>
              <a:rPr lang="en-GB" sz="1850">
                <a:solidFill>
                  <a:srgbClr val="434343"/>
                </a:solidFill>
                <a:latin typeface="Calibri"/>
                <a:ea typeface="Calibri"/>
                <a:cs typeface="Calibri"/>
                <a:sym typeface="Calibri"/>
              </a:rPr>
              <a:t>(frumkvöðull)? </a:t>
            </a:r>
            <a:endParaRPr sz="1850">
              <a:solidFill>
                <a:srgbClr val="434343"/>
              </a:solidFill>
              <a:latin typeface="Calibri"/>
              <a:ea typeface="Calibri"/>
              <a:cs typeface="Calibri"/>
              <a:sym typeface="Calibri"/>
            </a:endParaRPr>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Bundera</a:t>
            </a:r>
            <a:endParaRPr b="0" sz="1867">
              <a:solidFill>
                <a:srgbClr val="3F3F3F"/>
              </a:solidFill>
              <a:latin typeface="Calibri"/>
              <a:ea typeface="Calibri"/>
              <a:cs typeface="Calibri"/>
              <a:sym typeface="Calibri"/>
            </a:endParaRPr>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Ducker</a:t>
            </a:r>
            <a:endParaRPr/>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Say </a:t>
            </a:r>
            <a:endParaRPr/>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Eurich </a:t>
            </a:r>
            <a:endParaRPr/>
          </a:p>
        </p:txBody>
      </p:sp>
      <p:sp>
        <p:nvSpPr>
          <p:cNvPr id="399" name="Google Shape;399;p24"/>
          <p:cNvSpPr txBox="1"/>
          <p:nvPr/>
        </p:nvSpPr>
        <p:spPr>
          <a:xfrm>
            <a:off x="8112224" y="2354673"/>
            <a:ext cx="3744416" cy="3154211"/>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867"/>
              <a:buFont typeface="Arial"/>
              <a:buNone/>
            </a:pPr>
            <a:r>
              <a:rPr b="1" lang="en-GB" sz="1867">
                <a:solidFill>
                  <a:srgbClr val="3F3F3F"/>
                </a:solidFill>
                <a:latin typeface="Calibri"/>
                <a:ea typeface="Calibri"/>
                <a:cs typeface="Calibri"/>
                <a:sym typeface="Calibri"/>
              </a:rPr>
              <a:t>Spurning</a:t>
            </a:r>
            <a:r>
              <a:rPr b="1" lang="en-GB" sz="1867">
                <a:solidFill>
                  <a:srgbClr val="3F3F3F"/>
                </a:solidFill>
                <a:latin typeface="Calibri"/>
                <a:ea typeface="Calibri"/>
                <a:cs typeface="Calibri"/>
                <a:sym typeface="Calibri"/>
              </a:rPr>
              <a:t> 3:</a:t>
            </a:r>
            <a:r>
              <a:rPr b="1" lang="en-GB" sz="1850">
                <a:solidFill>
                  <a:srgbClr val="434343"/>
                </a:solidFill>
                <a:latin typeface="Calibri"/>
                <a:ea typeface="Calibri"/>
                <a:cs typeface="Calibri"/>
                <a:sym typeface="Calibri"/>
              </a:rPr>
              <a:t> </a:t>
            </a:r>
            <a:r>
              <a:rPr lang="en-GB" sz="1850">
                <a:solidFill>
                  <a:srgbClr val="434343"/>
                </a:solidFill>
                <a:latin typeface="Calibri"/>
                <a:ea typeface="Calibri"/>
                <a:cs typeface="Calibri"/>
                <a:sym typeface="Calibri"/>
              </a:rPr>
              <a:t>Er munur á frammistöðu og líðan fólks með litla sjálfsvitund og þeirra sem eru með mikla sjálfsvitund?</a:t>
            </a:r>
            <a:endParaRPr b="1" sz="1850">
              <a:solidFill>
                <a:srgbClr val="434343"/>
              </a:solidFill>
              <a:latin typeface="Calibri"/>
              <a:ea typeface="Calibri"/>
              <a:cs typeface="Calibri"/>
              <a:sym typeface="Calibri"/>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Já</a:t>
            </a:r>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Nei</a:t>
            </a:r>
            <a:endParaRPr/>
          </a:p>
          <a:p>
            <a:pPr indent="0" lvl="0" marL="0" marR="0" rtl="0" algn="l">
              <a:spcBef>
                <a:spcPts val="373"/>
              </a:spcBef>
              <a:spcAft>
                <a:spcPts val="0"/>
              </a:spcAft>
              <a:buClr>
                <a:srgbClr val="3F3F3F"/>
              </a:buClr>
              <a:buSzPts val="1867"/>
              <a:buFont typeface="Arial"/>
              <a:buNone/>
            </a:pPr>
            <a:r>
              <a:t/>
            </a:r>
            <a:endParaRPr b="0" sz="1867">
              <a:solidFill>
                <a:srgbClr val="3F3F3F"/>
              </a:solidFill>
              <a:latin typeface="Calibri"/>
              <a:ea typeface="Calibri"/>
              <a:cs typeface="Calibri"/>
              <a:sym typeface="Calibri"/>
            </a:endParaRPr>
          </a:p>
          <a:p>
            <a:pPr indent="0" lvl="0" marL="0" marR="0" rtl="0" algn="l">
              <a:spcBef>
                <a:spcPts val="373"/>
              </a:spcBef>
              <a:spcAft>
                <a:spcPts val="0"/>
              </a:spcAft>
              <a:buClr>
                <a:srgbClr val="3F3F3F"/>
              </a:buClr>
              <a:buSzPts val="1867"/>
              <a:buFont typeface="Arial"/>
              <a:buNone/>
            </a:pPr>
            <a:r>
              <a:t/>
            </a:r>
            <a:endParaRPr b="0" sz="1867">
              <a:solidFill>
                <a:srgbClr val="3F3F3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5"/>
          <p:cNvSpPr txBox="1"/>
          <p:nvPr>
            <p:ph idx="1" type="body"/>
          </p:nvPr>
        </p:nvSpPr>
        <p:spPr>
          <a:xfrm>
            <a:off x="0" y="164638"/>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Sjálfsmat</a:t>
            </a:r>
            <a:endParaRPr/>
          </a:p>
        </p:txBody>
      </p:sp>
      <p:sp>
        <p:nvSpPr>
          <p:cNvPr id="405" name="Google Shape;405;p25"/>
          <p:cNvSpPr txBox="1"/>
          <p:nvPr>
            <p:ph idx="2" type="body"/>
          </p:nvPr>
        </p:nvSpPr>
        <p:spPr>
          <a:xfrm>
            <a:off x="1199456" y="1561217"/>
            <a:ext cx="8160907" cy="377065"/>
          </a:xfrm>
          <a:prstGeom prst="rect">
            <a:avLst/>
          </a:prstGeom>
          <a:noFill/>
          <a:ln>
            <a:noFill/>
          </a:ln>
        </p:spPr>
        <p:txBody>
          <a:bodyPr anchorCtr="0" anchor="ctr" bIns="45700" lIns="91425" spcFirstLastPara="1" rIns="91425" wrap="square" tIns="45700">
            <a:normAutofit lnSpcReduction="20000"/>
          </a:bodyPr>
          <a:lstStyle/>
          <a:p>
            <a:pPr indent="0" lvl="0" marL="0" rtl="0" algn="l">
              <a:spcBef>
                <a:spcPts val="0"/>
              </a:spcBef>
              <a:spcAft>
                <a:spcPts val="0"/>
              </a:spcAft>
              <a:buClr>
                <a:srgbClr val="3F3F3F"/>
              </a:buClr>
              <a:buSzPts val="2400"/>
              <a:buNone/>
            </a:pPr>
            <a:r>
              <a:rPr b="1" lang="en-GB" sz="2400"/>
              <a:t>Fjölvalsspurningar: </a:t>
            </a:r>
            <a:r>
              <a:rPr lang="en-GB" sz="2400"/>
              <a:t>efldu nám þitt</a:t>
            </a:r>
            <a:endParaRPr sz="2400"/>
          </a:p>
        </p:txBody>
      </p:sp>
      <p:sp>
        <p:nvSpPr>
          <p:cNvPr id="406" name="Google Shape;406;p25"/>
          <p:cNvSpPr/>
          <p:nvPr/>
        </p:nvSpPr>
        <p:spPr>
          <a:xfrm>
            <a:off x="744784" y="1349117"/>
            <a:ext cx="454673" cy="589164"/>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07" name="Google Shape;407;p25"/>
          <p:cNvSpPr txBox="1"/>
          <p:nvPr/>
        </p:nvSpPr>
        <p:spPr>
          <a:xfrm>
            <a:off x="2159564" y="2361859"/>
            <a:ext cx="3744416" cy="3154211"/>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867"/>
              <a:buFont typeface="Arial"/>
              <a:buNone/>
            </a:pPr>
            <a:r>
              <a:rPr b="1" lang="en-GB" sz="1867">
                <a:solidFill>
                  <a:srgbClr val="3F3F3F"/>
                </a:solidFill>
                <a:latin typeface="Calibri"/>
                <a:ea typeface="Calibri"/>
                <a:cs typeface="Calibri"/>
                <a:sym typeface="Calibri"/>
              </a:rPr>
              <a:t>Spurning </a:t>
            </a:r>
            <a:r>
              <a:rPr b="1" lang="en-GB" sz="1867">
                <a:solidFill>
                  <a:srgbClr val="3F3F3F"/>
                </a:solidFill>
                <a:latin typeface="Calibri"/>
                <a:ea typeface="Calibri"/>
                <a:cs typeface="Calibri"/>
                <a:sym typeface="Calibri"/>
              </a:rPr>
              <a:t>4:</a:t>
            </a:r>
            <a:r>
              <a:rPr b="1" lang="en-GB" sz="1850">
                <a:solidFill>
                  <a:srgbClr val="434343"/>
                </a:solidFill>
                <a:latin typeface="Calibri"/>
                <a:ea typeface="Calibri"/>
                <a:cs typeface="Calibri"/>
                <a:sym typeface="Calibri"/>
              </a:rPr>
              <a:t> </a:t>
            </a:r>
            <a:r>
              <a:rPr lang="en-GB" sz="1850">
                <a:solidFill>
                  <a:srgbClr val="434343"/>
                </a:solidFill>
                <a:latin typeface="Calibri"/>
                <a:ea typeface="Calibri"/>
                <a:cs typeface="Calibri"/>
                <a:sym typeface="Calibri"/>
              </a:rPr>
              <a:t>Hvernig er greint á milli ólíkrar sjálfsgetu?</a:t>
            </a:r>
            <a:endParaRPr sz="1850">
              <a:solidFill>
                <a:srgbClr val="434343"/>
              </a:solidFill>
              <a:latin typeface="Calibri"/>
              <a:ea typeface="Calibri"/>
              <a:cs typeface="Calibri"/>
              <a:sym typeface="Calibri"/>
            </a:endParaRPr>
          </a:p>
          <a:p>
            <a:pPr indent="-456120" lvl="0" marL="457200" marR="0" rtl="0" algn="l">
              <a:spcBef>
                <a:spcPts val="373"/>
              </a:spcBef>
              <a:spcAft>
                <a:spcPts val="0"/>
              </a:spcAft>
              <a:buClr>
                <a:srgbClr val="434343"/>
              </a:buClr>
              <a:buSzPts val="1850"/>
              <a:buFont typeface="Calibri"/>
              <a:buAutoNum type="alphaLcPeriod"/>
            </a:pPr>
            <a:r>
              <a:rPr lang="en-GB" sz="1850">
                <a:solidFill>
                  <a:srgbClr val="434343"/>
                </a:solidFill>
                <a:latin typeface="Calibri"/>
                <a:ea typeface="Calibri"/>
                <a:cs typeface="Calibri"/>
                <a:sym typeface="Calibri"/>
              </a:rPr>
              <a:t>Há/lág</a:t>
            </a:r>
            <a:endParaRPr sz="1850">
              <a:solidFill>
                <a:srgbClr val="434343"/>
              </a:solidFill>
              <a:latin typeface="Calibri"/>
              <a:ea typeface="Calibri"/>
              <a:cs typeface="Calibri"/>
              <a:sym typeface="Calibri"/>
            </a:endParaRPr>
          </a:p>
          <a:p>
            <a:pPr indent="-457200" lvl="0" marL="457200" marR="0" rtl="0" algn="l">
              <a:spcBef>
                <a:spcPts val="373"/>
              </a:spcBef>
              <a:spcAft>
                <a:spcPts val="0"/>
              </a:spcAft>
              <a:buClr>
                <a:srgbClr val="3F3F3F"/>
              </a:buClr>
              <a:buSzPts val="1867"/>
              <a:buFont typeface="Calibri"/>
              <a:buAutoNum type="alphaLcPeriod"/>
            </a:pPr>
            <a:r>
              <a:rPr lang="en-GB" sz="1850">
                <a:solidFill>
                  <a:srgbClr val="434343"/>
                </a:solidFill>
                <a:latin typeface="Calibri"/>
                <a:ea typeface="Calibri"/>
                <a:cs typeface="Calibri"/>
                <a:sym typeface="Calibri"/>
              </a:rPr>
              <a:t>St</a:t>
            </a:r>
            <a:r>
              <a:rPr lang="en-GB" sz="1850">
                <a:solidFill>
                  <a:srgbClr val="434343"/>
                </a:solidFill>
                <a:latin typeface="Calibri"/>
                <a:ea typeface="Calibri"/>
                <a:cs typeface="Calibri"/>
                <a:sym typeface="Calibri"/>
              </a:rPr>
              <a:t>erk/vei</a:t>
            </a:r>
            <a:r>
              <a:rPr lang="en-GB" sz="1867">
                <a:solidFill>
                  <a:srgbClr val="3F3F3F"/>
                </a:solidFill>
                <a:latin typeface="Calibri"/>
                <a:ea typeface="Calibri"/>
                <a:cs typeface="Calibri"/>
                <a:sym typeface="Calibri"/>
              </a:rPr>
              <a:t>k</a:t>
            </a:r>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Ytri/innri</a:t>
            </a:r>
            <a:endParaRPr/>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R</a:t>
            </a:r>
            <a:r>
              <a:rPr lang="en-GB" sz="1867">
                <a:solidFill>
                  <a:srgbClr val="3F3F3F"/>
                </a:solidFill>
                <a:latin typeface="Calibri"/>
                <a:ea typeface="Calibri"/>
                <a:cs typeface="Calibri"/>
                <a:sym typeface="Calibri"/>
              </a:rPr>
              <a:t>étt/röng</a:t>
            </a:r>
            <a:endParaRPr/>
          </a:p>
          <a:p>
            <a:pPr indent="0" lvl="0" marL="0" marR="0" rtl="0" algn="l">
              <a:spcBef>
                <a:spcPts val="373"/>
              </a:spcBef>
              <a:spcAft>
                <a:spcPts val="0"/>
              </a:spcAft>
              <a:buClr>
                <a:srgbClr val="3F3F3F"/>
              </a:buClr>
              <a:buSzPts val="1867"/>
              <a:buFont typeface="Arial"/>
              <a:buNone/>
            </a:pPr>
            <a:r>
              <a:rPr b="0" lang="en-GB" sz="1867">
                <a:solidFill>
                  <a:srgbClr val="3F3F3F"/>
                </a:solidFill>
                <a:latin typeface="Calibri"/>
                <a:ea typeface="Calibri"/>
                <a:cs typeface="Calibri"/>
                <a:sym typeface="Calibri"/>
              </a:rPr>
              <a:t> </a:t>
            </a:r>
            <a:endParaRPr/>
          </a:p>
        </p:txBody>
      </p:sp>
      <p:sp>
        <p:nvSpPr>
          <p:cNvPr id="408" name="Google Shape;408;p25"/>
          <p:cNvSpPr txBox="1"/>
          <p:nvPr/>
        </p:nvSpPr>
        <p:spPr>
          <a:xfrm>
            <a:off x="6288021" y="2354673"/>
            <a:ext cx="3744416" cy="3154211"/>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867"/>
              <a:buFont typeface="Arial"/>
              <a:buNone/>
            </a:pPr>
            <a:r>
              <a:rPr b="1" lang="en-GB" sz="1867">
                <a:solidFill>
                  <a:srgbClr val="3F3F3F"/>
                </a:solidFill>
                <a:latin typeface="Calibri"/>
                <a:ea typeface="Calibri"/>
                <a:cs typeface="Calibri"/>
                <a:sym typeface="Calibri"/>
              </a:rPr>
              <a:t>Spurning</a:t>
            </a:r>
            <a:r>
              <a:rPr b="1" lang="en-GB" sz="1867">
                <a:solidFill>
                  <a:srgbClr val="3F3F3F"/>
                </a:solidFill>
                <a:latin typeface="Calibri"/>
                <a:ea typeface="Calibri"/>
                <a:cs typeface="Calibri"/>
                <a:sym typeface="Calibri"/>
              </a:rPr>
              <a:t> 5: </a:t>
            </a:r>
            <a:r>
              <a:rPr lang="en-GB" sz="1850">
                <a:solidFill>
                  <a:srgbClr val="434343"/>
                </a:solidFill>
                <a:latin typeface="Calibri"/>
                <a:ea typeface="Calibri"/>
                <a:cs typeface="Calibri"/>
                <a:sym typeface="Calibri"/>
              </a:rPr>
              <a:t>Hver er mikilvægasti eiginleiki frumkvöðla að þínu mati?</a:t>
            </a:r>
            <a:endParaRPr sz="1850">
              <a:solidFill>
                <a:srgbClr val="434343"/>
              </a:solidFill>
              <a:latin typeface="Calibri"/>
              <a:ea typeface="Calibri"/>
              <a:cs typeface="Calibri"/>
              <a:sym typeface="Calibri"/>
            </a:endParaRPr>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l</a:t>
            </a:r>
            <a:r>
              <a:rPr lang="en-GB" sz="1867">
                <a:solidFill>
                  <a:srgbClr val="3F3F3F"/>
                </a:solidFill>
                <a:latin typeface="Calibri"/>
                <a:ea typeface="Calibri"/>
                <a:cs typeface="Calibri"/>
                <a:sym typeface="Calibri"/>
              </a:rPr>
              <a:t>eti</a:t>
            </a:r>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hæfileikar</a:t>
            </a:r>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áhættuvit</a:t>
            </a:r>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ekkert af ofantöldu</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210b411db0b_0_4"/>
          <p:cNvSpPr txBox="1"/>
          <p:nvPr>
            <p:ph idx="1" type="body"/>
          </p:nvPr>
        </p:nvSpPr>
        <p:spPr>
          <a:xfrm>
            <a:off x="0" y="164638"/>
            <a:ext cx="12192000" cy="768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Sjálfsmat</a:t>
            </a:r>
            <a:endParaRPr/>
          </a:p>
        </p:txBody>
      </p:sp>
      <p:sp>
        <p:nvSpPr>
          <p:cNvPr id="414" name="Google Shape;414;g210b411db0b_0_4"/>
          <p:cNvSpPr txBox="1"/>
          <p:nvPr>
            <p:ph idx="2" type="body"/>
          </p:nvPr>
        </p:nvSpPr>
        <p:spPr>
          <a:xfrm>
            <a:off x="1199456" y="1561217"/>
            <a:ext cx="8160900" cy="377100"/>
          </a:xfrm>
          <a:prstGeom prst="rect">
            <a:avLst/>
          </a:prstGeom>
          <a:noFill/>
          <a:ln>
            <a:noFill/>
          </a:ln>
        </p:spPr>
        <p:txBody>
          <a:bodyPr anchorCtr="0" anchor="ctr" bIns="45700" lIns="91425" spcFirstLastPara="1" rIns="91425" wrap="square" tIns="45700">
            <a:normAutofit lnSpcReduction="20000"/>
          </a:bodyPr>
          <a:lstStyle/>
          <a:p>
            <a:pPr indent="0" lvl="0" marL="0" rtl="0" algn="l">
              <a:lnSpc>
                <a:spcPct val="90000"/>
              </a:lnSpc>
              <a:spcBef>
                <a:spcPts val="0"/>
              </a:spcBef>
              <a:spcAft>
                <a:spcPts val="0"/>
              </a:spcAft>
              <a:buClr>
                <a:srgbClr val="3F3F3F"/>
              </a:buClr>
              <a:buSzPts val="2400"/>
              <a:buNone/>
            </a:pPr>
            <a:r>
              <a:rPr b="1" lang="en-GB" sz="2400"/>
              <a:t>Fjölvalsspurningar: </a:t>
            </a:r>
            <a:r>
              <a:rPr lang="en-GB" sz="2400"/>
              <a:t>efldu nám þitt</a:t>
            </a:r>
            <a:endParaRPr sz="2400"/>
          </a:p>
        </p:txBody>
      </p:sp>
      <p:sp>
        <p:nvSpPr>
          <p:cNvPr id="415" name="Google Shape;415;g210b411db0b_0_4"/>
          <p:cNvSpPr/>
          <p:nvPr/>
        </p:nvSpPr>
        <p:spPr>
          <a:xfrm>
            <a:off x="744784" y="1349117"/>
            <a:ext cx="455163" cy="586468"/>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16" name="Google Shape;416;g210b411db0b_0_4"/>
          <p:cNvSpPr txBox="1"/>
          <p:nvPr/>
        </p:nvSpPr>
        <p:spPr>
          <a:xfrm>
            <a:off x="335360" y="2354673"/>
            <a:ext cx="3744300" cy="3154200"/>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just">
              <a:spcBef>
                <a:spcPts val="0"/>
              </a:spcBef>
              <a:spcAft>
                <a:spcPts val="0"/>
              </a:spcAft>
              <a:buClr>
                <a:srgbClr val="3F3F3F"/>
              </a:buClr>
              <a:buSzPts val="1867"/>
              <a:buFont typeface="Arial"/>
              <a:buNone/>
            </a:pPr>
            <a:r>
              <a:rPr b="1" lang="en-GB" sz="1867">
                <a:solidFill>
                  <a:srgbClr val="3F3F3F"/>
                </a:solidFill>
                <a:latin typeface="Calibri"/>
                <a:ea typeface="Calibri"/>
                <a:cs typeface="Calibri"/>
                <a:sym typeface="Calibri"/>
              </a:rPr>
              <a:t>Spurning</a:t>
            </a:r>
            <a:r>
              <a:rPr b="1" lang="en-GB" sz="1867">
                <a:solidFill>
                  <a:srgbClr val="3F3F3F"/>
                </a:solidFill>
                <a:latin typeface="Calibri"/>
                <a:ea typeface="Calibri"/>
                <a:cs typeface="Calibri"/>
                <a:sym typeface="Calibri"/>
              </a:rPr>
              <a:t> 1: </a:t>
            </a:r>
            <a:r>
              <a:rPr lang="en-GB" sz="1850">
                <a:solidFill>
                  <a:srgbClr val="3F3F3F"/>
                </a:solidFill>
                <a:latin typeface="Calibri"/>
                <a:ea typeface="Calibri"/>
                <a:cs typeface="Calibri"/>
                <a:sym typeface="Calibri"/>
              </a:rPr>
              <a:t>Hvert þessara orða myndir þú </a:t>
            </a:r>
            <a:r>
              <a:rPr i="1" lang="en-GB" sz="1850">
                <a:solidFill>
                  <a:srgbClr val="3F3F3F"/>
                </a:solidFill>
                <a:latin typeface="Calibri"/>
                <a:ea typeface="Calibri"/>
                <a:cs typeface="Calibri"/>
                <a:sym typeface="Calibri"/>
              </a:rPr>
              <a:t>ekki </a:t>
            </a:r>
            <a:r>
              <a:rPr lang="en-GB" sz="1850">
                <a:solidFill>
                  <a:srgbClr val="3F3F3F"/>
                </a:solidFill>
                <a:latin typeface="Calibri"/>
                <a:ea typeface="Calibri"/>
                <a:cs typeface="Calibri"/>
                <a:sym typeface="Calibri"/>
              </a:rPr>
              <a:t>tengja við orðið ,,frumkvöðlastarf”?</a:t>
            </a:r>
            <a:endParaRPr sz="1850">
              <a:solidFill>
                <a:srgbClr val="3F3F3F"/>
              </a:solidFill>
              <a:latin typeface="Calibri"/>
              <a:ea typeface="Calibri"/>
              <a:cs typeface="Calibri"/>
              <a:sym typeface="Calibri"/>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Forvitni</a:t>
            </a:r>
            <a:endParaRPr/>
          </a:p>
          <a:p>
            <a:pPr indent="-457200" lvl="0" marL="457200" marR="0" rtl="0" algn="l">
              <a:spcBef>
                <a:spcPts val="373"/>
              </a:spcBef>
              <a:spcAft>
                <a:spcPts val="0"/>
              </a:spcAft>
              <a:buClr>
                <a:srgbClr val="3F3F3F"/>
              </a:buClr>
              <a:buSzPts val="1867"/>
              <a:buFont typeface="Calibri"/>
              <a:buAutoNum type="alphaLcPeriod"/>
            </a:pPr>
            <a:r>
              <a:rPr b="1" lang="en-GB" sz="1867">
                <a:solidFill>
                  <a:srgbClr val="3F3F3F"/>
                </a:solidFill>
                <a:latin typeface="Calibri"/>
                <a:ea typeface="Calibri"/>
                <a:cs typeface="Calibri"/>
                <a:sym typeface="Calibri"/>
              </a:rPr>
              <a:t>Þægindi</a:t>
            </a:r>
            <a:endParaRPr b="1"/>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Risk</a:t>
            </a:r>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Hvati</a:t>
            </a:r>
            <a:endParaRPr b="0" sz="1867">
              <a:solidFill>
                <a:srgbClr val="3F3F3F"/>
              </a:solidFill>
              <a:latin typeface="Calibri"/>
              <a:ea typeface="Calibri"/>
              <a:cs typeface="Calibri"/>
              <a:sym typeface="Calibri"/>
            </a:endParaRPr>
          </a:p>
        </p:txBody>
      </p:sp>
      <p:sp>
        <p:nvSpPr>
          <p:cNvPr id="417" name="Google Shape;417;g210b411db0b_0_4"/>
          <p:cNvSpPr txBox="1"/>
          <p:nvPr/>
        </p:nvSpPr>
        <p:spPr>
          <a:xfrm>
            <a:off x="4223792" y="2354673"/>
            <a:ext cx="3744300" cy="3154200"/>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867"/>
              <a:buFont typeface="Arial"/>
              <a:buNone/>
            </a:pPr>
            <a:r>
              <a:rPr b="1" lang="en-GB" sz="1867">
                <a:solidFill>
                  <a:srgbClr val="3F3F3F"/>
                </a:solidFill>
                <a:latin typeface="Calibri"/>
                <a:ea typeface="Calibri"/>
                <a:cs typeface="Calibri"/>
                <a:sym typeface="Calibri"/>
              </a:rPr>
              <a:t>Spurning</a:t>
            </a:r>
            <a:r>
              <a:rPr b="1" lang="en-GB" sz="1867">
                <a:solidFill>
                  <a:srgbClr val="3F3F3F"/>
                </a:solidFill>
                <a:latin typeface="Calibri"/>
                <a:ea typeface="Calibri"/>
                <a:cs typeface="Calibri"/>
                <a:sym typeface="Calibri"/>
              </a:rPr>
              <a:t> 2</a:t>
            </a:r>
            <a:r>
              <a:rPr lang="en-GB" sz="1850">
                <a:solidFill>
                  <a:srgbClr val="434343"/>
                </a:solidFill>
                <a:latin typeface="Calibri"/>
                <a:ea typeface="Calibri"/>
                <a:cs typeface="Calibri"/>
                <a:sym typeface="Calibri"/>
              </a:rPr>
              <a:t>: </a:t>
            </a:r>
            <a:r>
              <a:rPr lang="en-GB" sz="1850">
                <a:solidFill>
                  <a:srgbClr val="434343"/>
                </a:solidFill>
                <a:latin typeface="Calibri"/>
                <a:ea typeface="Calibri"/>
                <a:cs typeface="Calibri"/>
                <a:sym typeface="Calibri"/>
              </a:rPr>
              <a:t>Hver kynnti til sögunnar hugtakið </a:t>
            </a:r>
            <a:r>
              <a:rPr i="1" lang="en-GB" sz="1850">
                <a:solidFill>
                  <a:srgbClr val="434343"/>
                </a:solidFill>
                <a:latin typeface="Calibri"/>
                <a:ea typeface="Calibri"/>
                <a:cs typeface="Calibri"/>
                <a:sym typeface="Calibri"/>
              </a:rPr>
              <a:t>entrepreneur </a:t>
            </a:r>
            <a:r>
              <a:rPr lang="en-GB" sz="1850">
                <a:solidFill>
                  <a:srgbClr val="434343"/>
                </a:solidFill>
                <a:latin typeface="Calibri"/>
                <a:ea typeface="Calibri"/>
                <a:cs typeface="Calibri"/>
                <a:sym typeface="Calibri"/>
              </a:rPr>
              <a:t>(</a:t>
            </a:r>
            <a:r>
              <a:rPr lang="en-GB" sz="1850">
                <a:solidFill>
                  <a:srgbClr val="434343"/>
                </a:solidFill>
                <a:latin typeface="Calibri"/>
                <a:ea typeface="Calibri"/>
                <a:cs typeface="Calibri"/>
                <a:sym typeface="Calibri"/>
              </a:rPr>
              <a:t>frumkvöðull)</a:t>
            </a:r>
            <a:r>
              <a:rPr lang="en-GB" sz="1850">
                <a:solidFill>
                  <a:srgbClr val="434343"/>
                </a:solidFill>
                <a:latin typeface="Calibri"/>
                <a:ea typeface="Calibri"/>
                <a:cs typeface="Calibri"/>
                <a:sym typeface="Calibri"/>
              </a:rPr>
              <a:t>? </a:t>
            </a:r>
            <a:endParaRPr sz="1850">
              <a:solidFill>
                <a:srgbClr val="434343"/>
              </a:solidFill>
              <a:latin typeface="Calibri"/>
              <a:ea typeface="Calibri"/>
              <a:cs typeface="Calibri"/>
              <a:sym typeface="Calibri"/>
            </a:endParaRPr>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Bundera</a:t>
            </a:r>
            <a:endParaRPr b="0" sz="1867">
              <a:solidFill>
                <a:srgbClr val="3F3F3F"/>
              </a:solidFill>
              <a:latin typeface="Calibri"/>
              <a:ea typeface="Calibri"/>
              <a:cs typeface="Calibri"/>
              <a:sym typeface="Calibri"/>
            </a:endParaRPr>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Ducker</a:t>
            </a:r>
            <a:endParaRPr/>
          </a:p>
          <a:p>
            <a:pPr indent="-457200" lvl="0" marL="457200" marR="0" rtl="0" algn="l">
              <a:spcBef>
                <a:spcPts val="373"/>
              </a:spcBef>
              <a:spcAft>
                <a:spcPts val="0"/>
              </a:spcAft>
              <a:buClr>
                <a:srgbClr val="3F3F3F"/>
              </a:buClr>
              <a:buSzPts val="1867"/>
              <a:buFont typeface="Calibri"/>
              <a:buAutoNum type="alphaLcPeriod"/>
            </a:pPr>
            <a:r>
              <a:rPr b="1" lang="en-GB" sz="1867">
                <a:solidFill>
                  <a:srgbClr val="3F3F3F"/>
                </a:solidFill>
                <a:latin typeface="Calibri"/>
                <a:ea typeface="Calibri"/>
                <a:cs typeface="Calibri"/>
                <a:sym typeface="Calibri"/>
              </a:rPr>
              <a:t>Say </a:t>
            </a:r>
            <a:endParaRPr b="1"/>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Eurich </a:t>
            </a:r>
            <a:endParaRPr/>
          </a:p>
        </p:txBody>
      </p:sp>
      <p:sp>
        <p:nvSpPr>
          <p:cNvPr id="418" name="Google Shape;418;g210b411db0b_0_4"/>
          <p:cNvSpPr txBox="1"/>
          <p:nvPr/>
        </p:nvSpPr>
        <p:spPr>
          <a:xfrm>
            <a:off x="8112224" y="2354673"/>
            <a:ext cx="3744300" cy="3154200"/>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867"/>
              <a:buFont typeface="Arial"/>
              <a:buNone/>
            </a:pPr>
            <a:r>
              <a:rPr b="1" lang="en-GB" sz="1867">
                <a:solidFill>
                  <a:srgbClr val="3F3F3F"/>
                </a:solidFill>
                <a:latin typeface="Calibri"/>
                <a:ea typeface="Calibri"/>
                <a:cs typeface="Calibri"/>
                <a:sym typeface="Calibri"/>
              </a:rPr>
              <a:t>Spurning</a:t>
            </a:r>
            <a:r>
              <a:rPr b="1" lang="en-GB" sz="1867">
                <a:solidFill>
                  <a:srgbClr val="3F3F3F"/>
                </a:solidFill>
                <a:latin typeface="Calibri"/>
                <a:ea typeface="Calibri"/>
                <a:cs typeface="Calibri"/>
                <a:sym typeface="Calibri"/>
              </a:rPr>
              <a:t> 3:</a:t>
            </a:r>
            <a:r>
              <a:rPr b="1" lang="en-GB" sz="1850">
                <a:solidFill>
                  <a:srgbClr val="434343"/>
                </a:solidFill>
                <a:latin typeface="Calibri"/>
                <a:ea typeface="Calibri"/>
                <a:cs typeface="Calibri"/>
                <a:sym typeface="Calibri"/>
              </a:rPr>
              <a:t> </a:t>
            </a:r>
            <a:r>
              <a:rPr lang="en-GB" sz="1850">
                <a:solidFill>
                  <a:srgbClr val="434343"/>
                </a:solidFill>
                <a:latin typeface="Calibri"/>
                <a:ea typeface="Calibri"/>
                <a:cs typeface="Calibri"/>
                <a:sym typeface="Calibri"/>
              </a:rPr>
              <a:t>Er munur á frammistöðu og líðan fólks með litla sjálfsvitund og þeirra sem eru með mikla sjálfsvitund?</a:t>
            </a:r>
            <a:endParaRPr b="1" sz="1850">
              <a:solidFill>
                <a:srgbClr val="434343"/>
              </a:solidFill>
              <a:latin typeface="Calibri"/>
              <a:ea typeface="Calibri"/>
              <a:cs typeface="Calibri"/>
              <a:sym typeface="Calibri"/>
            </a:endParaRPr>
          </a:p>
          <a:p>
            <a:pPr indent="-457200" lvl="0" marL="457200" marR="0" rtl="0" algn="l">
              <a:spcBef>
                <a:spcPts val="373"/>
              </a:spcBef>
              <a:spcAft>
                <a:spcPts val="0"/>
              </a:spcAft>
              <a:buClr>
                <a:srgbClr val="3F3F3F"/>
              </a:buClr>
              <a:buSzPts val="1867"/>
              <a:buFont typeface="Calibri"/>
              <a:buAutoNum type="alphaLcPeriod"/>
            </a:pPr>
            <a:r>
              <a:rPr b="1" lang="en-GB" sz="1867">
                <a:solidFill>
                  <a:srgbClr val="3F3F3F"/>
                </a:solidFill>
                <a:latin typeface="Calibri"/>
                <a:ea typeface="Calibri"/>
                <a:cs typeface="Calibri"/>
                <a:sym typeface="Calibri"/>
              </a:rPr>
              <a:t>Já</a:t>
            </a:r>
            <a:endParaRPr b="1"/>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Nei</a:t>
            </a:r>
            <a:endParaRPr/>
          </a:p>
          <a:p>
            <a:pPr indent="0" lvl="0" marL="0" marR="0" rtl="0" algn="l">
              <a:spcBef>
                <a:spcPts val="373"/>
              </a:spcBef>
              <a:spcAft>
                <a:spcPts val="0"/>
              </a:spcAft>
              <a:buClr>
                <a:srgbClr val="3F3F3F"/>
              </a:buClr>
              <a:buSzPts val="1867"/>
              <a:buFont typeface="Arial"/>
              <a:buNone/>
            </a:pPr>
            <a:r>
              <a:t/>
            </a:r>
            <a:endParaRPr b="0" sz="1867">
              <a:solidFill>
                <a:srgbClr val="3F3F3F"/>
              </a:solidFill>
              <a:latin typeface="Calibri"/>
              <a:ea typeface="Calibri"/>
              <a:cs typeface="Calibri"/>
              <a:sym typeface="Calibri"/>
            </a:endParaRPr>
          </a:p>
          <a:p>
            <a:pPr indent="0" lvl="0" marL="0" marR="0" rtl="0" algn="l">
              <a:spcBef>
                <a:spcPts val="373"/>
              </a:spcBef>
              <a:spcAft>
                <a:spcPts val="0"/>
              </a:spcAft>
              <a:buClr>
                <a:srgbClr val="3F3F3F"/>
              </a:buClr>
              <a:buSzPts val="1867"/>
              <a:buFont typeface="Arial"/>
              <a:buNone/>
            </a:pPr>
            <a:r>
              <a:t/>
            </a:r>
            <a:endParaRPr b="0" sz="1867">
              <a:solidFill>
                <a:srgbClr val="3F3F3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210b411db0b_0_13"/>
          <p:cNvSpPr txBox="1"/>
          <p:nvPr>
            <p:ph idx="1" type="body"/>
          </p:nvPr>
        </p:nvSpPr>
        <p:spPr>
          <a:xfrm>
            <a:off x="0" y="164638"/>
            <a:ext cx="12192000" cy="7680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733"/>
              <a:buNone/>
            </a:pPr>
            <a:r>
              <a:rPr lang="en-GB" sz="3733"/>
              <a:t>Sjálfsmat</a:t>
            </a:r>
            <a:endParaRPr/>
          </a:p>
        </p:txBody>
      </p:sp>
      <p:sp>
        <p:nvSpPr>
          <p:cNvPr id="424" name="Google Shape;424;g210b411db0b_0_13"/>
          <p:cNvSpPr txBox="1"/>
          <p:nvPr>
            <p:ph idx="2" type="body"/>
          </p:nvPr>
        </p:nvSpPr>
        <p:spPr>
          <a:xfrm>
            <a:off x="1199456" y="1561217"/>
            <a:ext cx="8160900" cy="377100"/>
          </a:xfrm>
          <a:prstGeom prst="rect">
            <a:avLst/>
          </a:prstGeom>
          <a:noFill/>
          <a:ln>
            <a:noFill/>
          </a:ln>
        </p:spPr>
        <p:txBody>
          <a:bodyPr anchorCtr="0" anchor="ctr" bIns="45700" lIns="91425" spcFirstLastPara="1" rIns="91425" wrap="square" tIns="45700">
            <a:normAutofit lnSpcReduction="20000"/>
          </a:bodyPr>
          <a:lstStyle/>
          <a:p>
            <a:pPr indent="0" lvl="0" marL="0" rtl="0" algn="l">
              <a:spcBef>
                <a:spcPts val="0"/>
              </a:spcBef>
              <a:spcAft>
                <a:spcPts val="0"/>
              </a:spcAft>
              <a:buClr>
                <a:srgbClr val="3F3F3F"/>
              </a:buClr>
              <a:buSzPts val="2400"/>
              <a:buNone/>
            </a:pPr>
            <a:r>
              <a:rPr b="1" lang="en-GB" sz="2400"/>
              <a:t>Fjölvalsspurningar: </a:t>
            </a:r>
            <a:r>
              <a:rPr lang="en-GB" sz="2400"/>
              <a:t>efldu nám þitt</a:t>
            </a:r>
            <a:endParaRPr sz="2400"/>
          </a:p>
        </p:txBody>
      </p:sp>
      <p:sp>
        <p:nvSpPr>
          <p:cNvPr id="425" name="Google Shape;425;g210b411db0b_0_13"/>
          <p:cNvSpPr/>
          <p:nvPr/>
        </p:nvSpPr>
        <p:spPr>
          <a:xfrm>
            <a:off x="744784" y="1349117"/>
            <a:ext cx="455163" cy="586468"/>
          </a:xfrm>
          <a:custGeom>
            <a:rect b="b" l="l" r="r" t="t"/>
            <a:pathLst>
              <a:path extrusionOk="0" h="3213524" w="2600931">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26" name="Google Shape;426;g210b411db0b_0_13"/>
          <p:cNvSpPr txBox="1"/>
          <p:nvPr/>
        </p:nvSpPr>
        <p:spPr>
          <a:xfrm>
            <a:off x="2159564" y="2361859"/>
            <a:ext cx="3744300" cy="3154200"/>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867"/>
              <a:buFont typeface="Arial"/>
              <a:buNone/>
            </a:pPr>
            <a:r>
              <a:rPr b="1" lang="en-GB" sz="1867">
                <a:solidFill>
                  <a:srgbClr val="3F3F3F"/>
                </a:solidFill>
                <a:latin typeface="Calibri"/>
                <a:ea typeface="Calibri"/>
                <a:cs typeface="Calibri"/>
                <a:sym typeface="Calibri"/>
              </a:rPr>
              <a:t>Spurning </a:t>
            </a:r>
            <a:r>
              <a:rPr b="1" lang="en-GB" sz="1867">
                <a:solidFill>
                  <a:srgbClr val="3F3F3F"/>
                </a:solidFill>
                <a:latin typeface="Calibri"/>
                <a:ea typeface="Calibri"/>
                <a:cs typeface="Calibri"/>
                <a:sym typeface="Calibri"/>
              </a:rPr>
              <a:t>4:</a:t>
            </a:r>
            <a:r>
              <a:rPr b="1" lang="en-GB" sz="1850">
                <a:solidFill>
                  <a:srgbClr val="434343"/>
                </a:solidFill>
                <a:latin typeface="Calibri"/>
                <a:ea typeface="Calibri"/>
                <a:cs typeface="Calibri"/>
                <a:sym typeface="Calibri"/>
              </a:rPr>
              <a:t> </a:t>
            </a:r>
            <a:r>
              <a:rPr lang="en-GB" sz="1850">
                <a:solidFill>
                  <a:srgbClr val="434343"/>
                </a:solidFill>
                <a:latin typeface="Calibri"/>
                <a:ea typeface="Calibri"/>
                <a:cs typeface="Calibri"/>
                <a:sym typeface="Calibri"/>
              </a:rPr>
              <a:t>Hvernig er greint á milli ólíkrar sjálfsgetu?</a:t>
            </a:r>
            <a:endParaRPr sz="1850">
              <a:solidFill>
                <a:srgbClr val="434343"/>
              </a:solidFill>
              <a:latin typeface="Calibri"/>
              <a:ea typeface="Calibri"/>
              <a:cs typeface="Calibri"/>
              <a:sym typeface="Calibri"/>
            </a:endParaRPr>
          </a:p>
          <a:p>
            <a:pPr indent="-456120" lvl="0" marL="457200" marR="0" rtl="0" algn="l">
              <a:spcBef>
                <a:spcPts val="373"/>
              </a:spcBef>
              <a:spcAft>
                <a:spcPts val="0"/>
              </a:spcAft>
              <a:buClr>
                <a:srgbClr val="434343"/>
              </a:buClr>
              <a:buSzPts val="1850"/>
              <a:buFont typeface="Calibri"/>
              <a:buAutoNum type="alphaLcPeriod"/>
            </a:pPr>
            <a:r>
              <a:rPr lang="en-GB" sz="1850">
                <a:solidFill>
                  <a:srgbClr val="434343"/>
                </a:solidFill>
                <a:latin typeface="Calibri"/>
                <a:ea typeface="Calibri"/>
                <a:cs typeface="Calibri"/>
                <a:sym typeface="Calibri"/>
              </a:rPr>
              <a:t>Há/lág</a:t>
            </a:r>
            <a:endParaRPr sz="1850">
              <a:solidFill>
                <a:srgbClr val="434343"/>
              </a:solidFill>
              <a:latin typeface="Calibri"/>
              <a:ea typeface="Calibri"/>
              <a:cs typeface="Calibri"/>
              <a:sym typeface="Calibri"/>
            </a:endParaRPr>
          </a:p>
          <a:p>
            <a:pPr indent="-457200" lvl="0" marL="457200" marR="0" rtl="0" algn="l">
              <a:spcBef>
                <a:spcPts val="373"/>
              </a:spcBef>
              <a:spcAft>
                <a:spcPts val="0"/>
              </a:spcAft>
              <a:buClr>
                <a:srgbClr val="3F3F3F"/>
              </a:buClr>
              <a:buSzPts val="1867"/>
              <a:buFont typeface="Calibri"/>
              <a:buAutoNum type="alphaLcPeriod"/>
            </a:pPr>
            <a:r>
              <a:rPr b="1" lang="en-GB" sz="1850">
                <a:solidFill>
                  <a:srgbClr val="434343"/>
                </a:solidFill>
                <a:latin typeface="Calibri"/>
                <a:ea typeface="Calibri"/>
                <a:cs typeface="Calibri"/>
                <a:sym typeface="Calibri"/>
              </a:rPr>
              <a:t>St</a:t>
            </a:r>
            <a:r>
              <a:rPr b="1" lang="en-GB" sz="1850">
                <a:solidFill>
                  <a:srgbClr val="434343"/>
                </a:solidFill>
                <a:latin typeface="Calibri"/>
                <a:ea typeface="Calibri"/>
                <a:cs typeface="Calibri"/>
                <a:sym typeface="Calibri"/>
              </a:rPr>
              <a:t>erk/vei</a:t>
            </a:r>
            <a:r>
              <a:rPr b="1" lang="en-GB" sz="1867">
                <a:solidFill>
                  <a:srgbClr val="3F3F3F"/>
                </a:solidFill>
                <a:latin typeface="Calibri"/>
                <a:ea typeface="Calibri"/>
                <a:cs typeface="Calibri"/>
                <a:sym typeface="Calibri"/>
              </a:rPr>
              <a:t>k</a:t>
            </a:r>
            <a:endParaRPr b="1"/>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Ytri/innri</a:t>
            </a:r>
            <a:endParaRPr/>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R</a:t>
            </a:r>
            <a:r>
              <a:rPr lang="en-GB" sz="1867">
                <a:solidFill>
                  <a:srgbClr val="3F3F3F"/>
                </a:solidFill>
                <a:latin typeface="Calibri"/>
                <a:ea typeface="Calibri"/>
                <a:cs typeface="Calibri"/>
                <a:sym typeface="Calibri"/>
              </a:rPr>
              <a:t>étt/röng</a:t>
            </a:r>
            <a:endParaRPr/>
          </a:p>
          <a:p>
            <a:pPr indent="0" lvl="0" marL="0" marR="0" rtl="0" algn="l">
              <a:spcBef>
                <a:spcPts val="373"/>
              </a:spcBef>
              <a:spcAft>
                <a:spcPts val="0"/>
              </a:spcAft>
              <a:buClr>
                <a:srgbClr val="3F3F3F"/>
              </a:buClr>
              <a:buSzPts val="1867"/>
              <a:buFont typeface="Arial"/>
              <a:buNone/>
            </a:pPr>
            <a:r>
              <a:rPr b="0" lang="en-GB" sz="1867">
                <a:solidFill>
                  <a:srgbClr val="3F3F3F"/>
                </a:solidFill>
                <a:latin typeface="Calibri"/>
                <a:ea typeface="Calibri"/>
                <a:cs typeface="Calibri"/>
                <a:sym typeface="Calibri"/>
              </a:rPr>
              <a:t> </a:t>
            </a:r>
            <a:endParaRPr/>
          </a:p>
        </p:txBody>
      </p:sp>
      <p:sp>
        <p:nvSpPr>
          <p:cNvPr id="427" name="Google Shape;427;g210b411db0b_0_13"/>
          <p:cNvSpPr txBox="1"/>
          <p:nvPr/>
        </p:nvSpPr>
        <p:spPr>
          <a:xfrm>
            <a:off x="6288021" y="2354673"/>
            <a:ext cx="3744300" cy="3154200"/>
          </a:xfrm>
          <a:prstGeom prst="rect">
            <a:avLst/>
          </a:prstGeom>
          <a:solidFill>
            <a:srgbClr val="FBE4D4"/>
          </a:solid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3F3F3F"/>
              </a:buClr>
              <a:buSzPts val="1867"/>
              <a:buFont typeface="Arial"/>
              <a:buNone/>
            </a:pPr>
            <a:r>
              <a:rPr b="1" lang="en-GB" sz="1867">
                <a:solidFill>
                  <a:srgbClr val="3F3F3F"/>
                </a:solidFill>
                <a:latin typeface="Calibri"/>
                <a:ea typeface="Calibri"/>
                <a:cs typeface="Calibri"/>
                <a:sym typeface="Calibri"/>
              </a:rPr>
              <a:t>Spurning</a:t>
            </a:r>
            <a:r>
              <a:rPr b="1" lang="en-GB" sz="1867">
                <a:solidFill>
                  <a:srgbClr val="3F3F3F"/>
                </a:solidFill>
                <a:latin typeface="Calibri"/>
                <a:ea typeface="Calibri"/>
                <a:cs typeface="Calibri"/>
                <a:sym typeface="Calibri"/>
              </a:rPr>
              <a:t> 5: </a:t>
            </a:r>
            <a:r>
              <a:rPr lang="en-GB" sz="1850">
                <a:solidFill>
                  <a:srgbClr val="434343"/>
                </a:solidFill>
                <a:latin typeface="Calibri"/>
                <a:ea typeface="Calibri"/>
                <a:cs typeface="Calibri"/>
                <a:sym typeface="Calibri"/>
              </a:rPr>
              <a:t>Hver er mikilvægasti eiginleiki frumkvöðla að þínu mati?</a:t>
            </a:r>
            <a:endParaRPr sz="1850">
              <a:solidFill>
                <a:srgbClr val="434343"/>
              </a:solidFill>
              <a:latin typeface="Calibri"/>
              <a:ea typeface="Calibri"/>
              <a:cs typeface="Calibri"/>
              <a:sym typeface="Calibri"/>
            </a:endParaRPr>
          </a:p>
          <a:p>
            <a:pPr indent="-457200" lvl="0" marL="457200" marR="0" rtl="0" algn="l">
              <a:spcBef>
                <a:spcPts val="373"/>
              </a:spcBef>
              <a:spcAft>
                <a:spcPts val="0"/>
              </a:spcAft>
              <a:buClr>
                <a:srgbClr val="3F3F3F"/>
              </a:buClr>
              <a:buSzPts val="1867"/>
              <a:buFont typeface="Calibri"/>
              <a:buAutoNum type="alphaLcPeriod"/>
            </a:pPr>
            <a:r>
              <a:rPr b="0" lang="en-GB" sz="1867">
                <a:solidFill>
                  <a:srgbClr val="3F3F3F"/>
                </a:solidFill>
                <a:latin typeface="Calibri"/>
                <a:ea typeface="Calibri"/>
                <a:cs typeface="Calibri"/>
                <a:sym typeface="Calibri"/>
              </a:rPr>
              <a:t>l</a:t>
            </a:r>
            <a:r>
              <a:rPr lang="en-GB" sz="1867">
                <a:solidFill>
                  <a:srgbClr val="3F3F3F"/>
                </a:solidFill>
                <a:latin typeface="Calibri"/>
                <a:ea typeface="Calibri"/>
                <a:cs typeface="Calibri"/>
                <a:sym typeface="Calibri"/>
              </a:rPr>
              <a:t>eti</a:t>
            </a:r>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hæfileikar</a:t>
            </a:r>
            <a:endParaRPr/>
          </a:p>
          <a:p>
            <a:pPr indent="-457200" lvl="0" marL="457200" marR="0" rtl="0" algn="l">
              <a:spcBef>
                <a:spcPts val="373"/>
              </a:spcBef>
              <a:spcAft>
                <a:spcPts val="0"/>
              </a:spcAft>
              <a:buClr>
                <a:srgbClr val="3F3F3F"/>
              </a:buClr>
              <a:buSzPts val="1867"/>
              <a:buFont typeface="Calibri"/>
              <a:buAutoNum type="alphaLcPeriod"/>
            </a:pPr>
            <a:r>
              <a:rPr lang="en-GB" sz="1867">
                <a:solidFill>
                  <a:srgbClr val="3F3F3F"/>
                </a:solidFill>
                <a:latin typeface="Calibri"/>
                <a:ea typeface="Calibri"/>
                <a:cs typeface="Calibri"/>
                <a:sym typeface="Calibri"/>
              </a:rPr>
              <a:t>áhættuvit</a:t>
            </a:r>
            <a:endParaRPr/>
          </a:p>
          <a:p>
            <a:pPr indent="-457200" lvl="0" marL="457200" marR="0" rtl="0" algn="l">
              <a:spcBef>
                <a:spcPts val="373"/>
              </a:spcBef>
              <a:spcAft>
                <a:spcPts val="0"/>
              </a:spcAft>
              <a:buClr>
                <a:srgbClr val="3F3F3F"/>
              </a:buClr>
              <a:buSzPts val="1867"/>
              <a:buFont typeface="Calibri"/>
              <a:buAutoNum type="alphaLcPeriod"/>
            </a:pPr>
            <a:r>
              <a:rPr b="1" lang="en-GB" sz="1867">
                <a:solidFill>
                  <a:srgbClr val="3F3F3F"/>
                </a:solidFill>
                <a:latin typeface="Calibri"/>
                <a:ea typeface="Calibri"/>
                <a:cs typeface="Calibri"/>
                <a:sym typeface="Calibri"/>
              </a:rPr>
              <a:t>ekkert af ofantöldu</a:t>
            </a:r>
            <a:endParaRPr b="1"/>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28"/>
          <p:cNvSpPr txBox="1"/>
          <p:nvPr>
            <p:ph idx="1" type="body"/>
          </p:nvPr>
        </p:nvSpPr>
        <p:spPr>
          <a:xfrm>
            <a:off x="0" y="594671"/>
            <a:ext cx="12192000" cy="76808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4267"/>
              <a:buNone/>
            </a:pPr>
            <a:r>
              <a:rPr lang="en-GB" sz="4267"/>
              <a:t>Samantekt</a:t>
            </a:r>
            <a:endParaRPr sz="4267"/>
          </a:p>
        </p:txBody>
      </p:sp>
      <p:grpSp>
        <p:nvGrpSpPr>
          <p:cNvPr id="433" name="Google Shape;433;p28"/>
          <p:cNvGrpSpPr/>
          <p:nvPr/>
        </p:nvGrpSpPr>
        <p:grpSpPr>
          <a:xfrm>
            <a:off x="4778523" y="2337135"/>
            <a:ext cx="1200000" cy="1200000"/>
            <a:chOff x="3563888" y="1923678"/>
            <a:chExt cx="900000" cy="900000"/>
          </a:xfrm>
        </p:grpSpPr>
        <p:sp>
          <p:nvSpPr>
            <p:cNvPr id="434" name="Google Shape;434;p28"/>
            <p:cNvSpPr/>
            <p:nvPr/>
          </p:nvSpPr>
          <p:spPr>
            <a:xfrm>
              <a:off x="3563888" y="1923678"/>
              <a:ext cx="900000" cy="900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35" name="Google Shape;435;p28"/>
            <p:cNvSpPr/>
            <p:nvPr/>
          </p:nvSpPr>
          <p:spPr>
            <a:xfrm rot="-5400000">
              <a:off x="3731757" y="2089433"/>
              <a:ext cx="648000" cy="64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436" name="Google Shape;436;p28"/>
          <p:cNvGrpSpPr/>
          <p:nvPr/>
        </p:nvGrpSpPr>
        <p:grpSpPr>
          <a:xfrm rot="5400000">
            <a:off x="6126243" y="2001135"/>
            <a:ext cx="1536000" cy="1536000"/>
            <a:chOff x="3563888" y="1923678"/>
            <a:chExt cx="900000" cy="900000"/>
          </a:xfrm>
        </p:grpSpPr>
        <p:sp>
          <p:nvSpPr>
            <p:cNvPr id="437" name="Google Shape;437;p28"/>
            <p:cNvSpPr/>
            <p:nvPr/>
          </p:nvSpPr>
          <p:spPr>
            <a:xfrm>
              <a:off x="3563888" y="1923678"/>
              <a:ext cx="900000" cy="900000"/>
            </a:xfrm>
            <a:prstGeom prst="rect">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38" name="Google Shape;438;p28"/>
            <p:cNvSpPr/>
            <p:nvPr/>
          </p:nvSpPr>
          <p:spPr>
            <a:xfrm rot="-5400000">
              <a:off x="3731757" y="2089433"/>
              <a:ext cx="648000" cy="64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439" name="Google Shape;439;p28"/>
          <p:cNvGrpSpPr/>
          <p:nvPr/>
        </p:nvGrpSpPr>
        <p:grpSpPr>
          <a:xfrm rot="10800000">
            <a:off x="6126243" y="3686853"/>
            <a:ext cx="960000" cy="960000"/>
            <a:chOff x="3563888" y="1923678"/>
            <a:chExt cx="900000" cy="900000"/>
          </a:xfrm>
        </p:grpSpPr>
        <p:sp>
          <p:nvSpPr>
            <p:cNvPr id="440" name="Google Shape;440;p28"/>
            <p:cNvSpPr/>
            <p:nvPr/>
          </p:nvSpPr>
          <p:spPr>
            <a:xfrm>
              <a:off x="3563888" y="1923678"/>
              <a:ext cx="900000" cy="900000"/>
            </a:xfrm>
            <a:prstGeom prst="rect">
              <a:avLst/>
            </a:prstGeom>
            <a:solidFill>
              <a:srgbClr val="F39E5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41" name="Google Shape;441;p28"/>
            <p:cNvSpPr/>
            <p:nvPr/>
          </p:nvSpPr>
          <p:spPr>
            <a:xfrm rot="-5400000">
              <a:off x="3731757" y="2089433"/>
              <a:ext cx="648000" cy="64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grpSp>
        <p:nvGrpSpPr>
          <p:cNvPr id="442" name="Google Shape;442;p28"/>
          <p:cNvGrpSpPr/>
          <p:nvPr/>
        </p:nvGrpSpPr>
        <p:grpSpPr>
          <a:xfrm rot="-5400000">
            <a:off x="4634479" y="3686855"/>
            <a:ext cx="1344044" cy="1344044"/>
            <a:chOff x="3563888" y="1923678"/>
            <a:chExt cx="900000" cy="900000"/>
          </a:xfrm>
        </p:grpSpPr>
        <p:sp>
          <p:nvSpPr>
            <p:cNvPr id="443" name="Google Shape;443;p28"/>
            <p:cNvSpPr/>
            <p:nvPr/>
          </p:nvSpPr>
          <p:spPr>
            <a:xfrm>
              <a:off x="3563888" y="1923678"/>
              <a:ext cx="900000" cy="900000"/>
            </a:xfrm>
            <a:prstGeom prst="rect">
              <a:avLst/>
            </a:prstGeom>
            <a:solidFill>
              <a:srgbClr val="BFBFB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44" name="Google Shape;444;p28"/>
            <p:cNvSpPr/>
            <p:nvPr/>
          </p:nvSpPr>
          <p:spPr>
            <a:xfrm rot="-5400000">
              <a:off x="3731757" y="2089433"/>
              <a:ext cx="648000" cy="6480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sp>
        <p:nvSpPr>
          <p:cNvPr id="445" name="Google Shape;445;p28"/>
          <p:cNvSpPr txBox="1"/>
          <p:nvPr/>
        </p:nvSpPr>
        <p:spPr>
          <a:xfrm>
            <a:off x="5324127" y="2895155"/>
            <a:ext cx="537183"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667">
                <a:solidFill>
                  <a:srgbClr val="87B5BA"/>
                </a:solidFill>
                <a:latin typeface="Calibri"/>
                <a:ea typeface="Calibri"/>
                <a:cs typeface="Calibri"/>
                <a:sym typeface="Calibri"/>
              </a:rPr>
              <a:t>A</a:t>
            </a:r>
            <a:endParaRPr b="1" sz="2667">
              <a:solidFill>
                <a:srgbClr val="87B5BA"/>
              </a:solidFill>
              <a:latin typeface="Calibri"/>
              <a:ea typeface="Calibri"/>
              <a:cs typeface="Calibri"/>
              <a:sym typeface="Calibri"/>
            </a:endParaRPr>
          </a:p>
        </p:txBody>
      </p:sp>
      <p:sp>
        <p:nvSpPr>
          <p:cNvPr id="446" name="Google Shape;446;p28"/>
          <p:cNvSpPr txBox="1"/>
          <p:nvPr/>
        </p:nvSpPr>
        <p:spPr>
          <a:xfrm>
            <a:off x="6268397" y="2842216"/>
            <a:ext cx="537183"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667">
                <a:solidFill>
                  <a:srgbClr val="86BD70"/>
                </a:solidFill>
                <a:latin typeface="Calibri"/>
                <a:ea typeface="Calibri"/>
                <a:cs typeface="Calibri"/>
                <a:sym typeface="Calibri"/>
              </a:rPr>
              <a:t>B</a:t>
            </a:r>
            <a:endParaRPr b="1" sz="2667">
              <a:solidFill>
                <a:srgbClr val="86BD70"/>
              </a:solidFill>
              <a:latin typeface="Calibri"/>
              <a:ea typeface="Calibri"/>
              <a:cs typeface="Calibri"/>
              <a:sym typeface="Calibri"/>
            </a:endParaRPr>
          </a:p>
        </p:txBody>
      </p:sp>
      <p:sp>
        <p:nvSpPr>
          <p:cNvPr id="447" name="Google Shape;447;p28"/>
          <p:cNvSpPr txBox="1"/>
          <p:nvPr/>
        </p:nvSpPr>
        <p:spPr>
          <a:xfrm>
            <a:off x="5324127" y="3812495"/>
            <a:ext cx="537183"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667">
                <a:solidFill>
                  <a:srgbClr val="87B5BA"/>
                </a:solidFill>
                <a:latin typeface="Calibri"/>
                <a:ea typeface="Calibri"/>
                <a:cs typeface="Calibri"/>
                <a:sym typeface="Calibri"/>
              </a:rPr>
              <a:t>C</a:t>
            </a:r>
            <a:endParaRPr b="1" sz="2667">
              <a:solidFill>
                <a:srgbClr val="87B5BA"/>
              </a:solidFill>
              <a:latin typeface="Calibri"/>
              <a:ea typeface="Calibri"/>
              <a:cs typeface="Calibri"/>
              <a:sym typeface="Calibri"/>
            </a:endParaRPr>
          </a:p>
        </p:txBody>
      </p:sp>
      <p:sp>
        <p:nvSpPr>
          <p:cNvPr id="448" name="Google Shape;448;p28"/>
          <p:cNvSpPr txBox="1"/>
          <p:nvPr/>
        </p:nvSpPr>
        <p:spPr>
          <a:xfrm>
            <a:off x="6141774" y="3708132"/>
            <a:ext cx="537183" cy="5027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667">
                <a:solidFill>
                  <a:srgbClr val="F39E5A"/>
                </a:solidFill>
                <a:latin typeface="Calibri"/>
                <a:ea typeface="Calibri"/>
                <a:cs typeface="Calibri"/>
                <a:sym typeface="Calibri"/>
              </a:rPr>
              <a:t>D</a:t>
            </a:r>
            <a:endParaRPr b="1" sz="2667">
              <a:solidFill>
                <a:srgbClr val="F39E5A"/>
              </a:solidFill>
              <a:latin typeface="Calibri"/>
              <a:ea typeface="Calibri"/>
              <a:cs typeface="Calibri"/>
              <a:sym typeface="Calibri"/>
            </a:endParaRPr>
          </a:p>
        </p:txBody>
      </p:sp>
      <p:sp>
        <p:nvSpPr>
          <p:cNvPr id="449" name="Google Shape;449;p28"/>
          <p:cNvSpPr/>
          <p:nvPr/>
        </p:nvSpPr>
        <p:spPr>
          <a:xfrm>
            <a:off x="4931619" y="2484797"/>
            <a:ext cx="430207" cy="402712"/>
          </a:xfrm>
          <a:custGeom>
            <a:rect b="b" l="l" r="r" t="t"/>
            <a:pathLst>
              <a:path extrusionOk="0" h="3032924" w="3239999">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50" name="Google Shape;450;p28"/>
          <p:cNvSpPr/>
          <p:nvPr/>
        </p:nvSpPr>
        <p:spPr>
          <a:xfrm rot="2700000">
            <a:off x="4899737" y="4326010"/>
            <a:ext cx="325931" cy="584332"/>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51" name="Google Shape;451;p28"/>
          <p:cNvSpPr/>
          <p:nvPr/>
        </p:nvSpPr>
        <p:spPr>
          <a:xfrm>
            <a:off x="6935319" y="2242822"/>
            <a:ext cx="521955" cy="526313"/>
          </a:xfrm>
          <a:custGeom>
            <a:rect b="b" l="l" r="r" t="t"/>
            <a:pathLst>
              <a:path extrusionOk="0" h="1665940" w="1652142">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lt1"/>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52" name="Google Shape;452;p28"/>
          <p:cNvSpPr/>
          <p:nvPr/>
        </p:nvSpPr>
        <p:spPr>
          <a:xfrm>
            <a:off x="6553213" y="4207718"/>
            <a:ext cx="393571" cy="302316"/>
          </a:xfrm>
          <a:custGeom>
            <a:rect b="b" l="l" r="r" t="t"/>
            <a:pathLst>
              <a:path extrusionOk="0" h="2447912" w="3186824">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lt1"/>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grpSp>
        <p:nvGrpSpPr>
          <p:cNvPr id="453" name="Google Shape;453;p28"/>
          <p:cNvGrpSpPr/>
          <p:nvPr/>
        </p:nvGrpSpPr>
        <p:grpSpPr>
          <a:xfrm>
            <a:off x="179721" y="1764350"/>
            <a:ext cx="4347430" cy="634460"/>
            <a:chOff x="363989" y="3357932"/>
            <a:chExt cx="2644500" cy="475845"/>
          </a:xfrm>
        </p:grpSpPr>
        <p:sp>
          <p:nvSpPr>
            <p:cNvPr id="454" name="Google Shape;454;p28"/>
            <p:cNvSpPr txBox="1"/>
            <p:nvPr/>
          </p:nvSpPr>
          <p:spPr>
            <a:xfrm>
              <a:off x="803640" y="3579862"/>
              <a:ext cx="2059657" cy="25391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600">
                  <a:solidFill>
                    <a:srgbClr val="3F3F3F"/>
                  </a:solidFill>
                  <a:latin typeface="Calibri"/>
                  <a:ea typeface="Calibri"/>
                  <a:cs typeface="Calibri"/>
                  <a:sym typeface="Calibri"/>
                </a:rPr>
                <a:t>.   </a:t>
              </a:r>
              <a:endParaRPr sz="1600">
                <a:solidFill>
                  <a:srgbClr val="3F3F3F"/>
                </a:solidFill>
                <a:latin typeface="Calibri"/>
                <a:ea typeface="Calibri"/>
                <a:cs typeface="Calibri"/>
                <a:sym typeface="Calibri"/>
              </a:endParaRPr>
            </a:p>
          </p:txBody>
        </p:sp>
        <p:sp>
          <p:nvSpPr>
            <p:cNvPr id="455" name="Google Shape;455;p28"/>
            <p:cNvSpPr txBox="1"/>
            <p:nvPr/>
          </p:nvSpPr>
          <p:spPr>
            <a:xfrm>
              <a:off x="363989" y="3357932"/>
              <a:ext cx="2644500" cy="2541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600">
                  <a:solidFill>
                    <a:srgbClr val="3F3F3F"/>
                  </a:solidFill>
                  <a:latin typeface="Calibri"/>
                  <a:ea typeface="Calibri"/>
                  <a:cs typeface="Calibri"/>
                  <a:sym typeface="Calibri"/>
                </a:rPr>
                <a:t>Frumkvæðis- og frumkvöðlavit</a:t>
              </a:r>
              <a:endParaRPr b="1" sz="1600">
                <a:solidFill>
                  <a:srgbClr val="3F3F3F"/>
                </a:solidFill>
                <a:latin typeface="Calibri"/>
                <a:ea typeface="Calibri"/>
                <a:cs typeface="Calibri"/>
                <a:sym typeface="Calibri"/>
              </a:endParaRPr>
            </a:p>
          </p:txBody>
        </p:sp>
      </p:grpSp>
      <p:grpSp>
        <p:nvGrpSpPr>
          <p:cNvPr id="456" name="Google Shape;456;p28"/>
          <p:cNvGrpSpPr/>
          <p:nvPr/>
        </p:nvGrpSpPr>
        <p:grpSpPr>
          <a:xfrm>
            <a:off x="771863" y="4124450"/>
            <a:ext cx="3839086" cy="996455"/>
            <a:chOff x="803640" y="3086436"/>
            <a:chExt cx="2335279" cy="747341"/>
          </a:xfrm>
        </p:grpSpPr>
        <p:sp>
          <p:nvSpPr>
            <p:cNvPr id="457" name="Google Shape;457;p28"/>
            <p:cNvSpPr txBox="1"/>
            <p:nvPr/>
          </p:nvSpPr>
          <p:spPr>
            <a:xfrm>
              <a:off x="803640" y="3579862"/>
              <a:ext cx="2059657" cy="25391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sz="1600">
                <a:solidFill>
                  <a:srgbClr val="3F3F3F"/>
                </a:solidFill>
                <a:latin typeface="Calibri"/>
                <a:ea typeface="Calibri"/>
                <a:cs typeface="Calibri"/>
                <a:sym typeface="Calibri"/>
              </a:endParaRPr>
            </a:p>
          </p:txBody>
        </p:sp>
        <p:sp>
          <p:nvSpPr>
            <p:cNvPr id="458" name="Google Shape;458;p28"/>
            <p:cNvSpPr txBox="1"/>
            <p:nvPr/>
          </p:nvSpPr>
          <p:spPr>
            <a:xfrm>
              <a:off x="1079119" y="3086436"/>
              <a:ext cx="2059800" cy="2541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600">
                  <a:solidFill>
                    <a:srgbClr val="3F3F3F"/>
                  </a:solidFill>
                  <a:latin typeface="Calibri"/>
                  <a:ea typeface="Calibri"/>
                  <a:cs typeface="Calibri"/>
                  <a:sym typeface="Calibri"/>
                </a:rPr>
                <a:t>Hvati</a:t>
              </a:r>
              <a:endParaRPr b="1" sz="1600">
                <a:solidFill>
                  <a:srgbClr val="3F3F3F"/>
                </a:solidFill>
                <a:latin typeface="Calibri"/>
                <a:ea typeface="Calibri"/>
                <a:cs typeface="Calibri"/>
                <a:sym typeface="Calibri"/>
              </a:endParaRPr>
            </a:p>
          </p:txBody>
        </p:sp>
      </p:grpSp>
      <p:grpSp>
        <p:nvGrpSpPr>
          <p:cNvPr id="459" name="Google Shape;459;p28"/>
          <p:cNvGrpSpPr/>
          <p:nvPr/>
        </p:nvGrpSpPr>
        <p:grpSpPr>
          <a:xfrm>
            <a:off x="8112225" y="2084853"/>
            <a:ext cx="3386212" cy="627923"/>
            <a:chOff x="803640" y="3362835"/>
            <a:chExt cx="2059800" cy="470942"/>
          </a:xfrm>
        </p:grpSpPr>
        <p:sp>
          <p:nvSpPr>
            <p:cNvPr id="460" name="Google Shape;460;p28"/>
            <p:cNvSpPr txBox="1"/>
            <p:nvPr/>
          </p:nvSpPr>
          <p:spPr>
            <a:xfrm>
              <a:off x="803640" y="3579862"/>
              <a:ext cx="2059657" cy="2539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rgbClr val="3F3F3F"/>
                </a:solidFill>
                <a:latin typeface="Calibri"/>
                <a:ea typeface="Calibri"/>
                <a:cs typeface="Calibri"/>
                <a:sym typeface="Calibri"/>
              </a:endParaRPr>
            </a:p>
          </p:txBody>
        </p:sp>
        <p:sp>
          <p:nvSpPr>
            <p:cNvPr id="461" name="Google Shape;461;p28"/>
            <p:cNvSpPr txBox="1"/>
            <p:nvPr/>
          </p:nvSpPr>
          <p:spPr>
            <a:xfrm>
              <a:off x="803640" y="3362835"/>
              <a:ext cx="2059800" cy="2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3F3F3F"/>
                  </a:solidFill>
                  <a:latin typeface="Calibri"/>
                  <a:ea typeface="Calibri"/>
                  <a:cs typeface="Calibri"/>
                  <a:sym typeface="Calibri"/>
                </a:rPr>
                <a:t>Sjálfsgeta</a:t>
              </a:r>
              <a:endParaRPr b="1" sz="1600">
                <a:solidFill>
                  <a:srgbClr val="3F3F3F"/>
                </a:solidFill>
                <a:latin typeface="Calibri"/>
                <a:ea typeface="Calibri"/>
                <a:cs typeface="Calibri"/>
                <a:sym typeface="Calibri"/>
              </a:endParaRPr>
            </a:p>
          </p:txBody>
        </p:sp>
      </p:grpSp>
      <p:grpSp>
        <p:nvGrpSpPr>
          <p:cNvPr id="462" name="Google Shape;462;p28"/>
          <p:cNvGrpSpPr/>
          <p:nvPr/>
        </p:nvGrpSpPr>
        <p:grpSpPr>
          <a:xfrm>
            <a:off x="7513214" y="4291295"/>
            <a:ext cx="3386212" cy="627923"/>
            <a:chOff x="803640" y="3362835"/>
            <a:chExt cx="2059800" cy="470942"/>
          </a:xfrm>
        </p:grpSpPr>
        <p:sp>
          <p:nvSpPr>
            <p:cNvPr id="463" name="Google Shape;463;p28"/>
            <p:cNvSpPr txBox="1"/>
            <p:nvPr/>
          </p:nvSpPr>
          <p:spPr>
            <a:xfrm>
              <a:off x="803640" y="3579862"/>
              <a:ext cx="2059657" cy="2539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rgbClr val="3F3F3F"/>
                  </a:solidFill>
                  <a:latin typeface="Calibri"/>
                  <a:ea typeface="Calibri"/>
                  <a:cs typeface="Calibri"/>
                  <a:sym typeface="Calibri"/>
                </a:rPr>
                <a:t>   </a:t>
              </a:r>
              <a:endParaRPr sz="1600">
                <a:solidFill>
                  <a:srgbClr val="3F3F3F"/>
                </a:solidFill>
                <a:latin typeface="Calibri"/>
                <a:ea typeface="Calibri"/>
                <a:cs typeface="Calibri"/>
                <a:sym typeface="Calibri"/>
              </a:endParaRPr>
            </a:p>
          </p:txBody>
        </p:sp>
        <p:sp>
          <p:nvSpPr>
            <p:cNvPr id="464" name="Google Shape;464;p28"/>
            <p:cNvSpPr txBox="1"/>
            <p:nvPr/>
          </p:nvSpPr>
          <p:spPr>
            <a:xfrm>
              <a:off x="803640" y="3362835"/>
              <a:ext cx="2059800" cy="254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3F3F3F"/>
                  </a:solidFill>
                  <a:latin typeface="Calibri"/>
                  <a:ea typeface="Calibri"/>
                  <a:cs typeface="Calibri"/>
                  <a:sym typeface="Calibri"/>
                </a:rPr>
                <a:t>Sjálfsvitund</a:t>
              </a:r>
              <a:endParaRPr b="1" sz="1600">
                <a:solidFill>
                  <a:srgbClr val="3F3F3F"/>
                </a:solidFill>
                <a:latin typeface="Calibri"/>
                <a:ea typeface="Calibri"/>
                <a:cs typeface="Calibri"/>
                <a:sym typeface="Calibri"/>
              </a:endParaRPr>
            </a:p>
          </p:txBody>
        </p:sp>
      </p:grpSp>
      <p:sp>
        <p:nvSpPr>
          <p:cNvPr id="465" name="Google Shape;465;p28"/>
          <p:cNvSpPr txBox="1"/>
          <p:nvPr/>
        </p:nvSpPr>
        <p:spPr>
          <a:xfrm>
            <a:off x="678725" y="2115475"/>
            <a:ext cx="3839100" cy="18162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b="1" lang="en-GB" sz="1600">
                <a:solidFill>
                  <a:schemeClr val="dk1"/>
                </a:solidFill>
                <a:latin typeface="Calibri"/>
                <a:ea typeface="Calibri"/>
                <a:cs typeface="Calibri"/>
                <a:sym typeface="Calibri"/>
              </a:rPr>
              <a:t> </a:t>
            </a:r>
            <a:r>
              <a:rPr lang="en-GB" sz="1600">
                <a:solidFill>
                  <a:schemeClr val="dk1"/>
                </a:solidFill>
                <a:latin typeface="Calibri"/>
                <a:ea typeface="Calibri"/>
                <a:cs typeface="Calibri"/>
                <a:sym typeface="Calibri"/>
              </a:rPr>
              <a:t>Frumkvæðis- og frumkvöðlavit vísar til hæfni einstaklings til að breyta hugmyndum í verk. Það felur í sér sköpunargáfu, nýsköpun og áhættusækni, svo og hæfni til að skipuleggja og stjórna verkefnum til að ná tilsettum markmiðum.</a:t>
            </a:r>
            <a:endParaRPr sz="16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600">
              <a:solidFill>
                <a:schemeClr val="dk1"/>
              </a:solidFill>
              <a:latin typeface="Calibri"/>
              <a:ea typeface="Calibri"/>
              <a:cs typeface="Calibri"/>
              <a:sym typeface="Calibri"/>
            </a:endParaRPr>
          </a:p>
        </p:txBody>
      </p:sp>
      <p:sp>
        <p:nvSpPr>
          <p:cNvPr id="466" name="Google Shape;466;p28"/>
          <p:cNvSpPr txBox="1"/>
          <p:nvPr/>
        </p:nvSpPr>
        <p:spPr>
          <a:xfrm>
            <a:off x="8098378" y="2372881"/>
            <a:ext cx="3897900" cy="10773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lang="en-GB" sz="1600">
                <a:solidFill>
                  <a:srgbClr val="434343"/>
                </a:solidFill>
                <a:latin typeface="Calibri"/>
                <a:ea typeface="Calibri"/>
                <a:cs typeface="Calibri"/>
                <a:sym typeface="Calibri"/>
              </a:rPr>
              <a:t>Sjálfsgeta vísar til trúar einstaklings á eigin getu til að framkvæma það sem nauðsynlegt er til að ná tilteknum frammistöðu, einskonar aðstæðubundið sjálfstraust.</a:t>
            </a:r>
            <a:endParaRPr sz="1600">
              <a:solidFill>
                <a:srgbClr val="434343"/>
              </a:solidFill>
              <a:latin typeface="Calibri"/>
              <a:ea typeface="Calibri"/>
              <a:cs typeface="Calibri"/>
              <a:sym typeface="Calibri"/>
            </a:endParaRPr>
          </a:p>
        </p:txBody>
      </p:sp>
      <p:sp>
        <p:nvSpPr>
          <p:cNvPr id="467" name="Google Shape;467;p28"/>
          <p:cNvSpPr txBox="1"/>
          <p:nvPr/>
        </p:nvSpPr>
        <p:spPr>
          <a:xfrm>
            <a:off x="7513214" y="4580664"/>
            <a:ext cx="4254300" cy="15699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lang="en-GB" sz="1600">
                <a:solidFill>
                  <a:srgbClr val="434343"/>
                </a:solidFill>
                <a:latin typeface="Calibri"/>
                <a:ea typeface="Calibri"/>
                <a:cs typeface="Calibri"/>
                <a:sym typeface="Calibri"/>
              </a:rPr>
              <a:t>Sjálfsvitund er hæfnin til að skynja og skilja það sem gerir þig að þér, þar á meðal persónuleika þinn, gjörðir, gildi, skoðanir, tilfinningar og hugsanir. Í meginatriðum er það sálfræðilegt ástand þar sem sjálfið verður í brennidepli athyglinnar. </a:t>
            </a:r>
            <a:endParaRPr sz="1600">
              <a:solidFill>
                <a:srgbClr val="434343"/>
              </a:solidFill>
              <a:latin typeface="Calibri"/>
              <a:ea typeface="Calibri"/>
              <a:cs typeface="Calibri"/>
              <a:sym typeface="Calibri"/>
            </a:endParaRPr>
          </a:p>
        </p:txBody>
      </p:sp>
      <p:sp>
        <p:nvSpPr>
          <p:cNvPr id="468" name="Google Shape;468;p28"/>
          <p:cNvSpPr txBox="1"/>
          <p:nvPr/>
        </p:nvSpPr>
        <p:spPr>
          <a:xfrm>
            <a:off x="96466" y="4408473"/>
            <a:ext cx="4514100" cy="18162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Clr>
                <a:schemeClr val="dk1"/>
              </a:buClr>
              <a:buSzPts val="1100"/>
              <a:buFont typeface="Arial"/>
              <a:buNone/>
            </a:pPr>
            <a:r>
              <a:rPr lang="en-GB" sz="1600">
                <a:solidFill>
                  <a:srgbClr val="434343"/>
                </a:solidFill>
                <a:latin typeface="Calibri"/>
                <a:ea typeface="Calibri"/>
                <a:cs typeface="Calibri"/>
                <a:sym typeface="Calibri"/>
              </a:rPr>
              <a:t>„Hvati“ er það sem fólk öðlast þegar það er hvatt til að efla löngun sína og vilja til að sinna skyldum sínum og vinna saman að sameiginlegum markmiðum fyrirtækis. Með öðrum orðum, það þýðir að örva, ýta undir eða glæða áhuga fólks til ákveðinna aðgerða, í átt að þeim árangri sem búist er við af því. </a:t>
            </a:r>
            <a:endParaRPr sz="1600">
              <a:solidFill>
                <a:srgbClr val="434343"/>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9"/>
          <p:cNvSpPr/>
          <p:nvPr/>
        </p:nvSpPr>
        <p:spPr>
          <a:xfrm>
            <a:off x="287355" y="308371"/>
            <a:ext cx="11617291" cy="6384992"/>
          </a:xfrm>
          <a:prstGeom prst="frame">
            <a:avLst>
              <a:gd fmla="val 890" name="adj1"/>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474" name="Google Shape;474;p29"/>
          <p:cNvSpPr/>
          <p:nvPr/>
        </p:nvSpPr>
        <p:spPr>
          <a:xfrm>
            <a:off x="8961910" y="0"/>
            <a:ext cx="2688299" cy="6858000"/>
          </a:xfrm>
          <a:prstGeom prst="rect">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475" name="Google Shape;475;p29"/>
          <p:cNvSpPr txBox="1"/>
          <p:nvPr/>
        </p:nvSpPr>
        <p:spPr>
          <a:xfrm>
            <a:off x="9101476" y="2776901"/>
            <a:ext cx="2409165" cy="72396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3733"/>
              <a:buFont typeface="Arial"/>
              <a:buNone/>
            </a:pPr>
            <a:r>
              <a:rPr b="1" lang="en-GB" sz="3733">
                <a:solidFill>
                  <a:schemeClr val="lt1"/>
                </a:solidFill>
                <a:latin typeface="Calibri"/>
                <a:ea typeface="Calibri"/>
                <a:cs typeface="Calibri"/>
                <a:sym typeface="Calibri"/>
              </a:rPr>
              <a:t>Hjálplegt efni</a:t>
            </a:r>
            <a:endParaRPr sz="2400">
              <a:solidFill>
                <a:schemeClr val="lt1"/>
              </a:solidFill>
              <a:latin typeface="Calibri"/>
              <a:ea typeface="Calibri"/>
              <a:cs typeface="Calibri"/>
              <a:sym typeface="Calibri"/>
            </a:endParaRPr>
          </a:p>
        </p:txBody>
      </p:sp>
      <p:pic>
        <p:nvPicPr>
          <p:cNvPr id="476" name="Google Shape;476;p29"/>
          <p:cNvPicPr preferRelativeResize="0"/>
          <p:nvPr/>
        </p:nvPicPr>
        <p:blipFill rotWithShape="1">
          <a:blip r:embed="rId3">
            <a:alphaModFix/>
          </a:blip>
          <a:srcRect b="0" l="0" r="0" t="0"/>
          <a:stretch/>
        </p:blipFill>
        <p:spPr>
          <a:xfrm>
            <a:off x="7023277" y="501251"/>
            <a:ext cx="1684196" cy="890427"/>
          </a:xfrm>
          <a:prstGeom prst="rect">
            <a:avLst/>
          </a:prstGeom>
          <a:noFill/>
          <a:ln>
            <a:noFill/>
          </a:ln>
        </p:spPr>
      </p:pic>
      <p:pic>
        <p:nvPicPr>
          <p:cNvPr descr="A person sitting at a desk with a computer and a computer&#10;&#10;Description automatically generated with low confidence" id="477" name="Google Shape;477;p29"/>
          <p:cNvPicPr preferRelativeResize="0"/>
          <p:nvPr/>
        </p:nvPicPr>
        <p:blipFill rotWithShape="1">
          <a:blip r:embed="rId4">
            <a:alphaModFix/>
          </a:blip>
          <a:srcRect b="0" l="0" r="0" t="0"/>
          <a:stretch/>
        </p:blipFill>
        <p:spPr>
          <a:xfrm>
            <a:off x="365588" y="5075287"/>
            <a:ext cx="1474342" cy="1474342"/>
          </a:xfrm>
          <a:prstGeom prst="rect">
            <a:avLst/>
          </a:prstGeom>
          <a:noFill/>
          <a:ln>
            <a:noFill/>
          </a:ln>
        </p:spPr>
      </p:pic>
      <p:sp>
        <p:nvSpPr>
          <p:cNvPr id="478" name="Google Shape;478;p29"/>
          <p:cNvSpPr txBox="1"/>
          <p:nvPr/>
        </p:nvSpPr>
        <p:spPr>
          <a:xfrm>
            <a:off x="634668" y="841999"/>
            <a:ext cx="6986427" cy="418576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5">
                  <a:extLst>
                    <a:ext uri="{A12FA001-AC4F-418D-AE19-62706E023703}">
                      <ahyp:hlinkClr val="tx"/>
                    </a:ext>
                  </a:extLst>
                </a:hlinkClick>
              </a:rPr>
              <a:t>https://esignals.fi/research/en/2021/02/24/the-impact-of-self-efficacy-on-entrepreneurship-performance</a:t>
            </a:r>
            <a:endParaRPr sz="14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6">
                  <a:extLst>
                    <a:ext uri="{A12FA001-AC4F-418D-AE19-62706E023703}">
                      <ahyp:hlinkClr val="tx"/>
                    </a:ext>
                  </a:extLst>
                </a:hlinkClick>
              </a:rPr>
              <a:t>http://keyconet.eun.org/initiative-and-entrepreneurship</a:t>
            </a:r>
            <a:endParaRPr sz="14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7">
                  <a:extLst>
                    <a:ext uri="{A12FA001-AC4F-418D-AE19-62706E023703}">
                      <ahyp:hlinkClr val="tx"/>
                    </a:ext>
                  </a:extLst>
                </a:hlinkClick>
              </a:rPr>
              <a:t>https://www.apa.org/pi/aids/resources/education/self-efficacy</a:t>
            </a:r>
            <a:endParaRPr sz="14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8">
                  <a:extLst>
                    <a:ext uri="{A12FA001-AC4F-418D-AE19-62706E023703}">
                      <ahyp:hlinkClr val="tx"/>
                    </a:ext>
                  </a:extLst>
                </a:hlinkClick>
              </a:rPr>
              <a:t>https://www.schooleducationgateway.eu/en/pub/resources/tutorials/entrepreneurship-empowering-y.htm</a:t>
            </a:r>
            <a:endParaRPr sz="14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9">
                  <a:extLst>
                    <a:ext uri="{A12FA001-AC4F-418D-AE19-62706E023703}">
                      <ahyp:hlinkClr val="tx"/>
                    </a:ext>
                  </a:extLst>
                </a:hlinkClick>
              </a:rPr>
              <a:t>https://online.hbs.edu/blog/post/characteristics-of-successful-entrepreneurs</a:t>
            </a:r>
            <a:endParaRPr sz="14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10">
                  <a:extLst>
                    <a:ext uri="{A12FA001-AC4F-418D-AE19-62706E023703}">
                      <ahyp:hlinkClr val="tx"/>
                    </a:ext>
                  </a:extLst>
                </a:hlinkClick>
              </a:rPr>
              <a:t>https://publications.jrc.ec.europa.eu/repository/handle/JRC120911</a:t>
            </a:r>
            <a:endParaRPr sz="14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11">
                  <a:extLst>
                    <a:ext uri="{A12FA001-AC4F-418D-AE19-62706E023703}">
                      <ahyp:hlinkClr val="tx"/>
                    </a:ext>
                  </a:extLst>
                </a:hlinkClick>
              </a:rPr>
              <a:t>https://www.fi.uu.nl/publicaties/literatuur/2018_eu_key_competences.pdf</a:t>
            </a:r>
            <a:endParaRPr sz="1400">
              <a:solidFill>
                <a:schemeClr val="dk1"/>
              </a:solidFill>
              <a:latin typeface="Calibri"/>
              <a:ea typeface="Calibri"/>
              <a:cs typeface="Calibri"/>
              <a:sym typeface="Calibri"/>
            </a:endParaRPr>
          </a:p>
          <a:p>
            <a:pPr indent="-285750" lvl="0" marL="285750" marR="0" rtl="0" algn="l">
              <a:lnSpc>
                <a:spcPct val="150000"/>
              </a:lnSpc>
              <a:spcBef>
                <a:spcPts val="0"/>
              </a:spcBef>
              <a:spcAft>
                <a:spcPts val="0"/>
              </a:spcAft>
              <a:buClr>
                <a:schemeClr val="dk1"/>
              </a:buClr>
              <a:buSzPts val="1400"/>
              <a:buFont typeface="Arial"/>
              <a:buChar char="•"/>
            </a:pPr>
            <a:r>
              <a:rPr lang="en-GB" sz="1400" u="sng">
                <a:solidFill>
                  <a:schemeClr val="dk1"/>
                </a:solidFill>
                <a:latin typeface="Calibri"/>
                <a:ea typeface="Calibri"/>
                <a:cs typeface="Calibri"/>
                <a:sym typeface="Calibri"/>
                <a:hlinkClick r:id="rId12">
                  <a:extLst>
                    <a:ext uri="{A12FA001-AC4F-418D-AE19-62706E023703}">
                      <ahyp:hlinkClr val="tx"/>
                    </a:ext>
                  </a:extLst>
                </a:hlinkClick>
              </a:rPr>
              <a:t>https://hbr.org/2018/01/what-self-awareness-really-is-and-how-to-cultivate-it</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Veronika Agustini Srimulyani and Yustinus Budi Hermanto, </a:t>
            </a:r>
            <a:r>
              <a:rPr i="1" lang="en-GB" sz="1400">
                <a:solidFill>
                  <a:schemeClr val="dk1"/>
                </a:solidFill>
                <a:latin typeface="Calibri"/>
                <a:ea typeface="Calibri"/>
                <a:cs typeface="Calibri"/>
                <a:sym typeface="Calibri"/>
              </a:rPr>
              <a:t>Impact of Entrepreneurial Self-Efficacy and Entrepreneurial Motivation on Micro and Small Business Success for Food and Beverage Sector in East Java, Indonesia, </a:t>
            </a:r>
            <a:r>
              <a:rPr lang="en-GB" sz="1400">
                <a:solidFill>
                  <a:schemeClr val="dk1"/>
                </a:solidFill>
                <a:latin typeface="Calibri"/>
                <a:ea typeface="Calibri"/>
                <a:cs typeface="Calibri"/>
                <a:sym typeface="Calibri"/>
              </a:rPr>
              <a:t>Economies, 2022</a:t>
            </a:r>
            <a:endParaRPr/>
          </a:p>
          <a:p>
            <a:pPr indent="-285750" lvl="0" marL="285750" marR="0" rtl="0" algn="l">
              <a:spcBef>
                <a:spcPts val="0"/>
              </a:spcBef>
              <a:spcAft>
                <a:spcPts val="0"/>
              </a:spcAft>
              <a:buClr>
                <a:schemeClr val="dk1"/>
              </a:buClr>
              <a:buSzPts val="1400"/>
              <a:buFont typeface="Arial"/>
              <a:buChar char="•"/>
            </a:pPr>
            <a:r>
              <a:rPr lang="en-GB" sz="1400">
                <a:solidFill>
                  <a:schemeClr val="dk1"/>
                </a:solidFill>
                <a:latin typeface="Calibri"/>
                <a:ea typeface="Calibri"/>
                <a:cs typeface="Calibri"/>
                <a:sym typeface="Calibri"/>
              </a:rPr>
              <a:t>Bundera A., Self-efficacy mechanism in human agency”, American Psychologist, 1982</a:t>
            </a:r>
            <a:endParaRPr/>
          </a:p>
        </p:txBody>
      </p:sp>
      <p:sp>
        <p:nvSpPr>
          <p:cNvPr id="479" name="Google Shape;479;p29"/>
          <p:cNvSpPr txBox="1"/>
          <p:nvPr/>
        </p:nvSpPr>
        <p:spPr>
          <a:xfrm>
            <a:off x="2147300" y="5415836"/>
            <a:ext cx="5845995" cy="120032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13">
                  <a:extLst>
                    <a:ext uri="{A12FA001-AC4F-418D-AE19-62706E023703}">
                      <ahyp:hlinkClr val="tx"/>
                    </a:ext>
                  </a:extLst>
                </a:hlinkClick>
              </a:rPr>
              <a:t>https://www.youtube.com/watch?v=tGdsOXZpyWE</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14">
                  <a:extLst>
                    <a:ext uri="{A12FA001-AC4F-418D-AE19-62706E023703}">
                      <ahyp:hlinkClr val="tx"/>
                    </a:ext>
                  </a:extLst>
                </a:hlinkClick>
              </a:rPr>
              <a:t>https://www.youtube.com/watch?v=agwsjYg9hJ8</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GB" sz="1800" u="sng">
                <a:solidFill>
                  <a:schemeClr val="dk1"/>
                </a:solidFill>
                <a:latin typeface="Calibri"/>
                <a:ea typeface="Calibri"/>
                <a:cs typeface="Calibri"/>
                <a:sym typeface="Calibri"/>
                <a:hlinkClick r:id="rId15">
                  <a:extLst>
                    <a:ext uri="{A12FA001-AC4F-418D-AE19-62706E023703}">
                      <ahyp:hlinkClr val="tx"/>
                    </a:ext>
                  </a:extLst>
                </a:hlinkClick>
              </a:rPr>
              <a:t>https://www.youtube.com/watch?v=4lTbWQ8zD3w</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p:nvPr/>
        </p:nvSpPr>
        <p:spPr>
          <a:xfrm>
            <a:off x="287355" y="308371"/>
            <a:ext cx="11617291" cy="6384992"/>
          </a:xfrm>
          <a:prstGeom prst="frame">
            <a:avLst>
              <a:gd fmla="val 890" name="adj1"/>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147" name="Google Shape;147;p3"/>
          <p:cNvSpPr/>
          <p:nvPr/>
        </p:nvSpPr>
        <p:spPr>
          <a:xfrm>
            <a:off x="9018521" y="0"/>
            <a:ext cx="2688299" cy="6858000"/>
          </a:xfrm>
          <a:prstGeom prst="rect">
            <a:avLst/>
          </a:prstGeom>
          <a:solidFill>
            <a:srgbClr val="86BD7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48" name="Google Shape;148;p3"/>
          <p:cNvSpPr txBox="1"/>
          <p:nvPr/>
        </p:nvSpPr>
        <p:spPr>
          <a:xfrm>
            <a:off x="8919609" y="2237406"/>
            <a:ext cx="2886122" cy="19205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3400"/>
              <a:buFont typeface="Arial"/>
              <a:buNone/>
            </a:pPr>
            <a:r>
              <a:rPr b="1" lang="en-GB" sz="3400">
                <a:solidFill>
                  <a:schemeClr val="lt1"/>
                </a:solidFill>
                <a:latin typeface="Calibri"/>
                <a:ea typeface="Calibri"/>
                <a:cs typeface="Calibri"/>
                <a:sym typeface="Calibri"/>
              </a:rPr>
              <a:t>Hver er frumkvöðull?</a:t>
            </a:r>
            <a:endParaRPr sz="3400">
              <a:solidFill>
                <a:schemeClr val="lt1"/>
              </a:solidFill>
              <a:latin typeface="Calibri"/>
              <a:ea typeface="Calibri"/>
              <a:cs typeface="Calibri"/>
              <a:sym typeface="Calibri"/>
            </a:endParaRPr>
          </a:p>
        </p:txBody>
      </p:sp>
      <p:sp>
        <p:nvSpPr>
          <p:cNvPr id="149" name="Google Shape;149;p3"/>
          <p:cNvSpPr txBox="1"/>
          <p:nvPr/>
        </p:nvSpPr>
        <p:spPr>
          <a:xfrm>
            <a:off x="1500526" y="562503"/>
            <a:ext cx="5110800" cy="1325100"/>
          </a:xfrm>
          <a:prstGeom prst="rect">
            <a:avLst/>
          </a:prstGeom>
          <a:solidFill>
            <a:schemeClr val="lt1"/>
          </a:solidFill>
          <a:ln>
            <a:noFill/>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1"/>
              </a:buClr>
              <a:buSzPts val="1100"/>
              <a:buFont typeface="Arial"/>
              <a:buNone/>
            </a:pPr>
            <a:r>
              <a:rPr lang="en-GB" sz="1800">
                <a:solidFill>
                  <a:srgbClr val="434343"/>
                </a:solidFill>
                <a:latin typeface="Calibri"/>
                <a:ea typeface="Calibri"/>
                <a:cs typeface="Calibri"/>
                <a:sym typeface="Calibri"/>
              </a:rPr>
              <a:t>Orðið frumkvöðull er samsett úr forskeytinu </a:t>
            </a:r>
            <a:r>
              <a:rPr b="1" i="1" lang="en-GB" sz="1800">
                <a:solidFill>
                  <a:srgbClr val="434343"/>
                </a:solidFill>
                <a:latin typeface="Calibri"/>
                <a:ea typeface="Calibri"/>
                <a:cs typeface="Calibri"/>
                <a:sym typeface="Calibri"/>
              </a:rPr>
              <a:t>frum</a:t>
            </a:r>
            <a:r>
              <a:rPr b="1" lang="en-GB" sz="1800">
                <a:solidFill>
                  <a:srgbClr val="434343"/>
                </a:solidFill>
                <a:latin typeface="Calibri"/>
                <a:ea typeface="Calibri"/>
                <a:cs typeface="Calibri"/>
                <a:sym typeface="Calibri"/>
              </a:rPr>
              <a:t>-</a:t>
            </a:r>
            <a:r>
              <a:rPr lang="en-GB" sz="1800">
                <a:solidFill>
                  <a:srgbClr val="434343"/>
                </a:solidFill>
                <a:latin typeface="Calibri"/>
                <a:ea typeface="Calibri"/>
                <a:cs typeface="Calibri"/>
                <a:sym typeface="Calibri"/>
              </a:rPr>
              <a:t>, sem á við um það sem kemur fyrst, og orðinu </a:t>
            </a:r>
            <a:r>
              <a:rPr b="1" i="1" lang="en-GB" sz="1800">
                <a:solidFill>
                  <a:srgbClr val="434343"/>
                </a:solidFill>
                <a:latin typeface="Calibri"/>
                <a:ea typeface="Calibri"/>
                <a:cs typeface="Calibri"/>
                <a:sym typeface="Calibri"/>
              </a:rPr>
              <a:t>kvöðull</a:t>
            </a:r>
            <a:r>
              <a:rPr b="1" lang="en-GB" sz="1800">
                <a:solidFill>
                  <a:srgbClr val="434343"/>
                </a:solidFill>
                <a:latin typeface="Calibri"/>
                <a:ea typeface="Calibri"/>
                <a:cs typeface="Calibri"/>
                <a:sym typeface="Calibri"/>
              </a:rPr>
              <a:t>,</a:t>
            </a:r>
            <a:r>
              <a:rPr lang="en-GB" sz="1800">
                <a:solidFill>
                  <a:srgbClr val="434343"/>
                </a:solidFill>
                <a:latin typeface="Calibri"/>
                <a:ea typeface="Calibri"/>
                <a:cs typeface="Calibri"/>
                <a:sym typeface="Calibri"/>
              </a:rPr>
              <a:t> sem á við um eitthvað sem hrindir af stað röð athafna eða afleiðinga. </a:t>
            </a:r>
            <a:endParaRPr sz="1800">
              <a:solidFill>
                <a:srgbClr val="434343"/>
              </a:solidFill>
              <a:latin typeface="Calibri"/>
              <a:ea typeface="Calibri"/>
              <a:cs typeface="Calibri"/>
              <a:sym typeface="Calibri"/>
            </a:endParaRPr>
          </a:p>
        </p:txBody>
      </p:sp>
      <p:pic>
        <p:nvPicPr>
          <p:cNvPr descr="Graphical user interface&#10;&#10;Description automatically generated with medium confidence" id="150" name="Google Shape;150;p3"/>
          <p:cNvPicPr preferRelativeResize="0"/>
          <p:nvPr/>
        </p:nvPicPr>
        <p:blipFill rotWithShape="1">
          <a:blip r:embed="rId4">
            <a:alphaModFix/>
          </a:blip>
          <a:srcRect b="0" l="0" r="0" t="0"/>
          <a:stretch/>
        </p:blipFill>
        <p:spPr>
          <a:xfrm>
            <a:off x="6611437" y="375219"/>
            <a:ext cx="1800211" cy="1539180"/>
          </a:xfrm>
          <a:prstGeom prst="rect">
            <a:avLst/>
          </a:prstGeom>
          <a:noFill/>
          <a:ln>
            <a:noFill/>
          </a:ln>
        </p:spPr>
      </p:pic>
      <p:sp>
        <p:nvSpPr>
          <p:cNvPr id="151" name="Google Shape;151;p3"/>
          <p:cNvSpPr txBox="1"/>
          <p:nvPr/>
        </p:nvSpPr>
        <p:spPr>
          <a:xfrm>
            <a:off x="634317" y="2161206"/>
            <a:ext cx="8235000" cy="19626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0"/>
              </a:spcBef>
              <a:spcAft>
                <a:spcPts val="0"/>
              </a:spcAft>
              <a:buClr>
                <a:schemeClr val="dk1"/>
              </a:buClr>
              <a:buSzPts val="1100"/>
              <a:buFont typeface="Arial"/>
              <a:buNone/>
            </a:pPr>
            <a:r>
              <a:rPr lang="en-GB" sz="1800">
                <a:solidFill>
                  <a:srgbClr val="3F3F3F"/>
                </a:solidFill>
                <a:latin typeface="Calibri"/>
                <a:ea typeface="Calibri"/>
                <a:cs typeface="Calibri"/>
                <a:sym typeface="Calibri"/>
              </a:rPr>
              <a:t>Á ensku er talað um </a:t>
            </a:r>
            <a:r>
              <a:rPr i="1" lang="en-GB" sz="1800">
                <a:solidFill>
                  <a:srgbClr val="3F3F3F"/>
                </a:solidFill>
                <a:latin typeface="Calibri"/>
                <a:ea typeface="Calibri"/>
                <a:cs typeface="Calibri"/>
                <a:sym typeface="Calibri"/>
              </a:rPr>
              <a:t>entrepreneur</a:t>
            </a:r>
            <a:r>
              <a:rPr lang="en-GB" sz="1800">
                <a:solidFill>
                  <a:srgbClr val="3F3F3F"/>
                </a:solidFill>
                <a:latin typeface="Calibri"/>
                <a:ea typeface="Calibri"/>
                <a:cs typeface="Calibri"/>
                <a:sym typeface="Calibri"/>
              </a:rPr>
              <a:t>, orð sem fyrst var notað af franska hagfræðingnum Jean-Baptiste Say í kringum aldamótin 1800. Say sagði: </a:t>
            </a:r>
            <a:r>
              <a:rPr b="1" lang="en-GB" sz="1800">
                <a:solidFill>
                  <a:srgbClr val="3F3F3F"/>
                </a:solidFill>
                <a:latin typeface="Calibri"/>
                <a:ea typeface="Calibri"/>
                <a:cs typeface="Calibri"/>
                <a:sym typeface="Calibri"/>
              </a:rPr>
              <a:t>„Frumkvöðullinn flytur efnahagsauðlindir úr umhverfi með lítilli framleiðni, yfir á svæði með meiri framleiðni og meiri afrakstur.”</a:t>
            </a:r>
            <a:r>
              <a:rPr lang="en-GB" sz="1800">
                <a:solidFill>
                  <a:srgbClr val="3F3F3F"/>
                </a:solidFill>
                <a:latin typeface="Calibri"/>
                <a:ea typeface="Calibri"/>
                <a:cs typeface="Calibri"/>
                <a:sym typeface="Calibri"/>
              </a:rPr>
              <a:t> Í huga hans var frumkvöðullinn nánast göldróttur þegar kom að því að nýta auðlindir, frumkvöðullinn gat notað lítið fjármagn til að búa til nýstárlegar vörur. </a:t>
            </a:r>
            <a:endParaRPr sz="1800">
              <a:solidFill>
                <a:srgbClr val="3F3F3F"/>
              </a:solidFill>
              <a:latin typeface="Calibri"/>
              <a:ea typeface="Calibri"/>
              <a:cs typeface="Calibri"/>
              <a:sym typeface="Calibri"/>
            </a:endParaRPr>
          </a:p>
        </p:txBody>
      </p:sp>
      <p:sp>
        <p:nvSpPr>
          <p:cNvPr id="152" name="Google Shape;152;p3"/>
          <p:cNvSpPr txBox="1"/>
          <p:nvPr/>
        </p:nvSpPr>
        <p:spPr>
          <a:xfrm>
            <a:off x="635850" y="4372125"/>
            <a:ext cx="8283900" cy="2281200"/>
          </a:xfrm>
          <a:prstGeom prst="rect">
            <a:avLst/>
          </a:prstGeom>
          <a:noFill/>
          <a:ln>
            <a:noFill/>
          </a:ln>
        </p:spPr>
        <p:txBody>
          <a:bodyPr anchorCtr="0" anchor="t" bIns="45700" lIns="91425" spcFirstLastPara="1" rIns="91425" wrap="square" tIns="45700">
            <a:spAutoFit/>
          </a:bodyPr>
          <a:lstStyle/>
          <a:p>
            <a:pPr indent="0" lvl="0" marL="0" rtl="0" algn="just">
              <a:lnSpc>
                <a:spcPct val="115000"/>
              </a:lnSpc>
              <a:spcBef>
                <a:spcPts val="0"/>
              </a:spcBef>
              <a:spcAft>
                <a:spcPts val="0"/>
              </a:spcAft>
              <a:buSzPts val="1100"/>
              <a:buNone/>
            </a:pPr>
            <a:r>
              <a:rPr lang="en-GB" sz="1800">
                <a:solidFill>
                  <a:schemeClr val="dk1"/>
                </a:solidFill>
                <a:latin typeface="Calibri"/>
                <a:ea typeface="Calibri"/>
                <a:cs typeface="Calibri"/>
                <a:sym typeface="Calibri"/>
              </a:rPr>
              <a:t>Samkvæmt Richard Callington er </a:t>
            </a:r>
            <a:r>
              <a:rPr b="1" lang="en-GB" sz="1800">
                <a:solidFill>
                  <a:schemeClr val="dk1"/>
                </a:solidFill>
                <a:latin typeface="Calibri"/>
                <a:ea typeface="Calibri"/>
                <a:cs typeface="Calibri"/>
                <a:sym typeface="Calibri"/>
              </a:rPr>
              <a:t>frumkvöðull einhver sem ástundar það að leggja mat á hugsanleg viðskipti í ljósi óljósrar framtíðar. </a:t>
            </a:r>
            <a:r>
              <a:rPr lang="en-GB" sz="1800">
                <a:solidFill>
                  <a:schemeClr val="dk1"/>
                </a:solidFill>
                <a:latin typeface="Calibri"/>
                <a:ea typeface="Calibri"/>
                <a:cs typeface="Calibri"/>
                <a:sym typeface="Calibri"/>
              </a:rPr>
              <a:t>Peter Drucker lýsti frumkvöðlunum sem </a:t>
            </a:r>
            <a:r>
              <a:rPr b="1" lang="en-GB" sz="1800">
                <a:solidFill>
                  <a:schemeClr val="dk1"/>
                </a:solidFill>
                <a:latin typeface="Calibri"/>
                <a:ea typeface="Calibri"/>
                <a:cs typeface="Calibri"/>
                <a:sym typeface="Calibri"/>
              </a:rPr>
              <a:t>uppfinningafólki, sem reiðubúið væri að taka áhættu til að koma af stað nýju verkefni til að skilar meiri hagnaði.</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rtl="0" algn="just">
              <a:lnSpc>
                <a:spcPct val="115000"/>
              </a:lnSpc>
              <a:spcBef>
                <a:spcPts val="0"/>
              </a:spcBef>
              <a:spcAft>
                <a:spcPts val="0"/>
              </a:spcAft>
              <a:buSzPts val="1100"/>
              <a:buNone/>
            </a:pPr>
            <a:r>
              <a:t/>
            </a:r>
            <a:endParaRPr sz="1800">
              <a:solidFill>
                <a:schemeClr val="dk1"/>
              </a:solidFill>
              <a:latin typeface="Calibri"/>
              <a:ea typeface="Calibri"/>
              <a:cs typeface="Calibri"/>
              <a:sym typeface="Calibri"/>
            </a:endParaRPr>
          </a:p>
          <a:p>
            <a:pPr indent="0" lvl="0" marL="0" rtl="0" algn="just">
              <a:lnSpc>
                <a:spcPct val="115000"/>
              </a:lnSpc>
              <a:spcBef>
                <a:spcPts val="0"/>
              </a:spcBef>
              <a:spcAft>
                <a:spcPts val="0"/>
              </a:spcAft>
              <a:buSzPts val="1100"/>
              <a:buNone/>
            </a:pPr>
            <a:r>
              <a:rPr lang="en-GB" sz="1800">
                <a:solidFill>
                  <a:schemeClr val="dk1"/>
                </a:solidFill>
                <a:latin typeface="Calibri"/>
                <a:ea typeface="Calibri"/>
                <a:cs typeface="Calibri"/>
                <a:sym typeface="Calibri"/>
              </a:rPr>
              <a:t>Þessar lýsingar endurspegla eiginleika frumkvöðulsins, eins og </a:t>
            </a:r>
            <a:r>
              <a:rPr b="1" lang="en-GB" sz="1800">
                <a:solidFill>
                  <a:schemeClr val="dk1"/>
                </a:solidFill>
                <a:latin typeface="Calibri"/>
                <a:ea typeface="Calibri"/>
                <a:cs typeface="Calibri"/>
                <a:sym typeface="Calibri"/>
              </a:rPr>
              <a:t>áhættuvit, nýsköpun, forvitni…</a:t>
            </a:r>
            <a:r>
              <a:rPr lang="en-GB" sz="1800">
                <a:solidFill>
                  <a:schemeClr val="dk1"/>
                </a:solidFill>
                <a:latin typeface="Calibri"/>
                <a:ea typeface="Calibri"/>
                <a:cs typeface="Calibri"/>
                <a:sym typeface="Calibri"/>
              </a:rPr>
              <a:t> Við skulum skoða málið nánar!</a:t>
            </a:r>
            <a:endParaRPr sz="1800">
              <a:latin typeface="Calibri"/>
              <a:ea typeface="Calibri"/>
              <a:cs typeface="Calibri"/>
              <a:sym typeface="Calibri"/>
            </a:endParaRPr>
          </a:p>
        </p:txBody>
      </p:sp>
      <p:graphicFrame>
        <p:nvGraphicFramePr>
          <p:cNvPr id="153" name="Google Shape;153;p3"/>
          <p:cNvGraphicFramePr/>
          <p:nvPr/>
        </p:nvGraphicFramePr>
        <p:xfrm>
          <a:off x="0" y="0"/>
          <a:ext cx="481611" cy="476867"/>
        </p:xfrm>
        <a:graphic>
          <a:graphicData uri="http://schemas.openxmlformats.org/presentationml/2006/ole">
            <mc:AlternateContent>
              <mc:Choice Requires="v">
                <p:oleObj r:id="rId5" imgH="476867" imgW="481611" progId="" spid="_x0000_s1">
                  <p:embed/>
                </p:oleObj>
              </mc:Choice>
              <mc:Fallback>
                <p:oleObj r:id="rId6" imgH="476867" imgW="481611" progId="">
                  <p:embed/>
                  <p:pic>
                    <p:nvPicPr>
                      <p:cNvPr id="153" name="Google Shape;153;p3"/>
                      <p:cNvPicPr preferRelativeResize="0"/>
                      <p:nvPr/>
                    </p:nvPicPr>
                    <p:blipFill rotWithShape="1">
                      <a:blip r:embed="rId7">
                        <a:alphaModFix/>
                      </a:blip>
                      <a:srcRect b="0" l="0" r="0" t="0"/>
                      <a:stretch/>
                    </p:blipFill>
                    <p:spPr>
                      <a:xfrm>
                        <a:off x="0" y="0"/>
                        <a:ext cx="481611" cy="476867"/>
                      </a:xfrm>
                      <a:prstGeom prst="rect">
                        <a:avLst/>
                      </a:prstGeom>
                      <a:noFill/>
                      <a:ln>
                        <a:noFill/>
                      </a:ln>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30"/>
          <p:cNvSpPr txBox="1"/>
          <p:nvPr>
            <p:ph idx="1" type="body"/>
          </p:nvPr>
        </p:nvSpPr>
        <p:spPr>
          <a:xfrm>
            <a:off x="-197" y="4005065"/>
            <a:ext cx="12192000" cy="76808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4800"/>
              <a:buNone/>
            </a:pPr>
            <a:r>
              <a:rPr lang="en-GB"/>
              <a:t>Takk fyrir!</a:t>
            </a:r>
            <a:endParaRPr/>
          </a:p>
        </p:txBody>
      </p:sp>
      <p:sp>
        <p:nvSpPr>
          <p:cNvPr id="485" name="Google Shape;485;p30"/>
          <p:cNvSpPr txBox="1"/>
          <p:nvPr>
            <p:ph idx="2" type="body"/>
          </p:nvPr>
        </p:nvSpPr>
        <p:spPr>
          <a:xfrm>
            <a:off x="-197" y="5157192"/>
            <a:ext cx="12192000" cy="384043"/>
          </a:xfrm>
          <a:prstGeom prst="rect">
            <a:avLst/>
          </a:prstGeom>
          <a:noFill/>
          <a:ln>
            <a:noFill/>
          </a:ln>
        </p:spPr>
        <p:txBody>
          <a:bodyPr anchorCtr="0" anchor="ctr" bIns="45700" lIns="91425" spcFirstLastPara="1" rIns="91425" wrap="square" tIns="45700">
            <a:normAutofit lnSpcReduction="10000"/>
          </a:bodyPr>
          <a:lstStyle/>
          <a:p>
            <a:pPr indent="0" lvl="0" marL="0" rtl="0" algn="ctr">
              <a:lnSpc>
                <a:spcPct val="90000"/>
              </a:lnSpc>
              <a:spcBef>
                <a:spcPts val="0"/>
              </a:spcBef>
              <a:spcAft>
                <a:spcPts val="0"/>
              </a:spcAft>
              <a:buClr>
                <a:srgbClr val="3F3F3F"/>
              </a:buClr>
              <a:buSzPts val="2400"/>
              <a:buNone/>
            </a:pPr>
            <a:r>
              <a:rPr lang="en-GB" sz="2400"/>
              <a:t>Fetaðu áfram lærdómsveginn á</a:t>
            </a:r>
            <a:r>
              <a:rPr lang="en-GB" sz="2400"/>
              <a:t> </a:t>
            </a:r>
            <a:r>
              <a:rPr lang="en-GB" sz="2400" u="sng">
                <a:solidFill>
                  <a:schemeClr val="hlink"/>
                </a:solidFill>
                <a:hlinkClick r:id="rId3"/>
              </a:rPr>
              <a:t>www.projectspecial.eu</a:t>
            </a:r>
            <a:r>
              <a:rPr lang="en-GB" sz="2400"/>
              <a:t>!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descr="Graphical user interface&#10;&#10;Description automatically generated with medium confidence" id="158" name="Google Shape;158;p4"/>
          <p:cNvPicPr preferRelativeResize="0"/>
          <p:nvPr/>
        </p:nvPicPr>
        <p:blipFill rotWithShape="1">
          <a:blip r:embed="rId4">
            <a:alphaModFix/>
          </a:blip>
          <a:srcRect b="13260" l="0" r="2956" t="9025"/>
          <a:stretch/>
        </p:blipFill>
        <p:spPr>
          <a:xfrm>
            <a:off x="4234344" y="2023001"/>
            <a:ext cx="2890625" cy="1730791"/>
          </a:xfrm>
          <a:prstGeom prst="rect">
            <a:avLst/>
          </a:prstGeom>
          <a:noFill/>
          <a:ln>
            <a:noFill/>
          </a:ln>
        </p:spPr>
      </p:pic>
      <p:sp>
        <p:nvSpPr>
          <p:cNvPr id="159" name="Google Shape;159;p4"/>
          <p:cNvSpPr/>
          <p:nvPr/>
        </p:nvSpPr>
        <p:spPr>
          <a:xfrm>
            <a:off x="11236774" y="4110800"/>
            <a:ext cx="268500" cy="226857"/>
          </a:xfrm>
          <a:prstGeom prst="ellipse">
            <a:avLst/>
          </a:prstGeom>
          <a:solidFill>
            <a:srgbClr val="F39E5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60" name="Google Shape;160;p4"/>
          <p:cNvSpPr/>
          <p:nvPr/>
        </p:nvSpPr>
        <p:spPr>
          <a:xfrm>
            <a:off x="10042013" y="382999"/>
            <a:ext cx="357542" cy="338556"/>
          </a:xfrm>
          <a:prstGeom prst="ellipse">
            <a:avLst/>
          </a:prstGeom>
          <a:solidFill>
            <a:srgbClr val="86BD70"/>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61" name="Google Shape;161;p4"/>
          <p:cNvSpPr/>
          <p:nvPr/>
        </p:nvSpPr>
        <p:spPr>
          <a:xfrm>
            <a:off x="7013150" y="5861297"/>
            <a:ext cx="363731" cy="338553"/>
          </a:xfrm>
          <a:prstGeom prst="ellipse">
            <a:avLst/>
          </a:prstGeom>
          <a:solidFill>
            <a:srgbClr val="87B5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62" name="Google Shape;162;p4"/>
          <p:cNvSpPr/>
          <p:nvPr/>
        </p:nvSpPr>
        <p:spPr>
          <a:xfrm rot="2700000">
            <a:off x="7562352" y="5537270"/>
            <a:ext cx="145925" cy="585033"/>
          </a:xfrm>
          <a:custGeom>
            <a:rect b="b" l="l" r="r" t="t"/>
            <a:pathLst>
              <a:path extrusionOk="0" h="4153123" w="1035916">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lt1"/>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63" name="Google Shape;163;p4"/>
          <p:cNvSpPr/>
          <p:nvPr/>
        </p:nvSpPr>
        <p:spPr>
          <a:xfrm flipH="1">
            <a:off x="1522588" y="2803717"/>
            <a:ext cx="221275" cy="212078"/>
          </a:xfrm>
          <a:prstGeom prst="ellipse">
            <a:avLst/>
          </a:prstGeom>
          <a:solidFill>
            <a:srgbClr val="F39E5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64" name="Google Shape;164;p4"/>
          <p:cNvSpPr/>
          <p:nvPr/>
        </p:nvSpPr>
        <p:spPr>
          <a:xfrm flipH="1">
            <a:off x="334779" y="6084302"/>
            <a:ext cx="231096" cy="231096"/>
          </a:xfrm>
          <a:prstGeom prst="ellipse">
            <a:avLst/>
          </a:prstGeom>
          <a:solidFill>
            <a:srgbClr val="86BD70"/>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65" name="Google Shape;165;p4"/>
          <p:cNvSpPr/>
          <p:nvPr/>
        </p:nvSpPr>
        <p:spPr>
          <a:xfrm flipH="1" rot="-2700000">
            <a:off x="5076637" y="5568781"/>
            <a:ext cx="145925" cy="585033"/>
          </a:xfrm>
          <a:custGeom>
            <a:rect b="b" l="l" r="r" t="t"/>
            <a:pathLst>
              <a:path extrusionOk="0" h="4153123" w="1035916">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lt1"/>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166" name="Google Shape;166;p4"/>
          <p:cNvSpPr txBox="1"/>
          <p:nvPr/>
        </p:nvSpPr>
        <p:spPr>
          <a:xfrm>
            <a:off x="1217479" y="1656786"/>
            <a:ext cx="2568979" cy="33855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sz="1600">
              <a:solidFill>
                <a:srgbClr val="3F3F3F"/>
              </a:solidFill>
              <a:latin typeface="Calibri"/>
              <a:ea typeface="Calibri"/>
              <a:cs typeface="Calibri"/>
              <a:sym typeface="Calibri"/>
            </a:endParaRPr>
          </a:p>
        </p:txBody>
      </p:sp>
      <p:grpSp>
        <p:nvGrpSpPr>
          <p:cNvPr id="167" name="Google Shape;167;p4"/>
          <p:cNvGrpSpPr/>
          <p:nvPr/>
        </p:nvGrpSpPr>
        <p:grpSpPr>
          <a:xfrm>
            <a:off x="565875" y="2510232"/>
            <a:ext cx="2830423" cy="642701"/>
            <a:chOff x="803640" y="3362835"/>
            <a:chExt cx="2269267" cy="482026"/>
          </a:xfrm>
        </p:grpSpPr>
        <p:sp>
          <p:nvSpPr>
            <p:cNvPr id="168" name="Google Shape;168;p4"/>
            <p:cNvSpPr txBox="1"/>
            <p:nvPr/>
          </p:nvSpPr>
          <p:spPr>
            <a:xfrm>
              <a:off x="803640" y="3590945"/>
              <a:ext cx="2269267" cy="25391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600">
                  <a:solidFill>
                    <a:srgbClr val="3F3F3F"/>
                  </a:solidFill>
                  <a:latin typeface="Calibri"/>
                  <a:ea typeface="Calibri"/>
                  <a:cs typeface="Calibri"/>
                  <a:sym typeface="Calibri"/>
                </a:rPr>
                <a:t>. </a:t>
              </a:r>
              <a:endParaRPr sz="1600">
                <a:solidFill>
                  <a:srgbClr val="3F3F3F"/>
                </a:solidFill>
                <a:latin typeface="Calibri"/>
                <a:ea typeface="Calibri"/>
                <a:cs typeface="Calibri"/>
                <a:sym typeface="Calibri"/>
              </a:endParaRPr>
            </a:p>
          </p:txBody>
        </p:sp>
        <p:sp>
          <p:nvSpPr>
            <p:cNvPr id="169" name="Google Shape;169;p4"/>
            <p:cNvSpPr txBox="1"/>
            <p:nvPr/>
          </p:nvSpPr>
          <p:spPr>
            <a:xfrm>
              <a:off x="803640" y="3362835"/>
              <a:ext cx="2059657" cy="25391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t/>
              </a:r>
              <a:endParaRPr b="1" sz="1600">
                <a:solidFill>
                  <a:srgbClr val="3F3F3F"/>
                </a:solidFill>
                <a:latin typeface="Calibri"/>
                <a:ea typeface="Calibri"/>
                <a:cs typeface="Calibri"/>
                <a:sym typeface="Calibri"/>
              </a:endParaRPr>
            </a:p>
          </p:txBody>
        </p:sp>
      </p:grpSp>
      <p:grpSp>
        <p:nvGrpSpPr>
          <p:cNvPr id="170" name="Google Shape;170;p4"/>
          <p:cNvGrpSpPr/>
          <p:nvPr/>
        </p:nvGrpSpPr>
        <p:grpSpPr>
          <a:xfrm>
            <a:off x="8547870" y="4034966"/>
            <a:ext cx="5057708" cy="788524"/>
            <a:chOff x="803640" y="3242385"/>
            <a:chExt cx="4054973" cy="591393"/>
          </a:xfrm>
        </p:grpSpPr>
        <p:sp>
          <p:nvSpPr>
            <p:cNvPr id="171" name="Google Shape;171;p4"/>
            <p:cNvSpPr txBox="1"/>
            <p:nvPr/>
          </p:nvSpPr>
          <p:spPr>
            <a:xfrm>
              <a:off x="803640" y="3579862"/>
              <a:ext cx="2059657"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rgbClr val="3F3F3F"/>
                </a:solidFill>
                <a:latin typeface="Calibri"/>
                <a:ea typeface="Calibri"/>
                <a:cs typeface="Calibri"/>
                <a:sym typeface="Calibri"/>
              </a:endParaRPr>
            </a:p>
          </p:txBody>
        </p:sp>
        <p:sp>
          <p:nvSpPr>
            <p:cNvPr id="172" name="Google Shape;172;p4"/>
            <p:cNvSpPr txBox="1"/>
            <p:nvPr/>
          </p:nvSpPr>
          <p:spPr>
            <a:xfrm>
              <a:off x="2798956" y="3242385"/>
              <a:ext cx="2059657" cy="2539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600">
                <a:solidFill>
                  <a:srgbClr val="3F3F3F"/>
                </a:solidFill>
                <a:latin typeface="Calibri"/>
                <a:ea typeface="Calibri"/>
                <a:cs typeface="Calibri"/>
                <a:sym typeface="Calibri"/>
              </a:endParaRPr>
            </a:p>
          </p:txBody>
        </p:sp>
      </p:grpSp>
      <p:grpSp>
        <p:nvGrpSpPr>
          <p:cNvPr id="173" name="Google Shape;173;p4"/>
          <p:cNvGrpSpPr/>
          <p:nvPr/>
        </p:nvGrpSpPr>
        <p:grpSpPr>
          <a:xfrm>
            <a:off x="10220784" y="5151180"/>
            <a:ext cx="2568980" cy="627924"/>
            <a:chOff x="803640" y="3362835"/>
            <a:chExt cx="2059657" cy="470943"/>
          </a:xfrm>
        </p:grpSpPr>
        <p:sp>
          <p:nvSpPr>
            <p:cNvPr id="174" name="Google Shape;174;p4"/>
            <p:cNvSpPr txBox="1"/>
            <p:nvPr/>
          </p:nvSpPr>
          <p:spPr>
            <a:xfrm>
              <a:off x="803640" y="3579862"/>
              <a:ext cx="2059657" cy="2539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600">
                <a:solidFill>
                  <a:srgbClr val="3F3F3F"/>
                </a:solidFill>
                <a:latin typeface="Calibri"/>
                <a:ea typeface="Calibri"/>
                <a:cs typeface="Calibri"/>
                <a:sym typeface="Calibri"/>
              </a:endParaRPr>
            </a:p>
          </p:txBody>
        </p:sp>
        <p:sp>
          <p:nvSpPr>
            <p:cNvPr id="175" name="Google Shape;175;p4"/>
            <p:cNvSpPr txBox="1"/>
            <p:nvPr/>
          </p:nvSpPr>
          <p:spPr>
            <a:xfrm>
              <a:off x="803640" y="3362835"/>
              <a:ext cx="2059657" cy="2539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rgbClr val="3F3F3F"/>
                  </a:solidFill>
                  <a:latin typeface="Calibri"/>
                  <a:ea typeface="Calibri"/>
                  <a:cs typeface="Calibri"/>
                  <a:sym typeface="Calibri"/>
                </a:rPr>
                <a:t> </a:t>
              </a:r>
              <a:endParaRPr b="1" sz="1600">
                <a:solidFill>
                  <a:srgbClr val="3F3F3F"/>
                </a:solidFill>
                <a:latin typeface="Calibri"/>
                <a:ea typeface="Calibri"/>
                <a:cs typeface="Calibri"/>
                <a:sym typeface="Calibri"/>
              </a:endParaRPr>
            </a:p>
          </p:txBody>
        </p:sp>
      </p:grpSp>
      <p:graphicFrame>
        <p:nvGraphicFramePr>
          <p:cNvPr id="176" name="Google Shape;176;p4"/>
          <p:cNvGraphicFramePr/>
          <p:nvPr/>
        </p:nvGraphicFramePr>
        <p:xfrm>
          <a:off x="554606" y="968562"/>
          <a:ext cx="3000000" cy="3000000"/>
        </p:xfrm>
        <a:graphic>
          <a:graphicData uri="http://schemas.openxmlformats.org/drawingml/2006/table">
            <a:tbl>
              <a:tblPr bandRow="1" firstRow="1">
                <a:noFill/>
                <a:tableStyleId>{C37FC8E9-B228-44A4-85A4-0370109FA9FB}</a:tableStyleId>
              </a:tblPr>
              <a:tblGrid>
                <a:gridCol w="1436225"/>
                <a:gridCol w="2141800"/>
                <a:gridCol w="4281900"/>
                <a:gridCol w="3342300"/>
              </a:tblGrid>
              <a:tr h="838875">
                <a:tc>
                  <a:txBody>
                    <a:bodyPr/>
                    <a:lstStyle/>
                    <a:p>
                      <a:pPr indent="0" lvl="0" marL="0" marR="0" rtl="0" algn="just">
                        <a:spcBef>
                          <a:spcPts val="0"/>
                        </a:spcBef>
                        <a:spcAft>
                          <a:spcPts val="0"/>
                        </a:spcAft>
                        <a:buNone/>
                      </a:pPr>
                      <a:r>
                        <a:rPr b="1" lang="en-GB" sz="1300"/>
                        <a:t>Forvitni</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lang="en-GB" sz="1100"/>
                        <a:t>Forvitni og fróðleiksfýsn frumkvöðla ýtir undir stöðuga  leit að nýjum  tækifærum.</a:t>
                      </a:r>
                      <a:r>
                        <a:rPr lang="en-GB" sz="1100" u="none" cap="none" strike="noStrike"/>
                        <a:t> </a:t>
                      </a:r>
                      <a:endParaRPr/>
                    </a:p>
                    <a:p>
                      <a:pPr indent="0" lvl="0" marL="0" marR="0" rtl="0" algn="just">
                        <a:spcBef>
                          <a:spcPts val="0"/>
                        </a:spcBef>
                        <a:spcAft>
                          <a:spcPts val="0"/>
                        </a:spcAft>
                        <a:buNone/>
                      </a:pPr>
                      <a:r>
                        <a:t/>
                      </a:r>
                      <a:endParaRPr sz="1100" u="none" cap="none" strike="noStrike"/>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lang="en-GB" sz="1300"/>
                        <a:t>Hópefli</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lang="en-GB" sz="1100"/>
                        <a:t>Frábær frumkvöðull er meðvitaður um styrkleika sína og veikleika. Í stað þess að láta hugsanlega galla halda aftur af sér, byggja frumkvöðlar upp teymi sem býr yfir viðeigandi hæfileikum</a:t>
                      </a:r>
                      <a:endParaRPr sz="1100" u="none" cap="none" strike="noStrike"/>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13275">
                <a:tc>
                  <a:txBody>
                    <a:bodyPr/>
                    <a:lstStyle/>
                    <a:p>
                      <a:pPr indent="0" lvl="0" marL="0" marR="0" rtl="0" algn="just">
                        <a:spcBef>
                          <a:spcPts val="0"/>
                        </a:spcBef>
                        <a:spcAft>
                          <a:spcPts val="0"/>
                        </a:spcAft>
                        <a:buNone/>
                      </a:pPr>
                      <a:r>
                        <a:rPr b="1" lang="en-GB" sz="1300"/>
                        <a:t>Skipulagðar tilraunir</a:t>
                      </a:r>
                      <a:endParaRPr b="1" sz="1300" u="none" cap="none" strike="noStrike"/>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lang="en-GB" sz="1100"/>
                        <a:t>Stýrðar tilraunir eru nauðsynlegar fyrir frumkvöðlastarf. Frumkvöðull verður að gera athuganir til að ganga úr skugga um að tækifærin séu þess virði að eltast við.</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lang="en-GB" sz="1300"/>
                        <a:t>Áhættuþol</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Clr>
                          <a:schemeClr val="dk1"/>
                        </a:buClr>
                        <a:buSzPts val="1100"/>
                        <a:buFont typeface="Arial"/>
                        <a:buNone/>
                      </a:pPr>
                      <a:r>
                        <a:rPr lang="en-GB" sz="1100"/>
                        <a:t>Áhætta og frumkvöðlastarfsemi eru oft tengd.</a:t>
                      </a:r>
                      <a:endParaRPr sz="1100"/>
                    </a:p>
                    <a:p>
                      <a:pPr indent="0" lvl="0" marL="0" marR="0" rtl="0" algn="just">
                        <a:spcBef>
                          <a:spcPts val="0"/>
                        </a:spcBef>
                        <a:spcAft>
                          <a:spcPts val="0"/>
                        </a:spcAft>
                        <a:buSzPts val="1100"/>
                        <a:buNone/>
                      </a:pPr>
                      <a:r>
                        <a:rPr lang="en-GB" sz="1100"/>
                        <a:t>Frumkvöðull verður að taka áhættu þegar hann stofnar fyrirtæki, en einnig að gera varúðarráðstafanir til að draga úr þeirri áhættu. Til að uppskera ávöxt vinnu sinnar eru farsælir frumkvöðlar tilbúnir að taka á sig ákveðna áhættu, en viðleitni þeirra til að draga úr áhættu hefur sterka fylgni við áhættuþol.</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05600">
                <a:tc>
                  <a:txBody>
                    <a:bodyPr/>
                    <a:lstStyle/>
                    <a:p>
                      <a:pPr indent="0" lvl="0" marL="0" marR="0" rtl="0" algn="just">
                        <a:spcBef>
                          <a:spcPts val="0"/>
                        </a:spcBef>
                        <a:spcAft>
                          <a:spcPts val="0"/>
                        </a:spcAft>
                        <a:buNone/>
                      </a:pPr>
                      <a:r>
                        <a:rPr b="1" lang="en-GB" sz="1300"/>
                        <a:t>Aðlögunarhæfni</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lang="en-GB" sz="1100"/>
                        <a:t>Farsælir stjórnendur fyrirtækja verða að vera sveigjanlegir og geta aðlagast nýjum aðstæðum, til að halda starfseminni áfram þrátt fyrir ófyrirséðra þróun.</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lang="en-GB" sz="1300"/>
                        <a:t>Að taka mistökum </a:t>
                      </a:r>
                      <a:endParaRPr b="1" sz="1300"/>
                    </a:p>
                    <a:p>
                      <a:pPr indent="0" lvl="0" marL="0" marR="0" rtl="0" algn="r">
                        <a:spcBef>
                          <a:spcPts val="0"/>
                        </a:spcBef>
                        <a:spcAft>
                          <a:spcPts val="0"/>
                        </a:spcAft>
                        <a:buNone/>
                      </a:pPr>
                      <a:r>
                        <a:rPr b="1" lang="en-GB" sz="1300"/>
                        <a:t>með hægð</a:t>
                      </a:r>
                      <a:endParaRPr b="1" sz="1300" u="none" cap="none" strike="noStrike"/>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lang="en-GB" sz="1100"/>
                        <a:t>Farsælir frumkvöðlar verða að sætta sig við mistök. Frekar en að láta ótta við að mistakast halda aftur af sér, eru þeir knúnir áfram af möguleikanum á árangri.</a:t>
                      </a:r>
                      <a:endParaRPr sz="1100" u="none" cap="none" strike="noStrike"/>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80025">
                <a:tc>
                  <a:txBody>
                    <a:bodyPr/>
                    <a:lstStyle/>
                    <a:p>
                      <a:pPr indent="0" lvl="0" marL="0" marR="0" rtl="0" algn="just">
                        <a:spcBef>
                          <a:spcPts val="0"/>
                        </a:spcBef>
                        <a:spcAft>
                          <a:spcPts val="0"/>
                        </a:spcAft>
                        <a:buNone/>
                      </a:pPr>
                      <a:r>
                        <a:rPr b="1" lang="en-GB" sz="1300"/>
                        <a:t>Ákveðni</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lang="en-GB" sz="1100"/>
                        <a:t>Til að ná árangri þarf frumkvöðull að taka erfiðar ákvarðanir og standa við þær.</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lang="en-GB" sz="1300"/>
                        <a:t>Þrautseigja</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lang="en-GB" sz="1100"/>
                        <a:t>Þó að margir farsælir frumkvöðlar sætti sig við mistök þýðir það ekki að þeir gefist auðveldlega upp. Þeir líta frekar á mistök sem tækifæri til lærdóms og þróunar.</a:t>
                      </a:r>
                      <a:endParaRPr sz="1100" u="none" cap="none" strike="noStrike"/>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955875">
                <a:tc>
                  <a:txBody>
                    <a:bodyPr/>
                    <a:lstStyle/>
                    <a:p>
                      <a:pPr indent="0" lvl="0" marL="0" marR="0" rtl="0" algn="just">
                        <a:spcBef>
                          <a:spcPts val="0"/>
                        </a:spcBef>
                        <a:spcAft>
                          <a:spcPts val="0"/>
                        </a:spcAft>
                        <a:buNone/>
                      </a:pPr>
                      <a:r>
                        <a:rPr b="1" lang="en-GB" sz="1300"/>
                        <a:t>Langtíma- einbeiting</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lang="en-GB" sz="1100"/>
                        <a:t>Jafnvel þótt fyrstu stig verkefnisins séu afgerandi fyrir velgengni þess, lýkur ferlinu ekki þegar fyrirtækinu hefur verið ýtt úr vör</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r">
                        <a:spcBef>
                          <a:spcPts val="0"/>
                        </a:spcBef>
                        <a:spcAft>
                          <a:spcPts val="0"/>
                        </a:spcAft>
                        <a:buNone/>
                      </a:pPr>
                      <a:r>
                        <a:rPr b="1" lang="en-GB" sz="1300"/>
                        <a:t>Nýsköpun</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just">
                        <a:spcBef>
                          <a:spcPts val="0"/>
                        </a:spcBef>
                        <a:spcAft>
                          <a:spcPts val="0"/>
                        </a:spcAft>
                        <a:buNone/>
                      </a:pPr>
                      <a:r>
                        <a:rPr lang="en-GB" sz="1100"/>
                        <a:t>Sumir frumkvöðlar eru skapand að eðlisfarii, en ekki allir. Sem betur fer er hægt að þróa eigin sköpun og auka skapandi nálgun. Með því að skerpa hæfni þína í stefnumótandi hugsun gerirðu þig betur í stakk búna/búinn til að þekkja nýja möguleika.</a:t>
                      </a:r>
                      <a:endParaRPr/>
                    </a:p>
                  </a:txBody>
                  <a:tcPr marT="42600" marB="42600" marR="85200" marL="852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aphicFrame>
        <p:nvGraphicFramePr>
          <p:cNvPr id="177" name="Google Shape;177;p4"/>
          <p:cNvGraphicFramePr/>
          <p:nvPr/>
        </p:nvGraphicFramePr>
        <p:xfrm>
          <a:off x="11741167" y="6381133"/>
          <a:ext cx="481611" cy="476867"/>
        </p:xfrm>
        <a:graphic>
          <a:graphicData uri="http://schemas.openxmlformats.org/presentationml/2006/ole">
            <mc:AlternateContent>
              <mc:Choice Requires="v">
                <p:oleObj r:id="rId5" imgH="476867" imgW="481611" progId="" spid="_x0000_s1">
                  <p:embed/>
                </p:oleObj>
              </mc:Choice>
              <mc:Fallback>
                <p:oleObj r:id="rId6" imgH="476867" imgW="481611" progId="">
                  <p:embed/>
                  <p:pic>
                    <p:nvPicPr>
                      <p:cNvPr id="177" name="Google Shape;177;p4"/>
                      <p:cNvPicPr preferRelativeResize="0"/>
                      <p:nvPr/>
                    </p:nvPicPr>
                    <p:blipFill rotWithShape="1">
                      <a:blip r:embed="rId7">
                        <a:alphaModFix/>
                      </a:blip>
                      <a:srcRect b="0" l="0" r="0" t="0"/>
                      <a:stretch/>
                    </p:blipFill>
                    <p:spPr>
                      <a:xfrm>
                        <a:off x="11741167" y="6381133"/>
                        <a:ext cx="481611" cy="476867"/>
                      </a:xfrm>
                      <a:prstGeom prst="rect">
                        <a:avLst/>
                      </a:prstGeom>
                      <a:noFill/>
                      <a:ln>
                        <a:noFill/>
                      </a:ln>
                    </p:spPr>
                  </p:pic>
                </p:oleObj>
              </mc:Fallback>
            </mc:AlternateContent>
          </a:graphicData>
        </a:graphic>
      </p:graphicFrame>
      <p:sp>
        <p:nvSpPr>
          <p:cNvPr id="178" name="Google Shape;178;p4"/>
          <p:cNvSpPr txBox="1"/>
          <p:nvPr/>
        </p:nvSpPr>
        <p:spPr>
          <a:xfrm>
            <a:off x="1034053" y="193002"/>
            <a:ext cx="987638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1800">
                <a:solidFill>
                  <a:schemeClr val="dk1"/>
                </a:solidFill>
                <a:latin typeface="Calibri"/>
                <a:ea typeface="Calibri"/>
                <a:cs typeface="Calibri"/>
                <a:sym typeface="Calibri"/>
              </a:rPr>
              <a:t>Tíu eiginleikar og tilhneigingar í fari farsælla frumkvöðla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p:nvPr/>
        </p:nvSpPr>
        <p:spPr>
          <a:xfrm>
            <a:off x="287355" y="308371"/>
            <a:ext cx="11617291" cy="6384992"/>
          </a:xfrm>
          <a:prstGeom prst="frame">
            <a:avLst>
              <a:gd fmla="val 890" name="adj1"/>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pic>
        <p:nvPicPr>
          <p:cNvPr id="184" name="Google Shape;184;p5"/>
          <p:cNvPicPr preferRelativeResize="0"/>
          <p:nvPr/>
        </p:nvPicPr>
        <p:blipFill rotWithShape="1">
          <a:blip r:embed="rId4">
            <a:alphaModFix/>
          </a:blip>
          <a:srcRect b="0" l="0" r="0" t="0"/>
          <a:stretch/>
        </p:blipFill>
        <p:spPr>
          <a:xfrm>
            <a:off x="10715543" y="4561072"/>
            <a:ext cx="1069128" cy="1992938"/>
          </a:xfrm>
          <a:prstGeom prst="rect">
            <a:avLst/>
          </a:prstGeom>
          <a:noFill/>
          <a:ln>
            <a:noFill/>
          </a:ln>
        </p:spPr>
      </p:pic>
      <p:sp>
        <p:nvSpPr>
          <p:cNvPr id="185" name="Google Shape;185;p5"/>
          <p:cNvSpPr txBox="1"/>
          <p:nvPr/>
        </p:nvSpPr>
        <p:spPr>
          <a:xfrm>
            <a:off x="616988" y="1300459"/>
            <a:ext cx="10958100" cy="39096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Við getum sagt að frumkvöðlastarfsemi sé</a:t>
            </a:r>
            <a:r>
              <a:rPr b="1" lang="en-GB" sz="1800">
                <a:solidFill>
                  <a:schemeClr val="dk1"/>
                </a:solidFill>
                <a:latin typeface="Calibri"/>
                <a:ea typeface="Calibri"/>
                <a:cs typeface="Calibri"/>
                <a:sym typeface="Calibri"/>
              </a:rPr>
              <a:t> í eðli sínu með mjög háan áhættustuðul.</a:t>
            </a:r>
            <a:r>
              <a:rPr lang="en-GB" sz="1800">
                <a:solidFill>
                  <a:schemeClr val="dk1"/>
                </a:solidFill>
                <a:latin typeface="Calibri"/>
                <a:ea typeface="Calibri"/>
                <a:cs typeface="Calibri"/>
                <a:sym typeface="Calibri"/>
              </a:rPr>
              <a:t> Forsenda áhættu er meðal fárra þátta sem aðgreina frumkvöðla frá stjórnendum.</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Slík áhætta tengist </a:t>
            </a:r>
            <a:r>
              <a:rPr b="1" lang="en-GB" sz="1800">
                <a:solidFill>
                  <a:schemeClr val="dk1"/>
                </a:solidFill>
                <a:latin typeface="Calibri"/>
                <a:ea typeface="Calibri"/>
                <a:cs typeface="Calibri"/>
                <a:sym typeface="Calibri"/>
              </a:rPr>
              <a:t>heildaróvissu</a:t>
            </a:r>
            <a:r>
              <a:rPr lang="en-GB" sz="1800">
                <a:solidFill>
                  <a:schemeClr val="dk1"/>
                </a:solidFill>
                <a:latin typeface="Calibri"/>
                <a:ea typeface="Calibri"/>
                <a:cs typeface="Calibri"/>
                <a:sym typeface="Calibri"/>
              </a:rPr>
              <a:t> um árangur og arðsemi frumkvöðlaframtaksins.</a:t>
            </a:r>
            <a:r>
              <a:rPr b="1" lang="en-GB" sz="1800">
                <a:solidFill>
                  <a:schemeClr val="dk1"/>
                </a:solidFill>
                <a:latin typeface="Calibri"/>
                <a:ea typeface="Calibri"/>
                <a:cs typeface="Calibri"/>
                <a:sym typeface="Calibri"/>
              </a:rPr>
              <a:t> Áskorun frumkvöðla felst í því að takast á við slíka óvissu með hugrekki, aðferðum og gagnrýninni hugsun, til að draga úr áhættunni og mæta væntanlegum niðurstöðum.</a:t>
            </a:r>
            <a:endParaRPr b="1"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Með frumkvöðlaviðhorfi er litið á erfiðleika sem frábær viðskiptatækifæri, sem bíða eftir að verða nýtt. Frumkvöðlar öðlast dýrmætan lærdóm af mistökum sem þeir geta notað til að breyta nýsköpunarstefnu sinni og endurstilla samkeppnisforskot sitt.</a:t>
            </a:r>
            <a:endParaRPr sz="1800">
              <a:solidFill>
                <a:schemeClr val="dk1"/>
              </a:solidFill>
              <a:latin typeface="Calibri"/>
              <a:ea typeface="Calibri"/>
              <a:cs typeface="Calibri"/>
              <a:sym typeface="Calibri"/>
            </a:endParaRPr>
          </a:p>
          <a:p>
            <a:pPr indent="0" lvl="0" marL="0" marR="0" rtl="0" algn="just">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SzPts val="1100"/>
              <a:buNone/>
            </a:pPr>
            <a:r>
              <a:rPr lang="en-GB" sz="1800">
                <a:solidFill>
                  <a:schemeClr val="dk1"/>
                </a:solidFill>
                <a:latin typeface="Calibri"/>
                <a:ea typeface="Calibri"/>
                <a:cs typeface="Calibri"/>
                <a:sym typeface="Calibri"/>
              </a:rPr>
              <a:t>Þess vegna þurfum við að einbeita okkur að </a:t>
            </a:r>
            <a:r>
              <a:rPr b="1" lang="en-GB" sz="1800">
                <a:solidFill>
                  <a:schemeClr val="dk1"/>
                </a:solidFill>
                <a:latin typeface="Calibri"/>
                <a:ea typeface="Calibri"/>
                <a:cs typeface="Calibri"/>
                <a:sym typeface="Calibri"/>
              </a:rPr>
              <a:t>frumkvæði </a:t>
            </a:r>
            <a:r>
              <a:rPr lang="en-GB" sz="1800">
                <a:solidFill>
                  <a:schemeClr val="dk1"/>
                </a:solidFill>
                <a:latin typeface="Calibri"/>
                <a:ea typeface="Calibri"/>
                <a:cs typeface="Calibri"/>
                <a:sym typeface="Calibri"/>
              </a:rPr>
              <a:t>og </a:t>
            </a:r>
            <a:r>
              <a:rPr b="1" lang="en-GB" sz="1800">
                <a:solidFill>
                  <a:schemeClr val="dk1"/>
                </a:solidFill>
                <a:latin typeface="Calibri"/>
                <a:ea typeface="Calibri"/>
                <a:cs typeface="Calibri"/>
                <a:sym typeface="Calibri"/>
              </a:rPr>
              <a:t>frumkvöðlahugsun</a:t>
            </a:r>
            <a:r>
              <a:rPr lang="en-GB"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a:p>
        </p:txBody>
      </p:sp>
      <p:graphicFrame>
        <p:nvGraphicFramePr>
          <p:cNvPr id="186" name="Google Shape;186;p5"/>
          <p:cNvGraphicFramePr/>
          <p:nvPr/>
        </p:nvGraphicFramePr>
        <p:xfrm>
          <a:off x="77695" y="69937"/>
          <a:ext cx="481611" cy="476867"/>
        </p:xfrm>
        <a:graphic>
          <a:graphicData uri="http://schemas.openxmlformats.org/presentationml/2006/ole">
            <mc:AlternateContent>
              <mc:Choice Requires="v">
                <p:oleObj r:id="rId5" imgH="476867" imgW="481611" progId="" spid="_x0000_s1">
                  <p:embed/>
                </p:oleObj>
              </mc:Choice>
              <mc:Fallback>
                <p:oleObj r:id="rId6" imgH="476867" imgW="481611" progId="">
                  <p:embed/>
                  <p:pic>
                    <p:nvPicPr>
                      <p:cNvPr id="186" name="Google Shape;186;p5"/>
                      <p:cNvPicPr preferRelativeResize="0"/>
                      <p:nvPr/>
                    </p:nvPicPr>
                    <p:blipFill rotWithShape="1">
                      <a:blip r:embed="rId7">
                        <a:alphaModFix/>
                      </a:blip>
                      <a:srcRect b="0" l="0" r="0" t="0"/>
                      <a:stretch/>
                    </p:blipFill>
                    <p:spPr>
                      <a:xfrm>
                        <a:off x="77695" y="69937"/>
                        <a:ext cx="481611" cy="476867"/>
                      </a:xfrm>
                      <a:prstGeom prst="rect">
                        <a:avLst/>
                      </a:prstGeom>
                      <a:noFill/>
                      <a:ln>
                        <a:noFill/>
                      </a:ln>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descr="A picture containing text&#10;&#10;Description automatically generated" id="191" name="Google Shape;191;p6"/>
          <p:cNvPicPr preferRelativeResize="0"/>
          <p:nvPr/>
        </p:nvPicPr>
        <p:blipFill rotWithShape="1">
          <a:blip r:embed="rId4">
            <a:alphaModFix/>
          </a:blip>
          <a:srcRect b="0" l="0" r="0" t="0"/>
          <a:stretch/>
        </p:blipFill>
        <p:spPr>
          <a:xfrm>
            <a:off x="7726166" y="3893905"/>
            <a:ext cx="4289034" cy="2624405"/>
          </a:xfrm>
          <a:prstGeom prst="rect">
            <a:avLst/>
          </a:prstGeom>
          <a:noFill/>
          <a:ln>
            <a:noFill/>
          </a:ln>
        </p:spPr>
      </p:pic>
      <p:sp>
        <p:nvSpPr>
          <p:cNvPr id="192" name="Google Shape;192;p6"/>
          <p:cNvSpPr txBox="1"/>
          <p:nvPr/>
        </p:nvSpPr>
        <p:spPr>
          <a:xfrm>
            <a:off x="249382" y="858825"/>
            <a:ext cx="11693100" cy="4956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Næmni fyrir frumkvæði og frumkvöðlastarfi er </a:t>
            </a:r>
            <a:r>
              <a:rPr b="1" lang="en-GB" sz="1800">
                <a:solidFill>
                  <a:schemeClr val="dk1"/>
                </a:solidFill>
                <a:latin typeface="Calibri"/>
                <a:ea typeface="Calibri"/>
                <a:cs typeface="Calibri"/>
                <a:sym typeface="Calibri"/>
              </a:rPr>
              <a:t>hæfileikinn til að breyta hugmyndum í framkvæmd, með eftirfarandi færni að vopni: sköpunargáfu, nýsköpun, áhættutöku, skipulagningu og hæfni til að stjórna verkefnum.</a:t>
            </a:r>
            <a:r>
              <a:rPr lang="en-GB" sz="1800">
                <a:solidFill>
                  <a:schemeClr val="dk1"/>
                </a:solidFill>
                <a:latin typeface="Calibri"/>
                <a:ea typeface="Calibri"/>
                <a:cs typeface="Calibri"/>
                <a:sym typeface="Calibri"/>
              </a:rPr>
              <a:t> Frumkvæðis- og frumkvöðlavit vísar til getu einstaklings til að breyta hugmyndum í verk.</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Þetta er grunnurinn að sérhæfðari færni og þekkingu sem krafist er af þeim sem koma á fót eða leggja sitt af mörkum til félagslegrar/viðskiptalegrar starfsemi. </a:t>
            </a:r>
            <a:r>
              <a:rPr lang="en-GB" sz="1800">
                <a:solidFill>
                  <a:schemeClr val="dk1"/>
                </a:solidFill>
                <a:latin typeface="Calibri"/>
                <a:ea typeface="Calibri"/>
                <a:cs typeface="Calibri"/>
                <a:sym typeface="Calibri"/>
              </a:rPr>
              <a:t>Frumkvæðis- og frumkvöðlavit </a:t>
            </a:r>
            <a:r>
              <a:rPr lang="en-GB" sz="1800">
                <a:solidFill>
                  <a:schemeClr val="dk1"/>
                </a:solidFill>
                <a:latin typeface="Calibri"/>
                <a:ea typeface="Calibri"/>
                <a:cs typeface="Calibri"/>
                <a:sym typeface="Calibri"/>
              </a:rPr>
              <a:t>hjálpar fólki bæði í daglegu lífi og á vinnustaðnum, meðvitund um samhengi vinnunnar og getuna til að grípa tækifærin. Þetta ætti að hvetja til góðra stjórnarhátta og auka siðferðilega meðvitund.</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Frumkvæði, framtakssemi og sjálfstæði, bæði í einkalífi og atvinnulífi, eru einkenni frumkvöðlavits. Það felur einnig í sér drifkraft og einbeitingu til að ná markmiðum, bæði þeim persónulegu og þeim sem er deilt með öðrum.</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a:solidFill>
                  <a:schemeClr val="dk1"/>
                </a:solidFill>
                <a:latin typeface="Calibri"/>
                <a:ea typeface="Calibri"/>
                <a:cs typeface="Calibri"/>
                <a:sym typeface="Calibri"/>
              </a:rPr>
              <a:t>Við leggjum til að eftirfarandi rammar frá leiðtogaráðinu (European Commission) séu athugaðir:</a:t>
            </a:r>
            <a:r>
              <a:rPr lang="en-GB">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5">
                  <a:extLst>
                    <a:ext uri="{A12FA001-AC4F-418D-AE19-62706E023703}">
                      <ahyp:hlinkClr val="tx"/>
                    </a:ext>
                  </a:extLst>
                </a:hlinkClick>
              </a:rPr>
              <a:t>https://publications.jrc.ec.europa.eu/repository/handle/JRC109128</a:t>
            </a:r>
            <a:r>
              <a:rPr lang="en-GB" sz="1800">
                <a:solidFill>
                  <a:schemeClr val="dk1"/>
                </a:solidFill>
                <a:latin typeface="Calibri"/>
                <a:ea typeface="Calibri"/>
                <a:cs typeface="Calibri"/>
                <a:sym typeface="Calibri"/>
              </a:rPr>
              <a:t> </a:t>
            </a:r>
            <a:r>
              <a:rPr lang="en-GB" sz="1800" u="sng">
                <a:solidFill>
                  <a:schemeClr val="dk1"/>
                </a:solidFill>
                <a:latin typeface="Calibri"/>
                <a:ea typeface="Calibri"/>
                <a:cs typeface="Calibri"/>
                <a:sym typeface="Calibri"/>
                <a:hlinkClick r:id="rId6">
                  <a:extLst>
                    <a:ext uri="{A12FA001-AC4F-418D-AE19-62706E023703}">
                      <ahyp:hlinkClr val="tx"/>
                    </a:ext>
                  </a:extLst>
                </a:hlinkClick>
              </a:rPr>
              <a:t>https://publications.jrc.ec.europa.eu/repository/handle/JRC120911</a:t>
            </a:r>
            <a:endParaRPr sz="1800">
              <a:solidFill>
                <a:schemeClr val="dk1"/>
              </a:solidFill>
              <a:latin typeface="Calibri"/>
              <a:ea typeface="Calibri"/>
              <a:cs typeface="Calibri"/>
              <a:sym typeface="Calibri"/>
            </a:endParaRPr>
          </a:p>
        </p:txBody>
      </p:sp>
      <p:graphicFrame>
        <p:nvGraphicFramePr>
          <p:cNvPr id="193" name="Google Shape;193;p6"/>
          <p:cNvGraphicFramePr/>
          <p:nvPr/>
        </p:nvGraphicFramePr>
        <p:xfrm>
          <a:off x="77695" y="69937"/>
          <a:ext cx="481611" cy="476867"/>
        </p:xfrm>
        <a:graphic>
          <a:graphicData uri="http://schemas.openxmlformats.org/presentationml/2006/ole">
            <mc:AlternateContent>
              <mc:Choice Requires="v">
                <p:oleObj r:id="rId7" imgH="476867" imgW="481611" progId="" spid="_x0000_s1">
                  <p:embed/>
                </p:oleObj>
              </mc:Choice>
              <mc:Fallback>
                <p:oleObj r:id="rId8" imgH="476867" imgW="481611" progId="">
                  <p:embed/>
                  <p:pic>
                    <p:nvPicPr>
                      <p:cNvPr id="193" name="Google Shape;193;p6"/>
                      <p:cNvPicPr preferRelativeResize="0"/>
                      <p:nvPr/>
                    </p:nvPicPr>
                    <p:blipFill rotWithShape="1">
                      <a:blip r:embed="rId9">
                        <a:alphaModFix/>
                      </a:blip>
                      <a:srcRect b="0" l="0" r="0" t="0"/>
                      <a:stretch/>
                    </p:blipFill>
                    <p:spPr>
                      <a:xfrm>
                        <a:off x="77695" y="69937"/>
                        <a:ext cx="481611" cy="476867"/>
                      </a:xfrm>
                      <a:prstGeom prst="rect">
                        <a:avLst/>
                      </a:prstGeom>
                      <a:noFill/>
                      <a:ln>
                        <a:noFill/>
                      </a:ln>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descr="Graphical user interface&#10;&#10;Description automatically generated with medium confidence" id="198" name="Google Shape;198;p7"/>
          <p:cNvPicPr preferRelativeResize="0"/>
          <p:nvPr/>
        </p:nvPicPr>
        <p:blipFill rotWithShape="1">
          <a:blip r:embed="rId4">
            <a:alphaModFix/>
          </a:blip>
          <a:srcRect b="0" l="0" r="0" t="0"/>
          <a:stretch/>
        </p:blipFill>
        <p:spPr>
          <a:xfrm>
            <a:off x="6971033" y="395767"/>
            <a:ext cx="1800211" cy="1539180"/>
          </a:xfrm>
          <a:prstGeom prst="rect">
            <a:avLst/>
          </a:prstGeom>
          <a:noFill/>
          <a:ln>
            <a:noFill/>
          </a:ln>
        </p:spPr>
      </p:pic>
      <p:sp>
        <p:nvSpPr>
          <p:cNvPr id="199" name="Google Shape;199;p7"/>
          <p:cNvSpPr/>
          <p:nvPr/>
        </p:nvSpPr>
        <p:spPr>
          <a:xfrm>
            <a:off x="287355" y="308371"/>
            <a:ext cx="11617291" cy="6384992"/>
          </a:xfrm>
          <a:prstGeom prst="frame">
            <a:avLst>
              <a:gd fmla="val 890" name="adj1"/>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200" name="Google Shape;200;p7"/>
          <p:cNvSpPr/>
          <p:nvPr/>
        </p:nvSpPr>
        <p:spPr>
          <a:xfrm>
            <a:off x="8869033" y="0"/>
            <a:ext cx="2688299" cy="6858000"/>
          </a:xfrm>
          <a:prstGeom prst="rect">
            <a:avLst/>
          </a:prstGeom>
          <a:solidFill>
            <a:srgbClr val="87B5B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1" name="Google Shape;201;p7"/>
          <p:cNvSpPr txBox="1"/>
          <p:nvPr/>
        </p:nvSpPr>
        <p:spPr>
          <a:xfrm>
            <a:off x="9013048" y="2920922"/>
            <a:ext cx="2400267" cy="66683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SzPts val="3200"/>
              <a:buFont typeface="Arial"/>
              <a:buNone/>
            </a:pPr>
            <a:r>
              <a:rPr b="1" lang="en-GB" sz="3200">
                <a:solidFill>
                  <a:schemeClr val="lt1"/>
                </a:solidFill>
                <a:latin typeface="Calibri"/>
                <a:ea typeface="Calibri"/>
                <a:cs typeface="Calibri"/>
                <a:sym typeface="Calibri"/>
              </a:rPr>
              <a:t>Sjálfsgeta</a:t>
            </a:r>
            <a:endParaRPr/>
          </a:p>
        </p:txBody>
      </p:sp>
      <p:sp>
        <p:nvSpPr>
          <p:cNvPr id="202" name="Google Shape;202;p7"/>
          <p:cNvSpPr txBox="1"/>
          <p:nvPr/>
        </p:nvSpPr>
        <p:spPr>
          <a:xfrm>
            <a:off x="1037688" y="611723"/>
            <a:ext cx="61029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Hugtakið sjálfsgeta (e. self-efficacy) var lagt fram af sálfræðingnum Albert Bandura og vísar til eigin mats á því: „hversu vel man getur framkvæmt aðgerðir sem þarf til að takast á við væntanlegar aðstæður“.</a:t>
            </a:r>
            <a:endParaRPr sz="1800">
              <a:latin typeface="Calibri"/>
              <a:ea typeface="Calibri"/>
              <a:cs typeface="Calibri"/>
              <a:sym typeface="Calibri"/>
            </a:endParaRPr>
          </a:p>
        </p:txBody>
      </p:sp>
      <p:sp>
        <p:nvSpPr>
          <p:cNvPr id="203" name="Google Shape;203;p7"/>
          <p:cNvSpPr txBox="1"/>
          <p:nvPr/>
        </p:nvSpPr>
        <p:spPr>
          <a:xfrm>
            <a:off x="753994" y="2150903"/>
            <a:ext cx="7648500" cy="3694200"/>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Noto Sans Symbols"/>
              <a:buChar char="✔"/>
            </a:pPr>
            <a:r>
              <a:rPr b="1" lang="en-GB" sz="1800">
                <a:solidFill>
                  <a:schemeClr val="dk1"/>
                </a:solidFill>
                <a:latin typeface="Calibri"/>
                <a:ea typeface="Calibri"/>
                <a:cs typeface="Calibri"/>
                <a:sym typeface="Calibri"/>
              </a:rPr>
              <a:t>Þessi sjálfsgeta hefur áhrif á mannlega hegðun á öllum samskipta (í vinnu, félagslífi, samböndum o.s.fr.v.). </a:t>
            </a:r>
            <a:r>
              <a:rPr lang="en-GB" sz="1800">
                <a:solidFill>
                  <a:schemeClr val="dk1"/>
                </a:solidFill>
                <a:latin typeface="Calibri"/>
                <a:ea typeface="Calibri"/>
                <a:cs typeface="Calibri"/>
                <a:sym typeface="Calibri"/>
              </a:rPr>
              <a:t>Orðið nær yfir heildarkerfi skoðana sem einstaklingur hefur og notar sem leiðarljós í breytingum á lífi sínu. Þess vegna er skynjunin á eigin getu einstaklings, sjálfsgetan, líklega áhrifamesta breytan þegar kemur að áhrifum á val einstaklingins og þær áskoranir sem hún/hann er tilbúin(n) að takast á við.</a:t>
            </a:r>
            <a:endParaRPr sz="1800">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Þetta aðstæðubundna sjálfstraust er mjög gagnlegt fyrir rótgróna frumkvöðla (og upprennandi) vegna þess að </a:t>
            </a:r>
            <a:r>
              <a:rPr b="1" lang="en-GB" sz="1800">
                <a:solidFill>
                  <a:schemeClr val="dk1"/>
                </a:solidFill>
                <a:latin typeface="Calibri"/>
                <a:ea typeface="Calibri"/>
                <a:cs typeface="Calibri"/>
                <a:sym typeface="Calibri"/>
              </a:rPr>
              <a:t>það nærir hæfni þeirra til að vinna skilvirkt og hafa áhrif</a:t>
            </a:r>
            <a:r>
              <a:rPr lang="en-GB" sz="1800">
                <a:solidFill>
                  <a:schemeClr val="dk1"/>
                </a:solidFill>
                <a:latin typeface="Calibri"/>
                <a:ea typeface="Calibri"/>
                <a:cs typeface="Calibri"/>
                <a:sym typeface="Calibri"/>
              </a:rPr>
              <a:t> innan rekstrar-/viðskiptaumhverfis þeirra.</a:t>
            </a:r>
            <a:endParaRPr sz="1800">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just">
              <a:spcBef>
                <a:spcPts val="0"/>
              </a:spcBef>
              <a:spcAft>
                <a:spcPts val="0"/>
              </a:spcAft>
              <a:buClr>
                <a:schemeClr val="dk1"/>
              </a:buClr>
              <a:buSzPts val="1800"/>
              <a:buFont typeface="Noto Sans Symbols"/>
              <a:buChar char="✔"/>
            </a:pPr>
            <a:r>
              <a:rPr lang="en-GB" sz="1800">
                <a:solidFill>
                  <a:schemeClr val="dk1"/>
                </a:solidFill>
                <a:latin typeface="Calibri"/>
                <a:ea typeface="Calibri"/>
                <a:cs typeface="Calibri"/>
                <a:sym typeface="Calibri"/>
              </a:rPr>
              <a:t>Heilbrigð sjálfsgeta hefur </a:t>
            </a:r>
            <a:r>
              <a:rPr b="1" lang="en-GB" sz="1800">
                <a:solidFill>
                  <a:schemeClr val="dk1"/>
                </a:solidFill>
                <a:latin typeface="Calibri"/>
                <a:ea typeface="Calibri"/>
                <a:cs typeface="Calibri"/>
                <a:sym typeface="Calibri"/>
              </a:rPr>
              <a:t>uppörvandi áhrif </a:t>
            </a:r>
            <a:r>
              <a:rPr lang="en-GB" sz="1800">
                <a:solidFill>
                  <a:schemeClr val="dk1"/>
                </a:solidFill>
                <a:latin typeface="Calibri"/>
                <a:ea typeface="Calibri"/>
                <a:cs typeface="Calibri"/>
                <a:sym typeface="Calibri"/>
              </a:rPr>
              <a:t>á hæfni frumkvöðla til að starfa af sjálfstrausti, skilvirkni og áhuga.</a:t>
            </a:r>
            <a:endParaRPr sz="1800">
              <a:latin typeface="Calibri"/>
              <a:ea typeface="Calibri"/>
              <a:cs typeface="Calibri"/>
              <a:sym typeface="Calibri"/>
            </a:endParaRPr>
          </a:p>
        </p:txBody>
      </p:sp>
      <p:graphicFrame>
        <p:nvGraphicFramePr>
          <p:cNvPr id="204" name="Google Shape;204;p7"/>
          <p:cNvGraphicFramePr/>
          <p:nvPr/>
        </p:nvGraphicFramePr>
        <p:xfrm>
          <a:off x="46548" y="69937"/>
          <a:ext cx="481611" cy="476867"/>
        </p:xfrm>
        <a:graphic>
          <a:graphicData uri="http://schemas.openxmlformats.org/presentationml/2006/ole">
            <mc:AlternateContent>
              <mc:Choice Requires="v">
                <p:oleObj r:id="rId5" imgH="476867" imgW="481611" progId="" spid="_x0000_s1">
                  <p:embed/>
                </p:oleObj>
              </mc:Choice>
              <mc:Fallback>
                <p:oleObj r:id="rId6" imgH="476867" imgW="481611" progId="">
                  <p:embed/>
                  <p:pic>
                    <p:nvPicPr>
                      <p:cNvPr id="204" name="Google Shape;204;p7"/>
                      <p:cNvPicPr preferRelativeResize="0"/>
                      <p:nvPr/>
                    </p:nvPicPr>
                    <p:blipFill rotWithShape="1">
                      <a:blip r:embed="rId7">
                        <a:alphaModFix/>
                      </a:blip>
                      <a:srcRect b="0" l="0" r="0" t="0"/>
                      <a:stretch/>
                    </p:blipFill>
                    <p:spPr>
                      <a:xfrm>
                        <a:off x="46548" y="69937"/>
                        <a:ext cx="481611" cy="476867"/>
                      </a:xfrm>
                      <a:prstGeom prst="rect">
                        <a:avLst/>
                      </a:prstGeom>
                      <a:noFill/>
                      <a:ln>
                        <a:noFill/>
                      </a:ln>
                    </p:spPr>
                  </p:pic>
                </p:oleObj>
              </mc:Fallback>
            </mc:AlternateContent>
          </a:graphicData>
        </a:graphic>
      </p:graphicFrame>
      <p:sp>
        <p:nvSpPr>
          <p:cNvPr id="205" name="Google Shape;205;p7"/>
          <p:cNvSpPr/>
          <p:nvPr/>
        </p:nvSpPr>
        <p:spPr>
          <a:xfrm>
            <a:off x="753995" y="2150903"/>
            <a:ext cx="283800" cy="288000"/>
          </a:xfrm>
          <a:prstGeom prst="ellipse">
            <a:avLst/>
          </a:prstGeom>
          <a:solidFill>
            <a:srgbClr val="87B5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6" name="Google Shape;206;p7"/>
          <p:cNvSpPr/>
          <p:nvPr/>
        </p:nvSpPr>
        <p:spPr>
          <a:xfrm>
            <a:off x="776532" y="4064017"/>
            <a:ext cx="283800" cy="288000"/>
          </a:xfrm>
          <a:prstGeom prst="ellipse">
            <a:avLst/>
          </a:prstGeom>
          <a:solidFill>
            <a:srgbClr val="87B5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7" name="Google Shape;207;p7"/>
          <p:cNvSpPr/>
          <p:nvPr/>
        </p:nvSpPr>
        <p:spPr>
          <a:xfrm>
            <a:off x="753993" y="5210889"/>
            <a:ext cx="283695" cy="288015"/>
          </a:xfrm>
          <a:prstGeom prst="ellipse">
            <a:avLst/>
          </a:prstGeom>
          <a:solidFill>
            <a:srgbClr val="87B5BA"/>
          </a:solidFill>
          <a:ln>
            <a:noFill/>
          </a:ln>
        </p:spPr>
        <p:txBody>
          <a:bodyPr anchorCtr="0" anchor="ctr" bIns="60950" lIns="121900" spcFirstLastPara="1" rIns="121900" wrap="square" tIns="6095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08" name="Google Shape;208;p7"/>
          <p:cNvSpPr txBox="1"/>
          <p:nvPr/>
        </p:nvSpPr>
        <p:spPr>
          <a:xfrm>
            <a:off x="1199509" y="6220035"/>
            <a:ext cx="6097712"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200">
                <a:solidFill>
                  <a:schemeClr val="dk1"/>
                </a:solidFill>
                <a:latin typeface="Calibri"/>
                <a:ea typeface="Calibri"/>
                <a:cs typeface="Calibri"/>
                <a:sym typeface="Calibri"/>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Graphical user interface&#10;&#10;Description automatically generated" id="213" name="Google Shape;213;p8"/>
          <p:cNvPicPr preferRelativeResize="0"/>
          <p:nvPr/>
        </p:nvPicPr>
        <p:blipFill rotWithShape="1">
          <a:blip r:embed="rId4">
            <a:alphaModFix/>
          </a:blip>
          <a:srcRect b="0" l="6974" r="8136" t="8496"/>
          <a:stretch/>
        </p:blipFill>
        <p:spPr>
          <a:xfrm>
            <a:off x="2239766" y="5349347"/>
            <a:ext cx="1556721" cy="1185115"/>
          </a:xfrm>
          <a:prstGeom prst="rect">
            <a:avLst/>
          </a:prstGeom>
          <a:noFill/>
          <a:ln>
            <a:noFill/>
          </a:ln>
        </p:spPr>
      </p:pic>
      <p:sp>
        <p:nvSpPr>
          <p:cNvPr id="214" name="Google Shape;214;p8"/>
          <p:cNvSpPr txBox="1"/>
          <p:nvPr/>
        </p:nvSpPr>
        <p:spPr>
          <a:xfrm>
            <a:off x="523984" y="465151"/>
            <a:ext cx="11168100" cy="2586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1800">
                <a:solidFill>
                  <a:schemeClr val="dk1"/>
                </a:solidFill>
                <a:latin typeface="Calibri"/>
                <a:ea typeface="Calibri"/>
                <a:cs typeface="Calibri"/>
                <a:sym typeface="Calibri"/>
              </a:rPr>
              <a:t>Sjálfsgeta frumkvöðla</a:t>
            </a:r>
            <a:r>
              <a:rPr lang="en-GB" sz="1800">
                <a:solidFill>
                  <a:schemeClr val="dk1"/>
                </a:solidFill>
                <a:latin typeface="Calibri"/>
                <a:ea typeface="Calibri"/>
                <a:cs typeface="Calibri"/>
                <a:sym typeface="Calibri"/>
              </a:rPr>
              <a:t> er notuð til að skilgreina trú einstaklings á eigin hæfileikum, og hefur afgerandi hlutverk í mótun frumkvöðlaáforma. Að þessu leyti má gera ráð fyrir að sjálfsgeta frumkvöðla sé í samræmi við frumkvöðlaáform hverju sinni.</a:t>
            </a:r>
            <a:endParaRPr sz="1800">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Rannsóknir benda til þess að </a:t>
            </a:r>
            <a:r>
              <a:rPr b="1" lang="en-GB" sz="1800">
                <a:solidFill>
                  <a:schemeClr val="dk1"/>
                </a:solidFill>
                <a:latin typeface="Calibri"/>
                <a:ea typeface="Calibri"/>
                <a:cs typeface="Calibri"/>
                <a:sym typeface="Calibri"/>
              </a:rPr>
              <a:t>sterk tengsl séu á milli sjálfsgetu frumkvöðla og frammistöðu þess fyrirtækis sem frumkvöðullinn hefur stofnað.</a:t>
            </a:r>
            <a:r>
              <a:rPr lang="en-GB" sz="1800">
                <a:solidFill>
                  <a:schemeClr val="dk1"/>
                </a:solidFill>
                <a:latin typeface="Calibri"/>
                <a:ea typeface="Calibri"/>
                <a:cs typeface="Calibri"/>
                <a:sym typeface="Calibri"/>
              </a:rPr>
              <a:t> Almennt er viðurkennt að sjálfsgeta frumkvöðla (sem vísar til trúar einstaklings á getu hans til að sinna verkefnum og hlutverkum sem miða að árangri) gegnir mikilvægu hlutverki við að ákvarða hvort einstaklingar þrói með sér eigin frumkvöðla(starfs)feril eða sýni aðra frumkvöðlahegðun.</a:t>
            </a:r>
            <a:endParaRPr sz="1800">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215" name="Google Shape;215;p8"/>
          <p:cNvGraphicFramePr/>
          <p:nvPr/>
        </p:nvGraphicFramePr>
        <p:xfrm>
          <a:off x="889226" y="3175623"/>
          <a:ext cx="3000000" cy="3000000"/>
        </p:xfrm>
        <a:graphic>
          <a:graphicData uri="http://schemas.openxmlformats.org/drawingml/2006/table">
            <a:tbl>
              <a:tblPr bandRow="1" firstRow="1">
                <a:noFill/>
                <a:tableStyleId>{345726A0-CC40-4E09-B7FD-A14DC9890EAD}</a:tableStyleId>
              </a:tblPr>
              <a:tblGrid>
                <a:gridCol w="5481900"/>
                <a:gridCol w="5280925"/>
              </a:tblGrid>
              <a:tr h="327600">
                <a:tc>
                  <a:txBody>
                    <a:bodyPr/>
                    <a:lstStyle/>
                    <a:p>
                      <a:pPr indent="0" lvl="0" marL="0" marR="0" rtl="0" algn="l">
                        <a:spcBef>
                          <a:spcPts val="0"/>
                        </a:spcBef>
                        <a:spcAft>
                          <a:spcPts val="0"/>
                        </a:spcAft>
                        <a:buNone/>
                      </a:pPr>
                      <a:r>
                        <a:rPr b="1" lang="en-GB" sz="1800"/>
                        <a:t>Fólk með sterka sjálfsgetu</a:t>
                      </a:r>
                      <a:endParaRPr/>
                    </a:p>
                  </a:txBody>
                  <a:tcPr marT="45725" marB="45725" marR="91450" marL="91450"/>
                </a:tc>
                <a:tc>
                  <a:txBody>
                    <a:bodyPr/>
                    <a:lstStyle/>
                    <a:p>
                      <a:pPr indent="0" lvl="0" marL="0" marR="0" rtl="0" algn="l">
                        <a:spcBef>
                          <a:spcPts val="0"/>
                        </a:spcBef>
                        <a:spcAft>
                          <a:spcPts val="0"/>
                        </a:spcAft>
                        <a:buNone/>
                      </a:pPr>
                      <a:r>
                        <a:rPr b="1" lang="en-GB" sz="1800"/>
                        <a:t>Fólk með veika sjálfsgetu</a:t>
                      </a:r>
                      <a:endParaRPr/>
                    </a:p>
                  </a:txBody>
                  <a:tcPr marT="45725" marB="45725" marR="91450" marL="91450"/>
                </a:tc>
              </a:tr>
              <a:tr h="2026200">
                <a:tc>
                  <a:txBody>
                    <a:bodyPr/>
                    <a:lstStyle/>
                    <a:p>
                      <a:pPr indent="-342900" lvl="0" marL="457200" rtl="0" algn="l">
                        <a:spcBef>
                          <a:spcPts val="0"/>
                        </a:spcBef>
                        <a:spcAft>
                          <a:spcPts val="0"/>
                        </a:spcAft>
                        <a:buClr>
                          <a:schemeClr val="dk1"/>
                        </a:buClr>
                        <a:buSzPts val="1800"/>
                        <a:buFont typeface="Calibri"/>
                        <a:buChar char="•"/>
                      </a:pPr>
                      <a:r>
                        <a:rPr lang="en-GB" sz="1800"/>
                        <a:t>Þróar dýpri áhuga á starfsemi sem það tekur þátt í</a:t>
                      </a:r>
                      <a:endParaRPr sz="1800"/>
                    </a:p>
                    <a:p>
                      <a:pPr indent="-342900" lvl="0" marL="457200" rtl="0" algn="l">
                        <a:spcBef>
                          <a:spcPts val="0"/>
                        </a:spcBef>
                        <a:spcAft>
                          <a:spcPts val="0"/>
                        </a:spcAft>
                        <a:buClr>
                          <a:schemeClr val="dk1"/>
                        </a:buClr>
                        <a:buSzPts val="1800"/>
                        <a:buFont typeface="Calibri"/>
                        <a:buChar char="•"/>
                      </a:pPr>
                      <a:r>
                        <a:rPr lang="en-GB" sz="1800"/>
                        <a:t>Sýnir sterkari skyldurækni þegar kemur að eigin hagsmunum og starfseminnar</a:t>
                      </a:r>
                      <a:endParaRPr sz="1800"/>
                    </a:p>
                    <a:p>
                      <a:pPr indent="-342900" lvl="0" marL="457200" rtl="0" algn="l">
                        <a:spcBef>
                          <a:spcPts val="0"/>
                        </a:spcBef>
                        <a:spcAft>
                          <a:spcPts val="0"/>
                        </a:spcAft>
                        <a:buClr>
                          <a:schemeClr val="dk1"/>
                        </a:buClr>
                        <a:buSzPts val="1800"/>
                        <a:buFont typeface="Calibri"/>
                        <a:buChar char="•"/>
                      </a:pPr>
                      <a:r>
                        <a:rPr lang="en-GB" sz="1800"/>
                        <a:t>Nær sér fljótt eftir áföll og vonbrigði</a:t>
                      </a:r>
                      <a:endParaRPr sz="1800"/>
                    </a:p>
                    <a:p>
                      <a:pPr indent="-342900" lvl="0" marL="457200" rtl="0" algn="l">
                        <a:spcBef>
                          <a:spcPts val="0"/>
                        </a:spcBef>
                        <a:spcAft>
                          <a:spcPts val="0"/>
                        </a:spcAft>
                        <a:buClr>
                          <a:schemeClr val="dk1"/>
                        </a:buClr>
                        <a:buSzPts val="1800"/>
                        <a:buFont typeface="Calibri"/>
                        <a:buChar char="•"/>
                      </a:pPr>
                      <a:r>
                        <a:rPr lang="en-GB" sz="1800"/>
                        <a:t>Lítur á krefjandi vandamál sem verkefni sem þarf að sigrast á</a:t>
                      </a:r>
                      <a:endParaRPr sz="1800"/>
                    </a:p>
                  </a:txBody>
                  <a:tcPr marT="45725" marB="45725" marR="91450" marL="91450"/>
                </a:tc>
                <a:tc>
                  <a:txBody>
                    <a:bodyPr/>
                    <a:lstStyle/>
                    <a:p>
                      <a:pPr indent="-342900" lvl="0" marL="457200" rtl="0" algn="l">
                        <a:spcBef>
                          <a:spcPts val="0"/>
                        </a:spcBef>
                        <a:spcAft>
                          <a:spcPts val="0"/>
                        </a:spcAft>
                        <a:buClr>
                          <a:schemeClr val="dk1"/>
                        </a:buClr>
                        <a:buSzPts val="1800"/>
                        <a:buFont typeface="Calibri"/>
                        <a:buChar char="•"/>
                      </a:pPr>
                      <a:r>
                        <a:rPr lang="en-GB" sz="1800"/>
                        <a:t>Forðast krefjandi verkefni</a:t>
                      </a:r>
                      <a:endParaRPr sz="1800"/>
                    </a:p>
                    <a:p>
                      <a:pPr indent="-342900" lvl="0" marL="457200" rtl="0" algn="l">
                        <a:spcBef>
                          <a:spcPts val="0"/>
                        </a:spcBef>
                        <a:spcAft>
                          <a:spcPts val="0"/>
                        </a:spcAft>
                        <a:buClr>
                          <a:schemeClr val="dk1"/>
                        </a:buClr>
                        <a:buSzPts val="1800"/>
                        <a:buFont typeface="Calibri"/>
                        <a:buChar char="•"/>
                      </a:pPr>
                      <a:r>
                        <a:rPr lang="en-GB" sz="1800"/>
                        <a:t>Heldur að erfið verkefni og aðstæður séu ofar getu þeirra</a:t>
                      </a:r>
                      <a:endParaRPr sz="1800"/>
                    </a:p>
                    <a:p>
                      <a:pPr indent="-342900" lvl="0" marL="457200" rtl="0" algn="l">
                        <a:spcBef>
                          <a:spcPts val="0"/>
                        </a:spcBef>
                        <a:spcAft>
                          <a:spcPts val="0"/>
                        </a:spcAft>
                        <a:buClr>
                          <a:schemeClr val="dk1"/>
                        </a:buClr>
                        <a:buSzPts val="1800"/>
                        <a:buFont typeface="Calibri"/>
                        <a:buChar char="•"/>
                      </a:pPr>
                      <a:r>
                        <a:rPr lang="en-GB" sz="1800"/>
                        <a:t>Einbeitir sér að persónulegum mistökum og neikvæðum niðurstöðum</a:t>
                      </a:r>
                      <a:endParaRPr sz="1800"/>
                    </a:p>
                    <a:p>
                      <a:pPr indent="-342900" lvl="0" marL="457200" rtl="0" algn="l">
                        <a:spcBef>
                          <a:spcPts val="0"/>
                        </a:spcBef>
                        <a:spcAft>
                          <a:spcPts val="0"/>
                        </a:spcAft>
                        <a:buClr>
                          <a:schemeClr val="dk1"/>
                        </a:buClr>
                        <a:buSzPts val="1800"/>
                        <a:buFont typeface="Calibri"/>
                        <a:buChar char="•"/>
                      </a:pPr>
                      <a:r>
                        <a:rPr lang="en-GB" sz="1800"/>
                        <a:t>Missir fljótt trúna á eigin hæfileikum</a:t>
                      </a:r>
                      <a:endParaRPr sz="1800"/>
                    </a:p>
                  </a:txBody>
                  <a:tcPr marT="45725" marB="45725" marR="91450" marL="91450"/>
                </a:tc>
              </a:tr>
            </a:tbl>
          </a:graphicData>
        </a:graphic>
      </p:graphicFrame>
      <p:graphicFrame>
        <p:nvGraphicFramePr>
          <p:cNvPr id="216" name="Google Shape;216;p8"/>
          <p:cNvGraphicFramePr/>
          <p:nvPr/>
        </p:nvGraphicFramePr>
        <p:xfrm>
          <a:off x="77695" y="69937"/>
          <a:ext cx="481611" cy="476867"/>
        </p:xfrm>
        <a:graphic>
          <a:graphicData uri="http://schemas.openxmlformats.org/presentationml/2006/ole">
            <mc:AlternateContent>
              <mc:Choice Requires="v">
                <p:oleObj r:id="rId5" imgH="476867" imgW="481611" progId="" spid="_x0000_s1">
                  <p:embed/>
                </p:oleObj>
              </mc:Choice>
              <mc:Fallback>
                <p:oleObj r:id="rId6" imgH="476867" imgW="481611" progId="">
                  <p:embed/>
                  <p:pic>
                    <p:nvPicPr>
                      <p:cNvPr id="216" name="Google Shape;216;p8"/>
                      <p:cNvPicPr preferRelativeResize="0"/>
                      <p:nvPr/>
                    </p:nvPicPr>
                    <p:blipFill rotWithShape="1">
                      <a:blip r:embed="rId7">
                        <a:alphaModFix/>
                      </a:blip>
                      <a:srcRect b="0" l="0" r="0" t="0"/>
                      <a:stretch/>
                    </p:blipFill>
                    <p:spPr>
                      <a:xfrm>
                        <a:off x="77695" y="69937"/>
                        <a:ext cx="481611" cy="476867"/>
                      </a:xfrm>
                      <a:prstGeom prst="rect">
                        <a:avLst/>
                      </a:prstGeom>
                      <a:noFill/>
                      <a:ln>
                        <a:noFill/>
                      </a:ln>
                    </p:spPr>
                  </p:pic>
                </p:oleObj>
              </mc:Fallback>
            </mc:AlternateContent>
          </a:graphicData>
        </a:graphic>
      </p:graphicFrame>
      <p:pic>
        <p:nvPicPr>
          <p:cNvPr descr="Icon&#10;&#10;Description automatically generated" id="217" name="Google Shape;217;p8"/>
          <p:cNvPicPr preferRelativeResize="0"/>
          <p:nvPr/>
        </p:nvPicPr>
        <p:blipFill rotWithShape="1">
          <a:blip r:embed="rId8">
            <a:alphaModFix/>
          </a:blip>
          <a:srcRect b="0" l="0" r="0" t="0"/>
          <a:stretch/>
        </p:blipFill>
        <p:spPr>
          <a:xfrm>
            <a:off x="12690954" y="4257980"/>
            <a:ext cx="1525055" cy="1454122"/>
          </a:xfrm>
          <a:prstGeom prst="rect">
            <a:avLst/>
          </a:prstGeom>
          <a:noFill/>
          <a:ln>
            <a:noFill/>
          </a:ln>
        </p:spPr>
      </p:pic>
      <p:pic>
        <p:nvPicPr>
          <p:cNvPr descr="A picture containing icon&#10;&#10;Description automatically generated" id="218" name="Google Shape;218;p8"/>
          <p:cNvPicPr preferRelativeResize="0"/>
          <p:nvPr/>
        </p:nvPicPr>
        <p:blipFill rotWithShape="1">
          <a:blip r:embed="rId9">
            <a:alphaModFix/>
          </a:blip>
          <a:srcRect b="0" l="0" r="0" t="0"/>
          <a:stretch/>
        </p:blipFill>
        <p:spPr>
          <a:xfrm>
            <a:off x="12690954" y="1223913"/>
            <a:ext cx="1163471" cy="991656"/>
          </a:xfrm>
          <a:prstGeom prst="rect">
            <a:avLst/>
          </a:prstGeom>
          <a:noFill/>
          <a:ln>
            <a:noFill/>
          </a:ln>
        </p:spPr>
      </p:pic>
      <p:pic>
        <p:nvPicPr>
          <p:cNvPr id="219" name="Google Shape;219;p8"/>
          <p:cNvPicPr preferRelativeResize="0"/>
          <p:nvPr/>
        </p:nvPicPr>
        <p:blipFill rotWithShape="1">
          <a:blip r:embed="rId10">
            <a:alphaModFix/>
          </a:blip>
          <a:srcRect b="0" l="0" r="0" t="0"/>
          <a:stretch/>
        </p:blipFill>
        <p:spPr>
          <a:xfrm>
            <a:off x="8095133" y="5293005"/>
            <a:ext cx="1274898" cy="10995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Graphical user interface&#10;&#10;Description automatically generated with medium confidence" id="224" name="Google Shape;224;p9"/>
          <p:cNvPicPr preferRelativeResize="0"/>
          <p:nvPr/>
        </p:nvPicPr>
        <p:blipFill rotWithShape="1">
          <a:blip r:embed="rId3">
            <a:alphaModFix/>
          </a:blip>
          <a:srcRect b="0" l="0" r="0" t="0"/>
          <a:stretch/>
        </p:blipFill>
        <p:spPr>
          <a:xfrm>
            <a:off x="6950519" y="418577"/>
            <a:ext cx="1800211" cy="1539180"/>
          </a:xfrm>
          <a:prstGeom prst="rect">
            <a:avLst/>
          </a:prstGeom>
          <a:noFill/>
          <a:ln>
            <a:noFill/>
          </a:ln>
        </p:spPr>
      </p:pic>
      <p:sp>
        <p:nvSpPr>
          <p:cNvPr id="225" name="Google Shape;225;p9"/>
          <p:cNvSpPr/>
          <p:nvPr/>
        </p:nvSpPr>
        <p:spPr>
          <a:xfrm>
            <a:off x="287355" y="308371"/>
            <a:ext cx="11617291" cy="6384992"/>
          </a:xfrm>
          <a:prstGeom prst="frame">
            <a:avLst>
              <a:gd fmla="val 890" name="adj1"/>
            </a:avLst>
          </a:prstGeom>
          <a:solidFill>
            <a:schemeClr val="accent2"/>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Calibri"/>
              <a:ea typeface="Calibri"/>
              <a:cs typeface="Calibri"/>
              <a:sym typeface="Calibri"/>
            </a:endParaRPr>
          </a:p>
        </p:txBody>
      </p:sp>
      <p:sp>
        <p:nvSpPr>
          <p:cNvPr id="226" name="Google Shape;226;p9"/>
          <p:cNvSpPr/>
          <p:nvPr/>
        </p:nvSpPr>
        <p:spPr>
          <a:xfrm>
            <a:off x="8874506" y="0"/>
            <a:ext cx="2688299"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227" name="Google Shape;227;p9"/>
          <p:cNvSpPr txBox="1"/>
          <p:nvPr/>
        </p:nvSpPr>
        <p:spPr>
          <a:xfrm>
            <a:off x="8519467" y="2980493"/>
            <a:ext cx="3043338" cy="192054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200">
                <a:solidFill>
                  <a:schemeClr val="lt1"/>
                </a:solidFill>
                <a:latin typeface="Calibri"/>
                <a:ea typeface="Calibri"/>
                <a:cs typeface="Calibri"/>
                <a:sym typeface="Calibri"/>
              </a:rPr>
              <a:t>Sjálfsvitund</a:t>
            </a:r>
            <a:endParaRPr sz="3200">
              <a:solidFill>
                <a:schemeClr val="lt1"/>
              </a:solidFill>
              <a:latin typeface="Calibri"/>
              <a:ea typeface="Calibri"/>
              <a:cs typeface="Calibri"/>
              <a:sym typeface="Calibri"/>
            </a:endParaRPr>
          </a:p>
        </p:txBody>
      </p:sp>
      <p:sp>
        <p:nvSpPr>
          <p:cNvPr id="228" name="Google Shape;228;p9"/>
          <p:cNvSpPr txBox="1"/>
          <p:nvPr/>
        </p:nvSpPr>
        <p:spPr>
          <a:xfrm>
            <a:off x="689539" y="1540108"/>
            <a:ext cx="7659000" cy="42483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Rannsóknir benda til þess að </a:t>
            </a:r>
            <a:r>
              <a:rPr b="1" lang="en-GB" sz="1800">
                <a:solidFill>
                  <a:schemeClr val="dk1"/>
                </a:solidFill>
                <a:latin typeface="Calibri"/>
                <a:ea typeface="Calibri"/>
                <a:cs typeface="Calibri"/>
                <a:sym typeface="Calibri"/>
              </a:rPr>
              <a:t>við sjáum sjálf okkur skýrar en áður, við erum öruggari og meira skapandi. Við tökum skynsamari ákvarðanir, byggjum upp sterkari tengsl og miðlum á skilvirkari hátt.</a:t>
            </a:r>
            <a:r>
              <a:rPr lang="en-GB" sz="1800">
                <a:solidFill>
                  <a:schemeClr val="dk1"/>
                </a:solidFill>
                <a:latin typeface="Calibri"/>
                <a:ea typeface="Calibri"/>
                <a:cs typeface="Calibri"/>
                <a:sym typeface="Calibri"/>
              </a:rPr>
              <a:t> Við erum ólíklegri til að ljúga, svindla og stela. Við erum betri starfsmenn sem fá fleiri stöðuhækkanir. Og við erum skilvirkari leiðtogar með ánægðara starfsfólki og arðbærari fyrirtæki.</a:t>
            </a:r>
            <a:endParaRPr sz="1800">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Mikilvæg kenning á þessu sviði segir að </a:t>
            </a:r>
            <a:r>
              <a:rPr b="1" lang="en-GB" sz="1800">
                <a:solidFill>
                  <a:schemeClr val="dk1"/>
                </a:solidFill>
                <a:latin typeface="Calibri"/>
                <a:ea typeface="Calibri"/>
                <a:cs typeface="Calibri"/>
                <a:sym typeface="Calibri"/>
              </a:rPr>
              <a:t>sjálfsvitund sé það hugarástand sem gerir fólki kleift að bera saman og meta núverandi viðmið sín, við innri væntingar.</a:t>
            </a:r>
            <a:endParaRPr sz="1800">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just">
              <a:spcBef>
                <a:spcPts val="0"/>
              </a:spcBef>
              <a:spcAft>
                <a:spcPts val="0"/>
              </a:spcAft>
              <a:buNone/>
            </a:pPr>
            <a:r>
              <a:rPr lang="en-GB" sz="1800">
                <a:solidFill>
                  <a:schemeClr val="dk1"/>
                </a:solidFill>
                <a:latin typeface="Calibri"/>
                <a:ea typeface="Calibri"/>
                <a:cs typeface="Calibri"/>
                <a:sym typeface="Calibri"/>
              </a:rPr>
              <a:t>Sjálfsmeðvitaðir frumkvöðlar hegða sér af </a:t>
            </a:r>
            <a:r>
              <a:rPr b="1" lang="en-GB" sz="1800">
                <a:solidFill>
                  <a:schemeClr val="dk1"/>
                </a:solidFill>
                <a:latin typeface="Calibri"/>
                <a:ea typeface="Calibri"/>
                <a:cs typeface="Calibri"/>
                <a:sym typeface="Calibri"/>
              </a:rPr>
              <a:t>áreiðanleika, forystu og tilfinningalegri greind. </a:t>
            </a:r>
            <a:r>
              <a:rPr lang="en-GB" sz="1800">
                <a:solidFill>
                  <a:schemeClr val="dk1"/>
                </a:solidFill>
                <a:latin typeface="Calibri"/>
                <a:ea typeface="Calibri"/>
                <a:cs typeface="Calibri"/>
                <a:sym typeface="Calibri"/>
              </a:rPr>
              <a:t>Þeir móta sér og öðrum siðferðilega betra, sjálfbærara og meira skapandi vinnuumhverfi, og nýta þar djúpan skilning á siðferðilegum skyldum sínum, getu og sjálfsmynd hvers og eins.</a:t>
            </a:r>
            <a:endParaRPr sz="1800">
              <a:latin typeface="Calibri"/>
              <a:ea typeface="Calibri"/>
              <a:cs typeface="Calibri"/>
              <a:sym typeface="Calibri"/>
            </a:endParaRPr>
          </a:p>
        </p:txBody>
      </p:sp>
      <p:sp>
        <p:nvSpPr>
          <p:cNvPr id="229" name="Google Shape;229;p9"/>
          <p:cNvSpPr txBox="1"/>
          <p:nvPr/>
        </p:nvSpPr>
        <p:spPr>
          <a:xfrm>
            <a:off x="904126" y="738651"/>
            <a:ext cx="6287700" cy="6465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lang="en-GB" sz="1800">
                <a:solidFill>
                  <a:schemeClr val="dk1"/>
                </a:solidFill>
                <a:latin typeface="Calibri"/>
                <a:ea typeface="Calibri"/>
                <a:cs typeface="Calibri"/>
                <a:sym typeface="Calibri"/>
              </a:rPr>
              <a:t>Sjálfsvitund virðist hafa orðið nýjasta tískuorð stjórnenda að undanförnu - og ekki að ástæðulausu.</a:t>
            </a:r>
            <a:endParaRPr sz="18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2022-10-26T08:08:15Z</dcterms:created>
  <dc:creator>gloria ridolfi</dc:creator>
</cp:coreProperties>
</file>