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Noto Sans Symbols" panose="020B0502040504020204" pitchFamily="34" charset="0"/>
      <p:regular r:id="rId45"/>
    </p:embeddedFont>
    <p:embeddedFont>
      <p:font typeface="Public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4nVL2F8fWRqxYU8L41gRAc/s3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6"/>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1299b39c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21299b39cf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1299b39cf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g21299b39cf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38"/>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38"/>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8"/>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8"/>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38"/>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1"/>
          <p:cNvSpPr>
            <a:spLocks noGrp="1"/>
          </p:cNvSpPr>
          <p:nvPr>
            <p:ph type="pic" idx="2"/>
          </p:nvPr>
        </p:nvSpPr>
        <p:spPr>
          <a:xfrm>
            <a:off x="0" y="-1"/>
            <a:ext cx="3059832" cy="5143501"/>
          </a:xfrm>
          <a:prstGeom prst="rect">
            <a:avLst/>
          </a:prstGeom>
          <a:solidFill>
            <a:srgbClr val="F2F2F2"/>
          </a:solidFill>
          <a:ln>
            <a:noFill/>
          </a:ln>
        </p:spPr>
      </p:sp>
      <p:sp>
        <p:nvSpPr>
          <p:cNvPr id="67" name="Google Shape;67;p51"/>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51"/>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2"/>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53"/>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53"/>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53"/>
          <p:cNvSpPr>
            <a:spLocks noGrp="1"/>
          </p:cNvSpPr>
          <p:nvPr>
            <p:ph type="pic" idx="3"/>
          </p:nvPr>
        </p:nvSpPr>
        <p:spPr>
          <a:xfrm>
            <a:off x="0" y="-1"/>
            <a:ext cx="3059832" cy="5143501"/>
          </a:xfrm>
          <a:prstGeom prst="rect">
            <a:avLst/>
          </a:prstGeom>
          <a:solidFill>
            <a:srgbClr val="F2F2F2"/>
          </a:solidFill>
          <a:ln>
            <a:noFill/>
          </a:ln>
        </p:spPr>
      </p:sp>
      <p:sp>
        <p:nvSpPr>
          <p:cNvPr id="75" name="Google Shape;75;p53"/>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54"/>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54"/>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54"/>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54"/>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55"/>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55"/>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55"/>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55"/>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56"/>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56"/>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56"/>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56"/>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56"/>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56"/>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56"/>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56"/>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56"/>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57"/>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5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58"/>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58"/>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58"/>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3"/>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3"/>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3"/>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3"/>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4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4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9"/>
        <p:cNvGrpSpPr/>
        <p:nvPr/>
      </p:nvGrpSpPr>
      <p:grpSpPr>
        <a:xfrm>
          <a:off x="0" y="0"/>
          <a:ext cx="0" cy="0"/>
          <a:chOff x="0" y="0"/>
          <a:chExt cx="0" cy="0"/>
        </a:xfrm>
      </p:grpSpPr>
      <p:sp>
        <p:nvSpPr>
          <p:cNvPr id="20" name="Google Shape;20;p40"/>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21" name="Google Shape;21;p40"/>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1" name="Google Shape;21;p40"/>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2"/>
        <p:cNvGrpSpPr/>
        <p:nvPr/>
      </p:nvGrpSpPr>
      <p:grpSpPr>
        <a:xfrm>
          <a:off x="0" y="0"/>
          <a:ext cx="0" cy="0"/>
          <a:chOff x="0" y="0"/>
          <a:chExt cx="0" cy="0"/>
        </a:xfrm>
      </p:grpSpPr>
      <p:sp>
        <p:nvSpPr>
          <p:cNvPr id="23" name="Google Shape;23;p4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1"/>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41"/>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7"/>
        <p:cNvGrpSpPr/>
        <p:nvPr/>
      </p:nvGrpSpPr>
      <p:grpSpPr>
        <a:xfrm>
          <a:off x="0" y="0"/>
          <a:ext cx="0" cy="0"/>
          <a:chOff x="0" y="0"/>
          <a:chExt cx="0" cy="0"/>
        </a:xfrm>
      </p:grpSpPr>
      <p:sp>
        <p:nvSpPr>
          <p:cNvPr id="28" name="Google Shape;28;p45"/>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9" name="Google Shape;29;p45"/>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9" name="Google Shape;29;p45"/>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30"/>
        <p:cNvGrpSpPr/>
        <p:nvPr/>
      </p:nvGrpSpPr>
      <p:grpSpPr>
        <a:xfrm>
          <a:off x="0" y="0"/>
          <a:ext cx="0" cy="0"/>
          <a:chOff x="0" y="0"/>
          <a:chExt cx="0" cy="0"/>
        </a:xfrm>
      </p:grpSpPr>
      <p:sp>
        <p:nvSpPr>
          <p:cNvPr id="31" name="Google Shape;31;p46"/>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4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6"/>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5" name="Google Shape;35;p46"/>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5" name="Google Shape;35;p46"/>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6"/>
        <p:cNvGrpSpPr/>
        <p:nvPr/>
      </p:nvGrpSpPr>
      <p:grpSpPr>
        <a:xfrm>
          <a:off x="0" y="0"/>
          <a:ext cx="0" cy="0"/>
          <a:chOff x="0" y="0"/>
          <a:chExt cx="0" cy="0"/>
        </a:xfrm>
      </p:grpSpPr>
      <p:sp>
        <p:nvSpPr>
          <p:cNvPr id="37" name="Google Shape;37;p4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9"/>
        <p:cNvGrpSpPr/>
        <p:nvPr/>
      </p:nvGrpSpPr>
      <p:grpSpPr>
        <a:xfrm>
          <a:off x="0" y="0"/>
          <a:ext cx="0" cy="0"/>
          <a:chOff x="0" y="0"/>
          <a:chExt cx="0" cy="0"/>
        </a:xfrm>
      </p:grpSpPr>
      <p:sp>
        <p:nvSpPr>
          <p:cNvPr id="40" name="Google Shape;40;p48"/>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48"/>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48"/>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8"/>
          <p:cNvSpPr>
            <a:spLocks noGrp="1"/>
          </p:cNvSpPr>
          <p:nvPr>
            <p:ph type="pic" idx="3"/>
          </p:nvPr>
        </p:nvSpPr>
        <p:spPr>
          <a:xfrm>
            <a:off x="0" y="1347774"/>
            <a:ext cx="2160240" cy="1872048"/>
          </a:xfrm>
          <a:prstGeom prst="rect">
            <a:avLst/>
          </a:prstGeom>
          <a:solidFill>
            <a:srgbClr val="F2F2F2"/>
          </a:solidFill>
          <a:ln>
            <a:noFill/>
          </a:ln>
        </p:spPr>
      </p:sp>
      <p:sp>
        <p:nvSpPr>
          <p:cNvPr id="44" name="Google Shape;44;p48"/>
          <p:cNvSpPr>
            <a:spLocks noGrp="1"/>
          </p:cNvSpPr>
          <p:nvPr>
            <p:ph type="pic" idx="4"/>
          </p:nvPr>
        </p:nvSpPr>
        <p:spPr>
          <a:xfrm>
            <a:off x="2327920" y="1347774"/>
            <a:ext cx="2160240" cy="1872048"/>
          </a:xfrm>
          <a:prstGeom prst="rect">
            <a:avLst/>
          </a:prstGeom>
          <a:solidFill>
            <a:srgbClr val="F2F2F2"/>
          </a:solidFill>
          <a:ln>
            <a:noFill/>
          </a:ln>
        </p:spPr>
      </p:sp>
      <p:sp>
        <p:nvSpPr>
          <p:cNvPr id="45" name="Google Shape;45;p48"/>
          <p:cNvSpPr>
            <a:spLocks noGrp="1"/>
          </p:cNvSpPr>
          <p:nvPr>
            <p:ph type="pic" idx="5"/>
          </p:nvPr>
        </p:nvSpPr>
        <p:spPr>
          <a:xfrm>
            <a:off x="4655840" y="1347774"/>
            <a:ext cx="2160240" cy="1872048"/>
          </a:xfrm>
          <a:prstGeom prst="rect">
            <a:avLst/>
          </a:prstGeom>
          <a:solidFill>
            <a:srgbClr val="F2F2F2"/>
          </a:solidFill>
          <a:ln>
            <a:noFill/>
          </a:ln>
        </p:spPr>
      </p:sp>
      <p:sp>
        <p:nvSpPr>
          <p:cNvPr id="46" name="Google Shape;46;p48"/>
          <p:cNvSpPr>
            <a:spLocks noGrp="1"/>
          </p:cNvSpPr>
          <p:nvPr>
            <p:ph type="pic" idx="6"/>
          </p:nvPr>
        </p:nvSpPr>
        <p:spPr>
          <a:xfrm>
            <a:off x="6983760" y="1347774"/>
            <a:ext cx="2160240" cy="1872048"/>
          </a:xfrm>
          <a:prstGeom prst="rect">
            <a:avLst/>
          </a:prstGeom>
          <a:solidFill>
            <a:srgbClr val="F2F2F2"/>
          </a:solidFill>
          <a:ln>
            <a:noFill/>
          </a:ln>
        </p:spPr>
      </p:sp>
      <p:sp>
        <p:nvSpPr>
          <p:cNvPr id="47" name="Google Shape;47;p48"/>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48"/>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8"/>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48"/>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1"/>
        <p:cNvGrpSpPr/>
        <p:nvPr/>
      </p:nvGrpSpPr>
      <p:grpSpPr>
        <a:xfrm>
          <a:off x="0" y="0"/>
          <a:ext cx="0" cy="0"/>
          <a:chOff x="0" y="0"/>
          <a:chExt cx="0" cy="0"/>
        </a:xfrm>
      </p:grpSpPr>
      <p:sp>
        <p:nvSpPr>
          <p:cNvPr id="52" name="Google Shape;52;p49"/>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49"/>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49"/>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 name="Google Shape;55;p49"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6" name="Google Shape;56;p49"/>
          <p:cNvSpPr>
            <a:spLocks noGrp="1"/>
          </p:cNvSpPr>
          <p:nvPr>
            <p:ph type="pic" idx="3"/>
          </p:nvPr>
        </p:nvSpPr>
        <p:spPr>
          <a:xfrm>
            <a:off x="4513480" y="1626257"/>
            <a:ext cx="3465217" cy="2562605"/>
          </a:xfrm>
          <a:prstGeom prst="rect">
            <a:avLst/>
          </a:prstGeom>
          <a:solidFill>
            <a:srgbClr val="F2F2F2"/>
          </a:solidFill>
          <a:ln>
            <a:noFill/>
          </a:ln>
        </p:spPr>
      </p:sp>
      <p:sp>
        <p:nvSpPr>
          <p:cNvPr id="57" name="Google Shape;57;p49"/>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58"/>
        <p:cNvGrpSpPr/>
        <p:nvPr/>
      </p:nvGrpSpPr>
      <p:grpSpPr>
        <a:xfrm>
          <a:off x="0" y="0"/>
          <a:ext cx="0" cy="0"/>
          <a:chOff x="0" y="0"/>
          <a:chExt cx="0" cy="0"/>
        </a:xfrm>
      </p:grpSpPr>
      <p:sp>
        <p:nvSpPr>
          <p:cNvPr id="59" name="Google Shape;59;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 name="Google Shape;62;p50"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63" name="Google Shape;63;p50"/>
          <p:cNvSpPr>
            <a:spLocks noGrp="1"/>
          </p:cNvSpPr>
          <p:nvPr>
            <p:ph type="pic" idx="3"/>
          </p:nvPr>
        </p:nvSpPr>
        <p:spPr>
          <a:xfrm>
            <a:off x="7380312" y="1175233"/>
            <a:ext cx="1008112" cy="2556104"/>
          </a:xfrm>
          <a:prstGeom prst="rect">
            <a:avLst/>
          </a:prstGeom>
          <a:solidFill>
            <a:srgbClr val="F2F2F2"/>
          </a:solidFill>
          <a:ln>
            <a:noFill/>
          </a:ln>
        </p:spPr>
      </p:sp>
      <p:sp>
        <p:nvSpPr>
          <p:cNvPr id="64" name="Google Shape;64;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37"/>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39"/>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8" name="Google Shape;18;p39"/>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42"/>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S</a:t>
            </a:r>
            <a:r>
              <a:rPr lang="en-GB" sz="2800">
                <a:solidFill>
                  <a:schemeClr val="dk1"/>
                </a:solidFill>
              </a:rPr>
              <a:t>tjórnun samfélagsmiðla</a:t>
            </a:r>
            <a:endParaRPr sz="2800" b="0" i="0" u="none" strike="noStrike" cap="none">
              <a:solidFill>
                <a:schemeClr val="dk1"/>
              </a:solidFill>
              <a:latin typeface="Arial"/>
              <a:ea typeface="Arial"/>
              <a:cs typeface="Arial"/>
              <a:sym typeface="Arial"/>
            </a:endParaRPr>
          </a:p>
        </p:txBody>
      </p:sp>
      <p:sp>
        <p:nvSpPr>
          <p:cNvPr id="120" name="Google Shape;120;p1"/>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en-GB" b="1">
                <a:solidFill>
                  <a:schemeClr val="dk1"/>
                </a:solidFill>
              </a:rPr>
              <a:t>Útvegað af</a:t>
            </a:r>
            <a:r>
              <a:rPr lang="en-GB" sz="1400" b="1" i="0" u="none" strike="noStrike" cap="none">
                <a:solidFill>
                  <a:schemeClr val="dk1"/>
                </a:solidFill>
                <a:latin typeface="Arial"/>
                <a:ea typeface="Arial"/>
                <a:cs typeface="Arial"/>
                <a:sym typeface="Arial"/>
              </a:rPr>
              <a:t>: Internet Web Solutions</a:t>
            </a:r>
            <a:endParaRPr sz="1400" b="0" i="0" u="none" strike="noStrike" cap="none">
              <a:solidFill>
                <a:schemeClr val="dk1"/>
              </a:solidFill>
              <a:latin typeface="Arial"/>
              <a:ea typeface="Arial"/>
              <a:cs typeface="Arial"/>
              <a:sym typeface="Arial"/>
            </a:endParaRPr>
          </a:p>
        </p:txBody>
      </p:sp>
      <p:pic>
        <p:nvPicPr>
          <p:cNvPr id="121" name="Google Shape;12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2" name="Google Shape;122;p1"/>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38" name="Google Shape;238;p1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Samfélagsmiðlar sem starfsgrein: áhrifavaldar</a:t>
            </a:r>
            <a:endParaRPr sz="1800"/>
          </a:p>
        </p:txBody>
      </p:sp>
      <p:sp>
        <p:nvSpPr>
          <p:cNvPr id="239" name="Google Shape;239;p10"/>
          <p:cNvSpPr/>
          <p:nvPr/>
        </p:nvSpPr>
        <p:spPr>
          <a:xfrm>
            <a:off x="632098" y="1539669"/>
            <a:ext cx="4248472" cy="2555508"/>
          </a:xfrm>
          <a:custGeom>
            <a:avLst/>
            <a:gdLst/>
            <a:ahLst/>
            <a:cxnLst/>
            <a:rect l="l" t="t" r="r" b="b"/>
            <a:pathLst>
              <a:path w="4248472" h="2555508"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59064" y="139618"/>
                  <a:pt x="4220405" y="429016"/>
                  <a:pt x="4248472" y="562212"/>
                </a:cubicBezTo>
                <a:cubicBezTo>
                  <a:pt x="4276539" y="695408"/>
                  <a:pt x="4262422" y="953925"/>
                  <a:pt x="4248472" y="1124424"/>
                </a:cubicBezTo>
                <a:cubicBezTo>
                  <a:pt x="4234522" y="1294923"/>
                  <a:pt x="4280079" y="1521013"/>
                  <a:pt x="4248472" y="1788856"/>
                </a:cubicBezTo>
                <a:cubicBezTo>
                  <a:pt x="4216865" y="2056699"/>
                  <a:pt x="4257831" y="2209818"/>
                  <a:pt x="4248472" y="2555508"/>
                </a:cubicBezTo>
                <a:cubicBezTo>
                  <a:pt x="3954666" y="2582638"/>
                  <a:pt x="3881627" y="2545047"/>
                  <a:pt x="3556578" y="2555508"/>
                </a:cubicBezTo>
                <a:cubicBezTo>
                  <a:pt x="3231529" y="2565969"/>
                  <a:pt x="3219165" y="2562379"/>
                  <a:pt x="2992138" y="2555508"/>
                </a:cubicBezTo>
                <a:cubicBezTo>
                  <a:pt x="2765111" y="2548637"/>
                  <a:pt x="2611873" y="2534474"/>
                  <a:pt x="2300244" y="2555508"/>
                </a:cubicBezTo>
                <a:cubicBezTo>
                  <a:pt x="1988615" y="2576542"/>
                  <a:pt x="1891312" y="2567714"/>
                  <a:pt x="1608350" y="2555508"/>
                </a:cubicBezTo>
                <a:cubicBezTo>
                  <a:pt x="1325388" y="2543302"/>
                  <a:pt x="1236286" y="2550857"/>
                  <a:pt x="958941" y="2555508"/>
                </a:cubicBezTo>
                <a:cubicBezTo>
                  <a:pt x="681596" y="2560159"/>
                  <a:pt x="311414" y="2570976"/>
                  <a:pt x="0" y="2555508"/>
                </a:cubicBezTo>
                <a:cubicBezTo>
                  <a:pt x="14435" y="2436747"/>
                  <a:pt x="16701" y="2175825"/>
                  <a:pt x="0" y="1967741"/>
                </a:cubicBezTo>
                <a:cubicBezTo>
                  <a:pt x="-16701" y="1759657"/>
                  <a:pt x="12589" y="1455681"/>
                  <a:pt x="0" y="1277754"/>
                </a:cubicBezTo>
                <a:cubicBezTo>
                  <a:pt x="-12589" y="1099827"/>
                  <a:pt x="-234" y="916622"/>
                  <a:pt x="0" y="715542"/>
                </a:cubicBezTo>
                <a:cubicBezTo>
                  <a:pt x="234" y="514462"/>
                  <a:pt x="19341" y="186843"/>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1000"/>
              </a:spcAft>
              <a:buClr>
                <a:schemeClr val="dk1"/>
              </a:buClr>
              <a:buSzPts val="1100"/>
              <a:buFont typeface="Arial"/>
              <a:buNone/>
            </a:pPr>
            <a:r>
              <a:rPr lang="en-GB" sz="1200">
                <a:solidFill>
                  <a:srgbClr val="434343"/>
                </a:solidFill>
              </a:rPr>
              <a:t>Þú veist líklega nú þegar hvað áhrifavaldur er, en við munum gefa þér formlega skilgreiningu:</a:t>
            </a:r>
            <a:r>
              <a:rPr lang="en-GB" sz="1200" b="1">
                <a:solidFill>
                  <a:srgbClr val="434343"/>
                </a:solidFill>
              </a:rPr>
              <a:t> „áhrifavaldur“</a:t>
            </a:r>
            <a:r>
              <a:rPr lang="en-GB" sz="1200">
                <a:solidFill>
                  <a:srgbClr val="434343"/>
                </a:solidFill>
              </a:rPr>
              <a:t> eða álitsgjafi, er einstaklingur sem hefur gert samfélagsmiðla að starfi sínu vegna lífsstíls, skoðana eða gilda, og hefur</a:t>
            </a:r>
            <a:r>
              <a:rPr lang="en-GB" sz="1200" b="1">
                <a:solidFill>
                  <a:srgbClr val="434343"/>
                </a:solidFill>
              </a:rPr>
              <a:t> töluverðan fjölda fylgjenda eða áskrifenda</a:t>
            </a:r>
            <a:r>
              <a:rPr lang="en-GB" sz="1200">
                <a:solidFill>
                  <a:srgbClr val="434343"/>
                </a:solidFill>
              </a:rPr>
              <a:t>. Þetta er ein af þeim </a:t>
            </a:r>
            <a:r>
              <a:rPr lang="en-GB" sz="1200" b="1">
                <a:solidFill>
                  <a:srgbClr val="434343"/>
                </a:solidFill>
              </a:rPr>
              <a:t>nýju starfsgreinum</a:t>
            </a:r>
            <a:r>
              <a:rPr lang="en-GB" sz="1200">
                <a:solidFill>
                  <a:srgbClr val="434343"/>
                </a:solidFill>
              </a:rPr>
              <a:t> sem voru ekki til fyrr en fyrir 20 árum, og falla því í sama flokk og „youtuber“ eða „streamer“, þó að þau síðarnefndu séu líka yfirleitt talin til áhrifavalda.</a:t>
            </a:r>
            <a:endParaRPr sz="1200">
              <a:solidFill>
                <a:srgbClr val="434343"/>
              </a:solidFill>
              <a:latin typeface="Calibri"/>
              <a:ea typeface="Calibri"/>
              <a:cs typeface="Calibri"/>
              <a:sym typeface="Calibri"/>
            </a:endParaRPr>
          </a:p>
        </p:txBody>
      </p:sp>
      <p:pic>
        <p:nvPicPr>
          <p:cNvPr id="240" name="Google Shape;240;p10"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2080" y="1207511"/>
            <a:ext cx="3219822" cy="32198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46" name="Google Shape;246;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1800"/>
              <a:buNone/>
            </a:pPr>
            <a:r>
              <a:rPr lang="en-GB" sz="1800">
                <a:solidFill>
                  <a:schemeClr val="hlink"/>
                </a:solidFill>
              </a:rPr>
              <a:t>Samfélagsmiðlar sem starfsgrein: áhrifavaldar</a:t>
            </a:r>
            <a:endParaRPr sz="1800"/>
          </a:p>
        </p:txBody>
      </p:sp>
      <p:sp>
        <p:nvSpPr>
          <p:cNvPr id="247" name="Google Shape;247;p11"/>
          <p:cNvSpPr/>
          <p:nvPr/>
        </p:nvSpPr>
        <p:spPr>
          <a:xfrm>
            <a:off x="4211950" y="1829925"/>
            <a:ext cx="4176464" cy="1764842"/>
          </a:xfrm>
          <a:custGeom>
            <a:avLst/>
            <a:gdLst/>
            <a:ahLst/>
            <a:cxnLst/>
            <a:rect l="l" t="t" r="r" b="b"/>
            <a:pathLst>
              <a:path w="4176464" h="1575752" extrusionOk="0">
                <a:moveTo>
                  <a:pt x="0" y="0"/>
                </a:moveTo>
                <a:cubicBezTo>
                  <a:pt x="260786" y="-13733"/>
                  <a:pt x="384082" y="-16603"/>
                  <a:pt x="570783" y="0"/>
                </a:cubicBezTo>
                <a:cubicBezTo>
                  <a:pt x="757484" y="16603"/>
                  <a:pt x="945489" y="32876"/>
                  <a:pt x="1308625" y="0"/>
                </a:cubicBezTo>
                <a:cubicBezTo>
                  <a:pt x="1671761" y="-32876"/>
                  <a:pt x="1682313" y="-20532"/>
                  <a:pt x="1879409" y="0"/>
                </a:cubicBezTo>
                <a:cubicBezTo>
                  <a:pt x="2076505" y="20532"/>
                  <a:pt x="2332351" y="29287"/>
                  <a:pt x="2533721" y="0"/>
                </a:cubicBezTo>
                <a:cubicBezTo>
                  <a:pt x="2735091" y="-29287"/>
                  <a:pt x="2901990" y="23838"/>
                  <a:pt x="3146270" y="0"/>
                </a:cubicBezTo>
                <a:cubicBezTo>
                  <a:pt x="3390550" y="-23838"/>
                  <a:pt x="3896593" y="24678"/>
                  <a:pt x="4176464" y="0"/>
                </a:cubicBezTo>
                <a:cubicBezTo>
                  <a:pt x="4188498" y="123586"/>
                  <a:pt x="4177194" y="356819"/>
                  <a:pt x="4176464" y="493736"/>
                </a:cubicBezTo>
                <a:cubicBezTo>
                  <a:pt x="4175734" y="630653"/>
                  <a:pt x="4176229" y="854079"/>
                  <a:pt x="4176464" y="987471"/>
                </a:cubicBezTo>
                <a:cubicBezTo>
                  <a:pt x="4176699" y="1120864"/>
                  <a:pt x="4178470" y="1327247"/>
                  <a:pt x="4176464" y="1575752"/>
                </a:cubicBezTo>
                <a:cubicBezTo>
                  <a:pt x="3807712" y="1579246"/>
                  <a:pt x="3770036" y="1603268"/>
                  <a:pt x="3438622" y="1575752"/>
                </a:cubicBezTo>
                <a:cubicBezTo>
                  <a:pt x="3107208" y="1548236"/>
                  <a:pt x="3127234" y="1593726"/>
                  <a:pt x="2826074" y="1575752"/>
                </a:cubicBezTo>
                <a:cubicBezTo>
                  <a:pt x="2524914" y="1557778"/>
                  <a:pt x="2336482" y="1558731"/>
                  <a:pt x="2088232" y="1575752"/>
                </a:cubicBezTo>
                <a:cubicBezTo>
                  <a:pt x="1839982" y="1592773"/>
                  <a:pt x="1566255" y="1585090"/>
                  <a:pt x="1433919" y="1575752"/>
                </a:cubicBezTo>
                <a:cubicBezTo>
                  <a:pt x="1301583" y="1566414"/>
                  <a:pt x="857259" y="1554565"/>
                  <a:pt x="654313" y="1575752"/>
                </a:cubicBezTo>
                <a:cubicBezTo>
                  <a:pt x="451367" y="1596939"/>
                  <a:pt x="283455" y="1547934"/>
                  <a:pt x="0" y="1575752"/>
                </a:cubicBezTo>
                <a:cubicBezTo>
                  <a:pt x="10081" y="1354862"/>
                  <a:pt x="5014" y="1228416"/>
                  <a:pt x="0" y="1034744"/>
                </a:cubicBezTo>
                <a:cubicBezTo>
                  <a:pt x="-5014" y="841072"/>
                  <a:pt x="-12372" y="760865"/>
                  <a:pt x="0" y="541008"/>
                </a:cubicBezTo>
                <a:cubicBezTo>
                  <a:pt x="12372" y="321151"/>
                  <a:pt x="-20209" y="16128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0"/>
              </a:spcAft>
              <a:buSzPts val="1100"/>
              <a:buNone/>
            </a:pPr>
            <a:r>
              <a:rPr lang="en-GB" sz="1200" b="1">
                <a:solidFill>
                  <a:srgbClr val="434343"/>
                </a:solidFill>
              </a:rPr>
              <a:t>Starfið er þó ekki auðvelt og yndislegt</a:t>
            </a:r>
            <a:r>
              <a:rPr lang="en-GB" sz="1200">
                <a:solidFill>
                  <a:srgbClr val="434343"/>
                </a:solidFill>
              </a:rPr>
              <a:t>, eins og það kann að virðast; það eru ekki allir sem geta lifað af því og það er líka andlega lýjandi, þar sem þú setur allt þitt daglega líf í sviðsljósið og fórnar þar með friðhelgi einkalífs þíns.</a:t>
            </a:r>
            <a:endParaRPr sz="1200">
              <a:solidFill>
                <a:srgbClr val="434343"/>
              </a:solidFill>
            </a:endParaRPr>
          </a:p>
          <a:p>
            <a:pPr marL="0" lvl="0" indent="0" algn="l" rtl="0">
              <a:lnSpc>
                <a:spcPct val="150000"/>
              </a:lnSpc>
              <a:spcBef>
                <a:spcPts val="1000"/>
              </a:spcBef>
              <a:spcAft>
                <a:spcPts val="1000"/>
              </a:spcAft>
              <a:buClr>
                <a:schemeClr val="dk1"/>
              </a:buClr>
              <a:buSzPts val="1100"/>
              <a:buFont typeface="Arial"/>
              <a:buNone/>
            </a:pPr>
            <a:r>
              <a:rPr lang="en-GB" sz="1200">
                <a:solidFill>
                  <a:srgbClr val="434343"/>
                </a:solidFill>
              </a:rPr>
              <a:t>Þú gætir fylgst með eða þekkt einhver af eftirfarandi:</a:t>
            </a:r>
            <a:endParaRPr sz="1200">
              <a:solidFill>
                <a:srgbClr val="434343"/>
              </a:solidFill>
            </a:endParaRPr>
          </a:p>
        </p:txBody>
      </p:sp>
      <p:pic>
        <p:nvPicPr>
          <p:cNvPr id="248" name="Google Shape;248;p11"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568" y="1152128"/>
            <a:ext cx="3291830" cy="32918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54" name="Google Shape;254;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1800"/>
              <a:buNone/>
            </a:pPr>
            <a:r>
              <a:rPr lang="en-GB" sz="1800">
                <a:solidFill>
                  <a:schemeClr val="hlink"/>
                </a:solidFill>
              </a:rPr>
              <a:t>Samfélagsmiðlar sem starfsgrein: áhrifavaldar</a:t>
            </a:r>
            <a:endParaRPr sz="1800"/>
          </a:p>
        </p:txBody>
      </p:sp>
      <p:sp>
        <p:nvSpPr>
          <p:cNvPr id="255" name="Google Shape;255;p12"/>
          <p:cNvSpPr/>
          <p:nvPr/>
        </p:nvSpPr>
        <p:spPr>
          <a:xfrm>
            <a:off x="533455" y="1851670"/>
            <a:ext cx="4248472" cy="1997150"/>
          </a:xfrm>
          <a:custGeom>
            <a:avLst/>
            <a:gdLst/>
            <a:ahLst/>
            <a:cxnLst/>
            <a:rect l="l" t="t" r="r" b="b"/>
            <a:pathLst>
              <a:path w="4248472" h="1997150"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35118" y="125035"/>
                  <a:pt x="4231434" y="417411"/>
                  <a:pt x="4248472" y="605802"/>
                </a:cubicBezTo>
                <a:cubicBezTo>
                  <a:pt x="4265510" y="794193"/>
                  <a:pt x="4277528" y="986376"/>
                  <a:pt x="4248472" y="1211604"/>
                </a:cubicBezTo>
                <a:cubicBezTo>
                  <a:pt x="4219416" y="1436832"/>
                  <a:pt x="4236520" y="1632289"/>
                  <a:pt x="4248472" y="1997150"/>
                </a:cubicBezTo>
                <a:cubicBezTo>
                  <a:pt x="4086828" y="1990434"/>
                  <a:pt x="3923972" y="2006289"/>
                  <a:pt x="3641547" y="1997150"/>
                </a:cubicBezTo>
                <a:cubicBezTo>
                  <a:pt x="3359123" y="1988011"/>
                  <a:pt x="3228453" y="1984306"/>
                  <a:pt x="2992138" y="1997150"/>
                </a:cubicBezTo>
                <a:cubicBezTo>
                  <a:pt x="2755823" y="2009994"/>
                  <a:pt x="2654725" y="2004021"/>
                  <a:pt x="2427698" y="1997150"/>
                </a:cubicBezTo>
                <a:cubicBezTo>
                  <a:pt x="2200671" y="1990279"/>
                  <a:pt x="2047433" y="1976116"/>
                  <a:pt x="1735804" y="1997150"/>
                </a:cubicBezTo>
                <a:cubicBezTo>
                  <a:pt x="1424175" y="2018184"/>
                  <a:pt x="1326872" y="2009356"/>
                  <a:pt x="1043910" y="1997150"/>
                </a:cubicBezTo>
                <a:cubicBezTo>
                  <a:pt x="760948" y="1984944"/>
                  <a:pt x="311906" y="2000873"/>
                  <a:pt x="0" y="1997150"/>
                </a:cubicBezTo>
                <a:cubicBezTo>
                  <a:pt x="14672" y="1691017"/>
                  <a:pt x="17953" y="1656758"/>
                  <a:pt x="0" y="1351405"/>
                </a:cubicBezTo>
                <a:cubicBezTo>
                  <a:pt x="-17953" y="1046053"/>
                  <a:pt x="-14219" y="877680"/>
                  <a:pt x="0" y="725631"/>
                </a:cubicBezTo>
                <a:cubicBezTo>
                  <a:pt x="14219" y="573582"/>
                  <a:pt x="-31569" y="29824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en-GB" sz="1200" b="1">
                <a:solidFill>
                  <a:srgbClr val="3F3F3F"/>
                </a:solidFill>
                <a:latin typeface="Arial"/>
                <a:ea typeface="Arial"/>
                <a:cs typeface="Arial"/>
                <a:sym typeface="Arial"/>
              </a:rPr>
              <a:t>PewDiePie</a:t>
            </a:r>
            <a:r>
              <a:rPr lang="en-GB" sz="1200">
                <a:solidFill>
                  <a:srgbClr val="434343"/>
                </a:solidFill>
                <a:latin typeface="Arial"/>
                <a:ea typeface="Arial"/>
                <a:cs typeface="Arial"/>
                <a:sym typeface="Arial"/>
              </a:rPr>
              <a:t>. </a:t>
            </a:r>
            <a:r>
              <a:rPr lang="en-GB" sz="1200">
                <a:solidFill>
                  <a:srgbClr val="434343"/>
                </a:solidFill>
              </a:rPr>
              <a:t>Þessi sænski youtuber hefur verið virkur síðan 2010 og er nú þegar með meira en 110 milljónir áskrifenda, sem gerir hann að einum af elstu youtuberum á YouTube vettvangnum og einnig einn af þeim þekktustu. Hann hefur helst tileinkað sér gerð afþreyingarmyndbanda og tölvuleikja. Árið 2016 var hann skráður af tímaritinu Time sem einn af 100 áhrifamestu mönnum heims.</a:t>
            </a:r>
            <a:endParaRPr sz="1200">
              <a:solidFill>
                <a:srgbClr val="434343"/>
              </a:solidFill>
            </a:endParaRPr>
          </a:p>
        </p:txBody>
      </p:sp>
      <p:sp>
        <p:nvSpPr>
          <p:cNvPr id="256" name="Google Shape;256;p12"/>
          <p:cNvSpPr/>
          <p:nvPr/>
        </p:nvSpPr>
        <p:spPr>
          <a:xfrm>
            <a:off x="539552" y="1159838"/>
            <a:ext cx="2304256" cy="375552"/>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GB" b="1">
                <a:solidFill>
                  <a:srgbClr val="3F3F3F"/>
                </a:solidFill>
              </a:rPr>
              <a:t>Dæmi um áhrifavald</a:t>
            </a:r>
            <a:r>
              <a:rPr lang="en-GB" sz="1400" b="1">
                <a:solidFill>
                  <a:srgbClr val="3F3F3F"/>
                </a:solidFill>
                <a:latin typeface="Arial"/>
                <a:ea typeface="Arial"/>
                <a:cs typeface="Arial"/>
                <a:sym typeface="Arial"/>
              </a:rPr>
              <a:t>:</a:t>
            </a:r>
            <a:endParaRPr/>
          </a:p>
        </p:txBody>
      </p:sp>
      <p:pic>
        <p:nvPicPr>
          <p:cNvPr id="257" name="Google Shape;257;p12" descr="Un hombre con un micrófono&#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4128" y="1451124"/>
            <a:ext cx="2361688" cy="27982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63" name="Google Shape;263;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1800"/>
              <a:buNone/>
            </a:pPr>
            <a:r>
              <a:rPr lang="en-GB" sz="1800">
                <a:solidFill>
                  <a:schemeClr val="hlink"/>
                </a:solidFill>
              </a:rPr>
              <a:t>Samfélagsmiðlar sem starfsgrein: áhrifavaldar</a:t>
            </a:r>
            <a:endParaRPr sz="1800"/>
          </a:p>
        </p:txBody>
      </p:sp>
      <p:sp>
        <p:nvSpPr>
          <p:cNvPr id="264" name="Google Shape;264;p13"/>
          <p:cNvSpPr/>
          <p:nvPr/>
        </p:nvSpPr>
        <p:spPr>
          <a:xfrm>
            <a:off x="539552" y="1879408"/>
            <a:ext cx="4248472" cy="1720151"/>
          </a:xfrm>
          <a:custGeom>
            <a:avLst/>
            <a:gdLst/>
            <a:ahLst/>
            <a:cxnLst/>
            <a:rect l="l" t="t" r="r" b="b"/>
            <a:pathLst>
              <a:path w="4248472" h="1720151"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29759" y="213901"/>
                  <a:pt x="4255558" y="371783"/>
                  <a:pt x="4248472" y="521779"/>
                </a:cubicBezTo>
                <a:cubicBezTo>
                  <a:pt x="4241386" y="671775"/>
                  <a:pt x="4231936" y="791543"/>
                  <a:pt x="4248472" y="1043558"/>
                </a:cubicBezTo>
                <a:cubicBezTo>
                  <a:pt x="4265008" y="1295573"/>
                  <a:pt x="4240896" y="1520472"/>
                  <a:pt x="4248472" y="1720151"/>
                </a:cubicBezTo>
                <a:cubicBezTo>
                  <a:pt x="4086828" y="1713435"/>
                  <a:pt x="3923972" y="1729290"/>
                  <a:pt x="3641547" y="1720151"/>
                </a:cubicBezTo>
                <a:cubicBezTo>
                  <a:pt x="3359123" y="1711012"/>
                  <a:pt x="3228453" y="1707307"/>
                  <a:pt x="2992138" y="1720151"/>
                </a:cubicBezTo>
                <a:cubicBezTo>
                  <a:pt x="2755823" y="1732995"/>
                  <a:pt x="2654725" y="1727022"/>
                  <a:pt x="2427698" y="1720151"/>
                </a:cubicBezTo>
                <a:cubicBezTo>
                  <a:pt x="2200671" y="1713280"/>
                  <a:pt x="2047433" y="1699117"/>
                  <a:pt x="1735804" y="1720151"/>
                </a:cubicBezTo>
                <a:cubicBezTo>
                  <a:pt x="1424175" y="1741185"/>
                  <a:pt x="1326872" y="1732357"/>
                  <a:pt x="1043910" y="1720151"/>
                </a:cubicBezTo>
                <a:cubicBezTo>
                  <a:pt x="760948" y="1707945"/>
                  <a:pt x="311906" y="1723874"/>
                  <a:pt x="0" y="1720151"/>
                </a:cubicBezTo>
                <a:cubicBezTo>
                  <a:pt x="3391" y="1569795"/>
                  <a:pt x="-6610" y="1378913"/>
                  <a:pt x="0" y="1163969"/>
                </a:cubicBezTo>
                <a:cubicBezTo>
                  <a:pt x="6610" y="949025"/>
                  <a:pt x="-6912" y="825104"/>
                  <a:pt x="0" y="624988"/>
                </a:cubicBezTo>
                <a:cubicBezTo>
                  <a:pt x="6912" y="424872"/>
                  <a:pt x="11669" y="152978"/>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en-GB" sz="1200" b="1">
                <a:solidFill>
                  <a:srgbClr val="3F3F3F"/>
                </a:solidFill>
                <a:latin typeface="Arial"/>
                <a:ea typeface="Arial"/>
                <a:cs typeface="Arial"/>
                <a:sym typeface="Arial"/>
              </a:rPr>
              <a:t>Chiara Ferragni</a:t>
            </a:r>
            <a:r>
              <a:rPr lang="en-GB" sz="1200">
                <a:solidFill>
                  <a:srgbClr val="3F3F3F"/>
                </a:solidFill>
                <a:latin typeface="Arial"/>
                <a:ea typeface="Arial"/>
                <a:cs typeface="Arial"/>
                <a:sym typeface="Arial"/>
              </a:rPr>
              <a:t>.</a:t>
            </a:r>
            <a:r>
              <a:rPr lang="en-GB" sz="1200">
                <a:solidFill>
                  <a:srgbClr val="434343"/>
                </a:solidFill>
                <a:latin typeface="Arial"/>
                <a:ea typeface="Arial"/>
                <a:cs typeface="Arial"/>
                <a:sym typeface="Arial"/>
              </a:rPr>
              <a:t> </a:t>
            </a:r>
            <a:r>
              <a:rPr lang="en-GB" sz="1200">
                <a:solidFill>
                  <a:srgbClr val="434343"/>
                </a:solidFill>
              </a:rPr>
              <a:t>Ítalskur áhrifavaldur og frumkvöðull sem tileinkar efni sitt tísku og lífsstíl, hún er einnig þekkt um allan heim, er með tæplega 28 milljónir fylgjenda á Instagram og bloggið hennar „The Blonde Salad“, sem hefur verið virkt síðan 2009, fær þúsundir heimsókna á hverjum degi.</a:t>
            </a:r>
            <a:endParaRPr sz="1200">
              <a:solidFill>
                <a:srgbClr val="434343"/>
              </a:solidFill>
              <a:latin typeface="Arial"/>
              <a:ea typeface="Arial"/>
              <a:cs typeface="Arial"/>
              <a:sym typeface="Arial"/>
            </a:endParaRPr>
          </a:p>
        </p:txBody>
      </p:sp>
      <p:sp>
        <p:nvSpPr>
          <p:cNvPr id="265" name="Google Shape;265;p13"/>
          <p:cNvSpPr/>
          <p:nvPr/>
        </p:nvSpPr>
        <p:spPr>
          <a:xfrm>
            <a:off x="539552" y="1159838"/>
            <a:ext cx="2304256" cy="375552"/>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GB" b="1">
                <a:solidFill>
                  <a:srgbClr val="3F3F3F"/>
                </a:solidFill>
              </a:rPr>
              <a:t>Dæmi um áhrifavald</a:t>
            </a:r>
            <a:r>
              <a:rPr lang="en-GB" sz="1400" b="1">
                <a:solidFill>
                  <a:srgbClr val="3F3F3F"/>
                </a:solidFill>
                <a:latin typeface="Arial"/>
                <a:ea typeface="Arial"/>
                <a:cs typeface="Arial"/>
                <a:sym typeface="Arial"/>
              </a:rPr>
              <a:t>:</a:t>
            </a:r>
            <a:endParaRPr/>
          </a:p>
        </p:txBody>
      </p:sp>
      <p:pic>
        <p:nvPicPr>
          <p:cNvPr id="266" name="Google Shape;266;p13" descr="Mujer parada en la calle&#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8144" y="1262917"/>
            <a:ext cx="1968754" cy="29531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Hin dulda hlið samfélagsmiðla</a:t>
            </a:r>
            <a:endParaRPr sz="2800"/>
          </a:p>
        </p:txBody>
      </p:sp>
      <p:sp>
        <p:nvSpPr>
          <p:cNvPr id="272" name="Google Shape;272;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Áhættur samfélagsmiðla</a:t>
            </a:r>
            <a:endParaRPr sz="1800"/>
          </a:p>
        </p:txBody>
      </p:sp>
      <p:sp>
        <p:nvSpPr>
          <p:cNvPr id="273" name="Google Shape;273;p14"/>
          <p:cNvSpPr/>
          <p:nvPr/>
        </p:nvSpPr>
        <p:spPr>
          <a:xfrm>
            <a:off x="3851925" y="1197750"/>
            <a:ext cx="4968552" cy="3058037"/>
          </a:xfrm>
          <a:custGeom>
            <a:avLst/>
            <a:gdLst/>
            <a:ahLst/>
            <a:cxnLst/>
            <a:rect l="l" t="t" r="r" b="b"/>
            <a:pathLst>
              <a:path w="4968552" h="2811988" extrusionOk="0">
                <a:moveTo>
                  <a:pt x="0" y="0"/>
                </a:moveTo>
                <a:cubicBezTo>
                  <a:pt x="218451" y="-6651"/>
                  <a:pt x="302639" y="-8017"/>
                  <a:pt x="472012" y="0"/>
                </a:cubicBezTo>
                <a:cubicBezTo>
                  <a:pt x="641385" y="8017"/>
                  <a:pt x="954716" y="-26063"/>
                  <a:pt x="1142767" y="0"/>
                </a:cubicBezTo>
                <a:cubicBezTo>
                  <a:pt x="1330819" y="26063"/>
                  <a:pt x="1515496" y="-14029"/>
                  <a:pt x="1614779" y="0"/>
                </a:cubicBezTo>
                <a:cubicBezTo>
                  <a:pt x="1714062" y="14029"/>
                  <a:pt x="1943205" y="18955"/>
                  <a:pt x="2186163" y="0"/>
                </a:cubicBezTo>
                <a:cubicBezTo>
                  <a:pt x="2429121" y="-18955"/>
                  <a:pt x="2554495" y="8361"/>
                  <a:pt x="2707861" y="0"/>
                </a:cubicBezTo>
                <a:cubicBezTo>
                  <a:pt x="2861227" y="-8361"/>
                  <a:pt x="3132360" y="-19283"/>
                  <a:pt x="3279244" y="0"/>
                </a:cubicBezTo>
                <a:cubicBezTo>
                  <a:pt x="3426128" y="19283"/>
                  <a:pt x="3666705" y="10287"/>
                  <a:pt x="3800942" y="0"/>
                </a:cubicBezTo>
                <a:cubicBezTo>
                  <a:pt x="3935179" y="-10287"/>
                  <a:pt x="4127135" y="-2665"/>
                  <a:pt x="4272955" y="0"/>
                </a:cubicBezTo>
                <a:cubicBezTo>
                  <a:pt x="4418775" y="2665"/>
                  <a:pt x="4728626" y="9687"/>
                  <a:pt x="4968552" y="0"/>
                </a:cubicBezTo>
                <a:cubicBezTo>
                  <a:pt x="4984416" y="308077"/>
                  <a:pt x="4974532" y="383624"/>
                  <a:pt x="4968552" y="618637"/>
                </a:cubicBezTo>
                <a:cubicBezTo>
                  <a:pt x="4962572" y="853650"/>
                  <a:pt x="4970497" y="907238"/>
                  <a:pt x="4968552" y="1181035"/>
                </a:cubicBezTo>
                <a:cubicBezTo>
                  <a:pt x="4966607" y="1454832"/>
                  <a:pt x="4993817" y="1667203"/>
                  <a:pt x="4968552" y="1799672"/>
                </a:cubicBezTo>
                <a:cubicBezTo>
                  <a:pt x="4943287" y="1932141"/>
                  <a:pt x="4925331" y="2579404"/>
                  <a:pt x="4968552" y="2811988"/>
                </a:cubicBezTo>
                <a:cubicBezTo>
                  <a:pt x="4721679" y="2801232"/>
                  <a:pt x="4545548" y="2826058"/>
                  <a:pt x="4347483" y="2811988"/>
                </a:cubicBezTo>
                <a:cubicBezTo>
                  <a:pt x="4149418" y="2797918"/>
                  <a:pt x="3980472" y="2803960"/>
                  <a:pt x="3627043" y="2811988"/>
                </a:cubicBezTo>
                <a:cubicBezTo>
                  <a:pt x="3273614" y="2820016"/>
                  <a:pt x="3244078" y="2808576"/>
                  <a:pt x="2956288" y="2811988"/>
                </a:cubicBezTo>
                <a:cubicBezTo>
                  <a:pt x="2668499" y="2815400"/>
                  <a:pt x="2520499" y="2801484"/>
                  <a:pt x="2384905" y="2811988"/>
                </a:cubicBezTo>
                <a:cubicBezTo>
                  <a:pt x="2249311" y="2822492"/>
                  <a:pt x="2065075" y="2837073"/>
                  <a:pt x="1863207" y="2811988"/>
                </a:cubicBezTo>
                <a:cubicBezTo>
                  <a:pt x="1661339" y="2786903"/>
                  <a:pt x="1490563" y="2806548"/>
                  <a:pt x="1291824" y="2811988"/>
                </a:cubicBezTo>
                <a:cubicBezTo>
                  <a:pt x="1093085" y="2817428"/>
                  <a:pt x="874162" y="2811220"/>
                  <a:pt x="670755" y="2811988"/>
                </a:cubicBezTo>
                <a:cubicBezTo>
                  <a:pt x="467348" y="2812756"/>
                  <a:pt x="266414" y="2823979"/>
                  <a:pt x="0" y="2811988"/>
                </a:cubicBezTo>
                <a:cubicBezTo>
                  <a:pt x="-20111" y="2597987"/>
                  <a:pt x="-207" y="2435652"/>
                  <a:pt x="0" y="2221471"/>
                </a:cubicBezTo>
                <a:cubicBezTo>
                  <a:pt x="207" y="2007290"/>
                  <a:pt x="-3411" y="1813966"/>
                  <a:pt x="0" y="1659073"/>
                </a:cubicBezTo>
                <a:cubicBezTo>
                  <a:pt x="3411" y="1504180"/>
                  <a:pt x="11148" y="1275525"/>
                  <a:pt x="0" y="1040436"/>
                </a:cubicBezTo>
                <a:cubicBezTo>
                  <a:pt x="-11148" y="805347"/>
                  <a:pt x="-25902" y="712905"/>
                  <a:pt x="0" y="506158"/>
                </a:cubicBezTo>
                <a:cubicBezTo>
                  <a:pt x="25902" y="299411"/>
                  <a:pt x="6970" y="24718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Font typeface="Noto Sans Symbols"/>
              <a:buChar char="∙"/>
            </a:pPr>
            <a:r>
              <a:rPr lang="en-GB" sz="1200" b="1">
                <a:solidFill>
                  <a:srgbClr val="434343"/>
                </a:solidFill>
              </a:rPr>
              <a:t>Takmörkuð persónuvernd.</a:t>
            </a:r>
            <a:r>
              <a:rPr lang="en-GB" sz="1200">
                <a:solidFill>
                  <a:srgbClr val="434343"/>
                </a:solidFill>
              </a:rPr>
              <a:t> Mundu að allt sem þú hleður upp á internetið verður skráð að eilífu einhvers staðar, svo íhugaðu mikilvægi einkalífs þíns.</a:t>
            </a:r>
            <a:endParaRPr sz="1200">
              <a:solidFill>
                <a:srgbClr val="434343"/>
              </a:solidFill>
            </a:endParaRPr>
          </a:p>
          <a:p>
            <a:pPr marL="457200" lvl="0" indent="-304800" algn="just" rtl="0">
              <a:lnSpc>
                <a:spcPct val="150000"/>
              </a:lnSpc>
              <a:spcBef>
                <a:spcPts val="1000"/>
              </a:spcBef>
              <a:spcAft>
                <a:spcPts val="0"/>
              </a:spcAft>
              <a:buClr>
                <a:srgbClr val="434343"/>
              </a:buClr>
              <a:buSzPts val="1200"/>
              <a:buFont typeface="Noto Sans Symbols"/>
              <a:buChar char="∙"/>
            </a:pPr>
            <a:r>
              <a:rPr lang="en-GB" sz="1200" b="1">
                <a:solidFill>
                  <a:srgbClr val="434343"/>
                </a:solidFill>
              </a:rPr>
              <a:t>Samfélagsmiðlafíkn.</a:t>
            </a:r>
            <a:r>
              <a:rPr lang="en-GB" sz="1200">
                <a:solidFill>
                  <a:srgbClr val="434343"/>
                </a:solidFill>
              </a:rPr>
              <a:t> Það er mikilvægt að setja sér mörk þegar þú notar samfélagsmiðla, því notkun þeirra getur leitt til alvarlegrar fíknar sem fjarlægir þig frá fólkinu í kringum þig.</a:t>
            </a:r>
            <a:endParaRPr sz="1200">
              <a:solidFill>
                <a:srgbClr val="434343"/>
              </a:solidFill>
            </a:endParaRPr>
          </a:p>
          <a:p>
            <a:pPr marL="457200" lvl="0" indent="-304800" algn="just" rtl="0">
              <a:lnSpc>
                <a:spcPct val="150000"/>
              </a:lnSpc>
              <a:spcBef>
                <a:spcPts val="1000"/>
              </a:spcBef>
              <a:spcAft>
                <a:spcPts val="1000"/>
              </a:spcAft>
              <a:buClr>
                <a:srgbClr val="434343"/>
              </a:buClr>
              <a:buSzPts val="1200"/>
              <a:buFont typeface="Noto Sans Symbols"/>
              <a:buChar char="∙"/>
            </a:pPr>
            <a:r>
              <a:rPr lang="en-GB" sz="1200" b="1">
                <a:solidFill>
                  <a:srgbClr val="434343"/>
                </a:solidFill>
              </a:rPr>
              <a:t>Neteinelti. </a:t>
            </a:r>
            <a:r>
              <a:rPr lang="en-GB" sz="1200">
                <a:solidFill>
                  <a:srgbClr val="434343"/>
                </a:solidFill>
              </a:rPr>
              <a:t>Alltaf þegar þú verður vitni að því að einhver leggur einhvern annan í einelti á netinu (og í raunveruleikanum) ættirðu að tilkynna það til yfirvalda svo að þau geti gripið til viðeigandi aðgerða.</a:t>
            </a:r>
            <a:endParaRPr sz="1200" b="1">
              <a:solidFill>
                <a:srgbClr val="434343"/>
              </a:solidFill>
            </a:endParaRPr>
          </a:p>
        </p:txBody>
      </p:sp>
      <p:sp>
        <p:nvSpPr>
          <p:cNvPr id="274" name="Google Shape;274;p14"/>
          <p:cNvSpPr txBox="1"/>
          <p:nvPr/>
        </p:nvSpPr>
        <p:spPr>
          <a:xfrm>
            <a:off x="467544" y="1140341"/>
            <a:ext cx="3233100" cy="11082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1000"/>
              </a:spcAft>
              <a:buClr>
                <a:schemeClr val="dk1"/>
              </a:buClr>
              <a:buSzPts val="1100"/>
              <a:buFont typeface="Arial"/>
              <a:buNone/>
            </a:pPr>
            <a:r>
              <a:rPr lang="en-GB" sz="1200">
                <a:solidFill>
                  <a:srgbClr val="434343"/>
                </a:solidFill>
              </a:rPr>
              <a:t>Þrátt fyrir að samfélagsnet geti haft margt gott í för með sér, má ekki gleyma því að þau hafa sínar </a:t>
            </a:r>
            <a:r>
              <a:rPr lang="en-GB" sz="1200" b="1">
                <a:solidFill>
                  <a:srgbClr val="434343"/>
                </a:solidFill>
              </a:rPr>
              <a:t>skuggahliðar,</a:t>
            </a:r>
            <a:r>
              <a:rPr lang="en-GB" sz="1200">
                <a:solidFill>
                  <a:srgbClr val="434343"/>
                </a:solidFill>
              </a:rPr>
              <a:t> þar sem leynast fjölmargar hættur, svo sem:</a:t>
            </a:r>
            <a:endParaRPr sz="1200">
              <a:solidFill>
                <a:srgbClr val="434343"/>
              </a:solidFill>
              <a:latin typeface="Calibri"/>
              <a:ea typeface="Calibri"/>
              <a:cs typeface="Calibri"/>
              <a:sym typeface="Calibri"/>
            </a:endParaRPr>
          </a:p>
        </p:txBody>
      </p:sp>
      <p:pic>
        <p:nvPicPr>
          <p:cNvPr id="275" name="Google Shape;275;p14" descr="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8704" y="2302983"/>
            <a:ext cx="1610710" cy="207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Hin dulda hlið samfélagsmiðla</a:t>
            </a:r>
            <a:endParaRPr sz="2800"/>
          </a:p>
        </p:txBody>
      </p:sp>
      <p:sp>
        <p:nvSpPr>
          <p:cNvPr id="281" name="Google Shape;281;p1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Áhættur samfélagsmiðla</a:t>
            </a:r>
            <a:endParaRPr sz="1800"/>
          </a:p>
        </p:txBody>
      </p:sp>
      <p:sp>
        <p:nvSpPr>
          <p:cNvPr id="282" name="Google Shape;282;p15"/>
          <p:cNvSpPr/>
          <p:nvPr/>
        </p:nvSpPr>
        <p:spPr>
          <a:xfrm>
            <a:off x="467544" y="1419622"/>
            <a:ext cx="5184576" cy="2534989"/>
          </a:xfrm>
          <a:custGeom>
            <a:avLst/>
            <a:gdLst/>
            <a:ahLst/>
            <a:cxnLst/>
            <a:rect l="l" t="t" r="r" b="b"/>
            <a:pathLst>
              <a:path w="5184576" h="2534989" extrusionOk="0">
                <a:moveTo>
                  <a:pt x="0" y="0"/>
                </a:moveTo>
                <a:cubicBezTo>
                  <a:pt x="231220" y="-9225"/>
                  <a:pt x="290002" y="-10641"/>
                  <a:pt x="492535" y="0"/>
                </a:cubicBezTo>
                <a:cubicBezTo>
                  <a:pt x="695068" y="10641"/>
                  <a:pt x="945427" y="3930"/>
                  <a:pt x="1192452" y="0"/>
                </a:cubicBezTo>
                <a:cubicBezTo>
                  <a:pt x="1439477" y="-3930"/>
                  <a:pt x="1559890" y="14120"/>
                  <a:pt x="1684987" y="0"/>
                </a:cubicBezTo>
                <a:cubicBezTo>
                  <a:pt x="1810085" y="-14120"/>
                  <a:pt x="2043318" y="2784"/>
                  <a:pt x="2281213" y="0"/>
                </a:cubicBezTo>
                <a:cubicBezTo>
                  <a:pt x="2519108" y="-2784"/>
                  <a:pt x="2686607" y="14865"/>
                  <a:pt x="2825594" y="0"/>
                </a:cubicBezTo>
                <a:cubicBezTo>
                  <a:pt x="2964581" y="-14865"/>
                  <a:pt x="3277241" y="-20544"/>
                  <a:pt x="3421820" y="0"/>
                </a:cubicBezTo>
                <a:cubicBezTo>
                  <a:pt x="3566399" y="20544"/>
                  <a:pt x="3725011" y="10504"/>
                  <a:pt x="3966201" y="0"/>
                </a:cubicBezTo>
                <a:cubicBezTo>
                  <a:pt x="4207391" y="-10504"/>
                  <a:pt x="4291542" y="-5609"/>
                  <a:pt x="4458735" y="0"/>
                </a:cubicBezTo>
                <a:cubicBezTo>
                  <a:pt x="4625928" y="5609"/>
                  <a:pt x="5009808" y="28674"/>
                  <a:pt x="5184576" y="0"/>
                </a:cubicBezTo>
                <a:cubicBezTo>
                  <a:pt x="5212008" y="275072"/>
                  <a:pt x="5200325" y="378297"/>
                  <a:pt x="5184576" y="684447"/>
                </a:cubicBezTo>
                <a:cubicBezTo>
                  <a:pt x="5168827" y="990597"/>
                  <a:pt x="5169103" y="1044499"/>
                  <a:pt x="5184576" y="1318194"/>
                </a:cubicBezTo>
                <a:cubicBezTo>
                  <a:pt x="5200049" y="1591889"/>
                  <a:pt x="5127981" y="2187995"/>
                  <a:pt x="5184576" y="2534989"/>
                </a:cubicBezTo>
                <a:cubicBezTo>
                  <a:pt x="4820554" y="2508405"/>
                  <a:pt x="4693149" y="2525698"/>
                  <a:pt x="4432812" y="2534989"/>
                </a:cubicBezTo>
                <a:cubicBezTo>
                  <a:pt x="4172475" y="2544280"/>
                  <a:pt x="3870317" y="2532035"/>
                  <a:pt x="3681049" y="2534989"/>
                </a:cubicBezTo>
                <a:cubicBezTo>
                  <a:pt x="3491781" y="2537943"/>
                  <a:pt x="3196933" y="2543194"/>
                  <a:pt x="2929285" y="2534989"/>
                </a:cubicBezTo>
                <a:cubicBezTo>
                  <a:pt x="2661637" y="2526784"/>
                  <a:pt x="2542203" y="2543050"/>
                  <a:pt x="2229368" y="2534989"/>
                </a:cubicBezTo>
                <a:cubicBezTo>
                  <a:pt x="1916533" y="2526928"/>
                  <a:pt x="1899469" y="2544412"/>
                  <a:pt x="1633141" y="2534989"/>
                </a:cubicBezTo>
                <a:cubicBezTo>
                  <a:pt x="1366813" y="2525566"/>
                  <a:pt x="1243504" y="2551503"/>
                  <a:pt x="1088761" y="2534989"/>
                </a:cubicBezTo>
                <a:cubicBezTo>
                  <a:pt x="934018" y="2518475"/>
                  <a:pt x="268157" y="2560509"/>
                  <a:pt x="0" y="2534989"/>
                </a:cubicBezTo>
                <a:cubicBezTo>
                  <a:pt x="-11288" y="2304641"/>
                  <a:pt x="-2732" y="2104609"/>
                  <a:pt x="0" y="1901242"/>
                </a:cubicBezTo>
                <a:cubicBezTo>
                  <a:pt x="2732" y="1697875"/>
                  <a:pt x="-30747" y="1537563"/>
                  <a:pt x="0" y="1242145"/>
                </a:cubicBezTo>
                <a:cubicBezTo>
                  <a:pt x="30747" y="946727"/>
                  <a:pt x="-194" y="770515"/>
                  <a:pt x="0" y="583047"/>
                </a:cubicBezTo>
                <a:cubicBezTo>
                  <a:pt x="194" y="395579"/>
                  <a:pt x="-20751" y="15281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Font typeface="Noto Sans Symbols"/>
              <a:buChar char="∙"/>
            </a:pPr>
            <a:r>
              <a:rPr lang="en-GB" sz="1200" b="1">
                <a:solidFill>
                  <a:srgbClr val="434343"/>
                </a:solidFill>
              </a:rPr>
              <a:t>Fjárkúgun. </a:t>
            </a:r>
            <a:r>
              <a:rPr lang="en-GB" sz="1200">
                <a:solidFill>
                  <a:srgbClr val="434343"/>
                </a:solidFill>
              </a:rPr>
              <a:t>Vertu varkár með hvað þú birtir á samfélagsmiðlum til að forðast að verða fyrir fjárkúgun. Ef slíkt kemur fyrir þig skaltu tilkynna það til yfirvalda.</a:t>
            </a:r>
            <a:endParaRPr sz="1200">
              <a:solidFill>
                <a:srgbClr val="434343"/>
              </a:solidFill>
            </a:endParaRPr>
          </a:p>
          <a:p>
            <a:pPr marL="457200" lvl="0" indent="-304800" algn="just" rtl="0">
              <a:lnSpc>
                <a:spcPct val="150000"/>
              </a:lnSpc>
              <a:spcBef>
                <a:spcPts val="1000"/>
              </a:spcBef>
              <a:spcAft>
                <a:spcPts val="0"/>
              </a:spcAft>
              <a:buClr>
                <a:srgbClr val="434343"/>
              </a:buClr>
              <a:buSzPts val="1200"/>
              <a:buFont typeface="Noto Sans Symbols"/>
              <a:buChar char="∙"/>
            </a:pPr>
            <a:r>
              <a:rPr lang="en-GB" sz="1200" b="1">
                <a:solidFill>
                  <a:srgbClr val="434343"/>
                </a:solidFill>
              </a:rPr>
              <a:t>Falsfréttir.</a:t>
            </a:r>
            <a:r>
              <a:rPr lang="en-GB" sz="1200">
                <a:solidFill>
                  <a:srgbClr val="434343"/>
                </a:solidFill>
              </a:rPr>
              <a:t> Ekki láta óáreiðanlegar fjölmiðlafréttir hafa áhrif á þig, reyndu alltaf að athuga hvort upplýsingarnar eru traustar.</a:t>
            </a:r>
            <a:endParaRPr sz="1200">
              <a:solidFill>
                <a:srgbClr val="434343"/>
              </a:solidFill>
            </a:endParaRPr>
          </a:p>
          <a:p>
            <a:pPr marL="457200" lvl="0" indent="-304800" algn="just" rtl="0">
              <a:lnSpc>
                <a:spcPct val="150000"/>
              </a:lnSpc>
              <a:spcBef>
                <a:spcPts val="1000"/>
              </a:spcBef>
              <a:spcAft>
                <a:spcPts val="1000"/>
              </a:spcAft>
              <a:buClr>
                <a:srgbClr val="434343"/>
              </a:buClr>
              <a:buSzPts val="1200"/>
              <a:buFont typeface="Noto Sans Symbols"/>
              <a:buChar char="∙"/>
            </a:pPr>
            <a:r>
              <a:rPr lang="en-GB" sz="1200" b="1">
                <a:solidFill>
                  <a:srgbClr val="434343"/>
                </a:solidFill>
              </a:rPr>
              <a:t>Raunveruleikaskekkja.</a:t>
            </a:r>
            <a:r>
              <a:rPr lang="en-GB" sz="1200">
                <a:solidFill>
                  <a:srgbClr val="434343"/>
                </a:solidFill>
              </a:rPr>
              <a:t> Stundum gefa samfélagsmiðlar ranga mynd af stöðugri hamingju annars fólks, sem er bæði óraunhæf og getur leitt til þess að sá raunveruleiki sem þú skynjar, sé skekktur.</a:t>
            </a:r>
            <a:endParaRPr sz="1200" b="1">
              <a:solidFill>
                <a:srgbClr val="434343"/>
              </a:solidFill>
            </a:endParaRPr>
          </a:p>
        </p:txBody>
      </p:sp>
      <p:pic>
        <p:nvPicPr>
          <p:cNvPr id="283" name="Google Shape;283;p15" descr="Icon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00192" y="1218434"/>
            <a:ext cx="2103984" cy="27066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Hin dulda hlið samfélagsmiðla</a:t>
            </a:r>
            <a:endParaRPr sz="2800"/>
          </a:p>
        </p:txBody>
      </p:sp>
      <p:sp>
        <p:nvSpPr>
          <p:cNvPr id="289" name="Google Shape;289;p1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Glæpir á samfélagsmiðlum</a:t>
            </a:r>
            <a:endParaRPr sz="1800"/>
          </a:p>
        </p:txBody>
      </p:sp>
      <p:sp>
        <p:nvSpPr>
          <p:cNvPr id="290" name="Google Shape;290;p16"/>
          <p:cNvSpPr/>
          <p:nvPr/>
        </p:nvSpPr>
        <p:spPr>
          <a:xfrm>
            <a:off x="5208501" y="1425350"/>
            <a:ext cx="3525705" cy="2683283"/>
          </a:xfrm>
          <a:custGeom>
            <a:avLst/>
            <a:gdLst/>
            <a:ahLst/>
            <a:cxnLst/>
            <a:rect l="l" t="t" r="r" b="b"/>
            <a:pathLst>
              <a:path w="3219822" h="2555508" extrusionOk="0">
                <a:moveTo>
                  <a:pt x="0" y="0"/>
                </a:moveTo>
                <a:cubicBezTo>
                  <a:pt x="167953" y="-13143"/>
                  <a:pt x="361316" y="-3037"/>
                  <a:pt x="547370" y="0"/>
                </a:cubicBezTo>
                <a:cubicBezTo>
                  <a:pt x="733424" y="3037"/>
                  <a:pt x="972096" y="12766"/>
                  <a:pt x="1223532" y="0"/>
                </a:cubicBezTo>
                <a:cubicBezTo>
                  <a:pt x="1474968" y="-12766"/>
                  <a:pt x="1545741" y="-14186"/>
                  <a:pt x="1770902" y="0"/>
                </a:cubicBezTo>
                <a:cubicBezTo>
                  <a:pt x="1996063" y="14186"/>
                  <a:pt x="2247518" y="-5256"/>
                  <a:pt x="2382668" y="0"/>
                </a:cubicBezTo>
                <a:cubicBezTo>
                  <a:pt x="2517818" y="5256"/>
                  <a:pt x="2923373" y="36014"/>
                  <a:pt x="3219822" y="0"/>
                </a:cubicBezTo>
                <a:cubicBezTo>
                  <a:pt x="3233522" y="292498"/>
                  <a:pt x="3238489" y="467263"/>
                  <a:pt x="3219822" y="613322"/>
                </a:cubicBezTo>
                <a:cubicBezTo>
                  <a:pt x="3201155" y="759381"/>
                  <a:pt x="3186124" y="1012275"/>
                  <a:pt x="3219822" y="1303309"/>
                </a:cubicBezTo>
                <a:cubicBezTo>
                  <a:pt x="3253520" y="1594343"/>
                  <a:pt x="3228505" y="1669738"/>
                  <a:pt x="3219822" y="1891076"/>
                </a:cubicBezTo>
                <a:cubicBezTo>
                  <a:pt x="3211139" y="2112414"/>
                  <a:pt x="3243831" y="2364751"/>
                  <a:pt x="3219822" y="2555508"/>
                </a:cubicBezTo>
                <a:cubicBezTo>
                  <a:pt x="2935554" y="2566052"/>
                  <a:pt x="2720387" y="2541296"/>
                  <a:pt x="2543659" y="2555508"/>
                </a:cubicBezTo>
                <a:cubicBezTo>
                  <a:pt x="2366931" y="2569720"/>
                  <a:pt x="2117812" y="2539111"/>
                  <a:pt x="1964091" y="2555508"/>
                </a:cubicBezTo>
                <a:cubicBezTo>
                  <a:pt x="1810370" y="2571905"/>
                  <a:pt x="1447993" y="2571866"/>
                  <a:pt x="1287929" y="2555508"/>
                </a:cubicBezTo>
                <a:cubicBezTo>
                  <a:pt x="1127865" y="2539150"/>
                  <a:pt x="973381" y="2566765"/>
                  <a:pt x="676163" y="2555508"/>
                </a:cubicBezTo>
                <a:cubicBezTo>
                  <a:pt x="378945" y="2544251"/>
                  <a:pt x="181940" y="2582105"/>
                  <a:pt x="0" y="2555508"/>
                </a:cubicBezTo>
                <a:cubicBezTo>
                  <a:pt x="-10512" y="2324095"/>
                  <a:pt x="21020" y="2038379"/>
                  <a:pt x="0" y="1865521"/>
                </a:cubicBezTo>
                <a:cubicBezTo>
                  <a:pt x="-21020" y="1692663"/>
                  <a:pt x="2134" y="1405950"/>
                  <a:pt x="0" y="1252199"/>
                </a:cubicBezTo>
                <a:cubicBezTo>
                  <a:pt x="-2134" y="1098448"/>
                  <a:pt x="-9527" y="949403"/>
                  <a:pt x="0" y="664432"/>
                </a:cubicBezTo>
                <a:cubicBezTo>
                  <a:pt x="9527" y="379461"/>
                  <a:pt x="7764" y="234830"/>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Font typeface="Noto Sans Symbols"/>
              <a:buChar char="∙"/>
            </a:pPr>
            <a:r>
              <a:rPr lang="en-GB" sz="1200" b="1">
                <a:solidFill>
                  <a:srgbClr val="434343"/>
                </a:solidFill>
              </a:rPr>
              <a:t>Vefveiðar eða eftirlíkingar</a:t>
            </a:r>
            <a:r>
              <a:rPr lang="en-GB" sz="1200">
                <a:solidFill>
                  <a:srgbClr val="434343"/>
                </a:solidFill>
              </a:rPr>
              <a:t> (e. phishing and impersonation). Þegar þú gefur upp persónulegar upplýsingar á samfélags- netum getur fólk notað þær til að herma eftir þér eða einhverjum öðrum í þeim tilgangi að nálgast persónulegar upplýsingar um annað fólk. Til dæmis notar fólk tæknina til að ná í kynferðislegar myndir til að kúga fé frá viðkomandi.</a:t>
            </a:r>
            <a:endParaRPr sz="1200">
              <a:solidFill>
                <a:srgbClr val="434343"/>
              </a:solidFill>
              <a:latin typeface="Calibri"/>
              <a:ea typeface="Calibri"/>
              <a:cs typeface="Calibri"/>
              <a:sym typeface="Calibri"/>
            </a:endParaRPr>
          </a:p>
        </p:txBody>
      </p:sp>
      <p:sp>
        <p:nvSpPr>
          <p:cNvPr id="291" name="Google Shape;291;p16"/>
          <p:cNvSpPr txBox="1"/>
          <p:nvPr/>
        </p:nvSpPr>
        <p:spPr>
          <a:xfrm>
            <a:off x="432048" y="1374268"/>
            <a:ext cx="4572000" cy="8310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1000"/>
              </a:spcAft>
              <a:buClr>
                <a:schemeClr val="dk1"/>
              </a:buClr>
              <a:buSzPts val="1100"/>
              <a:buFont typeface="Arial"/>
              <a:buNone/>
            </a:pPr>
            <a:r>
              <a:rPr lang="en-GB" sz="1200">
                <a:solidFill>
                  <a:srgbClr val="434343"/>
                </a:solidFill>
              </a:rPr>
              <a:t>Þar sem hætturnar eru margar eru einnig brot á samfélagsnetum sem hvert land tekur til í löggjöf sinni, en sem almennt má draga saman á eftirfarandi hátt:</a:t>
            </a:r>
            <a:endParaRPr sz="1200">
              <a:solidFill>
                <a:srgbClr val="434343"/>
              </a:solidFill>
            </a:endParaRPr>
          </a:p>
        </p:txBody>
      </p:sp>
      <p:pic>
        <p:nvPicPr>
          <p:cNvPr id="292" name="Google Shape;292;p16" descr="Imagen que contiene señal&#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592" y="2589012"/>
            <a:ext cx="3528392" cy="15298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Hin dulda hlið samfélagsmiðla</a:t>
            </a:r>
            <a:endParaRPr sz="2800"/>
          </a:p>
        </p:txBody>
      </p:sp>
      <p:sp>
        <p:nvSpPr>
          <p:cNvPr id="298" name="Google Shape;298;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Glæpir á samfélagsmiðlum</a:t>
            </a:r>
            <a:endParaRPr sz="1800"/>
          </a:p>
        </p:txBody>
      </p:sp>
      <p:sp>
        <p:nvSpPr>
          <p:cNvPr id="299" name="Google Shape;299;p17"/>
          <p:cNvSpPr/>
          <p:nvPr/>
        </p:nvSpPr>
        <p:spPr>
          <a:xfrm>
            <a:off x="539552" y="1446746"/>
            <a:ext cx="5020022" cy="2683748"/>
          </a:xfrm>
          <a:custGeom>
            <a:avLst/>
            <a:gdLst/>
            <a:ahLst/>
            <a:cxnLst/>
            <a:rect l="l" t="t" r="r" b="b"/>
            <a:pathLst>
              <a:path w="5020022" h="2683748" extrusionOk="0">
                <a:moveTo>
                  <a:pt x="0" y="0"/>
                </a:moveTo>
                <a:cubicBezTo>
                  <a:pt x="219923" y="-16660"/>
                  <a:pt x="333089" y="22277"/>
                  <a:pt x="476902" y="0"/>
                </a:cubicBezTo>
                <a:cubicBezTo>
                  <a:pt x="620715" y="-22277"/>
                  <a:pt x="858137" y="2331"/>
                  <a:pt x="1154605" y="0"/>
                </a:cubicBezTo>
                <a:cubicBezTo>
                  <a:pt x="1451073" y="-2331"/>
                  <a:pt x="1468415" y="-9987"/>
                  <a:pt x="1631507" y="0"/>
                </a:cubicBezTo>
                <a:cubicBezTo>
                  <a:pt x="1794599" y="9987"/>
                  <a:pt x="1937872" y="16824"/>
                  <a:pt x="2208810" y="0"/>
                </a:cubicBezTo>
                <a:cubicBezTo>
                  <a:pt x="2479748" y="-16824"/>
                  <a:pt x="2518848" y="4899"/>
                  <a:pt x="2735912" y="0"/>
                </a:cubicBezTo>
                <a:cubicBezTo>
                  <a:pt x="2952976" y="-4899"/>
                  <a:pt x="3187325" y="1815"/>
                  <a:pt x="3313215" y="0"/>
                </a:cubicBezTo>
                <a:cubicBezTo>
                  <a:pt x="3439105" y="-1815"/>
                  <a:pt x="3734139" y="-498"/>
                  <a:pt x="3840317" y="0"/>
                </a:cubicBezTo>
                <a:cubicBezTo>
                  <a:pt x="3946495" y="498"/>
                  <a:pt x="4091001" y="-2081"/>
                  <a:pt x="4317219" y="0"/>
                </a:cubicBezTo>
                <a:cubicBezTo>
                  <a:pt x="4543437" y="2081"/>
                  <a:pt x="4805633" y="-8449"/>
                  <a:pt x="5020022" y="0"/>
                </a:cubicBezTo>
                <a:cubicBezTo>
                  <a:pt x="5016487" y="202098"/>
                  <a:pt x="5004989" y="495798"/>
                  <a:pt x="5020022" y="724612"/>
                </a:cubicBezTo>
                <a:cubicBezTo>
                  <a:pt x="5035055" y="953426"/>
                  <a:pt x="5018715" y="1179179"/>
                  <a:pt x="5020022" y="1395549"/>
                </a:cubicBezTo>
                <a:cubicBezTo>
                  <a:pt x="5021329" y="1611919"/>
                  <a:pt x="4997524" y="2232070"/>
                  <a:pt x="5020022" y="2683748"/>
                </a:cubicBezTo>
                <a:cubicBezTo>
                  <a:pt x="4852505" y="2701971"/>
                  <a:pt x="4545111" y="2709118"/>
                  <a:pt x="4292119" y="2683748"/>
                </a:cubicBezTo>
                <a:cubicBezTo>
                  <a:pt x="4039127" y="2658378"/>
                  <a:pt x="3849172" y="2664081"/>
                  <a:pt x="3564216" y="2683748"/>
                </a:cubicBezTo>
                <a:cubicBezTo>
                  <a:pt x="3279260" y="2703415"/>
                  <a:pt x="3028662" y="2701005"/>
                  <a:pt x="2836312" y="2683748"/>
                </a:cubicBezTo>
                <a:cubicBezTo>
                  <a:pt x="2643962" y="2666491"/>
                  <a:pt x="2329771" y="2683809"/>
                  <a:pt x="2158609" y="2683748"/>
                </a:cubicBezTo>
                <a:cubicBezTo>
                  <a:pt x="1987447" y="2683687"/>
                  <a:pt x="1776456" y="2655594"/>
                  <a:pt x="1581307" y="2683748"/>
                </a:cubicBezTo>
                <a:cubicBezTo>
                  <a:pt x="1386158" y="2711902"/>
                  <a:pt x="1173489" y="2689595"/>
                  <a:pt x="1054205" y="2683748"/>
                </a:cubicBezTo>
                <a:cubicBezTo>
                  <a:pt x="934921" y="2677901"/>
                  <a:pt x="323597" y="2655116"/>
                  <a:pt x="0" y="2683748"/>
                </a:cubicBezTo>
                <a:cubicBezTo>
                  <a:pt x="7064" y="2540658"/>
                  <a:pt x="10719" y="2165974"/>
                  <a:pt x="0" y="2012811"/>
                </a:cubicBezTo>
                <a:cubicBezTo>
                  <a:pt x="-10719" y="1859648"/>
                  <a:pt x="-16140" y="1464181"/>
                  <a:pt x="0" y="1315037"/>
                </a:cubicBezTo>
                <a:cubicBezTo>
                  <a:pt x="16140" y="1165893"/>
                  <a:pt x="157" y="780083"/>
                  <a:pt x="0" y="617262"/>
                </a:cubicBezTo>
                <a:cubicBezTo>
                  <a:pt x="-157" y="454442"/>
                  <a:pt x="-23320" y="148887"/>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Char char="∙"/>
            </a:pPr>
            <a:r>
              <a:rPr lang="en-GB" sz="1200" b="1">
                <a:solidFill>
                  <a:srgbClr val="434343"/>
                </a:solidFill>
              </a:rPr>
              <a:t>Einelti og neteinelti</a:t>
            </a:r>
            <a:r>
              <a:rPr lang="en-GB" sz="1200">
                <a:solidFill>
                  <a:srgbClr val="434343"/>
                </a:solidFill>
              </a:rPr>
              <a:t>. Þetta er glæpur sem er of algengur og sér stað þegar fólk tjáir óvægna gagnrýni eða meiðandi ummæli, hótar og viðheldur áframhaldandi áreitni. Hugsaðu alltaf um einstaklinginn á bak við skjáinn, þegar þú beinir athugasemdum að honum/henni. Viðkomandi gæti liðið andlegar þjáningar vegna þessa.</a:t>
            </a:r>
            <a:endParaRPr sz="1200">
              <a:solidFill>
                <a:srgbClr val="434343"/>
              </a:solidFill>
            </a:endParaRPr>
          </a:p>
          <a:p>
            <a:pPr marL="457200" lvl="0" indent="-304800" algn="just" rtl="0">
              <a:lnSpc>
                <a:spcPct val="150000"/>
              </a:lnSpc>
              <a:spcBef>
                <a:spcPts val="0"/>
              </a:spcBef>
              <a:spcAft>
                <a:spcPts val="0"/>
              </a:spcAft>
              <a:buClr>
                <a:srgbClr val="434343"/>
              </a:buClr>
              <a:buSzPts val="1200"/>
              <a:buChar char="∙"/>
            </a:pPr>
            <a:r>
              <a:rPr lang="en-GB" sz="1200" b="1">
                <a:solidFill>
                  <a:srgbClr val="434343"/>
                </a:solidFill>
              </a:rPr>
              <a:t>Ærumeiðingar og rógburður. </a:t>
            </a:r>
            <a:r>
              <a:rPr lang="en-GB" sz="1200">
                <a:solidFill>
                  <a:srgbClr val="434343"/>
                </a:solidFill>
              </a:rPr>
              <a:t>Þetta brot varðar árásir á heiður og æru einstaklings eða fyrirtækis. Tjáningarfrelsið verður að vera takmörkunum háð, enda ekki hægt að nota það sem afsökun til að ráðast á aðra án afleiðinga.</a:t>
            </a:r>
            <a:endParaRPr sz="1200" b="1">
              <a:solidFill>
                <a:srgbClr val="434343"/>
              </a:solidFill>
            </a:endParaRPr>
          </a:p>
        </p:txBody>
      </p:sp>
      <p:pic>
        <p:nvPicPr>
          <p:cNvPr id="300" name="Google Shape;300;p17" descr="Forma,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0814" y="1538748"/>
            <a:ext cx="2668615" cy="24997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8" descr="Interfaz de usuario gráfica, Aplicación,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65950" y="1052886"/>
            <a:ext cx="2347119" cy="3037728"/>
          </a:xfrm>
          <a:prstGeom prst="rect">
            <a:avLst/>
          </a:prstGeom>
          <a:noFill/>
          <a:ln>
            <a:noFill/>
          </a:ln>
        </p:spPr>
      </p:pic>
      <p:sp>
        <p:nvSpPr>
          <p:cNvPr id="306" name="Google Shape;306;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Hin dulda hlið samfélagsmiðla</a:t>
            </a:r>
            <a:endParaRPr sz="2800"/>
          </a:p>
        </p:txBody>
      </p:sp>
      <p:sp>
        <p:nvSpPr>
          <p:cNvPr id="307" name="Google Shape;307;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Ráðleggingar</a:t>
            </a:r>
            <a:endParaRPr sz="1800"/>
          </a:p>
        </p:txBody>
      </p:sp>
      <p:sp>
        <p:nvSpPr>
          <p:cNvPr id="308" name="Google Shape;308;p18"/>
          <p:cNvSpPr/>
          <p:nvPr/>
        </p:nvSpPr>
        <p:spPr>
          <a:xfrm>
            <a:off x="611560" y="1425703"/>
            <a:ext cx="5112568" cy="2663230"/>
          </a:xfrm>
          <a:custGeom>
            <a:avLst/>
            <a:gdLst/>
            <a:ahLst/>
            <a:cxnLst/>
            <a:rect l="l" t="t" r="r" b="b"/>
            <a:pathLst>
              <a:path w="5112568" h="2663230" extrusionOk="0">
                <a:moveTo>
                  <a:pt x="0" y="0"/>
                </a:moveTo>
                <a:cubicBezTo>
                  <a:pt x="126369" y="-2928"/>
                  <a:pt x="273650" y="14807"/>
                  <a:pt x="485694" y="0"/>
                </a:cubicBezTo>
                <a:cubicBezTo>
                  <a:pt x="697738" y="-14807"/>
                  <a:pt x="839715" y="24242"/>
                  <a:pt x="1175891" y="0"/>
                </a:cubicBezTo>
                <a:cubicBezTo>
                  <a:pt x="1512067" y="-24242"/>
                  <a:pt x="1532748" y="-6242"/>
                  <a:pt x="1661585" y="0"/>
                </a:cubicBezTo>
                <a:cubicBezTo>
                  <a:pt x="1790422" y="6242"/>
                  <a:pt x="2107799" y="2904"/>
                  <a:pt x="2249530" y="0"/>
                </a:cubicBezTo>
                <a:cubicBezTo>
                  <a:pt x="2391261" y="-2904"/>
                  <a:pt x="2676580" y="-926"/>
                  <a:pt x="2786350" y="0"/>
                </a:cubicBezTo>
                <a:cubicBezTo>
                  <a:pt x="2896120" y="926"/>
                  <a:pt x="3094795" y="-17640"/>
                  <a:pt x="3374295" y="0"/>
                </a:cubicBezTo>
                <a:cubicBezTo>
                  <a:pt x="3653796" y="17640"/>
                  <a:pt x="3748670" y="19496"/>
                  <a:pt x="3911115" y="0"/>
                </a:cubicBezTo>
                <a:cubicBezTo>
                  <a:pt x="4073560" y="-19496"/>
                  <a:pt x="4218841" y="13742"/>
                  <a:pt x="4396808" y="0"/>
                </a:cubicBezTo>
                <a:cubicBezTo>
                  <a:pt x="4574775" y="-13742"/>
                  <a:pt x="4836516" y="34508"/>
                  <a:pt x="5112568" y="0"/>
                </a:cubicBezTo>
                <a:cubicBezTo>
                  <a:pt x="5106856" y="320704"/>
                  <a:pt x="5081995" y="414989"/>
                  <a:pt x="5112568" y="719072"/>
                </a:cubicBezTo>
                <a:cubicBezTo>
                  <a:pt x="5143141" y="1023155"/>
                  <a:pt x="5102894" y="1186562"/>
                  <a:pt x="5112568" y="1384880"/>
                </a:cubicBezTo>
                <a:cubicBezTo>
                  <a:pt x="5122242" y="1583198"/>
                  <a:pt x="5140719" y="2032145"/>
                  <a:pt x="5112568" y="2663230"/>
                </a:cubicBezTo>
                <a:cubicBezTo>
                  <a:pt x="4952112" y="2678097"/>
                  <a:pt x="4654386" y="2686783"/>
                  <a:pt x="4371246" y="2663230"/>
                </a:cubicBezTo>
                <a:cubicBezTo>
                  <a:pt x="4088106" y="2639677"/>
                  <a:pt x="3828053" y="2699555"/>
                  <a:pt x="3629923" y="2663230"/>
                </a:cubicBezTo>
                <a:cubicBezTo>
                  <a:pt x="3431793" y="2626905"/>
                  <a:pt x="3172009" y="2667451"/>
                  <a:pt x="2888601" y="2663230"/>
                </a:cubicBezTo>
                <a:cubicBezTo>
                  <a:pt x="2605193" y="2659009"/>
                  <a:pt x="2535371" y="2645977"/>
                  <a:pt x="2198404" y="2663230"/>
                </a:cubicBezTo>
                <a:cubicBezTo>
                  <a:pt x="1861437" y="2680483"/>
                  <a:pt x="1819383" y="2658223"/>
                  <a:pt x="1610459" y="2663230"/>
                </a:cubicBezTo>
                <a:cubicBezTo>
                  <a:pt x="1401535" y="2668237"/>
                  <a:pt x="1284430" y="2644854"/>
                  <a:pt x="1073639" y="2663230"/>
                </a:cubicBezTo>
                <a:cubicBezTo>
                  <a:pt x="862848" y="2681606"/>
                  <a:pt x="337712" y="2681831"/>
                  <a:pt x="0" y="2663230"/>
                </a:cubicBezTo>
                <a:cubicBezTo>
                  <a:pt x="-32679" y="2435456"/>
                  <a:pt x="-19388" y="2264478"/>
                  <a:pt x="0" y="1997423"/>
                </a:cubicBezTo>
                <a:cubicBezTo>
                  <a:pt x="19388" y="1730368"/>
                  <a:pt x="-26067" y="1609654"/>
                  <a:pt x="0" y="1304983"/>
                </a:cubicBezTo>
                <a:cubicBezTo>
                  <a:pt x="26067" y="1000312"/>
                  <a:pt x="8675" y="923306"/>
                  <a:pt x="0" y="612543"/>
                </a:cubicBezTo>
                <a:cubicBezTo>
                  <a:pt x="-8675" y="301780"/>
                  <a:pt x="-26107" y="244104"/>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Char char="∙"/>
            </a:pPr>
            <a:r>
              <a:rPr lang="en-GB" sz="1200">
                <a:solidFill>
                  <a:srgbClr val="434343"/>
                </a:solidFill>
              </a:rPr>
              <a:t>Vertu á varðbergi gagnvart </a:t>
            </a:r>
            <a:r>
              <a:rPr lang="en-GB" sz="1200" b="1">
                <a:solidFill>
                  <a:srgbClr val="434343"/>
                </a:solidFill>
              </a:rPr>
              <a:t>ókunnugum</a:t>
            </a:r>
            <a:r>
              <a:rPr lang="en-GB" sz="1200">
                <a:solidFill>
                  <a:srgbClr val="434343"/>
                </a:solidFill>
              </a:rPr>
              <a:t>.</a:t>
            </a:r>
            <a:endParaRPr sz="1200">
              <a:solidFill>
                <a:srgbClr val="434343"/>
              </a:solidFill>
            </a:endParaRPr>
          </a:p>
          <a:p>
            <a:pPr marL="457200" lvl="0" indent="-304800" algn="just" rtl="0">
              <a:lnSpc>
                <a:spcPct val="150000"/>
              </a:lnSpc>
              <a:spcBef>
                <a:spcPts val="1000"/>
              </a:spcBef>
              <a:spcAft>
                <a:spcPts val="0"/>
              </a:spcAft>
              <a:buClr>
                <a:srgbClr val="434343"/>
              </a:buClr>
              <a:buSzPts val="1200"/>
              <a:buChar char="∙"/>
            </a:pPr>
            <a:r>
              <a:rPr lang="en-GB" sz="1200">
                <a:solidFill>
                  <a:srgbClr val="434343"/>
                </a:solidFill>
              </a:rPr>
              <a:t>Ekki gefa upp </a:t>
            </a:r>
            <a:r>
              <a:rPr lang="en-GB" sz="1200" b="1">
                <a:solidFill>
                  <a:srgbClr val="434343"/>
                </a:solidFill>
              </a:rPr>
              <a:t>persónulegar upplýsingar</a:t>
            </a:r>
            <a:r>
              <a:rPr lang="en-GB" sz="1200">
                <a:solidFill>
                  <a:srgbClr val="434343"/>
                </a:solidFill>
              </a:rPr>
              <a:t> eins og heimilisfang eða símanúmer.</a:t>
            </a:r>
            <a:endParaRPr sz="1200">
              <a:solidFill>
                <a:srgbClr val="434343"/>
              </a:solidFill>
            </a:endParaRPr>
          </a:p>
          <a:p>
            <a:pPr marL="457200" lvl="0" indent="-304800" algn="just" rtl="0">
              <a:lnSpc>
                <a:spcPct val="150000"/>
              </a:lnSpc>
              <a:spcBef>
                <a:spcPts val="1000"/>
              </a:spcBef>
              <a:spcAft>
                <a:spcPts val="0"/>
              </a:spcAft>
              <a:buClr>
                <a:srgbClr val="434343"/>
              </a:buClr>
              <a:buSzPts val="1200"/>
              <a:buChar char="∙"/>
            </a:pPr>
            <a:r>
              <a:rPr lang="en-GB" sz="1200">
                <a:solidFill>
                  <a:srgbClr val="434343"/>
                </a:solidFill>
              </a:rPr>
              <a:t>Hafðu reikningana þína aðeins sýnilega fólki sem þú þekkir með því að breyta </a:t>
            </a:r>
            <a:r>
              <a:rPr lang="en-GB" sz="1200" b="1">
                <a:solidFill>
                  <a:srgbClr val="434343"/>
                </a:solidFill>
              </a:rPr>
              <a:t>persónuverndarstillingunum</a:t>
            </a:r>
            <a:r>
              <a:rPr lang="en-GB" sz="1200">
                <a:solidFill>
                  <a:srgbClr val="434343"/>
                </a:solidFill>
              </a:rPr>
              <a:t> þínum.</a:t>
            </a:r>
            <a:endParaRPr sz="1200">
              <a:solidFill>
                <a:srgbClr val="434343"/>
              </a:solidFill>
            </a:endParaRPr>
          </a:p>
          <a:p>
            <a:pPr marL="457200" lvl="0" indent="-304800" algn="just" rtl="0">
              <a:lnSpc>
                <a:spcPct val="150000"/>
              </a:lnSpc>
              <a:spcBef>
                <a:spcPts val="1000"/>
              </a:spcBef>
              <a:spcAft>
                <a:spcPts val="1000"/>
              </a:spcAft>
              <a:buClr>
                <a:srgbClr val="434343"/>
              </a:buClr>
              <a:buSzPts val="1200"/>
              <a:buChar char="∙"/>
            </a:pPr>
            <a:r>
              <a:rPr lang="en-GB" sz="1200">
                <a:solidFill>
                  <a:srgbClr val="434343"/>
                </a:solidFill>
              </a:rPr>
              <a:t>Athugaðu</a:t>
            </a:r>
            <a:r>
              <a:rPr lang="en-GB" sz="1200" b="1">
                <a:solidFill>
                  <a:srgbClr val="434343"/>
                </a:solidFill>
              </a:rPr>
              <a:t> reglur </a:t>
            </a:r>
            <a:r>
              <a:rPr lang="en-GB" sz="1200">
                <a:solidFill>
                  <a:srgbClr val="434343"/>
                </a:solidFill>
              </a:rPr>
              <a:t>hvers samfélagsnets; oft eru reglur brotnar vegna vanþekkingar, til dæmis þegar kemur að lágmarksaldri til skráningar. Þekktu</a:t>
            </a:r>
            <a:r>
              <a:rPr lang="en-GB" sz="1200" b="1">
                <a:solidFill>
                  <a:srgbClr val="434343"/>
                </a:solidFill>
              </a:rPr>
              <a:t> réttindi </a:t>
            </a:r>
            <a:r>
              <a:rPr lang="en-GB" sz="1200">
                <a:solidFill>
                  <a:srgbClr val="434343"/>
                </a:solidFill>
              </a:rPr>
              <a:t>þín og skyldur.</a:t>
            </a:r>
            <a:endParaRPr sz="12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Hin dulda hlið samfélagsmiðla</a:t>
            </a:r>
            <a:endParaRPr sz="2800"/>
          </a:p>
        </p:txBody>
      </p:sp>
      <p:sp>
        <p:nvSpPr>
          <p:cNvPr id="314" name="Google Shape;314;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Ráðleggingar</a:t>
            </a:r>
            <a:endParaRPr sz="1800"/>
          </a:p>
        </p:txBody>
      </p:sp>
      <p:sp>
        <p:nvSpPr>
          <p:cNvPr id="315" name="Google Shape;315;p19"/>
          <p:cNvSpPr/>
          <p:nvPr/>
        </p:nvSpPr>
        <p:spPr>
          <a:xfrm>
            <a:off x="4529475" y="1344400"/>
            <a:ext cx="4032448" cy="2752059"/>
          </a:xfrm>
          <a:custGeom>
            <a:avLst/>
            <a:gdLst/>
            <a:ahLst/>
            <a:cxnLst/>
            <a:rect l="l" t="t" r="r" b="b"/>
            <a:pathLst>
              <a:path w="4032448" h="2530629" extrusionOk="0">
                <a:moveTo>
                  <a:pt x="0" y="0"/>
                </a:moveTo>
                <a:cubicBezTo>
                  <a:pt x="219844" y="278"/>
                  <a:pt x="307376" y="907"/>
                  <a:pt x="551101" y="0"/>
                </a:cubicBezTo>
                <a:cubicBezTo>
                  <a:pt x="794826" y="-907"/>
                  <a:pt x="1096600" y="-10950"/>
                  <a:pt x="1263500" y="0"/>
                </a:cubicBezTo>
                <a:cubicBezTo>
                  <a:pt x="1430400" y="10950"/>
                  <a:pt x="1631683" y="-2750"/>
                  <a:pt x="1814602" y="0"/>
                </a:cubicBezTo>
                <a:cubicBezTo>
                  <a:pt x="1997521" y="2750"/>
                  <a:pt x="2173469" y="-10821"/>
                  <a:pt x="2446352" y="0"/>
                </a:cubicBezTo>
                <a:cubicBezTo>
                  <a:pt x="2719235" y="10821"/>
                  <a:pt x="2784946" y="1912"/>
                  <a:pt x="3037777" y="0"/>
                </a:cubicBezTo>
                <a:cubicBezTo>
                  <a:pt x="3290609" y="-1912"/>
                  <a:pt x="3758717" y="-2004"/>
                  <a:pt x="4032448" y="0"/>
                </a:cubicBezTo>
                <a:cubicBezTo>
                  <a:pt x="4035361" y="205896"/>
                  <a:pt x="4054201" y="453475"/>
                  <a:pt x="4032448" y="582045"/>
                </a:cubicBezTo>
                <a:cubicBezTo>
                  <a:pt x="4010695" y="710615"/>
                  <a:pt x="4052210" y="939156"/>
                  <a:pt x="4032448" y="1164089"/>
                </a:cubicBezTo>
                <a:cubicBezTo>
                  <a:pt x="4012686" y="1389022"/>
                  <a:pt x="4041572" y="1453235"/>
                  <a:pt x="4032448" y="1720828"/>
                </a:cubicBezTo>
                <a:cubicBezTo>
                  <a:pt x="4023324" y="1988421"/>
                  <a:pt x="4052190" y="2285839"/>
                  <a:pt x="4032448" y="2530629"/>
                </a:cubicBezTo>
                <a:cubicBezTo>
                  <a:pt x="3867109" y="2551146"/>
                  <a:pt x="3692621" y="2550885"/>
                  <a:pt x="3360373" y="2530629"/>
                </a:cubicBezTo>
                <a:cubicBezTo>
                  <a:pt x="3028125" y="2510373"/>
                  <a:pt x="2868152" y="2542382"/>
                  <a:pt x="2647974" y="2530629"/>
                </a:cubicBezTo>
                <a:cubicBezTo>
                  <a:pt x="2427796" y="2518876"/>
                  <a:pt x="2184568" y="2544868"/>
                  <a:pt x="2016224" y="2530629"/>
                </a:cubicBezTo>
                <a:cubicBezTo>
                  <a:pt x="1847880" y="2516391"/>
                  <a:pt x="1551162" y="2539494"/>
                  <a:pt x="1263500" y="2530629"/>
                </a:cubicBezTo>
                <a:cubicBezTo>
                  <a:pt x="975838" y="2521764"/>
                  <a:pt x="595984" y="2467742"/>
                  <a:pt x="0" y="2530629"/>
                </a:cubicBezTo>
                <a:cubicBezTo>
                  <a:pt x="-25285" y="2292641"/>
                  <a:pt x="-12951" y="2086626"/>
                  <a:pt x="0" y="1872665"/>
                </a:cubicBezTo>
                <a:cubicBezTo>
                  <a:pt x="12951" y="1658704"/>
                  <a:pt x="5392" y="1498856"/>
                  <a:pt x="0" y="1290621"/>
                </a:cubicBezTo>
                <a:cubicBezTo>
                  <a:pt x="-5392" y="1082386"/>
                  <a:pt x="16322" y="959662"/>
                  <a:pt x="0" y="708576"/>
                </a:cubicBezTo>
                <a:cubicBezTo>
                  <a:pt x="-16322" y="457491"/>
                  <a:pt x="-11340" y="324858"/>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457200" lvl="0" indent="-304800" algn="just" rtl="0">
              <a:lnSpc>
                <a:spcPct val="150000"/>
              </a:lnSpc>
              <a:spcBef>
                <a:spcPts val="0"/>
              </a:spcBef>
              <a:spcAft>
                <a:spcPts val="0"/>
              </a:spcAft>
              <a:buClr>
                <a:srgbClr val="434343"/>
              </a:buClr>
              <a:buSzPts val="1200"/>
              <a:buChar char="∙"/>
            </a:pPr>
            <a:r>
              <a:rPr lang="en-GB" sz="1200" b="1">
                <a:solidFill>
                  <a:srgbClr val="434343"/>
                </a:solidFill>
              </a:rPr>
              <a:t>Ekki birta of persónulegar myndir</a:t>
            </a:r>
            <a:r>
              <a:rPr lang="en-GB" sz="1200">
                <a:solidFill>
                  <a:srgbClr val="434343"/>
                </a:solidFill>
              </a:rPr>
              <a:t>,</a:t>
            </a:r>
            <a:r>
              <a:rPr lang="en-GB" sz="1200" b="1">
                <a:solidFill>
                  <a:srgbClr val="434343"/>
                </a:solidFill>
              </a:rPr>
              <a:t> </a:t>
            </a:r>
            <a:r>
              <a:rPr lang="en-GB" sz="1200">
                <a:solidFill>
                  <a:srgbClr val="434343"/>
                </a:solidFill>
              </a:rPr>
              <a:t>eða myndir af öðru fólki án samþykkis þeirra.</a:t>
            </a:r>
            <a:endParaRPr sz="1200">
              <a:solidFill>
                <a:srgbClr val="434343"/>
              </a:solidFill>
            </a:endParaRPr>
          </a:p>
          <a:p>
            <a:pPr marL="457200" lvl="0" indent="-304800" algn="just" rtl="0">
              <a:lnSpc>
                <a:spcPct val="150000"/>
              </a:lnSpc>
              <a:spcBef>
                <a:spcPts val="1000"/>
              </a:spcBef>
              <a:spcAft>
                <a:spcPts val="0"/>
              </a:spcAft>
              <a:buClr>
                <a:srgbClr val="434343"/>
              </a:buClr>
              <a:buSzPts val="1200"/>
              <a:buChar char="∙"/>
            </a:pPr>
            <a:r>
              <a:rPr lang="en-GB" sz="1200">
                <a:solidFill>
                  <a:srgbClr val="434343"/>
                </a:solidFill>
              </a:rPr>
              <a:t>Finndu út hvaða</a:t>
            </a:r>
            <a:r>
              <a:rPr lang="en-GB" sz="1200" b="1">
                <a:solidFill>
                  <a:srgbClr val="434343"/>
                </a:solidFill>
              </a:rPr>
              <a:t> yfirvöld</a:t>
            </a:r>
            <a:r>
              <a:rPr lang="en-GB" sz="1200">
                <a:solidFill>
                  <a:srgbClr val="434343"/>
                </a:solidFill>
              </a:rPr>
              <a:t> þú ættir að hafa samband við ef þú verður vitni að glæp á samfélagsmiðlum.</a:t>
            </a:r>
            <a:endParaRPr sz="1200">
              <a:solidFill>
                <a:srgbClr val="434343"/>
              </a:solidFill>
            </a:endParaRPr>
          </a:p>
          <a:p>
            <a:pPr marL="457200" lvl="0" indent="-304800" algn="just" rtl="0">
              <a:lnSpc>
                <a:spcPct val="150000"/>
              </a:lnSpc>
              <a:spcBef>
                <a:spcPts val="1000"/>
              </a:spcBef>
              <a:spcAft>
                <a:spcPts val="1000"/>
              </a:spcAft>
              <a:buClr>
                <a:srgbClr val="434343"/>
              </a:buClr>
              <a:buSzPts val="1200"/>
              <a:buChar char="∙"/>
            </a:pPr>
            <a:r>
              <a:rPr lang="en-GB" sz="1200" b="1">
                <a:solidFill>
                  <a:srgbClr val="434343"/>
                </a:solidFill>
              </a:rPr>
              <a:t>Tilkynntu móðgandi athæfi eða hugsanlega glæp</a:t>
            </a:r>
            <a:r>
              <a:rPr lang="en-GB" sz="1200">
                <a:solidFill>
                  <a:srgbClr val="434343"/>
                </a:solidFill>
              </a:rPr>
              <a:t>i. Samfélagsnet hafa einnig möguleika á að loka fyrir reikninga ef þér finnst þú vera áreitt(ur) eða ráðist á þig á einhvern  hátt.</a:t>
            </a:r>
            <a:endParaRPr sz="1200" b="1">
              <a:solidFill>
                <a:srgbClr val="434343"/>
              </a:solidFill>
            </a:endParaRPr>
          </a:p>
        </p:txBody>
      </p:sp>
      <p:pic>
        <p:nvPicPr>
          <p:cNvPr id="316" name="Google Shape;316;p19"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544" y="1678063"/>
            <a:ext cx="3619834" cy="2157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rPr>
              <a:t>Efnisyfirlit</a:t>
            </a:r>
            <a:endParaRPr sz="3600" b="0" i="0" u="none" strike="noStrike" cap="none">
              <a:solidFill>
                <a:schemeClr val="dk1"/>
              </a:solidFill>
              <a:latin typeface="Arial"/>
              <a:ea typeface="Arial"/>
              <a:cs typeface="Arial"/>
              <a:sym typeface="Arial"/>
            </a:endParaRPr>
          </a:p>
        </p:txBody>
      </p:sp>
      <p:grpSp>
        <p:nvGrpSpPr>
          <p:cNvPr id="128" name="Google Shape;128;p2"/>
          <p:cNvGrpSpPr/>
          <p:nvPr/>
        </p:nvGrpSpPr>
        <p:grpSpPr>
          <a:xfrm>
            <a:off x="1974037" y="1275606"/>
            <a:ext cx="5256584" cy="736499"/>
            <a:chOff x="3131840" y="1491630"/>
            <a:chExt cx="5256584" cy="576064"/>
          </a:xfrm>
        </p:grpSpPr>
        <p:sp>
          <p:nvSpPr>
            <p:cNvPr id="129" name="Google Shape;129;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1" name="Google Shape;131;p2"/>
          <p:cNvGrpSpPr/>
          <p:nvPr/>
        </p:nvGrpSpPr>
        <p:grpSpPr>
          <a:xfrm>
            <a:off x="1968282" y="2163706"/>
            <a:ext cx="5256584" cy="720000"/>
            <a:chOff x="3131840" y="1491630"/>
            <a:chExt cx="5256584" cy="576064"/>
          </a:xfrm>
        </p:grpSpPr>
        <p:sp>
          <p:nvSpPr>
            <p:cNvPr id="132" name="Google Shape;132;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2"/>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4" name="Google Shape;134;p2"/>
          <p:cNvGrpSpPr/>
          <p:nvPr/>
        </p:nvGrpSpPr>
        <p:grpSpPr>
          <a:xfrm>
            <a:off x="1958294" y="3051725"/>
            <a:ext cx="5256584" cy="720000"/>
            <a:chOff x="3131840" y="1491630"/>
            <a:chExt cx="5256584" cy="576064"/>
          </a:xfrm>
        </p:grpSpPr>
        <p:sp>
          <p:nvSpPr>
            <p:cNvPr id="135" name="Google Shape;135;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7" name="Google Shape;137;p2"/>
          <p:cNvSpPr txBox="1"/>
          <p:nvPr/>
        </p:nvSpPr>
        <p:spPr>
          <a:xfrm>
            <a:off x="1974037" y="1275607"/>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38" name="Google Shape;138;p2"/>
          <p:cNvSpPr txBox="1"/>
          <p:nvPr/>
        </p:nvSpPr>
        <p:spPr>
          <a:xfrm>
            <a:off x="1962527" y="21637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39" name="Google Shape;139;p2"/>
          <p:cNvSpPr txBox="1"/>
          <p:nvPr/>
        </p:nvSpPr>
        <p:spPr>
          <a:xfrm>
            <a:off x="1946784" y="305172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grpSp>
        <p:nvGrpSpPr>
          <p:cNvPr id="140" name="Google Shape;140;p2"/>
          <p:cNvGrpSpPr/>
          <p:nvPr/>
        </p:nvGrpSpPr>
        <p:grpSpPr>
          <a:xfrm>
            <a:off x="2694037" y="1356249"/>
            <a:ext cx="4392600" cy="546125"/>
            <a:chOff x="3851840" y="1356248"/>
            <a:chExt cx="4392600" cy="546125"/>
          </a:xfrm>
        </p:grpSpPr>
        <p:sp>
          <p:nvSpPr>
            <p:cNvPr id="141" name="Google Shape;141;p2"/>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3F3F3F"/>
                  </a:solidFill>
                  <a:latin typeface="Arial"/>
                  <a:ea typeface="Arial"/>
                  <a:cs typeface="Arial"/>
                  <a:sym typeface="Arial"/>
                </a:rPr>
                <a:t>S</a:t>
              </a:r>
              <a:r>
                <a:rPr lang="en-GB" b="1">
                  <a:solidFill>
                    <a:srgbClr val="3F3F3F"/>
                  </a:solidFill>
                </a:rPr>
                <a:t>amfélagsmiðlar</a:t>
              </a:r>
              <a:endParaRPr sz="1400" b="1">
                <a:solidFill>
                  <a:srgbClr val="3F3F3F"/>
                </a:solidFill>
                <a:latin typeface="Arial"/>
                <a:ea typeface="Arial"/>
                <a:cs typeface="Arial"/>
                <a:sym typeface="Arial"/>
              </a:endParaRPr>
            </a:p>
          </p:txBody>
        </p:sp>
        <p:sp>
          <p:nvSpPr>
            <p:cNvPr id="142" name="Google Shape;142;p2"/>
            <p:cNvSpPr txBox="1"/>
            <p:nvPr/>
          </p:nvSpPr>
          <p:spPr>
            <a:xfrm>
              <a:off x="3851840" y="1625473"/>
              <a:ext cx="4392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rPr>
                <a:t>Skilgreining, gerðir og vinsælustu samfélagsmiðlarnir.</a:t>
              </a:r>
              <a:endParaRPr sz="1200">
                <a:solidFill>
                  <a:srgbClr val="3F3F3F"/>
                </a:solidFill>
                <a:latin typeface="Arial"/>
                <a:ea typeface="Arial"/>
                <a:cs typeface="Arial"/>
                <a:sym typeface="Arial"/>
              </a:endParaRPr>
            </a:p>
          </p:txBody>
        </p:sp>
      </p:grpSp>
      <p:grpSp>
        <p:nvGrpSpPr>
          <p:cNvPr id="143" name="Google Shape;143;p2"/>
          <p:cNvGrpSpPr/>
          <p:nvPr/>
        </p:nvGrpSpPr>
        <p:grpSpPr>
          <a:xfrm>
            <a:off x="2694037" y="2250554"/>
            <a:ext cx="4392600" cy="546125"/>
            <a:chOff x="3851840" y="1356248"/>
            <a:chExt cx="4392600" cy="546126"/>
          </a:xfrm>
        </p:grpSpPr>
        <p:sp>
          <p:nvSpPr>
            <p:cNvPr id="144" name="Google Shape;144;p2"/>
            <p:cNvSpPr txBox="1"/>
            <p:nvPr/>
          </p:nvSpPr>
          <p:spPr>
            <a:xfrm>
              <a:off x="3851840" y="1356248"/>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b="1">
                  <a:solidFill>
                    <a:srgbClr val="434343"/>
                  </a:solidFill>
                </a:rPr>
                <a:t>Notkun samfélagsmiðla á 21. öld</a:t>
              </a:r>
              <a:endParaRPr b="1">
                <a:solidFill>
                  <a:srgbClr val="434343"/>
                </a:solidFill>
                <a:latin typeface="Arial"/>
                <a:ea typeface="Arial"/>
                <a:cs typeface="Arial"/>
                <a:sym typeface="Arial"/>
              </a:endParaRPr>
            </a:p>
          </p:txBody>
        </p:sp>
        <p:sp>
          <p:nvSpPr>
            <p:cNvPr id="145" name="Google Shape;145;p2"/>
            <p:cNvSpPr txBox="1"/>
            <p:nvPr/>
          </p:nvSpPr>
          <p:spPr>
            <a:xfrm>
              <a:off x="3851840" y="1625474"/>
              <a:ext cx="4392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rPr>
                <a:t>Persónuleg notkun</a:t>
              </a:r>
              <a:r>
                <a:rPr lang="en-GB" sz="1200">
                  <a:solidFill>
                    <a:srgbClr val="3F3F3F"/>
                  </a:solidFill>
                  <a:latin typeface="Arial"/>
                  <a:ea typeface="Arial"/>
                  <a:cs typeface="Arial"/>
                  <a:sym typeface="Arial"/>
                </a:rPr>
                <a:t>, </a:t>
              </a:r>
              <a:r>
                <a:rPr lang="en-GB" sz="1200">
                  <a:solidFill>
                    <a:srgbClr val="3F3F3F"/>
                  </a:solidFill>
                </a:rPr>
                <a:t>fagleg notkun og sem starfsgrein.</a:t>
              </a:r>
              <a:endParaRPr sz="1200">
                <a:solidFill>
                  <a:srgbClr val="3F3F3F"/>
                </a:solidFill>
                <a:latin typeface="Arial"/>
                <a:ea typeface="Arial"/>
                <a:cs typeface="Arial"/>
                <a:sym typeface="Arial"/>
              </a:endParaRPr>
            </a:p>
          </p:txBody>
        </p:sp>
      </p:grpSp>
      <p:grpSp>
        <p:nvGrpSpPr>
          <p:cNvPr id="146" name="Google Shape;146;p2"/>
          <p:cNvGrpSpPr/>
          <p:nvPr/>
        </p:nvGrpSpPr>
        <p:grpSpPr>
          <a:xfrm>
            <a:off x="2689804" y="3144779"/>
            <a:ext cx="4392600" cy="546125"/>
            <a:chOff x="3851840" y="1356248"/>
            <a:chExt cx="4392600" cy="546125"/>
          </a:xfrm>
        </p:grpSpPr>
        <p:sp>
          <p:nvSpPr>
            <p:cNvPr id="147" name="Google Shape;147;p2"/>
            <p:cNvSpPr txBox="1"/>
            <p:nvPr/>
          </p:nvSpPr>
          <p:spPr>
            <a:xfrm>
              <a:off x="3851840" y="1356248"/>
              <a:ext cx="4392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rgbClr val="3F3F3F"/>
                  </a:solidFill>
                </a:rPr>
                <a:t>Hin dulda hlið samfélagsmiðla</a:t>
              </a:r>
              <a:endParaRPr sz="1400" b="1">
                <a:solidFill>
                  <a:srgbClr val="3F3F3F"/>
                </a:solidFill>
                <a:latin typeface="Arial"/>
                <a:ea typeface="Arial"/>
                <a:cs typeface="Arial"/>
                <a:sym typeface="Arial"/>
              </a:endParaRPr>
            </a:p>
          </p:txBody>
        </p:sp>
        <p:sp>
          <p:nvSpPr>
            <p:cNvPr id="148" name="Google Shape;148;p2"/>
            <p:cNvSpPr txBox="1"/>
            <p:nvPr/>
          </p:nvSpPr>
          <p:spPr>
            <a:xfrm>
              <a:off x="3851840" y="1625473"/>
              <a:ext cx="4392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rPr>
                <a:t>Áhættur, glæpir og ráðleggingar.</a:t>
              </a:r>
              <a:endParaRPr sz="1200">
                <a:solidFill>
                  <a:srgbClr val="3F3F3F"/>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Verkefni</a:t>
            </a:r>
            <a:endParaRPr sz="2800"/>
          </a:p>
        </p:txBody>
      </p:sp>
      <p:sp>
        <p:nvSpPr>
          <p:cNvPr id="322" name="Google Shape;322;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hlink"/>
              </a:buClr>
              <a:buSzPts val="1800"/>
              <a:buNone/>
            </a:pPr>
            <a:r>
              <a:rPr lang="en-GB">
                <a:solidFill>
                  <a:schemeClr val="hlink"/>
                </a:solidFill>
              </a:rPr>
              <a:t>Byggt á því sem þú hefur lært í þessari námseiningu, geturðu leyst verkefnin á komandi glærum?</a:t>
            </a:r>
            <a:endParaRPr>
              <a:solidFill>
                <a:schemeClr val="hlink"/>
              </a:solidFill>
            </a:endParaRPr>
          </a:p>
        </p:txBody>
      </p:sp>
      <p:grpSp>
        <p:nvGrpSpPr>
          <p:cNvPr id="323" name="Google Shape;323;p20"/>
          <p:cNvGrpSpPr/>
          <p:nvPr/>
        </p:nvGrpSpPr>
        <p:grpSpPr>
          <a:xfrm>
            <a:off x="1754105" y="1352096"/>
            <a:ext cx="5642572" cy="2726588"/>
            <a:chOff x="1521716" y="1275606"/>
            <a:chExt cx="5642572" cy="2726588"/>
          </a:xfrm>
        </p:grpSpPr>
        <p:grpSp>
          <p:nvGrpSpPr>
            <p:cNvPr id="324" name="Google Shape;324;p20"/>
            <p:cNvGrpSpPr/>
            <p:nvPr/>
          </p:nvGrpSpPr>
          <p:grpSpPr>
            <a:xfrm>
              <a:off x="1521716" y="1596158"/>
              <a:ext cx="3168352" cy="2406036"/>
              <a:chOff x="1521716" y="1596158"/>
              <a:chExt cx="3168352" cy="2406036"/>
            </a:xfrm>
          </p:grpSpPr>
          <p:grpSp>
            <p:nvGrpSpPr>
              <p:cNvPr id="325" name="Google Shape;325;p20"/>
              <p:cNvGrpSpPr/>
              <p:nvPr/>
            </p:nvGrpSpPr>
            <p:grpSpPr>
              <a:xfrm>
                <a:off x="1521716" y="1596158"/>
                <a:ext cx="3168352" cy="2406036"/>
                <a:chOff x="1691680" y="-1532706"/>
                <a:chExt cx="7101775" cy="5393065"/>
              </a:xfrm>
            </p:grpSpPr>
            <p:sp>
              <p:nvSpPr>
                <p:cNvPr id="326" name="Google Shape;326;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28" name="Google Shape;328;p20"/>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29" name="Google Shape;329;p20"/>
            <p:cNvGrpSpPr/>
            <p:nvPr/>
          </p:nvGrpSpPr>
          <p:grpSpPr>
            <a:xfrm>
              <a:off x="3995936" y="1275606"/>
              <a:ext cx="3168352" cy="2406036"/>
              <a:chOff x="3851920" y="1401130"/>
              <a:chExt cx="3168352" cy="2406036"/>
            </a:xfrm>
          </p:grpSpPr>
          <p:grpSp>
            <p:nvGrpSpPr>
              <p:cNvPr id="330" name="Google Shape;330;p20"/>
              <p:cNvGrpSpPr/>
              <p:nvPr/>
            </p:nvGrpSpPr>
            <p:grpSpPr>
              <a:xfrm rot="10800000">
                <a:off x="3851920" y="1401130"/>
                <a:ext cx="3168352" cy="2406036"/>
                <a:chOff x="1691680" y="-1532706"/>
                <a:chExt cx="7101775" cy="5393065"/>
              </a:xfrm>
            </p:grpSpPr>
            <p:sp>
              <p:nvSpPr>
                <p:cNvPr id="331" name="Google Shape;331;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33" name="Google Shape;333;p20"/>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sp>
        <p:nvSpPr>
          <p:cNvPr id="334" name="Google Shape;334;p20"/>
          <p:cNvSpPr/>
          <p:nvPr/>
        </p:nvSpPr>
        <p:spPr>
          <a:xfrm>
            <a:off x="4072185" y="2325122"/>
            <a:ext cx="1015800" cy="875700"/>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20"/>
          <p:cNvSpPr/>
          <p:nvPr/>
        </p:nvSpPr>
        <p:spPr>
          <a:xfrm>
            <a:off x="4419001" y="2821190"/>
            <a:ext cx="335748" cy="336262"/>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20"/>
          <p:cNvSpPr txBox="1"/>
          <p:nvPr/>
        </p:nvSpPr>
        <p:spPr>
          <a:xfrm>
            <a:off x="4639258" y="1054348"/>
            <a:ext cx="43206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1200">
                <a:solidFill>
                  <a:schemeClr val="hlink"/>
                </a:solidFill>
              </a:rPr>
              <a:t>Þú verður að taka ákvarðanir um flóknar aðstæður, þar sem þú notar þá þekkingu sem þú hefur aflað þér.</a:t>
            </a:r>
            <a:endParaRPr sz="1200">
              <a:solidFill>
                <a:schemeClr val="hlink"/>
              </a:solidFill>
            </a:endParaRPr>
          </a:p>
          <a:p>
            <a:pPr marL="0" marR="0" lvl="0" indent="0" algn="l" rtl="0">
              <a:spcBef>
                <a:spcPts val="0"/>
              </a:spcBef>
              <a:spcAft>
                <a:spcPts val="0"/>
              </a:spcAft>
              <a:buNone/>
            </a:pPr>
            <a:endParaRPr sz="1200">
              <a:solidFill>
                <a:srgbClr val="3F3F3F"/>
              </a:solidFill>
            </a:endParaRPr>
          </a:p>
        </p:txBody>
      </p:sp>
      <p:sp>
        <p:nvSpPr>
          <p:cNvPr id="337" name="Google Shape;337;p20"/>
          <p:cNvSpPr txBox="1"/>
          <p:nvPr/>
        </p:nvSpPr>
        <p:spPr>
          <a:xfrm>
            <a:off x="108425" y="3896575"/>
            <a:ext cx="4301100" cy="8310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GB" sz="1200">
                <a:solidFill>
                  <a:schemeClr val="hlink"/>
                </a:solidFill>
              </a:rPr>
              <a:t>Þú verður að opna hugann og hugsa eins og þú værir í raun og veru í aðstæðunum, með því að nota þitt besta verkfæri: heilann.</a:t>
            </a:r>
            <a:endParaRPr sz="1200">
              <a:solidFill>
                <a:schemeClr val="hlink"/>
              </a:solidFill>
            </a:endParaRPr>
          </a:p>
          <a:p>
            <a:pPr marL="0" marR="0" lvl="0" indent="0" algn="r" rtl="0">
              <a:spcBef>
                <a:spcPts val="0"/>
              </a:spcBef>
              <a:spcAft>
                <a:spcPts val="0"/>
              </a:spcAft>
              <a:buNone/>
            </a:pPr>
            <a:endParaRPr sz="1200">
              <a:solidFill>
                <a:srgbClr val="3F3F3F"/>
              </a:solidFill>
            </a:endParaRPr>
          </a:p>
        </p:txBody>
      </p:sp>
      <p:sp>
        <p:nvSpPr>
          <p:cNvPr id="338" name="Google Shape;338;p20"/>
          <p:cNvSpPr txBox="1"/>
          <p:nvPr/>
        </p:nvSpPr>
        <p:spPr>
          <a:xfrm>
            <a:off x="2216293" y="3527244"/>
            <a:ext cx="2337000" cy="4617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GB" sz="1200" b="1">
                <a:solidFill>
                  <a:schemeClr val="lt1"/>
                </a:solidFill>
              </a:rPr>
              <a:t>Víkkaðu sjóndeildarhringinn</a:t>
            </a:r>
            <a:endParaRPr sz="1200" b="1">
              <a:solidFill>
                <a:schemeClr val="lt1"/>
              </a:solidFill>
            </a:endParaRPr>
          </a:p>
          <a:p>
            <a:pPr marL="0" marR="0" lvl="0" indent="0" algn="r" rtl="0">
              <a:spcBef>
                <a:spcPts val="0"/>
              </a:spcBef>
              <a:spcAft>
                <a:spcPts val="0"/>
              </a:spcAft>
              <a:buNone/>
            </a:pPr>
            <a:endParaRPr sz="1200" b="1">
              <a:solidFill>
                <a:schemeClr val="lt1"/>
              </a:solidFill>
            </a:endParaRPr>
          </a:p>
        </p:txBody>
      </p:sp>
      <p:sp>
        <p:nvSpPr>
          <p:cNvPr id="339" name="Google Shape;339;p20"/>
          <p:cNvSpPr txBox="1"/>
          <p:nvPr/>
        </p:nvSpPr>
        <p:spPr>
          <a:xfrm>
            <a:off x="4665195" y="1626535"/>
            <a:ext cx="233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lt1"/>
                </a:solidFill>
              </a:rPr>
              <a:t>Taktu ákvarðanir</a:t>
            </a:r>
            <a:endParaRPr sz="1200" b="1">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Verkefni </a:t>
            </a:r>
            <a:r>
              <a:rPr lang="en-GB" sz="2800">
                <a:solidFill>
                  <a:srgbClr val="434343"/>
                </a:solidFill>
              </a:rPr>
              <a:t>1: Að nota samfélagsmiðla til að fá vinnu</a:t>
            </a:r>
            <a:endParaRPr sz="2800">
              <a:solidFill>
                <a:srgbClr val="434343"/>
              </a:solidFill>
            </a:endParaRPr>
          </a:p>
        </p:txBody>
      </p:sp>
      <p:sp>
        <p:nvSpPr>
          <p:cNvPr id="345" name="Google Shape;345;p21"/>
          <p:cNvSpPr/>
          <p:nvPr/>
        </p:nvSpPr>
        <p:spPr>
          <a:xfrm>
            <a:off x="832752" y="1629993"/>
            <a:ext cx="7364555" cy="229723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Við skulum tala um LinkedIn. Faglegt samfélagsnet, sem stofnað var árið 2002 af Reid Hoffman og Konstantin Guericke, hefur nú meira en 830 milljónir meðlima og meira en 58 milljónir skráðra fyrirtækja.</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LinkedIn er notað til að tengja saman fagfólk og fyrirtæki sem leita að sameiginlegum snertiflötum í starfi, og nýjum viðskiptatækifærum. Þess vegna eru tvær tegundir reikninga: fyrirtækjasnið og notendasnið (e.  </a:t>
            </a:r>
            <a:r>
              <a:rPr lang="en-GB" sz="1200" i="1">
                <a:solidFill>
                  <a:srgbClr val="434343"/>
                </a:solidFill>
              </a:rPr>
              <a:t>the company profile/the user profile</a:t>
            </a:r>
            <a:r>
              <a:rPr lang="en-GB" sz="1200">
                <a:solidFill>
                  <a:srgbClr val="434343"/>
                </a:solidFill>
              </a:rPr>
              <a:t>). Auk þess er mjög áhugavert svæði á miðlinum tileinkað atvinnuleit, þar sem hundruð atvinnutilboða eru birt daglega og notendur geta sótt um.</a:t>
            </a:r>
            <a:endParaRPr sz="1200">
              <a:solidFill>
                <a:srgbClr val="434343"/>
              </a:solidFill>
            </a:endParaRPr>
          </a:p>
        </p:txBody>
      </p:sp>
      <p:sp>
        <p:nvSpPr>
          <p:cNvPr id="346" name="Google Shape;346;p21"/>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1"/>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None/>
            </a:pPr>
            <a:r>
              <a:rPr lang="en-GB" sz="1800" b="1">
                <a:solidFill>
                  <a:srgbClr val="434343"/>
                </a:solidFill>
              </a:rPr>
              <a:t>Kynning: Um hvað snýst þetta?</a:t>
            </a:r>
            <a:endParaRPr sz="1800" b="1">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Verkefni </a:t>
            </a:r>
            <a:r>
              <a:rPr lang="en-GB" sz="2800">
                <a:solidFill>
                  <a:srgbClr val="434343"/>
                </a:solidFill>
              </a:rPr>
              <a:t>1: Að nota samfélagsmiðla til að fá vinnu</a:t>
            </a:r>
            <a:endParaRPr sz="2800"/>
          </a:p>
        </p:txBody>
      </p:sp>
      <p:sp>
        <p:nvSpPr>
          <p:cNvPr id="353" name="Google Shape;353;p22"/>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Í þessu verkefni munum við leiðbeina þér í því að </a:t>
            </a:r>
            <a:r>
              <a:rPr lang="en-GB" sz="1200" b="1">
                <a:solidFill>
                  <a:srgbClr val="434343"/>
                </a:solidFill>
              </a:rPr>
              <a:t>búa til þinn eigin faglega LinkedIn notendareikning</a:t>
            </a:r>
            <a:r>
              <a:rPr lang="en-GB" sz="1200">
                <a:solidFill>
                  <a:srgbClr val="434343"/>
                </a:solidFill>
              </a:rPr>
              <a:t>, svo að þú getir notað hann í leit að atvinnutækifærum og til að efla fagleg tengsl þín.</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Það er mjög mikilvægt að hafa í huga að LinkedIn er faglegt samfélagsnet, svo ímyndaðu þér að þú sért á skrifstofu fullri af viðskiptafólki í drögtum og jakkafötum. Myndir þú ekki haga þér á kurteisan og faglegan hátt?</a:t>
            </a:r>
            <a:endParaRPr sz="1200">
              <a:solidFill>
                <a:srgbClr val="434343"/>
              </a:solidFill>
            </a:endParaRPr>
          </a:p>
        </p:txBody>
      </p:sp>
      <p:sp>
        <p:nvSpPr>
          <p:cNvPr id="354" name="Google Shape;354;p22"/>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22"/>
          <p:cNvSpPr txBox="1"/>
          <p:nvPr/>
        </p:nvSpPr>
        <p:spPr>
          <a:xfrm>
            <a:off x="1102123" y="1024975"/>
            <a:ext cx="3868800" cy="2829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None/>
            </a:pPr>
            <a:r>
              <a:rPr lang="en-GB" sz="1800" b="1">
                <a:solidFill>
                  <a:srgbClr val="434343"/>
                </a:solidFill>
              </a:rPr>
              <a:t>Sjálft verkefnið: Hvað á að gera?</a:t>
            </a:r>
            <a:endParaRPr sz="1800" b="1">
              <a:solidFill>
                <a:srgbClr val="434343"/>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Verkefni </a:t>
            </a:r>
            <a:r>
              <a:rPr lang="en-GB" sz="2800">
                <a:solidFill>
                  <a:srgbClr val="434343"/>
                </a:solidFill>
              </a:rPr>
              <a:t>1: Að nota samfélagsmiðla til að fá vinnu</a:t>
            </a:r>
            <a:endParaRPr sz="2800"/>
          </a:p>
        </p:txBody>
      </p:sp>
      <p:sp>
        <p:nvSpPr>
          <p:cNvPr id="361" name="Google Shape;361;p23"/>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23"/>
          <p:cNvSpPr/>
          <p:nvPr/>
        </p:nvSpPr>
        <p:spPr>
          <a:xfrm>
            <a:off x="359532" y="1193907"/>
            <a:ext cx="8424936" cy="32435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457200" lvl="0" indent="-304800" algn="just" rtl="0">
              <a:lnSpc>
                <a:spcPct val="150000"/>
              </a:lnSpc>
              <a:spcBef>
                <a:spcPts val="0"/>
              </a:spcBef>
              <a:spcAft>
                <a:spcPts val="0"/>
              </a:spcAft>
              <a:buClr>
                <a:srgbClr val="3F3F3F"/>
              </a:buClr>
              <a:buSzPts val="1200"/>
              <a:buChar char="∙"/>
            </a:pPr>
            <a:r>
              <a:rPr lang="en-GB" sz="1200">
                <a:solidFill>
                  <a:srgbClr val="3F3F3F"/>
                </a:solidFill>
              </a:rPr>
              <a:t>Farðu á </a:t>
            </a:r>
            <a:r>
              <a:rPr lang="en-GB" sz="1200" u="sng">
                <a:solidFill>
                  <a:srgbClr val="3F3F3F"/>
                </a:solidFill>
                <a:hlinkClick r:id="rId3">
                  <a:extLst>
                    <a:ext uri="{A12FA001-AC4F-418D-AE19-62706E023703}">
                      <ahyp:hlinkClr xmlns:ahyp="http://schemas.microsoft.com/office/drawing/2018/hyperlinkcolor" val="tx"/>
                    </a:ext>
                  </a:extLst>
                </a:hlinkClick>
              </a:rPr>
              <a:t>https://www.linkedin.com/</a:t>
            </a:r>
            <a:r>
              <a:rPr lang="en-GB" sz="1200">
                <a:solidFill>
                  <a:srgbClr val="3F3F3F"/>
                </a:solidFill>
              </a:rPr>
              <a:t> og búðu til reikning. Þú getur líka halað niður appinu á Android eða iOS á snjallsíma eða spjaldtölvu. Bættu við persónulegum upplýsingum þínum. Þegar þú smellir á</a:t>
            </a:r>
            <a:r>
              <a:rPr lang="en-GB" sz="1200" i="1">
                <a:solidFill>
                  <a:srgbClr val="3F3F3F"/>
                </a:solidFill>
              </a:rPr>
              <a:t> join</a:t>
            </a:r>
            <a:r>
              <a:rPr lang="en-GB" sz="1200">
                <a:solidFill>
                  <a:srgbClr val="3F3F3F"/>
                </a:solidFill>
              </a:rPr>
              <a:t> er </a:t>
            </a:r>
            <a:r>
              <a:rPr lang="en-GB" sz="1200" b="1">
                <a:solidFill>
                  <a:srgbClr val="3F3F3F"/>
                </a:solidFill>
              </a:rPr>
              <a:t>reikningurinn þinn tilbúinn</a:t>
            </a:r>
            <a:r>
              <a:rPr lang="en-GB" sz="1200">
                <a:solidFill>
                  <a:srgbClr val="3F3F3F"/>
                </a:solidFill>
              </a:rPr>
              <a:t>. Nú byrjar mikilvægasti hlutinn: að fylla út prófílinn þinn til að gera hann faglega aðlaðandi. Þú hefur kannski enga starfsreynslu eða menntun, en ekki hafa áhyggjur - það gerir þig ekki minna fagmannlega(n)!</a:t>
            </a:r>
            <a:endParaRPr sz="1200">
              <a:solidFill>
                <a:srgbClr val="3F3F3F"/>
              </a:solidFill>
            </a:endParaRPr>
          </a:p>
          <a:p>
            <a:pPr marL="457200" lvl="0" indent="-304800" algn="just" rtl="0">
              <a:lnSpc>
                <a:spcPct val="150000"/>
              </a:lnSpc>
              <a:spcBef>
                <a:spcPts val="1000"/>
              </a:spcBef>
              <a:spcAft>
                <a:spcPts val="0"/>
              </a:spcAft>
              <a:buClr>
                <a:srgbClr val="3F3F3F"/>
              </a:buClr>
              <a:buSzPts val="1200"/>
              <a:buChar char="∙"/>
            </a:pPr>
            <a:r>
              <a:rPr lang="en-GB" sz="1200">
                <a:solidFill>
                  <a:srgbClr val="3F3F3F"/>
                </a:solidFill>
              </a:rPr>
              <a:t>Ljúktu við notendareikninginn þinn. Bættu við prófílmynd (ekki setja mynd af fríinu þínu á ströndinni!), bættu við góðri </a:t>
            </a:r>
            <a:r>
              <a:rPr lang="en-GB" sz="1200" b="1">
                <a:solidFill>
                  <a:srgbClr val="3F3F3F"/>
                </a:solidFill>
              </a:rPr>
              <a:t>faglegri samantekt</a:t>
            </a:r>
            <a:r>
              <a:rPr lang="en-GB" sz="1200">
                <a:solidFill>
                  <a:srgbClr val="3F3F3F"/>
                </a:solidFill>
              </a:rPr>
              <a:t>, </a:t>
            </a:r>
            <a:r>
              <a:rPr lang="en-GB" sz="1200" b="1">
                <a:solidFill>
                  <a:srgbClr val="3F3F3F"/>
                </a:solidFill>
              </a:rPr>
              <a:t>starfsreynslu</a:t>
            </a:r>
            <a:r>
              <a:rPr lang="en-GB" sz="1200">
                <a:solidFill>
                  <a:srgbClr val="3F3F3F"/>
                </a:solidFill>
              </a:rPr>
              <a:t> þinni og </a:t>
            </a:r>
            <a:r>
              <a:rPr lang="en-GB" sz="1200" b="1">
                <a:solidFill>
                  <a:srgbClr val="3F3F3F"/>
                </a:solidFill>
              </a:rPr>
              <a:t>menntun</a:t>
            </a:r>
            <a:r>
              <a:rPr lang="en-GB" sz="1200">
                <a:solidFill>
                  <a:srgbClr val="3F3F3F"/>
                </a:solidFill>
              </a:rPr>
              <a:t>.</a:t>
            </a:r>
            <a:endParaRPr sz="1200">
              <a:solidFill>
                <a:srgbClr val="3F3F3F"/>
              </a:solidFill>
            </a:endParaRPr>
          </a:p>
          <a:p>
            <a:pPr marL="457200" lvl="0" indent="-304800" algn="just" rtl="0">
              <a:lnSpc>
                <a:spcPct val="150000"/>
              </a:lnSpc>
              <a:spcBef>
                <a:spcPts val="1000"/>
              </a:spcBef>
              <a:spcAft>
                <a:spcPts val="0"/>
              </a:spcAft>
              <a:buClr>
                <a:srgbClr val="3F3F3F"/>
              </a:buClr>
              <a:buSzPts val="1200"/>
              <a:buChar char="∙"/>
            </a:pPr>
            <a:r>
              <a:rPr lang="en-GB" sz="1200">
                <a:solidFill>
                  <a:srgbClr val="3F3F3F"/>
                </a:solidFill>
              </a:rPr>
              <a:t>Eigðu samskipti við fólk til að</a:t>
            </a:r>
            <a:r>
              <a:rPr lang="en-GB" sz="1200" b="1">
                <a:solidFill>
                  <a:srgbClr val="3F3F3F"/>
                </a:solidFill>
              </a:rPr>
              <a:t> byggja upp fagleg tengsl.</a:t>
            </a:r>
            <a:endParaRPr sz="1200" b="1">
              <a:solidFill>
                <a:srgbClr val="3F3F3F"/>
              </a:solidFill>
            </a:endParaRPr>
          </a:p>
          <a:p>
            <a:pPr marL="457200" lvl="0" indent="-304800" algn="just" rtl="0">
              <a:lnSpc>
                <a:spcPct val="150000"/>
              </a:lnSpc>
              <a:spcBef>
                <a:spcPts val="1000"/>
              </a:spcBef>
              <a:spcAft>
                <a:spcPts val="1000"/>
              </a:spcAft>
              <a:buClr>
                <a:srgbClr val="3F3F3F"/>
              </a:buClr>
              <a:buSzPts val="1200"/>
              <a:buChar char="∙"/>
            </a:pPr>
            <a:r>
              <a:rPr lang="en-GB" sz="1200">
                <a:solidFill>
                  <a:srgbClr val="3F3F3F"/>
                </a:solidFill>
              </a:rPr>
              <a:t>Nokkur </a:t>
            </a:r>
            <a:r>
              <a:rPr lang="en-GB" sz="1200" b="1">
                <a:solidFill>
                  <a:srgbClr val="3F3F3F"/>
                </a:solidFill>
              </a:rPr>
              <a:t>ráð</a:t>
            </a:r>
            <a:r>
              <a:rPr lang="en-GB" sz="1200">
                <a:solidFill>
                  <a:srgbClr val="3F3F3F"/>
                </a:solidFill>
              </a:rPr>
              <a:t> til að stjórna LinkedIn prófílnum þínum: </a:t>
            </a:r>
            <a:r>
              <a:rPr lang="en-GB" sz="1200" b="1">
                <a:solidFill>
                  <a:srgbClr val="3F3F3F"/>
                </a:solidFill>
              </a:rPr>
              <a:t>hugsaðu vel um stafsetning</a:t>
            </a:r>
            <a:r>
              <a:rPr lang="en-GB" sz="1200">
                <a:solidFill>
                  <a:srgbClr val="3F3F3F"/>
                </a:solidFill>
              </a:rPr>
              <a:t>u, </a:t>
            </a:r>
            <a:r>
              <a:rPr lang="en-GB" sz="1200" b="1">
                <a:solidFill>
                  <a:srgbClr val="3F3F3F"/>
                </a:solidFill>
              </a:rPr>
              <a:t>ekki afrita og líma sömu upplýsingar úr ferilskránni þinni</a:t>
            </a:r>
            <a:r>
              <a:rPr lang="en-GB" sz="1200">
                <a:solidFill>
                  <a:srgbClr val="3F3F3F"/>
                </a:solidFill>
              </a:rPr>
              <a:t>, </a:t>
            </a:r>
            <a:r>
              <a:rPr lang="en-GB" sz="1200" b="1">
                <a:solidFill>
                  <a:srgbClr val="3F3F3F"/>
                </a:solidFill>
              </a:rPr>
              <a:t>ekki vera feimin(n)</a:t>
            </a:r>
            <a:r>
              <a:rPr lang="en-GB" sz="1200">
                <a:solidFill>
                  <a:srgbClr val="3F3F3F"/>
                </a:solidFill>
              </a:rPr>
              <a:t>, hafðu samband við fólk á </a:t>
            </a:r>
            <a:r>
              <a:rPr lang="en-GB" sz="1200" b="1">
                <a:solidFill>
                  <a:srgbClr val="3F3F3F"/>
                </a:solidFill>
              </a:rPr>
              <a:t>kurteisan og virðingarfullan hátt</a:t>
            </a:r>
            <a:r>
              <a:rPr lang="en-GB" sz="1200">
                <a:solidFill>
                  <a:srgbClr val="3F3F3F"/>
                </a:solidFill>
              </a:rPr>
              <a:t> og leggðu áherslu á </a:t>
            </a:r>
            <a:r>
              <a:rPr lang="en-GB" sz="1200" b="1">
                <a:solidFill>
                  <a:srgbClr val="3F3F3F"/>
                </a:solidFill>
              </a:rPr>
              <a:t>það góða </a:t>
            </a:r>
            <a:r>
              <a:rPr lang="en-GB" sz="1200">
                <a:solidFill>
                  <a:srgbClr val="3F3F3F"/>
                </a:solidFill>
              </a:rPr>
              <a:t>sem þú hefur fram að færa.</a:t>
            </a:r>
            <a:endParaRPr sz="1200">
              <a:solidFill>
                <a:srgbClr val="3F3F3F"/>
              </a:solidFill>
            </a:endParaRPr>
          </a:p>
        </p:txBody>
      </p:sp>
      <p:sp>
        <p:nvSpPr>
          <p:cNvPr id="363" name="Google Shape;363;p23"/>
          <p:cNvSpPr txBox="1">
            <a:spLocks noGrp="1"/>
          </p:cNvSpPr>
          <p:nvPr>
            <p:ph type="body" idx="2"/>
          </p:nvPr>
        </p:nvSpPr>
        <p:spPr>
          <a:xfrm>
            <a:off x="899592" y="773583"/>
            <a:ext cx="4536504"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solidFill>
                  <a:srgbClr val="434343"/>
                </a:solidFill>
              </a:rPr>
              <a:t>Ferli: Hvað ætla ég að gera?</a:t>
            </a:r>
            <a:endParaRPr sz="1800" b="1">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Verkefni </a:t>
            </a:r>
            <a:r>
              <a:rPr lang="en-GB" sz="2800">
                <a:solidFill>
                  <a:srgbClr val="434343"/>
                </a:solidFill>
              </a:rPr>
              <a:t>1: Að nota samfélagsmiðla til að fá vinnu</a:t>
            </a:r>
            <a:endParaRPr sz="2800"/>
          </a:p>
        </p:txBody>
      </p:sp>
      <p:sp>
        <p:nvSpPr>
          <p:cNvPr id="369" name="Google Shape;369;p24"/>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24"/>
          <p:cNvSpPr/>
          <p:nvPr/>
        </p:nvSpPr>
        <p:spPr>
          <a:xfrm>
            <a:off x="206697" y="1544131"/>
            <a:ext cx="2781127" cy="217974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rgbClr val="3F3F3F"/>
                </a:solidFill>
              </a:rPr>
              <a:t>Hæfni</a:t>
            </a:r>
            <a:r>
              <a:rPr lang="en-GB" sz="1200" b="1">
                <a:solidFill>
                  <a:srgbClr val="3F3F3F"/>
                </a:solidFill>
                <a:latin typeface="Arial"/>
                <a:ea typeface="Arial"/>
                <a:cs typeface="Arial"/>
                <a:sym typeface="Arial"/>
              </a:rPr>
              <a:t> (LifeComp)</a:t>
            </a:r>
            <a:endParaRPr/>
          </a:p>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P1 S</a:t>
            </a:r>
            <a:r>
              <a:rPr lang="en-GB" sz="1200">
                <a:solidFill>
                  <a:srgbClr val="3F3F3F"/>
                </a:solidFill>
              </a:rPr>
              <a:t>jálfstjórn</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S2 </a:t>
            </a:r>
            <a:r>
              <a:rPr lang="en-GB" sz="1200">
                <a:solidFill>
                  <a:srgbClr val="3F3F3F"/>
                </a:solidFill>
              </a:rPr>
              <a:t>Samskipti</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L1 </a:t>
            </a:r>
            <a:r>
              <a:rPr lang="en-GB" sz="1200">
                <a:solidFill>
                  <a:srgbClr val="3F3F3F"/>
                </a:solidFill>
              </a:rPr>
              <a:t>Persónuþroski.</a:t>
            </a:r>
            <a:endParaRPr/>
          </a:p>
        </p:txBody>
      </p:sp>
      <p:sp>
        <p:nvSpPr>
          <p:cNvPr id="371" name="Google Shape;371;p24"/>
          <p:cNvSpPr txBox="1"/>
          <p:nvPr/>
        </p:nvSpPr>
        <p:spPr>
          <a:xfrm>
            <a:off x="971600" y="980437"/>
            <a:ext cx="4465759"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GB" sz="1800" b="1">
                <a:solidFill>
                  <a:srgbClr val="3F3F3F"/>
                </a:solidFill>
              </a:rPr>
              <a:t>Hæfniviðmið: Hvað mun ég læra?</a:t>
            </a:r>
            <a:endParaRPr sz="1800" b="1">
              <a:solidFill>
                <a:srgbClr val="3F3F3F"/>
              </a:solidFill>
              <a:latin typeface="Arial"/>
              <a:ea typeface="Arial"/>
              <a:cs typeface="Arial"/>
              <a:sym typeface="Arial"/>
            </a:endParaRPr>
          </a:p>
        </p:txBody>
      </p:sp>
      <p:sp>
        <p:nvSpPr>
          <p:cNvPr id="372" name="Google Shape;372;p24"/>
          <p:cNvSpPr/>
          <p:nvPr/>
        </p:nvSpPr>
        <p:spPr>
          <a:xfrm>
            <a:off x="3181436" y="1544130"/>
            <a:ext cx="2781127" cy="21797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chemeClr val="hlink"/>
                </a:solidFill>
              </a:rPr>
              <a:t>Hæfni</a:t>
            </a:r>
            <a:r>
              <a:rPr lang="en-GB" sz="1200" b="1">
                <a:solidFill>
                  <a:srgbClr val="3F3F3F"/>
                </a:solidFill>
                <a:latin typeface="Arial"/>
                <a:ea typeface="Arial"/>
                <a:cs typeface="Arial"/>
                <a:sym typeface="Arial"/>
              </a:rPr>
              <a:t> (EntreComp)</a:t>
            </a:r>
            <a:endParaRPr/>
          </a:p>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2.1 S</a:t>
            </a:r>
            <a:r>
              <a:rPr lang="en-GB" sz="1200">
                <a:solidFill>
                  <a:srgbClr val="3F3F3F"/>
                </a:solidFill>
              </a:rPr>
              <a:t>jálfsvitund og sjálfsgeta.</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2.5 </a:t>
            </a:r>
            <a:r>
              <a:rPr lang="en-GB" sz="1200">
                <a:solidFill>
                  <a:srgbClr val="3F3F3F"/>
                </a:solidFill>
              </a:rPr>
              <a:t>Að virkja aðra.</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3.1 </a:t>
            </a:r>
            <a:r>
              <a:rPr lang="en-GB" sz="1200">
                <a:solidFill>
                  <a:srgbClr val="3F3F3F"/>
                </a:solidFill>
              </a:rPr>
              <a:t>Að eiga frumkvæði</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
        <p:nvSpPr>
          <p:cNvPr id="373" name="Google Shape;373;p24"/>
          <p:cNvSpPr/>
          <p:nvPr/>
        </p:nvSpPr>
        <p:spPr>
          <a:xfrm>
            <a:off x="6156175" y="1536745"/>
            <a:ext cx="2709119" cy="218713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chemeClr val="hlink"/>
                </a:solidFill>
              </a:rPr>
              <a:t>Hæfni</a:t>
            </a:r>
            <a:r>
              <a:rPr lang="en-GB" sz="1200" b="1">
                <a:solidFill>
                  <a:srgbClr val="3F3F3F"/>
                </a:solidFill>
                <a:latin typeface="Arial"/>
                <a:ea typeface="Arial"/>
                <a:cs typeface="Arial"/>
                <a:sym typeface="Arial"/>
              </a:rPr>
              <a:t> (DigiComp)</a:t>
            </a:r>
            <a:endParaRPr/>
          </a:p>
          <a:p>
            <a:pPr marL="0" marR="0" lvl="0" indent="0" algn="l"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2.2 </a:t>
            </a:r>
            <a:r>
              <a:rPr lang="en-GB" sz="1200">
                <a:solidFill>
                  <a:srgbClr val="3F3F3F"/>
                </a:solidFill>
              </a:rPr>
              <a:t>Samnýting í gegnum stafræna tækni</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2.5 </a:t>
            </a:r>
            <a:r>
              <a:rPr lang="en-GB" sz="1200">
                <a:solidFill>
                  <a:srgbClr val="3F3F3F"/>
                </a:solidFill>
              </a:rPr>
              <a:t>Siðareglur á netinu</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2.6 </a:t>
            </a:r>
            <a:r>
              <a:rPr lang="en-GB" sz="1200">
                <a:solidFill>
                  <a:srgbClr val="3F3F3F"/>
                </a:solidFill>
              </a:rPr>
              <a:t>Stjórnun stafrænnar sjálfsmyndar (e. </a:t>
            </a:r>
            <a:r>
              <a:rPr lang="en-GB" sz="1200" i="1">
                <a:solidFill>
                  <a:srgbClr val="3F3F3F"/>
                </a:solidFill>
              </a:rPr>
              <a:t>digital identity</a:t>
            </a:r>
            <a:r>
              <a:rPr lang="en-GB" sz="1200">
                <a:solidFill>
                  <a:srgbClr val="3F3F3F"/>
                </a:solidFill>
              </a:rPr>
              <a:t>)</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Verkefni 1: Að nota samfélagsmiðla til að fá vinnu</a:t>
            </a:r>
            <a:endParaRPr/>
          </a:p>
        </p:txBody>
      </p:sp>
      <p:sp>
        <p:nvSpPr>
          <p:cNvPr id="379" name="Google Shape;379;p25"/>
          <p:cNvSpPr/>
          <p:nvPr/>
        </p:nvSpPr>
        <p:spPr>
          <a:xfrm>
            <a:off x="558587" y="1314383"/>
            <a:ext cx="7979406" cy="313566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Hvað fannst þér um þessi fyrstu samskipti innan faglegs samfélagsnets? Nú hefur þú þinn eigin LinkedIn prófíl og getur byrjað að finna þín eigin atvinnutækifæri á netinu.</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Samfélagsmiðlar eru mjög áhugavert tæki í dag. Nýjar starfsstéttir hafa meira að segja skapast í kringum þá, eins og staða ,,samfélagsstjóra". Hins vegar geta samfélagsmiðlar líka unnið gegn þér, svo þú ættir að athuga hvaða upplýsingar eru til um þig á netinu. Þar geta vinnuveitendur líka leitað að þér og fundið upplýsingar eða myndir sem þú vilt kannski ekki að þeir finni. Gættu að friðhelgi einkalífs þíns og orðspori þínu á netinu.</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Að lokum mælum við með því að þú skoðir listann yfir frekari gögn í þessu verkefni, þar sem þú finnur áhugaverða tengla á síður og myndbönd þar sem þú getur öðlast dýpri þekkingu á efninu.</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Haltu áfram að læra! ;)</a:t>
            </a:r>
            <a:endParaRPr sz="1200">
              <a:solidFill>
                <a:srgbClr val="434343"/>
              </a:solidFill>
            </a:endParaRPr>
          </a:p>
        </p:txBody>
      </p:sp>
      <p:sp>
        <p:nvSpPr>
          <p:cNvPr id="380" name="Google Shape;380;p25"/>
          <p:cNvSpPr txBox="1">
            <a:spLocks noGrp="1"/>
          </p:cNvSpPr>
          <p:nvPr>
            <p:ph type="body" idx="2"/>
          </p:nvPr>
        </p:nvSpPr>
        <p:spPr>
          <a:xfrm>
            <a:off x="899592" y="865563"/>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Niðurstöður: Hvað tek ég með mér heim?</a:t>
            </a:r>
            <a:endParaRPr sz="1800" b="1"/>
          </a:p>
        </p:txBody>
      </p:sp>
      <p:sp>
        <p:nvSpPr>
          <p:cNvPr id="381" name="Google Shape;381;p25"/>
          <p:cNvSpPr/>
          <p:nvPr/>
        </p:nvSpPr>
        <p:spPr>
          <a:xfrm>
            <a:off x="558587" y="771550"/>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400">
                <a:solidFill>
                  <a:srgbClr val="434343"/>
                </a:solidFill>
              </a:rPr>
              <a:t>Verkefni 2: Stjórnun samfélagsmiðla fyrir stafræna fyrirtækið þitt</a:t>
            </a:r>
            <a:endParaRPr sz="2400">
              <a:solidFill>
                <a:srgbClr val="434343"/>
              </a:solidFill>
            </a:endParaRPr>
          </a:p>
        </p:txBody>
      </p:sp>
      <p:sp>
        <p:nvSpPr>
          <p:cNvPr id="387" name="Google Shape;387;p26"/>
          <p:cNvSpPr/>
          <p:nvPr/>
        </p:nvSpPr>
        <p:spPr>
          <a:xfrm>
            <a:off x="832752" y="1629992"/>
            <a:ext cx="7364555" cy="252593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Eins og þú hefur lesið og lært um, hafa á undanförnum árum orðið til ný starfsheiti sem tengjast samfélagsmiðlum. Dæmi um þau eru samfélagsstjóri eða samfélagsmiðlastjóri, sem eru tileinkuð stjórnun netviðveru fyrirtækja og netsamfélagi þeirra. Samfélagsmiðlar eru því mikilvægt og dýrmætt tæki fyrir fyrirtæki til að eiga samskipti við markhóp sinn og afla fleiri viðskiptavina.</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Líklega notarðu félagslegt net í daglegu lífi og þú getur nýtt þér þekkingu þína, og þekkingu sem þú hefur öðlast í þessari þjálfun, til að yfirfæra hana í raunverulegar aðstæður, alveg eins og frumkvöðull myndi gera.</a:t>
            </a:r>
            <a:endParaRPr sz="1200">
              <a:solidFill>
                <a:srgbClr val="434343"/>
              </a:solidFill>
            </a:endParaRPr>
          </a:p>
        </p:txBody>
      </p:sp>
      <p:sp>
        <p:nvSpPr>
          <p:cNvPr id="388" name="Google Shape;388;p26"/>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26"/>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Kynning: Um hvað snýst þetta?</a:t>
            </a:r>
            <a:endParaRPr sz="1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400">
                <a:solidFill>
                  <a:srgbClr val="434343"/>
                </a:solidFill>
              </a:rPr>
              <a:t>Verkefni 2: Stjórnun samfélagsmiðla fyrir stafræna fyrirtækið þitt</a:t>
            </a:r>
            <a:endParaRPr sz="2800"/>
          </a:p>
        </p:txBody>
      </p:sp>
      <p:sp>
        <p:nvSpPr>
          <p:cNvPr id="395" name="Google Shape;395;p27"/>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Í þessu verkefni verður þú að setja þig í spor frumkvöðuls.</a:t>
            </a:r>
            <a:r>
              <a:rPr lang="en-GB" sz="1200" b="1">
                <a:solidFill>
                  <a:srgbClr val="434343"/>
                </a:solidFill>
              </a:rPr>
              <a:t> Ímyndaðu þér að þú sért með fyrirtæki og finndu út hvaða samfélagsnet myndi hæfa fyrirtækinu best.</a:t>
            </a:r>
            <a:endParaRPr sz="1200" b="1">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Þegar þú hefur ákvarðað það skaltu </a:t>
            </a:r>
            <a:r>
              <a:rPr lang="en-GB" sz="1200" b="1">
                <a:solidFill>
                  <a:srgbClr val="434343"/>
                </a:solidFill>
              </a:rPr>
              <a:t>búa til reikning,</a:t>
            </a:r>
            <a:r>
              <a:rPr lang="en-GB" sz="1200">
                <a:solidFill>
                  <a:srgbClr val="434343"/>
                </a:solidFill>
              </a:rPr>
              <a:t> sem þitt eigið verkefni, og </a:t>
            </a:r>
            <a:r>
              <a:rPr lang="en-GB" sz="1200" b="1">
                <a:solidFill>
                  <a:srgbClr val="434343"/>
                </a:solidFill>
              </a:rPr>
              <a:t>búa til faglega ímynd fyrirtækisins, auk að minnsta kosti 3 útgefinna texta/rita </a:t>
            </a:r>
            <a:r>
              <a:rPr lang="en-GB" sz="1200">
                <a:solidFill>
                  <a:srgbClr val="434343"/>
                </a:solidFill>
              </a:rPr>
              <a:t>sem þú myndir birta ef þú ættir fyrirtæki.</a:t>
            </a:r>
            <a:endParaRPr sz="1200">
              <a:solidFill>
                <a:srgbClr val="434343"/>
              </a:solidFill>
            </a:endParaRPr>
          </a:p>
        </p:txBody>
      </p:sp>
      <p:sp>
        <p:nvSpPr>
          <p:cNvPr id="396" name="Google Shape;396;p27"/>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27"/>
          <p:cNvSpPr txBox="1"/>
          <p:nvPr/>
        </p:nvSpPr>
        <p:spPr>
          <a:xfrm>
            <a:off x="1102125" y="1024975"/>
            <a:ext cx="4440300" cy="282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GB" sz="1800" b="1">
                <a:solidFill>
                  <a:srgbClr val="3F3F3F"/>
                </a:solidFill>
              </a:rPr>
              <a:t>Sjálft verkefnið</a:t>
            </a:r>
            <a:r>
              <a:rPr lang="en-GB" sz="1800" b="1">
                <a:solidFill>
                  <a:srgbClr val="3F3F3F"/>
                </a:solidFill>
                <a:latin typeface="Arial"/>
                <a:ea typeface="Arial"/>
                <a:cs typeface="Arial"/>
                <a:sym typeface="Arial"/>
              </a:rPr>
              <a:t>: </a:t>
            </a:r>
            <a:r>
              <a:rPr lang="en-GB" sz="1800" b="1">
                <a:solidFill>
                  <a:srgbClr val="3F3F3F"/>
                </a:solidFill>
              </a:rPr>
              <a:t>Hvað á ég að gera</a:t>
            </a:r>
            <a:r>
              <a:rPr lang="en-GB" sz="1800" b="1">
                <a:solidFill>
                  <a:srgbClr val="3F3F3F"/>
                </a:solidFill>
                <a:latin typeface="Arial"/>
                <a:ea typeface="Arial"/>
                <a:cs typeface="Arial"/>
                <a:sym typeface="Arial"/>
              </a:rPr>
              <a:t>?</a:t>
            </a:r>
            <a:endParaRPr sz="1800" b="1">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400">
                <a:solidFill>
                  <a:srgbClr val="434343"/>
                </a:solidFill>
              </a:rPr>
              <a:t>Verkefni 2: Stjórnun samfélagsmiðla fyrir stafræna fyrirtækið þitt</a:t>
            </a:r>
            <a:endParaRPr sz="2800"/>
          </a:p>
        </p:txBody>
      </p:sp>
      <p:sp>
        <p:nvSpPr>
          <p:cNvPr id="403" name="Google Shape;403;p28"/>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28"/>
          <p:cNvSpPr/>
          <p:nvPr/>
        </p:nvSpPr>
        <p:spPr>
          <a:xfrm>
            <a:off x="359532" y="1193907"/>
            <a:ext cx="8424936" cy="32435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Ímyndaðu þér að þú sért með fyrirtæki: veldu hvers konar starfsemi, vörur og/eða þjónustu sem þú býður, og markhóp fyrirtækisins. Það er mikilvægt að þú hugsir hópinn sem fyrirtækið talar til; um hugsanlegar þarfir þeirra og eiginleika þeirra, á hvaða aldri er fólkið, kemur það frá þéttbýli eða dreifbýli, hver er smekkur þeirra?</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Þegar þú hefur borið kennsl á það fólk sem fyrirtækið talar til skaltu skoða vinsælustu samfélagsnetin í dag og íhuga hvar markhópurinn þinn gæti fallið inn í. Gerðu nokkrar rannsóknir á netinu, þar sem þú getur fundið rannsóknir sem tengjast eiginleikum notenda hvers og eins.</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Að lokum skaltu búa til reikning fyrir ímyndaða fyrirtækið þitt og búa til fyrirtækjaímynd þína, auk 3 útgefinna texta/rita. Þú getur notað verkfæri eins og Canva (https://www.canva.com/) til að hanna lógóið þitt og færslur. Mundu að færslurnar ættu að einblína á það besta í vörum þínum eða þjónustu, en einnig koma einhverju áleiðis til notandans, sem vekur forvitni eða skemmtun. Skoðaðu listann yfir gögn!</a:t>
            </a:r>
            <a:endParaRPr sz="1200">
              <a:solidFill>
                <a:srgbClr val="434343"/>
              </a:solidFill>
            </a:endParaRPr>
          </a:p>
        </p:txBody>
      </p:sp>
      <p:sp>
        <p:nvSpPr>
          <p:cNvPr id="405" name="Google Shape;405;p28"/>
          <p:cNvSpPr txBox="1">
            <a:spLocks noGrp="1"/>
          </p:cNvSpPr>
          <p:nvPr>
            <p:ph type="body" idx="2"/>
          </p:nvPr>
        </p:nvSpPr>
        <p:spPr>
          <a:xfrm>
            <a:off x="899592" y="773583"/>
            <a:ext cx="4536504"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Ferli: Hvað ætla ég að gera?</a:t>
            </a:r>
            <a:endParaRPr sz="1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400">
                <a:solidFill>
                  <a:srgbClr val="434343"/>
                </a:solidFill>
              </a:rPr>
              <a:t>Verkefni 2: Stjórnun samfélagsmiðla fyrir stafræna fyrirtækið þitt</a:t>
            </a:r>
            <a:endParaRPr sz="2800"/>
          </a:p>
        </p:txBody>
      </p:sp>
      <p:sp>
        <p:nvSpPr>
          <p:cNvPr id="411" name="Google Shape;411;p29"/>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29"/>
          <p:cNvSpPr/>
          <p:nvPr/>
        </p:nvSpPr>
        <p:spPr>
          <a:xfrm>
            <a:off x="206700" y="1544125"/>
            <a:ext cx="2781000" cy="2315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rgbClr val="3F3F3F"/>
                </a:solidFill>
                <a:latin typeface="Arial"/>
                <a:ea typeface="Arial"/>
                <a:cs typeface="Arial"/>
                <a:sym typeface="Arial"/>
              </a:rPr>
              <a:t>Competence (LifeComp)</a:t>
            </a:r>
            <a:endParaRPr/>
          </a:p>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S2 </a:t>
            </a:r>
            <a:r>
              <a:rPr lang="en-GB" sz="1200">
                <a:solidFill>
                  <a:srgbClr val="3F3F3F"/>
                </a:solidFill>
              </a:rPr>
              <a:t>Samskipti</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L1 </a:t>
            </a:r>
            <a:r>
              <a:rPr lang="en-GB" sz="1200">
                <a:solidFill>
                  <a:srgbClr val="3F3F3F"/>
                </a:solidFill>
              </a:rPr>
              <a:t>Persónuþroski</a:t>
            </a:r>
            <a:r>
              <a:rPr lang="en-GB" sz="1200">
                <a:solidFill>
                  <a:srgbClr val="3F3F3F"/>
                </a:solidFill>
                <a:latin typeface="Arial"/>
                <a:ea typeface="Arial"/>
                <a:cs typeface="Arial"/>
                <a:sym typeface="Arial"/>
              </a:rPr>
              <a:t>.</a:t>
            </a:r>
            <a:endParaRPr/>
          </a:p>
        </p:txBody>
      </p:sp>
      <p:sp>
        <p:nvSpPr>
          <p:cNvPr id="413" name="Google Shape;413;p29"/>
          <p:cNvSpPr txBox="1"/>
          <p:nvPr/>
        </p:nvSpPr>
        <p:spPr>
          <a:xfrm>
            <a:off x="971600" y="980437"/>
            <a:ext cx="4465759"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GB" sz="1800" b="1">
                <a:solidFill>
                  <a:srgbClr val="3F3F3F"/>
                </a:solidFill>
              </a:rPr>
              <a:t>Hæfniviðmið</a:t>
            </a:r>
            <a:r>
              <a:rPr lang="en-GB" sz="1800" b="1">
                <a:solidFill>
                  <a:srgbClr val="3F3F3F"/>
                </a:solidFill>
                <a:latin typeface="Arial"/>
                <a:ea typeface="Arial"/>
                <a:cs typeface="Arial"/>
                <a:sym typeface="Arial"/>
              </a:rPr>
              <a:t>: </a:t>
            </a:r>
            <a:r>
              <a:rPr lang="en-GB" sz="1800" b="1">
                <a:solidFill>
                  <a:srgbClr val="3F3F3F"/>
                </a:solidFill>
              </a:rPr>
              <a:t>Hvað mun ég læra</a:t>
            </a:r>
            <a:r>
              <a:rPr lang="en-GB" sz="1800" b="1">
                <a:solidFill>
                  <a:srgbClr val="3F3F3F"/>
                </a:solidFill>
                <a:latin typeface="Arial"/>
                <a:ea typeface="Arial"/>
                <a:cs typeface="Arial"/>
                <a:sym typeface="Arial"/>
              </a:rPr>
              <a:t>?</a:t>
            </a:r>
            <a:endParaRPr sz="1800" b="1">
              <a:solidFill>
                <a:srgbClr val="3F3F3F"/>
              </a:solidFill>
              <a:latin typeface="Arial"/>
              <a:ea typeface="Arial"/>
              <a:cs typeface="Arial"/>
              <a:sym typeface="Arial"/>
            </a:endParaRPr>
          </a:p>
        </p:txBody>
      </p:sp>
      <p:sp>
        <p:nvSpPr>
          <p:cNvPr id="414" name="Google Shape;414;p29"/>
          <p:cNvSpPr/>
          <p:nvPr/>
        </p:nvSpPr>
        <p:spPr>
          <a:xfrm>
            <a:off x="3181425" y="1544125"/>
            <a:ext cx="2781300" cy="2315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rgbClr val="3F3F3F"/>
                </a:solidFill>
                <a:latin typeface="Arial"/>
                <a:ea typeface="Arial"/>
                <a:cs typeface="Arial"/>
                <a:sym typeface="Arial"/>
              </a:rPr>
              <a:t>Competence (EntreComp)</a:t>
            </a:r>
            <a:endParaRPr/>
          </a:p>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1.2 </a:t>
            </a:r>
            <a:r>
              <a:rPr lang="en-GB" sz="1200">
                <a:solidFill>
                  <a:srgbClr val="3F3F3F"/>
                </a:solidFill>
              </a:rPr>
              <a:t>Sköpun</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2.3 </a:t>
            </a:r>
            <a:r>
              <a:rPr lang="en-GB" sz="1200">
                <a:solidFill>
                  <a:srgbClr val="3F3F3F"/>
                </a:solidFill>
              </a:rPr>
              <a:t>Að virkja gögn og efnivið</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3.2 </a:t>
            </a:r>
            <a:r>
              <a:rPr lang="en-GB" sz="1200">
                <a:solidFill>
                  <a:srgbClr val="3F3F3F"/>
                </a:solidFill>
              </a:rPr>
              <a:t>Áætlanagerð og stjórnun</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
        <p:nvSpPr>
          <p:cNvPr id="415" name="Google Shape;415;p29"/>
          <p:cNvSpPr/>
          <p:nvPr/>
        </p:nvSpPr>
        <p:spPr>
          <a:xfrm>
            <a:off x="6156175" y="1536750"/>
            <a:ext cx="2709000" cy="2315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a:solidFill>
                <a:srgbClr val="3F3F3F"/>
              </a:solidFill>
              <a:latin typeface="Arial"/>
              <a:ea typeface="Arial"/>
              <a:cs typeface="Arial"/>
              <a:sym typeface="Arial"/>
            </a:endParaRPr>
          </a:p>
          <a:p>
            <a:pPr marL="0" marR="0" lvl="0" indent="0" algn="ctr" rtl="0">
              <a:spcBef>
                <a:spcPts val="0"/>
              </a:spcBef>
              <a:spcAft>
                <a:spcPts val="0"/>
              </a:spcAft>
              <a:buNone/>
            </a:pPr>
            <a:r>
              <a:rPr lang="en-GB" sz="1200" b="1">
                <a:solidFill>
                  <a:srgbClr val="3F3F3F"/>
                </a:solidFill>
                <a:latin typeface="Arial"/>
                <a:ea typeface="Arial"/>
                <a:cs typeface="Arial"/>
                <a:sym typeface="Arial"/>
              </a:rPr>
              <a:t>Competence (DigiComp)</a:t>
            </a:r>
            <a:endParaRPr/>
          </a:p>
          <a:p>
            <a:pPr marL="0" marR="0" lvl="0" indent="0" algn="l" rtl="0">
              <a:spcBef>
                <a:spcPts val="0"/>
              </a:spcBef>
              <a:spcAft>
                <a:spcPts val="0"/>
              </a:spcAft>
              <a:buNone/>
            </a:pPr>
            <a:endParaRPr sz="1200" b="1">
              <a:solidFill>
                <a:srgbClr val="3F3F3F"/>
              </a:solidFill>
              <a:latin typeface="Arial"/>
              <a:ea typeface="Arial"/>
              <a:cs typeface="Arial"/>
              <a:sym typeface="Arial"/>
            </a:endParaRPr>
          </a:p>
          <a:p>
            <a:pPr marL="342900" marR="0" lvl="0" indent="-342900" algn="l" rtl="0">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1.3 </a:t>
            </a:r>
            <a:r>
              <a:rPr lang="en-GB" sz="1200">
                <a:solidFill>
                  <a:srgbClr val="3F3F3F"/>
                </a:solidFill>
              </a:rPr>
              <a:t>Umsjón með gögnum og upplýsingum</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2.6 </a:t>
            </a:r>
            <a:r>
              <a:rPr lang="en-GB" sz="1200">
                <a:solidFill>
                  <a:srgbClr val="3F3F3F"/>
                </a:solidFill>
              </a:rPr>
              <a:t>Stjórnun stafrænnar sjálfsmyndar (e. </a:t>
            </a:r>
            <a:r>
              <a:rPr lang="en-GB" sz="1200" i="1">
                <a:solidFill>
                  <a:srgbClr val="3F3F3F"/>
                </a:solidFill>
              </a:rPr>
              <a:t>digital identity</a:t>
            </a:r>
            <a:r>
              <a:rPr lang="en-GB" sz="1200">
                <a:solidFill>
                  <a:srgbClr val="3F3F3F"/>
                </a:solidFill>
              </a:rPr>
              <a:t>)</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3.1 </a:t>
            </a:r>
            <a:r>
              <a:rPr lang="en-GB" sz="1200">
                <a:solidFill>
                  <a:srgbClr val="3F3F3F"/>
                </a:solidFill>
              </a:rPr>
              <a:t>Þróun stafræns efnis.</a:t>
            </a:r>
            <a:r>
              <a:rPr lang="en-GB" sz="1200">
                <a:solidFill>
                  <a:srgbClr val="3F3F3F"/>
                </a:solidFill>
                <a:latin typeface="Arial"/>
                <a:ea typeface="Arial"/>
                <a:cs typeface="Arial"/>
                <a:sym typeface="Arial"/>
              </a:rPr>
              <a:t>.</a:t>
            </a:r>
            <a:endParaRPr/>
          </a:p>
          <a:p>
            <a:pPr marL="342900" marR="0" lvl="0" indent="-342900" algn="l" rtl="0">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5.3 </a:t>
            </a:r>
            <a:r>
              <a:rPr lang="en-GB" sz="1200">
                <a:solidFill>
                  <a:srgbClr val="3F3F3F"/>
                </a:solidFill>
              </a:rPr>
              <a:t>Að nota stafræna tækni á skapandi hátt</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Samfélagsmiðlar</a:t>
            </a:r>
            <a:endParaRPr sz="2800"/>
          </a:p>
        </p:txBody>
      </p:sp>
      <p:sp>
        <p:nvSpPr>
          <p:cNvPr id="154" name="Google Shape;154;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Hvað eru samfélagsnet?</a:t>
            </a:r>
            <a:endParaRPr sz="1800"/>
          </a:p>
        </p:txBody>
      </p:sp>
      <p:sp>
        <p:nvSpPr>
          <p:cNvPr id="155" name="Google Shape;155;p3"/>
          <p:cNvSpPr/>
          <p:nvPr/>
        </p:nvSpPr>
        <p:spPr>
          <a:xfrm>
            <a:off x="395536" y="1302830"/>
            <a:ext cx="4320480" cy="2828147"/>
          </a:xfrm>
          <a:custGeom>
            <a:avLst/>
            <a:gdLst/>
            <a:ahLst/>
            <a:cxnLst/>
            <a:rect l="l" t="t" r="r" b="b"/>
            <a:pathLst>
              <a:path w="4320480" h="2828147" extrusionOk="0">
                <a:moveTo>
                  <a:pt x="0" y="0"/>
                </a:moveTo>
                <a:cubicBezTo>
                  <a:pt x="125267" y="6969"/>
                  <a:pt x="373648" y="12"/>
                  <a:pt x="487597" y="0"/>
                </a:cubicBezTo>
                <a:cubicBezTo>
                  <a:pt x="601546" y="-12"/>
                  <a:pt x="930308" y="-6478"/>
                  <a:pt x="1148013" y="0"/>
                </a:cubicBezTo>
                <a:cubicBezTo>
                  <a:pt x="1365718" y="6478"/>
                  <a:pt x="1517444" y="-7063"/>
                  <a:pt x="1635610" y="0"/>
                </a:cubicBezTo>
                <a:cubicBezTo>
                  <a:pt x="1753776" y="7063"/>
                  <a:pt x="1932961" y="1422"/>
                  <a:pt x="2209617" y="0"/>
                </a:cubicBezTo>
                <a:cubicBezTo>
                  <a:pt x="2486273" y="-1422"/>
                  <a:pt x="2532357" y="1887"/>
                  <a:pt x="2740419" y="0"/>
                </a:cubicBezTo>
                <a:cubicBezTo>
                  <a:pt x="2948481" y="-1887"/>
                  <a:pt x="3089181" y="15037"/>
                  <a:pt x="3314425" y="0"/>
                </a:cubicBezTo>
                <a:cubicBezTo>
                  <a:pt x="3539669" y="-15037"/>
                  <a:pt x="3832216" y="-19868"/>
                  <a:pt x="4320480" y="0"/>
                </a:cubicBezTo>
                <a:cubicBezTo>
                  <a:pt x="4338751" y="102370"/>
                  <a:pt x="4342713" y="328157"/>
                  <a:pt x="4320480" y="480785"/>
                </a:cubicBezTo>
                <a:cubicBezTo>
                  <a:pt x="4298247" y="633414"/>
                  <a:pt x="4316749" y="763872"/>
                  <a:pt x="4320480" y="961570"/>
                </a:cubicBezTo>
                <a:cubicBezTo>
                  <a:pt x="4324211" y="1159268"/>
                  <a:pt x="4313501" y="1417974"/>
                  <a:pt x="4320480" y="1555481"/>
                </a:cubicBezTo>
                <a:cubicBezTo>
                  <a:pt x="4327459" y="1692988"/>
                  <a:pt x="4343969" y="1963797"/>
                  <a:pt x="4320480" y="2121110"/>
                </a:cubicBezTo>
                <a:cubicBezTo>
                  <a:pt x="4296991" y="2278423"/>
                  <a:pt x="4308981" y="2620887"/>
                  <a:pt x="4320480" y="2828147"/>
                </a:cubicBezTo>
                <a:cubicBezTo>
                  <a:pt x="4039770" y="2817757"/>
                  <a:pt x="3860842" y="2824308"/>
                  <a:pt x="3616859" y="2828147"/>
                </a:cubicBezTo>
                <a:cubicBezTo>
                  <a:pt x="3372876" y="2831986"/>
                  <a:pt x="3248221" y="2852228"/>
                  <a:pt x="2913238" y="2828147"/>
                </a:cubicBezTo>
                <a:cubicBezTo>
                  <a:pt x="2578255" y="2804066"/>
                  <a:pt x="2378426" y="2831483"/>
                  <a:pt x="2209617" y="2828147"/>
                </a:cubicBezTo>
                <a:cubicBezTo>
                  <a:pt x="2040808" y="2824811"/>
                  <a:pt x="1746255" y="2834046"/>
                  <a:pt x="1549201" y="2828147"/>
                </a:cubicBezTo>
                <a:cubicBezTo>
                  <a:pt x="1352147" y="2822248"/>
                  <a:pt x="1092328" y="2816821"/>
                  <a:pt x="975194" y="2828147"/>
                </a:cubicBezTo>
                <a:cubicBezTo>
                  <a:pt x="858060" y="2839473"/>
                  <a:pt x="449136" y="2862177"/>
                  <a:pt x="0" y="2828147"/>
                </a:cubicBezTo>
                <a:cubicBezTo>
                  <a:pt x="3415" y="2700271"/>
                  <a:pt x="-16090" y="2511521"/>
                  <a:pt x="0" y="2290799"/>
                </a:cubicBezTo>
                <a:cubicBezTo>
                  <a:pt x="16090" y="2070077"/>
                  <a:pt x="17914" y="1983818"/>
                  <a:pt x="0" y="1810014"/>
                </a:cubicBezTo>
                <a:cubicBezTo>
                  <a:pt x="-17914" y="1636210"/>
                  <a:pt x="-24740" y="1499393"/>
                  <a:pt x="0" y="1216103"/>
                </a:cubicBezTo>
                <a:cubicBezTo>
                  <a:pt x="24740" y="932813"/>
                  <a:pt x="1208" y="853964"/>
                  <a:pt x="0" y="622192"/>
                </a:cubicBezTo>
                <a:cubicBezTo>
                  <a:pt x="-1208" y="390420"/>
                  <a:pt x="-11613" y="14403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1000"/>
              </a:spcAft>
              <a:buClr>
                <a:schemeClr val="dk1"/>
              </a:buClr>
              <a:buSzPts val="1100"/>
              <a:buFont typeface="Arial"/>
              <a:buNone/>
            </a:pPr>
            <a:r>
              <a:rPr lang="en-GB" sz="1200">
                <a:solidFill>
                  <a:srgbClr val="434343"/>
                </a:solidFill>
              </a:rPr>
              <a:t>Hugtakið </a:t>
            </a:r>
            <a:r>
              <a:rPr lang="en-GB" sz="1200" b="1">
                <a:solidFill>
                  <a:srgbClr val="434343"/>
                </a:solidFill>
              </a:rPr>
              <a:t>„félagslegt net“</a:t>
            </a:r>
            <a:r>
              <a:rPr lang="en-GB" sz="1200">
                <a:solidFill>
                  <a:srgbClr val="434343"/>
                </a:solidFill>
              </a:rPr>
              <a:t> hefur verið notað til að greina samskipti einstaklinga og hópa fólks og samfélaga, frá lokum 19. aldar. Árið 1990, með tilkomu internetsins, færðist hugmyndin um samfélagsnet yfir í sýndarheiminn. Árið 2004 kom Facebook fram, líklega þekktasta samfélagsnet heims (þú hefur kannski séð myndina </a:t>
            </a:r>
            <a:r>
              <a:rPr lang="en-GB" sz="1200" i="1">
                <a:solidFill>
                  <a:srgbClr val="434343"/>
                </a:solidFill>
              </a:rPr>
              <a:t>The Social Network</a:t>
            </a:r>
            <a:r>
              <a:rPr lang="en-GB" sz="1200">
                <a:solidFill>
                  <a:srgbClr val="434343"/>
                </a:solidFill>
              </a:rPr>
              <a:t> í leikstjórn David Fincher, sem segir sögu Mark Zuckerberg, upphafsmann Facebook), en jafnvel fyrir tilkomu Facebook, voru önnur samfélagsnet virk.</a:t>
            </a:r>
            <a:endParaRPr sz="1200">
              <a:solidFill>
                <a:srgbClr val="434343"/>
              </a:solidFill>
            </a:endParaRPr>
          </a:p>
        </p:txBody>
      </p:sp>
      <p:pic>
        <p:nvPicPr>
          <p:cNvPr id="156" name="Google Shape;156;p3" descr="Un dibujo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0072" y="1357883"/>
            <a:ext cx="3323529" cy="24277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400">
                <a:solidFill>
                  <a:srgbClr val="434343"/>
                </a:solidFill>
              </a:rPr>
              <a:t>Verkefni 2: Stjórnun samfélagsmiðla fyrir stafræna fyrirtækið þitt</a:t>
            </a:r>
            <a:endParaRPr sz="2800"/>
          </a:p>
        </p:txBody>
      </p:sp>
      <p:sp>
        <p:nvSpPr>
          <p:cNvPr id="421" name="Google Shape;421;p30"/>
          <p:cNvSpPr/>
          <p:nvPr/>
        </p:nvSpPr>
        <p:spPr>
          <a:xfrm>
            <a:off x="558587" y="1612785"/>
            <a:ext cx="7979406" cy="245381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Hvað segirðu? Fannst þér áhugavert að setja þig í spor frumkvöðla með fyrirtæki í hinum stafræna heimi?</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Verklegar æfingar af þessu tagi hjálpa þér að læra á áhrifaríkan hátt hvað þú myndir gera í alvöru starfi, hvort sem þú ert samfélagsstjóri fyrirtækis, eða hvort þú ert að stofna þitt eigið fyrirtæki og vilt hafa viðveru á netinu í gegnum samfélagsmiðla.</a:t>
            </a:r>
            <a:endParaRPr sz="1200">
              <a:solidFill>
                <a:srgbClr val="434343"/>
              </a:solidFill>
            </a:endParaRPr>
          </a:p>
          <a:p>
            <a:pPr marL="0" lvl="0" indent="0" algn="just" rtl="0">
              <a:lnSpc>
                <a:spcPct val="150000"/>
              </a:lnSpc>
              <a:spcBef>
                <a:spcPts val="1000"/>
              </a:spcBef>
              <a:spcAft>
                <a:spcPts val="1000"/>
              </a:spcAft>
              <a:buClr>
                <a:schemeClr val="dk1"/>
              </a:buClr>
              <a:buSzPts val="1100"/>
              <a:buFont typeface="Arial"/>
              <a:buNone/>
            </a:pPr>
            <a:r>
              <a:rPr lang="en-GB" sz="1200">
                <a:solidFill>
                  <a:srgbClr val="434343"/>
                </a:solidFill>
              </a:rPr>
              <a:t>Mundu að þú getur skoðað gagnalistann (hér að neðan) sem tengist þessu verkefni, til að fá ítarlegri upplýsingar og finna ráð og brellur sem gera þér kleift að framkvæma verkefnin á skilvirkari hátt.</a:t>
            </a:r>
            <a:endParaRPr sz="1200">
              <a:solidFill>
                <a:srgbClr val="434343"/>
              </a:solidFill>
            </a:endParaRPr>
          </a:p>
        </p:txBody>
      </p:sp>
      <p:sp>
        <p:nvSpPr>
          <p:cNvPr id="422" name="Google Shape;422;p30"/>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Niðurstöður: Hvað tek ég með mér heim?</a:t>
            </a:r>
            <a:endParaRPr sz="1800" b="1"/>
          </a:p>
        </p:txBody>
      </p:sp>
      <p:sp>
        <p:nvSpPr>
          <p:cNvPr id="423" name="Google Shape;423;p30"/>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Sjálfsmat</a:t>
            </a:r>
            <a:endParaRPr/>
          </a:p>
        </p:txBody>
      </p:sp>
      <p:sp>
        <p:nvSpPr>
          <p:cNvPr id="429" name="Google Shape;429;p31"/>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Fjölvalsspurningar: </a:t>
            </a:r>
            <a:r>
              <a:rPr lang="en-GB" sz="1800"/>
              <a:t>efldu nám þitt</a:t>
            </a:r>
            <a:endParaRPr sz="1800"/>
          </a:p>
        </p:txBody>
      </p:sp>
      <p:sp>
        <p:nvSpPr>
          <p:cNvPr id="430" name="Google Shape;430;p31"/>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31"/>
          <p:cNvSpPr txBox="1"/>
          <p:nvPr/>
        </p:nvSpPr>
        <p:spPr>
          <a:xfrm>
            <a:off x="251525"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1:</a:t>
            </a:r>
            <a:r>
              <a:rPr lang="en-GB">
                <a:solidFill>
                  <a:srgbClr val="434343"/>
                </a:solidFill>
              </a:rPr>
              <a:t> Hvert eftirfarandi samfélagsneta er hugsað til uppbyggingar faglegs tengslanets? </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Reddit.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b) LinkedIn.</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c) TripAdvisor.</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d) </a:t>
            </a:r>
            <a:r>
              <a:rPr lang="en-GB">
                <a:solidFill>
                  <a:srgbClr val="3F3F3F"/>
                </a:solidFill>
              </a:rPr>
              <a:t>Allt ofantalið er rétt</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
        <p:nvSpPr>
          <p:cNvPr id="432" name="Google Shape;432;p31"/>
          <p:cNvSpPr txBox="1"/>
          <p:nvPr/>
        </p:nvSpPr>
        <p:spPr>
          <a:xfrm>
            <a:off x="3167850"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a:t>
            </a:r>
            <a:r>
              <a:rPr lang="en-GB">
                <a:solidFill>
                  <a:srgbClr val="434343"/>
                </a:solidFill>
              </a:rPr>
              <a:t>2: Hvert eftirfarandi er áhætta sem felst í notkun samfélagsmiðla?</a:t>
            </a:r>
            <a:endParaRPr>
              <a:solidFill>
                <a:srgbClr val="434343"/>
              </a:solidFill>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a:t>
            </a:r>
            <a:r>
              <a:rPr lang="en-GB">
                <a:solidFill>
                  <a:srgbClr val="3F3F3F"/>
                </a:solidFill>
              </a:rPr>
              <a:t>Skekkt veruleikasýn</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b) </a:t>
            </a:r>
            <a:r>
              <a:rPr lang="en-GB">
                <a:solidFill>
                  <a:srgbClr val="3F3F3F"/>
                </a:solidFill>
              </a:rPr>
              <a:t>Skert einkalíf.</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c) </a:t>
            </a:r>
            <a:r>
              <a:rPr lang="en-GB">
                <a:solidFill>
                  <a:srgbClr val="3F3F3F"/>
                </a:solidFill>
              </a:rPr>
              <a:t>Fíkn</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d) </a:t>
            </a:r>
            <a:r>
              <a:rPr lang="en-GB">
                <a:solidFill>
                  <a:schemeClr val="hlink"/>
                </a:solidFill>
              </a:rPr>
              <a:t>Allt ofantalið er rétt</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
        <p:nvSpPr>
          <p:cNvPr id="433" name="Google Shape;433;p31"/>
          <p:cNvSpPr txBox="1"/>
          <p:nvPr/>
        </p:nvSpPr>
        <p:spPr>
          <a:xfrm>
            <a:off x="6084175"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b="1">
                <a:solidFill>
                  <a:srgbClr val="3F3F3F"/>
                </a:solidFill>
                <a:latin typeface="Arial"/>
                <a:ea typeface="Arial"/>
                <a:cs typeface="Arial"/>
                <a:sym typeface="Arial"/>
              </a:rPr>
              <a:t> 3:</a:t>
            </a:r>
            <a:r>
              <a:rPr lang="en-GB">
                <a:solidFill>
                  <a:srgbClr val="434343"/>
                </a:solidFill>
              </a:rPr>
              <a:t> Hvað ættir þú að gera ef þú verður var/vör við neteinelti?</a:t>
            </a:r>
            <a:endParaRPr>
              <a:solidFill>
                <a:srgbClr val="434343"/>
              </a:solidFill>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a:t>
            </a:r>
            <a:r>
              <a:rPr lang="en-GB">
                <a:solidFill>
                  <a:srgbClr val="3F3F3F"/>
                </a:solidFill>
              </a:rPr>
              <a:t>Ég ætti ekki að skipta mér að einhverju sem kemur mér ekki við.</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b) </a:t>
            </a:r>
            <a:r>
              <a:rPr lang="en-GB">
                <a:solidFill>
                  <a:srgbClr val="3F3F3F"/>
                </a:solidFill>
              </a:rPr>
              <a:t>Ég ætti að móðga gerandann.</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c) </a:t>
            </a:r>
            <a:r>
              <a:rPr lang="en-GB">
                <a:solidFill>
                  <a:srgbClr val="3F3F3F"/>
                </a:solidFill>
              </a:rPr>
              <a:t>Ég ætti að láta viðeigandi yfirvöld vita.</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d) </a:t>
            </a:r>
            <a:r>
              <a:rPr lang="en-GB">
                <a:solidFill>
                  <a:schemeClr val="hlink"/>
                </a:solidFill>
              </a:rPr>
              <a:t>Allt ofantalið er rétt.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2"/>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Sjálfsmat</a:t>
            </a:r>
            <a:endParaRPr/>
          </a:p>
        </p:txBody>
      </p:sp>
      <p:sp>
        <p:nvSpPr>
          <p:cNvPr id="439" name="Google Shape;439;p32"/>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hlink"/>
              </a:buClr>
              <a:buSzPts val="1800"/>
              <a:buNone/>
            </a:pPr>
            <a:r>
              <a:rPr lang="en-GB" sz="1800" b="1">
                <a:solidFill>
                  <a:schemeClr val="hlink"/>
                </a:solidFill>
              </a:rPr>
              <a:t>Fjölvalsspurningar: </a:t>
            </a:r>
            <a:r>
              <a:rPr lang="en-GB" sz="1800">
                <a:solidFill>
                  <a:schemeClr val="hlink"/>
                </a:solidFill>
              </a:rPr>
              <a:t>efldu nám þitt</a:t>
            </a:r>
            <a:endParaRPr sz="1800" b="1"/>
          </a:p>
        </p:txBody>
      </p:sp>
      <p:sp>
        <p:nvSpPr>
          <p:cNvPr id="440" name="Google Shape;440;p32"/>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32"/>
          <p:cNvSpPr txBox="1"/>
          <p:nvPr/>
        </p:nvSpPr>
        <p:spPr>
          <a:xfrm>
            <a:off x="899592" y="1771394"/>
            <a:ext cx="3528393" cy="252854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4: </a:t>
            </a:r>
            <a:r>
              <a:rPr lang="en-GB">
                <a:solidFill>
                  <a:srgbClr val="3F3F3F"/>
                </a:solidFill>
              </a:rPr>
              <a:t>Hvert er hlutverk samfélagsstjóra?</a:t>
            </a:r>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a) </a:t>
            </a:r>
            <a:r>
              <a:rPr lang="en-GB">
                <a:solidFill>
                  <a:srgbClr val="434343"/>
                </a:solidFill>
              </a:rPr>
              <a:t>Stjórnun á rafrænum viðskiptum fyrirtækis.</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b) </a:t>
            </a:r>
            <a:r>
              <a:rPr lang="en-GB">
                <a:solidFill>
                  <a:srgbClr val="434343"/>
                </a:solidFill>
              </a:rPr>
              <a:t>Stjórnun á samfélagsmiðlum fyrirtækis.</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c) </a:t>
            </a:r>
            <a:r>
              <a:rPr lang="en-GB">
                <a:solidFill>
                  <a:srgbClr val="434343"/>
                </a:solidFill>
              </a:rPr>
              <a:t>Stjórnun á viðskiptavinum fyrirtækis.</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d) </a:t>
            </a:r>
            <a:r>
              <a:rPr lang="en-GB">
                <a:solidFill>
                  <a:srgbClr val="434343"/>
                </a:solidFill>
              </a:rPr>
              <a:t>Allt ofantalið er rétt.</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 </a:t>
            </a:r>
            <a:endParaRPr>
              <a:solidFill>
                <a:srgbClr val="434343"/>
              </a:solidFill>
            </a:endParaRPr>
          </a:p>
        </p:txBody>
      </p:sp>
      <p:sp>
        <p:nvSpPr>
          <p:cNvPr id="442" name="Google Shape;442;p32"/>
          <p:cNvSpPr txBox="1"/>
          <p:nvPr/>
        </p:nvSpPr>
        <p:spPr>
          <a:xfrm>
            <a:off x="4716016" y="1766004"/>
            <a:ext cx="3528392" cy="2528547"/>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5: </a:t>
            </a:r>
            <a:r>
              <a:rPr lang="en-GB">
                <a:solidFill>
                  <a:srgbClr val="3F3F3F"/>
                </a:solidFill>
              </a:rPr>
              <a:t>Hvenær geta samfélagsmiðlar verið hjálplegir</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a) </a:t>
            </a:r>
            <a:r>
              <a:rPr lang="en-GB">
                <a:solidFill>
                  <a:srgbClr val="434343"/>
                </a:solidFill>
              </a:rPr>
              <a:t>Þegar leitað er að starfi.</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b) </a:t>
            </a:r>
            <a:r>
              <a:rPr lang="en-GB">
                <a:solidFill>
                  <a:srgbClr val="434343"/>
                </a:solidFill>
              </a:rPr>
              <a:t>Þegar sambandi er haldið við vini í öðrum löndum.</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c) </a:t>
            </a:r>
            <a:r>
              <a:rPr lang="en-GB">
                <a:solidFill>
                  <a:srgbClr val="434343"/>
                </a:solidFill>
              </a:rPr>
              <a:t>Þegar komið er á faglegum samböndum (tengslaneti).</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d) </a:t>
            </a:r>
            <a:r>
              <a:rPr lang="en-GB">
                <a:solidFill>
                  <a:srgbClr val="434343"/>
                </a:solidFill>
              </a:rPr>
              <a:t>Allt ofantalið er rétt.</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1299b39cf8_0_0"/>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Sjálfsmat</a:t>
            </a:r>
            <a:endParaRPr/>
          </a:p>
        </p:txBody>
      </p:sp>
      <p:sp>
        <p:nvSpPr>
          <p:cNvPr id="448" name="Google Shape;448;g21299b39cf8_0_0"/>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GB" sz="1800" b="1"/>
              <a:t>Fjölvalsspurningar: </a:t>
            </a:r>
            <a:r>
              <a:rPr lang="en-GB" sz="1800"/>
              <a:t>efldu nám þitt</a:t>
            </a:r>
            <a:endParaRPr sz="1800"/>
          </a:p>
        </p:txBody>
      </p:sp>
      <p:sp>
        <p:nvSpPr>
          <p:cNvPr id="449" name="Google Shape;449;g21299b39cf8_0_0"/>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g21299b39cf8_0_0"/>
          <p:cNvSpPr txBox="1"/>
          <p:nvPr/>
        </p:nvSpPr>
        <p:spPr>
          <a:xfrm>
            <a:off x="251525"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1:</a:t>
            </a:r>
            <a:r>
              <a:rPr lang="en-GB">
                <a:solidFill>
                  <a:srgbClr val="434343"/>
                </a:solidFill>
              </a:rPr>
              <a:t> Hvert eftirfarandi samfélagsneta er hugsað til uppbyggingar faglegs tengslanets? </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Reddit.</a:t>
            </a:r>
            <a:endParaRPr/>
          </a:p>
          <a:p>
            <a:pPr marL="0" marR="0" lvl="0" indent="0" algn="l" rtl="0">
              <a:spcBef>
                <a:spcPts val="280"/>
              </a:spcBef>
              <a:spcAft>
                <a:spcPts val="0"/>
              </a:spcAft>
              <a:buClr>
                <a:srgbClr val="3F3F3F"/>
              </a:buClr>
              <a:buSzPts val="1400"/>
              <a:buFont typeface="Arial"/>
              <a:buNone/>
            </a:pPr>
            <a:r>
              <a:rPr lang="en-GB" sz="1400" b="1">
                <a:solidFill>
                  <a:srgbClr val="3F3F3F"/>
                </a:solidFill>
              </a:rPr>
              <a:t>b) LinkedIn.</a:t>
            </a:r>
            <a:endParaRPr b="1"/>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c) TripAdvisor.</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d) </a:t>
            </a:r>
            <a:r>
              <a:rPr lang="en-GB">
                <a:solidFill>
                  <a:srgbClr val="3F3F3F"/>
                </a:solidFill>
              </a:rPr>
              <a:t>Allt ofantalið er rétt</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
        <p:nvSpPr>
          <p:cNvPr id="451" name="Google Shape;451;g21299b39cf8_0_0"/>
          <p:cNvSpPr txBox="1"/>
          <p:nvPr/>
        </p:nvSpPr>
        <p:spPr>
          <a:xfrm>
            <a:off x="3167850"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a:t>
            </a:r>
            <a:r>
              <a:rPr lang="en-GB">
                <a:solidFill>
                  <a:srgbClr val="434343"/>
                </a:solidFill>
              </a:rPr>
              <a:t>2: Hvert eftirfarandi er áhætta sem felst í notkun samfélagsmiðla?</a:t>
            </a:r>
            <a:endParaRPr>
              <a:solidFill>
                <a:srgbClr val="434343"/>
              </a:solidFill>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a:t>
            </a:r>
            <a:r>
              <a:rPr lang="en-GB">
                <a:solidFill>
                  <a:srgbClr val="3F3F3F"/>
                </a:solidFill>
              </a:rPr>
              <a:t>Skekkt veruleikasýn</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b) </a:t>
            </a:r>
            <a:r>
              <a:rPr lang="en-GB">
                <a:solidFill>
                  <a:srgbClr val="3F3F3F"/>
                </a:solidFill>
              </a:rPr>
              <a:t>Skert einkalíf.</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c) </a:t>
            </a:r>
            <a:r>
              <a:rPr lang="en-GB">
                <a:solidFill>
                  <a:srgbClr val="3F3F3F"/>
                </a:solidFill>
              </a:rPr>
              <a:t>Fíkn</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r>
              <a:rPr lang="en-GB" sz="1400" b="1">
                <a:solidFill>
                  <a:srgbClr val="3F3F3F"/>
                </a:solidFill>
              </a:rPr>
              <a:t>d) </a:t>
            </a:r>
            <a:r>
              <a:rPr lang="en-GB" b="1">
                <a:solidFill>
                  <a:schemeClr val="hlink"/>
                </a:solidFill>
              </a:rPr>
              <a:t>Allt ofantalið er rétt</a:t>
            </a:r>
            <a:r>
              <a:rPr lang="en-GB" sz="1400" b="1">
                <a:solidFill>
                  <a:srgbClr val="3F3F3F"/>
                </a:solidFill>
              </a:rPr>
              <a:t>.</a:t>
            </a:r>
            <a:endParaRPr b="1"/>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
        <p:nvSpPr>
          <p:cNvPr id="452" name="Google Shape;452;g21299b39cf8_0_0"/>
          <p:cNvSpPr txBox="1"/>
          <p:nvPr/>
        </p:nvSpPr>
        <p:spPr>
          <a:xfrm>
            <a:off x="6084175" y="1766000"/>
            <a:ext cx="2808300" cy="26337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b="1">
                <a:solidFill>
                  <a:srgbClr val="3F3F3F"/>
                </a:solidFill>
                <a:latin typeface="Arial"/>
                <a:ea typeface="Arial"/>
                <a:cs typeface="Arial"/>
                <a:sym typeface="Arial"/>
              </a:rPr>
              <a:t> 3:</a:t>
            </a:r>
            <a:r>
              <a:rPr lang="en-GB">
                <a:solidFill>
                  <a:srgbClr val="434343"/>
                </a:solidFill>
              </a:rPr>
              <a:t> Hvað ættir þú að gera ef þú verður var/vör við neteinelti?</a:t>
            </a:r>
            <a:endParaRPr>
              <a:solidFill>
                <a:srgbClr val="434343"/>
              </a:solidFill>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a) </a:t>
            </a:r>
            <a:r>
              <a:rPr lang="en-GB">
                <a:solidFill>
                  <a:srgbClr val="3F3F3F"/>
                </a:solidFill>
              </a:rPr>
              <a:t>Ég ætti ekki að skipta mér að einhverju sem kemur mér ekki við.</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b) </a:t>
            </a:r>
            <a:r>
              <a:rPr lang="en-GB">
                <a:solidFill>
                  <a:srgbClr val="3F3F3F"/>
                </a:solidFill>
              </a:rPr>
              <a:t>Ég ætti að móðga gerandann.</a:t>
            </a:r>
            <a:endParaRPr/>
          </a:p>
          <a:p>
            <a:pPr marL="0" marR="0" lvl="0" indent="0" algn="l" rtl="0">
              <a:spcBef>
                <a:spcPts val="280"/>
              </a:spcBef>
              <a:spcAft>
                <a:spcPts val="0"/>
              </a:spcAft>
              <a:buClr>
                <a:srgbClr val="3F3F3F"/>
              </a:buClr>
              <a:buSzPts val="1400"/>
              <a:buFont typeface="Arial"/>
              <a:buNone/>
            </a:pPr>
            <a:r>
              <a:rPr lang="en-GB" sz="1400" b="1">
                <a:solidFill>
                  <a:srgbClr val="3F3F3F"/>
                </a:solidFill>
              </a:rPr>
              <a:t>c) </a:t>
            </a:r>
            <a:r>
              <a:rPr lang="en-GB" b="1">
                <a:solidFill>
                  <a:srgbClr val="3F3F3F"/>
                </a:solidFill>
              </a:rPr>
              <a:t>Ég ætti að láta viðeigandi yfirvöld vita.</a:t>
            </a:r>
            <a:endParaRPr b="1"/>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d) </a:t>
            </a:r>
            <a:r>
              <a:rPr lang="en-GB">
                <a:solidFill>
                  <a:schemeClr val="hlink"/>
                </a:solidFill>
              </a:rPr>
              <a:t>Allt ofantalið er rétt.</a:t>
            </a:r>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1299b39cf8_0_9"/>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Sjálfsmat</a:t>
            </a:r>
            <a:endParaRPr/>
          </a:p>
        </p:txBody>
      </p:sp>
      <p:sp>
        <p:nvSpPr>
          <p:cNvPr id="458" name="Google Shape;458;g21299b39cf8_0_9"/>
          <p:cNvSpPr txBox="1">
            <a:spLocks noGrp="1"/>
          </p:cNvSpPr>
          <p:nvPr>
            <p:ph type="body" idx="2"/>
          </p:nvPr>
        </p:nvSpPr>
        <p:spPr>
          <a:xfrm>
            <a:off x="899592" y="1170912"/>
            <a:ext cx="6120600" cy="282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hlink"/>
              </a:buClr>
              <a:buSzPts val="1800"/>
              <a:buNone/>
            </a:pPr>
            <a:r>
              <a:rPr lang="en-GB" sz="1800" b="1">
                <a:solidFill>
                  <a:schemeClr val="hlink"/>
                </a:solidFill>
              </a:rPr>
              <a:t>Fjölvalsspurningar: </a:t>
            </a:r>
            <a:r>
              <a:rPr lang="en-GB" sz="1800">
                <a:solidFill>
                  <a:schemeClr val="hlink"/>
                </a:solidFill>
              </a:rPr>
              <a:t>efldu nám þitt</a:t>
            </a:r>
            <a:endParaRPr sz="1800" b="1"/>
          </a:p>
        </p:txBody>
      </p:sp>
      <p:sp>
        <p:nvSpPr>
          <p:cNvPr id="459" name="Google Shape;459;g21299b39cf8_0_9"/>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g21299b39cf8_0_9"/>
          <p:cNvSpPr txBox="1"/>
          <p:nvPr/>
        </p:nvSpPr>
        <p:spPr>
          <a:xfrm>
            <a:off x="899592" y="1771394"/>
            <a:ext cx="3528300" cy="25284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4: </a:t>
            </a:r>
            <a:r>
              <a:rPr lang="en-GB">
                <a:solidFill>
                  <a:srgbClr val="3F3F3F"/>
                </a:solidFill>
              </a:rPr>
              <a:t>Hvert er hlutverk samfélagsstjóra?</a:t>
            </a:r>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a) </a:t>
            </a:r>
            <a:r>
              <a:rPr lang="en-GB">
                <a:solidFill>
                  <a:srgbClr val="434343"/>
                </a:solidFill>
              </a:rPr>
              <a:t>Stjórnun á rafrænum viðskiptum fyrirtækis.</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1">
                <a:solidFill>
                  <a:srgbClr val="434343"/>
                </a:solidFill>
              </a:rPr>
              <a:t>b) Stjórnun á samfélagsmiðlum fyrirtækis.</a:t>
            </a:r>
            <a:endParaRPr b="1">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c) </a:t>
            </a:r>
            <a:r>
              <a:rPr lang="en-GB">
                <a:solidFill>
                  <a:srgbClr val="434343"/>
                </a:solidFill>
              </a:rPr>
              <a:t>Stjórnun á viðskiptavinum fyrirtækis.</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d) </a:t>
            </a:r>
            <a:r>
              <a:rPr lang="en-GB">
                <a:solidFill>
                  <a:srgbClr val="434343"/>
                </a:solidFill>
              </a:rPr>
              <a:t>Allt ofantalið er rétt.</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 </a:t>
            </a:r>
            <a:endParaRPr>
              <a:solidFill>
                <a:srgbClr val="434343"/>
              </a:solidFill>
            </a:endParaRPr>
          </a:p>
        </p:txBody>
      </p:sp>
      <p:sp>
        <p:nvSpPr>
          <p:cNvPr id="461" name="Google Shape;461;g21299b39cf8_0_9"/>
          <p:cNvSpPr txBox="1"/>
          <p:nvPr/>
        </p:nvSpPr>
        <p:spPr>
          <a:xfrm>
            <a:off x="4716016" y="1766004"/>
            <a:ext cx="3528300" cy="25284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GB" b="1">
                <a:solidFill>
                  <a:srgbClr val="3F3F3F"/>
                </a:solidFill>
              </a:rPr>
              <a:t>Spurning</a:t>
            </a:r>
            <a:r>
              <a:rPr lang="en-GB" sz="1400" b="1">
                <a:solidFill>
                  <a:srgbClr val="3F3F3F"/>
                </a:solidFill>
                <a:latin typeface="Arial"/>
                <a:ea typeface="Arial"/>
                <a:cs typeface="Arial"/>
                <a:sym typeface="Arial"/>
              </a:rPr>
              <a:t> 5: </a:t>
            </a:r>
            <a:r>
              <a:rPr lang="en-GB">
                <a:solidFill>
                  <a:srgbClr val="3F3F3F"/>
                </a:solidFill>
              </a:rPr>
              <a:t>Hvenær geta samfélagsmiðlar verið hjálplegir</a:t>
            </a:r>
            <a:r>
              <a:rPr lang="en-GB" sz="1400" b="0">
                <a:solidFill>
                  <a:srgbClr val="3F3F3F"/>
                </a:solidFill>
                <a:latin typeface="Arial"/>
                <a:ea typeface="Arial"/>
                <a:cs typeface="Arial"/>
                <a:sym typeface="Arial"/>
              </a:rPr>
              <a:t>?</a:t>
            </a:r>
            <a:endParaRPr/>
          </a:p>
          <a:p>
            <a:pPr marL="0" marR="0" lvl="0" indent="0" algn="l" rtl="0">
              <a:spcBef>
                <a:spcPts val="280"/>
              </a:spcBef>
              <a:spcAft>
                <a:spcPts val="0"/>
              </a:spcAft>
              <a:buClr>
                <a:srgbClr val="3F3F3F"/>
              </a:buClr>
              <a:buSzPts val="1400"/>
              <a:buFont typeface="Arial"/>
              <a:buNone/>
            </a:pPr>
            <a:endParaRPr sz="1400" b="0">
              <a:solidFill>
                <a:srgbClr val="3F3F3F"/>
              </a:solidFill>
              <a:latin typeface="Arial"/>
              <a:ea typeface="Arial"/>
              <a:cs typeface="Arial"/>
              <a:sym typeface="Aria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a) </a:t>
            </a:r>
            <a:r>
              <a:rPr lang="en-GB">
                <a:solidFill>
                  <a:srgbClr val="434343"/>
                </a:solidFill>
              </a:rPr>
              <a:t>Þegar leitað er að starfi.</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b) </a:t>
            </a:r>
            <a:r>
              <a:rPr lang="en-GB">
                <a:solidFill>
                  <a:srgbClr val="434343"/>
                </a:solidFill>
              </a:rPr>
              <a:t>Þegar sambandi er haldið við vini í öðrum löndum.</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0">
                <a:solidFill>
                  <a:srgbClr val="434343"/>
                </a:solidFill>
                <a:latin typeface="Arial"/>
                <a:ea typeface="Arial"/>
                <a:cs typeface="Arial"/>
                <a:sym typeface="Arial"/>
              </a:rPr>
              <a:t>c) </a:t>
            </a:r>
            <a:r>
              <a:rPr lang="en-GB">
                <a:solidFill>
                  <a:srgbClr val="434343"/>
                </a:solidFill>
              </a:rPr>
              <a:t>Þegar komið er á faglegum samböndum (tengslaneti).</a:t>
            </a:r>
            <a:endParaRPr>
              <a:solidFill>
                <a:srgbClr val="434343"/>
              </a:solidFill>
            </a:endParaRPr>
          </a:p>
          <a:p>
            <a:pPr marL="0" marR="0" lvl="0" indent="0" algn="l" rtl="0">
              <a:spcBef>
                <a:spcPts val="280"/>
              </a:spcBef>
              <a:spcAft>
                <a:spcPts val="0"/>
              </a:spcAft>
              <a:buClr>
                <a:srgbClr val="3F3F3F"/>
              </a:buClr>
              <a:buSzPts val="1400"/>
              <a:buFont typeface="Arial"/>
              <a:buNone/>
            </a:pPr>
            <a:r>
              <a:rPr lang="en-GB" b="1">
                <a:solidFill>
                  <a:srgbClr val="434343"/>
                </a:solidFill>
              </a:rPr>
              <a:t>d) Allt ofantalið er rétt.</a:t>
            </a:r>
            <a:endParaRPr b="1">
              <a:solidFill>
                <a:srgbClr val="434343"/>
              </a:solidFill>
            </a:endParaRPr>
          </a:p>
          <a:p>
            <a:pPr marL="0" marR="0" lvl="0" indent="0" algn="l" rtl="0">
              <a:spcBef>
                <a:spcPts val="280"/>
              </a:spcBef>
              <a:spcAft>
                <a:spcPts val="0"/>
              </a:spcAft>
              <a:buClr>
                <a:srgbClr val="3F3F3F"/>
              </a:buClr>
              <a:buSzPts val="1400"/>
              <a:buFont typeface="Arial"/>
              <a:buNone/>
            </a:pPr>
            <a:r>
              <a:rPr lang="en-GB" sz="1400" b="0">
                <a:solidFill>
                  <a:srgbClr val="3F3F3F"/>
                </a:solidFill>
                <a:latin typeface="Arial"/>
                <a:ea typeface="Arial"/>
                <a:cs typeface="Arial"/>
                <a:sym typeface="Arial"/>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5"/>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200"/>
              <a:buNone/>
            </a:pPr>
            <a:r>
              <a:rPr lang="en-GB" sz="3200"/>
              <a:t>Samantekt</a:t>
            </a:r>
            <a:endParaRPr sz="3200"/>
          </a:p>
        </p:txBody>
      </p:sp>
      <p:grpSp>
        <p:nvGrpSpPr>
          <p:cNvPr id="467" name="Google Shape;467;p35"/>
          <p:cNvGrpSpPr/>
          <p:nvPr/>
        </p:nvGrpSpPr>
        <p:grpSpPr>
          <a:xfrm>
            <a:off x="3583892" y="1752851"/>
            <a:ext cx="900000" cy="900000"/>
            <a:chOff x="3563888" y="1923678"/>
            <a:chExt cx="900000" cy="900000"/>
          </a:xfrm>
        </p:grpSpPr>
        <p:sp>
          <p:nvSpPr>
            <p:cNvPr id="468" name="Google Shape;468;p35"/>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9" name="Google Shape;469;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0" name="Google Shape;470;p35"/>
          <p:cNvGrpSpPr/>
          <p:nvPr/>
        </p:nvGrpSpPr>
        <p:grpSpPr>
          <a:xfrm rot="5400000">
            <a:off x="4594682" y="1500851"/>
            <a:ext cx="1152000" cy="1152000"/>
            <a:chOff x="3563888" y="1923678"/>
            <a:chExt cx="900000" cy="900000"/>
          </a:xfrm>
        </p:grpSpPr>
        <p:sp>
          <p:nvSpPr>
            <p:cNvPr id="471" name="Google Shape;471;p35"/>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2" name="Google Shape;472;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3" name="Google Shape;473;p35"/>
          <p:cNvGrpSpPr/>
          <p:nvPr/>
        </p:nvGrpSpPr>
        <p:grpSpPr>
          <a:xfrm rot="10800000">
            <a:off x="4594682" y="2765140"/>
            <a:ext cx="720000" cy="720000"/>
            <a:chOff x="3563888" y="1923678"/>
            <a:chExt cx="900000" cy="900000"/>
          </a:xfrm>
        </p:grpSpPr>
        <p:sp>
          <p:nvSpPr>
            <p:cNvPr id="474" name="Google Shape;474;p35"/>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5" name="Google Shape;475;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6" name="Google Shape;476;p35"/>
          <p:cNvGrpSpPr/>
          <p:nvPr/>
        </p:nvGrpSpPr>
        <p:grpSpPr>
          <a:xfrm rot="-5400000">
            <a:off x="3475859" y="2765141"/>
            <a:ext cx="1008033" cy="1008033"/>
            <a:chOff x="3563888" y="1923678"/>
            <a:chExt cx="900000" cy="900000"/>
          </a:xfrm>
        </p:grpSpPr>
        <p:sp>
          <p:nvSpPr>
            <p:cNvPr id="477" name="Google Shape;477;p35"/>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8" name="Google Shape;478;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79" name="Google Shape;479;p35"/>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480" name="Google Shape;480;p35"/>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481" name="Google Shape;481;p35"/>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482" name="Google Shape;482;p35"/>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sp>
        <p:nvSpPr>
          <p:cNvPr id="483" name="Google Shape;483;p35"/>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35"/>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5" name="Google Shape;485;p35"/>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6" name="Google Shape;486;p35"/>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87" name="Google Shape;487;p35"/>
          <p:cNvGrpSpPr/>
          <p:nvPr/>
        </p:nvGrpSpPr>
        <p:grpSpPr>
          <a:xfrm>
            <a:off x="251521" y="1419622"/>
            <a:ext cx="2798308" cy="1232827"/>
            <a:chOff x="803640" y="3362835"/>
            <a:chExt cx="2059800" cy="1232827"/>
          </a:xfrm>
        </p:grpSpPr>
        <p:sp>
          <p:nvSpPr>
            <p:cNvPr id="488" name="Google Shape;488;p35"/>
            <p:cNvSpPr txBox="1"/>
            <p:nvPr/>
          </p:nvSpPr>
          <p:spPr>
            <a:xfrm>
              <a:off x="803640" y="3579862"/>
              <a:ext cx="2059800" cy="1015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a:solidFill>
                    <a:srgbClr val="3F3F3F"/>
                  </a:solidFill>
                </a:rPr>
                <a:t>Það má nota samfélagsmiðla í ýmsum tilgangi</a:t>
              </a:r>
              <a:r>
                <a:rPr lang="en-GB" sz="1200">
                  <a:solidFill>
                    <a:srgbClr val="3F3F3F"/>
                  </a:solidFill>
                  <a:latin typeface="Arial"/>
                  <a:ea typeface="Arial"/>
                  <a:cs typeface="Arial"/>
                  <a:sym typeface="Arial"/>
                </a:rPr>
                <a:t>: </a:t>
              </a:r>
              <a:r>
                <a:rPr lang="en-GB" sz="1200">
                  <a:solidFill>
                    <a:srgbClr val="3F3F3F"/>
                  </a:solidFill>
                </a:rPr>
                <a:t>til afþreyingar</a:t>
              </a:r>
              <a:r>
                <a:rPr lang="en-GB" sz="1200">
                  <a:solidFill>
                    <a:srgbClr val="3F3F3F"/>
                  </a:solidFill>
                  <a:latin typeface="Arial"/>
                  <a:ea typeface="Arial"/>
                  <a:cs typeface="Arial"/>
                  <a:sym typeface="Arial"/>
                </a:rPr>
                <a:t>(Twitch, YouTube), </a:t>
              </a:r>
              <a:r>
                <a:rPr lang="en-GB" sz="1200">
                  <a:solidFill>
                    <a:srgbClr val="3F3F3F"/>
                  </a:solidFill>
                </a:rPr>
                <a:t>samskipta</a:t>
              </a:r>
              <a:r>
                <a:rPr lang="en-GB" sz="1200">
                  <a:solidFill>
                    <a:srgbClr val="3F3F3F"/>
                  </a:solidFill>
                  <a:latin typeface="Arial"/>
                  <a:ea typeface="Arial"/>
                  <a:cs typeface="Arial"/>
                  <a:sym typeface="Arial"/>
                </a:rPr>
                <a:t> (Facebook), </a:t>
              </a:r>
              <a:r>
                <a:rPr lang="en-GB" sz="1200">
                  <a:solidFill>
                    <a:srgbClr val="3F3F3F"/>
                  </a:solidFill>
                </a:rPr>
                <a:t>faglegra tengsla</a:t>
              </a:r>
              <a:r>
                <a:rPr lang="en-GB" sz="1200">
                  <a:solidFill>
                    <a:srgbClr val="3F3F3F"/>
                  </a:solidFill>
                  <a:latin typeface="Arial"/>
                  <a:ea typeface="Arial"/>
                  <a:cs typeface="Arial"/>
                  <a:sym typeface="Arial"/>
                </a:rPr>
                <a:t> (LinkedIn), </a:t>
              </a:r>
              <a:r>
                <a:rPr lang="en-GB" sz="1200">
                  <a:solidFill>
                    <a:srgbClr val="3F3F3F"/>
                  </a:solidFill>
                </a:rPr>
                <a:t>leit að hótelum</a:t>
              </a:r>
              <a:r>
                <a:rPr lang="en-GB" sz="1200">
                  <a:solidFill>
                    <a:srgbClr val="3F3F3F"/>
                  </a:solidFill>
                  <a:latin typeface="Arial"/>
                  <a:ea typeface="Arial"/>
                  <a:cs typeface="Arial"/>
                  <a:sym typeface="Arial"/>
                </a:rPr>
                <a:t> (TripAdvisor)... </a:t>
              </a:r>
              <a:endParaRPr sz="1200">
                <a:solidFill>
                  <a:srgbClr val="3F3F3F"/>
                </a:solidFill>
                <a:latin typeface="Arial"/>
                <a:ea typeface="Arial"/>
                <a:cs typeface="Arial"/>
                <a:sym typeface="Arial"/>
              </a:endParaRPr>
            </a:p>
          </p:txBody>
        </p:sp>
        <p:sp>
          <p:nvSpPr>
            <p:cNvPr id="489" name="Google Shape;489;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b="1">
                  <a:solidFill>
                    <a:srgbClr val="3F3F3F"/>
                  </a:solidFill>
                </a:rPr>
                <a:t>Samfélagsmiðlar</a:t>
              </a:r>
              <a:endParaRPr sz="1200" b="1">
                <a:solidFill>
                  <a:srgbClr val="3F3F3F"/>
                </a:solidFill>
                <a:latin typeface="Arial"/>
                <a:ea typeface="Arial"/>
                <a:cs typeface="Arial"/>
                <a:sym typeface="Arial"/>
              </a:endParaRPr>
            </a:p>
          </p:txBody>
        </p:sp>
      </p:grpSp>
      <p:grpSp>
        <p:nvGrpSpPr>
          <p:cNvPr id="490" name="Google Shape;490;p35"/>
          <p:cNvGrpSpPr/>
          <p:nvPr/>
        </p:nvGrpSpPr>
        <p:grpSpPr>
          <a:xfrm>
            <a:off x="179513" y="3219822"/>
            <a:ext cx="2870321" cy="863527"/>
            <a:chOff x="803640" y="3362835"/>
            <a:chExt cx="2059800" cy="863527"/>
          </a:xfrm>
        </p:grpSpPr>
        <p:sp>
          <p:nvSpPr>
            <p:cNvPr id="491" name="Google Shape;491;p35"/>
            <p:cNvSpPr txBox="1"/>
            <p:nvPr/>
          </p:nvSpPr>
          <p:spPr>
            <a:xfrm>
              <a:off x="803640" y="3579862"/>
              <a:ext cx="2059800" cy="646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a:solidFill>
                    <a:srgbClr val="3F3F3F"/>
                  </a:solidFill>
                </a:rPr>
                <a:t>Samfélagsmiðlar eiga sér skuggahlið, þar sem ýmsar hættur ber að forðast, eins og fíkn og skekkt veruleikasýn. </a:t>
              </a:r>
              <a:endParaRPr sz="1200">
                <a:solidFill>
                  <a:srgbClr val="3F3F3F"/>
                </a:solidFill>
                <a:latin typeface="Arial"/>
                <a:ea typeface="Arial"/>
                <a:cs typeface="Arial"/>
                <a:sym typeface="Arial"/>
              </a:endParaRPr>
            </a:p>
          </p:txBody>
        </p:sp>
        <p:sp>
          <p:nvSpPr>
            <p:cNvPr id="492" name="Google Shape;492;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b="1">
                  <a:solidFill>
                    <a:srgbClr val="3F3F3F"/>
                  </a:solidFill>
                </a:rPr>
                <a:t>Hin dulda hlið samfélagsmiðla</a:t>
              </a:r>
              <a:endParaRPr sz="1200" b="1">
                <a:solidFill>
                  <a:srgbClr val="3F3F3F"/>
                </a:solidFill>
                <a:latin typeface="Arial"/>
                <a:ea typeface="Arial"/>
                <a:cs typeface="Arial"/>
                <a:sym typeface="Arial"/>
              </a:endParaRPr>
            </a:p>
          </p:txBody>
        </p:sp>
      </p:grpSp>
      <p:grpSp>
        <p:nvGrpSpPr>
          <p:cNvPr id="493" name="Google Shape;493;p35"/>
          <p:cNvGrpSpPr/>
          <p:nvPr/>
        </p:nvGrpSpPr>
        <p:grpSpPr>
          <a:xfrm>
            <a:off x="6084168" y="1419622"/>
            <a:ext cx="2880520" cy="1232827"/>
            <a:chOff x="803640" y="3362835"/>
            <a:chExt cx="2059800" cy="1232827"/>
          </a:xfrm>
        </p:grpSpPr>
        <p:sp>
          <p:nvSpPr>
            <p:cNvPr id="494" name="Google Shape;494;p35"/>
            <p:cNvSpPr txBox="1"/>
            <p:nvPr/>
          </p:nvSpPr>
          <p:spPr>
            <a:xfrm>
              <a:off x="803640" y="3579862"/>
              <a:ext cx="2059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rPr>
                <a:t>Samfélagsnet geta verið til einkanota, til viðskiptanota í gegnum samfélagsstjóra sem stjórna þeim, og þau geta jafnvel orðið starfsvettvangur, eins og í tilfelli áhrifavalda.</a:t>
              </a:r>
              <a:endParaRPr sz="1200">
                <a:solidFill>
                  <a:srgbClr val="3F3F3F"/>
                </a:solidFill>
                <a:latin typeface="Arial"/>
                <a:ea typeface="Arial"/>
                <a:cs typeface="Arial"/>
                <a:sym typeface="Arial"/>
              </a:endParaRPr>
            </a:p>
          </p:txBody>
        </p:sp>
        <p:sp>
          <p:nvSpPr>
            <p:cNvPr id="495" name="Google Shape;495;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3F3F3F"/>
                  </a:solidFill>
                </a:rPr>
                <a:t>Að nota samfélagsmiðla</a:t>
              </a:r>
              <a:endParaRPr sz="1200" b="1">
                <a:solidFill>
                  <a:srgbClr val="3F3F3F"/>
                </a:solidFill>
                <a:latin typeface="Arial"/>
                <a:ea typeface="Arial"/>
                <a:cs typeface="Arial"/>
                <a:sym typeface="Arial"/>
              </a:endParaRPr>
            </a:p>
          </p:txBody>
        </p:sp>
      </p:grpSp>
      <p:grpSp>
        <p:nvGrpSpPr>
          <p:cNvPr id="496" name="Google Shape;496;p35"/>
          <p:cNvGrpSpPr/>
          <p:nvPr/>
        </p:nvGrpSpPr>
        <p:grpSpPr>
          <a:xfrm>
            <a:off x="6084168" y="3219822"/>
            <a:ext cx="2736494" cy="1048027"/>
            <a:chOff x="803640" y="3362835"/>
            <a:chExt cx="2059800" cy="1048027"/>
          </a:xfrm>
        </p:grpSpPr>
        <p:sp>
          <p:nvSpPr>
            <p:cNvPr id="497" name="Google Shape;497;p35"/>
            <p:cNvSpPr txBox="1"/>
            <p:nvPr/>
          </p:nvSpPr>
          <p:spPr>
            <a:xfrm>
              <a:off x="803640" y="3579862"/>
              <a:ext cx="2059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rPr>
                <a:t>Þú ættir að athuga hverjar reglurnar eru innan hvers samfélagsnets, ekki birta of persónulegar upplýsingar og vertu vakandi fyrir netglæpum.</a:t>
              </a:r>
              <a:endParaRPr sz="1200">
                <a:solidFill>
                  <a:srgbClr val="3F3F3F"/>
                </a:solidFill>
                <a:latin typeface="Arial"/>
                <a:ea typeface="Arial"/>
                <a:cs typeface="Arial"/>
                <a:sym typeface="Arial"/>
              </a:endParaRPr>
            </a:p>
          </p:txBody>
        </p:sp>
        <p:sp>
          <p:nvSpPr>
            <p:cNvPr id="498" name="Google Shape;498;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3F3F3F"/>
                  </a:solidFill>
                </a:rPr>
                <a:t>Varúðarráðstafanir og ráð</a:t>
              </a:r>
              <a:endParaRPr sz="1200" b="1">
                <a:solidFill>
                  <a:srgbClr val="3F3F3F"/>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6"/>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en-GB" sz="3600"/>
              <a:t>T</a:t>
            </a:r>
            <a:r>
              <a:rPr lang="en-GB"/>
              <a:t>akk fyrir</a:t>
            </a:r>
            <a:r>
              <a:rPr lang="en-GB" sz="3600"/>
              <a:t>!</a:t>
            </a:r>
            <a:endParaRPr sz="3600"/>
          </a:p>
        </p:txBody>
      </p:sp>
      <p:sp>
        <p:nvSpPr>
          <p:cNvPr id="504" name="Google Shape;504;p36"/>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hlink"/>
              </a:buClr>
              <a:buSzPts val="2400"/>
              <a:buNone/>
            </a:pPr>
            <a:r>
              <a:rPr lang="en-GB" sz="1800">
                <a:solidFill>
                  <a:schemeClr val="hlink"/>
                </a:solidFill>
              </a:rPr>
              <a:t>Fetaðu áfram lærdómsveginn á </a:t>
            </a:r>
            <a:r>
              <a:rPr lang="en-GB" sz="1800" u="sng">
                <a:solidFill>
                  <a:srgbClr val="0563C1"/>
                </a:solidFill>
                <a:hlinkClick r:id="rId3">
                  <a:extLst>
                    <a:ext uri="{A12FA001-AC4F-418D-AE19-62706E023703}">
                      <ahyp:hlinkClr xmlns:ahyp="http://schemas.microsoft.com/office/drawing/2018/hyperlinkcolor" val="tx"/>
                    </a:ext>
                  </a:extLst>
                </a:hlinkClick>
              </a:rPr>
              <a:t>www.projectspecial.eu</a:t>
            </a:r>
            <a:r>
              <a:rPr lang="en-GB" sz="1800">
                <a:solidFill>
                  <a:schemeClr val="hlink"/>
                </a:solidFill>
              </a:rPr>
              <a:t>!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p:nvPr/>
        </p:nvSpPr>
        <p:spPr>
          <a:xfrm>
            <a:off x="4346634" y="2197665"/>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2" name="Google Shape;162;p4"/>
          <p:cNvSpPr/>
          <p:nvPr/>
        </p:nvSpPr>
        <p:spPr>
          <a:xfrm>
            <a:off x="4335371"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3" name="Google Shape;163;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Samfélagsmiðlar</a:t>
            </a:r>
            <a:endParaRPr sz="2800"/>
          </a:p>
        </p:txBody>
      </p:sp>
      <p:sp>
        <p:nvSpPr>
          <p:cNvPr id="164" name="Google Shape;164;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Gerðir samfélagsmiðla</a:t>
            </a:r>
            <a:endParaRPr sz="1800"/>
          </a:p>
        </p:txBody>
      </p:sp>
      <p:sp>
        <p:nvSpPr>
          <p:cNvPr id="165" name="Google Shape;165;p4"/>
          <p:cNvSpPr/>
          <p:nvPr/>
        </p:nvSpPr>
        <p:spPr>
          <a:xfrm>
            <a:off x="3350201" y="219838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6" name="Google Shape;166;p4"/>
          <p:cNvSpPr/>
          <p:nvPr/>
        </p:nvSpPr>
        <p:spPr>
          <a:xfrm>
            <a:off x="3344569"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7" name="Google Shape;167;p4"/>
          <p:cNvSpPr/>
          <p:nvPr/>
        </p:nvSpPr>
        <p:spPr>
          <a:xfrm flipH="1">
            <a:off x="4668458" y="2529451"/>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
          <p:cNvSpPr/>
          <p:nvPr/>
        </p:nvSpPr>
        <p:spPr>
          <a:xfrm rot="-2700000" flipH="1">
            <a:off x="3687211" y="1588845"/>
            <a:ext cx="273396" cy="47797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9" name="Google Shape;169;p4"/>
          <p:cNvGrpSpPr/>
          <p:nvPr/>
        </p:nvGrpSpPr>
        <p:grpSpPr>
          <a:xfrm>
            <a:off x="288094" y="1268976"/>
            <a:ext cx="2862587" cy="1043413"/>
            <a:chOff x="325732" y="3178162"/>
            <a:chExt cx="2537573" cy="1043413"/>
          </a:xfrm>
        </p:grpSpPr>
        <p:sp>
          <p:nvSpPr>
            <p:cNvPr id="170" name="Google Shape;170;p4"/>
            <p:cNvSpPr/>
            <p:nvPr/>
          </p:nvSpPr>
          <p:spPr>
            <a:xfrm>
              <a:off x="325732" y="3579861"/>
              <a:ext cx="2537556" cy="641714"/>
            </a:xfrm>
            <a:custGeom>
              <a:avLst/>
              <a:gdLst/>
              <a:ahLst/>
              <a:cxnLst/>
              <a:rect l="l" t="t" r="r" b="b"/>
              <a:pathLst>
                <a:path w="2537556" h="461665" extrusionOk="0">
                  <a:moveTo>
                    <a:pt x="0" y="0"/>
                  </a:moveTo>
                  <a:cubicBezTo>
                    <a:pt x="145885" y="21441"/>
                    <a:pt x="464546" y="-3548"/>
                    <a:pt x="685140" y="0"/>
                  </a:cubicBezTo>
                  <a:cubicBezTo>
                    <a:pt x="905734" y="3548"/>
                    <a:pt x="1035820" y="27292"/>
                    <a:pt x="1268778" y="0"/>
                  </a:cubicBezTo>
                  <a:cubicBezTo>
                    <a:pt x="1501736" y="-27292"/>
                    <a:pt x="1655338" y="-16257"/>
                    <a:pt x="1928543" y="0"/>
                  </a:cubicBezTo>
                  <a:cubicBezTo>
                    <a:pt x="2201749" y="16257"/>
                    <a:pt x="2313059" y="1024"/>
                    <a:pt x="2537556" y="0"/>
                  </a:cubicBezTo>
                  <a:cubicBezTo>
                    <a:pt x="2547125" y="201661"/>
                    <a:pt x="2520207" y="255649"/>
                    <a:pt x="2537556" y="461665"/>
                  </a:cubicBezTo>
                  <a:cubicBezTo>
                    <a:pt x="2204155" y="472790"/>
                    <a:pt x="1999204" y="448248"/>
                    <a:pt x="1852416" y="461665"/>
                  </a:cubicBezTo>
                  <a:cubicBezTo>
                    <a:pt x="1705628" y="475082"/>
                    <a:pt x="1466900" y="446675"/>
                    <a:pt x="1167276" y="461665"/>
                  </a:cubicBezTo>
                  <a:cubicBezTo>
                    <a:pt x="867652" y="476655"/>
                    <a:pt x="260037" y="443892"/>
                    <a:pt x="0" y="461665"/>
                  </a:cubicBezTo>
                  <a:cubicBezTo>
                    <a:pt x="-4354" y="279328"/>
                    <a:pt x="-14670" y="180697"/>
                    <a:pt x="0" y="0"/>
                  </a:cubicBezTo>
                  <a:close/>
                </a:path>
              </a:pathLst>
            </a:custGeom>
            <a:no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None/>
              </a:pPr>
              <a:r>
                <a:rPr lang="en-GB" sz="1200">
                  <a:solidFill>
                    <a:srgbClr val="434343"/>
                  </a:solidFill>
                </a:rPr>
                <a:t>Þetta eru samfélagsnet sem miða að því að tengja fólk saman, eins og Facebook.</a:t>
              </a:r>
              <a:endParaRPr sz="1200">
                <a:solidFill>
                  <a:srgbClr val="434343"/>
                </a:solidFill>
                <a:latin typeface="Arial"/>
                <a:ea typeface="Arial"/>
                <a:cs typeface="Arial"/>
                <a:sym typeface="Arial"/>
              </a:endParaRPr>
            </a:p>
          </p:txBody>
        </p:sp>
        <p:sp>
          <p:nvSpPr>
            <p:cNvPr id="171" name="Google Shape;171;p4"/>
            <p:cNvSpPr/>
            <p:nvPr/>
          </p:nvSpPr>
          <p:spPr>
            <a:xfrm>
              <a:off x="580563" y="3178162"/>
              <a:ext cx="2282742" cy="461571"/>
            </a:xfrm>
            <a:custGeom>
              <a:avLst/>
              <a:gdLst/>
              <a:ahLst/>
              <a:cxnLst/>
              <a:rect l="l" t="t" r="r" b="b"/>
              <a:pathLst>
                <a:path w="2282742" h="288032" extrusionOk="0">
                  <a:moveTo>
                    <a:pt x="0" y="0"/>
                  </a:moveTo>
                  <a:cubicBezTo>
                    <a:pt x="132007" y="8663"/>
                    <a:pt x="379114" y="8794"/>
                    <a:pt x="547858" y="0"/>
                  </a:cubicBezTo>
                  <a:cubicBezTo>
                    <a:pt x="716602" y="-8794"/>
                    <a:pt x="925228" y="19833"/>
                    <a:pt x="1050061" y="0"/>
                  </a:cubicBezTo>
                  <a:cubicBezTo>
                    <a:pt x="1174894" y="-19833"/>
                    <a:pt x="1375819" y="24987"/>
                    <a:pt x="1597919" y="0"/>
                  </a:cubicBezTo>
                  <a:cubicBezTo>
                    <a:pt x="1820019" y="-24987"/>
                    <a:pt x="2013235" y="-18890"/>
                    <a:pt x="2282742" y="0"/>
                  </a:cubicBezTo>
                  <a:cubicBezTo>
                    <a:pt x="2289136" y="114158"/>
                    <a:pt x="2275800" y="193654"/>
                    <a:pt x="2282742" y="288032"/>
                  </a:cubicBezTo>
                  <a:cubicBezTo>
                    <a:pt x="2124958" y="278372"/>
                    <a:pt x="1974868" y="264755"/>
                    <a:pt x="1689229" y="288032"/>
                  </a:cubicBezTo>
                  <a:cubicBezTo>
                    <a:pt x="1403590" y="311309"/>
                    <a:pt x="1283910" y="289489"/>
                    <a:pt x="1072889" y="288032"/>
                  </a:cubicBezTo>
                  <a:cubicBezTo>
                    <a:pt x="861868" y="286575"/>
                    <a:pt x="775669" y="270474"/>
                    <a:pt x="525031" y="288032"/>
                  </a:cubicBezTo>
                  <a:cubicBezTo>
                    <a:pt x="274393" y="305590"/>
                    <a:pt x="214323" y="300706"/>
                    <a:pt x="0" y="288032"/>
                  </a:cubicBezTo>
                  <a:cubicBezTo>
                    <a:pt x="-3295" y="228663"/>
                    <a:pt x="-1894" y="95488"/>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3F3F3F"/>
                  </a:solidFill>
                </a:rPr>
                <a:t>Samskiptamiðlar byggðir á samböndum</a:t>
              </a:r>
              <a:endParaRPr sz="1200" b="1">
                <a:solidFill>
                  <a:srgbClr val="3F3F3F"/>
                </a:solidFill>
                <a:latin typeface="Arial"/>
                <a:ea typeface="Arial"/>
                <a:cs typeface="Arial"/>
                <a:sym typeface="Arial"/>
              </a:endParaRPr>
            </a:p>
          </p:txBody>
        </p:sp>
      </p:grpSp>
      <p:grpSp>
        <p:nvGrpSpPr>
          <p:cNvPr id="172" name="Google Shape;172;p4"/>
          <p:cNvGrpSpPr/>
          <p:nvPr/>
        </p:nvGrpSpPr>
        <p:grpSpPr>
          <a:xfrm>
            <a:off x="5452378" y="1453650"/>
            <a:ext cx="3384242" cy="708712"/>
            <a:chOff x="789544" y="2672407"/>
            <a:chExt cx="3000000" cy="708712"/>
          </a:xfrm>
        </p:grpSpPr>
        <p:sp>
          <p:nvSpPr>
            <p:cNvPr id="173" name="Google Shape;173;p4"/>
            <p:cNvSpPr txBox="1"/>
            <p:nvPr/>
          </p:nvSpPr>
          <p:spPr>
            <a:xfrm>
              <a:off x="789544" y="2919419"/>
              <a:ext cx="3000000" cy="461700"/>
            </a:xfrm>
            <a:prstGeom prst="rect">
              <a:avLst/>
            </a:prstGeom>
            <a:no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None/>
              </a:pPr>
              <a:r>
                <a:rPr lang="en-GB" sz="1200">
                  <a:solidFill>
                    <a:srgbClr val="434343"/>
                  </a:solidFill>
                </a:rPr>
                <a:t>Í þessari gerð er meginmarkmiðið að neyta stafræns efnis, eins og YouTube eða TikTok.</a:t>
              </a:r>
              <a:endParaRPr sz="1200">
                <a:solidFill>
                  <a:srgbClr val="434343"/>
                </a:solidFill>
                <a:latin typeface="Arial"/>
                <a:ea typeface="Arial"/>
                <a:cs typeface="Arial"/>
                <a:sym typeface="Arial"/>
              </a:endParaRPr>
            </a:p>
          </p:txBody>
        </p:sp>
        <p:sp>
          <p:nvSpPr>
            <p:cNvPr id="174" name="Google Shape;174;p4"/>
            <p:cNvSpPr/>
            <p:nvPr/>
          </p:nvSpPr>
          <p:spPr>
            <a:xfrm>
              <a:off x="789550" y="2672407"/>
              <a:ext cx="2028210" cy="276999"/>
            </a:xfrm>
            <a:custGeom>
              <a:avLst/>
              <a:gdLst/>
              <a:ahLst/>
              <a:cxnLst/>
              <a:rect l="l" t="t" r="r" b="b"/>
              <a:pathLst>
                <a:path w="1964368" h="276999" extrusionOk="0">
                  <a:moveTo>
                    <a:pt x="0" y="0"/>
                  </a:moveTo>
                  <a:cubicBezTo>
                    <a:pt x="215320" y="4940"/>
                    <a:pt x="408628" y="-18693"/>
                    <a:pt x="595858" y="0"/>
                  </a:cubicBezTo>
                  <a:cubicBezTo>
                    <a:pt x="783088" y="18693"/>
                    <a:pt x="950662" y="-20801"/>
                    <a:pt x="1250648" y="0"/>
                  </a:cubicBezTo>
                  <a:cubicBezTo>
                    <a:pt x="1550634" y="20801"/>
                    <a:pt x="1717476" y="-30265"/>
                    <a:pt x="1964368" y="0"/>
                  </a:cubicBezTo>
                  <a:cubicBezTo>
                    <a:pt x="1967883" y="72874"/>
                    <a:pt x="1961040" y="142983"/>
                    <a:pt x="1964368" y="276999"/>
                  </a:cubicBezTo>
                  <a:cubicBezTo>
                    <a:pt x="1742594" y="271935"/>
                    <a:pt x="1469860" y="270508"/>
                    <a:pt x="1270291" y="276999"/>
                  </a:cubicBezTo>
                  <a:cubicBezTo>
                    <a:pt x="1070722" y="283490"/>
                    <a:pt x="763471" y="261651"/>
                    <a:pt x="595858" y="276999"/>
                  </a:cubicBezTo>
                  <a:cubicBezTo>
                    <a:pt x="428245" y="292347"/>
                    <a:pt x="295945" y="276875"/>
                    <a:pt x="0" y="276999"/>
                  </a:cubicBezTo>
                  <a:cubicBezTo>
                    <a:pt x="1185" y="179951"/>
                    <a:pt x="-2408" y="5725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3F3F3F"/>
                  </a:solidFill>
                </a:rPr>
                <a:t>Afþreyingarsamfélagsmiðlar</a:t>
              </a:r>
              <a:endParaRPr sz="1200" b="1">
                <a:solidFill>
                  <a:srgbClr val="3F3F3F"/>
                </a:solidFill>
                <a:latin typeface="Arial"/>
                <a:ea typeface="Arial"/>
                <a:cs typeface="Arial"/>
                <a:sym typeface="Arial"/>
              </a:endParaRPr>
            </a:p>
          </p:txBody>
        </p:sp>
      </p:grpSp>
      <p:grpSp>
        <p:nvGrpSpPr>
          <p:cNvPr id="175" name="Google Shape;175;p4"/>
          <p:cNvGrpSpPr/>
          <p:nvPr/>
        </p:nvGrpSpPr>
        <p:grpSpPr>
          <a:xfrm>
            <a:off x="5515981" y="2376984"/>
            <a:ext cx="3485092" cy="863526"/>
            <a:chOff x="803640" y="3362836"/>
            <a:chExt cx="3089400" cy="863526"/>
          </a:xfrm>
        </p:grpSpPr>
        <p:sp>
          <p:nvSpPr>
            <p:cNvPr id="176" name="Google Shape;176;p4"/>
            <p:cNvSpPr txBox="1"/>
            <p:nvPr/>
          </p:nvSpPr>
          <p:spPr>
            <a:xfrm>
              <a:off x="803640" y="3579862"/>
              <a:ext cx="3089400" cy="646500"/>
            </a:xfrm>
            <a:prstGeom prst="rect">
              <a:avLst/>
            </a:prstGeom>
            <a:no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None/>
              </a:pPr>
              <a:r>
                <a:rPr lang="en-GB" sz="1200">
                  <a:solidFill>
                    <a:srgbClr val="434343"/>
                  </a:solidFill>
                </a:rPr>
                <a:t>Þetta eru þeir sem hafa það að markmiði að skapa fagleg tengsl á milli notenda, eins og LinkedIn.</a:t>
              </a:r>
              <a:endParaRPr sz="1200">
                <a:solidFill>
                  <a:srgbClr val="434343"/>
                </a:solidFill>
                <a:latin typeface="Arial"/>
                <a:ea typeface="Arial"/>
                <a:cs typeface="Arial"/>
                <a:sym typeface="Arial"/>
              </a:endParaRPr>
            </a:p>
          </p:txBody>
        </p:sp>
        <p:sp>
          <p:nvSpPr>
            <p:cNvPr id="177" name="Google Shape;177;p4"/>
            <p:cNvSpPr/>
            <p:nvPr/>
          </p:nvSpPr>
          <p:spPr>
            <a:xfrm>
              <a:off x="803640" y="3362836"/>
              <a:ext cx="1844155" cy="276999"/>
            </a:xfrm>
            <a:custGeom>
              <a:avLst/>
              <a:gdLst/>
              <a:ahLst/>
              <a:cxnLst/>
              <a:rect l="l" t="t" r="r" b="b"/>
              <a:pathLst>
                <a:path w="1844155" h="276999" extrusionOk="0">
                  <a:moveTo>
                    <a:pt x="0" y="0"/>
                  </a:moveTo>
                  <a:cubicBezTo>
                    <a:pt x="136285" y="1950"/>
                    <a:pt x="365757" y="-9845"/>
                    <a:pt x="614718" y="0"/>
                  </a:cubicBezTo>
                  <a:cubicBezTo>
                    <a:pt x="863679" y="9845"/>
                    <a:pt x="951200" y="8245"/>
                    <a:pt x="1210995" y="0"/>
                  </a:cubicBezTo>
                  <a:cubicBezTo>
                    <a:pt x="1470790" y="-8245"/>
                    <a:pt x="1626096" y="-20453"/>
                    <a:pt x="1844155" y="0"/>
                  </a:cubicBezTo>
                  <a:cubicBezTo>
                    <a:pt x="1856446" y="127858"/>
                    <a:pt x="1837759" y="144628"/>
                    <a:pt x="1844155" y="276999"/>
                  </a:cubicBezTo>
                  <a:cubicBezTo>
                    <a:pt x="1721185" y="266046"/>
                    <a:pt x="1559372" y="291594"/>
                    <a:pt x="1284761" y="276999"/>
                  </a:cubicBezTo>
                  <a:cubicBezTo>
                    <a:pt x="1010150" y="262404"/>
                    <a:pt x="779276" y="280487"/>
                    <a:pt x="633160" y="276999"/>
                  </a:cubicBezTo>
                  <a:cubicBezTo>
                    <a:pt x="487044" y="273511"/>
                    <a:pt x="186634" y="286540"/>
                    <a:pt x="0" y="276999"/>
                  </a:cubicBezTo>
                  <a:cubicBezTo>
                    <a:pt x="8734" y="139993"/>
                    <a:pt x="1300" y="8545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3F3F3F"/>
                  </a:solidFill>
                </a:rPr>
                <a:t>Faglegir samfélagsmiðlar</a:t>
              </a:r>
              <a:endParaRPr sz="1200" b="1">
                <a:solidFill>
                  <a:srgbClr val="3F3F3F"/>
                </a:solidFill>
                <a:latin typeface="Arial"/>
                <a:ea typeface="Arial"/>
                <a:cs typeface="Arial"/>
                <a:sym typeface="Arial"/>
              </a:endParaRPr>
            </a:p>
          </p:txBody>
        </p:sp>
      </p:grpSp>
      <p:grpSp>
        <p:nvGrpSpPr>
          <p:cNvPr id="178" name="Google Shape;178;p4"/>
          <p:cNvGrpSpPr/>
          <p:nvPr/>
        </p:nvGrpSpPr>
        <p:grpSpPr>
          <a:xfrm>
            <a:off x="260321" y="2430025"/>
            <a:ext cx="2916029" cy="678725"/>
            <a:chOff x="279378" y="3362837"/>
            <a:chExt cx="2584948" cy="678725"/>
          </a:xfrm>
        </p:grpSpPr>
        <p:sp>
          <p:nvSpPr>
            <p:cNvPr id="179" name="Google Shape;179;p4"/>
            <p:cNvSpPr txBox="1"/>
            <p:nvPr/>
          </p:nvSpPr>
          <p:spPr>
            <a:xfrm>
              <a:off x="279378" y="3579862"/>
              <a:ext cx="2583900" cy="461700"/>
            </a:xfrm>
            <a:prstGeom prst="rect">
              <a:avLst/>
            </a:prstGeom>
            <a:no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None/>
              </a:pPr>
              <a:r>
                <a:rPr lang="en-GB" sz="1200">
                  <a:solidFill>
                    <a:srgbClr val="434343"/>
                  </a:solidFill>
                </a:rPr>
                <a:t>Þeir eru lagaðir að sérstökum markhóp, eins og TripAdvisor.</a:t>
              </a:r>
              <a:endParaRPr sz="1200">
                <a:solidFill>
                  <a:srgbClr val="434343"/>
                </a:solidFill>
              </a:endParaRPr>
            </a:p>
          </p:txBody>
        </p:sp>
        <p:sp>
          <p:nvSpPr>
            <p:cNvPr id="180" name="Google Shape;180;p4"/>
            <p:cNvSpPr/>
            <p:nvPr/>
          </p:nvSpPr>
          <p:spPr>
            <a:xfrm>
              <a:off x="981553" y="3362837"/>
              <a:ext cx="1882773" cy="276999"/>
            </a:xfrm>
            <a:custGeom>
              <a:avLst/>
              <a:gdLst/>
              <a:ahLst/>
              <a:cxnLst/>
              <a:rect l="l" t="t" r="r" b="b"/>
              <a:pathLst>
                <a:path w="1442738" h="276999" extrusionOk="0">
                  <a:moveTo>
                    <a:pt x="0" y="0"/>
                  </a:moveTo>
                  <a:cubicBezTo>
                    <a:pt x="182408" y="-2063"/>
                    <a:pt x="273173" y="-17490"/>
                    <a:pt x="480913" y="0"/>
                  </a:cubicBezTo>
                  <a:cubicBezTo>
                    <a:pt x="688653" y="17490"/>
                    <a:pt x="830636" y="4940"/>
                    <a:pt x="947398" y="0"/>
                  </a:cubicBezTo>
                  <a:cubicBezTo>
                    <a:pt x="1064160" y="-4940"/>
                    <a:pt x="1210765" y="1964"/>
                    <a:pt x="1442738" y="0"/>
                  </a:cubicBezTo>
                  <a:cubicBezTo>
                    <a:pt x="1455029" y="127858"/>
                    <a:pt x="1436342" y="144628"/>
                    <a:pt x="1442738" y="276999"/>
                  </a:cubicBezTo>
                  <a:cubicBezTo>
                    <a:pt x="1338001" y="286328"/>
                    <a:pt x="1214362" y="281717"/>
                    <a:pt x="1005107" y="276999"/>
                  </a:cubicBezTo>
                  <a:cubicBezTo>
                    <a:pt x="795852" y="272281"/>
                    <a:pt x="697082" y="255936"/>
                    <a:pt x="495340" y="276999"/>
                  </a:cubicBezTo>
                  <a:cubicBezTo>
                    <a:pt x="293598" y="298062"/>
                    <a:pt x="110869" y="287767"/>
                    <a:pt x="0" y="276999"/>
                  </a:cubicBezTo>
                  <a:cubicBezTo>
                    <a:pt x="8734" y="139993"/>
                    <a:pt x="1300" y="85452"/>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b="1">
                  <a:solidFill>
                    <a:srgbClr val="3F3F3F"/>
                  </a:solidFill>
                </a:rPr>
                <a:t>Sértækir samfélagsmiðlar</a:t>
              </a:r>
              <a:endParaRPr sz="1200" b="1">
                <a:solidFill>
                  <a:srgbClr val="3F3F3F"/>
                </a:solidFill>
                <a:latin typeface="Arial"/>
                <a:ea typeface="Arial"/>
                <a:cs typeface="Arial"/>
                <a:sym typeface="Arial"/>
              </a:endParaRPr>
            </a:p>
          </p:txBody>
        </p:sp>
      </p:grpSp>
      <p:sp>
        <p:nvSpPr>
          <p:cNvPr id="181" name="Google Shape;181;p4"/>
          <p:cNvSpPr/>
          <p:nvPr/>
        </p:nvSpPr>
        <p:spPr>
          <a:xfrm>
            <a:off x="3630517" y="2521433"/>
            <a:ext cx="371782" cy="371178"/>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4"/>
          <p:cNvSpPr/>
          <p:nvPr/>
        </p:nvSpPr>
        <p:spPr>
          <a:xfrm>
            <a:off x="4627719" y="1663461"/>
            <a:ext cx="404132" cy="404132"/>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4"/>
          <p:cNvSpPr/>
          <p:nvPr/>
        </p:nvSpPr>
        <p:spPr>
          <a:xfrm>
            <a:off x="575556" y="3467720"/>
            <a:ext cx="7992888" cy="893514"/>
          </a:xfrm>
          <a:custGeom>
            <a:avLst/>
            <a:gdLst/>
            <a:ahLst/>
            <a:cxnLst/>
            <a:rect l="l" t="t" r="r" b="b"/>
            <a:pathLst>
              <a:path w="7992888" h="893514" extrusionOk="0">
                <a:moveTo>
                  <a:pt x="0" y="0"/>
                </a:moveTo>
                <a:cubicBezTo>
                  <a:pt x="198325" y="8711"/>
                  <a:pt x="224504" y="-3112"/>
                  <a:pt x="426287" y="0"/>
                </a:cubicBezTo>
                <a:cubicBezTo>
                  <a:pt x="628070" y="3112"/>
                  <a:pt x="947634" y="7817"/>
                  <a:pt x="1172290" y="0"/>
                </a:cubicBezTo>
                <a:cubicBezTo>
                  <a:pt x="1396946" y="-7817"/>
                  <a:pt x="1504732" y="-1549"/>
                  <a:pt x="1598578" y="0"/>
                </a:cubicBezTo>
                <a:cubicBezTo>
                  <a:pt x="1692424" y="1549"/>
                  <a:pt x="2018782" y="-9842"/>
                  <a:pt x="2184723" y="0"/>
                </a:cubicBezTo>
                <a:cubicBezTo>
                  <a:pt x="2350665" y="9842"/>
                  <a:pt x="2461719" y="-2926"/>
                  <a:pt x="2690939" y="0"/>
                </a:cubicBezTo>
                <a:cubicBezTo>
                  <a:pt x="2920159" y="2926"/>
                  <a:pt x="2992972" y="-4639"/>
                  <a:pt x="3277084" y="0"/>
                </a:cubicBezTo>
                <a:cubicBezTo>
                  <a:pt x="3561197" y="4639"/>
                  <a:pt x="3625680" y="17865"/>
                  <a:pt x="3783300" y="0"/>
                </a:cubicBezTo>
                <a:cubicBezTo>
                  <a:pt x="3940920" y="-17865"/>
                  <a:pt x="4103259" y="-10200"/>
                  <a:pt x="4209588" y="0"/>
                </a:cubicBezTo>
                <a:cubicBezTo>
                  <a:pt x="4315917" y="10200"/>
                  <a:pt x="4601523" y="-9281"/>
                  <a:pt x="4715804" y="0"/>
                </a:cubicBezTo>
                <a:cubicBezTo>
                  <a:pt x="4830085" y="9281"/>
                  <a:pt x="5170567" y="-3303"/>
                  <a:pt x="5541736" y="0"/>
                </a:cubicBezTo>
                <a:cubicBezTo>
                  <a:pt x="5912905" y="3303"/>
                  <a:pt x="5844106" y="8552"/>
                  <a:pt x="6127881" y="0"/>
                </a:cubicBezTo>
                <a:cubicBezTo>
                  <a:pt x="6411657" y="-8552"/>
                  <a:pt x="6645152" y="-10356"/>
                  <a:pt x="6873884" y="0"/>
                </a:cubicBezTo>
                <a:cubicBezTo>
                  <a:pt x="7102616" y="10356"/>
                  <a:pt x="7731166" y="-37961"/>
                  <a:pt x="7992888" y="0"/>
                </a:cubicBezTo>
                <a:cubicBezTo>
                  <a:pt x="8009398" y="217646"/>
                  <a:pt x="7994563" y="334178"/>
                  <a:pt x="7992888" y="464627"/>
                </a:cubicBezTo>
                <a:cubicBezTo>
                  <a:pt x="7991213" y="595076"/>
                  <a:pt x="8009988" y="715594"/>
                  <a:pt x="7992888" y="893514"/>
                </a:cubicBezTo>
                <a:cubicBezTo>
                  <a:pt x="7903811" y="882158"/>
                  <a:pt x="7775774" y="887826"/>
                  <a:pt x="7566601" y="893514"/>
                </a:cubicBezTo>
                <a:cubicBezTo>
                  <a:pt x="7357428" y="899202"/>
                  <a:pt x="7251615" y="868105"/>
                  <a:pt x="6980456" y="893514"/>
                </a:cubicBezTo>
                <a:cubicBezTo>
                  <a:pt x="6709298" y="918923"/>
                  <a:pt x="6713660" y="883625"/>
                  <a:pt x="6474239" y="893514"/>
                </a:cubicBezTo>
                <a:cubicBezTo>
                  <a:pt x="6234818" y="903403"/>
                  <a:pt x="6027255" y="921173"/>
                  <a:pt x="5888094" y="893514"/>
                </a:cubicBezTo>
                <a:cubicBezTo>
                  <a:pt x="5748933" y="865855"/>
                  <a:pt x="5387685" y="869793"/>
                  <a:pt x="5222020" y="893514"/>
                </a:cubicBezTo>
                <a:cubicBezTo>
                  <a:pt x="5056355" y="917235"/>
                  <a:pt x="4802987" y="867715"/>
                  <a:pt x="4396088" y="893514"/>
                </a:cubicBezTo>
                <a:cubicBezTo>
                  <a:pt x="3989189" y="919313"/>
                  <a:pt x="3956979" y="922991"/>
                  <a:pt x="3650086" y="893514"/>
                </a:cubicBezTo>
                <a:cubicBezTo>
                  <a:pt x="3343193" y="864037"/>
                  <a:pt x="3237262" y="890422"/>
                  <a:pt x="3063940" y="893514"/>
                </a:cubicBezTo>
                <a:cubicBezTo>
                  <a:pt x="2890618" y="896606"/>
                  <a:pt x="2699420" y="918126"/>
                  <a:pt x="2557724" y="893514"/>
                </a:cubicBezTo>
                <a:cubicBezTo>
                  <a:pt x="2416028" y="868902"/>
                  <a:pt x="2155840" y="911668"/>
                  <a:pt x="1811721" y="893514"/>
                </a:cubicBezTo>
                <a:cubicBezTo>
                  <a:pt x="1467602" y="875360"/>
                  <a:pt x="1447912" y="909209"/>
                  <a:pt x="1225576" y="893514"/>
                </a:cubicBezTo>
                <a:cubicBezTo>
                  <a:pt x="1003240" y="877819"/>
                  <a:pt x="397298" y="906746"/>
                  <a:pt x="0" y="893514"/>
                </a:cubicBezTo>
                <a:cubicBezTo>
                  <a:pt x="-10527" y="747251"/>
                  <a:pt x="-7027" y="608654"/>
                  <a:pt x="0" y="455692"/>
                </a:cubicBezTo>
                <a:cubicBezTo>
                  <a:pt x="7027" y="302730"/>
                  <a:pt x="6454" y="155530"/>
                  <a:pt x="0" y="0"/>
                </a:cubicBezTo>
                <a:close/>
              </a:path>
            </a:pathLst>
          </a:custGeom>
          <a:noFill/>
          <a:ln>
            <a:noFill/>
          </a:ln>
        </p:spPr>
        <p:txBody>
          <a:bodyPr spcFirstLastPara="1" wrap="square" lIns="91425" tIns="45700" rIns="91425" bIns="45700" anchor="ctr" anchorCtr="0">
            <a:sp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Þó er þessi flokkun ekki meitluð í stein mjög opin og sumir þessara flokka gætu skarast. Til dæmis tengir Instagram í dag saman milljónir einstaklinga og er jafnframt notað til að neyta afþreyingar í formi myndbanda og mynda.</a:t>
            </a:r>
            <a:endParaRPr sz="1200">
              <a:solidFill>
                <a:srgbClr val="434343"/>
              </a:solidFill>
            </a:endParaRPr>
          </a:p>
        </p:txBody>
      </p:sp>
      <p:sp>
        <p:nvSpPr>
          <p:cNvPr id="184" name="Google Shape;184;p4"/>
          <p:cNvSpPr/>
          <p:nvPr/>
        </p:nvSpPr>
        <p:spPr>
          <a:xfrm>
            <a:off x="3807848" y="187357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85" name="Google Shape;185;p4"/>
          <p:cNvSpPr/>
          <p:nvPr/>
        </p:nvSpPr>
        <p:spPr>
          <a:xfrm rot="-5400000">
            <a:off x="4052001" y="2109359"/>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Samfélagsmiðlar</a:t>
            </a:r>
            <a:endParaRPr sz="2800"/>
          </a:p>
        </p:txBody>
      </p:sp>
      <p:sp>
        <p:nvSpPr>
          <p:cNvPr id="191" name="Google Shape;191;p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Vinsælustu samfélagsnetin</a:t>
            </a:r>
            <a:endParaRPr sz="1800"/>
          </a:p>
        </p:txBody>
      </p:sp>
      <p:sp>
        <p:nvSpPr>
          <p:cNvPr id="192" name="Google Shape;192;p5"/>
          <p:cNvSpPr/>
          <p:nvPr/>
        </p:nvSpPr>
        <p:spPr>
          <a:xfrm>
            <a:off x="936104" y="1487950"/>
            <a:ext cx="7308304" cy="2451953"/>
          </a:xfrm>
          <a:custGeom>
            <a:avLst/>
            <a:gdLst/>
            <a:ahLst/>
            <a:cxnLst/>
            <a:rect l="l" t="t" r="r" b="b"/>
            <a:pathLst>
              <a:path w="7308304" h="2451953"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293685" y="278977"/>
                  <a:pt x="7297989" y="399481"/>
                  <a:pt x="7308304" y="588469"/>
                </a:cubicBezTo>
                <a:cubicBezTo>
                  <a:pt x="7318619" y="777457"/>
                  <a:pt x="7311418" y="935061"/>
                  <a:pt x="7308304" y="1201457"/>
                </a:cubicBezTo>
                <a:cubicBezTo>
                  <a:pt x="7305190" y="1467853"/>
                  <a:pt x="7303339" y="1598616"/>
                  <a:pt x="7308304" y="1740887"/>
                </a:cubicBezTo>
                <a:cubicBezTo>
                  <a:pt x="7313270" y="1883158"/>
                  <a:pt x="7336536" y="2164992"/>
                  <a:pt x="7308304" y="2451953"/>
                </a:cubicBezTo>
                <a:cubicBezTo>
                  <a:pt x="7092250" y="2426545"/>
                  <a:pt x="7015696" y="2469601"/>
                  <a:pt x="6790079" y="2451953"/>
                </a:cubicBezTo>
                <a:cubicBezTo>
                  <a:pt x="6564463" y="2434305"/>
                  <a:pt x="6496474" y="2438693"/>
                  <a:pt x="6271854" y="2451953"/>
                </a:cubicBezTo>
                <a:cubicBezTo>
                  <a:pt x="6047234" y="2465213"/>
                  <a:pt x="5801364" y="2459551"/>
                  <a:pt x="5680545" y="2451953"/>
                </a:cubicBezTo>
                <a:cubicBezTo>
                  <a:pt x="5559726" y="2444355"/>
                  <a:pt x="5323882" y="2474605"/>
                  <a:pt x="5016154" y="2451953"/>
                </a:cubicBezTo>
                <a:cubicBezTo>
                  <a:pt x="4708426" y="2429301"/>
                  <a:pt x="4521478" y="2422230"/>
                  <a:pt x="4205597" y="2451953"/>
                </a:cubicBezTo>
                <a:cubicBezTo>
                  <a:pt x="3889716" y="2481676"/>
                  <a:pt x="3631765" y="2418005"/>
                  <a:pt x="3468122" y="2451953"/>
                </a:cubicBezTo>
                <a:cubicBezTo>
                  <a:pt x="3304480" y="2485901"/>
                  <a:pt x="3120378" y="2474445"/>
                  <a:pt x="2876814" y="2451953"/>
                </a:cubicBezTo>
                <a:cubicBezTo>
                  <a:pt x="2633250" y="2429461"/>
                  <a:pt x="2554982" y="2474974"/>
                  <a:pt x="2358589" y="2451953"/>
                </a:cubicBezTo>
                <a:cubicBezTo>
                  <a:pt x="2162197" y="2428932"/>
                  <a:pt x="1874002" y="2422706"/>
                  <a:pt x="1621115" y="2451953"/>
                </a:cubicBezTo>
                <a:cubicBezTo>
                  <a:pt x="1368228" y="2481200"/>
                  <a:pt x="1289488" y="2460339"/>
                  <a:pt x="1029806" y="2451953"/>
                </a:cubicBezTo>
                <a:cubicBezTo>
                  <a:pt x="770124" y="2443567"/>
                  <a:pt x="419809" y="2454118"/>
                  <a:pt x="0" y="2451953"/>
                </a:cubicBezTo>
                <a:cubicBezTo>
                  <a:pt x="24219" y="2214334"/>
                  <a:pt x="9274" y="2053671"/>
                  <a:pt x="0" y="1863484"/>
                </a:cubicBezTo>
                <a:cubicBezTo>
                  <a:pt x="-9274" y="1673297"/>
                  <a:pt x="-15826" y="1528316"/>
                  <a:pt x="0" y="1299535"/>
                </a:cubicBezTo>
                <a:cubicBezTo>
                  <a:pt x="15826" y="1070754"/>
                  <a:pt x="17899" y="1010478"/>
                  <a:pt x="0" y="735586"/>
                </a:cubicBezTo>
                <a:cubicBezTo>
                  <a:pt x="-17899" y="460694"/>
                  <a:pt x="15635" y="350719"/>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spcBef>
                <a:spcPts val="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Facebook</a:t>
            </a:r>
            <a:r>
              <a:rPr lang="en-GB" sz="1200">
                <a:solidFill>
                  <a:srgbClr val="434343"/>
                </a:solidFill>
                <a:latin typeface="Arial"/>
                <a:ea typeface="Arial"/>
                <a:cs typeface="Arial"/>
                <a:sym typeface="Arial"/>
              </a:rPr>
              <a:t>. </a:t>
            </a:r>
            <a:r>
              <a:rPr lang="en-GB" sz="1200">
                <a:solidFill>
                  <a:srgbClr val="434343"/>
                </a:solidFill>
              </a:rPr>
              <a:t>Ýtt úr vör árið 2004 með það að markmiði að tengja fólk til að deila upplýsingum, fréttum, myndböndum og myndum. Miðillinn hefur 2,9 milljarða virka notendur árið 2022.</a:t>
            </a:r>
            <a:endParaRPr sz="1200">
              <a:solidFill>
                <a:srgbClr val="434343"/>
              </a:solidFil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YouTube</a:t>
            </a:r>
            <a:r>
              <a:rPr lang="en-GB" sz="1200">
                <a:solidFill>
                  <a:srgbClr val="434343"/>
                </a:solidFill>
                <a:latin typeface="Arial"/>
                <a:ea typeface="Arial"/>
                <a:cs typeface="Arial"/>
                <a:sym typeface="Arial"/>
              </a:rPr>
              <a:t>. </a:t>
            </a:r>
            <a:r>
              <a:rPr lang="en-GB" sz="1200">
                <a:solidFill>
                  <a:srgbClr val="434343"/>
                </a:solidFill>
              </a:rPr>
              <a:t>Stofnað árið 2005, það er samfélagsnet sérstaklega hugsað til að deila myndböndum, og þaðan kemur hið nýja starfsheiti „youtubers“. Meira en 2,5 milljarðar virkra notenda árið 2022.</a:t>
            </a:r>
            <a:endParaRPr sz="1200">
              <a:solidFill>
                <a:srgbClr val="434343"/>
              </a:solidFil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Instagram</a:t>
            </a:r>
            <a:r>
              <a:rPr lang="en-GB" sz="1200">
                <a:solidFill>
                  <a:srgbClr val="434343"/>
                </a:solidFill>
                <a:latin typeface="Arial"/>
                <a:ea typeface="Arial"/>
                <a:cs typeface="Arial"/>
                <a:sym typeface="Arial"/>
              </a:rPr>
              <a:t>. </a:t>
            </a:r>
            <a:r>
              <a:rPr lang="en-GB" sz="1200">
                <a:solidFill>
                  <a:srgbClr val="434343"/>
                </a:solidFill>
              </a:rPr>
              <a:t>Því var hleypt af stokkunum árið 2010 og er aðallega notað til að deila myndböndum og myndum. 1,5 milljarðar virkra notenda árið 2022.</a:t>
            </a:r>
            <a:endParaRPr sz="1200">
              <a:solidFill>
                <a:srgbClr val="434343"/>
              </a:solidFil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Twitter</a:t>
            </a:r>
            <a:r>
              <a:rPr lang="en-GB" sz="1200">
                <a:solidFill>
                  <a:srgbClr val="434343"/>
                </a:solidFill>
                <a:latin typeface="Arial"/>
                <a:ea typeface="Arial"/>
                <a:cs typeface="Arial"/>
                <a:sym typeface="Arial"/>
              </a:rPr>
              <a:t>. </a:t>
            </a:r>
            <a:r>
              <a:rPr lang="en-GB" sz="1200">
                <a:solidFill>
                  <a:srgbClr val="434343"/>
                </a:solidFill>
              </a:rPr>
              <a:t>Var komið á fót árið 2006 og er samfélagsnet fyrir örblogg, með stuttum „tístum“, að hámarki 280 stafir. Meira en 440 milljónir virkra notenda árið 2022.</a:t>
            </a:r>
            <a:endParaRPr sz="1200">
              <a:solidFill>
                <a:srgbClr val="434343"/>
              </a:solidFil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LinkedIn</a:t>
            </a:r>
            <a:r>
              <a:rPr lang="en-GB" sz="1200">
                <a:solidFill>
                  <a:srgbClr val="434343"/>
                </a:solidFill>
                <a:latin typeface="Arial"/>
                <a:ea typeface="Arial"/>
                <a:cs typeface="Arial"/>
                <a:sym typeface="Arial"/>
              </a:rPr>
              <a:t>. </a:t>
            </a:r>
            <a:r>
              <a:rPr lang="en-GB" sz="1200">
                <a:solidFill>
                  <a:srgbClr val="434343"/>
                </a:solidFill>
              </a:rPr>
              <a:t>Faglegt samfélagsnet stofnað árið 2002, með 310 milljónir virka notendur mánaðarlega árið 2022.</a:t>
            </a:r>
            <a:endParaRPr sz="1200">
              <a:solidFill>
                <a:srgbClr val="434343"/>
              </a:solidFill>
            </a:endParaRPr>
          </a:p>
        </p:txBody>
      </p:sp>
      <p:pic>
        <p:nvPicPr>
          <p:cNvPr id="193" name="Google Shape;193;p5"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052" y="1469771"/>
            <a:ext cx="412316" cy="412316"/>
          </a:xfrm>
          <a:prstGeom prst="rect">
            <a:avLst/>
          </a:prstGeom>
          <a:noFill/>
          <a:ln>
            <a:noFill/>
          </a:ln>
        </p:spPr>
      </p:pic>
      <p:pic>
        <p:nvPicPr>
          <p:cNvPr id="194" name="Google Shape;194;p5" descr="Imagen que contiene 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7162" y="2052003"/>
            <a:ext cx="416353" cy="288032"/>
          </a:xfrm>
          <a:prstGeom prst="rect">
            <a:avLst/>
          </a:prstGeom>
          <a:noFill/>
          <a:ln>
            <a:noFill/>
          </a:ln>
        </p:spPr>
      </p:pic>
      <p:pic>
        <p:nvPicPr>
          <p:cNvPr id="195" name="Google Shape;195;p5"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7162" y="2503783"/>
            <a:ext cx="412316" cy="412316"/>
          </a:xfrm>
          <a:prstGeom prst="rect">
            <a:avLst/>
          </a:prstGeom>
          <a:noFill/>
          <a:ln>
            <a:noFill/>
          </a:ln>
        </p:spPr>
      </p:pic>
      <p:pic>
        <p:nvPicPr>
          <p:cNvPr id="196" name="Google Shape;196;p5" descr="Un dibujo de una persona&#10;&#10;Descripción generada automáticamente con confianza baj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6995" y="3022205"/>
            <a:ext cx="412317" cy="339156"/>
          </a:xfrm>
          <a:prstGeom prst="rect">
            <a:avLst/>
          </a:prstGeom>
          <a:noFill/>
          <a:ln>
            <a:noFill/>
          </a:ln>
        </p:spPr>
      </p:pic>
      <p:pic>
        <p:nvPicPr>
          <p:cNvPr id="197" name="Google Shape;197;p5" descr="Un dibujo de una cara feliz&#10;&#10;Descripción generada automáticamente con confianza baja"/>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5999" y="3492163"/>
            <a:ext cx="380628" cy="3806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Samfélagsmiðlar</a:t>
            </a:r>
            <a:endParaRPr sz="2800"/>
          </a:p>
        </p:txBody>
      </p:sp>
      <p:sp>
        <p:nvSpPr>
          <p:cNvPr id="203" name="Google Shape;203;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Vinsælustu samfélagsnetin</a:t>
            </a:r>
            <a:endParaRPr sz="1800"/>
          </a:p>
        </p:txBody>
      </p:sp>
      <p:sp>
        <p:nvSpPr>
          <p:cNvPr id="204" name="Google Shape;204;p6"/>
          <p:cNvSpPr/>
          <p:nvPr/>
        </p:nvSpPr>
        <p:spPr>
          <a:xfrm>
            <a:off x="936104" y="1736736"/>
            <a:ext cx="7308304" cy="1954381"/>
          </a:xfrm>
          <a:custGeom>
            <a:avLst/>
            <a:gdLst/>
            <a:ahLst/>
            <a:cxnLst/>
            <a:rect l="l" t="t" r="r" b="b"/>
            <a:pathLst>
              <a:path w="7308304" h="1954381"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307553" y="287111"/>
                  <a:pt x="7335503" y="402261"/>
                  <a:pt x="7308304" y="631917"/>
                </a:cubicBezTo>
                <a:cubicBezTo>
                  <a:pt x="7281105" y="861573"/>
                  <a:pt x="7284296" y="966584"/>
                  <a:pt x="7308304" y="1283377"/>
                </a:cubicBezTo>
                <a:cubicBezTo>
                  <a:pt x="7332312" y="1600170"/>
                  <a:pt x="7326002" y="1668848"/>
                  <a:pt x="7308304" y="1954381"/>
                </a:cubicBezTo>
                <a:cubicBezTo>
                  <a:pt x="7087273" y="1939116"/>
                  <a:pt x="7057469" y="1968651"/>
                  <a:pt x="6863162" y="1954381"/>
                </a:cubicBezTo>
                <a:cubicBezTo>
                  <a:pt x="6668855" y="1940111"/>
                  <a:pt x="6537147" y="1942425"/>
                  <a:pt x="6271854" y="1954381"/>
                </a:cubicBezTo>
                <a:cubicBezTo>
                  <a:pt x="6006561" y="1966337"/>
                  <a:pt x="5984596" y="1942394"/>
                  <a:pt x="5753628" y="1954381"/>
                </a:cubicBezTo>
                <a:cubicBezTo>
                  <a:pt x="5522660" y="1966368"/>
                  <a:pt x="5283108" y="1961325"/>
                  <a:pt x="5162320" y="1954381"/>
                </a:cubicBezTo>
                <a:cubicBezTo>
                  <a:pt x="5041532" y="1947437"/>
                  <a:pt x="4805657" y="1977033"/>
                  <a:pt x="4497929" y="1954381"/>
                </a:cubicBezTo>
                <a:cubicBezTo>
                  <a:pt x="4190201" y="1931729"/>
                  <a:pt x="4003253" y="1924658"/>
                  <a:pt x="3687372" y="1954381"/>
                </a:cubicBezTo>
                <a:cubicBezTo>
                  <a:pt x="3371491" y="1984104"/>
                  <a:pt x="3113540" y="1920433"/>
                  <a:pt x="2949897" y="1954381"/>
                </a:cubicBezTo>
                <a:cubicBezTo>
                  <a:pt x="2786255" y="1988329"/>
                  <a:pt x="2602153" y="1976873"/>
                  <a:pt x="2358589" y="1954381"/>
                </a:cubicBezTo>
                <a:cubicBezTo>
                  <a:pt x="2115025" y="1931889"/>
                  <a:pt x="2036757" y="1977402"/>
                  <a:pt x="1840364" y="1954381"/>
                </a:cubicBezTo>
                <a:cubicBezTo>
                  <a:pt x="1643972" y="1931360"/>
                  <a:pt x="1355777" y="1925134"/>
                  <a:pt x="1102890" y="1954381"/>
                </a:cubicBezTo>
                <a:cubicBezTo>
                  <a:pt x="850003" y="1983628"/>
                  <a:pt x="271662" y="1949267"/>
                  <a:pt x="0" y="1954381"/>
                </a:cubicBezTo>
                <a:cubicBezTo>
                  <a:pt x="-20661" y="1815844"/>
                  <a:pt x="16534" y="1560977"/>
                  <a:pt x="0" y="1283377"/>
                </a:cubicBezTo>
                <a:cubicBezTo>
                  <a:pt x="-16534" y="1005777"/>
                  <a:pt x="17377" y="955577"/>
                  <a:pt x="0" y="690548"/>
                </a:cubicBezTo>
                <a:cubicBezTo>
                  <a:pt x="-17377" y="425519"/>
                  <a:pt x="-19703" y="312247"/>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spcBef>
                <a:spcPts val="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TikTok</a:t>
            </a:r>
            <a:r>
              <a:rPr lang="en-GB" sz="1200">
                <a:solidFill>
                  <a:srgbClr val="434343"/>
                </a:solidFill>
                <a:latin typeface="Arial"/>
                <a:ea typeface="Arial"/>
                <a:cs typeface="Arial"/>
                <a:sym typeface="Arial"/>
              </a:rPr>
              <a:t>. </a:t>
            </a:r>
            <a:r>
              <a:rPr lang="en-GB" sz="1200">
                <a:solidFill>
                  <a:srgbClr val="434343"/>
                </a:solidFill>
              </a:rPr>
              <a:t>Var gefið út árið 2016 og er notað til að deila stuttum myndböndum, þar sem tónlist, klipping og brellur eru allsráðandi. Miðillinn hefur nú þegar 1 milljarð virkra notenda árið 2022.</a:t>
            </a:r>
            <a:endParaRPr sz="1200" b="1">
              <a:solidFill>
                <a:srgbClr val="434343"/>
              </a:solidFill>
              <a:latin typeface="Arial"/>
              <a:ea typeface="Arial"/>
              <a:cs typeface="Arial"/>
              <a:sym typeface="Aria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Pinterest</a:t>
            </a:r>
            <a:r>
              <a:rPr lang="en-GB" sz="1200">
                <a:solidFill>
                  <a:srgbClr val="434343"/>
                </a:solidFill>
                <a:latin typeface="Arial"/>
                <a:ea typeface="Arial"/>
                <a:cs typeface="Arial"/>
                <a:sym typeface="Arial"/>
              </a:rPr>
              <a:t>. </a:t>
            </a:r>
            <a:r>
              <a:rPr lang="en-GB" sz="1200">
                <a:solidFill>
                  <a:srgbClr val="434343"/>
                </a:solidFill>
              </a:rPr>
              <a:t>Var stofnað árið 2010 og er vettvangur til að deila og uppgötva sjónrænt efni. Þessi miðill hefur 444 milljónir virkra notenda árið 2022.</a:t>
            </a:r>
            <a:endParaRPr sz="1200" b="1">
              <a:solidFill>
                <a:srgbClr val="434343"/>
              </a:solidFill>
              <a:latin typeface="Arial"/>
              <a:ea typeface="Arial"/>
              <a:cs typeface="Arial"/>
              <a:sym typeface="Aria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Reddit</a:t>
            </a:r>
            <a:r>
              <a:rPr lang="en-GB" sz="1200">
                <a:solidFill>
                  <a:srgbClr val="434343"/>
                </a:solidFill>
                <a:latin typeface="Arial"/>
                <a:ea typeface="Arial"/>
                <a:cs typeface="Arial"/>
                <a:sym typeface="Arial"/>
              </a:rPr>
              <a:t>. </a:t>
            </a:r>
            <a:r>
              <a:rPr lang="en-GB" sz="1200">
                <a:solidFill>
                  <a:srgbClr val="434343"/>
                </a:solidFill>
              </a:rPr>
              <a:t>Var stofnsett árið 2005 sem frétta- og samfélagsbókamerkjasíða með eins konar undirsamfélögum, eða „subreddits“. Árið 2022 eru 430 milljónir virkra notenda mánaðarlega.</a:t>
            </a:r>
            <a:endParaRPr sz="1200">
              <a:solidFill>
                <a:srgbClr val="434343"/>
              </a:solidFill>
            </a:endParaRPr>
          </a:p>
          <a:p>
            <a:pPr marL="342900" marR="0" lvl="0" indent="-342900" algn="just" rtl="0">
              <a:spcBef>
                <a:spcPts val="1000"/>
              </a:spcBef>
              <a:spcAft>
                <a:spcPts val="0"/>
              </a:spcAft>
              <a:buClr>
                <a:srgbClr val="434343"/>
              </a:buClr>
              <a:buSzPts val="1200"/>
              <a:buFont typeface="Noto Sans Symbols"/>
              <a:buChar char="∙"/>
            </a:pPr>
            <a:r>
              <a:rPr lang="en-GB" sz="1200" b="1">
                <a:solidFill>
                  <a:srgbClr val="434343"/>
                </a:solidFill>
                <a:latin typeface="Arial"/>
                <a:ea typeface="Arial"/>
                <a:cs typeface="Arial"/>
                <a:sym typeface="Arial"/>
              </a:rPr>
              <a:t>Twitch</a:t>
            </a:r>
            <a:r>
              <a:rPr lang="en-GB" sz="1200">
                <a:solidFill>
                  <a:srgbClr val="434343"/>
                </a:solidFill>
                <a:latin typeface="Arial"/>
                <a:ea typeface="Arial"/>
                <a:cs typeface="Arial"/>
                <a:sym typeface="Arial"/>
              </a:rPr>
              <a:t>. </a:t>
            </a:r>
            <a:r>
              <a:rPr lang="en-GB" sz="1200">
                <a:solidFill>
                  <a:srgbClr val="434343"/>
                </a:solidFill>
              </a:rPr>
              <a:t>Var hleypt af stokkunum árið 2011 og er ein stærsta streymisveita sem streymir beinum útsendingum. Veitan hefur meira en 140 milljónir virka notendur mánaðarlega árið 2022.</a:t>
            </a:r>
            <a:endParaRPr sz="1200">
              <a:solidFill>
                <a:srgbClr val="434343"/>
              </a:solidFill>
            </a:endParaRPr>
          </a:p>
        </p:txBody>
      </p:sp>
      <p:pic>
        <p:nvPicPr>
          <p:cNvPr id="205" name="Google Shape;205;p6"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0155" y="2221459"/>
            <a:ext cx="412316" cy="412316"/>
          </a:xfrm>
          <a:prstGeom prst="rect">
            <a:avLst/>
          </a:prstGeom>
          <a:noFill/>
          <a:ln>
            <a:noFill/>
          </a:ln>
        </p:spPr>
      </p:pic>
      <p:pic>
        <p:nvPicPr>
          <p:cNvPr id="206" name="Google Shape;206;p6" descr="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442" y="2715883"/>
            <a:ext cx="473742" cy="473742"/>
          </a:xfrm>
          <a:prstGeom prst="rect">
            <a:avLst/>
          </a:prstGeom>
          <a:noFill/>
          <a:ln>
            <a:noFill/>
          </a:ln>
        </p:spPr>
      </p:pic>
      <p:pic>
        <p:nvPicPr>
          <p:cNvPr id="207" name="Google Shape;207;p6"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1161" y="3244715"/>
            <a:ext cx="412316" cy="412316"/>
          </a:xfrm>
          <a:prstGeom prst="rect">
            <a:avLst/>
          </a:prstGeom>
          <a:noFill/>
          <a:ln>
            <a:noFill/>
          </a:ln>
        </p:spPr>
      </p:pic>
      <p:pic>
        <p:nvPicPr>
          <p:cNvPr id="208" name="Google Shape;208;p6" descr="Logotip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63251" y="1681645"/>
            <a:ext cx="411568" cy="4115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Notkun samfélagsmiðla á 21. öld</a:t>
            </a:r>
            <a:endParaRPr sz="2800"/>
          </a:p>
        </p:txBody>
      </p:sp>
      <p:sp>
        <p:nvSpPr>
          <p:cNvPr id="214" name="Google Shape;214;p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Persónuleg notkun</a:t>
            </a:r>
            <a:endParaRPr sz="1800"/>
          </a:p>
        </p:txBody>
      </p:sp>
      <p:sp>
        <p:nvSpPr>
          <p:cNvPr id="215" name="Google Shape;215;p7"/>
          <p:cNvSpPr/>
          <p:nvPr/>
        </p:nvSpPr>
        <p:spPr>
          <a:xfrm>
            <a:off x="467550" y="1550400"/>
            <a:ext cx="5328592" cy="2252211"/>
          </a:xfrm>
          <a:custGeom>
            <a:avLst/>
            <a:gdLst/>
            <a:ahLst/>
            <a:cxnLst/>
            <a:rect l="l" t="t" r="r" b="b"/>
            <a:pathLst>
              <a:path w="5328592" h="2129750" extrusionOk="0">
                <a:moveTo>
                  <a:pt x="0" y="0"/>
                </a:moveTo>
                <a:cubicBezTo>
                  <a:pt x="208931" y="14483"/>
                  <a:pt x="387535" y="-523"/>
                  <a:pt x="506216" y="0"/>
                </a:cubicBezTo>
                <a:cubicBezTo>
                  <a:pt x="624897" y="523"/>
                  <a:pt x="917859" y="30607"/>
                  <a:pt x="1225576" y="0"/>
                </a:cubicBezTo>
                <a:cubicBezTo>
                  <a:pt x="1533293" y="-30607"/>
                  <a:pt x="1582622" y="-11384"/>
                  <a:pt x="1731792" y="0"/>
                </a:cubicBezTo>
                <a:cubicBezTo>
                  <a:pt x="1880962" y="11384"/>
                  <a:pt x="2197576" y="12525"/>
                  <a:pt x="2344580" y="0"/>
                </a:cubicBezTo>
                <a:cubicBezTo>
                  <a:pt x="2491584" y="-12525"/>
                  <a:pt x="2724847" y="7168"/>
                  <a:pt x="2904083" y="0"/>
                </a:cubicBezTo>
                <a:cubicBezTo>
                  <a:pt x="3083319" y="-7168"/>
                  <a:pt x="3259560" y="23333"/>
                  <a:pt x="3516871" y="0"/>
                </a:cubicBezTo>
                <a:cubicBezTo>
                  <a:pt x="3774182" y="-23333"/>
                  <a:pt x="3828413" y="-11639"/>
                  <a:pt x="4076373" y="0"/>
                </a:cubicBezTo>
                <a:cubicBezTo>
                  <a:pt x="4324333" y="11639"/>
                  <a:pt x="4461584" y="9147"/>
                  <a:pt x="4582589" y="0"/>
                </a:cubicBezTo>
                <a:cubicBezTo>
                  <a:pt x="4703594" y="-9147"/>
                  <a:pt x="4993430" y="-5232"/>
                  <a:pt x="5328592" y="0"/>
                </a:cubicBezTo>
                <a:cubicBezTo>
                  <a:pt x="5314089" y="235271"/>
                  <a:pt x="5351452" y="368885"/>
                  <a:pt x="5328592" y="575033"/>
                </a:cubicBezTo>
                <a:cubicBezTo>
                  <a:pt x="5305732" y="781181"/>
                  <a:pt x="5340341" y="942852"/>
                  <a:pt x="5328592" y="1107470"/>
                </a:cubicBezTo>
                <a:cubicBezTo>
                  <a:pt x="5316843" y="1272088"/>
                  <a:pt x="5325630" y="1829460"/>
                  <a:pt x="5328592" y="2129750"/>
                </a:cubicBezTo>
                <a:cubicBezTo>
                  <a:pt x="4965555" y="2123970"/>
                  <a:pt x="4814108" y="2148232"/>
                  <a:pt x="4555946" y="2129750"/>
                </a:cubicBezTo>
                <a:cubicBezTo>
                  <a:pt x="4297784" y="2111268"/>
                  <a:pt x="3990022" y="2158354"/>
                  <a:pt x="3783300" y="2129750"/>
                </a:cubicBezTo>
                <a:cubicBezTo>
                  <a:pt x="3576578" y="2101146"/>
                  <a:pt x="3361803" y="2154376"/>
                  <a:pt x="3010654" y="2129750"/>
                </a:cubicBezTo>
                <a:cubicBezTo>
                  <a:pt x="2659505" y="2105124"/>
                  <a:pt x="2554398" y="2124996"/>
                  <a:pt x="2291295" y="2129750"/>
                </a:cubicBezTo>
                <a:cubicBezTo>
                  <a:pt x="2028192" y="2134504"/>
                  <a:pt x="1824195" y="2148687"/>
                  <a:pt x="1678506" y="2129750"/>
                </a:cubicBezTo>
                <a:cubicBezTo>
                  <a:pt x="1532817" y="2110813"/>
                  <a:pt x="1337162" y="2118682"/>
                  <a:pt x="1119004" y="2129750"/>
                </a:cubicBezTo>
                <a:cubicBezTo>
                  <a:pt x="900846" y="2140818"/>
                  <a:pt x="437513" y="2162706"/>
                  <a:pt x="0" y="2129750"/>
                </a:cubicBezTo>
                <a:cubicBezTo>
                  <a:pt x="-6249" y="1945329"/>
                  <a:pt x="25794" y="1754077"/>
                  <a:pt x="0" y="1597313"/>
                </a:cubicBezTo>
                <a:cubicBezTo>
                  <a:pt x="-25794" y="1440549"/>
                  <a:pt x="311" y="1157799"/>
                  <a:pt x="0" y="1043578"/>
                </a:cubicBezTo>
                <a:cubicBezTo>
                  <a:pt x="-311" y="929358"/>
                  <a:pt x="-15939" y="654188"/>
                  <a:pt x="0" y="489842"/>
                </a:cubicBezTo>
                <a:cubicBezTo>
                  <a:pt x="15939" y="325496"/>
                  <a:pt x="2592" y="206545"/>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Nú til dags má segja að samfélagsneta sé fyrst og fremst til einkanota: þau gera þér kleift að </a:t>
            </a:r>
            <a:r>
              <a:rPr lang="en-GB" sz="1200" b="1">
                <a:solidFill>
                  <a:srgbClr val="434343"/>
                </a:solidFill>
              </a:rPr>
              <a:t>fylgjast með</a:t>
            </a:r>
            <a:r>
              <a:rPr lang="en-GB" sz="1200">
                <a:solidFill>
                  <a:srgbClr val="434343"/>
                </a:solidFill>
              </a:rPr>
              <a:t> nýjustu fréttum,</a:t>
            </a:r>
            <a:r>
              <a:rPr lang="en-GB" sz="1200" b="1">
                <a:solidFill>
                  <a:srgbClr val="434343"/>
                </a:solidFill>
              </a:rPr>
              <a:t> kynnast</a:t>
            </a:r>
            <a:r>
              <a:rPr lang="en-GB" sz="1200">
                <a:solidFill>
                  <a:srgbClr val="434343"/>
                </a:solidFill>
              </a:rPr>
              <a:t> nýju fólki, halda sambandi við fólk sem þú þekkir nú þegar (hvar sem er í heiminum), </a:t>
            </a:r>
            <a:r>
              <a:rPr lang="en-GB" sz="1200" b="1">
                <a:solidFill>
                  <a:srgbClr val="434343"/>
                </a:solidFill>
              </a:rPr>
              <a:t>eiga gagnvirk samskipti </a:t>
            </a:r>
            <a:r>
              <a:rPr lang="en-GB" sz="1200">
                <a:solidFill>
                  <a:srgbClr val="434343"/>
                </a:solidFill>
              </a:rPr>
              <a:t>við margs konar texta og </a:t>
            </a:r>
            <a:r>
              <a:rPr lang="en-GB" sz="1200" b="1">
                <a:solidFill>
                  <a:srgbClr val="434343"/>
                </a:solidFill>
              </a:rPr>
              <a:t>skemmta þér</a:t>
            </a:r>
            <a:r>
              <a:rPr lang="en-GB" sz="1200">
                <a:solidFill>
                  <a:srgbClr val="434343"/>
                </a:solidFill>
              </a:rPr>
              <a:t> yfir miklu magni af hljóð- og myndefni.</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Samfélagsmiðlar eru skemmtilegir, opnir og breytilegir, en mundu að nota þá á ábyrgan hátt - ekki eyða deginum í að endurhlaða Instagram-síðunni þinni!</a:t>
            </a:r>
            <a:endParaRPr sz="1200">
              <a:solidFill>
                <a:srgbClr val="434343"/>
              </a:solidFill>
            </a:endParaRPr>
          </a:p>
        </p:txBody>
      </p:sp>
      <p:pic>
        <p:nvPicPr>
          <p:cNvPr id="216" name="Google Shape;216;p7"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72200" y="915566"/>
            <a:ext cx="2117035" cy="35283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22" name="Google Shape;222;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Fagleg notkun</a:t>
            </a:r>
            <a:endParaRPr sz="1800"/>
          </a:p>
        </p:txBody>
      </p:sp>
      <p:sp>
        <p:nvSpPr>
          <p:cNvPr id="223" name="Google Shape;223;p8"/>
          <p:cNvSpPr/>
          <p:nvPr/>
        </p:nvSpPr>
        <p:spPr>
          <a:xfrm>
            <a:off x="467550" y="1468149"/>
            <a:ext cx="3960440" cy="2728005"/>
          </a:xfrm>
          <a:custGeom>
            <a:avLst/>
            <a:gdLst/>
            <a:ahLst/>
            <a:cxnLst/>
            <a:rect l="l" t="t" r="r" b="b"/>
            <a:pathLst>
              <a:path w="3960440" h="2555508" extrusionOk="0">
                <a:moveTo>
                  <a:pt x="0" y="0"/>
                </a:moveTo>
                <a:cubicBezTo>
                  <a:pt x="152093" y="-23244"/>
                  <a:pt x="413635" y="-26783"/>
                  <a:pt x="541260" y="0"/>
                </a:cubicBezTo>
                <a:cubicBezTo>
                  <a:pt x="668885" y="26783"/>
                  <a:pt x="902131" y="10889"/>
                  <a:pt x="1240938" y="0"/>
                </a:cubicBezTo>
                <a:cubicBezTo>
                  <a:pt x="1579745" y="-10889"/>
                  <a:pt x="1655572" y="-10043"/>
                  <a:pt x="1782198" y="0"/>
                </a:cubicBezTo>
                <a:cubicBezTo>
                  <a:pt x="1908824" y="10043"/>
                  <a:pt x="2137982" y="6276"/>
                  <a:pt x="2402667" y="0"/>
                </a:cubicBezTo>
                <a:cubicBezTo>
                  <a:pt x="2667352" y="-6276"/>
                  <a:pt x="2719210" y="16773"/>
                  <a:pt x="2983531" y="0"/>
                </a:cubicBezTo>
                <a:cubicBezTo>
                  <a:pt x="3247852" y="-16773"/>
                  <a:pt x="3658250" y="-24206"/>
                  <a:pt x="3960440" y="0"/>
                </a:cubicBezTo>
                <a:cubicBezTo>
                  <a:pt x="3942985" y="149286"/>
                  <a:pt x="3939725" y="468895"/>
                  <a:pt x="3960440" y="587767"/>
                </a:cubicBezTo>
                <a:cubicBezTo>
                  <a:pt x="3981155" y="706639"/>
                  <a:pt x="3969123" y="954196"/>
                  <a:pt x="3960440" y="1175534"/>
                </a:cubicBezTo>
                <a:cubicBezTo>
                  <a:pt x="3951757" y="1396872"/>
                  <a:pt x="3973860" y="1567473"/>
                  <a:pt x="3960440" y="1737745"/>
                </a:cubicBezTo>
                <a:cubicBezTo>
                  <a:pt x="3947020" y="1908017"/>
                  <a:pt x="3959087" y="2319507"/>
                  <a:pt x="3960440" y="2555508"/>
                </a:cubicBezTo>
                <a:cubicBezTo>
                  <a:pt x="3690659" y="2533288"/>
                  <a:pt x="3628659" y="2559436"/>
                  <a:pt x="3300367" y="2555508"/>
                </a:cubicBezTo>
                <a:cubicBezTo>
                  <a:pt x="2972075" y="2551580"/>
                  <a:pt x="2895352" y="2551263"/>
                  <a:pt x="2600689" y="2555508"/>
                </a:cubicBezTo>
                <a:cubicBezTo>
                  <a:pt x="2306026" y="2559753"/>
                  <a:pt x="2112543" y="2577470"/>
                  <a:pt x="1980220" y="2555508"/>
                </a:cubicBezTo>
                <a:cubicBezTo>
                  <a:pt x="1847897" y="2533546"/>
                  <a:pt x="1456788" y="2519726"/>
                  <a:pt x="1240938" y="2555508"/>
                </a:cubicBezTo>
                <a:cubicBezTo>
                  <a:pt x="1025088" y="2591290"/>
                  <a:pt x="491672" y="2596521"/>
                  <a:pt x="0" y="2555508"/>
                </a:cubicBezTo>
                <a:cubicBezTo>
                  <a:pt x="3330" y="2254729"/>
                  <a:pt x="31118" y="2130451"/>
                  <a:pt x="0" y="1891076"/>
                </a:cubicBezTo>
                <a:cubicBezTo>
                  <a:pt x="-31118" y="1651701"/>
                  <a:pt x="-9527" y="1588280"/>
                  <a:pt x="0" y="1303309"/>
                </a:cubicBezTo>
                <a:cubicBezTo>
                  <a:pt x="9527" y="1018338"/>
                  <a:pt x="16701" y="923626"/>
                  <a:pt x="0" y="715542"/>
                </a:cubicBezTo>
                <a:cubicBezTo>
                  <a:pt x="-16701" y="507458"/>
                  <a:pt x="31994" y="22127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Auk persónulegrar notkunar samfélagsneta er hægt að nota þau á faglegan hátt, hvort sem er til </a:t>
            </a:r>
            <a:r>
              <a:rPr lang="en-GB" sz="1200" b="1">
                <a:solidFill>
                  <a:srgbClr val="434343"/>
                </a:solidFill>
              </a:rPr>
              <a:t>atvinnuleitar</a:t>
            </a:r>
            <a:r>
              <a:rPr lang="en-GB" sz="1200">
                <a:solidFill>
                  <a:srgbClr val="434343"/>
                </a:solidFill>
              </a:rPr>
              <a:t>, faglegs</a:t>
            </a:r>
            <a:r>
              <a:rPr lang="en-GB" sz="1200" b="1">
                <a:solidFill>
                  <a:srgbClr val="434343"/>
                </a:solidFill>
              </a:rPr>
              <a:t> tengslanets</a:t>
            </a:r>
            <a:r>
              <a:rPr lang="en-GB" sz="1200">
                <a:solidFill>
                  <a:srgbClr val="434343"/>
                </a:solidFill>
              </a:rPr>
              <a:t> eða sem </a:t>
            </a:r>
            <a:r>
              <a:rPr lang="en-GB" sz="1200" b="1">
                <a:solidFill>
                  <a:srgbClr val="434343"/>
                </a:solidFill>
              </a:rPr>
              <a:t>samfélagsnet fyrirtækja</a:t>
            </a:r>
            <a:r>
              <a:rPr lang="en-GB" sz="1200">
                <a:solidFill>
                  <a:srgbClr val="434343"/>
                </a:solidFill>
              </a:rPr>
              <a:t>. Fyrir uppbyggingu tengslanets eru til samfélagsnet eins og LinkedIn, Xing eða Womenalia, en frá sjónarhóli fyrirtækis getur það verið til staðar á hvaða samfélagsneti sem er, með þær vörur eða þjónustu sýnilega sem eiga erindi til almennings, sem leið til að ná til nýrra og núverandi viðskiptavina.</a:t>
            </a:r>
            <a:endParaRPr sz="1200">
              <a:solidFill>
                <a:srgbClr val="434343"/>
              </a:solidFill>
              <a:latin typeface="Calibri"/>
              <a:ea typeface="Calibri"/>
              <a:cs typeface="Calibri"/>
              <a:sym typeface="Calibri"/>
            </a:endParaRPr>
          </a:p>
        </p:txBody>
      </p:sp>
      <p:pic>
        <p:nvPicPr>
          <p:cNvPr id="224" name="Google Shape;224;p8" descr="Interfaz de usuario gráfica, Sitio web&#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2040" y="1331838"/>
            <a:ext cx="3540562" cy="2862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hlink"/>
              </a:buClr>
              <a:buSzPts val="2800"/>
              <a:buNone/>
            </a:pPr>
            <a:r>
              <a:rPr lang="en-GB" sz="2800">
                <a:solidFill>
                  <a:schemeClr val="hlink"/>
                </a:solidFill>
              </a:rPr>
              <a:t>Notkun samfélagsmiðla á 21. öld</a:t>
            </a:r>
            <a:endParaRPr sz="2800"/>
          </a:p>
        </p:txBody>
      </p:sp>
      <p:sp>
        <p:nvSpPr>
          <p:cNvPr id="230" name="Google Shape;230;p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Fagleg notkun</a:t>
            </a:r>
            <a:endParaRPr sz="1800"/>
          </a:p>
        </p:txBody>
      </p:sp>
      <p:sp>
        <p:nvSpPr>
          <p:cNvPr id="231" name="Google Shape;231;p9"/>
          <p:cNvSpPr/>
          <p:nvPr/>
        </p:nvSpPr>
        <p:spPr>
          <a:xfrm>
            <a:off x="4067944" y="1404038"/>
            <a:ext cx="4608512" cy="2683748"/>
          </a:xfrm>
          <a:custGeom>
            <a:avLst/>
            <a:gdLst/>
            <a:ahLst/>
            <a:cxnLst/>
            <a:rect l="l" t="t" r="r" b="b"/>
            <a:pathLst>
              <a:path w="4608512" h="2683748" extrusionOk="0">
                <a:moveTo>
                  <a:pt x="0" y="0"/>
                </a:moveTo>
                <a:cubicBezTo>
                  <a:pt x="252798" y="-12007"/>
                  <a:pt x="336251" y="-1454"/>
                  <a:pt x="520103" y="0"/>
                </a:cubicBezTo>
                <a:cubicBezTo>
                  <a:pt x="703955" y="1454"/>
                  <a:pt x="878906" y="-14176"/>
                  <a:pt x="1224547" y="0"/>
                </a:cubicBezTo>
                <a:cubicBezTo>
                  <a:pt x="1570188" y="14176"/>
                  <a:pt x="1569617" y="1812"/>
                  <a:pt x="1744651" y="0"/>
                </a:cubicBezTo>
                <a:cubicBezTo>
                  <a:pt x="1919685" y="-1812"/>
                  <a:pt x="2130979" y="-11151"/>
                  <a:pt x="2356925" y="0"/>
                </a:cubicBezTo>
                <a:cubicBezTo>
                  <a:pt x="2582871" y="11151"/>
                  <a:pt x="2701779" y="20120"/>
                  <a:pt x="2923113" y="0"/>
                </a:cubicBezTo>
                <a:cubicBezTo>
                  <a:pt x="3144447" y="-20120"/>
                  <a:pt x="3312904" y="-2248"/>
                  <a:pt x="3535387" y="0"/>
                </a:cubicBezTo>
                <a:cubicBezTo>
                  <a:pt x="3757870" y="2248"/>
                  <a:pt x="4288215" y="10638"/>
                  <a:pt x="4608512" y="0"/>
                </a:cubicBezTo>
                <a:cubicBezTo>
                  <a:pt x="4633381" y="209529"/>
                  <a:pt x="4617374" y="444896"/>
                  <a:pt x="4608512" y="590425"/>
                </a:cubicBezTo>
                <a:cubicBezTo>
                  <a:pt x="4599650" y="735954"/>
                  <a:pt x="4632863" y="999769"/>
                  <a:pt x="4608512" y="1180849"/>
                </a:cubicBezTo>
                <a:cubicBezTo>
                  <a:pt x="4584161" y="1361929"/>
                  <a:pt x="4611198" y="1667669"/>
                  <a:pt x="4608512" y="1878624"/>
                </a:cubicBezTo>
                <a:cubicBezTo>
                  <a:pt x="4605826" y="2089580"/>
                  <a:pt x="4627268" y="2283049"/>
                  <a:pt x="4608512" y="2683748"/>
                </a:cubicBezTo>
                <a:cubicBezTo>
                  <a:pt x="4433088" y="2716054"/>
                  <a:pt x="4011307" y="2660748"/>
                  <a:pt x="3857983" y="2683748"/>
                </a:cubicBezTo>
                <a:cubicBezTo>
                  <a:pt x="3704659" y="2706748"/>
                  <a:pt x="3490866" y="2703695"/>
                  <a:pt x="3245709" y="2683748"/>
                </a:cubicBezTo>
                <a:cubicBezTo>
                  <a:pt x="3000552" y="2663801"/>
                  <a:pt x="2684378" y="2672521"/>
                  <a:pt x="2495180" y="2683748"/>
                </a:cubicBezTo>
                <a:cubicBezTo>
                  <a:pt x="2305982" y="2694975"/>
                  <a:pt x="2005797" y="2661011"/>
                  <a:pt x="1744651" y="2683748"/>
                </a:cubicBezTo>
                <a:cubicBezTo>
                  <a:pt x="1483505" y="2706485"/>
                  <a:pt x="1391580" y="2701001"/>
                  <a:pt x="1040207" y="2683748"/>
                </a:cubicBezTo>
                <a:cubicBezTo>
                  <a:pt x="688834" y="2666495"/>
                  <a:pt x="306593" y="2704584"/>
                  <a:pt x="0" y="2683748"/>
                </a:cubicBezTo>
                <a:cubicBezTo>
                  <a:pt x="-1085" y="2438804"/>
                  <a:pt x="-17255" y="2212224"/>
                  <a:pt x="0" y="2066486"/>
                </a:cubicBezTo>
                <a:cubicBezTo>
                  <a:pt x="17255" y="1920748"/>
                  <a:pt x="24277" y="1568441"/>
                  <a:pt x="0" y="1341874"/>
                </a:cubicBezTo>
                <a:cubicBezTo>
                  <a:pt x="-24277" y="1115307"/>
                  <a:pt x="-9610" y="1004589"/>
                  <a:pt x="0" y="751449"/>
                </a:cubicBezTo>
                <a:cubicBezTo>
                  <a:pt x="9610" y="498310"/>
                  <a:pt x="-2933" y="159170"/>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lvl="0" indent="0" algn="just" rtl="0">
              <a:lnSpc>
                <a:spcPct val="150000"/>
              </a:lnSpc>
              <a:spcBef>
                <a:spcPts val="0"/>
              </a:spcBef>
              <a:spcAft>
                <a:spcPts val="0"/>
              </a:spcAft>
              <a:buClr>
                <a:schemeClr val="dk1"/>
              </a:buClr>
              <a:buSzPts val="1100"/>
              <a:buFont typeface="Arial"/>
              <a:buNone/>
            </a:pPr>
            <a:r>
              <a:rPr lang="en-GB" sz="1200">
                <a:solidFill>
                  <a:srgbClr val="434343"/>
                </a:solidFill>
              </a:rPr>
              <a:t>Vegna uppgangs samfélagsmiðla hafa orðið til nýjar starfsstéttir eins og </a:t>
            </a:r>
            <a:r>
              <a:rPr lang="en-GB" sz="1200" b="1">
                <a:solidFill>
                  <a:srgbClr val="434343"/>
                </a:solidFill>
              </a:rPr>
              <a:t>„samfélagsstjóri“</a:t>
            </a:r>
            <a:r>
              <a:rPr lang="en-GB" sz="1200">
                <a:solidFill>
                  <a:srgbClr val="434343"/>
                </a:solidFill>
              </a:rPr>
              <a:t> eða </a:t>
            </a:r>
            <a:r>
              <a:rPr lang="en-GB" sz="1200" b="1">
                <a:solidFill>
                  <a:srgbClr val="434343"/>
                </a:solidFill>
              </a:rPr>
              <a:t>„samfélagsmiðlastjóri“</a:t>
            </a:r>
            <a:r>
              <a:rPr lang="en-GB" sz="1200">
                <a:solidFill>
                  <a:srgbClr val="434343"/>
                </a:solidFill>
              </a:rPr>
              <a:t> sem starfar við stjórnun og umsjón samfélagsneta fyrirtækja.</a:t>
            </a:r>
            <a:endParaRPr sz="1200">
              <a:solidFill>
                <a:srgbClr val="434343"/>
              </a:solidFill>
            </a:endParaRPr>
          </a:p>
          <a:p>
            <a:pPr marL="0" lvl="0" indent="0" algn="just" rtl="0">
              <a:lnSpc>
                <a:spcPct val="150000"/>
              </a:lnSpc>
              <a:spcBef>
                <a:spcPts val="1000"/>
              </a:spcBef>
              <a:spcAft>
                <a:spcPts val="0"/>
              </a:spcAft>
              <a:buClr>
                <a:schemeClr val="dk1"/>
              </a:buClr>
              <a:buSzPts val="1100"/>
              <a:buFont typeface="Arial"/>
              <a:buNone/>
            </a:pPr>
            <a:r>
              <a:rPr lang="en-GB" sz="1200">
                <a:solidFill>
                  <a:srgbClr val="434343"/>
                </a:solidFill>
              </a:rPr>
              <a:t>Samfélagsnet eru einnig dýrmæt uppspretta upplýsinga, sem gerir rannsakendum kleift að vinna úr viðeigandi gögnum fyrir félagsfræðilegar rannsóknir, sem snúa að félagslegri hegðun fólks, auk þess sem fyrirtækjum er sjálfum mögulegt að öðlast mikilvægar upplýsingar fyrir fyrirtæki sitt.</a:t>
            </a:r>
            <a:endParaRPr sz="1200">
              <a:solidFill>
                <a:srgbClr val="434343"/>
              </a:solidFill>
            </a:endParaRPr>
          </a:p>
          <a:p>
            <a:pPr marL="0" marR="0" lvl="0" indent="0" algn="just" rtl="0">
              <a:lnSpc>
                <a:spcPct val="150000"/>
              </a:lnSpc>
              <a:spcBef>
                <a:spcPts val="1000"/>
              </a:spcBef>
              <a:spcAft>
                <a:spcPts val="1000"/>
              </a:spcAft>
              <a:buNone/>
            </a:pPr>
            <a:endParaRPr sz="1200">
              <a:solidFill>
                <a:srgbClr val="434343"/>
              </a:solidFill>
            </a:endParaRPr>
          </a:p>
        </p:txBody>
      </p:sp>
      <p:pic>
        <p:nvPicPr>
          <p:cNvPr id="232" name="Google Shape;232;p9" descr="Imagen que contiene 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1560" y="1145650"/>
            <a:ext cx="3096344" cy="3096344"/>
          </a:xfrm>
          <a:prstGeom prst="rect">
            <a:avLst/>
          </a:prstGeom>
          <a:noFill/>
          <a:ln>
            <a:noFill/>
          </a:ln>
        </p:spPr>
      </p:pic>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3619</Words>
  <Application>Microsoft Office PowerPoint</Application>
  <PresentationFormat>Presentación en pantalla (16:9)</PresentationFormat>
  <Paragraphs>271</Paragraphs>
  <Slides>36</Slides>
  <Notes>36</Notes>
  <HiddenSlides>0</HiddenSlides>
  <MMClips>0</MMClips>
  <ScaleCrop>false</ScaleCrop>
  <HeadingPairs>
    <vt:vector size="8" baseType="variant">
      <vt:variant>
        <vt:lpstr>Fuentes usadas</vt:lpstr>
      </vt:variant>
      <vt:variant>
        <vt:i4>4</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3" baseType="lpstr">
      <vt:lpstr>Arial</vt:lpstr>
      <vt:lpstr>Public Sans</vt:lpstr>
      <vt:lpstr>Noto Sans Symbols</vt:lpstr>
      <vt:lpstr>Calibri</vt:lpstr>
      <vt:lpstr>Section Break Slide Master</vt:lpstr>
      <vt:lpstr>Contents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googleslidesppt.com;allppt.com</dc:creator>
  <cp:lastModifiedBy>Miriam Internet Web Solutions</cp:lastModifiedBy>
  <cp:revision>1</cp:revision>
  <dcterms:created xsi:type="dcterms:W3CDTF">2016-12-05T23:26:54Z</dcterms:created>
  <dcterms:modified xsi:type="dcterms:W3CDTF">2023-04-03T14:39:44Z</dcterms:modified>
</cp:coreProperties>
</file>