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y="5143500" cx="9144000"/>
  <p:notesSz cx="6858000" cy="9144000"/>
  <p:embeddedFontLst>
    <p:embeddedFont>
      <p:font typeface="Public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93">
          <p15:clr>
            <a:srgbClr val="A4A3A4"/>
          </p15:clr>
        </p15:guide>
        <p15:guide id="2" pos="2880">
          <p15:clr>
            <a:srgbClr val="A4A3A4"/>
          </p15:clr>
        </p15:guide>
      </p15:sldGuideLst>
    </p:ext>
    <p:ext uri="http://customooxmlschemas.google.com/">
      <go:slidesCustomData xmlns:go="http://customooxmlschemas.google.com/" r:id="rId56" roundtripDataSignature="AMtx7mg58zYhc51wW+pNMyeHcljCqM9Z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93"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PublicSans-bold.fntdata"/><Relationship Id="rId52" Type="http://schemas.openxmlformats.org/officeDocument/2006/relationships/font" Target="fonts/PublicSans-regular.fntdata"/><Relationship Id="rId11" Type="http://schemas.openxmlformats.org/officeDocument/2006/relationships/slide" Target="slides/slide4.xml"/><Relationship Id="rId55" Type="http://schemas.openxmlformats.org/officeDocument/2006/relationships/font" Target="fonts/PublicSans-boldItalic.fntdata"/><Relationship Id="rId10" Type="http://schemas.openxmlformats.org/officeDocument/2006/relationships/slide" Target="slides/slide3.xml"/><Relationship Id="rId54" Type="http://schemas.openxmlformats.org/officeDocument/2006/relationships/font" Target="fonts/PublicSans-italic.fntdata"/><Relationship Id="rId13" Type="http://schemas.openxmlformats.org/officeDocument/2006/relationships/slide" Target="slides/slide6.xml"/><Relationship Id="rId12" Type="http://schemas.openxmlformats.org/officeDocument/2006/relationships/slide" Target="slides/slide5.xml"/><Relationship Id="rId56"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14d95eda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14d95eda7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14d95eda7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14d95eda74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14d95eda7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14d95eda7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vmlDrawing" Target="../drawings/vmlDrawing4.vml"/><Relationship Id="rId3" Type="http://schemas.openxmlformats.org/officeDocument/2006/relationships/oleObject" Target="../embeddings/oleObject4.bin"/><Relationship Id="rId4" Type="http://schemas.openxmlformats.org/officeDocument/2006/relationships/oleObject" Target="../embeddings/oleObject4.bin"/><Relationship Id="rId5"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png"/><Relationship Id="rId3"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vmlDrawing" Target="../drawings/vmlDrawing1.vml"/><Relationship Id="rId3" Type="http://schemas.openxmlformats.org/officeDocument/2006/relationships/oleObject" Target="../embeddings/oleObject1.bin"/><Relationship Id="rId4" Type="http://schemas.openxmlformats.org/officeDocument/2006/relationships/oleObject" Target="../embeddings/oleObject1.bin"/><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vmlDrawing" Target="../drawings/vmlDrawing2.vml"/><Relationship Id="rId3" Type="http://schemas.openxmlformats.org/officeDocument/2006/relationships/oleObject" Target="../embeddings/oleObject2.bin"/><Relationship Id="rId4" Type="http://schemas.openxmlformats.org/officeDocument/2006/relationships/oleObject" Target="../embeddings/oleObject2.bin"/><Relationship Id="rId5"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vmlDrawing" Target="../drawings/vmlDrawing3.vml"/><Relationship Id="rId3" Type="http://schemas.openxmlformats.org/officeDocument/2006/relationships/oleObject" Target="../embeddings/oleObject3.bin"/><Relationship Id="rId4" Type="http://schemas.openxmlformats.org/officeDocument/2006/relationships/oleObject" Target="../embeddings/oleObject3.bin"/><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ayout">
  <p:cSld name="Section Break Layout">
    <p:spTree>
      <p:nvGrpSpPr>
        <p:cNvPr id="8" name="Shape 8"/>
        <p:cNvGrpSpPr/>
        <p:nvPr/>
      </p:nvGrpSpPr>
      <p:grpSpPr>
        <a:xfrm>
          <a:off x="0" y="0"/>
          <a:ext cx="0" cy="0"/>
          <a:chOff x="0" y="0"/>
          <a:chExt cx="0" cy="0"/>
        </a:xfrm>
      </p:grpSpPr>
      <p:sp>
        <p:nvSpPr>
          <p:cNvPr id="9" name="Google Shape;9;p46"/>
          <p:cNvSpPr/>
          <p:nvPr/>
        </p:nvSpPr>
        <p:spPr>
          <a:xfrm>
            <a:off x="0" y="2571750"/>
            <a:ext cx="9144000" cy="257175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 name="Google Shape;10;p46"/>
          <p:cNvSpPr/>
          <p:nvPr/>
        </p:nvSpPr>
        <p:spPr>
          <a:xfrm>
            <a:off x="2116108" y="843558"/>
            <a:ext cx="4896544" cy="34563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46"/>
          <p:cNvSpPr/>
          <p:nvPr/>
        </p:nvSpPr>
        <p:spPr>
          <a:xfrm>
            <a:off x="2116108" y="0"/>
            <a:ext cx="4896544" cy="195486"/>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46"/>
          <p:cNvSpPr/>
          <p:nvPr/>
        </p:nvSpPr>
        <p:spPr>
          <a:xfrm>
            <a:off x="2116108" y="4948014"/>
            <a:ext cx="4896544" cy="195486"/>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 name="Google Shape;13;p46"/>
          <p:cNvSpPr txBox="1"/>
          <p:nvPr>
            <p:ph idx="1" type="body"/>
          </p:nvPr>
        </p:nvSpPr>
        <p:spPr>
          <a:xfrm>
            <a:off x="2116108" y="3049518"/>
            <a:ext cx="4896544"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 name="Google Shape;14;p46"/>
          <p:cNvSpPr txBox="1"/>
          <p:nvPr>
            <p:ph idx="2" type="body"/>
          </p:nvPr>
        </p:nvSpPr>
        <p:spPr>
          <a:xfrm>
            <a:off x="2116108" y="3625582"/>
            <a:ext cx="4896544"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5" name="Google Shape;15;p46"/>
          <p:cNvPicPr preferRelativeResize="0"/>
          <p:nvPr/>
        </p:nvPicPr>
        <p:blipFill rotWithShape="1">
          <a:blip r:embed="rId2">
            <a:alphaModFix/>
          </a:blip>
          <a:srcRect b="0" l="0" r="0" t="0"/>
          <a:stretch/>
        </p:blipFill>
        <p:spPr>
          <a:xfrm>
            <a:off x="2566214" y="896186"/>
            <a:ext cx="3678555" cy="18389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65" name="Shape 65"/>
        <p:cNvGrpSpPr/>
        <p:nvPr/>
      </p:nvGrpSpPr>
      <p:grpSpPr>
        <a:xfrm>
          <a:off x="0" y="0"/>
          <a:ext cx="0" cy="0"/>
          <a:chOff x="0" y="0"/>
          <a:chExt cx="0" cy="0"/>
        </a:xfrm>
      </p:grpSpPr>
      <p:sp>
        <p:nvSpPr>
          <p:cNvPr id="66" name="Google Shape;66;p59"/>
          <p:cNvSpPr/>
          <p:nvPr>
            <p:ph idx="2" type="pic"/>
          </p:nvPr>
        </p:nvSpPr>
        <p:spPr>
          <a:xfrm>
            <a:off x="0" y="-1"/>
            <a:ext cx="3059832" cy="5143501"/>
          </a:xfrm>
          <a:prstGeom prst="rect">
            <a:avLst/>
          </a:prstGeom>
          <a:solidFill>
            <a:srgbClr val="F2F2F2"/>
          </a:solidFill>
          <a:ln>
            <a:noFill/>
          </a:ln>
        </p:spPr>
      </p:sp>
      <p:sp>
        <p:nvSpPr>
          <p:cNvPr id="67" name="Google Shape;67;p59"/>
          <p:cNvSpPr/>
          <p:nvPr/>
        </p:nvSpPr>
        <p:spPr>
          <a:xfrm>
            <a:off x="4860032" y="0"/>
            <a:ext cx="36000" cy="51435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59"/>
          <p:cNvSpPr/>
          <p:nvPr/>
        </p:nvSpPr>
        <p:spPr>
          <a:xfrm>
            <a:off x="4896032" y="1311750"/>
            <a:ext cx="180000" cy="252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s and Contents Layout">
  <p:cSld name="5_Images and Contents Layout">
    <p:bg>
      <p:bgPr>
        <a:solidFill>
          <a:srgbClr val="87B5BA"/>
        </a:solidFill>
      </p:bgPr>
    </p:bg>
    <p:spTree>
      <p:nvGrpSpPr>
        <p:cNvPr id="69" name="Shape 69"/>
        <p:cNvGrpSpPr/>
        <p:nvPr/>
      </p:nvGrpSpPr>
      <p:grpSpPr>
        <a:xfrm>
          <a:off x="0" y="0"/>
          <a:ext cx="0" cy="0"/>
          <a:chOff x="0" y="0"/>
          <a:chExt cx="0" cy="0"/>
        </a:xfrm>
      </p:grpSpPr>
      <p:sp>
        <p:nvSpPr>
          <p:cNvPr id="70" name="Google Shape;70;p60"/>
          <p:cNvSpPr/>
          <p:nvPr>
            <p:ph idx="2" type="pic"/>
          </p:nvPr>
        </p:nvSpPr>
        <p:spPr>
          <a:xfrm>
            <a:off x="0" y="-1"/>
            <a:ext cx="9144000" cy="3076575"/>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spTree>
      <p:nvGrpSpPr>
        <p:cNvPr id="71" name="Shape 71"/>
        <p:cNvGrpSpPr/>
        <p:nvPr/>
      </p:nvGrpSpPr>
      <p:grpSpPr>
        <a:xfrm>
          <a:off x="0" y="0"/>
          <a:ext cx="0" cy="0"/>
          <a:chOff x="0" y="0"/>
          <a:chExt cx="0" cy="0"/>
        </a:xfrm>
      </p:grpSpPr>
      <p:sp>
        <p:nvSpPr>
          <p:cNvPr id="72" name="Google Shape;72;p61"/>
          <p:cNvSpPr txBox="1"/>
          <p:nvPr>
            <p:ph idx="1" type="body"/>
          </p:nvPr>
        </p:nvSpPr>
        <p:spPr>
          <a:xfrm>
            <a:off x="3131840" y="181632"/>
            <a:ext cx="6012160"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61"/>
          <p:cNvSpPr txBox="1"/>
          <p:nvPr>
            <p:ph idx="2" type="body"/>
          </p:nvPr>
        </p:nvSpPr>
        <p:spPr>
          <a:xfrm>
            <a:off x="3131840" y="757696"/>
            <a:ext cx="6012160"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 name="Google Shape;74;p61"/>
          <p:cNvSpPr/>
          <p:nvPr>
            <p:ph idx="3" type="pic"/>
          </p:nvPr>
        </p:nvSpPr>
        <p:spPr>
          <a:xfrm>
            <a:off x="0" y="-1"/>
            <a:ext cx="3059832" cy="5143501"/>
          </a:xfrm>
          <a:prstGeom prst="rect">
            <a:avLst/>
          </a:prstGeom>
          <a:solidFill>
            <a:srgbClr val="F2F2F2"/>
          </a:solidFill>
          <a:ln>
            <a:noFill/>
          </a:ln>
        </p:spPr>
      </p:sp>
      <p:sp>
        <p:nvSpPr>
          <p:cNvPr id="75" name="Google Shape;75;p61"/>
          <p:cNvSpPr/>
          <p:nvPr>
            <p:ph idx="4" type="pic"/>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s and Contents Layout">
  <p:cSld name="3_Images and Contents Layout">
    <p:spTree>
      <p:nvGrpSpPr>
        <p:cNvPr id="76" name="Shape 76"/>
        <p:cNvGrpSpPr/>
        <p:nvPr/>
      </p:nvGrpSpPr>
      <p:grpSpPr>
        <a:xfrm>
          <a:off x="0" y="0"/>
          <a:ext cx="0" cy="0"/>
          <a:chOff x="0" y="0"/>
          <a:chExt cx="0" cy="0"/>
        </a:xfrm>
      </p:grpSpPr>
      <p:sp>
        <p:nvSpPr>
          <p:cNvPr id="77" name="Google Shape;77;p62"/>
          <p:cNvSpPr/>
          <p:nvPr/>
        </p:nvSpPr>
        <p:spPr>
          <a:xfrm>
            <a:off x="0" y="411510"/>
            <a:ext cx="6444208" cy="432048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62"/>
          <p:cNvSpPr/>
          <p:nvPr>
            <p:ph idx="2" type="pic"/>
          </p:nvPr>
        </p:nvSpPr>
        <p:spPr>
          <a:xfrm>
            <a:off x="135622" y="195487"/>
            <a:ext cx="1944216" cy="4752526"/>
          </a:xfrm>
          <a:prstGeom prst="rect">
            <a:avLst/>
          </a:prstGeom>
          <a:solidFill>
            <a:srgbClr val="F2F2F2"/>
          </a:solidFill>
          <a:ln>
            <a:noFill/>
          </a:ln>
        </p:spPr>
      </p:sp>
      <p:sp>
        <p:nvSpPr>
          <p:cNvPr id="79" name="Google Shape;79;p62"/>
          <p:cNvSpPr/>
          <p:nvPr>
            <p:ph idx="3" type="pic"/>
          </p:nvPr>
        </p:nvSpPr>
        <p:spPr>
          <a:xfrm>
            <a:off x="2223854" y="195487"/>
            <a:ext cx="1944216" cy="4752526"/>
          </a:xfrm>
          <a:prstGeom prst="rect">
            <a:avLst/>
          </a:prstGeom>
          <a:solidFill>
            <a:srgbClr val="F2F2F2"/>
          </a:solidFill>
          <a:ln>
            <a:noFill/>
          </a:ln>
        </p:spPr>
      </p:sp>
      <p:sp>
        <p:nvSpPr>
          <p:cNvPr id="80" name="Google Shape;80;p62"/>
          <p:cNvSpPr/>
          <p:nvPr>
            <p:ph idx="4" type="pic"/>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Images and Contents Layout">
  <p:cSld name="7_Images and Contents Layout">
    <p:bg>
      <p:bgPr>
        <a:solidFill>
          <a:srgbClr val="87B5BA"/>
        </a:solidFill>
      </p:bgPr>
    </p:bg>
    <p:spTree>
      <p:nvGrpSpPr>
        <p:cNvPr id="81" name="Shape 81"/>
        <p:cNvGrpSpPr/>
        <p:nvPr/>
      </p:nvGrpSpPr>
      <p:grpSpPr>
        <a:xfrm>
          <a:off x="0" y="0"/>
          <a:ext cx="0" cy="0"/>
          <a:chOff x="0" y="0"/>
          <a:chExt cx="0" cy="0"/>
        </a:xfrm>
      </p:grpSpPr>
      <p:sp>
        <p:nvSpPr>
          <p:cNvPr id="82" name="Google Shape;82;p63"/>
          <p:cNvSpPr/>
          <p:nvPr>
            <p:ph idx="2" type="pic"/>
          </p:nvPr>
        </p:nvSpPr>
        <p:spPr>
          <a:xfrm>
            <a:off x="6444208" y="267494"/>
            <a:ext cx="2160000" cy="2160000"/>
          </a:xfrm>
          <a:prstGeom prst="rect">
            <a:avLst/>
          </a:prstGeom>
          <a:solidFill>
            <a:srgbClr val="F2F2F2"/>
          </a:solidFill>
          <a:ln>
            <a:noFill/>
          </a:ln>
        </p:spPr>
      </p:sp>
      <p:sp>
        <p:nvSpPr>
          <p:cNvPr id="83" name="Google Shape;83;p63"/>
          <p:cNvSpPr/>
          <p:nvPr>
            <p:ph idx="3" type="pic"/>
          </p:nvPr>
        </p:nvSpPr>
        <p:spPr>
          <a:xfrm>
            <a:off x="6444208" y="2715766"/>
            <a:ext cx="2160000" cy="2160000"/>
          </a:xfrm>
          <a:prstGeom prst="rect">
            <a:avLst/>
          </a:prstGeom>
          <a:solidFill>
            <a:srgbClr val="F2F2F2"/>
          </a:solidFill>
          <a:ln>
            <a:noFill/>
          </a:ln>
        </p:spPr>
      </p:sp>
      <p:sp>
        <p:nvSpPr>
          <p:cNvPr id="84" name="Google Shape;84;p63"/>
          <p:cNvSpPr/>
          <p:nvPr>
            <p:ph idx="4" type="pic"/>
          </p:nvPr>
        </p:nvSpPr>
        <p:spPr>
          <a:xfrm>
            <a:off x="3986213" y="267494"/>
            <a:ext cx="2160000" cy="2160000"/>
          </a:xfrm>
          <a:prstGeom prst="rect">
            <a:avLst/>
          </a:prstGeom>
          <a:solidFill>
            <a:srgbClr val="F2F2F2"/>
          </a:solidFill>
          <a:ln>
            <a:noFill/>
          </a:ln>
        </p:spPr>
      </p:sp>
      <p:sp>
        <p:nvSpPr>
          <p:cNvPr id="85" name="Google Shape;85;p63"/>
          <p:cNvSpPr/>
          <p:nvPr>
            <p:ph idx="5" type="pic"/>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nd Contents Layout">
  <p:cSld name="8_Images and Contents Layout">
    <p:spTree>
      <p:nvGrpSpPr>
        <p:cNvPr id="86" name="Shape 86"/>
        <p:cNvGrpSpPr/>
        <p:nvPr/>
      </p:nvGrpSpPr>
      <p:grpSpPr>
        <a:xfrm>
          <a:off x="0" y="0"/>
          <a:ext cx="0" cy="0"/>
          <a:chOff x="0" y="0"/>
          <a:chExt cx="0" cy="0"/>
        </a:xfrm>
      </p:grpSpPr>
      <p:sp>
        <p:nvSpPr>
          <p:cNvPr id="87" name="Google Shape;87;p64"/>
          <p:cNvSpPr txBox="1"/>
          <p:nvPr>
            <p:ph idx="1" type="body"/>
          </p:nvPr>
        </p:nvSpPr>
        <p:spPr>
          <a:xfrm>
            <a:off x="395536" y="3291830"/>
            <a:ext cx="8748464"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Google Shape;88;p64"/>
          <p:cNvSpPr txBox="1"/>
          <p:nvPr>
            <p:ph idx="2" type="body"/>
          </p:nvPr>
        </p:nvSpPr>
        <p:spPr>
          <a:xfrm>
            <a:off x="395536" y="3867894"/>
            <a:ext cx="8748464"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9" name="Google Shape;89;p64"/>
          <p:cNvSpPr/>
          <p:nvPr/>
        </p:nvSpPr>
        <p:spPr>
          <a:xfrm>
            <a:off x="0" y="4963500"/>
            <a:ext cx="9144000" cy="18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64"/>
          <p:cNvSpPr/>
          <p:nvPr/>
        </p:nvSpPr>
        <p:spPr>
          <a:xfrm>
            <a:off x="0" y="0"/>
            <a:ext cx="9144000" cy="72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64"/>
          <p:cNvSpPr/>
          <p:nvPr>
            <p:ph idx="3" type="pic"/>
          </p:nvPr>
        </p:nvSpPr>
        <p:spPr>
          <a:xfrm>
            <a:off x="467544" y="339502"/>
            <a:ext cx="3312128" cy="2808072"/>
          </a:xfrm>
          <a:prstGeom prst="rect">
            <a:avLst/>
          </a:prstGeom>
          <a:solidFill>
            <a:srgbClr val="F2F2F2"/>
          </a:solidFill>
          <a:ln>
            <a:noFill/>
          </a:ln>
        </p:spPr>
      </p:sp>
      <p:sp>
        <p:nvSpPr>
          <p:cNvPr id="92" name="Google Shape;92;p64"/>
          <p:cNvSpPr/>
          <p:nvPr>
            <p:ph idx="4" type="pic"/>
          </p:nvPr>
        </p:nvSpPr>
        <p:spPr>
          <a:xfrm>
            <a:off x="3995936" y="339502"/>
            <a:ext cx="4680520" cy="1332000"/>
          </a:xfrm>
          <a:prstGeom prst="rect">
            <a:avLst/>
          </a:prstGeom>
          <a:solidFill>
            <a:srgbClr val="F2F2F2"/>
          </a:solidFill>
          <a:ln>
            <a:noFill/>
          </a:ln>
        </p:spPr>
      </p:sp>
      <p:sp>
        <p:nvSpPr>
          <p:cNvPr id="93" name="Google Shape;93;p64"/>
          <p:cNvSpPr/>
          <p:nvPr>
            <p:ph idx="5" type="pic"/>
          </p:nvPr>
        </p:nvSpPr>
        <p:spPr>
          <a:xfrm>
            <a:off x="3995936" y="1815574"/>
            <a:ext cx="1440000" cy="1332000"/>
          </a:xfrm>
          <a:prstGeom prst="rect">
            <a:avLst/>
          </a:prstGeom>
          <a:solidFill>
            <a:srgbClr val="F2F2F2"/>
          </a:solidFill>
          <a:ln>
            <a:noFill/>
          </a:ln>
        </p:spPr>
      </p:sp>
      <p:sp>
        <p:nvSpPr>
          <p:cNvPr id="94" name="Google Shape;94;p64"/>
          <p:cNvSpPr/>
          <p:nvPr>
            <p:ph idx="6" type="pic"/>
          </p:nvPr>
        </p:nvSpPr>
        <p:spPr>
          <a:xfrm>
            <a:off x="5616196" y="1815574"/>
            <a:ext cx="1440000" cy="1332000"/>
          </a:xfrm>
          <a:prstGeom prst="rect">
            <a:avLst/>
          </a:prstGeom>
          <a:solidFill>
            <a:srgbClr val="F2F2F2"/>
          </a:solidFill>
          <a:ln>
            <a:noFill/>
          </a:ln>
        </p:spPr>
      </p:sp>
      <p:sp>
        <p:nvSpPr>
          <p:cNvPr id="95" name="Google Shape;95;p64"/>
          <p:cNvSpPr/>
          <p:nvPr>
            <p:ph idx="7" type="pic"/>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sets layout">
  <p:cSld name="shapes sets layout">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65"/>
          <p:cNvSpPr txBox="1"/>
          <p:nvPr>
            <p:ph idx="1" type="body"/>
          </p:nvPr>
        </p:nvSpPr>
        <p:spPr>
          <a:xfrm>
            <a:off x="242646" y="92609"/>
            <a:ext cx="8679898" cy="543185"/>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810"/>
              </a:spcBef>
              <a:spcAft>
                <a:spcPts val="0"/>
              </a:spcAft>
              <a:buClr>
                <a:srgbClr val="262626"/>
              </a:buClr>
              <a:buSzPts val="4050"/>
              <a:buFont typeface="Arial"/>
              <a:buNone/>
              <a:defRPr b="0" i="0" sz="4050" u="none" cap="none" strike="noStrike">
                <a:solidFill>
                  <a:srgbClr val="262626"/>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ts layout">
  <p:cSld name="icon sets layout">
    <p:spTree>
      <p:nvGrpSpPr>
        <p:cNvPr id="98" name="Shape 98"/>
        <p:cNvGrpSpPr/>
        <p:nvPr/>
      </p:nvGrpSpPr>
      <p:grpSpPr>
        <a:xfrm>
          <a:off x="0" y="0"/>
          <a:ext cx="0" cy="0"/>
          <a:chOff x="0" y="0"/>
          <a:chExt cx="0" cy="0"/>
        </a:xfrm>
      </p:grpSpPr>
      <p:sp>
        <p:nvSpPr>
          <p:cNvPr id="99" name="Google Shape;99;p66"/>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0" name="Google Shape;100;p66"/>
          <p:cNvSpPr/>
          <p:nvPr/>
        </p:nvSpPr>
        <p:spPr>
          <a:xfrm>
            <a:off x="354008" y="1131589"/>
            <a:ext cx="2849840" cy="3649171"/>
          </a:xfrm>
          <a:prstGeom prst="roundRect">
            <a:avLst>
              <a:gd fmla="val 3968" name="adj"/>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 name="Google Shape;101;p66"/>
          <p:cNvSpPr/>
          <p:nvPr/>
        </p:nvSpPr>
        <p:spPr>
          <a:xfrm>
            <a:off x="531932" y="1347500"/>
            <a:ext cx="108520" cy="3240473"/>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 name="Google Shape;102;p66"/>
          <p:cNvSpPr/>
          <p:nvPr/>
        </p:nvSpPr>
        <p:spPr>
          <a:xfrm rot="5400000">
            <a:off x="2592642" y="1238201"/>
            <a:ext cx="502331" cy="502331"/>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106" name="Shape 106"/>
        <p:cNvGrpSpPr/>
        <p:nvPr/>
      </p:nvGrpSpPr>
      <p:grpSpPr>
        <a:xfrm>
          <a:off x="0" y="0"/>
          <a:ext cx="0" cy="0"/>
          <a:chOff x="0" y="0"/>
          <a:chExt cx="0" cy="0"/>
        </a:xfrm>
      </p:grpSpPr>
      <p:sp>
        <p:nvSpPr>
          <p:cNvPr id="107" name="Google Shape;107;p51"/>
          <p:cNvSpPr txBox="1"/>
          <p:nvPr>
            <p:ph idx="1" type="body"/>
          </p:nvPr>
        </p:nvSpPr>
        <p:spPr>
          <a:xfrm>
            <a:off x="0" y="3572242"/>
            <a:ext cx="9144000" cy="57606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8" name="Google Shape;108;p51"/>
          <p:cNvSpPr txBox="1"/>
          <p:nvPr>
            <p:ph idx="2" type="body"/>
          </p:nvPr>
        </p:nvSpPr>
        <p:spPr>
          <a:xfrm>
            <a:off x="-148" y="4148306"/>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graphicFrame>
        <p:nvGraphicFramePr>
          <p:cNvPr id="109" name="Google Shape;109;p51"/>
          <p:cNvGraphicFramePr/>
          <p:nvPr/>
        </p:nvGraphicFramePr>
        <p:xfrm>
          <a:off x="2267744" y="555526"/>
          <a:ext cx="4429125" cy="2552700"/>
        </p:xfrm>
        <a:graphic>
          <a:graphicData uri="http://schemas.openxmlformats.org/presentationml/2006/ole">
            <mc:AlternateContent>
              <mc:Choice Requires="v">
                <p:oleObj r:id="rId3" imgH="2552700" imgW="4429125" progId="" spid="_x0000_s1">
                  <p:embed/>
                </p:oleObj>
              </mc:Choice>
              <mc:Fallback>
                <p:oleObj r:id="rId4" imgH="2552700" imgW="4429125" progId="">
                  <p:embed/>
                  <p:pic>
                    <p:nvPicPr>
                      <p:cNvPr id="109" name="Google Shape;109;p51"/>
                      <p:cNvPicPr preferRelativeResize="0"/>
                      <p:nvPr/>
                    </p:nvPicPr>
                    <p:blipFill rotWithShape="1">
                      <a:blip r:embed="rId5">
                        <a:alphaModFix/>
                      </a:blip>
                      <a:srcRect b="0" l="0" r="0" t="0"/>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spTree>
      <p:nvGrpSpPr>
        <p:cNvPr id="110" name="Shape 110"/>
        <p:cNvGrpSpPr/>
        <p:nvPr/>
      </p:nvGrpSpPr>
      <p:grpSpPr>
        <a:xfrm>
          <a:off x="0" y="0"/>
          <a:ext cx="0" cy="0"/>
          <a:chOff x="0" y="0"/>
          <a:chExt cx="0" cy="0"/>
        </a:xfrm>
      </p:grpSpPr>
      <p:pic>
        <p:nvPicPr>
          <p:cNvPr id="111" name="Google Shape;111;p52"/>
          <p:cNvPicPr preferRelativeResize="0"/>
          <p:nvPr/>
        </p:nvPicPr>
        <p:blipFill rotWithShape="1">
          <a:blip r:embed="rId2">
            <a:alphaModFix/>
          </a:blip>
          <a:srcRect b="0" l="0" r="0" t="0"/>
          <a:stretch/>
        </p:blipFill>
        <p:spPr>
          <a:xfrm>
            <a:off x="179512" y="0"/>
            <a:ext cx="4320480" cy="4280401"/>
          </a:xfrm>
          <a:prstGeom prst="rect">
            <a:avLst/>
          </a:prstGeom>
          <a:noFill/>
          <a:ln>
            <a:noFill/>
          </a:ln>
        </p:spPr>
      </p:pic>
      <p:sp>
        <p:nvSpPr>
          <p:cNvPr id="112" name="Google Shape;112;p52"/>
          <p:cNvSpPr txBox="1"/>
          <p:nvPr>
            <p:ph idx="1" type="body"/>
          </p:nvPr>
        </p:nvSpPr>
        <p:spPr>
          <a:xfrm>
            <a:off x="4788024" y="1794902"/>
            <a:ext cx="4355976" cy="108012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3" name="Google Shape;113;p52"/>
          <p:cNvSpPr txBox="1"/>
          <p:nvPr>
            <p:ph idx="2" type="body"/>
          </p:nvPr>
        </p:nvSpPr>
        <p:spPr>
          <a:xfrm>
            <a:off x="4788024" y="2947030"/>
            <a:ext cx="4355828" cy="488816"/>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14" name="Google Shape;114;p52"/>
          <p:cNvPicPr preferRelativeResize="0"/>
          <p:nvPr/>
        </p:nvPicPr>
        <p:blipFill rotWithShape="1">
          <a:blip r:embed="rId3">
            <a:alphaModFix/>
          </a:blip>
          <a:srcRect b="0" l="0" r="0" t="0"/>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19" name="Shape 19"/>
        <p:cNvGrpSpPr/>
        <p:nvPr/>
      </p:nvGrpSpPr>
      <p:grpSpPr>
        <a:xfrm>
          <a:off x="0" y="0"/>
          <a:ext cx="0" cy="0"/>
          <a:chOff x="0" y="0"/>
          <a:chExt cx="0" cy="0"/>
        </a:xfrm>
      </p:grpSpPr>
      <p:sp>
        <p:nvSpPr>
          <p:cNvPr id="20" name="Google Shape;20;p48"/>
          <p:cNvSpPr/>
          <p:nvPr/>
        </p:nvSpPr>
        <p:spPr>
          <a:xfrm>
            <a:off x="-2604" y="0"/>
            <a:ext cx="1584176" cy="51435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aphicFrame>
        <p:nvGraphicFramePr>
          <p:cNvPr id="21" name="Google Shape;21;p48"/>
          <p:cNvGraphicFramePr/>
          <p:nvPr/>
        </p:nvGraphicFramePr>
        <p:xfrm>
          <a:off x="7179563" y="3228975"/>
          <a:ext cx="1933575" cy="1914525"/>
        </p:xfrm>
        <a:graphic>
          <a:graphicData uri="http://schemas.openxmlformats.org/presentationml/2006/ole">
            <mc:AlternateContent>
              <mc:Choice Requires="v">
                <p:oleObj r:id="rId3" imgH="1914525" imgW="1933575" progId="" spid="_x0000_s1">
                  <p:embed/>
                </p:oleObj>
              </mc:Choice>
              <mc:Fallback>
                <p:oleObj r:id="rId4" imgH="1914525" imgW="1933575" progId="">
                  <p:embed/>
                  <p:pic>
                    <p:nvPicPr>
                      <p:cNvPr id="21" name="Google Shape;21;p48"/>
                      <p:cNvPicPr preferRelativeResize="0"/>
                      <p:nvPr/>
                    </p:nvPicPr>
                    <p:blipFill rotWithShape="1">
                      <a:blip r:embed="rId5">
                        <a:alphaModFix/>
                      </a:blip>
                      <a:srcRect b="0" l="0" r="0" t="0"/>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spTree>
      <p:nvGrpSpPr>
        <p:cNvPr id="22" name="Shape 22"/>
        <p:cNvGrpSpPr/>
        <p:nvPr/>
      </p:nvGrpSpPr>
      <p:grpSpPr>
        <a:xfrm>
          <a:off x="0" y="0"/>
          <a:ext cx="0" cy="0"/>
          <a:chOff x="0" y="0"/>
          <a:chExt cx="0" cy="0"/>
        </a:xfrm>
      </p:grpSpPr>
      <p:sp>
        <p:nvSpPr>
          <p:cNvPr id="23" name="Google Shape;23;p49"/>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49"/>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 name="Google Shape;25;p49"/>
          <p:cNvSpPr/>
          <p:nvPr/>
        </p:nvSpPr>
        <p:spPr>
          <a:xfrm>
            <a:off x="0" y="4963500"/>
            <a:ext cx="9144000" cy="18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 name="Google Shape;26;p49"/>
          <p:cNvSpPr/>
          <p:nvPr/>
        </p:nvSpPr>
        <p:spPr>
          <a:xfrm>
            <a:off x="0" y="0"/>
            <a:ext cx="9144000" cy="72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Layout">
  <p:cSld name="1_Agenda Layout">
    <p:spTree>
      <p:nvGrpSpPr>
        <p:cNvPr id="27" name="Shape 27"/>
        <p:cNvGrpSpPr/>
        <p:nvPr/>
      </p:nvGrpSpPr>
      <p:grpSpPr>
        <a:xfrm>
          <a:off x="0" y="0"/>
          <a:ext cx="0" cy="0"/>
          <a:chOff x="0" y="0"/>
          <a:chExt cx="0" cy="0"/>
        </a:xfrm>
      </p:grpSpPr>
      <p:sp>
        <p:nvSpPr>
          <p:cNvPr id="28" name="Google Shape;28;p53"/>
          <p:cNvSpPr/>
          <p:nvPr/>
        </p:nvSpPr>
        <p:spPr>
          <a:xfrm>
            <a:off x="-2604" y="0"/>
            <a:ext cx="1584176" cy="51435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aphicFrame>
        <p:nvGraphicFramePr>
          <p:cNvPr id="29" name="Google Shape;29;p53"/>
          <p:cNvGraphicFramePr/>
          <p:nvPr/>
        </p:nvGraphicFramePr>
        <p:xfrm>
          <a:off x="7179563" y="3228975"/>
          <a:ext cx="1933575" cy="1914525"/>
        </p:xfrm>
        <a:graphic>
          <a:graphicData uri="http://schemas.openxmlformats.org/presentationml/2006/ole">
            <mc:AlternateContent>
              <mc:Choice Requires="v">
                <p:oleObj r:id="rId3" imgH="1914525" imgW="1933575" progId="" spid="_x0000_s1">
                  <p:embed/>
                </p:oleObj>
              </mc:Choice>
              <mc:Fallback>
                <p:oleObj r:id="rId4" imgH="1914525" imgW="1933575" progId="">
                  <p:embed/>
                  <p:pic>
                    <p:nvPicPr>
                      <p:cNvPr id="29" name="Google Shape;29;p53"/>
                      <p:cNvPicPr preferRelativeResize="0"/>
                      <p:nvPr/>
                    </p:nvPicPr>
                    <p:blipFill rotWithShape="1">
                      <a:blip r:embed="rId5">
                        <a:alphaModFix/>
                      </a:blip>
                      <a:srcRect b="0" l="0" r="0" t="0"/>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Layout">
  <p:cSld name="3_Basic Layout">
    <p:spTree>
      <p:nvGrpSpPr>
        <p:cNvPr id="30" name="Shape 30"/>
        <p:cNvGrpSpPr/>
        <p:nvPr/>
      </p:nvGrpSpPr>
      <p:grpSpPr>
        <a:xfrm>
          <a:off x="0" y="0"/>
          <a:ext cx="0" cy="0"/>
          <a:chOff x="0" y="0"/>
          <a:chExt cx="0" cy="0"/>
        </a:xfrm>
      </p:grpSpPr>
      <p:sp>
        <p:nvSpPr>
          <p:cNvPr id="31" name="Google Shape;31;p54"/>
          <p:cNvSpPr/>
          <p:nvPr/>
        </p:nvSpPr>
        <p:spPr>
          <a:xfrm>
            <a:off x="0" y="3399842"/>
            <a:ext cx="9144000" cy="1743658"/>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 name="Google Shape;32;p54"/>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 name="Google Shape;33;p54"/>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54"/>
          <p:cNvSpPr/>
          <p:nvPr/>
        </p:nvSpPr>
        <p:spPr>
          <a:xfrm>
            <a:off x="4043561" y="2859782"/>
            <a:ext cx="1080120" cy="1080120"/>
          </a:xfrm>
          <a:prstGeom prst="ellipse">
            <a:avLst/>
          </a:prstGeom>
          <a:solidFill>
            <a:schemeClr val="lt1"/>
          </a:solidFill>
          <a:ln cap="flat" cmpd="sng" w="635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aphicFrame>
        <p:nvGraphicFramePr>
          <p:cNvPr id="35" name="Google Shape;35;p54"/>
          <p:cNvGraphicFramePr/>
          <p:nvPr/>
        </p:nvGraphicFramePr>
        <p:xfrm>
          <a:off x="4218748" y="3077490"/>
          <a:ext cx="706503" cy="699542"/>
        </p:xfrm>
        <a:graphic>
          <a:graphicData uri="http://schemas.openxmlformats.org/presentationml/2006/ole">
            <mc:AlternateContent>
              <mc:Choice Requires="v">
                <p:oleObj r:id="rId3" imgH="699542" imgW="706503" progId="" spid="_x0000_s1">
                  <p:embed/>
                </p:oleObj>
              </mc:Choice>
              <mc:Fallback>
                <p:oleObj r:id="rId4" imgH="699542" imgW="706503" progId="">
                  <p:embed/>
                  <p:pic>
                    <p:nvPicPr>
                      <p:cNvPr id="35" name="Google Shape;35;p54"/>
                      <p:cNvPicPr preferRelativeResize="0"/>
                      <p:nvPr/>
                    </p:nvPicPr>
                    <p:blipFill rotWithShape="1">
                      <a:blip r:embed="rId5">
                        <a:alphaModFix/>
                      </a:blip>
                      <a:srcRect b="0" l="0" r="0" t="0"/>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asic Layout">
  <p:cSld name="4_Basic Layout">
    <p:spTree>
      <p:nvGrpSpPr>
        <p:cNvPr id="36" name="Shape 36"/>
        <p:cNvGrpSpPr/>
        <p:nvPr/>
      </p:nvGrpSpPr>
      <p:grpSpPr>
        <a:xfrm>
          <a:off x="0" y="0"/>
          <a:ext cx="0" cy="0"/>
          <a:chOff x="0" y="0"/>
          <a:chExt cx="0" cy="0"/>
        </a:xfrm>
      </p:grpSpPr>
      <p:sp>
        <p:nvSpPr>
          <p:cNvPr id="37" name="Google Shape;37;p55"/>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55"/>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and Contents Layout">
  <p:cSld name="Images and Contents Layout">
    <p:bg>
      <p:bgPr>
        <a:solidFill>
          <a:schemeClr val="lt1"/>
        </a:solidFill>
      </p:bgPr>
    </p:bg>
    <p:spTree>
      <p:nvGrpSpPr>
        <p:cNvPr id="39" name="Shape 39"/>
        <p:cNvGrpSpPr/>
        <p:nvPr/>
      </p:nvGrpSpPr>
      <p:grpSpPr>
        <a:xfrm>
          <a:off x="0" y="0"/>
          <a:ext cx="0" cy="0"/>
          <a:chOff x="0" y="0"/>
          <a:chExt cx="0" cy="0"/>
        </a:xfrm>
      </p:grpSpPr>
      <p:sp>
        <p:nvSpPr>
          <p:cNvPr id="40" name="Google Shape;40;p56"/>
          <p:cNvSpPr/>
          <p:nvPr/>
        </p:nvSpPr>
        <p:spPr>
          <a:xfrm>
            <a:off x="143508" y="92609"/>
            <a:ext cx="8856984" cy="4958283"/>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 name="Google Shape;41;p56"/>
          <p:cNvSpPr txBox="1"/>
          <p:nvPr>
            <p:ph idx="1" type="body"/>
          </p:nvPr>
        </p:nvSpPr>
        <p:spPr>
          <a:xfrm>
            <a:off x="0" y="181632"/>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 name="Google Shape;42;p56"/>
          <p:cNvSpPr txBox="1"/>
          <p:nvPr>
            <p:ph idx="2" type="body"/>
          </p:nvPr>
        </p:nvSpPr>
        <p:spPr>
          <a:xfrm>
            <a:off x="0" y="757696"/>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56"/>
          <p:cNvSpPr/>
          <p:nvPr>
            <p:ph idx="3" type="pic"/>
          </p:nvPr>
        </p:nvSpPr>
        <p:spPr>
          <a:xfrm>
            <a:off x="0" y="1347774"/>
            <a:ext cx="2160240" cy="1872048"/>
          </a:xfrm>
          <a:prstGeom prst="rect">
            <a:avLst/>
          </a:prstGeom>
          <a:solidFill>
            <a:srgbClr val="F2F2F2"/>
          </a:solidFill>
          <a:ln>
            <a:noFill/>
          </a:ln>
        </p:spPr>
      </p:sp>
      <p:sp>
        <p:nvSpPr>
          <p:cNvPr id="44" name="Google Shape;44;p56"/>
          <p:cNvSpPr/>
          <p:nvPr>
            <p:ph idx="4" type="pic"/>
          </p:nvPr>
        </p:nvSpPr>
        <p:spPr>
          <a:xfrm>
            <a:off x="2327920" y="1347774"/>
            <a:ext cx="2160240" cy="1872048"/>
          </a:xfrm>
          <a:prstGeom prst="rect">
            <a:avLst/>
          </a:prstGeom>
          <a:solidFill>
            <a:srgbClr val="F2F2F2"/>
          </a:solidFill>
          <a:ln>
            <a:noFill/>
          </a:ln>
        </p:spPr>
      </p:sp>
      <p:sp>
        <p:nvSpPr>
          <p:cNvPr id="45" name="Google Shape;45;p56"/>
          <p:cNvSpPr/>
          <p:nvPr>
            <p:ph idx="5" type="pic"/>
          </p:nvPr>
        </p:nvSpPr>
        <p:spPr>
          <a:xfrm>
            <a:off x="4655840" y="1347774"/>
            <a:ext cx="2160240" cy="1872048"/>
          </a:xfrm>
          <a:prstGeom prst="rect">
            <a:avLst/>
          </a:prstGeom>
          <a:solidFill>
            <a:srgbClr val="F2F2F2"/>
          </a:solidFill>
          <a:ln>
            <a:noFill/>
          </a:ln>
        </p:spPr>
      </p:sp>
      <p:sp>
        <p:nvSpPr>
          <p:cNvPr id="46" name="Google Shape;46;p56"/>
          <p:cNvSpPr/>
          <p:nvPr>
            <p:ph idx="6" type="pic"/>
          </p:nvPr>
        </p:nvSpPr>
        <p:spPr>
          <a:xfrm>
            <a:off x="6983760" y="1347774"/>
            <a:ext cx="2160240" cy="1872048"/>
          </a:xfrm>
          <a:prstGeom prst="rect">
            <a:avLst/>
          </a:prstGeom>
          <a:solidFill>
            <a:srgbClr val="F2F2F2"/>
          </a:solidFill>
          <a:ln>
            <a:noFill/>
          </a:ln>
        </p:spPr>
      </p:sp>
      <p:sp>
        <p:nvSpPr>
          <p:cNvPr id="47" name="Google Shape;47;p56"/>
          <p:cNvSpPr/>
          <p:nvPr/>
        </p:nvSpPr>
        <p:spPr>
          <a:xfrm>
            <a:off x="0" y="3219822"/>
            <a:ext cx="2160000" cy="15841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 name="Google Shape;48;p56"/>
          <p:cNvSpPr/>
          <p:nvPr/>
        </p:nvSpPr>
        <p:spPr>
          <a:xfrm>
            <a:off x="2328000" y="3219822"/>
            <a:ext cx="2160000" cy="15841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 name="Google Shape;49;p56"/>
          <p:cNvSpPr/>
          <p:nvPr/>
        </p:nvSpPr>
        <p:spPr>
          <a:xfrm>
            <a:off x="4656000" y="3219822"/>
            <a:ext cx="2160000" cy="15841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56"/>
          <p:cNvSpPr/>
          <p:nvPr/>
        </p:nvSpPr>
        <p:spPr>
          <a:xfrm>
            <a:off x="6984000" y="3219822"/>
            <a:ext cx="2160000" cy="15841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51" name="Shape 51"/>
        <p:cNvGrpSpPr/>
        <p:nvPr/>
      </p:nvGrpSpPr>
      <p:grpSpPr>
        <a:xfrm>
          <a:off x="0" y="0"/>
          <a:ext cx="0" cy="0"/>
          <a:chOff x="0" y="0"/>
          <a:chExt cx="0" cy="0"/>
        </a:xfrm>
      </p:grpSpPr>
      <p:sp>
        <p:nvSpPr>
          <p:cNvPr id="52" name="Google Shape;52;p57"/>
          <p:cNvSpPr/>
          <p:nvPr/>
        </p:nvSpPr>
        <p:spPr>
          <a:xfrm>
            <a:off x="0" y="2932113"/>
            <a:ext cx="9144000" cy="2211387"/>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57"/>
          <p:cNvSpPr txBox="1"/>
          <p:nvPr>
            <p:ph idx="1" type="body"/>
          </p:nvPr>
        </p:nvSpPr>
        <p:spPr>
          <a:xfrm>
            <a:off x="0" y="181632"/>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57"/>
          <p:cNvSpPr txBox="1"/>
          <p:nvPr>
            <p:ph idx="2" type="body"/>
          </p:nvPr>
        </p:nvSpPr>
        <p:spPr>
          <a:xfrm>
            <a:off x="0" y="757696"/>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D:\Fullppt\005-PNG이미지\노트북.png" id="55" name="Google Shape;55;p57"/>
          <p:cNvPicPr preferRelativeResize="0"/>
          <p:nvPr/>
        </p:nvPicPr>
        <p:blipFill rotWithShape="1">
          <a:blip r:embed="rId2">
            <a:alphaModFix/>
          </a:blip>
          <a:srcRect b="0" l="0" r="0" t="0"/>
          <a:stretch/>
        </p:blipFill>
        <p:spPr>
          <a:xfrm>
            <a:off x="2555776" y="1131590"/>
            <a:ext cx="7230270" cy="3677432"/>
          </a:xfrm>
          <a:prstGeom prst="rect">
            <a:avLst/>
          </a:prstGeom>
          <a:noFill/>
          <a:ln>
            <a:noFill/>
          </a:ln>
        </p:spPr>
      </p:pic>
      <p:sp>
        <p:nvSpPr>
          <p:cNvPr id="56" name="Google Shape;56;p57"/>
          <p:cNvSpPr/>
          <p:nvPr>
            <p:ph idx="3" type="pic"/>
          </p:nvPr>
        </p:nvSpPr>
        <p:spPr>
          <a:xfrm>
            <a:off x="4513480" y="1626257"/>
            <a:ext cx="3465217" cy="2562605"/>
          </a:xfrm>
          <a:prstGeom prst="rect">
            <a:avLst/>
          </a:prstGeom>
          <a:solidFill>
            <a:srgbClr val="F2F2F2"/>
          </a:solidFill>
          <a:ln>
            <a:noFill/>
          </a:ln>
        </p:spPr>
      </p:sp>
      <p:sp>
        <p:nvSpPr>
          <p:cNvPr id="57" name="Google Shape;57;p57"/>
          <p:cNvSpPr/>
          <p:nvPr/>
        </p:nvSpPr>
        <p:spPr>
          <a:xfrm>
            <a:off x="467544" y="3363838"/>
            <a:ext cx="3024336" cy="10081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s and Contents Layout">
  <p:cSld name="2_Images and Contents Layout">
    <p:spTree>
      <p:nvGrpSpPr>
        <p:cNvPr id="58" name="Shape 58"/>
        <p:cNvGrpSpPr/>
        <p:nvPr/>
      </p:nvGrpSpPr>
      <p:grpSpPr>
        <a:xfrm>
          <a:off x="0" y="0"/>
          <a:ext cx="0" cy="0"/>
          <a:chOff x="0" y="0"/>
          <a:chExt cx="0" cy="0"/>
        </a:xfrm>
      </p:grpSpPr>
      <p:sp>
        <p:nvSpPr>
          <p:cNvPr id="59" name="Google Shape;59;p58"/>
          <p:cNvSpPr txBox="1"/>
          <p:nvPr>
            <p:ph idx="1" type="body"/>
          </p:nvPr>
        </p:nvSpPr>
        <p:spPr>
          <a:xfrm>
            <a:off x="0" y="181632"/>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58"/>
          <p:cNvSpPr txBox="1"/>
          <p:nvPr>
            <p:ph idx="2" type="body"/>
          </p:nvPr>
        </p:nvSpPr>
        <p:spPr>
          <a:xfrm>
            <a:off x="0" y="757696"/>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 name="Google Shape;61;p58"/>
          <p:cNvSpPr/>
          <p:nvPr/>
        </p:nvSpPr>
        <p:spPr>
          <a:xfrm>
            <a:off x="0" y="1759754"/>
            <a:ext cx="9144000" cy="2211387"/>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D:\Fullppt\PNG이미지\핸드폰2.png" id="62" name="Google Shape;62;p58"/>
          <p:cNvPicPr preferRelativeResize="0"/>
          <p:nvPr/>
        </p:nvPicPr>
        <p:blipFill rotWithShape="1">
          <a:blip r:embed="rId2">
            <a:alphaModFix/>
          </a:blip>
          <a:srcRect b="0" l="0" r="0" t="0"/>
          <a:stretch/>
        </p:blipFill>
        <p:spPr>
          <a:xfrm>
            <a:off x="6023208" y="1042230"/>
            <a:ext cx="2869272" cy="3474631"/>
          </a:xfrm>
          <a:prstGeom prst="rect">
            <a:avLst/>
          </a:prstGeom>
          <a:noFill/>
          <a:ln>
            <a:noFill/>
          </a:ln>
        </p:spPr>
      </p:pic>
      <p:sp>
        <p:nvSpPr>
          <p:cNvPr id="63" name="Google Shape;63;p58"/>
          <p:cNvSpPr/>
          <p:nvPr>
            <p:ph idx="3" type="pic"/>
          </p:nvPr>
        </p:nvSpPr>
        <p:spPr>
          <a:xfrm>
            <a:off x="7380312" y="1175233"/>
            <a:ext cx="1008112" cy="2556104"/>
          </a:xfrm>
          <a:prstGeom prst="rect">
            <a:avLst/>
          </a:prstGeom>
          <a:solidFill>
            <a:srgbClr val="F2F2F2"/>
          </a:solidFill>
          <a:ln>
            <a:noFill/>
          </a:ln>
        </p:spPr>
      </p:sp>
      <p:sp>
        <p:nvSpPr>
          <p:cNvPr id="64" name="Google Shape;64;p58"/>
          <p:cNvSpPr/>
          <p:nvPr>
            <p:ph idx="4" type="pic"/>
          </p:nvPr>
        </p:nvSpPr>
        <p:spPr>
          <a:xfrm>
            <a:off x="5643269" y="1261134"/>
            <a:ext cx="1654766" cy="2556104"/>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45"/>
          <p:cNvPicPr preferRelativeResize="0"/>
          <p:nvPr/>
        </p:nvPicPr>
        <p:blipFill rotWithShape="1">
          <a:blip r:embed="rId1">
            <a:alphaModFix/>
          </a:blip>
          <a:srcRect b="0" l="0" r="0" t="0"/>
          <a:stretch/>
        </p:blipFill>
        <p:spPr>
          <a:xfrm>
            <a:off x="1963084" y="4561748"/>
            <a:ext cx="1803136" cy="378658"/>
          </a:xfrm>
          <a:prstGeom prst="rect">
            <a:avLst/>
          </a:prstGeom>
          <a:noFill/>
          <a:ln>
            <a:noFill/>
          </a:ln>
        </p:spPr>
      </p:pic>
      <p:sp>
        <p:nvSpPr>
          <p:cNvPr id="7" name="Google Shape;7;p45"/>
          <p:cNvSpPr txBox="1"/>
          <p:nvPr/>
        </p:nvSpPr>
        <p:spPr>
          <a:xfrm>
            <a:off x="3707904" y="4561748"/>
            <a:ext cx="3816424" cy="3231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GB" sz="700" u="none" cap="none" strike="noStrik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indent="0" lvl="0" marL="0" marR="0" rtl="0" algn="l">
              <a:lnSpc>
                <a:spcPct val="100000"/>
              </a:lnSpc>
              <a:spcBef>
                <a:spcPts val="0"/>
              </a:spcBef>
              <a:spcAft>
                <a:spcPts val="0"/>
              </a:spcAft>
              <a:buNone/>
            </a:pPr>
            <a:r>
              <a:rPr b="0" i="0" lang="en-GB" sz="700" u="none" cap="none" strike="noStrik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 name="Shape 16"/>
        <p:cNvGrpSpPr/>
        <p:nvPr/>
      </p:nvGrpSpPr>
      <p:grpSpPr>
        <a:xfrm>
          <a:off x="0" y="0"/>
          <a:ext cx="0" cy="0"/>
          <a:chOff x="0" y="0"/>
          <a:chExt cx="0" cy="0"/>
        </a:xfrm>
      </p:grpSpPr>
      <p:pic>
        <p:nvPicPr>
          <p:cNvPr id="17" name="Google Shape;17;p47"/>
          <p:cNvPicPr preferRelativeResize="0"/>
          <p:nvPr/>
        </p:nvPicPr>
        <p:blipFill rotWithShape="1">
          <a:blip r:embed="rId1">
            <a:alphaModFix/>
          </a:blip>
          <a:srcRect b="0" l="0" r="0" t="0"/>
          <a:stretch/>
        </p:blipFill>
        <p:spPr>
          <a:xfrm>
            <a:off x="1963084" y="4561748"/>
            <a:ext cx="1803136" cy="378658"/>
          </a:xfrm>
          <a:prstGeom prst="rect">
            <a:avLst/>
          </a:prstGeom>
          <a:noFill/>
          <a:ln>
            <a:noFill/>
          </a:ln>
        </p:spPr>
      </p:pic>
      <p:sp>
        <p:nvSpPr>
          <p:cNvPr id="18" name="Google Shape;18;p47"/>
          <p:cNvSpPr txBox="1"/>
          <p:nvPr/>
        </p:nvSpPr>
        <p:spPr>
          <a:xfrm>
            <a:off x="3707904" y="4561748"/>
            <a:ext cx="3816424" cy="3231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GB" sz="700" u="none" cap="none" strike="noStrik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indent="0" lvl="0" marL="0" marR="0" rtl="0" algn="l">
              <a:lnSpc>
                <a:spcPct val="100000"/>
              </a:lnSpc>
              <a:spcBef>
                <a:spcPts val="0"/>
              </a:spcBef>
              <a:spcAft>
                <a:spcPts val="0"/>
              </a:spcAft>
              <a:buNone/>
            </a:pPr>
            <a:r>
              <a:rPr b="0" i="0" lang="en-GB" sz="700" u="none" cap="none" strike="noStrik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id="104" name="Google Shape;104;p50"/>
          <p:cNvPicPr preferRelativeResize="0"/>
          <p:nvPr/>
        </p:nvPicPr>
        <p:blipFill rotWithShape="1">
          <a:blip r:embed="rId1">
            <a:alphaModFix/>
          </a:blip>
          <a:srcRect b="0" l="0" r="0" t="0"/>
          <a:stretch/>
        </p:blipFill>
        <p:spPr>
          <a:xfrm>
            <a:off x="1963084" y="4561748"/>
            <a:ext cx="1803136" cy="378658"/>
          </a:xfrm>
          <a:prstGeom prst="rect">
            <a:avLst/>
          </a:prstGeom>
          <a:noFill/>
          <a:ln>
            <a:noFill/>
          </a:ln>
        </p:spPr>
      </p:pic>
      <p:sp>
        <p:nvSpPr>
          <p:cNvPr id="105" name="Google Shape;105;p50"/>
          <p:cNvSpPr txBox="1"/>
          <p:nvPr/>
        </p:nvSpPr>
        <p:spPr>
          <a:xfrm>
            <a:off x="3707904" y="4561748"/>
            <a:ext cx="3816424" cy="3231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GB" sz="700">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indent="0" lvl="0" marL="0" marR="0" rtl="0" algn="l">
              <a:lnSpc>
                <a:spcPct val="100000"/>
              </a:lnSpc>
              <a:spcBef>
                <a:spcPts val="0"/>
              </a:spcBef>
              <a:spcAft>
                <a:spcPts val="0"/>
              </a:spcAft>
              <a:buNone/>
            </a:pPr>
            <a:r>
              <a:rPr lang="en-GB" sz="700">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68" r:id="rId2"/>
    <p:sldLayoutId id="214748366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projectspecial.eu" TargetMode="External"/><Relationship Id="rId4" Type="http://schemas.openxmlformats.org/officeDocument/2006/relationships/image" Target="../media/image23.png"/><Relationship Id="rId5"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mailchimp.com/" TargetMode="Externa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hyperlink" Target="http://www.projectspecial.e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nvSpPr>
        <p:spPr>
          <a:xfrm>
            <a:off x="2394012" y="2770681"/>
            <a:ext cx="4355976" cy="108012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rPr lang="en-GB" sz="2000">
                <a:solidFill>
                  <a:schemeClr val="dk1"/>
                </a:solidFill>
              </a:rPr>
              <a:t>Stafrænt frumkvöðlastarf</a:t>
            </a:r>
            <a:r>
              <a:rPr b="0" i="0" lang="en-GB" sz="2000" u="none" cap="none" strike="noStrike">
                <a:solidFill>
                  <a:schemeClr val="dk1"/>
                </a:solidFill>
                <a:latin typeface="Arial"/>
                <a:ea typeface="Arial"/>
                <a:cs typeface="Arial"/>
                <a:sym typeface="Arial"/>
              </a:rPr>
              <a:t>: </a:t>
            </a:r>
            <a:r>
              <a:rPr lang="en-GB" sz="2000">
                <a:solidFill>
                  <a:schemeClr val="dk1"/>
                </a:solidFill>
              </a:rPr>
              <a:t>að nýta sér tækifærin í kringum sig</a:t>
            </a:r>
            <a:endParaRPr b="0" i="0" sz="2000" u="none" cap="none" strike="noStrike">
              <a:solidFill>
                <a:schemeClr val="dk1"/>
              </a:solidFill>
              <a:latin typeface="Arial"/>
              <a:ea typeface="Arial"/>
              <a:cs typeface="Arial"/>
              <a:sym typeface="Arial"/>
            </a:endParaRPr>
          </a:p>
        </p:txBody>
      </p:sp>
      <p:sp>
        <p:nvSpPr>
          <p:cNvPr id="120" name="Google Shape;120;p1"/>
          <p:cNvSpPr txBox="1"/>
          <p:nvPr/>
        </p:nvSpPr>
        <p:spPr>
          <a:xfrm>
            <a:off x="2394160" y="3822128"/>
            <a:ext cx="4355828" cy="4888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rPr b="1" lang="en-GB">
                <a:solidFill>
                  <a:schemeClr val="dk1"/>
                </a:solidFill>
              </a:rPr>
              <a:t>Útvegað af</a:t>
            </a:r>
            <a:r>
              <a:rPr b="1" i="0" lang="en-GB" sz="1400" u="none" cap="none" strike="noStrike">
                <a:solidFill>
                  <a:schemeClr val="dk1"/>
                </a:solidFill>
                <a:latin typeface="Arial"/>
                <a:ea typeface="Arial"/>
                <a:cs typeface="Arial"/>
                <a:sym typeface="Arial"/>
              </a:rPr>
              <a:t>: Internet Web Solutions</a:t>
            </a:r>
            <a:endParaRPr b="0" i="0" sz="1400" u="none" cap="none" strike="noStrike">
              <a:solidFill>
                <a:schemeClr val="dk1"/>
              </a:solidFill>
              <a:latin typeface="Arial"/>
              <a:ea typeface="Arial"/>
              <a:cs typeface="Arial"/>
              <a:sym typeface="Arial"/>
            </a:endParaRPr>
          </a:p>
        </p:txBody>
      </p:sp>
      <p:pic>
        <p:nvPicPr>
          <p:cNvPr id="121" name="Google Shape;121;p1"/>
          <p:cNvPicPr preferRelativeResize="0"/>
          <p:nvPr/>
        </p:nvPicPr>
        <p:blipFill rotWithShape="1">
          <a:blip r:embed="rId3">
            <a:alphaModFix/>
          </a:blip>
          <a:srcRect b="0" l="0" r="0" t="0"/>
          <a:stretch/>
        </p:blipFill>
        <p:spPr>
          <a:xfrm>
            <a:off x="1630382" y="4470780"/>
            <a:ext cx="1512168" cy="317245"/>
          </a:xfrm>
          <a:prstGeom prst="rect">
            <a:avLst/>
          </a:prstGeom>
          <a:noFill/>
          <a:ln>
            <a:noFill/>
          </a:ln>
        </p:spPr>
      </p:pic>
      <p:sp>
        <p:nvSpPr>
          <p:cNvPr id="122" name="Google Shape;122;p1"/>
          <p:cNvSpPr txBox="1"/>
          <p:nvPr/>
        </p:nvSpPr>
        <p:spPr>
          <a:xfrm>
            <a:off x="3059831" y="4310944"/>
            <a:ext cx="4680521" cy="6275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800"/>
              <a:buFont typeface="Arial"/>
              <a:buNone/>
            </a:pPr>
            <a:r>
              <a:rPr b="0" i="0" lang="en-GB" sz="800" u="none" cap="none" strike="noStrik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Hvað er stafrænt frumkvöðlastarf?</a:t>
            </a:r>
            <a:endParaRPr sz="2800"/>
          </a:p>
        </p:txBody>
      </p:sp>
      <p:sp>
        <p:nvSpPr>
          <p:cNvPr id="210" name="Google Shape;210;p10"/>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Fyrstu skref hins stafræna fyrirtækis</a:t>
            </a:r>
            <a:endParaRPr/>
          </a:p>
        </p:txBody>
      </p:sp>
      <p:sp>
        <p:nvSpPr>
          <p:cNvPr id="211" name="Google Shape;211;p10"/>
          <p:cNvSpPr txBox="1"/>
          <p:nvPr/>
        </p:nvSpPr>
        <p:spPr>
          <a:xfrm>
            <a:off x="395536" y="1434468"/>
            <a:ext cx="4392600" cy="2770500"/>
          </a:xfrm>
          <a:prstGeom prst="rect">
            <a:avLst/>
          </a:prstGeom>
          <a:noFill/>
          <a:ln>
            <a:noFill/>
          </a:ln>
        </p:spPr>
        <p:txBody>
          <a:bodyPr anchorCtr="0" anchor="t" bIns="45700" lIns="91425" spcFirstLastPara="1" rIns="91425" wrap="square" tIns="45700">
            <a:spAutoFit/>
          </a:bodyPr>
          <a:lstStyle/>
          <a:p>
            <a:pPr indent="-304800" lvl="0" marL="457200" rtl="0" algn="just">
              <a:lnSpc>
                <a:spcPct val="150000"/>
              </a:lnSpc>
              <a:spcBef>
                <a:spcPts val="0"/>
              </a:spcBef>
              <a:spcAft>
                <a:spcPts val="0"/>
              </a:spcAft>
              <a:buClr>
                <a:srgbClr val="F39E5A"/>
              </a:buClr>
              <a:buSzPts val="1200"/>
              <a:buAutoNum type="arabicPeriod"/>
            </a:pPr>
            <a:r>
              <a:rPr b="1" lang="en-GB" sz="1200">
                <a:solidFill>
                  <a:srgbClr val="F39E5A"/>
                </a:solidFill>
              </a:rPr>
              <a:t>Skoðaðu möguleikana og hvað þú hefur fram að færa.</a:t>
            </a:r>
            <a:r>
              <a:rPr lang="en-GB" sz="1200">
                <a:solidFill>
                  <a:srgbClr val="434343"/>
                </a:solidFill>
              </a:rPr>
              <a:t> Í hverju ertu góður? Hvað myndir þú vilja bjóða viðskiptavinum þínum? Hvernig myndir þú vilja vinna? Út frá þessu ættir þú að koma með viðskiptahugmynd.</a:t>
            </a:r>
            <a:endParaRPr sz="1200">
              <a:solidFill>
                <a:srgbClr val="434343"/>
              </a:solidFill>
            </a:endParaRPr>
          </a:p>
          <a:p>
            <a:pPr indent="-304800" lvl="0" marL="457200" rtl="0" algn="just">
              <a:lnSpc>
                <a:spcPct val="150000"/>
              </a:lnSpc>
              <a:spcBef>
                <a:spcPts val="0"/>
              </a:spcBef>
              <a:spcAft>
                <a:spcPts val="0"/>
              </a:spcAft>
              <a:buClr>
                <a:srgbClr val="F39E5A"/>
              </a:buClr>
              <a:buSzPts val="1200"/>
              <a:buAutoNum type="arabicPeriod"/>
            </a:pPr>
            <a:r>
              <a:rPr b="1" lang="en-GB" sz="1200">
                <a:solidFill>
                  <a:srgbClr val="F39E5A"/>
                </a:solidFill>
              </a:rPr>
              <a:t>Greindu umhverfi þitt, markaðinn og hugsanlega keppinauta</a:t>
            </a:r>
            <a:r>
              <a:rPr lang="en-GB" sz="1200">
                <a:solidFill>
                  <a:srgbClr val="F39E5A"/>
                </a:solidFill>
              </a:rPr>
              <a:t>. </a:t>
            </a:r>
            <a:r>
              <a:rPr lang="en-GB" sz="1200">
                <a:solidFill>
                  <a:srgbClr val="434343"/>
                </a:solidFill>
              </a:rPr>
              <a:t>Til að greina hagkvæmni hugmyndar þinnar geturðu framkvæmt mismunandi gerðir af greiningu, svo sem SVÓT greiningu (styrkleikar, veikleikar, tækifæri og ógnir). Að auki ættir þú að rannsaka hverjir keppinautar þínir gætu verið.</a:t>
            </a:r>
            <a:endParaRPr b="1" sz="1200">
              <a:solidFill>
                <a:srgbClr val="434343"/>
              </a:solidFill>
            </a:endParaRPr>
          </a:p>
        </p:txBody>
      </p:sp>
      <p:pic>
        <p:nvPicPr>
          <p:cNvPr descr="Gráfico, Icono, Gráfico de proyección solar&#10;&#10;Descripción generada automáticamente" id="212" name="Google Shape;212;p10"/>
          <p:cNvPicPr preferRelativeResize="0"/>
          <p:nvPr/>
        </p:nvPicPr>
        <p:blipFill rotWithShape="1">
          <a:blip r:embed="rId3">
            <a:alphaModFix/>
          </a:blip>
          <a:srcRect b="0" l="0" r="0" t="0"/>
          <a:stretch/>
        </p:blipFill>
        <p:spPr>
          <a:xfrm>
            <a:off x="5148064" y="1562666"/>
            <a:ext cx="3468746" cy="257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Hvað er stafrænt frumkvöðlastarf?</a:t>
            </a:r>
            <a:endParaRPr sz="2800"/>
          </a:p>
        </p:txBody>
      </p:sp>
      <p:sp>
        <p:nvSpPr>
          <p:cNvPr id="218" name="Google Shape;218;p11"/>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1800"/>
              <a:buNone/>
            </a:pPr>
            <a:r>
              <a:rPr lang="en-GB" sz="1800">
                <a:solidFill>
                  <a:schemeClr val="hlink"/>
                </a:solidFill>
              </a:rPr>
              <a:t>Fyrstu skref hins stafræna fyrirtækis</a:t>
            </a:r>
            <a:endParaRPr sz="1800"/>
          </a:p>
        </p:txBody>
      </p:sp>
      <p:sp>
        <p:nvSpPr>
          <p:cNvPr id="219" name="Google Shape;219;p11"/>
          <p:cNvSpPr txBox="1"/>
          <p:nvPr/>
        </p:nvSpPr>
        <p:spPr>
          <a:xfrm>
            <a:off x="395536" y="1623530"/>
            <a:ext cx="5400600" cy="2216400"/>
          </a:xfrm>
          <a:prstGeom prst="rect">
            <a:avLst/>
          </a:prstGeom>
          <a:noFill/>
          <a:ln>
            <a:noFill/>
          </a:ln>
        </p:spPr>
        <p:txBody>
          <a:bodyPr anchorCtr="0" anchor="t" bIns="45700" lIns="91425" spcFirstLastPara="1" rIns="91425" wrap="square" tIns="45700">
            <a:spAutoFit/>
          </a:bodyPr>
          <a:lstStyle/>
          <a:p>
            <a:pPr indent="-304800" lvl="0" marL="457200" rtl="0" algn="just">
              <a:lnSpc>
                <a:spcPct val="150000"/>
              </a:lnSpc>
              <a:spcBef>
                <a:spcPts val="0"/>
              </a:spcBef>
              <a:spcAft>
                <a:spcPts val="0"/>
              </a:spcAft>
              <a:buClr>
                <a:srgbClr val="F39E5A"/>
              </a:buClr>
              <a:buSzPts val="1200"/>
              <a:buAutoNum type="arabicPeriod" startAt="3"/>
            </a:pPr>
            <a:r>
              <a:rPr b="1" lang="en-GB" sz="1200">
                <a:solidFill>
                  <a:srgbClr val="F39E5A"/>
                </a:solidFill>
              </a:rPr>
              <a:t>Þróaðu þitt viðskiptasnið. </a:t>
            </a:r>
            <a:r>
              <a:rPr lang="en-GB" sz="1200">
                <a:solidFill>
                  <a:srgbClr val="434343"/>
                </a:solidFill>
              </a:rPr>
              <a:t>Hvaða þjóðfélagshóp vilt þú miða á? Þú getur tekið tillit til aldurs, starfs, staðsetningar...</a:t>
            </a:r>
            <a:endParaRPr sz="1200">
              <a:solidFill>
                <a:srgbClr val="434343"/>
              </a:solidFill>
            </a:endParaRPr>
          </a:p>
          <a:p>
            <a:pPr indent="-304800" lvl="0" marL="457200" rtl="0" algn="just">
              <a:lnSpc>
                <a:spcPct val="150000"/>
              </a:lnSpc>
              <a:spcBef>
                <a:spcPts val="0"/>
              </a:spcBef>
              <a:spcAft>
                <a:spcPts val="0"/>
              </a:spcAft>
              <a:buClr>
                <a:srgbClr val="F39E5A"/>
              </a:buClr>
              <a:buSzPts val="1200"/>
              <a:buAutoNum type="arabicPeriod" startAt="3"/>
            </a:pPr>
            <a:r>
              <a:rPr b="1" lang="en-GB" sz="1200">
                <a:solidFill>
                  <a:srgbClr val="F39E5A"/>
                </a:solidFill>
              </a:rPr>
              <a:t>Búðu til fyrirtækjaímynd við hæfi.</a:t>
            </a:r>
            <a:r>
              <a:rPr lang="en-GB" sz="1200">
                <a:solidFill>
                  <a:srgbClr val="434343"/>
                </a:solidFill>
              </a:rPr>
              <a:t> Þegar þú hefur skilgreint allt sem þú þarft er kominn tími til að búa til gott nafn og aðlaðandi lógó. Gætu að viðeigandi litavali og leturgerð.</a:t>
            </a:r>
            <a:endParaRPr sz="1200">
              <a:solidFill>
                <a:srgbClr val="434343"/>
              </a:solidFill>
            </a:endParaRPr>
          </a:p>
          <a:p>
            <a:pPr indent="-304800" lvl="0" marL="457200" rtl="0" algn="just">
              <a:lnSpc>
                <a:spcPct val="150000"/>
              </a:lnSpc>
              <a:spcBef>
                <a:spcPts val="0"/>
              </a:spcBef>
              <a:spcAft>
                <a:spcPts val="0"/>
              </a:spcAft>
              <a:buClr>
                <a:srgbClr val="F39E5A"/>
              </a:buClr>
              <a:buSzPts val="1200"/>
              <a:buAutoNum type="arabicPeriod" startAt="3"/>
            </a:pPr>
            <a:r>
              <a:rPr b="1" lang="en-GB" sz="1200">
                <a:solidFill>
                  <a:srgbClr val="F39E5A"/>
                </a:solidFill>
              </a:rPr>
              <a:t>Búðu til vefsetur. </a:t>
            </a:r>
            <a:r>
              <a:rPr lang="en-GB" sz="1200">
                <a:solidFill>
                  <a:srgbClr val="434343"/>
                </a:solidFill>
              </a:rPr>
              <a:t>Þú getur fundið mörg ókeypis stafræn tól sem gera þér kleift að búa til vefsetur og síður á einfaldan hátt, og einnig fyrirtæki sem taka að sér slíka vinnu.</a:t>
            </a:r>
            <a:endParaRPr b="1" sz="1200">
              <a:solidFill>
                <a:srgbClr val="434343"/>
              </a:solidFill>
            </a:endParaRPr>
          </a:p>
        </p:txBody>
      </p:sp>
      <p:pic>
        <p:nvPicPr>
          <p:cNvPr descr="Icono&#10;&#10;Descripción generada automáticamente" id="220" name="Google Shape;220;p11"/>
          <p:cNvPicPr preferRelativeResize="0"/>
          <p:nvPr/>
        </p:nvPicPr>
        <p:blipFill rotWithShape="1">
          <a:blip r:embed="rId3">
            <a:alphaModFix/>
          </a:blip>
          <a:srcRect b="0" l="0" r="0" t="0"/>
          <a:stretch/>
        </p:blipFill>
        <p:spPr>
          <a:xfrm>
            <a:off x="6300192" y="1419622"/>
            <a:ext cx="2160240" cy="26819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2"/>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Hvað er stafrænt frumkvöðlastarf?</a:t>
            </a:r>
            <a:endParaRPr sz="2800"/>
          </a:p>
        </p:txBody>
      </p:sp>
      <p:sp>
        <p:nvSpPr>
          <p:cNvPr id="226" name="Google Shape;226;p12"/>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1800"/>
              <a:buNone/>
            </a:pPr>
            <a:r>
              <a:rPr lang="en-GB" sz="1800">
                <a:solidFill>
                  <a:schemeClr val="hlink"/>
                </a:solidFill>
              </a:rPr>
              <a:t>Fyrstu skref hins stafræna fyrirtækis</a:t>
            </a:r>
            <a:endParaRPr sz="1800"/>
          </a:p>
        </p:txBody>
      </p:sp>
      <p:sp>
        <p:nvSpPr>
          <p:cNvPr id="227" name="Google Shape;227;p12"/>
          <p:cNvSpPr txBox="1"/>
          <p:nvPr/>
        </p:nvSpPr>
        <p:spPr>
          <a:xfrm>
            <a:off x="362558" y="1707654"/>
            <a:ext cx="4464600" cy="2216400"/>
          </a:xfrm>
          <a:prstGeom prst="rect">
            <a:avLst/>
          </a:prstGeom>
          <a:noFill/>
          <a:ln>
            <a:noFill/>
          </a:ln>
        </p:spPr>
        <p:txBody>
          <a:bodyPr anchorCtr="0" anchor="t" bIns="45700" lIns="91425" spcFirstLastPara="1" rIns="91425" wrap="square" tIns="45700">
            <a:spAutoFit/>
          </a:bodyPr>
          <a:lstStyle/>
          <a:p>
            <a:pPr indent="-304800" lvl="0" marL="457200" rtl="0" algn="just">
              <a:lnSpc>
                <a:spcPct val="150000"/>
              </a:lnSpc>
              <a:spcBef>
                <a:spcPts val="0"/>
              </a:spcBef>
              <a:spcAft>
                <a:spcPts val="0"/>
              </a:spcAft>
              <a:buClr>
                <a:srgbClr val="F39E5A"/>
              </a:buClr>
              <a:buSzPts val="1200"/>
              <a:buAutoNum type="arabicPeriod" startAt="6"/>
            </a:pPr>
            <a:r>
              <a:rPr b="1" lang="en-GB" sz="1200">
                <a:solidFill>
                  <a:srgbClr val="F39E5A"/>
                </a:solidFill>
              </a:rPr>
              <a:t>Veldu réttu samfélagsnetin fyrir fyrirtækið þitt.</a:t>
            </a:r>
            <a:r>
              <a:rPr b="1" lang="en-GB" sz="1200">
                <a:solidFill>
                  <a:srgbClr val="434343"/>
                </a:solidFill>
              </a:rPr>
              <a:t> </a:t>
            </a:r>
            <a:r>
              <a:rPr lang="en-GB" sz="1200">
                <a:solidFill>
                  <a:srgbClr val="434343"/>
                </a:solidFill>
              </a:rPr>
              <a:t>Hugsaðu um markhópinn þinn - heldurðu að ef hugsanlegir viðskiptavinir þínir eru ungir, þá verði þeir fleiri á Facebook eða Instagram? Kíktu á námseininguna „Stjórnun samfélagsmiðla“ til að læra meira um þetta.</a:t>
            </a:r>
            <a:endParaRPr sz="1200">
              <a:solidFill>
                <a:srgbClr val="434343"/>
              </a:solidFill>
            </a:endParaRPr>
          </a:p>
          <a:p>
            <a:pPr indent="-304800" lvl="0" marL="457200" rtl="0" algn="just">
              <a:lnSpc>
                <a:spcPct val="150000"/>
              </a:lnSpc>
              <a:spcBef>
                <a:spcPts val="0"/>
              </a:spcBef>
              <a:spcAft>
                <a:spcPts val="0"/>
              </a:spcAft>
              <a:buClr>
                <a:srgbClr val="F39E5A"/>
              </a:buClr>
              <a:buSzPts val="1200"/>
              <a:buAutoNum type="arabicPeriod" startAt="6"/>
            </a:pPr>
            <a:r>
              <a:rPr b="1" lang="en-GB" sz="1200">
                <a:solidFill>
                  <a:srgbClr val="F39E5A"/>
                </a:solidFill>
              </a:rPr>
              <a:t>Þróaðu og fylgdu stafrænni markaðsáætlun. </a:t>
            </a:r>
            <a:r>
              <a:rPr lang="en-GB" sz="1200">
                <a:solidFill>
                  <a:srgbClr val="434343"/>
                </a:solidFill>
              </a:rPr>
              <a:t>Í þessari námseiningu muntu geta gert æfingarverkefni í tengslum við stafræna markaðsáætlun!</a:t>
            </a:r>
            <a:endParaRPr b="1" sz="1200">
              <a:solidFill>
                <a:srgbClr val="434343"/>
              </a:solidFill>
            </a:endParaRPr>
          </a:p>
        </p:txBody>
      </p:sp>
      <p:pic>
        <p:nvPicPr>
          <p:cNvPr descr="Interfaz de usuario gráfica&#10;&#10;Descripción generada automáticamente" id="228" name="Google Shape;228;p12"/>
          <p:cNvPicPr preferRelativeResize="0"/>
          <p:nvPr/>
        </p:nvPicPr>
        <p:blipFill rotWithShape="1">
          <a:blip r:embed="rId3">
            <a:alphaModFix/>
          </a:blip>
          <a:srcRect b="0" l="0" r="0" t="0"/>
          <a:stretch/>
        </p:blipFill>
        <p:spPr>
          <a:xfrm>
            <a:off x="5076056" y="1420354"/>
            <a:ext cx="3633378" cy="257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3"/>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Að vera með starfsemi á netinu</a:t>
            </a:r>
            <a:endParaRPr/>
          </a:p>
        </p:txBody>
      </p:sp>
      <p:sp>
        <p:nvSpPr>
          <p:cNvPr id="234" name="Google Shape;234;p13"/>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Merki</a:t>
            </a:r>
            <a:endParaRPr/>
          </a:p>
        </p:txBody>
      </p:sp>
      <p:sp>
        <p:nvSpPr>
          <p:cNvPr id="235" name="Google Shape;235;p13"/>
          <p:cNvSpPr txBox="1"/>
          <p:nvPr/>
        </p:nvSpPr>
        <p:spPr>
          <a:xfrm>
            <a:off x="487464" y="2031777"/>
            <a:ext cx="4824600" cy="1939500"/>
          </a:xfrm>
          <a:prstGeom prst="rect">
            <a:avLst/>
          </a:prstGeom>
          <a:noFill/>
          <a:ln>
            <a:noFill/>
          </a:ln>
        </p:spPr>
        <p:txBody>
          <a:bodyPr anchorCtr="0" anchor="t" bIns="45700" lIns="91425" spcFirstLastPara="1" rIns="91425" wrap="square" tIns="45700">
            <a:spAutoFit/>
          </a:bodyPr>
          <a:lstStyle/>
          <a:p>
            <a:pPr indent="-304800" lvl="0" marL="457200" rtl="0" algn="l">
              <a:lnSpc>
                <a:spcPct val="150000"/>
              </a:lnSpc>
              <a:spcBef>
                <a:spcPts val="0"/>
              </a:spcBef>
              <a:spcAft>
                <a:spcPts val="0"/>
              </a:spcAft>
              <a:buClr>
                <a:srgbClr val="434343"/>
              </a:buClr>
              <a:buSzPts val="1200"/>
              <a:buChar char="∙"/>
            </a:pPr>
            <a:r>
              <a:rPr lang="en-GB" sz="1200">
                <a:solidFill>
                  <a:srgbClr val="434343"/>
                </a:solidFill>
              </a:rPr>
              <a:t>Það ætti að vera </a:t>
            </a:r>
            <a:r>
              <a:rPr b="1" lang="en-GB" sz="1200">
                <a:solidFill>
                  <a:srgbClr val="434343"/>
                </a:solidFill>
              </a:rPr>
              <a:t>einfalt</a:t>
            </a:r>
            <a:r>
              <a:rPr lang="en-GB" sz="1200">
                <a:solidFill>
                  <a:srgbClr val="434343"/>
                </a:solidFill>
              </a:rPr>
              <a:t>, en </a:t>
            </a:r>
            <a:r>
              <a:rPr b="1" lang="en-GB" sz="1200">
                <a:solidFill>
                  <a:srgbClr val="434343"/>
                </a:solidFill>
              </a:rPr>
              <a:t>aðlaðandi.</a:t>
            </a:r>
            <a:endParaRPr b="1" sz="1200">
              <a:solidFill>
                <a:srgbClr val="434343"/>
              </a:solidFill>
            </a:endParaRPr>
          </a:p>
          <a:p>
            <a:pPr indent="-304800" lvl="0" marL="457200" rtl="0" algn="l">
              <a:lnSpc>
                <a:spcPct val="150000"/>
              </a:lnSpc>
              <a:spcBef>
                <a:spcPts val="0"/>
              </a:spcBef>
              <a:spcAft>
                <a:spcPts val="0"/>
              </a:spcAft>
              <a:buClr>
                <a:srgbClr val="434343"/>
              </a:buClr>
              <a:buSzPts val="1200"/>
              <a:buChar char="∙"/>
            </a:pPr>
            <a:r>
              <a:rPr lang="en-GB" sz="1200">
                <a:solidFill>
                  <a:srgbClr val="434343"/>
                </a:solidFill>
              </a:rPr>
              <a:t>Það verður að vera </a:t>
            </a:r>
            <a:r>
              <a:rPr b="1" lang="en-GB" sz="1200">
                <a:solidFill>
                  <a:srgbClr val="434343"/>
                </a:solidFill>
              </a:rPr>
              <a:t>frumlegt</a:t>
            </a:r>
            <a:r>
              <a:rPr lang="en-GB" sz="1200">
                <a:solidFill>
                  <a:srgbClr val="434343"/>
                </a:solidFill>
              </a:rPr>
              <a:t> og tákna kjarna fyrirtækisins.</a:t>
            </a:r>
            <a:endParaRPr sz="1200">
              <a:solidFill>
                <a:srgbClr val="434343"/>
              </a:solidFill>
            </a:endParaRPr>
          </a:p>
          <a:p>
            <a:pPr indent="-304800" lvl="0" marL="457200" rtl="0" algn="l">
              <a:lnSpc>
                <a:spcPct val="150000"/>
              </a:lnSpc>
              <a:spcBef>
                <a:spcPts val="0"/>
              </a:spcBef>
              <a:spcAft>
                <a:spcPts val="0"/>
              </a:spcAft>
              <a:buClr>
                <a:srgbClr val="434343"/>
              </a:buClr>
              <a:buSzPts val="1200"/>
              <a:buChar char="∙"/>
            </a:pPr>
            <a:r>
              <a:rPr lang="en-GB" sz="1200">
                <a:solidFill>
                  <a:srgbClr val="434343"/>
                </a:solidFill>
              </a:rPr>
              <a:t>Það ætti að vera </a:t>
            </a:r>
            <a:r>
              <a:rPr b="1" lang="en-GB" sz="1200">
                <a:solidFill>
                  <a:srgbClr val="434343"/>
                </a:solidFill>
              </a:rPr>
              <a:t>skalanlegt</a:t>
            </a:r>
            <a:r>
              <a:rPr lang="en-GB" sz="1200">
                <a:solidFill>
                  <a:srgbClr val="434343"/>
                </a:solidFill>
              </a:rPr>
              <a:t>, þ.e. það ætti að vera hægt að nota í mismunandi stærðum og aðlagast mismunandi sniðum.</a:t>
            </a:r>
            <a:endParaRPr sz="1200">
              <a:solidFill>
                <a:srgbClr val="434343"/>
              </a:solidFill>
            </a:endParaRPr>
          </a:p>
          <a:p>
            <a:pPr indent="-304800" lvl="0" marL="457200" rtl="0" algn="l">
              <a:lnSpc>
                <a:spcPct val="150000"/>
              </a:lnSpc>
              <a:spcBef>
                <a:spcPts val="0"/>
              </a:spcBef>
              <a:spcAft>
                <a:spcPts val="0"/>
              </a:spcAft>
              <a:buClr>
                <a:srgbClr val="434343"/>
              </a:buClr>
              <a:buSzPts val="1200"/>
              <a:buChar char="∙"/>
            </a:pPr>
            <a:r>
              <a:rPr lang="en-GB" sz="1200">
                <a:solidFill>
                  <a:srgbClr val="434343"/>
                </a:solidFill>
              </a:rPr>
              <a:t>Það ætti að vera</a:t>
            </a:r>
            <a:r>
              <a:rPr b="1" lang="en-GB" sz="1200">
                <a:solidFill>
                  <a:srgbClr val="434343"/>
                </a:solidFill>
              </a:rPr>
              <a:t> sígilt</a:t>
            </a:r>
            <a:r>
              <a:rPr lang="en-GB" sz="1200">
                <a:solidFill>
                  <a:srgbClr val="434343"/>
                </a:solidFill>
              </a:rPr>
              <a:t>, ekki byggt á tísku.</a:t>
            </a:r>
            <a:endParaRPr sz="1200">
              <a:solidFill>
                <a:srgbClr val="434343"/>
              </a:solidFill>
            </a:endParaRPr>
          </a:p>
          <a:p>
            <a:pPr indent="-304800" lvl="0" marL="457200" rtl="0" algn="l">
              <a:lnSpc>
                <a:spcPct val="150000"/>
              </a:lnSpc>
              <a:spcBef>
                <a:spcPts val="0"/>
              </a:spcBef>
              <a:spcAft>
                <a:spcPts val="0"/>
              </a:spcAft>
              <a:buClr>
                <a:srgbClr val="434343"/>
              </a:buClr>
              <a:buSzPts val="1200"/>
              <a:buChar char="∙"/>
            </a:pPr>
            <a:r>
              <a:rPr lang="en-GB" sz="1200">
                <a:solidFill>
                  <a:srgbClr val="434343"/>
                </a:solidFill>
              </a:rPr>
              <a:t>Textinn þarf að vera </a:t>
            </a:r>
            <a:r>
              <a:rPr b="1" lang="en-GB" sz="1200">
                <a:solidFill>
                  <a:srgbClr val="434343"/>
                </a:solidFill>
              </a:rPr>
              <a:t>læsilegur </a:t>
            </a:r>
            <a:r>
              <a:rPr lang="en-GB" sz="1200">
                <a:solidFill>
                  <a:srgbClr val="434343"/>
                </a:solidFill>
              </a:rPr>
              <a:t>og</a:t>
            </a:r>
            <a:r>
              <a:rPr b="1" lang="en-GB" sz="1200">
                <a:solidFill>
                  <a:srgbClr val="434343"/>
                </a:solidFill>
              </a:rPr>
              <a:t> laus við stafsetningarvillur.</a:t>
            </a:r>
            <a:endParaRPr sz="1200">
              <a:solidFill>
                <a:srgbClr val="434343"/>
              </a:solidFill>
            </a:endParaRPr>
          </a:p>
        </p:txBody>
      </p:sp>
      <p:sp>
        <p:nvSpPr>
          <p:cNvPr id="236" name="Google Shape;236;p13"/>
          <p:cNvSpPr txBox="1"/>
          <p:nvPr/>
        </p:nvSpPr>
        <p:spPr>
          <a:xfrm>
            <a:off x="487463" y="1347614"/>
            <a:ext cx="8005200" cy="4893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en-GB" sz="1200">
                <a:solidFill>
                  <a:srgbClr val="434343"/>
                </a:solidFill>
              </a:rPr>
              <a:t>Til að starfa á netinu þarftu fyrst merki, eða lógó, sem auðkennir fyrirtækið þitt og aðgreinir það frá hinum. Einkennin sem það ætti að hafa eru:</a:t>
            </a:r>
            <a:endParaRPr sz="1200">
              <a:solidFill>
                <a:srgbClr val="434343"/>
              </a:solidFill>
            </a:endParaRPr>
          </a:p>
        </p:txBody>
      </p:sp>
      <p:pic>
        <p:nvPicPr>
          <p:cNvPr descr="Mapa&#10;&#10;Descripción generada automáticamente" id="237" name="Google Shape;237;p13"/>
          <p:cNvPicPr preferRelativeResize="0"/>
          <p:nvPr/>
        </p:nvPicPr>
        <p:blipFill rotWithShape="1">
          <a:blip r:embed="rId3">
            <a:alphaModFix/>
          </a:blip>
          <a:srcRect b="0" l="0" r="0" t="0"/>
          <a:stretch/>
        </p:blipFill>
        <p:spPr>
          <a:xfrm>
            <a:off x="5652120" y="1959769"/>
            <a:ext cx="2696465" cy="21571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4"/>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Að vera með starfsemi á netinu</a:t>
            </a:r>
            <a:endParaRPr/>
          </a:p>
        </p:txBody>
      </p:sp>
      <p:sp>
        <p:nvSpPr>
          <p:cNvPr id="243" name="Google Shape;243;p14"/>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Merki</a:t>
            </a:r>
            <a:endParaRPr/>
          </a:p>
        </p:txBody>
      </p:sp>
      <p:sp>
        <p:nvSpPr>
          <p:cNvPr id="244" name="Google Shape;244;p14"/>
          <p:cNvSpPr txBox="1"/>
          <p:nvPr/>
        </p:nvSpPr>
        <p:spPr>
          <a:xfrm>
            <a:off x="683568" y="1347614"/>
            <a:ext cx="7229100" cy="5541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Þó það sé ekki auðvelt að búa til gott merki geturðu fundið hjálpleg verkfæri á borð við eftirfarandi, sem veita þér innblástur og hjálpa þér að finna út hvernig þú vilt að merkið þitt líti út:</a:t>
            </a:r>
            <a:endParaRPr sz="1200">
              <a:solidFill>
                <a:srgbClr val="434343"/>
              </a:solidFill>
              <a:latin typeface="Calibri"/>
              <a:ea typeface="Calibri"/>
              <a:cs typeface="Calibri"/>
              <a:sym typeface="Calibri"/>
            </a:endParaRPr>
          </a:p>
        </p:txBody>
      </p:sp>
      <p:pic>
        <p:nvPicPr>
          <p:cNvPr descr="Logotipo&#10;&#10;Descripción generada automáticamente" id="245" name="Google Shape;245;p14"/>
          <p:cNvPicPr preferRelativeResize="0"/>
          <p:nvPr/>
        </p:nvPicPr>
        <p:blipFill rotWithShape="1">
          <a:blip r:embed="rId3">
            <a:alphaModFix/>
          </a:blip>
          <a:srcRect b="0" l="0" r="0" t="0"/>
          <a:stretch/>
        </p:blipFill>
        <p:spPr>
          <a:xfrm>
            <a:off x="1188168" y="2041864"/>
            <a:ext cx="1143489" cy="642640"/>
          </a:xfrm>
          <a:prstGeom prst="rect">
            <a:avLst/>
          </a:prstGeom>
          <a:noFill/>
          <a:ln>
            <a:noFill/>
          </a:ln>
        </p:spPr>
      </p:pic>
      <p:pic>
        <p:nvPicPr>
          <p:cNvPr id="246" name="Google Shape;246;p14"/>
          <p:cNvPicPr preferRelativeResize="0"/>
          <p:nvPr/>
        </p:nvPicPr>
        <p:blipFill rotWithShape="1">
          <a:blip r:embed="rId4">
            <a:alphaModFix/>
          </a:blip>
          <a:srcRect b="0" l="0" r="0" t="0"/>
          <a:stretch/>
        </p:blipFill>
        <p:spPr>
          <a:xfrm>
            <a:off x="3661364" y="2245126"/>
            <a:ext cx="1677255" cy="326624"/>
          </a:xfrm>
          <a:prstGeom prst="rect">
            <a:avLst/>
          </a:prstGeom>
          <a:noFill/>
          <a:ln>
            <a:noFill/>
          </a:ln>
        </p:spPr>
      </p:pic>
      <p:pic>
        <p:nvPicPr>
          <p:cNvPr id="247" name="Google Shape;247;p14"/>
          <p:cNvPicPr preferRelativeResize="0"/>
          <p:nvPr/>
        </p:nvPicPr>
        <p:blipFill rotWithShape="1">
          <a:blip r:embed="rId5">
            <a:alphaModFix/>
          </a:blip>
          <a:srcRect b="0" l="0" r="0" t="0"/>
          <a:stretch/>
        </p:blipFill>
        <p:spPr>
          <a:xfrm>
            <a:off x="6505920" y="2221077"/>
            <a:ext cx="1290326" cy="284214"/>
          </a:xfrm>
          <a:prstGeom prst="rect">
            <a:avLst/>
          </a:prstGeom>
          <a:noFill/>
          <a:ln>
            <a:noFill/>
          </a:ln>
        </p:spPr>
      </p:pic>
      <p:sp>
        <p:nvSpPr>
          <p:cNvPr id="248" name="Google Shape;248;p14"/>
          <p:cNvSpPr txBox="1"/>
          <p:nvPr/>
        </p:nvSpPr>
        <p:spPr>
          <a:xfrm>
            <a:off x="827584" y="2684504"/>
            <a:ext cx="1900800" cy="831000"/>
          </a:xfrm>
          <a:prstGeom prst="rect">
            <a:avLst/>
          </a:prstGeom>
          <a:noFill/>
          <a:ln>
            <a:noFill/>
          </a:ln>
        </p:spPr>
        <p:txBody>
          <a:bodyPr anchorCtr="0" anchor="t" bIns="45700" lIns="91425" spcFirstLastPara="1" rIns="91425" wrap="square" tIns="45700">
            <a:spAutoFit/>
          </a:bodyPr>
          <a:lstStyle/>
          <a:p>
            <a:pPr indent="0" lvl="0" marL="0" rtl="0" algn="ctr">
              <a:lnSpc>
                <a:spcPct val="150000"/>
              </a:lnSpc>
              <a:spcBef>
                <a:spcPts val="0"/>
              </a:spcBef>
              <a:spcAft>
                <a:spcPts val="0"/>
              </a:spcAft>
              <a:buNone/>
            </a:pPr>
            <a:r>
              <a:rPr lang="en-GB" sz="1200">
                <a:solidFill>
                  <a:srgbClr val="434343"/>
                </a:solidFill>
              </a:rPr>
              <a:t>Hundruð ókeypis sniðmáta og gagna. https://www.canva.com/</a:t>
            </a:r>
            <a:endParaRPr sz="1200">
              <a:solidFill>
                <a:srgbClr val="434343"/>
              </a:solidFill>
              <a:latin typeface="Arial"/>
              <a:ea typeface="Arial"/>
              <a:cs typeface="Arial"/>
              <a:sym typeface="Arial"/>
            </a:endParaRPr>
          </a:p>
        </p:txBody>
      </p:sp>
      <p:sp>
        <p:nvSpPr>
          <p:cNvPr id="249" name="Google Shape;249;p14"/>
          <p:cNvSpPr txBox="1"/>
          <p:nvPr/>
        </p:nvSpPr>
        <p:spPr>
          <a:xfrm>
            <a:off x="3376858" y="2679596"/>
            <a:ext cx="2246400" cy="1108200"/>
          </a:xfrm>
          <a:prstGeom prst="rect">
            <a:avLst/>
          </a:prstGeom>
          <a:noFill/>
          <a:ln>
            <a:noFill/>
          </a:ln>
        </p:spPr>
        <p:txBody>
          <a:bodyPr anchorCtr="0" anchor="t" bIns="45700" lIns="91425" spcFirstLastPara="1" rIns="91425" wrap="square" tIns="45700">
            <a:spAutoFit/>
          </a:bodyPr>
          <a:lstStyle/>
          <a:p>
            <a:pPr indent="0" lvl="0" marL="0" rtl="0" algn="ctr">
              <a:lnSpc>
                <a:spcPct val="150000"/>
              </a:lnSpc>
              <a:spcBef>
                <a:spcPts val="0"/>
              </a:spcBef>
              <a:spcAft>
                <a:spcPts val="0"/>
              </a:spcAft>
              <a:buNone/>
            </a:pPr>
            <a:r>
              <a:rPr lang="en-GB" sz="1200">
                <a:solidFill>
                  <a:srgbClr val="434343"/>
                </a:solidFill>
              </a:rPr>
              <a:t>Þessi síða býr til lógó sjálfkrafa með því að slá inn geira, nafn og leturgerð. https://www.logomaker.com/</a:t>
            </a:r>
            <a:endParaRPr sz="1200">
              <a:solidFill>
                <a:srgbClr val="434343"/>
              </a:solidFill>
              <a:latin typeface="Arial"/>
              <a:ea typeface="Arial"/>
              <a:cs typeface="Arial"/>
              <a:sym typeface="Arial"/>
            </a:endParaRPr>
          </a:p>
        </p:txBody>
      </p:sp>
      <p:sp>
        <p:nvSpPr>
          <p:cNvPr id="250" name="Google Shape;250;p14"/>
          <p:cNvSpPr txBox="1"/>
          <p:nvPr/>
        </p:nvSpPr>
        <p:spPr>
          <a:xfrm>
            <a:off x="6070151" y="2684504"/>
            <a:ext cx="2246400" cy="1385400"/>
          </a:xfrm>
          <a:prstGeom prst="rect">
            <a:avLst/>
          </a:prstGeom>
          <a:noFill/>
          <a:ln>
            <a:noFill/>
          </a:ln>
        </p:spPr>
        <p:txBody>
          <a:bodyPr anchorCtr="0" anchor="t" bIns="45700" lIns="91425" spcFirstLastPara="1" rIns="91425" wrap="square" tIns="45700">
            <a:spAutoFit/>
          </a:bodyPr>
          <a:lstStyle/>
          <a:p>
            <a:pPr indent="0" lvl="0" marL="0" rtl="0" algn="ctr">
              <a:lnSpc>
                <a:spcPct val="150000"/>
              </a:lnSpc>
              <a:spcBef>
                <a:spcPts val="0"/>
              </a:spcBef>
              <a:spcAft>
                <a:spcPts val="0"/>
              </a:spcAft>
              <a:buNone/>
            </a:pPr>
            <a:r>
              <a:rPr lang="en-GB" sz="1200">
                <a:solidFill>
                  <a:srgbClr val="434343"/>
                </a:solidFill>
              </a:rPr>
              <a:t>Gerir kleift að búa til lógó sjálfkrafa með nafni fyrirtækisins og starfsemi þess. https://looka.com/logo-maker</a:t>
            </a:r>
            <a:endParaRPr sz="1200">
              <a:solidFill>
                <a:srgbClr val="434343"/>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Að vera með starfsemi á netinu</a:t>
            </a:r>
            <a:endParaRPr sz="2800"/>
          </a:p>
        </p:txBody>
      </p:sp>
      <p:sp>
        <p:nvSpPr>
          <p:cNvPr id="256" name="Google Shape;256;p15"/>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Vefsetur</a:t>
            </a:r>
            <a:endParaRPr/>
          </a:p>
        </p:txBody>
      </p:sp>
      <p:sp>
        <p:nvSpPr>
          <p:cNvPr id="257" name="Google Shape;257;p15"/>
          <p:cNvSpPr txBox="1"/>
          <p:nvPr/>
        </p:nvSpPr>
        <p:spPr>
          <a:xfrm>
            <a:off x="677155" y="2499742"/>
            <a:ext cx="3960300" cy="16623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Clr>
                <a:schemeClr val="dk1"/>
              </a:buClr>
              <a:buSzPts val="1100"/>
              <a:buFont typeface="Arial"/>
              <a:buNone/>
            </a:pPr>
            <a:r>
              <a:rPr lang="en-GB" sz="1200">
                <a:solidFill>
                  <a:srgbClr val="434343"/>
                </a:solidFill>
              </a:rPr>
              <a:t>Vefsetur er samsett úr nokkrum þáttum:</a:t>
            </a:r>
            <a:endParaRPr sz="1200">
              <a:solidFill>
                <a:srgbClr val="434343"/>
              </a:solidFill>
            </a:endParaRPr>
          </a:p>
          <a:p>
            <a:pPr indent="-304800" lvl="0" marL="457200" rtl="0" algn="l">
              <a:lnSpc>
                <a:spcPct val="150000"/>
              </a:lnSpc>
              <a:spcBef>
                <a:spcPts val="0"/>
              </a:spcBef>
              <a:spcAft>
                <a:spcPts val="0"/>
              </a:spcAft>
              <a:buClr>
                <a:srgbClr val="434343"/>
              </a:buClr>
              <a:buSzPts val="1200"/>
              <a:buChar char="∙"/>
            </a:pPr>
            <a:r>
              <a:rPr lang="en-GB" sz="1200">
                <a:solidFill>
                  <a:srgbClr val="434343"/>
                </a:solidFill>
              </a:rPr>
              <a:t>Skráð lén (URL).</a:t>
            </a:r>
            <a:endParaRPr sz="1200">
              <a:solidFill>
                <a:srgbClr val="434343"/>
              </a:solidFill>
            </a:endParaRPr>
          </a:p>
          <a:p>
            <a:pPr indent="-304800" lvl="0" marL="457200" rtl="0" algn="l">
              <a:lnSpc>
                <a:spcPct val="150000"/>
              </a:lnSpc>
              <a:spcBef>
                <a:spcPts val="0"/>
              </a:spcBef>
              <a:spcAft>
                <a:spcPts val="0"/>
              </a:spcAft>
              <a:buClr>
                <a:srgbClr val="434343"/>
              </a:buClr>
              <a:buSzPts val="1200"/>
              <a:buChar char="∙"/>
            </a:pPr>
            <a:r>
              <a:rPr lang="en-GB" sz="1200">
                <a:solidFill>
                  <a:srgbClr val="434343"/>
                </a:solidFill>
              </a:rPr>
              <a:t>Gagnaþjónn (e.</a:t>
            </a:r>
            <a:r>
              <a:rPr i="1" lang="en-GB" sz="1200">
                <a:solidFill>
                  <a:srgbClr val="434343"/>
                </a:solidFill>
              </a:rPr>
              <a:t> server</a:t>
            </a:r>
            <a:r>
              <a:rPr lang="en-GB" sz="1200">
                <a:solidFill>
                  <a:srgbClr val="434343"/>
                </a:solidFill>
              </a:rPr>
              <a:t>) sem hýsir skrárnar.</a:t>
            </a:r>
            <a:endParaRPr sz="1200">
              <a:solidFill>
                <a:srgbClr val="434343"/>
              </a:solidFill>
            </a:endParaRPr>
          </a:p>
          <a:p>
            <a:pPr indent="-304800" lvl="0" marL="457200" rtl="0" algn="l">
              <a:lnSpc>
                <a:spcPct val="150000"/>
              </a:lnSpc>
              <a:spcBef>
                <a:spcPts val="0"/>
              </a:spcBef>
              <a:spcAft>
                <a:spcPts val="0"/>
              </a:spcAft>
              <a:buClr>
                <a:srgbClr val="434343"/>
              </a:buClr>
              <a:buSzPts val="1200"/>
              <a:buChar char="∙"/>
            </a:pPr>
            <a:r>
              <a:rPr lang="en-GB" sz="1200">
                <a:solidFill>
                  <a:srgbClr val="434343"/>
                </a:solidFill>
              </a:rPr>
              <a:t>Efnisstjórnunarkerfi </a:t>
            </a:r>
            <a:endParaRPr sz="1200">
              <a:solidFill>
                <a:srgbClr val="434343"/>
              </a:solidFill>
            </a:endParaRPr>
          </a:p>
          <a:p>
            <a:pPr indent="0" lvl="0" marL="457200" rtl="0" algn="l">
              <a:lnSpc>
                <a:spcPct val="150000"/>
              </a:lnSpc>
              <a:spcBef>
                <a:spcPts val="0"/>
              </a:spcBef>
              <a:spcAft>
                <a:spcPts val="0"/>
              </a:spcAft>
              <a:buNone/>
            </a:pPr>
            <a:r>
              <a:rPr lang="en-GB" sz="1200">
                <a:solidFill>
                  <a:srgbClr val="434343"/>
                </a:solidFill>
              </a:rPr>
              <a:t>(e. </a:t>
            </a:r>
            <a:r>
              <a:rPr i="1" lang="en-GB" sz="1200">
                <a:solidFill>
                  <a:srgbClr val="434343"/>
                </a:solidFill>
              </a:rPr>
              <a:t>content management system</a:t>
            </a:r>
            <a:r>
              <a:rPr lang="en-GB" sz="1200">
                <a:solidFill>
                  <a:srgbClr val="434343"/>
                </a:solidFill>
              </a:rPr>
              <a:t>)</a:t>
            </a:r>
            <a:endParaRPr sz="1200">
              <a:solidFill>
                <a:srgbClr val="434343"/>
              </a:solidFill>
            </a:endParaRPr>
          </a:p>
          <a:p>
            <a:pPr indent="0" lvl="0" marL="0" marR="0" rtl="0" algn="l">
              <a:lnSpc>
                <a:spcPct val="150000"/>
              </a:lnSpc>
              <a:spcBef>
                <a:spcPts val="0"/>
              </a:spcBef>
              <a:spcAft>
                <a:spcPts val="0"/>
              </a:spcAft>
              <a:buNone/>
            </a:pPr>
            <a:r>
              <a:t/>
            </a:r>
            <a:endParaRPr sz="1200">
              <a:solidFill>
                <a:srgbClr val="434343"/>
              </a:solidFill>
            </a:endParaRPr>
          </a:p>
        </p:txBody>
      </p:sp>
      <p:pic>
        <p:nvPicPr>
          <p:cNvPr descr="Imagen que contiene Aplicación&#10;&#10;Descripción generada automáticamente" id="258" name="Google Shape;258;p15"/>
          <p:cNvPicPr preferRelativeResize="0"/>
          <p:nvPr/>
        </p:nvPicPr>
        <p:blipFill rotWithShape="1">
          <a:blip r:embed="rId3">
            <a:alphaModFix/>
          </a:blip>
          <a:srcRect b="0" l="0" r="0" t="0"/>
          <a:stretch/>
        </p:blipFill>
        <p:spPr>
          <a:xfrm>
            <a:off x="5220072" y="2427734"/>
            <a:ext cx="2886417" cy="1765675"/>
          </a:xfrm>
          <a:prstGeom prst="rect">
            <a:avLst/>
          </a:prstGeom>
          <a:noFill/>
          <a:ln>
            <a:noFill/>
          </a:ln>
        </p:spPr>
      </p:pic>
      <p:sp>
        <p:nvSpPr>
          <p:cNvPr id="259" name="Google Shape;259;p15"/>
          <p:cNvSpPr txBox="1"/>
          <p:nvPr/>
        </p:nvSpPr>
        <p:spPr>
          <a:xfrm>
            <a:off x="652874" y="1385595"/>
            <a:ext cx="7838400" cy="8310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3F3F3F"/>
                </a:solidFill>
              </a:rPr>
              <a:t>Vefsetur er nauðsynlegt svo viðskiptavinir geti fundið þig á netinu. Það mun skarta lógóinu þínu og hafa aðgengilega alla þætti sem varpa ljósi á vörumerkið þitt, svo og vörurnar og/eða þjónustuna sem þú býður, ásamt viðeigandi upplýsingum fyrir (mögulega) viðskiptavini þína. Vefsetur er samsett úr nokkrum vefsíðum.</a:t>
            </a:r>
            <a:endParaRPr sz="1200">
              <a:solidFill>
                <a:srgbClr val="3F3F3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6"/>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Að vera með starfsemi á netinu</a:t>
            </a:r>
            <a:endParaRPr sz="2800"/>
          </a:p>
        </p:txBody>
      </p:sp>
      <p:sp>
        <p:nvSpPr>
          <p:cNvPr id="265" name="Google Shape;265;p16"/>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Vefsetur</a:t>
            </a:r>
            <a:endParaRPr/>
          </a:p>
        </p:txBody>
      </p:sp>
      <p:sp>
        <p:nvSpPr>
          <p:cNvPr id="266" name="Google Shape;266;p16"/>
          <p:cNvSpPr txBox="1"/>
          <p:nvPr/>
        </p:nvSpPr>
        <p:spPr>
          <a:xfrm>
            <a:off x="3513663" y="1381199"/>
            <a:ext cx="4853100" cy="22164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Þess vegna er það fyrsta sem þú þarft að gera að skrá lénið, sem endar oft á </a:t>
            </a:r>
            <a:r>
              <a:rPr b="1" lang="en-GB" sz="1200">
                <a:solidFill>
                  <a:srgbClr val="434343"/>
                </a:solidFill>
              </a:rPr>
              <a:t>.com</a:t>
            </a:r>
            <a:r>
              <a:rPr lang="en-GB" sz="1200">
                <a:solidFill>
                  <a:srgbClr val="434343"/>
                </a:solidFill>
              </a:rPr>
              <a:t>, </a:t>
            </a:r>
            <a:r>
              <a:rPr b="1" lang="en-GB" sz="1200">
                <a:solidFill>
                  <a:srgbClr val="434343"/>
                </a:solidFill>
              </a:rPr>
              <a:t>.edu</a:t>
            </a:r>
            <a:r>
              <a:rPr lang="en-GB" sz="1200">
                <a:solidFill>
                  <a:srgbClr val="434343"/>
                </a:solidFill>
              </a:rPr>
              <a:t> eða</a:t>
            </a:r>
            <a:r>
              <a:rPr b="1" lang="en-GB" sz="1200">
                <a:solidFill>
                  <a:srgbClr val="434343"/>
                </a:solidFill>
              </a:rPr>
              <a:t> .org</a:t>
            </a:r>
            <a:r>
              <a:rPr lang="en-GB" sz="1200">
                <a:solidFill>
                  <a:srgbClr val="434343"/>
                </a:solidFill>
              </a:rPr>
              <a:t>. Dæmi um lén er </a:t>
            </a:r>
            <a:r>
              <a:rPr b="1" lang="en-GB" sz="1200">
                <a:solidFill>
                  <a:srgbClr val="434343"/>
                </a:solidFill>
              </a:rPr>
              <a:t>projectspecial.eu.</a:t>
            </a:r>
            <a:endParaRPr b="1" sz="1200">
              <a:solidFill>
                <a:srgbClr val="434343"/>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rgbClr val="434343"/>
              </a:solidFill>
            </a:endParaRPr>
          </a:p>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Staðurinn þar sem vefsetrið þitt verður staðsett er þjónninn; segjum að þetta sé þar sem vefsetrið þín mun vera. Þessi tegund þjónustu er kölluð „</a:t>
            </a:r>
            <a:r>
              <a:rPr b="1" lang="en-GB" sz="1200">
                <a:solidFill>
                  <a:srgbClr val="434343"/>
                </a:solidFill>
              </a:rPr>
              <a:t>hýsing</a:t>
            </a:r>
            <a:r>
              <a:rPr lang="en-GB" sz="1200">
                <a:solidFill>
                  <a:srgbClr val="434343"/>
                </a:solidFill>
              </a:rPr>
              <a:t>“ og henni er hægt að </a:t>
            </a:r>
            <a:r>
              <a:rPr b="1" lang="en-GB" sz="1200">
                <a:solidFill>
                  <a:srgbClr val="434343"/>
                </a:solidFill>
              </a:rPr>
              <a:t>deila </a:t>
            </a:r>
            <a:r>
              <a:rPr lang="en-GB" sz="1200">
                <a:solidFill>
                  <a:srgbClr val="434343"/>
                </a:solidFill>
              </a:rPr>
              <a:t>(vefsetrið þitt verður hýst með öðrum vefsetrum), hafa hana til </a:t>
            </a:r>
            <a:r>
              <a:rPr b="1" lang="en-GB" sz="1200">
                <a:solidFill>
                  <a:srgbClr val="434343"/>
                </a:solidFill>
              </a:rPr>
              <a:t>sérnota</a:t>
            </a:r>
            <a:r>
              <a:rPr lang="en-GB" sz="1200">
                <a:solidFill>
                  <a:srgbClr val="434343"/>
                </a:solidFill>
              </a:rPr>
              <a:t> (þjónn bara fyrir þig) eða í </a:t>
            </a:r>
            <a:r>
              <a:rPr b="1" lang="en-GB" sz="1200">
                <a:solidFill>
                  <a:srgbClr val="434343"/>
                </a:solidFill>
              </a:rPr>
              <a:t>skýinu</a:t>
            </a:r>
            <a:r>
              <a:rPr lang="en-GB" sz="1200">
                <a:solidFill>
                  <a:srgbClr val="434343"/>
                </a:solidFill>
              </a:rPr>
              <a:t> (þjónninn er ekki á áþreifanlegum stað).</a:t>
            </a:r>
            <a:endParaRPr sz="1200">
              <a:solidFill>
                <a:srgbClr val="434343"/>
              </a:solidFill>
            </a:endParaRPr>
          </a:p>
        </p:txBody>
      </p:sp>
      <p:pic>
        <p:nvPicPr>
          <p:cNvPr descr="Un dibujo de una persona&#10;&#10;Descripción generada automáticamente con confianza media" id="267" name="Google Shape;267;p16"/>
          <p:cNvPicPr preferRelativeResize="0"/>
          <p:nvPr/>
        </p:nvPicPr>
        <p:blipFill rotWithShape="1">
          <a:blip r:embed="rId3">
            <a:alphaModFix/>
          </a:blip>
          <a:srcRect b="0" l="0" r="0" t="0"/>
          <a:stretch/>
        </p:blipFill>
        <p:spPr>
          <a:xfrm>
            <a:off x="1043608" y="1258588"/>
            <a:ext cx="2160240" cy="28713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Að vera með starfsemi á netinu</a:t>
            </a:r>
            <a:endParaRPr sz="2800"/>
          </a:p>
        </p:txBody>
      </p:sp>
      <p:sp>
        <p:nvSpPr>
          <p:cNvPr id="273" name="Google Shape;273;p17"/>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Vefsetur</a:t>
            </a:r>
            <a:endParaRPr/>
          </a:p>
        </p:txBody>
      </p:sp>
      <p:sp>
        <p:nvSpPr>
          <p:cNvPr id="274" name="Google Shape;274;p17"/>
          <p:cNvSpPr txBox="1"/>
          <p:nvPr/>
        </p:nvSpPr>
        <p:spPr>
          <a:xfrm>
            <a:off x="643209" y="1390235"/>
            <a:ext cx="4500600" cy="13854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3F3F3F"/>
                </a:solidFill>
              </a:rPr>
              <a:t>Til að búa til vefsetrið eru tvær leiðir: </a:t>
            </a:r>
            <a:r>
              <a:rPr b="1" lang="en-GB" sz="1200">
                <a:solidFill>
                  <a:srgbClr val="3F3F3F"/>
                </a:solidFill>
              </a:rPr>
              <a:t>ráða faglega þjónustu</a:t>
            </a:r>
            <a:r>
              <a:rPr lang="en-GB" sz="1200">
                <a:solidFill>
                  <a:srgbClr val="3F3F3F"/>
                </a:solidFill>
              </a:rPr>
              <a:t> forritunarfyrirtækis eða búa hana til með til þess gerðu verkfæri á netinu. Þessi tegund verkfæris gerir þér mögulegt að stjórna innihaldinu, svo sem </a:t>
            </a:r>
            <a:r>
              <a:rPr b="1" lang="en-GB" sz="1200">
                <a:solidFill>
                  <a:srgbClr val="3F3F3F"/>
                </a:solidFill>
              </a:rPr>
              <a:t>WordPress</a:t>
            </a:r>
            <a:r>
              <a:rPr lang="en-GB" sz="1200">
                <a:solidFill>
                  <a:srgbClr val="3F3F3F"/>
                </a:solidFill>
              </a:rPr>
              <a:t> (https://wordpress.com) eða</a:t>
            </a:r>
            <a:r>
              <a:rPr b="1" lang="en-GB" sz="1200">
                <a:solidFill>
                  <a:srgbClr val="3F3F3F"/>
                </a:solidFill>
              </a:rPr>
              <a:t> Joomla</a:t>
            </a:r>
            <a:r>
              <a:rPr lang="en-GB" sz="1200">
                <a:solidFill>
                  <a:srgbClr val="3F3F3F"/>
                </a:solidFill>
              </a:rPr>
              <a:t> (https://www.joomla.org).</a:t>
            </a:r>
            <a:endParaRPr sz="1200">
              <a:solidFill>
                <a:srgbClr val="3F3F3F"/>
              </a:solidFill>
            </a:endParaRPr>
          </a:p>
        </p:txBody>
      </p:sp>
      <p:sp>
        <p:nvSpPr>
          <p:cNvPr id="275" name="Google Shape;275;p17"/>
          <p:cNvSpPr txBox="1"/>
          <p:nvPr/>
        </p:nvSpPr>
        <p:spPr>
          <a:xfrm>
            <a:off x="647564" y="3003798"/>
            <a:ext cx="7848900" cy="1108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SzPts val="1100"/>
              <a:buNone/>
            </a:pPr>
            <a:r>
              <a:rPr lang="en-GB" sz="1200">
                <a:solidFill>
                  <a:srgbClr val="434343"/>
                </a:solidFill>
              </a:rPr>
              <a:t>Ein ábending að lokum! Það er best að byrja vefsetrið þína með </a:t>
            </a:r>
            <a:r>
              <a:rPr b="1" lang="en-GB" sz="1200">
                <a:solidFill>
                  <a:srgbClr val="434343"/>
                </a:solidFill>
              </a:rPr>
              <a:t>https</a:t>
            </a:r>
            <a:r>
              <a:rPr lang="en-GB" sz="1200">
                <a:solidFill>
                  <a:srgbClr val="434343"/>
                </a:solidFill>
              </a:rPr>
              <a:t>, þar sem það gefur til kynna að vefsíður þess séu með öruggar, bjóði áreiðanleika og trúnað allra gesta á síðunni. Til að gera þetta verður vefþjónninn þinn að hafa</a:t>
            </a:r>
            <a:r>
              <a:rPr b="1" lang="en-GB" sz="1200">
                <a:solidFill>
                  <a:srgbClr val="434343"/>
                </a:solidFill>
              </a:rPr>
              <a:t> SSL vottorð</a:t>
            </a:r>
            <a:r>
              <a:rPr lang="en-GB" sz="1200">
                <a:solidFill>
                  <a:srgbClr val="434343"/>
                </a:solidFill>
              </a:rPr>
              <a:t> (e.</a:t>
            </a:r>
            <a:r>
              <a:rPr i="1" lang="en-GB" sz="1200">
                <a:solidFill>
                  <a:srgbClr val="434343"/>
                </a:solidFill>
              </a:rPr>
              <a:t> SSL certificate</a:t>
            </a:r>
            <a:r>
              <a:rPr lang="en-GB" sz="1200">
                <a:solidFill>
                  <a:srgbClr val="434343"/>
                </a:solidFill>
              </a:rPr>
              <a:t>) sett upp í tölvubúnað. Til dæmis má sjá að heimasíða Special er: </a:t>
            </a:r>
            <a:r>
              <a:rPr lang="en-GB" sz="1200" u="sng">
                <a:solidFill>
                  <a:srgbClr val="434343"/>
                </a:solidFill>
                <a:hlinkClick r:id="rId3">
                  <a:extLst>
                    <a:ext uri="{A12FA001-AC4F-418D-AE19-62706E023703}">
                      <ahyp:hlinkClr val="tx"/>
                    </a:ext>
                  </a:extLst>
                </a:hlinkClick>
              </a:rPr>
              <a:t>https://projectspecial.eu</a:t>
            </a:r>
            <a:r>
              <a:rPr lang="en-GB" sz="1200">
                <a:solidFill>
                  <a:srgbClr val="434343"/>
                </a:solidFill>
              </a:rPr>
              <a:t>. </a:t>
            </a:r>
            <a:endParaRPr sz="1200">
              <a:solidFill>
                <a:srgbClr val="434343"/>
              </a:solidFill>
            </a:endParaRPr>
          </a:p>
        </p:txBody>
      </p:sp>
      <p:pic>
        <p:nvPicPr>
          <p:cNvPr descr="Logotipo&#10;&#10;Descripción generada automáticamente" id="276" name="Google Shape;276;p17"/>
          <p:cNvPicPr preferRelativeResize="0"/>
          <p:nvPr/>
        </p:nvPicPr>
        <p:blipFill rotWithShape="1">
          <a:blip r:embed="rId4">
            <a:alphaModFix/>
          </a:blip>
          <a:srcRect b="0" l="0" r="0" t="0"/>
          <a:stretch/>
        </p:blipFill>
        <p:spPr>
          <a:xfrm>
            <a:off x="5652120" y="1441790"/>
            <a:ext cx="2088232" cy="475562"/>
          </a:xfrm>
          <a:prstGeom prst="rect">
            <a:avLst/>
          </a:prstGeom>
          <a:noFill/>
          <a:ln>
            <a:noFill/>
          </a:ln>
        </p:spPr>
      </p:pic>
      <p:pic>
        <p:nvPicPr>
          <p:cNvPr descr="Dibujo en blanco y negro&#10;&#10;Descripción generada automáticamente con confianza media" id="277" name="Google Shape;277;p17"/>
          <p:cNvPicPr preferRelativeResize="0"/>
          <p:nvPr/>
        </p:nvPicPr>
        <p:blipFill rotWithShape="1">
          <a:blip r:embed="rId5">
            <a:alphaModFix/>
          </a:blip>
          <a:srcRect b="0" l="0" r="0" t="0"/>
          <a:stretch/>
        </p:blipFill>
        <p:spPr>
          <a:xfrm>
            <a:off x="5652120" y="2187020"/>
            <a:ext cx="2088232" cy="4331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8"/>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Að vera með starfsemi á netinu</a:t>
            </a:r>
            <a:endParaRPr sz="2800"/>
          </a:p>
        </p:txBody>
      </p:sp>
      <p:sp>
        <p:nvSpPr>
          <p:cNvPr id="283" name="Google Shape;283;p18"/>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Samfélagsmiðlar</a:t>
            </a:r>
            <a:endParaRPr/>
          </a:p>
        </p:txBody>
      </p:sp>
      <p:sp>
        <p:nvSpPr>
          <p:cNvPr id="284" name="Google Shape;284;p18"/>
          <p:cNvSpPr txBox="1"/>
          <p:nvPr/>
        </p:nvSpPr>
        <p:spPr>
          <a:xfrm>
            <a:off x="755576" y="1831190"/>
            <a:ext cx="3888300" cy="19395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3F3F3F"/>
                </a:solidFill>
              </a:rPr>
              <a:t>Það er ekki skilyrði fyrir fyrirtæki þitt að vera á samfélagsmiðlum, en það er þó mjög mikilvægt ef þú stundar einhverskonar stafræn viðskipti. Fyrirtækjasnið á samfélagsnetum gerir þér kleift að mynda </a:t>
            </a:r>
            <a:r>
              <a:rPr b="1" lang="en-GB" sz="1200">
                <a:solidFill>
                  <a:srgbClr val="3F3F3F"/>
                </a:solidFill>
              </a:rPr>
              <a:t>netsamfélag,</a:t>
            </a:r>
            <a:r>
              <a:rPr lang="en-GB" sz="1200">
                <a:solidFill>
                  <a:srgbClr val="3F3F3F"/>
                </a:solidFill>
              </a:rPr>
              <a:t> tengjast viðskiptavinum þínum á nánari hátt, ásamt því að auglýsa vörur þínar og/eða þjónustu.</a:t>
            </a:r>
            <a:endParaRPr sz="1200">
              <a:solidFill>
                <a:srgbClr val="3F3F3F"/>
              </a:solidFill>
            </a:endParaRPr>
          </a:p>
        </p:txBody>
      </p:sp>
      <p:pic>
        <p:nvPicPr>
          <p:cNvPr descr="Patrón de fondo&#10;&#10;Descripción generada automáticamente" id="285" name="Google Shape;285;p18"/>
          <p:cNvPicPr preferRelativeResize="0"/>
          <p:nvPr/>
        </p:nvPicPr>
        <p:blipFill rotWithShape="1">
          <a:blip r:embed="rId3">
            <a:alphaModFix/>
          </a:blip>
          <a:srcRect b="0" l="0" r="0" t="0"/>
          <a:stretch/>
        </p:blipFill>
        <p:spPr>
          <a:xfrm>
            <a:off x="5220072" y="1333382"/>
            <a:ext cx="2747969" cy="27157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9"/>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Að vera með starfsemi á netinu</a:t>
            </a:r>
            <a:endParaRPr sz="2800"/>
          </a:p>
        </p:txBody>
      </p:sp>
      <p:sp>
        <p:nvSpPr>
          <p:cNvPr id="291" name="Google Shape;291;p19"/>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Samfélagsmiðlar</a:t>
            </a:r>
            <a:endParaRPr/>
          </a:p>
        </p:txBody>
      </p:sp>
      <p:sp>
        <p:nvSpPr>
          <p:cNvPr id="292" name="Google Shape;292;p19"/>
          <p:cNvSpPr txBox="1"/>
          <p:nvPr/>
        </p:nvSpPr>
        <p:spPr>
          <a:xfrm>
            <a:off x="2843808" y="1455603"/>
            <a:ext cx="5588700" cy="22164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3F3F3F"/>
                </a:solidFill>
              </a:rPr>
              <a:t>En þú þarft ekki að vera til staðar á öllum samfélagsnetunum sem eru í notkun, heldur aðeins á þ</a:t>
            </a:r>
            <a:r>
              <a:rPr b="1" lang="en-GB" sz="1200">
                <a:solidFill>
                  <a:srgbClr val="3F3F3F"/>
                </a:solidFill>
              </a:rPr>
              <a:t>eim sem eru með notendur sem passa í markhóp fyrirtækisins þíns.</a:t>
            </a:r>
            <a:r>
              <a:rPr lang="en-GB" sz="1200">
                <a:solidFill>
                  <a:srgbClr val="3F3F3F"/>
                </a:solidFill>
              </a:rPr>
              <a:t> Ef þú býrð til prófíl á samfélagsneti, ættirðu helst að </a:t>
            </a:r>
            <a:r>
              <a:rPr b="1" lang="en-GB" sz="1200">
                <a:solidFill>
                  <a:srgbClr val="3F3F3F"/>
                </a:solidFill>
              </a:rPr>
              <a:t>nýta það vel og sýna virkni,</a:t>
            </a:r>
            <a:r>
              <a:rPr lang="en-GB" sz="1200">
                <a:solidFill>
                  <a:srgbClr val="3F3F3F"/>
                </a:solidFill>
              </a:rPr>
              <a:t> því ef þú birtir ekki neitt í marga mánuði, mun hugsanlegum viðskiptavinum þínum ekki lítast á blikuna.</a:t>
            </a:r>
            <a:endParaRPr sz="1200">
              <a:solidFill>
                <a:srgbClr val="3F3F3F"/>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rgbClr val="3F3F3F"/>
              </a:solidFill>
            </a:endParaRPr>
          </a:p>
          <a:p>
            <a:pPr indent="0" lvl="0" marL="0" rtl="0" algn="just">
              <a:lnSpc>
                <a:spcPct val="150000"/>
              </a:lnSpc>
              <a:spcBef>
                <a:spcPts val="0"/>
              </a:spcBef>
              <a:spcAft>
                <a:spcPts val="0"/>
              </a:spcAft>
              <a:buClr>
                <a:schemeClr val="dk1"/>
              </a:buClr>
              <a:buSzPts val="1100"/>
              <a:buFont typeface="Arial"/>
              <a:buNone/>
            </a:pPr>
            <a:r>
              <a:rPr lang="en-GB" sz="1200">
                <a:solidFill>
                  <a:srgbClr val="3F3F3F"/>
                </a:solidFill>
              </a:rPr>
              <a:t>Ef þú vilt vita meira um hvernig á að nota samfélagsmiðla skaltu líta á SPECIAL þjálfunina </a:t>
            </a:r>
            <a:r>
              <a:rPr b="1" lang="en-GB" sz="1200">
                <a:solidFill>
                  <a:srgbClr val="3F3F3F"/>
                </a:solidFill>
              </a:rPr>
              <a:t>,,Stjórnun samfélagsmiðla" </a:t>
            </a:r>
            <a:r>
              <a:rPr lang="en-GB" sz="1200">
                <a:solidFill>
                  <a:srgbClr val="3F3F3F"/>
                </a:solidFill>
              </a:rPr>
              <a:t>😉.</a:t>
            </a:r>
            <a:endParaRPr sz="1200">
              <a:solidFill>
                <a:srgbClr val="3F3F3F"/>
              </a:solidFill>
            </a:endParaRPr>
          </a:p>
        </p:txBody>
      </p:sp>
      <p:pic>
        <p:nvPicPr>
          <p:cNvPr id="293" name="Google Shape;293;p19"/>
          <p:cNvPicPr preferRelativeResize="0"/>
          <p:nvPr/>
        </p:nvPicPr>
        <p:blipFill rotWithShape="1">
          <a:blip r:embed="rId3">
            <a:alphaModFix/>
          </a:blip>
          <a:srcRect b="0" l="0" r="0" t="0"/>
          <a:stretch/>
        </p:blipFill>
        <p:spPr>
          <a:xfrm>
            <a:off x="827584" y="1274195"/>
            <a:ext cx="1667650" cy="27157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
          <p:cNvSpPr txBox="1"/>
          <p:nvPr/>
        </p:nvSpPr>
        <p:spPr>
          <a:xfrm>
            <a:off x="1691680" y="339502"/>
            <a:ext cx="6588224" cy="5760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600"/>
              <a:buFont typeface="Arial"/>
              <a:buNone/>
            </a:pPr>
            <a:r>
              <a:rPr lang="en-GB" sz="3600">
                <a:solidFill>
                  <a:schemeClr val="dk1"/>
                </a:solidFill>
              </a:rPr>
              <a:t>Efnisyfirlit</a:t>
            </a:r>
            <a:endParaRPr b="0" i="0" sz="3600" u="none" cap="none" strike="noStrike">
              <a:solidFill>
                <a:schemeClr val="dk1"/>
              </a:solidFill>
              <a:latin typeface="Arial"/>
              <a:ea typeface="Arial"/>
              <a:cs typeface="Arial"/>
              <a:sym typeface="Arial"/>
            </a:endParaRPr>
          </a:p>
        </p:txBody>
      </p:sp>
      <p:grpSp>
        <p:nvGrpSpPr>
          <p:cNvPr id="128" name="Google Shape;128;p2"/>
          <p:cNvGrpSpPr/>
          <p:nvPr/>
        </p:nvGrpSpPr>
        <p:grpSpPr>
          <a:xfrm>
            <a:off x="2267744" y="1275606"/>
            <a:ext cx="5256584" cy="720000"/>
            <a:chOff x="3131840" y="1491630"/>
            <a:chExt cx="5256584" cy="576064"/>
          </a:xfrm>
        </p:grpSpPr>
        <p:sp>
          <p:nvSpPr>
            <p:cNvPr id="129" name="Google Shape;129;p2"/>
            <p:cNvSpPr/>
            <p:nvPr/>
          </p:nvSpPr>
          <p:spPr>
            <a:xfrm>
              <a:off x="3131840" y="1491630"/>
              <a:ext cx="5256584" cy="576064"/>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0" name="Google Shape;130;p2"/>
            <p:cNvSpPr/>
            <p:nvPr/>
          </p:nvSpPr>
          <p:spPr>
            <a:xfrm rot="5400000">
              <a:off x="3203840" y="1419630"/>
              <a:ext cx="576000" cy="720000"/>
            </a:xfrm>
            <a:prstGeom prst="rtTriangle">
              <a:avLst/>
            </a:prstGeom>
            <a:solidFill>
              <a:srgbClr val="87B5BA"/>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131" name="Google Shape;131;p2"/>
          <p:cNvGrpSpPr/>
          <p:nvPr/>
        </p:nvGrpSpPr>
        <p:grpSpPr>
          <a:xfrm>
            <a:off x="2261989" y="2163705"/>
            <a:ext cx="5256584" cy="720000"/>
            <a:chOff x="3131840" y="1491630"/>
            <a:chExt cx="5256584" cy="576064"/>
          </a:xfrm>
        </p:grpSpPr>
        <p:sp>
          <p:nvSpPr>
            <p:cNvPr id="132" name="Google Shape;132;p2"/>
            <p:cNvSpPr/>
            <p:nvPr/>
          </p:nvSpPr>
          <p:spPr>
            <a:xfrm>
              <a:off x="3131840" y="1491630"/>
              <a:ext cx="5256584" cy="576064"/>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3" name="Google Shape;133;p2"/>
            <p:cNvSpPr/>
            <p:nvPr/>
          </p:nvSpPr>
          <p:spPr>
            <a:xfrm rot="5400000">
              <a:off x="3203840" y="1419630"/>
              <a:ext cx="576000" cy="720000"/>
            </a:xfrm>
            <a:prstGeom prst="rtTriangle">
              <a:avLst/>
            </a:prstGeom>
            <a:solidFill>
              <a:srgbClr val="86BD70"/>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134" name="Google Shape;134;p2"/>
          <p:cNvGrpSpPr/>
          <p:nvPr/>
        </p:nvGrpSpPr>
        <p:grpSpPr>
          <a:xfrm>
            <a:off x="2252001" y="3051724"/>
            <a:ext cx="5256584" cy="720000"/>
            <a:chOff x="3131840" y="1491630"/>
            <a:chExt cx="5256584" cy="576064"/>
          </a:xfrm>
        </p:grpSpPr>
        <p:sp>
          <p:nvSpPr>
            <p:cNvPr id="135" name="Google Shape;135;p2"/>
            <p:cNvSpPr/>
            <p:nvPr/>
          </p:nvSpPr>
          <p:spPr>
            <a:xfrm>
              <a:off x="3131840" y="1491630"/>
              <a:ext cx="5256584" cy="576064"/>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6" name="Google Shape;136;p2"/>
            <p:cNvSpPr/>
            <p:nvPr/>
          </p:nvSpPr>
          <p:spPr>
            <a:xfrm rot="5400000">
              <a:off x="3203840" y="1419630"/>
              <a:ext cx="576000" cy="720000"/>
            </a:xfrm>
            <a:prstGeom prst="rtTriangle">
              <a:avLst/>
            </a:prstGeom>
            <a:solidFill>
              <a:srgbClr val="F39E5A"/>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37" name="Google Shape;137;p2"/>
          <p:cNvSpPr txBox="1"/>
          <p:nvPr/>
        </p:nvSpPr>
        <p:spPr>
          <a:xfrm>
            <a:off x="2267744" y="1275606"/>
            <a:ext cx="5331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lt1"/>
                </a:solidFill>
                <a:latin typeface="Arial"/>
                <a:ea typeface="Arial"/>
                <a:cs typeface="Arial"/>
                <a:sym typeface="Arial"/>
              </a:rPr>
              <a:t>01</a:t>
            </a:r>
            <a:endParaRPr b="1" sz="2000">
              <a:solidFill>
                <a:schemeClr val="lt1"/>
              </a:solidFill>
              <a:latin typeface="Arial"/>
              <a:ea typeface="Arial"/>
              <a:cs typeface="Arial"/>
              <a:sym typeface="Arial"/>
            </a:endParaRPr>
          </a:p>
        </p:txBody>
      </p:sp>
      <p:sp>
        <p:nvSpPr>
          <p:cNvPr id="138" name="Google Shape;138;p2"/>
          <p:cNvSpPr txBox="1"/>
          <p:nvPr/>
        </p:nvSpPr>
        <p:spPr>
          <a:xfrm>
            <a:off x="2256234" y="2163705"/>
            <a:ext cx="5331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Arial"/>
                <a:ea typeface="Arial"/>
                <a:cs typeface="Arial"/>
                <a:sym typeface="Arial"/>
              </a:rPr>
              <a:t>02</a:t>
            </a:r>
            <a:endParaRPr b="1" sz="2000">
              <a:solidFill>
                <a:schemeClr val="lt1"/>
              </a:solidFill>
              <a:latin typeface="Arial"/>
              <a:ea typeface="Arial"/>
              <a:cs typeface="Arial"/>
              <a:sym typeface="Arial"/>
            </a:endParaRPr>
          </a:p>
        </p:txBody>
      </p:sp>
      <p:sp>
        <p:nvSpPr>
          <p:cNvPr id="139" name="Google Shape;139;p2"/>
          <p:cNvSpPr txBox="1"/>
          <p:nvPr/>
        </p:nvSpPr>
        <p:spPr>
          <a:xfrm>
            <a:off x="2240491" y="3051724"/>
            <a:ext cx="5331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Arial"/>
                <a:ea typeface="Arial"/>
                <a:cs typeface="Arial"/>
                <a:sym typeface="Arial"/>
              </a:rPr>
              <a:t>03</a:t>
            </a:r>
            <a:endParaRPr b="1" sz="2000">
              <a:solidFill>
                <a:schemeClr val="lt1"/>
              </a:solidFill>
              <a:latin typeface="Arial"/>
              <a:ea typeface="Arial"/>
              <a:cs typeface="Arial"/>
              <a:sym typeface="Arial"/>
            </a:endParaRPr>
          </a:p>
        </p:txBody>
      </p:sp>
      <p:grpSp>
        <p:nvGrpSpPr>
          <p:cNvPr id="140" name="Google Shape;140;p2"/>
          <p:cNvGrpSpPr/>
          <p:nvPr/>
        </p:nvGrpSpPr>
        <p:grpSpPr>
          <a:xfrm>
            <a:off x="2987744" y="1356248"/>
            <a:ext cx="4392568" cy="546224"/>
            <a:chOff x="3851840" y="1356248"/>
            <a:chExt cx="4392568" cy="546224"/>
          </a:xfrm>
        </p:grpSpPr>
        <p:sp>
          <p:nvSpPr>
            <p:cNvPr id="141" name="Google Shape;141;p2"/>
            <p:cNvSpPr txBox="1"/>
            <p:nvPr/>
          </p:nvSpPr>
          <p:spPr>
            <a:xfrm>
              <a:off x="3851840" y="1356248"/>
              <a:ext cx="439256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rgbClr val="3F3F3F"/>
                  </a:solidFill>
                </a:rPr>
                <a:t>Hvað er stafrænt frumkvöðlastarf</a:t>
              </a:r>
              <a:r>
                <a:rPr b="1" lang="en-GB" sz="1400">
                  <a:solidFill>
                    <a:srgbClr val="3F3F3F"/>
                  </a:solidFill>
                  <a:latin typeface="Arial"/>
                  <a:ea typeface="Arial"/>
                  <a:cs typeface="Arial"/>
                  <a:sym typeface="Arial"/>
                </a:rPr>
                <a:t>?</a:t>
              </a:r>
              <a:endParaRPr b="1" sz="1400">
                <a:solidFill>
                  <a:srgbClr val="3F3F3F"/>
                </a:solidFill>
                <a:latin typeface="Arial"/>
                <a:ea typeface="Arial"/>
                <a:cs typeface="Arial"/>
                <a:sym typeface="Arial"/>
              </a:endParaRPr>
            </a:p>
          </p:txBody>
        </p:sp>
        <p:sp>
          <p:nvSpPr>
            <p:cNvPr id="142" name="Google Shape;142;p2"/>
            <p:cNvSpPr txBox="1"/>
            <p:nvPr/>
          </p:nvSpPr>
          <p:spPr>
            <a:xfrm>
              <a:off x="3851840" y="1625473"/>
              <a:ext cx="43925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3F3F3F"/>
                  </a:solidFill>
                </a:rPr>
                <a:t>Skilgreining, kostir, möguleikar og fyrstu skref í áttina.</a:t>
              </a:r>
              <a:endParaRPr sz="1200">
                <a:solidFill>
                  <a:srgbClr val="3F3F3F"/>
                </a:solidFill>
                <a:latin typeface="Arial"/>
                <a:ea typeface="Arial"/>
                <a:cs typeface="Arial"/>
                <a:sym typeface="Arial"/>
              </a:endParaRPr>
            </a:p>
          </p:txBody>
        </p:sp>
      </p:grpSp>
      <p:grpSp>
        <p:nvGrpSpPr>
          <p:cNvPr id="143" name="Google Shape;143;p2"/>
          <p:cNvGrpSpPr/>
          <p:nvPr/>
        </p:nvGrpSpPr>
        <p:grpSpPr>
          <a:xfrm>
            <a:off x="2987744" y="2250553"/>
            <a:ext cx="4392568" cy="546224"/>
            <a:chOff x="3851840" y="1356248"/>
            <a:chExt cx="4392568" cy="546225"/>
          </a:xfrm>
        </p:grpSpPr>
        <p:sp>
          <p:nvSpPr>
            <p:cNvPr id="144" name="Google Shape;144;p2"/>
            <p:cNvSpPr txBox="1"/>
            <p:nvPr/>
          </p:nvSpPr>
          <p:spPr>
            <a:xfrm>
              <a:off x="3851840" y="1356248"/>
              <a:ext cx="439256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rgbClr val="3F3F3F"/>
                  </a:solidFill>
                </a:rPr>
                <a:t>Að vera með starfsemi á netinu</a:t>
              </a:r>
              <a:endParaRPr b="1" sz="1400">
                <a:solidFill>
                  <a:srgbClr val="3F3F3F"/>
                </a:solidFill>
                <a:latin typeface="Arial"/>
                <a:ea typeface="Arial"/>
                <a:cs typeface="Arial"/>
                <a:sym typeface="Arial"/>
              </a:endParaRPr>
            </a:p>
          </p:txBody>
        </p:sp>
        <p:sp>
          <p:nvSpPr>
            <p:cNvPr id="145" name="Google Shape;145;p2"/>
            <p:cNvSpPr txBox="1"/>
            <p:nvPr/>
          </p:nvSpPr>
          <p:spPr>
            <a:xfrm>
              <a:off x="3851840" y="1625474"/>
              <a:ext cx="43925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3F3F3F"/>
                  </a:solidFill>
                </a:rPr>
                <a:t>Lógó, vefsetur og samfélagsmiðlar.</a:t>
              </a:r>
              <a:endParaRPr sz="1200">
                <a:solidFill>
                  <a:srgbClr val="3F3F3F"/>
                </a:solidFill>
                <a:latin typeface="Arial"/>
                <a:ea typeface="Arial"/>
                <a:cs typeface="Arial"/>
                <a:sym typeface="Arial"/>
              </a:endParaRPr>
            </a:p>
          </p:txBody>
        </p:sp>
      </p:grpSp>
      <p:grpSp>
        <p:nvGrpSpPr>
          <p:cNvPr id="146" name="Google Shape;146;p2"/>
          <p:cNvGrpSpPr/>
          <p:nvPr/>
        </p:nvGrpSpPr>
        <p:grpSpPr>
          <a:xfrm>
            <a:off x="2983511" y="3144778"/>
            <a:ext cx="4392568" cy="546224"/>
            <a:chOff x="3851840" y="1356248"/>
            <a:chExt cx="4392568" cy="546224"/>
          </a:xfrm>
        </p:grpSpPr>
        <p:sp>
          <p:nvSpPr>
            <p:cNvPr id="147" name="Google Shape;147;p2"/>
            <p:cNvSpPr txBox="1"/>
            <p:nvPr/>
          </p:nvSpPr>
          <p:spPr>
            <a:xfrm>
              <a:off x="3851840" y="1356248"/>
              <a:ext cx="439256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rgbClr val="3F3F3F"/>
                  </a:solidFill>
                </a:rPr>
                <a:t>Stafræn markaðssetning</a:t>
              </a:r>
              <a:endParaRPr b="1" sz="1400">
                <a:solidFill>
                  <a:srgbClr val="3F3F3F"/>
                </a:solidFill>
                <a:latin typeface="Arial"/>
                <a:ea typeface="Arial"/>
                <a:cs typeface="Arial"/>
                <a:sym typeface="Arial"/>
              </a:endParaRPr>
            </a:p>
          </p:txBody>
        </p:sp>
        <p:sp>
          <p:nvSpPr>
            <p:cNvPr id="148" name="Google Shape;148;p2"/>
            <p:cNvSpPr txBox="1"/>
            <p:nvPr/>
          </p:nvSpPr>
          <p:spPr>
            <a:xfrm>
              <a:off x="3851840" y="1625473"/>
              <a:ext cx="43925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3F3F3F"/>
                  </a:solidFill>
                </a:rPr>
                <a:t>Hvað er það og hvaða tækni hentar.</a:t>
              </a:r>
              <a:endParaRPr sz="1200">
                <a:solidFill>
                  <a:srgbClr val="3F3F3F"/>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0"/>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Stafræn markaðssetning</a:t>
            </a:r>
            <a:endParaRPr/>
          </a:p>
        </p:txBody>
      </p:sp>
      <p:sp>
        <p:nvSpPr>
          <p:cNvPr id="299" name="Google Shape;299;p20"/>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Hvað er stafræn markaðssetning?</a:t>
            </a:r>
            <a:endParaRPr/>
          </a:p>
        </p:txBody>
      </p:sp>
      <p:sp>
        <p:nvSpPr>
          <p:cNvPr id="300" name="Google Shape;300;p20"/>
          <p:cNvSpPr txBox="1"/>
          <p:nvPr/>
        </p:nvSpPr>
        <p:spPr>
          <a:xfrm>
            <a:off x="539552" y="1581438"/>
            <a:ext cx="4824600" cy="22164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Markaðssetning nær yfir ýmsar aðferðir og stefnur sem miða að því að</a:t>
            </a:r>
            <a:r>
              <a:rPr b="1" lang="en-GB" sz="1200">
                <a:solidFill>
                  <a:srgbClr val="434343"/>
                </a:solidFill>
              </a:rPr>
              <a:t> bæta markaðssetningu vöru eða þjónustu </a:t>
            </a:r>
            <a:r>
              <a:rPr lang="en-GB" sz="1200">
                <a:solidFill>
                  <a:srgbClr val="434343"/>
                </a:solidFill>
              </a:rPr>
              <a:t>og fullnægja þörfum markmarkaðs.</a:t>
            </a:r>
            <a:endParaRPr sz="1200">
              <a:solidFill>
                <a:srgbClr val="434343"/>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rgbClr val="434343"/>
              </a:solidFill>
            </a:endParaRPr>
          </a:p>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Þegar við tölum um stafræna markaðssetningu er átt við beitingu allra þeirra markaðsaðferða og stefna sem má notfæra sér innan stafrænna miðla, sem hefur rutt sér til rúms samhliða samfélagsnetum, þörfinni fyrir að hraðari þjónustu og nýrri tækni.</a:t>
            </a:r>
            <a:endParaRPr sz="1200">
              <a:solidFill>
                <a:srgbClr val="434343"/>
              </a:solidFill>
            </a:endParaRPr>
          </a:p>
        </p:txBody>
      </p:sp>
      <p:pic>
        <p:nvPicPr>
          <p:cNvPr descr="Icono&#10;&#10;Descripción generada automáticamente" id="301" name="Google Shape;301;p20"/>
          <p:cNvPicPr preferRelativeResize="0"/>
          <p:nvPr/>
        </p:nvPicPr>
        <p:blipFill rotWithShape="1">
          <a:blip r:embed="rId3">
            <a:alphaModFix/>
          </a:blip>
          <a:srcRect b="0" l="0" r="0" t="0"/>
          <a:stretch/>
        </p:blipFill>
        <p:spPr>
          <a:xfrm>
            <a:off x="5796136" y="1347614"/>
            <a:ext cx="2571750" cy="2571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1"/>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Stafræn markaðssetning</a:t>
            </a:r>
            <a:endParaRPr/>
          </a:p>
        </p:txBody>
      </p:sp>
      <p:sp>
        <p:nvSpPr>
          <p:cNvPr id="307" name="Google Shape;307;p21"/>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Hvað er stafræn markaðssetning?</a:t>
            </a:r>
            <a:endParaRPr/>
          </a:p>
        </p:txBody>
      </p:sp>
      <p:sp>
        <p:nvSpPr>
          <p:cNvPr id="308" name="Google Shape;308;p21"/>
          <p:cNvSpPr txBox="1"/>
          <p:nvPr/>
        </p:nvSpPr>
        <p:spPr>
          <a:xfrm>
            <a:off x="611560" y="1599538"/>
            <a:ext cx="4176600" cy="19395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Stafræn markaðssetning hefur þróast samfara internetinu:</a:t>
            </a:r>
            <a:endParaRPr sz="1200">
              <a:solidFill>
                <a:srgbClr val="434343"/>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rgbClr val="434343"/>
              </a:solidFill>
            </a:endParaRPr>
          </a:p>
          <a:p>
            <a:pPr indent="0" lvl="0" marL="0" rtl="0" algn="just">
              <a:lnSpc>
                <a:spcPct val="150000"/>
              </a:lnSpc>
              <a:spcBef>
                <a:spcPts val="0"/>
              </a:spcBef>
              <a:spcAft>
                <a:spcPts val="0"/>
              </a:spcAft>
              <a:buClr>
                <a:schemeClr val="dk1"/>
              </a:buClr>
              <a:buSzPts val="1100"/>
              <a:buFont typeface="Arial"/>
              <a:buNone/>
            </a:pPr>
            <a:r>
              <a:rPr b="1" lang="en-GB" sz="1200">
                <a:solidFill>
                  <a:srgbClr val="434343"/>
                </a:solidFill>
              </a:rPr>
              <a:t>Vefur 1.0 – Statískur vefur</a:t>
            </a:r>
            <a:endParaRPr b="1" sz="1200">
              <a:solidFill>
                <a:srgbClr val="434343"/>
              </a:solidFill>
            </a:endParaRPr>
          </a:p>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Auglýsingar færðust frá hefðbundnum miðlum eins og sjónvarpi og útvarpi yfir á fyrstu vefsíðurnar. Engin samskipti voru við notendur og var fyrirtækið það eina sem gat stjórnað því sem birt var.</a:t>
            </a:r>
            <a:endParaRPr sz="1200">
              <a:solidFill>
                <a:srgbClr val="434343"/>
              </a:solidFill>
            </a:endParaRPr>
          </a:p>
        </p:txBody>
      </p:sp>
      <p:pic>
        <p:nvPicPr>
          <p:cNvPr id="309" name="Google Shape;309;p21"/>
          <p:cNvPicPr preferRelativeResize="0"/>
          <p:nvPr/>
        </p:nvPicPr>
        <p:blipFill rotWithShape="1">
          <a:blip r:embed="rId3">
            <a:alphaModFix/>
          </a:blip>
          <a:srcRect b="0" l="0" r="0" t="0"/>
          <a:stretch/>
        </p:blipFill>
        <p:spPr>
          <a:xfrm>
            <a:off x="5220072" y="1563638"/>
            <a:ext cx="3139137" cy="20919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2"/>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Stafræn markaðssetning</a:t>
            </a:r>
            <a:endParaRPr/>
          </a:p>
        </p:txBody>
      </p:sp>
      <p:sp>
        <p:nvSpPr>
          <p:cNvPr id="315" name="Google Shape;315;p22"/>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Hvað er stafræn markaðssetning</a:t>
            </a:r>
            <a:endParaRPr/>
          </a:p>
        </p:txBody>
      </p:sp>
      <p:sp>
        <p:nvSpPr>
          <p:cNvPr id="316" name="Google Shape;316;p22"/>
          <p:cNvSpPr txBox="1"/>
          <p:nvPr/>
        </p:nvSpPr>
        <p:spPr>
          <a:xfrm>
            <a:off x="683568" y="1462795"/>
            <a:ext cx="4104600" cy="22164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b="1" lang="en-GB" sz="1200">
                <a:solidFill>
                  <a:srgbClr val="434343"/>
                </a:solidFill>
              </a:rPr>
              <a:t>Vefur 2.0 – Samfélagsvefur</a:t>
            </a:r>
            <a:endParaRPr b="1" sz="1200">
              <a:solidFill>
                <a:srgbClr val="434343"/>
              </a:solidFill>
            </a:endParaRPr>
          </a:p>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Með tilkomu samfélagsmiðla og nýrrar tækni hefjast mikið og hratt gagnvirkt upplýsingaflæði. Netið verður leið til að búa til netsamfélag og fá endurgjöf frá notendum. Í dag erum við enn á þessum tímapunkti í þróun, á meðan </a:t>
            </a:r>
            <a:r>
              <a:rPr b="1" lang="en-GB" sz="1200">
                <a:solidFill>
                  <a:srgbClr val="434343"/>
                </a:solidFill>
              </a:rPr>
              <a:t>vefur 3.0</a:t>
            </a:r>
            <a:r>
              <a:rPr lang="en-GB" sz="1200">
                <a:solidFill>
                  <a:srgbClr val="434343"/>
                </a:solidFill>
              </a:rPr>
              <a:t> (merkingarvefur, e. s</a:t>
            </a:r>
            <a:r>
              <a:rPr lang="en-GB" sz="1200">
                <a:solidFill>
                  <a:schemeClr val="hlink"/>
                </a:solidFill>
              </a:rPr>
              <a:t>emantic web</a:t>
            </a:r>
            <a:r>
              <a:rPr lang="en-GB" sz="1200">
                <a:solidFill>
                  <a:srgbClr val="434343"/>
                </a:solidFill>
              </a:rPr>
              <a:t>) er þegar farinn að þróast, sem þýðir að stafræn markaðssetning mun einnig halda áfram að þróast.</a:t>
            </a:r>
            <a:endParaRPr b="1" sz="1200">
              <a:solidFill>
                <a:srgbClr val="434343"/>
              </a:solidFill>
            </a:endParaRPr>
          </a:p>
        </p:txBody>
      </p:sp>
      <p:pic>
        <p:nvPicPr>
          <p:cNvPr descr="Interfaz de usuario gráfica, Sitio web&#10;&#10;Descripción generada automáticamente" id="317" name="Google Shape;317;p22"/>
          <p:cNvPicPr preferRelativeResize="0"/>
          <p:nvPr/>
        </p:nvPicPr>
        <p:blipFill rotWithShape="1">
          <a:blip r:embed="rId3">
            <a:alphaModFix/>
          </a:blip>
          <a:srcRect b="0" l="0" r="0" t="0"/>
          <a:stretch/>
        </p:blipFill>
        <p:spPr>
          <a:xfrm>
            <a:off x="5220072" y="1573723"/>
            <a:ext cx="3456384" cy="23006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Imagen que contiene Gráfico&#10;&#10;Descripción generada automáticamente" id="322" name="Google Shape;322;p23"/>
          <p:cNvPicPr preferRelativeResize="0"/>
          <p:nvPr/>
        </p:nvPicPr>
        <p:blipFill rotWithShape="1">
          <a:blip r:embed="rId3">
            <a:alphaModFix/>
          </a:blip>
          <a:srcRect b="0" l="0" r="0" t="0"/>
          <a:stretch/>
        </p:blipFill>
        <p:spPr>
          <a:xfrm>
            <a:off x="251520" y="1419621"/>
            <a:ext cx="4509370" cy="2571750"/>
          </a:xfrm>
          <a:prstGeom prst="rect">
            <a:avLst/>
          </a:prstGeom>
          <a:noFill/>
          <a:ln>
            <a:noFill/>
          </a:ln>
        </p:spPr>
      </p:pic>
      <p:sp>
        <p:nvSpPr>
          <p:cNvPr id="323" name="Google Shape;323;p23"/>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Stafræn markaðssetning</a:t>
            </a:r>
            <a:endParaRPr/>
          </a:p>
        </p:txBody>
      </p:sp>
      <p:sp>
        <p:nvSpPr>
          <p:cNvPr id="324" name="Google Shape;324;p23"/>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Stafræn markaðstækni</a:t>
            </a:r>
            <a:endParaRPr/>
          </a:p>
        </p:txBody>
      </p:sp>
      <p:sp>
        <p:nvSpPr>
          <p:cNvPr id="325" name="Google Shape;325;p23"/>
          <p:cNvSpPr txBox="1"/>
          <p:nvPr/>
        </p:nvSpPr>
        <p:spPr>
          <a:xfrm>
            <a:off x="4860032" y="1794124"/>
            <a:ext cx="3627600" cy="15135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SzPts val="1100"/>
              <a:buNone/>
            </a:pPr>
            <a:r>
              <a:rPr b="1" lang="en-GB" sz="1200">
                <a:solidFill>
                  <a:srgbClr val="434343"/>
                </a:solidFill>
              </a:rPr>
              <a:t>Leitarvélabestun </a:t>
            </a:r>
            <a:endParaRPr b="1" sz="1200">
              <a:solidFill>
                <a:srgbClr val="434343"/>
              </a:solidFill>
            </a:endParaRPr>
          </a:p>
          <a:p>
            <a:pPr indent="0" lvl="0" marL="0" rtl="0" algn="just">
              <a:lnSpc>
                <a:spcPct val="150000"/>
              </a:lnSpc>
              <a:spcBef>
                <a:spcPts val="0"/>
              </a:spcBef>
              <a:spcAft>
                <a:spcPts val="0"/>
              </a:spcAft>
              <a:buClr>
                <a:schemeClr val="dk1"/>
              </a:buClr>
              <a:buSzPts val="1100"/>
              <a:buFont typeface="Arial"/>
              <a:buNone/>
            </a:pPr>
            <a:r>
              <a:rPr b="1" lang="en-GB" sz="1200">
                <a:solidFill>
                  <a:srgbClr val="434343"/>
                </a:solidFill>
              </a:rPr>
              <a:t>(e. </a:t>
            </a:r>
            <a:r>
              <a:rPr b="1" i="1" lang="en-GB" sz="1200">
                <a:solidFill>
                  <a:srgbClr val="434343"/>
                </a:solidFill>
              </a:rPr>
              <a:t>Search Engine Optimization, SEO</a:t>
            </a:r>
            <a:r>
              <a:rPr b="1" lang="en-GB" sz="1200">
                <a:solidFill>
                  <a:srgbClr val="434343"/>
                </a:solidFill>
              </a:rPr>
              <a:t>)</a:t>
            </a:r>
            <a:endParaRPr b="1" sz="1200">
              <a:solidFill>
                <a:srgbClr val="434343"/>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rPr>
              <a:t>Það snýst um að fínstilla leitarvélar þannig að fyrirtækið þitt birtist á fyrstu síðum leitarvéla, eins og Google, og bætir sýnileika vefsíðunnar.</a:t>
            </a:r>
            <a:endParaRPr b="1" sz="1200">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4"/>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Stafræn markaðssetning</a:t>
            </a:r>
            <a:endParaRPr/>
          </a:p>
        </p:txBody>
      </p:sp>
      <p:sp>
        <p:nvSpPr>
          <p:cNvPr id="331" name="Google Shape;331;p24"/>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Stafræn markaðstækni</a:t>
            </a:r>
            <a:endParaRPr/>
          </a:p>
        </p:txBody>
      </p:sp>
      <p:sp>
        <p:nvSpPr>
          <p:cNvPr id="332" name="Google Shape;332;p24"/>
          <p:cNvSpPr txBox="1"/>
          <p:nvPr/>
        </p:nvSpPr>
        <p:spPr>
          <a:xfrm>
            <a:off x="683568" y="1664355"/>
            <a:ext cx="5256600" cy="17907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b="1" lang="en-GB" sz="1200">
                <a:solidFill>
                  <a:srgbClr val="434343"/>
                </a:solidFill>
              </a:rPr>
              <a:t>Leitarvélamarkaðssetning (e. </a:t>
            </a:r>
            <a:r>
              <a:rPr b="1" i="1" lang="en-GB" sz="1200">
                <a:solidFill>
                  <a:srgbClr val="434343"/>
                </a:solidFill>
              </a:rPr>
              <a:t>Search Engine Marketing, SEM</a:t>
            </a:r>
            <a:r>
              <a:rPr b="1" lang="en-GB" sz="1200">
                <a:solidFill>
                  <a:srgbClr val="434343"/>
                </a:solidFill>
              </a:rPr>
              <a:t>)</a:t>
            </a:r>
            <a:endParaRPr b="1" sz="1200">
              <a:solidFill>
                <a:srgbClr val="434343"/>
              </a:solidFill>
            </a:endParaRPr>
          </a:p>
          <a:p>
            <a:pPr indent="0" lvl="0" marL="0" rtl="0" algn="just">
              <a:lnSpc>
                <a:spcPct val="150000"/>
              </a:lnSpc>
              <a:spcBef>
                <a:spcPts val="1000"/>
              </a:spcBef>
              <a:spcAft>
                <a:spcPts val="1000"/>
              </a:spcAft>
              <a:buClr>
                <a:schemeClr val="dk1"/>
              </a:buClr>
              <a:buSzPts val="1100"/>
              <a:buFont typeface="Arial"/>
              <a:buNone/>
            </a:pPr>
            <a:r>
              <a:rPr lang="en-GB" sz="1200">
                <a:solidFill>
                  <a:srgbClr val="434343"/>
                </a:solidFill>
              </a:rPr>
              <a:t>Þessi tækni vísar til greiddra auglýsinga sem birtast á leitarvélum við ákveðnar leitarorðaleitir. Þetta er mögulegt t.d. í gegnum þjónustu eins og Google Ads. Helsti munurinn á SEO og SEM er sá að í SEM borgar þú fyrir að birtast á fyrstu síðum, en með SEO bætir þú þinn ,,náttúrulega” sýnileika með flóknari aðferðum sem tengjast leitarorðum.</a:t>
            </a:r>
            <a:endParaRPr b="1" sz="1200">
              <a:solidFill>
                <a:srgbClr val="434343"/>
              </a:solidFill>
            </a:endParaRPr>
          </a:p>
        </p:txBody>
      </p:sp>
      <p:pic>
        <p:nvPicPr>
          <p:cNvPr descr="Icono&#10;&#10;Descripción generada automáticamente" id="333" name="Google Shape;333;p24"/>
          <p:cNvPicPr preferRelativeResize="0"/>
          <p:nvPr/>
        </p:nvPicPr>
        <p:blipFill rotWithShape="1">
          <a:blip r:embed="rId3">
            <a:alphaModFix/>
          </a:blip>
          <a:srcRect b="0" l="0" r="0" t="0"/>
          <a:stretch/>
        </p:blipFill>
        <p:spPr>
          <a:xfrm>
            <a:off x="6516216" y="1719248"/>
            <a:ext cx="1594516" cy="19899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5"/>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Stafræn markaðssetning</a:t>
            </a:r>
            <a:endParaRPr/>
          </a:p>
        </p:txBody>
      </p:sp>
      <p:sp>
        <p:nvSpPr>
          <p:cNvPr id="339" name="Google Shape;339;p25"/>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Stafræn markaðstækni</a:t>
            </a:r>
            <a:endParaRPr/>
          </a:p>
        </p:txBody>
      </p:sp>
      <p:sp>
        <p:nvSpPr>
          <p:cNvPr id="340" name="Google Shape;340;p25"/>
          <p:cNvSpPr txBox="1"/>
          <p:nvPr/>
        </p:nvSpPr>
        <p:spPr>
          <a:xfrm>
            <a:off x="755576" y="1851670"/>
            <a:ext cx="3528300" cy="12366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b="1" lang="en-GB" sz="1200">
                <a:solidFill>
                  <a:srgbClr val="3F3F3F"/>
                </a:solidFill>
              </a:rPr>
              <a:t>Efnismarkaðssetning</a:t>
            </a:r>
            <a:endParaRPr b="1" sz="1200">
              <a:solidFill>
                <a:srgbClr val="3F3F3F"/>
              </a:solidFill>
            </a:endParaRPr>
          </a:p>
          <a:p>
            <a:pPr indent="0" lvl="0" marL="0" rtl="0" algn="just">
              <a:lnSpc>
                <a:spcPct val="150000"/>
              </a:lnSpc>
              <a:spcBef>
                <a:spcPts val="1000"/>
              </a:spcBef>
              <a:spcAft>
                <a:spcPts val="1000"/>
              </a:spcAft>
              <a:buClr>
                <a:schemeClr val="dk1"/>
              </a:buClr>
              <a:buSzPts val="1100"/>
              <a:buFont typeface="Arial"/>
              <a:buNone/>
            </a:pPr>
            <a:r>
              <a:rPr lang="en-GB" sz="1200">
                <a:solidFill>
                  <a:srgbClr val="3F3F3F"/>
                </a:solidFill>
              </a:rPr>
              <a:t>Þessi tækni, eða stefna, felur í sér að búa til efni til að laða að mögulega viðskiptavini, í gegnum blogg, myndbönd, myndrit o.s.frv.</a:t>
            </a:r>
            <a:endParaRPr b="1" sz="1200">
              <a:solidFill>
                <a:srgbClr val="3F3F3F"/>
              </a:solidFill>
            </a:endParaRPr>
          </a:p>
        </p:txBody>
      </p:sp>
      <p:pic>
        <p:nvPicPr>
          <p:cNvPr descr="Imagen que contiene reloj, computadora, señal&#10;&#10;Descripción generada automáticamente" id="341" name="Google Shape;341;p25"/>
          <p:cNvPicPr preferRelativeResize="0"/>
          <p:nvPr/>
        </p:nvPicPr>
        <p:blipFill rotWithShape="1">
          <a:blip r:embed="rId3">
            <a:alphaModFix/>
          </a:blip>
          <a:srcRect b="0" l="0" r="0" t="0"/>
          <a:stretch/>
        </p:blipFill>
        <p:spPr>
          <a:xfrm>
            <a:off x="4788024" y="1586091"/>
            <a:ext cx="3372541" cy="224484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6"/>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Stafræn markaðssetning</a:t>
            </a:r>
            <a:endParaRPr/>
          </a:p>
        </p:txBody>
      </p:sp>
      <p:sp>
        <p:nvSpPr>
          <p:cNvPr id="347" name="Google Shape;347;p26"/>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Stafræn markaðstækni</a:t>
            </a:r>
            <a:endParaRPr/>
          </a:p>
        </p:txBody>
      </p:sp>
      <p:sp>
        <p:nvSpPr>
          <p:cNvPr id="348" name="Google Shape;348;p26"/>
          <p:cNvSpPr txBox="1"/>
          <p:nvPr/>
        </p:nvSpPr>
        <p:spPr>
          <a:xfrm>
            <a:off x="827584" y="1851670"/>
            <a:ext cx="3240300" cy="12366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b="1" lang="en-GB" sz="1200">
                <a:solidFill>
                  <a:srgbClr val="434343"/>
                </a:solidFill>
              </a:rPr>
              <a:t>Markaðssetning á samfélagsmiðlum</a:t>
            </a:r>
            <a:endParaRPr b="1" sz="1200">
              <a:solidFill>
                <a:srgbClr val="434343"/>
              </a:solidFill>
            </a:endParaRPr>
          </a:p>
          <a:p>
            <a:pPr indent="0" lvl="0" marL="0" rtl="0" algn="just">
              <a:lnSpc>
                <a:spcPct val="150000"/>
              </a:lnSpc>
              <a:spcBef>
                <a:spcPts val="1000"/>
              </a:spcBef>
              <a:spcAft>
                <a:spcPts val="1000"/>
              </a:spcAft>
              <a:buClr>
                <a:schemeClr val="dk1"/>
              </a:buClr>
              <a:buSzPts val="1100"/>
              <a:buFont typeface="Arial"/>
              <a:buNone/>
            </a:pPr>
            <a:r>
              <a:rPr lang="en-GB" sz="1200">
                <a:solidFill>
                  <a:srgbClr val="434343"/>
                </a:solidFill>
              </a:rPr>
              <a:t>Gengur út á að nota samfélagsmiðla til að laða að markhópinn. Einnig er hægt að nota greiddar auglýsingar.</a:t>
            </a:r>
            <a:endParaRPr b="1" sz="1200">
              <a:solidFill>
                <a:srgbClr val="434343"/>
              </a:solidFill>
            </a:endParaRPr>
          </a:p>
        </p:txBody>
      </p:sp>
      <p:pic>
        <p:nvPicPr>
          <p:cNvPr descr="Interfaz de usuario gráfica, Aplicación, Icono&#10;&#10;Descripción generada automáticamente" id="349" name="Google Shape;349;p26"/>
          <p:cNvPicPr preferRelativeResize="0"/>
          <p:nvPr/>
        </p:nvPicPr>
        <p:blipFill rotWithShape="1">
          <a:blip r:embed="rId3">
            <a:alphaModFix/>
          </a:blip>
          <a:srcRect b="0" l="0" r="0" t="0"/>
          <a:stretch/>
        </p:blipFill>
        <p:spPr>
          <a:xfrm>
            <a:off x="4788024" y="1563638"/>
            <a:ext cx="3400147" cy="21038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7"/>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Stafræn markaðssetning</a:t>
            </a:r>
            <a:endParaRPr/>
          </a:p>
        </p:txBody>
      </p:sp>
      <p:sp>
        <p:nvSpPr>
          <p:cNvPr id="355" name="Google Shape;355;p27"/>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Stafræn markaðstækni</a:t>
            </a:r>
            <a:endParaRPr/>
          </a:p>
        </p:txBody>
      </p:sp>
      <p:sp>
        <p:nvSpPr>
          <p:cNvPr id="356" name="Google Shape;356;p27"/>
          <p:cNvSpPr txBox="1"/>
          <p:nvPr/>
        </p:nvSpPr>
        <p:spPr>
          <a:xfrm>
            <a:off x="899592" y="1798878"/>
            <a:ext cx="3600300" cy="15135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b="1" lang="en-GB" sz="1200">
                <a:solidFill>
                  <a:srgbClr val="434343"/>
                </a:solidFill>
              </a:rPr>
              <a:t>Markaðssetning í tölvupósti</a:t>
            </a:r>
            <a:endParaRPr b="1" sz="1200">
              <a:solidFill>
                <a:srgbClr val="434343"/>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rPr>
              <a:t>Í gegnum gagnamiðlara má eiga samskipti við viðskiptavini og markhópi, til dæmis í gegnum gagnagrunn tölvupósta. Það eru til verkfæri fyrir þetta, eins og Mailchimp (</a:t>
            </a:r>
            <a:r>
              <a:rPr lang="en-GB" sz="1200" u="sng">
                <a:solidFill>
                  <a:srgbClr val="434343"/>
                </a:solidFill>
                <a:hlinkClick r:id="rId3">
                  <a:extLst>
                    <a:ext uri="{A12FA001-AC4F-418D-AE19-62706E023703}">
                      <ahyp:hlinkClr val="tx"/>
                    </a:ext>
                  </a:extLst>
                </a:hlinkClick>
              </a:rPr>
              <a:t>https://mailchimp.com/</a:t>
            </a:r>
            <a:r>
              <a:rPr lang="en-GB" sz="1200">
                <a:solidFill>
                  <a:srgbClr val="434343"/>
                </a:solidFill>
              </a:rPr>
              <a:t>).</a:t>
            </a:r>
            <a:endParaRPr b="1" sz="1200">
              <a:solidFill>
                <a:srgbClr val="434343"/>
              </a:solidFill>
            </a:endParaRPr>
          </a:p>
        </p:txBody>
      </p:sp>
      <p:pic>
        <p:nvPicPr>
          <p:cNvPr descr="Diagrama&#10;&#10;Descripción generada automáticamente" id="357" name="Google Shape;357;p27"/>
          <p:cNvPicPr preferRelativeResize="0"/>
          <p:nvPr/>
        </p:nvPicPr>
        <p:blipFill rotWithShape="1">
          <a:blip r:embed="rId4">
            <a:alphaModFix/>
          </a:blip>
          <a:srcRect b="0" l="0" r="0" t="0"/>
          <a:stretch/>
        </p:blipFill>
        <p:spPr>
          <a:xfrm>
            <a:off x="4932040" y="1707654"/>
            <a:ext cx="3266901" cy="20698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14d95eda74_0_0"/>
          <p:cNvSpPr txBox="1"/>
          <p:nvPr>
            <p:ph idx="1" type="body"/>
          </p:nvPr>
        </p:nvSpPr>
        <p:spPr>
          <a:xfrm>
            <a:off x="0" y="123478"/>
            <a:ext cx="9144000" cy="576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Verkefni</a:t>
            </a:r>
            <a:endParaRPr sz="2800"/>
          </a:p>
        </p:txBody>
      </p:sp>
      <p:sp>
        <p:nvSpPr>
          <p:cNvPr id="363" name="Google Shape;363;g214d95eda74_0_0"/>
          <p:cNvSpPr txBox="1"/>
          <p:nvPr>
            <p:ph idx="2" type="body"/>
          </p:nvPr>
        </p:nvSpPr>
        <p:spPr>
          <a:xfrm>
            <a:off x="0" y="699542"/>
            <a:ext cx="9144000" cy="288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hlink"/>
              </a:buClr>
              <a:buSzPts val="1800"/>
              <a:buNone/>
            </a:pPr>
            <a:r>
              <a:rPr lang="en-GB">
                <a:solidFill>
                  <a:schemeClr val="hlink"/>
                </a:solidFill>
              </a:rPr>
              <a:t>Byggt á því sem þú hefur lært í þessari námseiningu, geturðu leyst verkefnin á komandi glærum?</a:t>
            </a:r>
            <a:endParaRPr>
              <a:solidFill>
                <a:schemeClr val="hlink"/>
              </a:solidFill>
            </a:endParaRPr>
          </a:p>
        </p:txBody>
      </p:sp>
      <p:grpSp>
        <p:nvGrpSpPr>
          <p:cNvPr id="364" name="Google Shape;364;g214d95eda74_0_0"/>
          <p:cNvGrpSpPr/>
          <p:nvPr/>
        </p:nvGrpSpPr>
        <p:grpSpPr>
          <a:xfrm>
            <a:off x="1754045" y="1352180"/>
            <a:ext cx="5642691" cy="2726419"/>
            <a:chOff x="1521656" y="1275690"/>
            <a:chExt cx="5642691" cy="2726419"/>
          </a:xfrm>
        </p:grpSpPr>
        <p:grpSp>
          <p:nvGrpSpPr>
            <p:cNvPr id="365" name="Google Shape;365;g214d95eda74_0_0"/>
            <p:cNvGrpSpPr/>
            <p:nvPr/>
          </p:nvGrpSpPr>
          <p:grpSpPr>
            <a:xfrm>
              <a:off x="1521656" y="1596212"/>
              <a:ext cx="3168156" cy="2405898"/>
              <a:chOff x="1521656" y="1596212"/>
              <a:chExt cx="3168156" cy="2405898"/>
            </a:xfrm>
          </p:grpSpPr>
          <p:grpSp>
            <p:nvGrpSpPr>
              <p:cNvPr id="366" name="Google Shape;366;g214d95eda74_0_0"/>
              <p:cNvGrpSpPr/>
              <p:nvPr/>
            </p:nvGrpSpPr>
            <p:grpSpPr>
              <a:xfrm>
                <a:off x="1521656" y="1596212"/>
                <a:ext cx="3168156" cy="2405898"/>
                <a:chOff x="1691680" y="-1532706"/>
                <a:chExt cx="7101896" cy="5393180"/>
              </a:xfrm>
            </p:grpSpPr>
            <p:sp>
              <p:nvSpPr>
                <p:cNvPr id="367" name="Google Shape;367;g214d95eda74_0_0"/>
                <p:cNvSpPr/>
                <p:nvPr/>
              </p:nvSpPr>
              <p:spPr>
                <a:xfrm>
                  <a:off x="1691680" y="-1532706"/>
                  <a:ext cx="4896600" cy="4896600"/>
                </a:xfrm>
                <a:prstGeom prst="donut">
                  <a:avLst>
                    <a:gd fmla="val 17523" name="adj"/>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68" name="Google Shape;368;g214d95eda74_0_0"/>
                <p:cNvSpPr/>
                <p:nvPr/>
              </p:nvSpPr>
              <p:spPr>
                <a:xfrm>
                  <a:off x="4355976" y="2009174"/>
                  <a:ext cx="4437600" cy="1851300"/>
                </a:xfrm>
                <a:prstGeom prst="rightArrow">
                  <a:avLst>
                    <a:gd fmla="val 45464" name="adj1"/>
                    <a:gd fmla="val 50000" name="adj2"/>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369" name="Google Shape;369;g214d95eda74_0_0"/>
              <p:cNvSpPr/>
              <p:nvPr/>
            </p:nvSpPr>
            <p:spPr>
              <a:xfrm>
                <a:off x="2263185" y="2337627"/>
                <a:ext cx="701700" cy="701700"/>
              </a:xfrm>
              <a:prstGeom prst="ellipse">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370" name="Google Shape;370;g214d95eda74_0_0"/>
            <p:cNvGrpSpPr/>
            <p:nvPr/>
          </p:nvGrpSpPr>
          <p:grpSpPr>
            <a:xfrm>
              <a:off x="3996192" y="1275690"/>
              <a:ext cx="3168156" cy="2405898"/>
              <a:chOff x="3852176" y="1401214"/>
              <a:chExt cx="3168156" cy="2405898"/>
            </a:xfrm>
          </p:grpSpPr>
          <p:grpSp>
            <p:nvGrpSpPr>
              <p:cNvPr id="371" name="Google Shape;371;g214d95eda74_0_0"/>
              <p:cNvGrpSpPr/>
              <p:nvPr/>
            </p:nvGrpSpPr>
            <p:grpSpPr>
              <a:xfrm rot="10800000">
                <a:off x="3852176" y="1401214"/>
                <a:ext cx="3168156" cy="2405898"/>
                <a:chOff x="1691680" y="-1532706"/>
                <a:chExt cx="7101896" cy="5393180"/>
              </a:xfrm>
            </p:grpSpPr>
            <p:sp>
              <p:nvSpPr>
                <p:cNvPr id="372" name="Google Shape;372;g214d95eda74_0_0"/>
                <p:cNvSpPr/>
                <p:nvPr/>
              </p:nvSpPr>
              <p:spPr>
                <a:xfrm>
                  <a:off x="1691680" y="-1532706"/>
                  <a:ext cx="4896600" cy="4896600"/>
                </a:xfrm>
                <a:prstGeom prst="donut">
                  <a:avLst>
                    <a:gd fmla="val 17523" name="adj"/>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73" name="Google Shape;373;g214d95eda74_0_0"/>
                <p:cNvSpPr/>
                <p:nvPr/>
              </p:nvSpPr>
              <p:spPr>
                <a:xfrm>
                  <a:off x="4355976" y="2009174"/>
                  <a:ext cx="4437600" cy="1851300"/>
                </a:xfrm>
                <a:prstGeom prst="rightArrow">
                  <a:avLst>
                    <a:gd fmla="val 45464" name="adj1"/>
                    <a:gd fmla="val 50000" name="adj2"/>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374" name="Google Shape;374;g214d95eda74_0_0"/>
              <p:cNvSpPr/>
              <p:nvPr/>
            </p:nvSpPr>
            <p:spPr>
              <a:xfrm>
                <a:off x="5577220" y="2364114"/>
                <a:ext cx="701700" cy="701700"/>
              </a:xfrm>
              <a:prstGeom prst="ellipse">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sp>
        <p:nvSpPr>
          <p:cNvPr id="375" name="Google Shape;375;g214d95eda74_0_0"/>
          <p:cNvSpPr/>
          <p:nvPr/>
        </p:nvSpPr>
        <p:spPr>
          <a:xfrm>
            <a:off x="4072185" y="2325122"/>
            <a:ext cx="1015800" cy="875700"/>
          </a:xfrm>
          <a:prstGeom prst="triangle">
            <a:avLst>
              <a:gd fmla="val 50000" name="adj"/>
            </a:avLst>
          </a:prstGeom>
          <a:solidFill>
            <a:srgbClr val="F39E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76" name="Google Shape;376;g214d95eda74_0_0"/>
          <p:cNvSpPr/>
          <p:nvPr/>
        </p:nvSpPr>
        <p:spPr>
          <a:xfrm>
            <a:off x="4419001" y="2821190"/>
            <a:ext cx="335748" cy="336262"/>
          </a:xfrm>
          <a:custGeom>
            <a:rect b="b" l="l" r="r" t="t"/>
            <a:pathLst>
              <a:path extrusionOk="0" h="3202496" w="3197597">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7" name="Google Shape;377;g214d95eda74_0_0"/>
          <p:cNvSpPr txBox="1"/>
          <p:nvPr/>
        </p:nvSpPr>
        <p:spPr>
          <a:xfrm>
            <a:off x="4639258" y="1054348"/>
            <a:ext cx="4320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GB" sz="1200">
                <a:solidFill>
                  <a:schemeClr val="hlink"/>
                </a:solidFill>
              </a:rPr>
              <a:t>Þú verður að taka ákvarðanir um flóknar aðstæður, þar sem þú notar þá þekkingu sem þú hefur aflað þér.</a:t>
            </a:r>
            <a:endParaRPr sz="1200">
              <a:solidFill>
                <a:schemeClr val="hlink"/>
              </a:solidFill>
            </a:endParaRPr>
          </a:p>
          <a:p>
            <a:pPr indent="0" lvl="0" marL="0" marR="0" rtl="0" algn="l">
              <a:spcBef>
                <a:spcPts val="0"/>
              </a:spcBef>
              <a:spcAft>
                <a:spcPts val="0"/>
              </a:spcAft>
              <a:buNone/>
            </a:pPr>
            <a:r>
              <a:t/>
            </a:r>
            <a:endParaRPr sz="1200">
              <a:solidFill>
                <a:srgbClr val="3F3F3F"/>
              </a:solidFill>
            </a:endParaRPr>
          </a:p>
        </p:txBody>
      </p:sp>
      <p:sp>
        <p:nvSpPr>
          <p:cNvPr id="378" name="Google Shape;378;g214d95eda74_0_0"/>
          <p:cNvSpPr txBox="1"/>
          <p:nvPr/>
        </p:nvSpPr>
        <p:spPr>
          <a:xfrm>
            <a:off x="108425" y="3896575"/>
            <a:ext cx="4301100" cy="8310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Font typeface="Arial"/>
              <a:buNone/>
            </a:pPr>
            <a:r>
              <a:rPr lang="en-GB" sz="1200">
                <a:solidFill>
                  <a:schemeClr val="hlink"/>
                </a:solidFill>
              </a:rPr>
              <a:t>Þú verður að opna hugann og hugsa eins og þú værir í raun og veru í aðstæðunum, með því að nota þitt besta verkfæri: heilann.</a:t>
            </a:r>
            <a:endParaRPr sz="1200">
              <a:solidFill>
                <a:schemeClr val="hlink"/>
              </a:solidFill>
            </a:endParaRPr>
          </a:p>
          <a:p>
            <a:pPr indent="0" lvl="0" marL="0" marR="0" rtl="0" algn="r">
              <a:spcBef>
                <a:spcPts val="0"/>
              </a:spcBef>
              <a:spcAft>
                <a:spcPts val="0"/>
              </a:spcAft>
              <a:buNone/>
            </a:pPr>
            <a:r>
              <a:t/>
            </a:r>
            <a:endParaRPr sz="1200">
              <a:solidFill>
                <a:srgbClr val="3F3F3F"/>
              </a:solidFill>
            </a:endParaRPr>
          </a:p>
        </p:txBody>
      </p:sp>
      <p:sp>
        <p:nvSpPr>
          <p:cNvPr id="379" name="Google Shape;379;g214d95eda74_0_0"/>
          <p:cNvSpPr txBox="1"/>
          <p:nvPr/>
        </p:nvSpPr>
        <p:spPr>
          <a:xfrm>
            <a:off x="2216293" y="3527244"/>
            <a:ext cx="2337000" cy="4617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Font typeface="Arial"/>
              <a:buNone/>
            </a:pPr>
            <a:r>
              <a:rPr b="1" lang="en-GB" sz="1200">
                <a:solidFill>
                  <a:schemeClr val="lt1"/>
                </a:solidFill>
              </a:rPr>
              <a:t>Víkkaðu sjóndeildarhringinn</a:t>
            </a:r>
            <a:endParaRPr b="1" sz="1200">
              <a:solidFill>
                <a:schemeClr val="lt1"/>
              </a:solidFill>
            </a:endParaRPr>
          </a:p>
          <a:p>
            <a:pPr indent="0" lvl="0" marL="0" marR="0" rtl="0" algn="r">
              <a:spcBef>
                <a:spcPts val="0"/>
              </a:spcBef>
              <a:spcAft>
                <a:spcPts val="0"/>
              </a:spcAft>
              <a:buNone/>
            </a:pPr>
            <a:r>
              <a:t/>
            </a:r>
            <a:endParaRPr b="1" sz="1200">
              <a:solidFill>
                <a:schemeClr val="lt1"/>
              </a:solidFill>
            </a:endParaRPr>
          </a:p>
        </p:txBody>
      </p:sp>
      <p:sp>
        <p:nvSpPr>
          <p:cNvPr id="380" name="Google Shape;380;g214d95eda74_0_0"/>
          <p:cNvSpPr txBox="1"/>
          <p:nvPr/>
        </p:nvSpPr>
        <p:spPr>
          <a:xfrm>
            <a:off x="4665195" y="1626535"/>
            <a:ext cx="2337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lt1"/>
                </a:solidFill>
              </a:rPr>
              <a:t>Taktu ákvarðanir</a:t>
            </a:r>
            <a:endParaRPr b="1" sz="12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9"/>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Verkefni 1</a:t>
            </a:r>
            <a:r>
              <a:rPr lang="en-GB" sz="2800"/>
              <a:t>: Áður en við byrjum: SVÓT greining</a:t>
            </a:r>
            <a:endParaRPr/>
          </a:p>
        </p:txBody>
      </p:sp>
      <p:sp>
        <p:nvSpPr>
          <p:cNvPr id="386" name="Google Shape;386;p29"/>
          <p:cNvSpPr/>
          <p:nvPr/>
        </p:nvSpPr>
        <p:spPr>
          <a:xfrm>
            <a:off x="832752" y="1629993"/>
            <a:ext cx="7364555" cy="2627966"/>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Þegar þú kemur af stað frumkvöðlastarfi er mjög mikilvægt að þekkja ástand umhverfisins, tækifærin sem eru í boði og þá þætti sem ógna starfinu, sem og eigin eiginleika, veikleika og styrkleika.</a:t>
            </a:r>
            <a:endParaRPr sz="1200">
              <a:solidFill>
                <a:srgbClr val="434343"/>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rPr>
              <a:t>Margs konar greiningar eru gerðar á sviði frumkvöðlastarfsemi: PESTEL greining (pólitísk, efnahagsleg, félagsleg, tæknileg, umhverfisleg, lagaleg), SVÓT greining (styrkleikar, veikleikar, tækifæri og ógnir), Porter's 5 Forces samkeppnisgreiningin, Canvas líkan og svona mætti lengi telja.</a:t>
            </a:r>
            <a:endParaRPr sz="1200">
              <a:solidFill>
                <a:srgbClr val="434343"/>
              </a:solidFill>
            </a:endParaRPr>
          </a:p>
          <a:p>
            <a:pPr indent="0" lvl="0" marL="0" rtl="0" algn="just">
              <a:lnSpc>
                <a:spcPct val="150000"/>
              </a:lnSpc>
              <a:spcBef>
                <a:spcPts val="1000"/>
              </a:spcBef>
              <a:spcAft>
                <a:spcPts val="1000"/>
              </a:spcAft>
              <a:buClr>
                <a:schemeClr val="dk1"/>
              </a:buClr>
              <a:buSzPts val="1100"/>
              <a:buFont typeface="Arial"/>
              <a:buNone/>
            </a:pPr>
            <a:r>
              <a:rPr lang="en-GB" sz="1200">
                <a:solidFill>
                  <a:srgbClr val="434343"/>
                </a:solidFill>
              </a:rPr>
              <a:t>Að þessu sinni munum við einbeita okkur að SVÓT greiningunni sem er ein sú fullkomnasta og er þekkt fyrir einfaldleika sinn og notagildi.</a:t>
            </a:r>
            <a:endParaRPr sz="1200">
              <a:solidFill>
                <a:srgbClr val="434343"/>
              </a:solidFill>
            </a:endParaRPr>
          </a:p>
        </p:txBody>
      </p:sp>
      <p:sp>
        <p:nvSpPr>
          <p:cNvPr id="387" name="Google Shape;387;p29"/>
          <p:cNvSpPr/>
          <p:nvPr/>
        </p:nvSpPr>
        <p:spPr>
          <a:xfrm>
            <a:off x="625043" y="885541"/>
            <a:ext cx="346557" cy="44250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8" name="Google Shape;388;p29"/>
          <p:cNvSpPr txBox="1"/>
          <p:nvPr>
            <p:ph idx="2" type="body"/>
          </p:nvPr>
        </p:nvSpPr>
        <p:spPr>
          <a:xfrm>
            <a:off x="1007603" y="1023368"/>
            <a:ext cx="4716525"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Kynning:</a:t>
            </a:r>
            <a:r>
              <a:rPr b="1" lang="en-GB" sz="1800"/>
              <a:t> Um hvað snýst þetta?</a:t>
            </a:r>
            <a:endParaRPr b="1"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Hvað er stafrænt frumkvöðlastarf?</a:t>
            </a:r>
            <a:endParaRPr/>
          </a:p>
        </p:txBody>
      </p:sp>
      <p:sp>
        <p:nvSpPr>
          <p:cNvPr id="154" name="Google Shape;154;p3"/>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Skilgreining</a:t>
            </a:r>
            <a:endParaRPr/>
          </a:p>
        </p:txBody>
      </p:sp>
      <p:sp>
        <p:nvSpPr>
          <p:cNvPr id="155" name="Google Shape;155;p3"/>
          <p:cNvSpPr txBox="1"/>
          <p:nvPr/>
        </p:nvSpPr>
        <p:spPr>
          <a:xfrm>
            <a:off x="4932040" y="1875747"/>
            <a:ext cx="3528300" cy="1108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Í stuttu máli er</a:t>
            </a:r>
            <a:r>
              <a:rPr b="1" lang="en-GB" sz="1200">
                <a:solidFill>
                  <a:srgbClr val="434343"/>
                </a:solidFill>
              </a:rPr>
              <a:t> stafrænt frumkvöðlastarf</a:t>
            </a:r>
            <a:r>
              <a:rPr lang="en-GB" sz="1200">
                <a:solidFill>
                  <a:srgbClr val="434343"/>
                </a:solidFill>
              </a:rPr>
              <a:t> stofnun fyrirtækis sem selur vörur eða þjónustu á netinu, án þess að þörf sé á líkamlegu rými til að þjóna viðskiptavinum.</a:t>
            </a:r>
            <a:endParaRPr sz="1200">
              <a:solidFill>
                <a:srgbClr val="434343"/>
              </a:solidFill>
            </a:endParaRPr>
          </a:p>
        </p:txBody>
      </p:sp>
      <p:pic>
        <p:nvPicPr>
          <p:cNvPr descr="Diagrama, Icono&#10;&#10;Descripción generada automáticamente" id="156" name="Google Shape;156;p3"/>
          <p:cNvPicPr preferRelativeResize="0"/>
          <p:nvPr/>
        </p:nvPicPr>
        <p:blipFill rotWithShape="1">
          <a:blip r:embed="rId3">
            <a:alphaModFix/>
          </a:blip>
          <a:srcRect b="0" l="0" r="0" t="0"/>
          <a:stretch/>
        </p:blipFill>
        <p:spPr>
          <a:xfrm>
            <a:off x="903530" y="1419622"/>
            <a:ext cx="3668470" cy="26768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0"/>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Verkefni 1: Áður en við byrjum: SVÓT greining</a:t>
            </a:r>
            <a:endParaRPr sz="2800"/>
          </a:p>
        </p:txBody>
      </p:sp>
      <p:sp>
        <p:nvSpPr>
          <p:cNvPr id="394" name="Google Shape;394;p30"/>
          <p:cNvSpPr/>
          <p:nvPr/>
        </p:nvSpPr>
        <p:spPr>
          <a:xfrm>
            <a:off x="1789822" y="1567345"/>
            <a:ext cx="5564355" cy="2296281"/>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Að þessu sinni verður þú að fylla út </a:t>
            </a:r>
            <a:r>
              <a:rPr b="1" lang="en-GB" sz="1200">
                <a:solidFill>
                  <a:srgbClr val="434343"/>
                </a:solidFill>
              </a:rPr>
              <a:t>SVÓT (styrkleikar, veikleikar, tækifæri og ógnir) greiningu, </a:t>
            </a:r>
            <a:r>
              <a:rPr lang="en-GB" sz="1200">
                <a:solidFill>
                  <a:srgbClr val="434343"/>
                </a:solidFill>
              </a:rPr>
              <a:t>út frá ákveðinni viðskiptahugmynd.</a:t>
            </a:r>
            <a:endParaRPr sz="1200">
              <a:solidFill>
                <a:srgbClr val="434343"/>
              </a:solidFill>
            </a:endParaRPr>
          </a:p>
          <a:p>
            <a:pPr indent="0" lvl="0" marL="0" rtl="0" algn="just">
              <a:lnSpc>
                <a:spcPct val="150000"/>
              </a:lnSpc>
              <a:spcBef>
                <a:spcPts val="1000"/>
              </a:spcBef>
              <a:spcAft>
                <a:spcPts val="1000"/>
              </a:spcAft>
              <a:buClr>
                <a:schemeClr val="dk1"/>
              </a:buClr>
              <a:buSzPts val="1100"/>
              <a:buFont typeface="Arial"/>
              <a:buNone/>
            </a:pPr>
            <a:r>
              <a:rPr lang="en-GB" sz="1200">
                <a:solidFill>
                  <a:srgbClr val="434343"/>
                </a:solidFill>
              </a:rPr>
              <a:t>Þú ættir að hafa í huga að greiningin skiptist í innri hluta (styrkleikar og veikleikar) og ytri hluta (tækifæri og ógnir), þannig að þú hefur aðeins stjórn á innri breytunum.</a:t>
            </a:r>
            <a:endParaRPr sz="1200">
              <a:solidFill>
                <a:srgbClr val="434343"/>
              </a:solidFill>
            </a:endParaRPr>
          </a:p>
        </p:txBody>
      </p:sp>
      <p:sp>
        <p:nvSpPr>
          <p:cNvPr id="395" name="Google Shape;395;p30"/>
          <p:cNvSpPr/>
          <p:nvPr/>
        </p:nvSpPr>
        <p:spPr>
          <a:xfrm>
            <a:off x="755576" y="993832"/>
            <a:ext cx="346557" cy="341870"/>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96" name="Google Shape;396;p30"/>
          <p:cNvSpPr txBox="1"/>
          <p:nvPr/>
        </p:nvSpPr>
        <p:spPr>
          <a:xfrm>
            <a:off x="1102125" y="1024975"/>
            <a:ext cx="4525200" cy="28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GB" sz="1800">
                <a:solidFill>
                  <a:srgbClr val="3F3F3F"/>
                </a:solidFill>
              </a:rPr>
              <a:t>Sjálft verkefnið: Hvað á ég að gera?</a:t>
            </a:r>
            <a:endParaRPr b="1" sz="1800">
              <a:solidFill>
                <a:srgbClr val="3F3F3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1"/>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Verkefni 1: Áður en við byrjum: SVÓT greining</a:t>
            </a:r>
            <a:endParaRPr sz="2800"/>
          </a:p>
        </p:txBody>
      </p:sp>
      <p:sp>
        <p:nvSpPr>
          <p:cNvPr id="402" name="Google Shape;402;p31"/>
          <p:cNvSpPr/>
          <p:nvPr/>
        </p:nvSpPr>
        <p:spPr>
          <a:xfrm>
            <a:off x="564699" y="754350"/>
            <a:ext cx="334893" cy="337690"/>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3" name="Google Shape;403;p31"/>
          <p:cNvSpPr/>
          <p:nvPr/>
        </p:nvSpPr>
        <p:spPr>
          <a:xfrm>
            <a:off x="476545" y="1320631"/>
            <a:ext cx="8190910" cy="3068519"/>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SzPts val="1100"/>
              <a:buNone/>
            </a:pPr>
            <a:r>
              <a:t/>
            </a:r>
            <a:endParaRPr sz="1200">
              <a:solidFill>
                <a:srgbClr val="434343"/>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rPr>
              <a:t>Byrjaðu á að velta fyrir þér eiginleikum þínum og umhverfi, og punktaðu hjá þér. Næst skaltu flokka þá í veikleika, ógnir, styrkleika og tækifæri.</a:t>
            </a:r>
            <a:endParaRPr sz="1200">
              <a:solidFill>
                <a:srgbClr val="434343"/>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rPr>
              <a:t>Dæmi um </a:t>
            </a:r>
            <a:r>
              <a:rPr b="1" lang="en-GB" sz="1200">
                <a:solidFill>
                  <a:srgbClr val="434343"/>
                </a:solidFill>
              </a:rPr>
              <a:t>styrkleika</a:t>
            </a:r>
            <a:r>
              <a:rPr lang="en-GB" sz="1200">
                <a:solidFill>
                  <a:srgbClr val="434343"/>
                </a:solidFill>
              </a:rPr>
              <a:t> þína gætu verið: mikil þekking á viðskiptasviðinu; góð framleiðslugeta; reynslu af kynningar- og dreifingarleiðum; fjárhagslegur bakgrunnur fyrir stofnfjárfestingu...</a:t>
            </a:r>
            <a:endParaRPr sz="1200">
              <a:solidFill>
                <a:srgbClr val="434343"/>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rPr>
              <a:t>Um </a:t>
            </a:r>
            <a:r>
              <a:rPr b="1" lang="en-GB" sz="1200">
                <a:solidFill>
                  <a:srgbClr val="434343"/>
                </a:solidFill>
              </a:rPr>
              <a:t>veikleika </a:t>
            </a:r>
            <a:r>
              <a:rPr lang="en-GB" sz="1200">
                <a:solidFill>
                  <a:srgbClr val="434343"/>
                </a:solidFill>
              </a:rPr>
              <a:t>eru nokkur dæmi: lágt stofnfjármagn; fá tæki í boði; lítil reynsla af stafrænum miðlum....</a:t>
            </a:r>
            <a:endParaRPr sz="1200">
              <a:solidFill>
                <a:srgbClr val="434343"/>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rPr>
              <a:t>Dæmi um </a:t>
            </a:r>
            <a:r>
              <a:rPr b="1" lang="en-GB" sz="1200">
                <a:solidFill>
                  <a:srgbClr val="434343"/>
                </a:solidFill>
              </a:rPr>
              <a:t>tækifæri</a:t>
            </a:r>
            <a:r>
              <a:rPr lang="en-GB" sz="1200">
                <a:solidFill>
                  <a:srgbClr val="434343"/>
                </a:solidFill>
              </a:rPr>
              <a:t>: vaxandi markaður; aðgengilegir birgjar; hráefni á lágu verði; lítil samkeppni í greininni; möguleiki á að búa til stórt netsamfélag fyrir sýnileika vöru...</a:t>
            </a:r>
            <a:endParaRPr sz="1200">
              <a:solidFill>
                <a:srgbClr val="434343"/>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rPr>
              <a:t>Og hugsanlegar </a:t>
            </a:r>
            <a:r>
              <a:rPr b="1" lang="en-GB" sz="1200">
                <a:solidFill>
                  <a:srgbClr val="434343"/>
                </a:solidFill>
              </a:rPr>
              <a:t>ógnir</a:t>
            </a:r>
            <a:r>
              <a:rPr lang="en-GB" sz="1200">
                <a:solidFill>
                  <a:srgbClr val="434343"/>
                </a:solidFill>
              </a:rPr>
              <a:t> gætu verið: mikil samkeppni í greininni; aðgangshindranir; hugsanlegir viðskiptavinir með takmarkaðan aðgang að upplýsingatækni; flókin löggjöf...</a:t>
            </a:r>
            <a:endParaRPr sz="1200">
              <a:solidFill>
                <a:srgbClr val="434343"/>
              </a:solidFill>
            </a:endParaRPr>
          </a:p>
          <a:p>
            <a:pPr indent="0" lvl="0" marL="0" marR="0" rtl="0" algn="just">
              <a:lnSpc>
                <a:spcPct val="150000"/>
              </a:lnSpc>
              <a:spcBef>
                <a:spcPts val="1000"/>
              </a:spcBef>
              <a:spcAft>
                <a:spcPts val="0"/>
              </a:spcAft>
              <a:buClr>
                <a:srgbClr val="000000"/>
              </a:buClr>
              <a:buFont typeface="Arial"/>
              <a:buNone/>
            </a:pPr>
            <a:r>
              <a:t/>
            </a:r>
            <a:endParaRPr sz="1200">
              <a:solidFill>
                <a:srgbClr val="434343"/>
              </a:solidFill>
            </a:endParaRPr>
          </a:p>
        </p:txBody>
      </p:sp>
      <p:sp>
        <p:nvSpPr>
          <p:cNvPr id="404" name="Google Shape;404;p31"/>
          <p:cNvSpPr txBox="1"/>
          <p:nvPr>
            <p:ph idx="2" type="body"/>
          </p:nvPr>
        </p:nvSpPr>
        <p:spPr>
          <a:xfrm>
            <a:off x="899592" y="806041"/>
            <a:ext cx="4536504"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Ferli: Hvað ætla ég að gera?</a:t>
            </a:r>
            <a:endParaRPr b="1"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2"/>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Verkefni 1: Áður en við byrjum: SVÓT greining</a:t>
            </a:r>
            <a:endParaRPr sz="2800"/>
          </a:p>
        </p:txBody>
      </p:sp>
      <p:sp>
        <p:nvSpPr>
          <p:cNvPr id="410" name="Google Shape;410;p32"/>
          <p:cNvSpPr/>
          <p:nvPr/>
        </p:nvSpPr>
        <p:spPr>
          <a:xfrm flipH="1" rot="-5400000">
            <a:off x="606482" y="848637"/>
            <a:ext cx="419678" cy="409521"/>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1" name="Google Shape;411;p32"/>
          <p:cNvSpPr/>
          <p:nvPr/>
        </p:nvSpPr>
        <p:spPr>
          <a:xfrm>
            <a:off x="206697" y="1544131"/>
            <a:ext cx="2781127" cy="2179745"/>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0" lvl="0" marL="0" marR="0" rtl="0" algn="ctr">
              <a:spcBef>
                <a:spcPts val="0"/>
              </a:spcBef>
              <a:spcAft>
                <a:spcPts val="0"/>
              </a:spcAft>
              <a:buNone/>
            </a:pPr>
            <a:r>
              <a:rPr b="1" lang="en-GB" sz="1200">
                <a:solidFill>
                  <a:srgbClr val="3F3F3F"/>
                </a:solidFill>
              </a:rPr>
              <a:t>Hæfni</a:t>
            </a:r>
            <a:r>
              <a:rPr b="1" lang="en-GB" sz="1200">
                <a:solidFill>
                  <a:srgbClr val="3F3F3F"/>
                </a:solidFill>
                <a:latin typeface="Arial"/>
                <a:ea typeface="Arial"/>
                <a:cs typeface="Arial"/>
                <a:sym typeface="Arial"/>
              </a:rPr>
              <a:t> (LifeComp)</a:t>
            </a:r>
            <a:endParaRPr/>
          </a:p>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342900" lvl="0" marL="342900" marR="0" rtl="0" algn="l">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P2 </a:t>
            </a:r>
            <a:r>
              <a:rPr lang="en-GB" sz="1200">
                <a:solidFill>
                  <a:srgbClr val="3F3F3F"/>
                </a:solidFill>
              </a:rPr>
              <a:t>Sveigjanleiki</a:t>
            </a:r>
            <a:r>
              <a:rPr lang="en-GB" sz="1200">
                <a:solidFill>
                  <a:srgbClr val="3F3F3F"/>
                </a:solidFill>
              </a:rPr>
              <a:t>.</a:t>
            </a:r>
            <a:endParaRPr/>
          </a:p>
          <a:p>
            <a:pPr indent="-342900" lvl="0" marL="342900" marR="0" rtl="0" algn="l">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L2 </a:t>
            </a:r>
            <a:r>
              <a:rPr lang="en-GB" sz="1200">
                <a:solidFill>
                  <a:srgbClr val="3F3F3F"/>
                </a:solidFill>
              </a:rPr>
              <a:t>Gagnrýnin hugsun</a:t>
            </a:r>
            <a:r>
              <a:rPr lang="en-GB" sz="1200">
                <a:solidFill>
                  <a:srgbClr val="3F3F3F"/>
                </a:solidFill>
                <a:latin typeface="Arial"/>
                <a:ea typeface="Arial"/>
                <a:cs typeface="Arial"/>
                <a:sym typeface="Arial"/>
              </a:rPr>
              <a:t>.</a:t>
            </a:r>
            <a:endParaRPr sz="1200">
              <a:solidFill>
                <a:srgbClr val="3F3F3F"/>
              </a:solidFill>
              <a:latin typeface="Arial"/>
              <a:ea typeface="Arial"/>
              <a:cs typeface="Arial"/>
              <a:sym typeface="Arial"/>
            </a:endParaRPr>
          </a:p>
        </p:txBody>
      </p:sp>
      <p:sp>
        <p:nvSpPr>
          <p:cNvPr id="412" name="Google Shape;412;p32"/>
          <p:cNvSpPr txBox="1"/>
          <p:nvPr/>
        </p:nvSpPr>
        <p:spPr>
          <a:xfrm>
            <a:off x="971600" y="980437"/>
            <a:ext cx="4465759" cy="2827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GB" sz="1800">
                <a:solidFill>
                  <a:srgbClr val="3F3F3F"/>
                </a:solidFill>
              </a:rPr>
              <a:t>Hæfniviðmið: Hvað mun ég læra?</a:t>
            </a:r>
            <a:endParaRPr b="1" sz="1800">
              <a:solidFill>
                <a:srgbClr val="3F3F3F"/>
              </a:solidFill>
              <a:latin typeface="Arial"/>
              <a:ea typeface="Arial"/>
              <a:cs typeface="Arial"/>
              <a:sym typeface="Arial"/>
            </a:endParaRPr>
          </a:p>
        </p:txBody>
      </p:sp>
      <p:sp>
        <p:nvSpPr>
          <p:cNvPr id="413" name="Google Shape;413;p32"/>
          <p:cNvSpPr/>
          <p:nvPr/>
        </p:nvSpPr>
        <p:spPr>
          <a:xfrm>
            <a:off x="3181436" y="1544130"/>
            <a:ext cx="2781127" cy="2179747"/>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0" lvl="0" marL="0" marR="0" rtl="0" algn="ctr">
              <a:spcBef>
                <a:spcPts val="0"/>
              </a:spcBef>
              <a:spcAft>
                <a:spcPts val="0"/>
              </a:spcAft>
              <a:buNone/>
            </a:pPr>
            <a:r>
              <a:rPr b="1" lang="en-GB" sz="1200">
                <a:solidFill>
                  <a:schemeClr val="hlink"/>
                </a:solidFill>
              </a:rPr>
              <a:t>Hæfni </a:t>
            </a:r>
            <a:r>
              <a:rPr b="1" lang="en-GB" sz="1200">
                <a:solidFill>
                  <a:srgbClr val="3F3F3F"/>
                </a:solidFill>
                <a:latin typeface="Arial"/>
                <a:ea typeface="Arial"/>
                <a:cs typeface="Arial"/>
                <a:sym typeface="Arial"/>
              </a:rPr>
              <a:t>(EntreComp)</a:t>
            </a:r>
            <a:endParaRPr/>
          </a:p>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342900" lvl="0" marL="342900" marR="0" rtl="0" algn="l">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1.4 </a:t>
            </a:r>
            <a:r>
              <a:rPr lang="en-GB" sz="1200">
                <a:solidFill>
                  <a:srgbClr val="3F3F3F"/>
                </a:solidFill>
              </a:rPr>
              <a:t>Að meta hugmyndir að verðleikum.</a:t>
            </a:r>
            <a:endParaRPr/>
          </a:p>
          <a:p>
            <a:pPr indent="-342900" lvl="0" marL="342900" marR="0" rtl="0" algn="l">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2.1 </a:t>
            </a:r>
            <a:r>
              <a:rPr lang="en-GB" sz="1200">
                <a:solidFill>
                  <a:srgbClr val="3F3F3F"/>
                </a:solidFill>
              </a:rPr>
              <a:t>Sjálfsvitund og sjálfsgeta.</a:t>
            </a:r>
            <a:endParaRPr/>
          </a:p>
          <a:p>
            <a:pPr indent="-342900" lvl="0" marL="342900" marR="0" rtl="0" algn="l">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3.3 </a:t>
            </a:r>
            <a:r>
              <a:rPr lang="en-GB" sz="1200">
                <a:solidFill>
                  <a:srgbClr val="3F3F3F"/>
                </a:solidFill>
              </a:rPr>
              <a:t>Að takast á við óvissu.</a:t>
            </a:r>
            <a:endParaRPr sz="1200">
              <a:solidFill>
                <a:srgbClr val="3F3F3F"/>
              </a:solidFill>
              <a:latin typeface="Arial"/>
              <a:ea typeface="Arial"/>
              <a:cs typeface="Arial"/>
              <a:sym typeface="Arial"/>
            </a:endParaRPr>
          </a:p>
        </p:txBody>
      </p:sp>
      <p:sp>
        <p:nvSpPr>
          <p:cNvPr id="414" name="Google Shape;414;p32"/>
          <p:cNvSpPr/>
          <p:nvPr/>
        </p:nvSpPr>
        <p:spPr>
          <a:xfrm>
            <a:off x="6156175" y="1536745"/>
            <a:ext cx="2709119" cy="2187131"/>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0" lvl="0" marL="0" marR="0" rtl="0" algn="ctr">
              <a:spcBef>
                <a:spcPts val="0"/>
              </a:spcBef>
              <a:spcAft>
                <a:spcPts val="0"/>
              </a:spcAft>
              <a:buNone/>
            </a:pPr>
            <a:r>
              <a:rPr b="1" lang="en-GB" sz="1200">
                <a:solidFill>
                  <a:schemeClr val="hlink"/>
                </a:solidFill>
              </a:rPr>
              <a:t>Hæfni </a:t>
            </a:r>
            <a:r>
              <a:rPr b="1" lang="en-GB" sz="1200">
                <a:solidFill>
                  <a:srgbClr val="3F3F3F"/>
                </a:solidFill>
                <a:latin typeface="Arial"/>
                <a:ea typeface="Arial"/>
                <a:cs typeface="Arial"/>
                <a:sym typeface="Arial"/>
              </a:rPr>
              <a:t> (DigiComp)</a:t>
            </a:r>
            <a:endParaRPr/>
          </a:p>
          <a:p>
            <a:pPr indent="0" lvl="0" marL="0" marR="0" rtl="0" algn="l">
              <a:spcBef>
                <a:spcPts val="0"/>
              </a:spcBef>
              <a:spcAft>
                <a:spcPts val="0"/>
              </a:spcAft>
              <a:buNone/>
            </a:pPr>
            <a:r>
              <a:t/>
            </a:r>
            <a:endParaRPr b="1" sz="1200">
              <a:solidFill>
                <a:srgbClr val="3F3F3F"/>
              </a:solidFill>
              <a:latin typeface="Arial"/>
              <a:ea typeface="Arial"/>
              <a:cs typeface="Arial"/>
              <a:sym typeface="Arial"/>
            </a:endParaRPr>
          </a:p>
          <a:p>
            <a:pPr indent="-342900" lvl="0" marL="342900" marR="0" rtl="0" algn="l">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1.2 </a:t>
            </a:r>
            <a:r>
              <a:rPr lang="en-GB" sz="1200">
                <a:solidFill>
                  <a:srgbClr val="3F3F3F"/>
                </a:solidFill>
              </a:rPr>
              <a:t>Mat á gögnum og upplýsingum.</a:t>
            </a:r>
            <a:endParaRPr sz="1200">
              <a:solidFill>
                <a:srgbClr val="3F3F3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3"/>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Verkefni 1: Áður en við byrjum: SVÓT greining</a:t>
            </a:r>
            <a:endParaRPr sz="2800"/>
          </a:p>
        </p:txBody>
      </p:sp>
      <p:sp>
        <p:nvSpPr>
          <p:cNvPr id="420" name="Google Shape;420;p33"/>
          <p:cNvSpPr/>
          <p:nvPr/>
        </p:nvSpPr>
        <p:spPr>
          <a:xfrm>
            <a:off x="591996" y="1491630"/>
            <a:ext cx="7979406" cy="24354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3F3F3F"/>
                </a:solidFill>
              </a:rPr>
              <a:t>Fannst ykkur erfitt að framkvæma SVÓT greiningu? Stundum þurfum við að hreinsa hugann og opna augun til að vera meðvituð um hvernig innri og ytri breytur hafa áhrif á gjörðir okkar og hagkvæmni hugmynda okkar.</a:t>
            </a:r>
            <a:endParaRPr sz="1200">
              <a:solidFill>
                <a:srgbClr val="3F3F3F"/>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3F3F3F"/>
                </a:solidFill>
              </a:rPr>
              <a:t>Núna, þegar þið vitið hvernig á að framkvæma SVÓT greiningu, skuluð þið muna að umhverfi er breytilegt, svo þið getið framkvæmt greiningu reglulega til að vera meðvituð um umhverfi ykkar hverju sinni.</a:t>
            </a:r>
            <a:endParaRPr sz="1200">
              <a:solidFill>
                <a:srgbClr val="3F3F3F"/>
              </a:solidFill>
            </a:endParaRPr>
          </a:p>
          <a:p>
            <a:pPr indent="0" lvl="0" marL="0" rtl="0" algn="just">
              <a:lnSpc>
                <a:spcPct val="150000"/>
              </a:lnSpc>
              <a:spcBef>
                <a:spcPts val="1000"/>
              </a:spcBef>
              <a:spcAft>
                <a:spcPts val="1000"/>
              </a:spcAft>
              <a:buClr>
                <a:schemeClr val="dk1"/>
              </a:buClr>
              <a:buSzPts val="1100"/>
              <a:buFont typeface="Arial"/>
              <a:buNone/>
            </a:pPr>
            <a:r>
              <a:rPr lang="en-GB" sz="1200">
                <a:solidFill>
                  <a:srgbClr val="3F3F3F"/>
                </a:solidFill>
              </a:rPr>
              <a:t>Þið getið einnig skoðað aðrar tegundir greininga, eins og þær sem nefndar eru í innganginum: PESTEL greining, Porter's 5 Forces samkeppnisgreining og fleiri.</a:t>
            </a:r>
            <a:endParaRPr sz="1200">
              <a:solidFill>
                <a:srgbClr val="3F3F3F"/>
              </a:solidFill>
            </a:endParaRPr>
          </a:p>
        </p:txBody>
      </p:sp>
      <p:sp>
        <p:nvSpPr>
          <p:cNvPr id="421" name="Google Shape;421;p33"/>
          <p:cNvSpPr txBox="1"/>
          <p:nvPr>
            <p:ph idx="2" type="body"/>
          </p:nvPr>
        </p:nvSpPr>
        <p:spPr>
          <a:xfrm>
            <a:off x="899592" y="865563"/>
            <a:ext cx="5112568"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Niðurstöður: Hvað tek ég með mér heim?</a:t>
            </a:r>
            <a:endParaRPr b="1" sz="1800"/>
          </a:p>
        </p:txBody>
      </p:sp>
      <p:sp>
        <p:nvSpPr>
          <p:cNvPr id="422" name="Google Shape;422;p33"/>
          <p:cNvSpPr/>
          <p:nvPr/>
        </p:nvSpPr>
        <p:spPr>
          <a:xfrm>
            <a:off x="558587" y="771550"/>
            <a:ext cx="341005" cy="376812"/>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4"/>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Verkefni </a:t>
            </a:r>
            <a:r>
              <a:rPr lang="en-GB" sz="2800"/>
              <a:t>2: Að hanna stafræna markaðsáætlun</a:t>
            </a:r>
            <a:endParaRPr/>
          </a:p>
        </p:txBody>
      </p:sp>
      <p:sp>
        <p:nvSpPr>
          <p:cNvPr id="428" name="Google Shape;428;p34"/>
          <p:cNvSpPr/>
          <p:nvPr/>
        </p:nvSpPr>
        <p:spPr>
          <a:xfrm>
            <a:off x="889722" y="1651867"/>
            <a:ext cx="7364555" cy="2207341"/>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Markaðsáætlun er stjórnunartæki sem gerir fyrirtæki kleift að þróa markaðsstefnu, á sama tíma og það greinir markaðs- og umhverfistækifæri, og skilgreinir markmið sín og markhópinn.</a:t>
            </a:r>
            <a:endParaRPr sz="1200">
              <a:solidFill>
                <a:srgbClr val="434343"/>
              </a:solidFill>
            </a:endParaRPr>
          </a:p>
          <a:p>
            <a:pPr indent="0" lvl="0" marL="0" rtl="0" algn="just">
              <a:lnSpc>
                <a:spcPct val="150000"/>
              </a:lnSpc>
              <a:spcBef>
                <a:spcPts val="1000"/>
              </a:spcBef>
              <a:spcAft>
                <a:spcPts val="1000"/>
              </a:spcAft>
              <a:buClr>
                <a:schemeClr val="dk1"/>
              </a:buClr>
              <a:buSzPts val="1100"/>
              <a:buFont typeface="Arial"/>
              <a:buNone/>
            </a:pPr>
            <a:r>
              <a:rPr lang="en-GB" sz="1200">
                <a:solidFill>
                  <a:srgbClr val="434343"/>
                </a:solidFill>
              </a:rPr>
              <a:t>Þetta skjal ætti að innihalda þær aðferðir og tækni sem beitt er á stafrænt umhverfi, og mun bæta markaðssetningu á vörum og/eða þjónustu fyrirtækisins. Þannig verður stafræn markaðsáætlun til.</a:t>
            </a:r>
            <a:endParaRPr sz="1200">
              <a:solidFill>
                <a:srgbClr val="434343"/>
              </a:solidFill>
            </a:endParaRPr>
          </a:p>
        </p:txBody>
      </p:sp>
      <p:sp>
        <p:nvSpPr>
          <p:cNvPr id="429" name="Google Shape;429;p34"/>
          <p:cNvSpPr/>
          <p:nvPr/>
        </p:nvSpPr>
        <p:spPr>
          <a:xfrm>
            <a:off x="625043" y="885541"/>
            <a:ext cx="346557" cy="44250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0" name="Google Shape;430;p34"/>
          <p:cNvSpPr txBox="1"/>
          <p:nvPr>
            <p:ph idx="2" type="body"/>
          </p:nvPr>
        </p:nvSpPr>
        <p:spPr>
          <a:xfrm>
            <a:off x="1007603" y="1023368"/>
            <a:ext cx="4716525"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Kynning: Um hvað snýst þetta?</a:t>
            </a:r>
            <a:endParaRPr b="1"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5"/>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Verkefni 2: Að hanna stafræna markaðsáætlun</a:t>
            </a:r>
            <a:endParaRPr sz="2800"/>
          </a:p>
        </p:txBody>
      </p:sp>
      <p:sp>
        <p:nvSpPr>
          <p:cNvPr id="436" name="Google Shape;436;p35"/>
          <p:cNvSpPr/>
          <p:nvPr/>
        </p:nvSpPr>
        <p:spPr>
          <a:xfrm>
            <a:off x="1789825" y="1851676"/>
            <a:ext cx="5564400" cy="18702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Hér muntu þróa skjal með framkvæmanlegri </a:t>
            </a:r>
            <a:r>
              <a:rPr b="1" lang="en-GB" sz="1200">
                <a:solidFill>
                  <a:srgbClr val="434343"/>
                </a:solidFill>
              </a:rPr>
              <a:t>stafrænni markaðsáætlun</a:t>
            </a:r>
            <a:r>
              <a:rPr lang="en-GB" sz="1200">
                <a:solidFill>
                  <a:srgbClr val="434343"/>
                </a:solidFill>
              </a:rPr>
              <a:t> fyrir þína eigin starfsemi, og við gefum okkur það að þú sért frumkvöðull sem ætlar að bæta markaðssetningu á vörum þínum eða þjónustu með stafrænni markaðssetningu.</a:t>
            </a:r>
            <a:endParaRPr sz="1200">
              <a:solidFill>
                <a:srgbClr val="434343"/>
              </a:solidFill>
            </a:endParaRPr>
          </a:p>
          <a:p>
            <a:pPr indent="0" lvl="0" marL="0" rtl="0" algn="just">
              <a:lnSpc>
                <a:spcPct val="150000"/>
              </a:lnSpc>
              <a:spcBef>
                <a:spcPts val="1000"/>
              </a:spcBef>
              <a:spcAft>
                <a:spcPts val="1000"/>
              </a:spcAft>
              <a:buClr>
                <a:schemeClr val="dk1"/>
              </a:buClr>
              <a:buSzPts val="1100"/>
              <a:buFont typeface="Arial"/>
              <a:buNone/>
            </a:pPr>
            <a:r>
              <a:rPr lang="en-GB" sz="1200">
                <a:solidFill>
                  <a:srgbClr val="434343"/>
                </a:solidFill>
              </a:rPr>
              <a:t>Þú getur notað sniðmátið sem gefið er upp á gagnalistanum sem leiðarvísi (</a:t>
            </a:r>
            <a:r>
              <a:rPr i="1" lang="en-GB" sz="1200">
                <a:solidFill>
                  <a:srgbClr val="434343"/>
                </a:solidFill>
              </a:rPr>
              <a:t>Digital marketing plan template</a:t>
            </a:r>
            <a:r>
              <a:rPr lang="en-GB" sz="1200">
                <a:solidFill>
                  <a:srgbClr val="434343"/>
                </a:solidFill>
              </a:rPr>
              <a:t>).</a:t>
            </a:r>
            <a:endParaRPr sz="1200">
              <a:solidFill>
                <a:srgbClr val="434343"/>
              </a:solidFill>
            </a:endParaRPr>
          </a:p>
        </p:txBody>
      </p:sp>
      <p:sp>
        <p:nvSpPr>
          <p:cNvPr id="437" name="Google Shape;437;p35"/>
          <p:cNvSpPr/>
          <p:nvPr/>
        </p:nvSpPr>
        <p:spPr>
          <a:xfrm>
            <a:off x="755576" y="993832"/>
            <a:ext cx="346557" cy="341870"/>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8" name="Google Shape;438;p35"/>
          <p:cNvSpPr txBox="1"/>
          <p:nvPr/>
        </p:nvSpPr>
        <p:spPr>
          <a:xfrm>
            <a:off x="1102123" y="1024975"/>
            <a:ext cx="4011900" cy="28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GB" sz="1800">
                <a:solidFill>
                  <a:srgbClr val="3F3F3F"/>
                </a:solidFill>
              </a:rPr>
              <a:t>Sjálft verkefnið: Hvað á að gera?</a:t>
            </a:r>
            <a:endParaRPr b="1" sz="1800">
              <a:solidFill>
                <a:srgbClr val="3F3F3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6"/>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Verkefni 2: Að hanna stafræna markaðsáætlun</a:t>
            </a:r>
            <a:endParaRPr sz="2800"/>
          </a:p>
        </p:txBody>
      </p:sp>
      <p:sp>
        <p:nvSpPr>
          <p:cNvPr id="444" name="Google Shape;444;p36"/>
          <p:cNvSpPr/>
          <p:nvPr/>
        </p:nvSpPr>
        <p:spPr>
          <a:xfrm>
            <a:off x="564699" y="754350"/>
            <a:ext cx="334893" cy="337690"/>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5" name="Google Shape;445;p36"/>
          <p:cNvSpPr/>
          <p:nvPr/>
        </p:nvSpPr>
        <p:spPr>
          <a:xfrm>
            <a:off x="476545" y="1375439"/>
            <a:ext cx="8190910" cy="296202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None/>
            </a:pPr>
            <a:r>
              <a:rPr lang="en-GB" sz="1200">
                <a:solidFill>
                  <a:srgbClr val="434343"/>
                </a:solidFill>
              </a:rPr>
              <a:t>Þú verður að skilgreina eftirfarandi þætti:</a:t>
            </a:r>
            <a:endParaRPr sz="1200">
              <a:solidFill>
                <a:srgbClr val="434343"/>
              </a:solidFill>
            </a:endParaRPr>
          </a:p>
          <a:p>
            <a:pPr indent="-304800" lvl="0" marL="457200" rtl="0" algn="just">
              <a:lnSpc>
                <a:spcPct val="150000"/>
              </a:lnSpc>
              <a:spcBef>
                <a:spcPts val="1000"/>
              </a:spcBef>
              <a:spcAft>
                <a:spcPts val="0"/>
              </a:spcAft>
              <a:buClr>
                <a:srgbClr val="434343"/>
              </a:buClr>
              <a:buSzPts val="1200"/>
              <a:buAutoNum type="arabicPeriod"/>
            </a:pPr>
            <a:r>
              <a:rPr lang="en-GB" sz="1200">
                <a:solidFill>
                  <a:srgbClr val="434343"/>
                </a:solidFill>
              </a:rPr>
              <a:t>Skilgreindu upphafleg</a:t>
            </a:r>
            <a:r>
              <a:rPr b="1" lang="en-GB" sz="1200">
                <a:solidFill>
                  <a:srgbClr val="434343"/>
                </a:solidFill>
              </a:rPr>
              <a:t> markmið</a:t>
            </a:r>
            <a:r>
              <a:rPr lang="en-GB" sz="1200">
                <a:solidFill>
                  <a:srgbClr val="434343"/>
                </a:solidFill>
              </a:rPr>
              <a:t> þín og </a:t>
            </a:r>
            <a:r>
              <a:rPr b="1" lang="en-GB" sz="1200">
                <a:solidFill>
                  <a:srgbClr val="434343"/>
                </a:solidFill>
              </a:rPr>
              <a:t>vísbendingar</a:t>
            </a:r>
            <a:r>
              <a:rPr lang="en-GB" sz="1200">
                <a:solidFill>
                  <a:srgbClr val="434343"/>
                </a:solidFill>
              </a:rPr>
              <a:t> um árangur. Markmiðin ættu að uppfylla SMART viðmiðin: Sértæk, Mælanleg, Aðlaðandi, Raunhæf, Tímasett.</a:t>
            </a:r>
            <a:endParaRPr sz="1200">
              <a:solidFill>
                <a:srgbClr val="434343"/>
              </a:solidFill>
            </a:endParaRPr>
          </a:p>
          <a:p>
            <a:pPr indent="-304800" lvl="0" marL="457200" rtl="0" algn="just">
              <a:lnSpc>
                <a:spcPct val="150000"/>
              </a:lnSpc>
              <a:spcBef>
                <a:spcPts val="0"/>
              </a:spcBef>
              <a:spcAft>
                <a:spcPts val="0"/>
              </a:spcAft>
              <a:buClr>
                <a:srgbClr val="434343"/>
              </a:buClr>
              <a:buSzPts val="1200"/>
              <a:buAutoNum type="arabicPeriod"/>
            </a:pPr>
            <a:r>
              <a:rPr lang="en-GB" sz="1200">
                <a:solidFill>
                  <a:srgbClr val="434343"/>
                </a:solidFill>
              </a:rPr>
              <a:t>Skilgreindu</a:t>
            </a:r>
            <a:r>
              <a:rPr b="1" lang="en-GB" sz="1200">
                <a:solidFill>
                  <a:srgbClr val="434343"/>
                </a:solidFill>
              </a:rPr>
              <a:t> markhóp</a:t>
            </a:r>
            <a:r>
              <a:rPr lang="en-GB" sz="1200">
                <a:solidFill>
                  <a:srgbClr val="434343"/>
                </a:solidFill>
              </a:rPr>
              <a:t> þinn.</a:t>
            </a:r>
            <a:endParaRPr sz="1200">
              <a:solidFill>
                <a:srgbClr val="434343"/>
              </a:solidFill>
            </a:endParaRPr>
          </a:p>
          <a:p>
            <a:pPr indent="-304800" lvl="0" marL="457200" rtl="0" algn="just">
              <a:lnSpc>
                <a:spcPct val="150000"/>
              </a:lnSpc>
              <a:spcBef>
                <a:spcPts val="0"/>
              </a:spcBef>
              <a:spcAft>
                <a:spcPts val="0"/>
              </a:spcAft>
              <a:buClr>
                <a:srgbClr val="434343"/>
              </a:buClr>
              <a:buSzPts val="1200"/>
              <a:buAutoNum type="arabicPeriod"/>
            </a:pPr>
            <a:r>
              <a:rPr lang="en-GB" sz="1200">
                <a:solidFill>
                  <a:srgbClr val="434343"/>
                </a:solidFill>
              </a:rPr>
              <a:t>Gerðu</a:t>
            </a:r>
            <a:r>
              <a:rPr b="1" lang="en-GB" sz="1200">
                <a:solidFill>
                  <a:srgbClr val="434343"/>
                </a:solidFill>
              </a:rPr>
              <a:t> samkeppnis- og markaðsgreiningu.</a:t>
            </a:r>
            <a:endParaRPr b="1" sz="1200">
              <a:solidFill>
                <a:srgbClr val="434343"/>
              </a:solidFill>
            </a:endParaRPr>
          </a:p>
          <a:p>
            <a:pPr indent="-304800" lvl="0" marL="457200" rtl="0" algn="just">
              <a:lnSpc>
                <a:spcPct val="150000"/>
              </a:lnSpc>
              <a:spcBef>
                <a:spcPts val="0"/>
              </a:spcBef>
              <a:spcAft>
                <a:spcPts val="0"/>
              </a:spcAft>
              <a:buClr>
                <a:srgbClr val="434343"/>
              </a:buClr>
              <a:buSzPts val="1200"/>
              <a:buAutoNum type="arabicPeriod"/>
            </a:pPr>
            <a:r>
              <a:rPr lang="en-GB" sz="1200">
                <a:solidFill>
                  <a:srgbClr val="434343"/>
                </a:solidFill>
              </a:rPr>
              <a:t>Framkvæmdu</a:t>
            </a:r>
            <a:r>
              <a:rPr b="1" lang="en-GB" sz="1200">
                <a:solidFill>
                  <a:srgbClr val="434343"/>
                </a:solidFill>
              </a:rPr>
              <a:t> SVÓT greiningu</a:t>
            </a:r>
            <a:r>
              <a:rPr lang="en-GB" sz="1200">
                <a:solidFill>
                  <a:srgbClr val="434343"/>
                </a:solidFill>
              </a:rPr>
              <a:t> (sjá fyrri verkefni!).</a:t>
            </a:r>
            <a:endParaRPr sz="1200">
              <a:solidFill>
                <a:srgbClr val="434343"/>
              </a:solidFill>
            </a:endParaRPr>
          </a:p>
          <a:p>
            <a:pPr indent="-304800" lvl="0" marL="457200" rtl="0" algn="just">
              <a:lnSpc>
                <a:spcPct val="150000"/>
              </a:lnSpc>
              <a:spcBef>
                <a:spcPts val="0"/>
              </a:spcBef>
              <a:spcAft>
                <a:spcPts val="0"/>
              </a:spcAft>
              <a:buClr>
                <a:srgbClr val="434343"/>
              </a:buClr>
              <a:buSzPts val="1200"/>
              <a:buAutoNum type="arabicPeriod"/>
            </a:pPr>
            <a:r>
              <a:rPr lang="en-GB" sz="1200">
                <a:solidFill>
                  <a:srgbClr val="434343"/>
                </a:solidFill>
              </a:rPr>
              <a:t>Skilgreindu </a:t>
            </a:r>
            <a:r>
              <a:rPr b="1" lang="en-GB" sz="1200">
                <a:solidFill>
                  <a:srgbClr val="434343"/>
                </a:solidFill>
              </a:rPr>
              <a:t>fjárhagsáætlun</a:t>
            </a:r>
            <a:r>
              <a:rPr lang="en-GB" sz="1200">
                <a:solidFill>
                  <a:srgbClr val="434343"/>
                </a:solidFill>
              </a:rPr>
              <a:t> fyrir stafræna markaðsáætlun.</a:t>
            </a:r>
            <a:endParaRPr sz="1200">
              <a:solidFill>
                <a:srgbClr val="434343"/>
              </a:solidFill>
            </a:endParaRPr>
          </a:p>
          <a:p>
            <a:pPr indent="-304800" lvl="0" marL="457200" rtl="0" algn="just">
              <a:lnSpc>
                <a:spcPct val="150000"/>
              </a:lnSpc>
              <a:spcBef>
                <a:spcPts val="0"/>
              </a:spcBef>
              <a:spcAft>
                <a:spcPts val="0"/>
              </a:spcAft>
              <a:buClr>
                <a:srgbClr val="434343"/>
              </a:buClr>
              <a:buSzPts val="1200"/>
              <a:buAutoNum type="arabicPeriod"/>
            </a:pPr>
            <a:r>
              <a:rPr lang="en-GB" sz="1200">
                <a:solidFill>
                  <a:srgbClr val="434343"/>
                </a:solidFill>
              </a:rPr>
              <a:t>Skilgreindu hinn stafræna </a:t>
            </a:r>
            <a:r>
              <a:rPr b="1" lang="en-GB" sz="1200">
                <a:solidFill>
                  <a:srgbClr val="434343"/>
                </a:solidFill>
              </a:rPr>
              <a:t>markaðsvettvang</a:t>
            </a:r>
            <a:r>
              <a:rPr lang="en-GB" sz="1200">
                <a:solidFill>
                  <a:srgbClr val="434343"/>
                </a:solidFill>
              </a:rPr>
              <a:t> sem þú munt nota.</a:t>
            </a:r>
            <a:endParaRPr sz="1200">
              <a:solidFill>
                <a:srgbClr val="434343"/>
              </a:solidFill>
            </a:endParaRPr>
          </a:p>
          <a:p>
            <a:pPr indent="-304800" lvl="0" marL="457200" rtl="0" algn="just">
              <a:lnSpc>
                <a:spcPct val="150000"/>
              </a:lnSpc>
              <a:spcBef>
                <a:spcPts val="0"/>
              </a:spcBef>
              <a:spcAft>
                <a:spcPts val="0"/>
              </a:spcAft>
              <a:buClr>
                <a:srgbClr val="434343"/>
              </a:buClr>
              <a:buSzPts val="1200"/>
              <a:buAutoNum type="arabicPeriod"/>
            </a:pPr>
            <a:r>
              <a:rPr lang="en-GB" sz="1200">
                <a:solidFill>
                  <a:srgbClr val="434343"/>
                </a:solidFill>
              </a:rPr>
              <a:t>Þróaðu stafræna </a:t>
            </a:r>
            <a:r>
              <a:rPr b="1" lang="en-GB" sz="1200">
                <a:solidFill>
                  <a:srgbClr val="434343"/>
                </a:solidFill>
              </a:rPr>
              <a:t>markaðsaðferðir </a:t>
            </a:r>
            <a:r>
              <a:rPr lang="en-GB" sz="1200">
                <a:solidFill>
                  <a:srgbClr val="434343"/>
                </a:solidFill>
              </a:rPr>
              <a:t>og </a:t>
            </a:r>
            <a:r>
              <a:rPr b="1" lang="en-GB" sz="1200">
                <a:solidFill>
                  <a:srgbClr val="434343"/>
                </a:solidFill>
              </a:rPr>
              <a:t>tækni</a:t>
            </a:r>
            <a:r>
              <a:rPr lang="en-GB" sz="1200">
                <a:solidFill>
                  <a:srgbClr val="434343"/>
                </a:solidFill>
              </a:rPr>
              <a:t> (farðu í hlutann „Stafræn markaðstækni“ í þessu námskeiði!)</a:t>
            </a:r>
            <a:endParaRPr sz="1200">
              <a:solidFill>
                <a:srgbClr val="434343"/>
              </a:solidFill>
            </a:endParaRPr>
          </a:p>
          <a:p>
            <a:pPr indent="-304800" lvl="0" marL="457200" rtl="0" algn="just">
              <a:lnSpc>
                <a:spcPct val="150000"/>
              </a:lnSpc>
              <a:spcBef>
                <a:spcPts val="0"/>
              </a:spcBef>
              <a:spcAft>
                <a:spcPts val="0"/>
              </a:spcAft>
              <a:buClr>
                <a:srgbClr val="434343"/>
              </a:buClr>
              <a:buSzPts val="1200"/>
              <a:buAutoNum type="arabicPeriod"/>
            </a:pPr>
            <a:r>
              <a:rPr lang="en-GB" sz="1200">
                <a:solidFill>
                  <a:srgbClr val="434343"/>
                </a:solidFill>
              </a:rPr>
              <a:t>Mældu </a:t>
            </a:r>
            <a:r>
              <a:rPr b="1" lang="en-GB" sz="1200">
                <a:solidFill>
                  <a:srgbClr val="434343"/>
                </a:solidFill>
              </a:rPr>
              <a:t>niðurstöður </a:t>
            </a:r>
            <a:r>
              <a:rPr lang="en-GB" sz="1200">
                <a:solidFill>
                  <a:srgbClr val="434343"/>
                </a:solidFill>
              </a:rPr>
              <a:t>og </a:t>
            </a:r>
            <a:r>
              <a:rPr b="1" lang="en-GB" sz="1200">
                <a:solidFill>
                  <a:srgbClr val="434343"/>
                </a:solidFill>
              </a:rPr>
              <a:t>árangur </a:t>
            </a:r>
            <a:r>
              <a:rPr lang="en-GB" sz="1200">
                <a:solidFill>
                  <a:srgbClr val="434343"/>
                </a:solidFill>
              </a:rPr>
              <a:t>stafrænnar markaðsáætlunar þinnar.</a:t>
            </a:r>
            <a:endParaRPr sz="1200">
              <a:solidFill>
                <a:srgbClr val="434343"/>
              </a:solidFill>
            </a:endParaRPr>
          </a:p>
        </p:txBody>
      </p:sp>
      <p:sp>
        <p:nvSpPr>
          <p:cNvPr id="446" name="Google Shape;446;p36"/>
          <p:cNvSpPr txBox="1"/>
          <p:nvPr>
            <p:ph idx="2" type="body"/>
          </p:nvPr>
        </p:nvSpPr>
        <p:spPr>
          <a:xfrm>
            <a:off x="899592" y="806041"/>
            <a:ext cx="4536504"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Ferli: Hvað ætla ég að gera?</a:t>
            </a:r>
            <a:endParaRPr b="1" sz="1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7"/>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Verkefni 2: Að hanna stafræna markaðsáætlun</a:t>
            </a:r>
            <a:endParaRPr sz="2800"/>
          </a:p>
        </p:txBody>
      </p:sp>
      <p:sp>
        <p:nvSpPr>
          <p:cNvPr id="452" name="Google Shape;452;p37"/>
          <p:cNvSpPr/>
          <p:nvPr/>
        </p:nvSpPr>
        <p:spPr>
          <a:xfrm flipH="1" rot="-5400000">
            <a:off x="606482" y="848637"/>
            <a:ext cx="419678" cy="409521"/>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37"/>
          <p:cNvSpPr/>
          <p:nvPr/>
        </p:nvSpPr>
        <p:spPr>
          <a:xfrm>
            <a:off x="206697" y="1544131"/>
            <a:ext cx="2781127" cy="2179745"/>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0" lvl="0" marL="0" marR="0" rtl="0" algn="ctr">
              <a:spcBef>
                <a:spcPts val="0"/>
              </a:spcBef>
              <a:spcAft>
                <a:spcPts val="0"/>
              </a:spcAft>
              <a:buNone/>
            </a:pPr>
            <a:r>
              <a:rPr b="1" lang="en-GB" sz="1200">
                <a:solidFill>
                  <a:srgbClr val="3F3F3F"/>
                </a:solidFill>
              </a:rPr>
              <a:t>Hæfni</a:t>
            </a:r>
            <a:r>
              <a:rPr b="1" lang="en-GB" sz="1200">
                <a:solidFill>
                  <a:srgbClr val="3F3F3F"/>
                </a:solidFill>
                <a:latin typeface="Arial"/>
                <a:ea typeface="Arial"/>
                <a:cs typeface="Arial"/>
                <a:sym typeface="Arial"/>
              </a:rPr>
              <a:t> (LifeComp)</a:t>
            </a:r>
            <a:endParaRPr/>
          </a:p>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342900" lvl="0" marL="342900" marR="0" rtl="0" algn="l">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P2 </a:t>
            </a:r>
            <a:r>
              <a:rPr lang="en-GB" sz="1200">
                <a:solidFill>
                  <a:srgbClr val="3F3F3F"/>
                </a:solidFill>
              </a:rPr>
              <a:t>Sveigjanleiki</a:t>
            </a:r>
            <a:r>
              <a:rPr lang="en-GB" sz="1200">
                <a:solidFill>
                  <a:srgbClr val="3F3F3F"/>
                </a:solidFill>
                <a:latin typeface="Arial"/>
                <a:ea typeface="Arial"/>
                <a:cs typeface="Arial"/>
                <a:sym typeface="Arial"/>
              </a:rPr>
              <a:t>.</a:t>
            </a:r>
            <a:endParaRPr/>
          </a:p>
        </p:txBody>
      </p:sp>
      <p:sp>
        <p:nvSpPr>
          <p:cNvPr id="454" name="Google Shape;454;p37"/>
          <p:cNvSpPr txBox="1"/>
          <p:nvPr/>
        </p:nvSpPr>
        <p:spPr>
          <a:xfrm>
            <a:off x="971600" y="980437"/>
            <a:ext cx="4465759" cy="2827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GB" sz="1800">
                <a:solidFill>
                  <a:srgbClr val="3F3F3F"/>
                </a:solidFill>
              </a:rPr>
              <a:t>Hæfniviðmið: Hvað mun ég læra?</a:t>
            </a:r>
            <a:endParaRPr b="1" sz="1800">
              <a:solidFill>
                <a:srgbClr val="3F3F3F"/>
              </a:solidFill>
              <a:latin typeface="Arial"/>
              <a:ea typeface="Arial"/>
              <a:cs typeface="Arial"/>
              <a:sym typeface="Arial"/>
            </a:endParaRPr>
          </a:p>
        </p:txBody>
      </p:sp>
      <p:sp>
        <p:nvSpPr>
          <p:cNvPr id="455" name="Google Shape;455;p37"/>
          <p:cNvSpPr/>
          <p:nvPr/>
        </p:nvSpPr>
        <p:spPr>
          <a:xfrm>
            <a:off x="3181436" y="1544130"/>
            <a:ext cx="2781127" cy="2179747"/>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0" lvl="0" marL="0" marR="0" rtl="0" algn="ctr">
              <a:spcBef>
                <a:spcPts val="0"/>
              </a:spcBef>
              <a:spcAft>
                <a:spcPts val="0"/>
              </a:spcAft>
              <a:buNone/>
            </a:pPr>
            <a:r>
              <a:rPr b="1" lang="en-GB" sz="1200">
                <a:solidFill>
                  <a:srgbClr val="3F3F3F"/>
                </a:solidFill>
              </a:rPr>
              <a:t>Hæfni </a:t>
            </a:r>
            <a:r>
              <a:rPr b="1" lang="en-GB" sz="1200">
                <a:solidFill>
                  <a:srgbClr val="3F3F3F"/>
                </a:solidFill>
                <a:latin typeface="Arial"/>
                <a:ea typeface="Arial"/>
                <a:cs typeface="Arial"/>
                <a:sym typeface="Arial"/>
              </a:rPr>
              <a:t>(EntreComp)</a:t>
            </a:r>
            <a:endParaRPr/>
          </a:p>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342900" lvl="0" marL="342900" marR="0" rtl="0" algn="l">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1.1 </a:t>
            </a:r>
            <a:r>
              <a:rPr lang="en-GB" sz="1200">
                <a:solidFill>
                  <a:srgbClr val="3F3F3F"/>
                </a:solidFill>
              </a:rPr>
              <a:t>Að koma auga á tækifæri.</a:t>
            </a:r>
            <a:endParaRPr/>
          </a:p>
          <a:p>
            <a:pPr indent="-342900" lvl="0" marL="342900" marR="0" rtl="0" algn="l">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1.2 </a:t>
            </a:r>
            <a:r>
              <a:rPr lang="en-GB" sz="1200">
                <a:solidFill>
                  <a:srgbClr val="3F3F3F"/>
                </a:solidFill>
              </a:rPr>
              <a:t>Sköpun</a:t>
            </a:r>
            <a:r>
              <a:rPr lang="en-GB" sz="1200">
                <a:solidFill>
                  <a:srgbClr val="3F3F3F"/>
                </a:solidFill>
                <a:latin typeface="Arial"/>
                <a:ea typeface="Arial"/>
                <a:cs typeface="Arial"/>
                <a:sym typeface="Arial"/>
              </a:rPr>
              <a:t>.</a:t>
            </a:r>
            <a:endParaRPr/>
          </a:p>
          <a:p>
            <a:pPr indent="-342900" lvl="0" marL="342900" marR="0" rtl="0" algn="l">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3.2 </a:t>
            </a:r>
            <a:r>
              <a:rPr lang="en-GB" sz="1200">
                <a:solidFill>
                  <a:srgbClr val="3F3F3F"/>
                </a:solidFill>
              </a:rPr>
              <a:t>Áætlanagerð og stjórnun</a:t>
            </a:r>
            <a:r>
              <a:rPr lang="en-GB" sz="1200">
                <a:solidFill>
                  <a:srgbClr val="3F3F3F"/>
                </a:solidFill>
                <a:latin typeface="Arial"/>
                <a:ea typeface="Arial"/>
                <a:cs typeface="Arial"/>
                <a:sym typeface="Arial"/>
              </a:rPr>
              <a:t>.</a:t>
            </a:r>
            <a:endParaRPr sz="1200">
              <a:solidFill>
                <a:srgbClr val="3F3F3F"/>
              </a:solidFill>
              <a:latin typeface="Arial"/>
              <a:ea typeface="Arial"/>
              <a:cs typeface="Arial"/>
              <a:sym typeface="Arial"/>
            </a:endParaRPr>
          </a:p>
        </p:txBody>
      </p:sp>
      <p:sp>
        <p:nvSpPr>
          <p:cNvPr id="456" name="Google Shape;456;p37"/>
          <p:cNvSpPr/>
          <p:nvPr/>
        </p:nvSpPr>
        <p:spPr>
          <a:xfrm>
            <a:off x="6156175" y="1536745"/>
            <a:ext cx="2709119" cy="2187131"/>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0" lvl="0" marL="0" marR="0" rtl="0" algn="ctr">
              <a:spcBef>
                <a:spcPts val="0"/>
              </a:spcBef>
              <a:spcAft>
                <a:spcPts val="0"/>
              </a:spcAft>
              <a:buNone/>
            </a:pPr>
            <a:r>
              <a:rPr b="1" lang="en-GB" sz="1200">
                <a:solidFill>
                  <a:srgbClr val="3F3F3F"/>
                </a:solidFill>
              </a:rPr>
              <a:t>Hæfni </a:t>
            </a:r>
            <a:r>
              <a:rPr b="1" lang="en-GB" sz="1200">
                <a:solidFill>
                  <a:srgbClr val="3F3F3F"/>
                </a:solidFill>
                <a:latin typeface="Arial"/>
                <a:ea typeface="Arial"/>
                <a:cs typeface="Arial"/>
                <a:sym typeface="Arial"/>
              </a:rPr>
              <a:t>(DigiComp)</a:t>
            </a:r>
            <a:endParaRPr/>
          </a:p>
          <a:p>
            <a:pPr indent="0" lvl="0" marL="0" marR="0" rtl="0" algn="l">
              <a:spcBef>
                <a:spcPts val="0"/>
              </a:spcBef>
              <a:spcAft>
                <a:spcPts val="0"/>
              </a:spcAft>
              <a:buNone/>
            </a:pPr>
            <a:r>
              <a:t/>
            </a:r>
            <a:endParaRPr b="1" sz="1200">
              <a:solidFill>
                <a:srgbClr val="3F3F3F"/>
              </a:solidFill>
              <a:latin typeface="Arial"/>
              <a:ea typeface="Arial"/>
              <a:cs typeface="Arial"/>
              <a:sym typeface="Arial"/>
            </a:endParaRPr>
          </a:p>
          <a:p>
            <a:pPr indent="-342900" lvl="0" marL="342900" marR="0" rtl="0" algn="l">
              <a:spcBef>
                <a:spcPts val="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1.3 </a:t>
            </a:r>
            <a:r>
              <a:rPr lang="en-GB" sz="1200">
                <a:solidFill>
                  <a:srgbClr val="3F3F3F"/>
                </a:solidFill>
              </a:rPr>
              <a:t>Umsjón með gögnum og upplýsingum</a:t>
            </a:r>
            <a:r>
              <a:rPr lang="en-GB" sz="1200">
                <a:solidFill>
                  <a:srgbClr val="3F3F3F"/>
                </a:solidFill>
                <a:latin typeface="Arial"/>
                <a:ea typeface="Arial"/>
                <a:cs typeface="Arial"/>
                <a:sym typeface="Arial"/>
              </a:rPr>
              <a:t>.</a:t>
            </a:r>
            <a:endParaRPr/>
          </a:p>
          <a:p>
            <a:pPr indent="-342900" lvl="0" marL="342900" marR="0" rtl="0" algn="l">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3.1 </a:t>
            </a:r>
            <a:r>
              <a:rPr lang="en-GB" sz="1200">
                <a:solidFill>
                  <a:srgbClr val="3F3F3F"/>
                </a:solidFill>
              </a:rPr>
              <a:t>Þróun stafræns efnis</a:t>
            </a:r>
            <a:r>
              <a:rPr lang="en-GB" sz="1200">
                <a:solidFill>
                  <a:srgbClr val="3F3F3F"/>
                </a:solidFill>
                <a:latin typeface="Arial"/>
                <a:ea typeface="Arial"/>
                <a:cs typeface="Arial"/>
                <a:sym typeface="Arial"/>
              </a:rPr>
              <a:t>.</a:t>
            </a:r>
            <a:endParaRPr/>
          </a:p>
          <a:p>
            <a:pPr indent="-342900" lvl="0" marL="342900" marR="0" rtl="0" algn="l">
              <a:spcBef>
                <a:spcPts val="1000"/>
              </a:spcBef>
              <a:spcAft>
                <a:spcPts val="0"/>
              </a:spcAft>
              <a:buClr>
                <a:srgbClr val="3F3F3F"/>
              </a:buClr>
              <a:buSzPts val="1200"/>
              <a:buFont typeface="Noto Sans Symbols"/>
              <a:buChar char="∙"/>
            </a:pPr>
            <a:r>
              <a:rPr lang="en-GB" sz="1200">
                <a:solidFill>
                  <a:srgbClr val="3F3F3F"/>
                </a:solidFill>
                <a:latin typeface="Arial"/>
                <a:ea typeface="Arial"/>
                <a:cs typeface="Arial"/>
                <a:sym typeface="Arial"/>
              </a:rPr>
              <a:t>5.3 </a:t>
            </a:r>
            <a:r>
              <a:rPr lang="en-GB" sz="1200">
                <a:solidFill>
                  <a:srgbClr val="3F3F3F"/>
                </a:solidFill>
              </a:rPr>
              <a:t>Að nota stafræna tækni á skapandi hátt</a:t>
            </a:r>
            <a:r>
              <a:rPr lang="en-GB" sz="1200">
                <a:solidFill>
                  <a:srgbClr val="3F3F3F"/>
                </a:solidFill>
                <a:latin typeface="Arial"/>
                <a:ea typeface="Arial"/>
                <a:cs typeface="Arial"/>
                <a:sym typeface="Arial"/>
              </a:rPr>
              <a:t>.</a:t>
            </a:r>
            <a:endParaRPr sz="1200">
              <a:solidFill>
                <a:srgbClr val="3F3F3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8"/>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Verkefni 2: Að hanna stafræna markaðsáætlun</a:t>
            </a:r>
            <a:endParaRPr sz="2800"/>
          </a:p>
        </p:txBody>
      </p:sp>
      <p:sp>
        <p:nvSpPr>
          <p:cNvPr id="462" name="Google Shape;462;p38"/>
          <p:cNvSpPr/>
          <p:nvPr/>
        </p:nvSpPr>
        <p:spPr>
          <a:xfrm>
            <a:off x="1281004" y="1563638"/>
            <a:ext cx="6581991" cy="2304256"/>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rPr>
              <a:t>Það er ekki auðvelt verkefni að búa til markaðsáætlun, svo ef þú ert komin hingað, til hamingju!</a:t>
            </a:r>
            <a:endParaRPr sz="1200">
              <a:solidFill>
                <a:srgbClr val="434343"/>
              </a:solidFill>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rPr>
              <a:t>Gott skipulag og stjórnun skiptir sköpum fyrir farsæld stafræns frumkvöðlastarfs. Með því að búa til stafræna markaðsáætlun muntu hafa skjal til hliðsjónar með yfirlit yfir þau skref sem þú ættir að fylgja til að bæta markaðssetningu á vörum þínum eða þjónustu, á völdum stafrænum vettvöngum.</a:t>
            </a:r>
            <a:endParaRPr sz="1200">
              <a:solidFill>
                <a:srgbClr val="434343"/>
              </a:solidFill>
            </a:endParaRPr>
          </a:p>
          <a:p>
            <a:pPr indent="0" lvl="0" marL="0" rtl="0" algn="just">
              <a:lnSpc>
                <a:spcPct val="150000"/>
              </a:lnSpc>
              <a:spcBef>
                <a:spcPts val="1000"/>
              </a:spcBef>
              <a:spcAft>
                <a:spcPts val="1000"/>
              </a:spcAft>
              <a:buClr>
                <a:schemeClr val="dk1"/>
              </a:buClr>
              <a:buSzPts val="1100"/>
              <a:buFont typeface="Arial"/>
              <a:buNone/>
            </a:pPr>
            <a:r>
              <a:rPr lang="en-GB" sz="1200">
                <a:solidFill>
                  <a:srgbClr val="434343"/>
                </a:solidFill>
              </a:rPr>
              <a:t>Mundu að skoða gagnalistann til að læra meira!</a:t>
            </a:r>
            <a:endParaRPr sz="1200">
              <a:solidFill>
                <a:srgbClr val="434343"/>
              </a:solidFill>
            </a:endParaRPr>
          </a:p>
        </p:txBody>
      </p:sp>
      <p:sp>
        <p:nvSpPr>
          <p:cNvPr id="463" name="Google Shape;463;p38"/>
          <p:cNvSpPr txBox="1"/>
          <p:nvPr>
            <p:ph idx="2" type="body"/>
          </p:nvPr>
        </p:nvSpPr>
        <p:spPr>
          <a:xfrm>
            <a:off x="899592" y="865563"/>
            <a:ext cx="5112568"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Niðurstöður</a:t>
            </a:r>
            <a:r>
              <a:rPr b="1" lang="en-GB" sz="1800"/>
              <a:t>: Hvað tek ég með mér heim?</a:t>
            </a:r>
            <a:endParaRPr b="1" sz="1800"/>
          </a:p>
        </p:txBody>
      </p:sp>
      <p:sp>
        <p:nvSpPr>
          <p:cNvPr id="464" name="Google Shape;464;p38"/>
          <p:cNvSpPr/>
          <p:nvPr/>
        </p:nvSpPr>
        <p:spPr>
          <a:xfrm>
            <a:off x="558587" y="771550"/>
            <a:ext cx="341005" cy="376812"/>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9"/>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Sjálfsmat</a:t>
            </a:r>
            <a:endParaRPr/>
          </a:p>
        </p:txBody>
      </p:sp>
      <p:sp>
        <p:nvSpPr>
          <p:cNvPr id="470" name="Google Shape;470;p39"/>
          <p:cNvSpPr txBox="1"/>
          <p:nvPr>
            <p:ph idx="2" type="body"/>
          </p:nvPr>
        </p:nvSpPr>
        <p:spPr>
          <a:xfrm>
            <a:off x="899592" y="1170912"/>
            <a:ext cx="6120680"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Fjölvalsspurningar</a:t>
            </a:r>
            <a:r>
              <a:rPr b="1" lang="en-GB" sz="1800"/>
              <a:t>: </a:t>
            </a:r>
            <a:r>
              <a:rPr lang="en-GB" sz="1800"/>
              <a:t>efldu námið þitt!</a:t>
            </a:r>
            <a:endParaRPr sz="1800"/>
          </a:p>
        </p:txBody>
      </p:sp>
      <p:sp>
        <p:nvSpPr>
          <p:cNvPr id="471" name="Google Shape;471;p39"/>
          <p:cNvSpPr/>
          <p:nvPr/>
        </p:nvSpPr>
        <p:spPr>
          <a:xfrm>
            <a:off x="558587" y="1011837"/>
            <a:ext cx="341005" cy="441873"/>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2" name="Google Shape;472;p39"/>
          <p:cNvSpPr txBox="1"/>
          <p:nvPr/>
        </p:nvSpPr>
        <p:spPr>
          <a:xfrm>
            <a:off x="251520" y="1766004"/>
            <a:ext cx="2808312" cy="2605945"/>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434343"/>
                </a:solidFill>
              </a:rPr>
              <a:t>Spurning</a:t>
            </a:r>
            <a:r>
              <a:rPr b="1" lang="en-GB" sz="1400">
                <a:solidFill>
                  <a:srgbClr val="434343"/>
                </a:solidFill>
                <a:latin typeface="Arial"/>
                <a:ea typeface="Arial"/>
                <a:cs typeface="Arial"/>
                <a:sym typeface="Arial"/>
              </a:rPr>
              <a:t> 1:</a:t>
            </a:r>
            <a:r>
              <a:rPr lang="en-GB">
                <a:solidFill>
                  <a:srgbClr val="434343"/>
                </a:solidFill>
              </a:rPr>
              <a:t> </a:t>
            </a:r>
            <a:r>
              <a:rPr lang="en-GB">
                <a:solidFill>
                  <a:srgbClr val="434343"/>
                </a:solidFill>
              </a:rPr>
              <a:t>Hvað einkennir stafrænt frumkvöðlastarf fremur en hið hefðbundna frumkvöðlastarf?</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Vinnan er sveigjanlegri.</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Stofnfjárfestingin er lægri.</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Möguleikarnir eru fleiri.</a:t>
            </a:r>
            <a:endParaRPr>
              <a:solidFill>
                <a:srgbClr val="434343"/>
              </a:solidFill>
            </a:endParaRPr>
          </a:p>
          <a:p>
            <a:pPr indent="-317500" lvl="0" marL="457200" rtl="0" algn="l">
              <a:lnSpc>
                <a:spcPct val="107916"/>
              </a:lnSpc>
              <a:spcBef>
                <a:spcPts val="0"/>
              </a:spcBef>
              <a:spcAft>
                <a:spcPts val="800"/>
              </a:spcAft>
              <a:buClr>
                <a:srgbClr val="434343"/>
              </a:buClr>
              <a:buSzPts val="1400"/>
              <a:buAutoNum type="alphaLcParenR"/>
            </a:pPr>
            <a:r>
              <a:rPr lang="en-GB">
                <a:solidFill>
                  <a:srgbClr val="434343"/>
                </a:solidFill>
              </a:rPr>
              <a:t>Allt ofantalið er rétt.</a:t>
            </a:r>
            <a:endParaRPr>
              <a:solidFill>
                <a:srgbClr val="434343"/>
              </a:solidFill>
            </a:endParaRPr>
          </a:p>
        </p:txBody>
      </p:sp>
      <p:sp>
        <p:nvSpPr>
          <p:cNvPr id="473" name="Google Shape;473;p39"/>
          <p:cNvSpPr txBox="1"/>
          <p:nvPr/>
        </p:nvSpPr>
        <p:spPr>
          <a:xfrm>
            <a:off x="3167844" y="1766005"/>
            <a:ext cx="2808312" cy="2605944"/>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3F3F3F"/>
                </a:solidFill>
              </a:rPr>
              <a:t>Spurning</a:t>
            </a:r>
            <a:r>
              <a:rPr b="1" lang="en-GB" sz="1400">
                <a:solidFill>
                  <a:srgbClr val="3F3F3F"/>
                </a:solidFill>
                <a:latin typeface="Arial"/>
                <a:ea typeface="Arial"/>
                <a:cs typeface="Arial"/>
                <a:sym typeface="Arial"/>
              </a:rPr>
              <a:t> 2: </a:t>
            </a:r>
            <a:r>
              <a:rPr lang="en-GB">
                <a:solidFill>
                  <a:srgbClr val="434343"/>
                </a:solidFill>
              </a:rPr>
              <a:t>Hvernig ætti lógó að líta út?</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Það verður að vera töff.</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Það ætti ekki að vera skalanlegt.</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Það verður að vera læsilegt og laust við stafsetningarvillur.</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Allt ofantalið er rétt.</a:t>
            </a:r>
            <a:endParaRPr>
              <a:solidFill>
                <a:srgbClr val="434343"/>
              </a:solidFill>
            </a:endParaRPr>
          </a:p>
          <a:p>
            <a:pPr indent="0" lvl="0" marL="0" marR="0" rtl="0" algn="l">
              <a:spcBef>
                <a:spcPts val="800"/>
              </a:spcBef>
              <a:spcAft>
                <a:spcPts val="0"/>
              </a:spcAft>
              <a:buClr>
                <a:srgbClr val="3F3F3F"/>
              </a:buClr>
              <a:buSzPts val="1400"/>
              <a:buFont typeface="Arial"/>
              <a:buNone/>
            </a:pPr>
            <a:r>
              <a:rPr lang="en-GB">
                <a:solidFill>
                  <a:srgbClr val="434343"/>
                </a:solidFill>
              </a:rPr>
              <a:t> </a:t>
            </a:r>
            <a:endParaRPr>
              <a:solidFill>
                <a:srgbClr val="434343"/>
              </a:solidFill>
            </a:endParaRPr>
          </a:p>
        </p:txBody>
      </p:sp>
      <p:sp>
        <p:nvSpPr>
          <p:cNvPr id="474" name="Google Shape;474;p39"/>
          <p:cNvSpPr txBox="1"/>
          <p:nvPr/>
        </p:nvSpPr>
        <p:spPr>
          <a:xfrm>
            <a:off x="6084168" y="1766004"/>
            <a:ext cx="2808312" cy="2605943"/>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434343"/>
                </a:solidFill>
              </a:rPr>
              <a:t>Spurning</a:t>
            </a:r>
            <a:r>
              <a:rPr b="1" lang="en-GB" sz="1400">
                <a:solidFill>
                  <a:srgbClr val="434343"/>
                </a:solidFill>
                <a:latin typeface="Arial"/>
                <a:ea typeface="Arial"/>
                <a:cs typeface="Arial"/>
                <a:sym typeface="Arial"/>
              </a:rPr>
              <a:t> 3: </a:t>
            </a:r>
            <a:r>
              <a:rPr lang="en-GB">
                <a:solidFill>
                  <a:srgbClr val="434343"/>
                </a:solidFill>
              </a:rPr>
              <a:t>Hvað er ekki eiginlegur hluti af vefsetri (e. website)?</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Lén.</a:t>
            </a:r>
            <a:endParaRPr>
              <a:solidFill>
                <a:srgbClr val="434343"/>
              </a:solidFill>
            </a:endParaRPr>
          </a:p>
          <a:p>
            <a:pPr indent="-317500" lvl="0" marL="457200" rtl="0" algn="l">
              <a:spcBef>
                <a:spcPts val="0"/>
              </a:spcBef>
              <a:spcAft>
                <a:spcPts val="0"/>
              </a:spcAft>
              <a:buClr>
                <a:srgbClr val="434343"/>
              </a:buClr>
              <a:buSzPts val="1400"/>
              <a:buAutoNum type="alphaLcParenR"/>
            </a:pPr>
            <a:r>
              <a:rPr lang="en-GB">
                <a:solidFill>
                  <a:srgbClr val="434343"/>
                </a:solidFill>
              </a:rPr>
              <a:t>Markaðssetning.</a:t>
            </a:r>
            <a:endParaRPr>
              <a:solidFill>
                <a:srgbClr val="434343"/>
              </a:solidFill>
            </a:endParaRPr>
          </a:p>
          <a:p>
            <a:pPr indent="-317500" lvl="0" marL="457200" rtl="0" algn="l">
              <a:spcBef>
                <a:spcPts val="0"/>
              </a:spcBef>
              <a:spcAft>
                <a:spcPts val="0"/>
              </a:spcAft>
              <a:buClr>
                <a:srgbClr val="434343"/>
              </a:buClr>
              <a:buSzPts val="1400"/>
              <a:buAutoNum type="alphaLcParenR"/>
            </a:pPr>
            <a:r>
              <a:rPr lang="en-GB">
                <a:solidFill>
                  <a:srgbClr val="434343"/>
                </a:solidFill>
              </a:rPr>
              <a:t>Hýsing.</a:t>
            </a:r>
            <a:endParaRPr>
              <a:solidFill>
                <a:srgbClr val="434343"/>
              </a:solidFill>
            </a:endParaRPr>
          </a:p>
          <a:p>
            <a:pPr indent="-317500" lvl="0" marL="457200" rtl="0" algn="l">
              <a:lnSpc>
                <a:spcPct val="107916"/>
              </a:lnSpc>
              <a:spcBef>
                <a:spcPts val="0"/>
              </a:spcBef>
              <a:spcAft>
                <a:spcPts val="800"/>
              </a:spcAft>
              <a:buClr>
                <a:srgbClr val="434343"/>
              </a:buClr>
              <a:buSzPts val="1400"/>
              <a:buAutoNum type="alphaLcParenR"/>
            </a:pPr>
            <a:r>
              <a:rPr lang="en-GB">
                <a:solidFill>
                  <a:srgbClr val="434343"/>
                </a:solidFill>
              </a:rPr>
              <a:t>Allt ofantalið er hluti vefseturs.</a:t>
            </a:r>
            <a:endParaRPr>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Hvað er stafrænt frumkvöðlastarf?</a:t>
            </a:r>
            <a:endParaRPr sz="2800"/>
          </a:p>
        </p:txBody>
      </p:sp>
      <p:sp>
        <p:nvSpPr>
          <p:cNvPr id="162" name="Google Shape;162;p4"/>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Skilgreining</a:t>
            </a:r>
            <a:endParaRPr/>
          </a:p>
        </p:txBody>
      </p:sp>
      <p:sp>
        <p:nvSpPr>
          <p:cNvPr id="163" name="Google Shape;163;p4"/>
          <p:cNvSpPr txBox="1"/>
          <p:nvPr/>
        </p:nvSpPr>
        <p:spPr>
          <a:xfrm>
            <a:off x="395536" y="1563638"/>
            <a:ext cx="5112600" cy="22164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en-GB" sz="1200">
                <a:solidFill>
                  <a:srgbClr val="434343"/>
                </a:solidFill>
              </a:rPr>
              <a:t>Dæmi um stafræna starfsemi eru:</a:t>
            </a:r>
            <a:endParaRPr b="1" sz="1200">
              <a:solidFill>
                <a:srgbClr val="434343"/>
              </a:solidFill>
            </a:endParaRPr>
          </a:p>
          <a:p>
            <a:pPr indent="-304800" lvl="0" marL="457200" rtl="0" algn="just">
              <a:lnSpc>
                <a:spcPct val="150000"/>
              </a:lnSpc>
              <a:spcBef>
                <a:spcPts val="0"/>
              </a:spcBef>
              <a:spcAft>
                <a:spcPts val="0"/>
              </a:spcAft>
              <a:buClr>
                <a:srgbClr val="434343"/>
              </a:buClr>
              <a:buSzPts val="1200"/>
              <a:buFont typeface="Noto Sans Symbols"/>
              <a:buChar char="∙"/>
            </a:pPr>
            <a:r>
              <a:rPr b="1" lang="en-GB" sz="1200">
                <a:solidFill>
                  <a:srgbClr val="434343"/>
                </a:solidFill>
              </a:rPr>
              <a:t>Netverslun (rafræn viðskipti). </a:t>
            </a:r>
            <a:r>
              <a:rPr lang="en-GB" sz="1200">
                <a:solidFill>
                  <a:srgbClr val="434343"/>
                </a:solidFill>
              </a:rPr>
              <a:t>Að selja vörur eða þjónustu á netinu er nauðsynlegt í einhverju umfangi fyrir flest fyrirtæki nú til dags.</a:t>
            </a:r>
            <a:endParaRPr sz="1200">
              <a:solidFill>
                <a:srgbClr val="434343"/>
              </a:solidFill>
            </a:endParaRPr>
          </a:p>
          <a:p>
            <a:pPr indent="-304800" lvl="0" marL="457200" rtl="0" algn="just">
              <a:lnSpc>
                <a:spcPct val="150000"/>
              </a:lnSpc>
              <a:spcBef>
                <a:spcPts val="0"/>
              </a:spcBef>
              <a:spcAft>
                <a:spcPts val="0"/>
              </a:spcAft>
              <a:buClr>
                <a:srgbClr val="434343"/>
              </a:buClr>
              <a:buSzPts val="1200"/>
              <a:buFont typeface="Noto Sans Symbols"/>
              <a:buChar char="∙"/>
            </a:pPr>
            <a:r>
              <a:rPr b="1" lang="en-GB" sz="1200">
                <a:solidFill>
                  <a:srgbClr val="434343"/>
                </a:solidFill>
              </a:rPr>
              <a:t>Netþjálfun (e-learning).</a:t>
            </a:r>
            <a:r>
              <a:rPr lang="en-GB" sz="1200">
                <a:solidFill>
                  <a:srgbClr val="434343"/>
                </a:solidFill>
              </a:rPr>
              <a:t> Stafræn þjálfun er í uppsveiflu, þökk sé þeim óþrjótandi möguleikum sem hún býður upp á, þannig að ef þú ert sérfræðingur á einhverju sviði geturðu veitt gæðaþjálfun á þennan hátt.</a:t>
            </a:r>
            <a:endParaRPr b="1" sz="1200">
              <a:solidFill>
                <a:srgbClr val="434343"/>
              </a:solidFill>
            </a:endParaRPr>
          </a:p>
        </p:txBody>
      </p:sp>
      <p:pic>
        <p:nvPicPr>
          <p:cNvPr descr="Imagen que contiene Forma&#10;&#10;Descripción generada automáticamente" id="164" name="Google Shape;164;p4"/>
          <p:cNvPicPr preferRelativeResize="0"/>
          <p:nvPr/>
        </p:nvPicPr>
        <p:blipFill rotWithShape="1">
          <a:blip r:embed="rId3">
            <a:alphaModFix/>
          </a:blip>
          <a:srcRect b="0" l="0" r="0" t="0"/>
          <a:stretch/>
        </p:blipFill>
        <p:spPr>
          <a:xfrm>
            <a:off x="5940152" y="1779662"/>
            <a:ext cx="2592288" cy="200092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0"/>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Sjálfsmat</a:t>
            </a:r>
            <a:endParaRPr/>
          </a:p>
        </p:txBody>
      </p:sp>
      <p:sp>
        <p:nvSpPr>
          <p:cNvPr id="480" name="Google Shape;480;p40"/>
          <p:cNvSpPr txBox="1"/>
          <p:nvPr>
            <p:ph idx="2" type="body"/>
          </p:nvPr>
        </p:nvSpPr>
        <p:spPr>
          <a:xfrm>
            <a:off x="899592" y="1170912"/>
            <a:ext cx="6120680"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Fjölvalsspurningar</a:t>
            </a:r>
            <a:r>
              <a:rPr b="1" lang="en-GB" sz="1800"/>
              <a:t>: </a:t>
            </a:r>
            <a:r>
              <a:rPr lang="en-GB" sz="1800"/>
              <a:t>efldu námið þitt!</a:t>
            </a:r>
            <a:endParaRPr sz="1800"/>
          </a:p>
        </p:txBody>
      </p:sp>
      <p:sp>
        <p:nvSpPr>
          <p:cNvPr id="481" name="Google Shape;481;p40"/>
          <p:cNvSpPr/>
          <p:nvPr/>
        </p:nvSpPr>
        <p:spPr>
          <a:xfrm>
            <a:off x="558587" y="1011837"/>
            <a:ext cx="341005" cy="441873"/>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2" name="Google Shape;482;p40"/>
          <p:cNvSpPr txBox="1"/>
          <p:nvPr/>
        </p:nvSpPr>
        <p:spPr>
          <a:xfrm>
            <a:off x="1619673" y="1771394"/>
            <a:ext cx="2808312" cy="252854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3F3F3F"/>
                </a:solidFill>
              </a:rPr>
              <a:t>Spurning </a:t>
            </a:r>
            <a:r>
              <a:rPr b="1" lang="en-GB" sz="1400">
                <a:solidFill>
                  <a:srgbClr val="3F3F3F"/>
                </a:solidFill>
                <a:latin typeface="Arial"/>
                <a:ea typeface="Arial"/>
                <a:cs typeface="Arial"/>
                <a:sym typeface="Arial"/>
              </a:rPr>
              <a:t>4: </a:t>
            </a:r>
            <a:r>
              <a:rPr lang="en-GB">
                <a:solidFill>
                  <a:srgbClr val="434343"/>
                </a:solidFill>
              </a:rPr>
              <a:t>Hvað einkennir vef 2.0?</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Gagnvirkni/samskipti.</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Fastlæstar upplýsingar.</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3D hönnun.</a:t>
            </a:r>
            <a:endParaRPr>
              <a:solidFill>
                <a:srgbClr val="434343"/>
              </a:solidFill>
            </a:endParaRPr>
          </a:p>
          <a:p>
            <a:pPr indent="-317500" lvl="0" marL="457200" rtl="0" algn="l">
              <a:lnSpc>
                <a:spcPct val="107916"/>
              </a:lnSpc>
              <a:spcBef>
                <a:spcPts val="0"/>
              </a:spcBef>
              <a:spcAft>
                <a:spcPts val="800"/>
              </a:spcAft>
              <a:buClr>
                <a:srgbClr val="434343"/>
              </a:buClr>
              <a:buSzPts val="1400"/>
              <a:buAutoNum type="alphaLcParenR"/>
            </a:pPr>
            <a:r>
              <a:rPr lang="en-GB">
                <a:solidFill>
                  <a:srgbClr val="434343"/>
                </a:solidFill>
              </a:rPr>
              <a:t>Allt ofantalið er rétt.</a:t>
            </a:r>
            <a:endParaRPr>
              <a:solidFill>
                <a:srgbClr val="434343"/>
              </a:solidFill>
            </a:endParaRPr>
          </a:p>
        </p:txBody>
      </p:sp>
      <p:sp>
        <p:nvSpPr>
          <p:cNvPr id="483" name="Google Shape;483;p40"/>
          <p:cNvSpPr txBox="1"/>
          <p:nvPr/>
        </p:nvSpPr>
        <p:spPr>
          <a:xfrm>
            <a:off x="4716016" y="1766004"/>
            <a:ext cx="2808312" cy="2528547"/>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3F3F3F"/>
                </a:solidFill>
              </a:rPr>
              <a:t>Spurning </a:t>
            </a:r>
            <a:r>
              <a:rPr b="1" lang="en-GB" sz="1400">
                <a:solidFill>
                  <a:srgbClr val="3F3F3F"/>
                </a:solidFill>
                <a:latin typeface="Arial"/>
                <a:ea typeface="Arial"/>
                <a:cs typeface="Arial"/>
                <a:sym typeface="Arial"/>
              </a:rPr>
              <a:t>5: </a:t>
            </a:r>
            <a:r>
              <a:rPr lang="en-GB">
                <a:solidFill>
                  <a:srgbClr val="434343"/>
                </a:solidFill>
              </a:rPr>
              <a:t>Hvað er SEM (leitarvélamarkaðssetning)?</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Leitarvélabestun (</a:t>
            </a:r>
            <a:r>
              <a:rPr i="1" lang="en-GB">
                <a:solidFill>
                  <a:srgbClr val="434343"/>
                </a:solidFill>
              </a:rPr>
              <a:t>Search Engine Optimization</a:t>
            </a:r>
            <a:r>
              <a:rPr lang="en-GB">
                <a:solidFill>
                  <a:srgbClr val="434343"/>
                </a:solidFill>
              </a:rPr>
              <a:t>)</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Greiddar leitarvélaauglýsingar.</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Gerð stafræns efnis.</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Allt ofantalið er rétt.</a:t>
            </a:r>
            <a:endParaRPr>
              <a:solidFill>
                <a:srgbClr val="434343"/>
              </a:solidFill>
            </a:endParaRPr>
          </a:p>
          <a:p>
            <a:pPr indent="0" lvl="0" marL="0" marR="0" rtl="0" algn="l">
              <a:spcBef>
                <a:spcPts val="800"/>
              </a:spcBef>
              <a:spcAft>
                <a:spcPts val="0"/>
              </a:spcAft>
              <a:buClr>
                <a:srgbClr val="3F3F3F"/>
              </a:buClr>
              <a:buSzPts val="1400"/>
              <a:buFont typeface="Arial"/>
              <a:buNone/>
            </a:pPr>
            <a:r>
              <a:rPr lang="en-GB">
                <a:solidFill>
                  <a:srgbClr val="434343"/>
                </a:solidFill>
              </a:rPr>
              <a:t> </a:t>
            </a:r>
            <a:endParaRPr>
              <a:solidFill>
                <a:srgbClr val="434343"/>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214d95eda74_0_109"/>
          <p:cNvSpPr txBox="1"/>
          <p:nvPr>
            <p:ph idx="1" type="body"/>
          </p:nvPr>
        </p:nvSpPr>
        <p:spPr>
          <a:xfrm>
            <a:off x="0" y="123478"/>
            <a:ext cx="9144000" cy="576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Sjálfsmat</a:t>
            </a:r>
            <a:endParaRPr/>
          </a:p>
        </p:txBody>
      </p:sp>
      <p:sp>
        <p:nvSpPr>
          <p:cNvPr id="489" name="Google Shape;489;g214d95eda74_0_109"/>
          <p:cNvSpPr txBox="1"/>
          <p:nvPr>
            <p:ph idx="2" type="body"/>
          </p:nvPr>
        </p:nvSpPr>
        <p:spPr>
          <a:xfrm>
            <a:off x="899592" y="1170912"/>
            <a:ext cx="6120600" cy="28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Fjölvalsspurningar: </a:t>
            </a:r>
            <a:r>
              <a:rPr lang="en-GB" sz="1800"/>
              <a:t>efldu námið þitt!</a:t>
            </a:r>
            <a:endParaRPr sz="1800"/>
          </a:p>
        </p:txBody>
      </p:sp>
      <p:sp>
        <p:nvSpPr>
          <p:cNvPr id="490" name="Google Shape;490;g214d95eda74_0_109"/>
          <p:cNvSpPr/>
          <p:nvPr/>
        </p:nvSpPr>
        <p:spPr>
          <a:xfrm>
            <a:off x="558587" y="1011837"/>
            <a:ext cx="338121" cy="441860"/>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1" name="Google Shape;491;g214d95eda74_0_109"/>
          <p:cNvSpPr txBox="1"/>
          <p:nvPr/>
        </p:nvSpPr>
        <p:spPr>
          <a:xfrm>
            <a:off x="251520" y="1766004"/>
            <a:ext cx="2808300" cy="2605800"/>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434343"/>
                </a:solidFill>
              </a:rPr>
              <a:t>Spurning</a:t>
            </a:r>
            <a:r>
              <a:rPr b="1" lang="en-GB" sz="1400">
                <a:solidFill>
                  <a:srgbClr val="434343"/>
                </a:solidFill>
                <a:latin typeface="Arial"/>
                <a:ea typeface="Arial"/>
                <a:cs typeface="Arial"/>
                <a:sym typeface="Arial"/>
              </a:rPr>
              <a:t> 1:</a:t>
            </a:r>
            <a:r>
              <a:rPr lang="en-GB">
                <a:solidFill>
                  <a:srgbClr val="434343"/>
                </a:solidFill>
              </a:rPr>
              <a:t> </a:t>
            </a:r>
            <a:r>
              <a:rPr lang="en-GB">
                <a:solidFill>
                  <a:srgbClr val="434343"/>
                </a:solidFill>
              </a:rPr>
              <a:t>Hvað einkennir stafrænt frumkvöðlastarf fremur en hið hefðbundna frumkvöðlastarf?</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Vinnan er sveigjanlegri.</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Stofnfjárfestingin er lægri.</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Möguleikarnir eru fleiri.</a:t>
            </a:r>
            <a:endParaRPr>
              <a:solidFill>
                <a:srgbClr val="434343"/>
              </a:solidFill>
            </a:endParaRPr>
          </a:p>
          <a:p>
            <a:pPr indent="-317500" lvl="0" marL="457200" rtl="0" algn="l">
              <a:lnSpc>
                <a:spcPct val="107916"/>
              </a:lnSpc>
              <a:spcBef>
                <a:spcPts val="0"/>
              </a:spcBef>
              <a:spcAft>
                <a:spcPts val="800"/>
              </a:spcAft>
              <a:buClr>
                <a:srgbClr val="434343"/>
              </a:buClr>
              <a:buSzPts val="1400"/>
              <a:buAutoNum type="alphaLcParenR"/>
            </a:pPr>
            <a:r>
              <a:rPr b="1" lang="en-GB">
                <a:solidFill>
                  <a:srgbClr val="434343"/>
                </a:solidFill>
              </a:rPr>
              <a:t>Allt ofantalið er rétt.</a:t>
            </a:r>
            <a:endParaRPr b="1">
              <a:solidFill>
                <a:srgbClr val="434343"/>
              </a:solidFill>
            </a:endParaRPr>
          </a:p>
        </p:txBody>
      </p:sp>
      <p:sp>
        <p:nvSpPr>
          <p:cNvPr id="492" name="Google Shape;492;g214d95eda74_0_109"/>
          <p:cNvSpPr txBox="1"/>
          <p:nvPr/>
        </p:nvSpPr>
        <p:spPr>
          <a:xfrm>
            <a:off x="3167844" y="1766005"/>
            <a:ext cx="2808300" cy="2605800"/>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3F3F3F"/>
                </a:solidFill>
              </a:rPr>
              <a:t>Spurning</a:t>
            </a:r>
            <a:r>
              <a:rPr b="1" lang="en-GB" sz="1400">
                <a:solidFill>
                  <a:srgbClr val="3F3F3F"/>
                </a:solidFill>
                <a:latin typeface="Arial"/>
                <a:ea typeface="Arial"/>
                <a:cs typeface="Arial"/>
                <a:sym typeface="Arial"/>
              </a:rPr>
              <a:t> 2: </a:t>
            </a:r>
            <a:r>
              <a:rPr lang="en-GB">
                <a:solidFill>
                  <a:srgbClr val="434343"/>
                </a:solidFill>
              </a:rPr>
              <a:t>Hvernig ætti lógó að líta út?</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Það verður að vera töff.</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Það ætti ekki að vera skalanlegt.</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b="1" lang="en-GB">
                <a:solidFill>
                  <a:srgbClr val="434343"/>
                </a:solidFill>
              </a:rPr>
              <a:t>Það verður að vera læsilegt og laust við stafsetningarvillur.</a:t>
            </a:r>
            <a:endParaRPr b="1">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Allt ofantalið er rétt.</a:t>
            </a:r>
            <a:endParaRPr>
              <a:solidFill>
                <a:srgbClr val="434343"/>
              </a:solidFill>
            </a:endParaRPr>
          </a:p>
          <a:p>
            <a:pPr indent="0" lvl="0" marL="0" marR="0" rtl="0" algn="l">
              <a:spcBef>
                <a:spcPts val="800"/>
              </a:spcBef>
              <a:spcAft>
                <a:spcPts val="0"/>
              </a:spcAft>
              <a:buClr>
                <a:srgbClr val="3F3F3F"/>
              </a:buClr>
              <a:buSzPts val="1400"/>
              <a:buFont typeface="Arial"/>
              <a:buNone/>
            </a:pPr>
            <a:r>
              <a:rPr lang="en-GB">
                <a:solidFill>
                  <a:srgbClr val="434343"/>
                </a:solidFill>
              </a:rPr>
              <a:t> </a:t>
            </a:r>
            <a:endParaRPr>
              <a:solidFill>
                <a:srgbClr val="434343"/>
              </a:solidFill>
            </a:endParaRPr>
          </a:p>
        </p:txBody>
      </p:sp>
      <p:sp>
        <p:nvSpPr>
          <p:cNvPr id="493" name="Google Shape;493;g214d95eda74_0_109"/>
          <p:cNvSpPr txBox="1"/>
          <p:nvPr/>
        </p:nvSpPr>
        <p:spPr>
          <a:xfrm>
            <a:off x="6084168" y="1766004"/>
            <a:ext cx="2808300" cy="2605800"/>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434343"/>
                </a:solidFill>
              </a:rPr>
              <a:t>Spurning</a:t>
            </a:r>
            <a:r>
              <a:rPr b="1" lang="en-GB" sz="1400">
                <a:solidFill>
                  <a:srgbClr val="434343"/>
                </a:solidFill>
                <a:latin typeface="Arial"/>
                <a:ea typeface="Arial"/>
                <a:cs typeface="Arial"/>
                <a:sym typeface="Arial"/>
              </a:rPr>
              <a:t> 3: </a:t>
            </a:r>
            <a:r>
              <a:rPr lang="en-GB">
                <a:solidFill>
                  <a:srgbClr val="434343"/>
                </a:solidFill>
              </a:rPr>
              <a:t>Hvað er ekki eiginlegur hluti af vefsetri (e. website)?</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Lén.</a:t>
            </a:r>
            <a:endParaRPr>
              <a:solidFill>
                <a:srgbClr val="434343"/>
              </a:solidFill>
            </a:endParaRPr>
          </a:p>
          <a:p>
            <a:pPr indent="-317500" lvl="0" marL="457200" rtl="0" algn="l">
              <a:spcBef>
                <a:spcPts val="0"/>
              </a:spcBef>
              <a:spcAft>
                <a:spcPts val="0"/>
              </a:spcAft>
              <a:buClr>
                <a:srgbClr val="434343"/>
              </a:buClr>
              <a:buSzPts val="1400"/>
              <a:buAutoNum type="alphaLcParenR"/>
            </a:pPr>
            <a:r>
              <a:rPr b="1" lang="en-GB">
                <a:solidFill>
                  <a:srgbClr val="434343"/>
                </a:solidFill>
              </a:rPr>
              <a:t>Markaðssetning.</a:t>
            </a:r>
            <a:endParaRPr b="1">
              <a:solidFill>
                <a:srgbClr val="434343"/>
              </a:solidFill>
            </a:endParaRPr>
          </a:p>
          <a:p>
            <a:pPr indent="-317500" lvl="0" marL="457200" rtl="0" algn="l">
              <a:spcBef>
                <a:spcPts val="0"/>
              </a:spcBef>
              <a:spcAft>
                <a:spcPts val="0"/>
              </a:spcAft>
              <a:buClr>
                <a:srgbClr val="434343"/>
              </a:buClr>
              <a:buSzPts val="1400"/>
              <a:buAutoNum type="alphaLcParenR"/>
            </a:pPr>
            <a:r>
              <a:rPr lang="en-GB">
                <a:solidFill>
                  <a:srgbClr val="434343"/>
                </a:solidFill>
              </a:rPr>
              <a:t>Hýsing.</a:t>
            </a:r>
            <a:endParaRPr>
              <a:solidFill>
                <a:srgbClr val="434343"/>
              </a:solidFill>
            </a:endParaRPr>
          </a:p>
          <a:p>
            <a:pPr indent="-317500" lvl="0" marL="457200" rtl="0" algn="l">
              <a:lnSpc>
                <a:spcPct val="107916"/>
              </a:lnSpc>
              <a:spcBef>
                <a:spcPts val="0"/>
              </a:spcBef>
              <a:spcAft>
                <a:spcPts val="800"/>
              </a:spcAft>
              <a:buClr>
                <a:srgbClr val="434343"/>
              </a:buClr>
              <a:buSzPts val="1400"/>
              <a:buAutoNum type="alphaLcParenR"/>
            </a:pPr>
            <a:r>
              <a:rPr lang="en-GB">
                <a:solidFill>
                  <a:srgbClr val="434343"/>
                </a:solidFill>
              </a:rPr>
              <a:t>Allt ofantalið er hluti vefseturs.</a:t>
            </a:r>
            <a:endParaRPr>
              <a:solidFill>
                <a:srgbClr val="434343"/>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14d95eda74_0_118"/>
          <p:cNvSpPr txBox="1"/>
          <p:nvPr>
            <p:ph idx="1" type="body"/>
          </p:nvPr>
        </p:nvSpPr>
        <p:spPr>
          <a:xfrm>
            <a:off x="0" y="123478"/>
            <a:ext cx="9144000" cy="576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GB" sz="2800"/>
              <a:t>Sjálfsmat</a:t>
            </a:r>
            <a:endParaRPr/>
          </a:p>
        </p:txBody>
      </p:sp>
      <p:sp>
        <p:nvSpPr>
          <p:cNvPr id="499" name="Google Shape;499;g214d95eda74_0_118"/>
          <p:cNvSpPr txBox="1"/>
          <p:nvPr>
            <p:ph idx="2" type="body"/>
          </p:nvPr>
        </p:nvSpPr>
        <p:spPr>
          <a:xfrm>
            <a:off x="899592" y="1170912"/>
            <a:ext cx="6120600" cy="28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GB" sz="1800"/>
              <a:t>Fjölvalsspurningar: </a:t>
            </a:r>
            <a:r>
              <a:rPr lang="en-GB" sz="1800"/>
              <a:t>efldu námið þitt!</a:t>
            </a:r>
            <a:endParaRPr sz="1800"/>
          </a:p>
        </p:txBody>
      </p:sp>
      <p:sp>
        <p:nvSpPr>
          <p:cNvPr id="500" name="Google Shape;500;g214d95eda74_0_118"/>
          <p:cNvSpPr/>
          <p:nvPr/>
        </p:nvSpPr>
        <p:spPr>
          <a:xfrm>
            <a:off x="558587" y="1011837"/>
            <a:ext cx="338121" cy="441860"/>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1" name="Google Shape;501;g214d95eda74_0_118"/>
          <p:cNvSpPr txBox="1"/>
          <p:nvPr/>
        </p:nvSpPr>
        <p:spPr>
          <a:xfrm>
            <a:off x="1619673" y="1771394"/>
            <a:ext cx="2808300" cy="2528400"/>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3F3F3F"/>
                </a:solidFill>
              </a:rPr>
              <a:t>Spurning </a:t>
            </a:r>
            <a:r>
              <a:rPr b="1" lang="en-GB" sz="1400">
                <a:solidFill>
                  <a:srgbClr val="3F3F3F"/>
                </a:solidFill>
                <a:latin typeface="Arial"/>
                <a:ea typeface="Arial"/>
                <a:cs typeface="Arial"/>
                <a:sym typeface="Arial"/>
              </a:rPr>
              <a:t>4: </a:t>
            </a:r>
            <a:r>
              <a:rPr lang="en-GB">
                <a:solidFill>
                  <a:srgbClr val="434343"/>
                </a:solidFill>
              </a:rPr>
              <a:t>Hvað einkennir vef 2.0?</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b="1" lang="en-GB">
                <a:solidFill>
                  <a:srgbClr val="434343"/>
                </a:solidFill>
              </a:rPr>
              <a:t>Gagnvirkni/samskipti.</a:t>
            </a:r>
            <a:endParaRPr b="1">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Fastlæstar upplýsingar.</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3D hönnun.</a:t>
            </a:r>
            <a:endParaRPr>
              <a:solidFill>
                <a:srgbClr val="434343"/>
              </a:solidFill>
            </a:endParaRPr>
          </a:p>
          <a:p>
            <a:pPr indent="-317500" lvl="0" marL="457200" rtl="0" algn="l">
              <a:lnSpc>
                <a:spcPct val="107916"/>
              </a:lnSpc>
              <a:spcBef>
                <a:spcPts val="0"/>
              </a:spcBef>
              <a:spcAft>
                <a:spcPts val="800"/>
              </a:spcAft>
              <a:buClr>
                <a:srgbClr val="434343"/>
              </a:buClr>
              <a:buSzPts val="1400"/>
              <a:buAutoNum type="alphaLcParenR"/>
            </a:pPr>
            <a:r>
              <a:rPr lang="en-GB">
                <a:solidFill>
                  <a:srgbClr val="434343"/>
                </a:solidFill>
              </a:rPr>
              <a:t>Allt ofantalið er rétt.</a:t>
            </a:r>
            <a:endParaRPr>
              <a:solidFill>
                <a:srgbClr val="434343"/>
              </a:solidFill>
            </a:endParaRPr>
          </a:p>
        </p:txBody>
      </p:sp>
      <p:sp>
        <p:nvSpPr>
          <p:cNvPr id="502" name="Google Shape;502;g214d95eda74_0_118"/>
          <p:cNvSpPr txBox="1"/>
          <p:nvPr/>
        </p:nvSpPr>
        <p:spPr>
          <a:xfrm>
            <a:off x="4716016" y="1766004"/>
            <a:ext cx="2808300" cy="2528400"/>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GB">
                <a:solidFill>
                  <a:srgbClr val="3F3F3F"/>
                </a:solidFill>
              </a:rPr>
              <a:t>Spurning </a:t>
            </a:r>
            <a:r>
              <a:rPr b="1" lang="en-GB" sz="1400">
                <a:solidFill>
                  <a:srgbClr val="3F3F3F"/>
                </a:solidFill>
                <a:latin typeface="Arial"/>
                <a:ea typeface="Arial"/>
                <a:cs typeface="Arial"/>
                <a:sym typeface="Arial"/>
              </a:rPr>
              <a:t>5: </a:t>
            </a:r>
            <a:r>
              <a:rPr lang="en-GB">
                <a:solidFill>
                  <a:srgbClr val="434343"/>
                </a:solidFill>
              </a:rPr>
              <a:t>Hvað er SEM (leitarvélamarkaðssetning)?</a:t>
            </a:r>
            <a:endParaRPr>
              <a:solidFill>
                <a:srgbClr val="434343"/>
              </a:solidFill>
            </a:endParaRPr>
          </a:p>
          <a:p>
            <a:pPr indent="0" lvl="0" marL="0" marR="0" rtl="0" algn="l">
              <a:spcBef>
                <a:spcPts val="0"/>
              </a:spcBef>
              <a:spcAft>
                <a:spcPts val="0"/>
              </a:spcAft>
              <a:buClr>
                <a:srgbClr val="3F3F3F"/>
              </a:buClr>
              <a:buSzPts val="1400"/>
              <a:buFont typeface="Arial"/>
              <a:buNone/>
            </a:pPr>
            <a:r>
              <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Leitarvélabestun (</a:t>
            </a:r>
            <a:r>
              <a:rPr i="1" lang="en-GB">
                <a:solidFill>
                  <a:srgbClr val="434343"/>
                </a:solidFill>
              </a:rPr>
              <a:t>Search Engine Optimization</a:t>
            </a:r>
            <a:r>
              <a:rPr lang="en-GB">
                <a:solidFill>
                  <a:srgbClr val="434343"/>
                </a:solidFill>
              </a:rPr>
              <a:t>)</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b="1" lang="en-GB">
                <a:solidFill>
                  <a:srgbClr val="434343"/>
                </a:solidFill>
              </a:rPr>
              <a:t>Greiddar leitarvélaauglýsingar.</a:t>
            </a:r>
            <a:endParaRPr b="1">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Gerð stafræns efnis.</a:t>
            </a:r>
            <a:endParaRPr>
              <a:solidFill>
                <a:srgbClr val="434343"/>
              </a:solidFill>
            </a:endParaRPr>
          </a:p>
          <a:p>
            <a:pPr indent="-317500" lvl="0" marL="457200" rtl="0" algn="l">
              <a:lnSpc>
                <a:spcPct val="107916"/>
              </a:lnSpc>
              <a:spcBef>
                <a:spcPts val="0"/>
              </a:spcBef>
              <a:spcAft>
                <a:spcPts val="0"/>
              </a:spcAft>
              <a:buClr>
                <a:srgbClr val="434343"/>
              </a:buClr>
              <a:buSzPts val="1400"/>
              <a:buAutoNum type="alphaLcParenR"/>
            </a:pPr>
            <a:r>
              <a:rPr lang="en-GB">
                <a:solidFill>
                  <a:srgbClr val="434343"/>
                </a:solidFill>
              </a:rPr>
              <a:t>Allt ofantalið er rétt.</a:t>
            </a:r>
            <a:endParaRPr>
              <a:solidFill>
                <a:srgbClr val="434343"/>
              </a:solidFill>
            </a:endParaRPr>
          </a:p>
          <a:p>
            <a:pPr indent="0" lvl="0" marL="0" marR="0" rtl="0" algn="l">
              <a:spcBef>
                <a:spcPts val="800"/>
              </a:spcBef>
              <a:spcAft>
                <a:spcPts val="0"/>
              </a:spcAft>
              <a:buClr>
                <a:srgbClr val="3F3F3F"/>
              </a:buClr>
              <a:buSzPts val="1400"/>
              <a:buFont typeface="Arial"/>
              <a:buNone/>
            </a:pPr>
            <a:r>
              <a:rPr lang="en-GB">
                <a:solidFill>
                  <a:srgbClr val="434343"/>
                </a:solidFill>
              </a:rPr>
              <a:t> </a:t>
            </a:r>
            <a:endParaRPr>
              <a:solidFill>
                <a:srgbClr val="434343"/>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3"/>
          <p:cNvSpPr txBox="1"/>
          <p:nvPr>
            <p:ph idx="1" type="body"/>
          </p:nvPr>
        </p:nvSpPr>
        <p:spPr>
          <a:xfrm>
            <a:off x="0" y="446003"/>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3200"/>
              <a:buNone/>
            </a:pPr>
            <a:r>
              <a:rPr lang="en-GB" sz="3200"/>
              <a:t>Samantekt</a:t>
            </a:r>
            <a:endParaRPr sz="3200"/>
          </a:p>
        </p:txBody>
      </p:sp>
      <p:grpSp>
        <p:nvGrpSpPr>
          <p:cNvPr id="508" name="Google Shape;508;p43"/>
          <p:cNvGrpSpPr/>
          <p:nvPr/>
        </p:nvGrpSpPr>
        <p:grpSpPr>
          <a:xfrm>
            <a:off x="3439875" y="1672289"/>
            <a:ext cx="900000" cy="900000"/>
            <a:chOff x="3563888" y="1923678"/>
            <a:chExt cx="900000" cy="900000"/>
          </a:xfrm>
        </p:grpSpPr>
        <p:sp>
          <p:nvSpPr>
            <p:cNvPr id="509" name="Google Shape;509;p43"/>
            <p:cNvSpPr/>
            <p:nvPr/>
          </p:nvSpPr>
          <p:spPr>
            <a:xfrm>
              <a:off x="3563888" y="1923678"/>
              <a:ext cx="900000" cy="90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0" name="Google Shape;510;p43"/>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11" name="Google Shape;511;p43"/>
          <p:cNvGrpSpPr/>
          <p:nvPr/>
        </p:nvGrpSpPr>
        <p:grpSpPr>
          <a:xfrm rot="5400000">
            <a:off x="4450665" y="1420289"/>
            <a:ext cx="1152000" cy="1152000"/>
            <a:chOff x="3563888" y="1923678"/>
            <a:chExt cx="900000" cy="900000"/>
          </a:xfrm>
        </p:grpSpPr>
        <p:sp>
          <p:nvSpPr>
            <p:cNvPr id="512" name="Google Shape;512;p43"/>
            <p:cNvSpPr/>
            <p:nvPr/>
          </p:nvSpPr>
          <p:spPr>
            <a:xfrm>
              <a:off x="3563888" y="1923678"/>
              <a:ext cx="900000" cy="900000"/>
            </a:xfrm>
            <a:prstGeom prst="rect">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3" name="Google Shape;513;p43"/>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14" name="Google Shape;514;p43"/>
          <p:cNvGrpSpPr/>
          <p:nvPr/>
        </p:nvGrpSpPr>
        <p:grpSpPr>
          <a:xfrm rot="10800000">
            <a:off x="4450665" y="2684578"/>
            <a:ext cx="720000" cy="720000"/>
            <a:chOff x="3563888" y="1923678"/>
            <a:chExt cx="900000" cy="900000"/>
          </a:xfrm>
        </p:grpSpPr>
        <p:sp>
          <p:nvSpPr>
            <p:cNvPr id="515" name="Google Shape;515;p43"/>
            <p:cNvSpPr/>
            <p:nvPr/>
          </p:nvSpPr>
          <p:spPr>
            <a:xfrm>
              <a:off x="3563888" y="1923678"/>
              <a:ext cx="900000" cy="900000"/>
            </a:xfrm>
            <a:prstGeom prst="rect">
              <a:avLst/>
            </a:prstGeom>
            <a:solidFill>
              <a:srgbClr val="F39E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6" name="Google Shape;516;p43"/>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17" name="Google Shape;517;p43"/>
          <p:cNvGrpSpPr/>
          <p:nvPr/>
        </p:nvGrpSpPr>
        <p:grpSpPr>
          <a:xfrm rot="-5400000">
            <a:off x="3331842" y="2684579"/>
            <a:ext cx="1008033" cy="1008033"/>
            <a:chOff x="3563888" y="1923678"/>
            <a:chExt cx="900000" cy="900000"/>
          </a:xfrm>
        </p:grpSpPr>
        <p:sp>
          <p:nvSpPr>
            <p:cNvPr id="518" name="Google Shape;518;p43"/>
            <p:cNvSpPr/>
            <p:nvPr/>
          </p:nvSpPr>
          <p:spPr>
            <a:xfrm>
              <a:off x="3563888" y="1923678"/>
              <a:ext cx="900000" cy="900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9" name="Google Shape;519;p43"/>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20" name="Google Shape;520;p43"/>
          <p:cNvSpPr txBox="1"/>
          <p:nvPr/>
        </p:nvSpPr>
        <p:spPr>
          <a:xfrm>
            <a:off x="3849078" y="2090804"/>
            <a:ext cx="4028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87B5BA"/>
                </a:solidFill>
                <a:latin typeface="Arial"/>
                <a:ea typeface="Arial"/>
                <a:cs typeface="Arial"/>
                <a:sym typeface="Arial"/>
              </a:rPr>
              <a:t>A</a:t>
            </a:r>
            <a:endParaRPr b="1" sz="2000">
              <a:solidFill>
                <a:srgbClr val="87B5BA"/>
              </a:solidFill>
              <a:latin typeface="Arial"/>
              <a:ea typeface="Arial"/>
              <a:cs typeface="Arial"/>
              <a:sym typeface="Arial"/>
            </a:endParaRPr>
          </a:p>
        </p:txBody>
      </p:sp>
      <p:sp>
        <p:nvSpPr>
          <p:cNvPr id="521" name="Google Shape;521;p43"/>
          <p:cNvSpPr txBox="1"/>
          <p:nvPr/>
        </p:nvSpPr>
        <p:spPr>
          <a:xfrm>
            <a:off x="4557280" y="2051100"/>
            <a:ext cx="4028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86BD70"/>
                </a:solidFill>
                <a:latin typeface="Arial"/>
                <a:ea typeface="Arial"/>
                <a:cs typeface="Arial"/>
                <a:sym typeface="Arial"/>
              </a:rPr>
              <a:t>B</a:t>
            </a:r>
            <a:endParaRPr b="1" sz="2000">
              <a:solidFill>
                <a:srgbClr val="86BD70"/>
              </a:solidFill>
              <a:latin typeface="Arial"/>
              <a:ea typeface="Arial"/>
              <a:cs typeface="Arial"/>
              <a:sym typeface="Arial"/>
            </a:endParaRPr>
          </a:p>
        </p:txBody>
      </p:sp>
      <p:sp>
        <p:nvSpPr>
          <p:cNvPr id="522" name="Google Shape;522;p43"/>
          <p:cNvSpPr txBox="1"/>
          <p:nvPr/>
        </p:nvSpPr>
        <p:spPr>
          <a:xfrm>
            <a:off x="3849078" y="2778809"/>
            <a:ext cx="4028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87B5BA"/>
                </a:solidFill>
                <a:latin typeface="Arial"/>
                <a:ea typeface="Arial"/>
                <a:cs typeface="Arial"/>
                <a:sym typeface="Arial"/>
              </a:rPr>
              <a:t>C</a:t>
            </a:r>
            <a:endParaRPr b="1" sz="2000">
              <a:solidFill>
                <a:srgbClr val="87B5BA"/>
              </a:solidFill>
              <a:latin typeface="Arial"/>
              <a:ea typeface="Arial"/>
              <a:cs typeface="Arial"/>
              <a:sym typeface="Arial"/>
            </a:endParaRPr>
          </a:p>
        </p:txBody>
      </p:sp>
      <p:sp>
        <p:nvSpPr>
          <p:cNvPr id="523" name="Google Shape;523;p43"/>
          <p:cNvSpPr txBox="1"/>
          <p:nvPr/>
        </p:nvSpPr>
        <p:spPr>
          <a:xfrm>
            <a:off x="4462313" y="2700537"/>
            <a:ext cx="4028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F39E5A"/>
                </a:solidFill>
                <a:latin typeface="Arial"/>
                <a:ea typeface="Arial"/>
                <a:cs typeface="Arial"/>
                <a:sym typeface="Arial"/>
              </a:rPr>
              <a:t>D</a:t>
            </a:r>
            <a:endParaRPr b="1" sz="2000">
              <a:solidFill>
                <a:srgbClr val="F39E5A"/>
              </a:solidFill>
              <a:latin typeface="Arial"/>
              <a:ea typeface="Arial"/>
              <a:cs typeface="Arial"/>
              <a:sym typeface="Arial"/>
            </a:endParaRPr>
          </a:p>
        </p:txBody>
      </p:sp>
      <p:sp>
        <p:nvSpPr>
          <p:cNvPr id="524" name="Google Shape;524;p43"/>
          <p:cNvSpPr/>
          <p:nvPr/>
        </p:nvSpPr>
        <p:spPr>
          <a:xfrm>
            <a:off x="3554697" y="1783036"/>
            <a:ext cx="322655" cy="302034"/>
          </a:xfrm>
          <a:custGeom>
            <a:rect b="b" l="l" r="r" t="t"/>
            <a:pathLst>
              <a:path extrusionOk="0" h="3032924" w="3239999">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5" name="Google Shape;525;p43"/>
          <p:cNvSpPr/>
          <p:nvPr/>
        </p:nvSpPr>
        <p:spPr>
          <a:xfrm rot="2700000">
            <a:off x="3530786" y="3163945"/>
            <a:ext cx="244448" cy="438249"/>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6" name="Google Shape;526;p43"/>
          <p:cNvSpPr/>
          <p:nvPr/>
        </p:nvSpPr>
        <p:spPr>
          <a:xfrm>
            <a:off x="5057472" y="1601554"/>
            <a:ext cx="391466" cy="394735"/>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7" name="Google Shape;527;p43"/>
          <p:cNvSpPr/>
          <p:nvPr/>
        </p:nvSpPr>
        <p:spPr>
          <a:xfrm>
            <a:off x="4770893" y="3075226"/>
            <a:ext cx="295178" cy="226737"/>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28" name="Google Shape;528;p43"/>
          <p:cNvGrpSpPr/>
          <p:nvPr/>
        </p:nvGrpSpPr>
        <p:grpSpPr>
          <a:xfrm>
            <a:off x="0" y="1483076"/>
            <a:ext cx="2905820" cy="1048027"/>
            <a:chOff x="803640" y="3362835"/>
            <a:chExt cx="2059800" cy="1048027"/>
          </a:xfrm>
        </p:grpSpPr>
        <p:sp>
          <p:nvSpPr>
            <p:cNvPr id="529" name="Google Shape;529;p43"/>
            <p:cNvSpPr txBox="1"/>
            <p:nvPr/>
          </p:nvSpPr>
          <p:spPr>
            <a:xfrm>
              <a:off x="803640" y="3579862"/>
              <a:ext cx="2059800" cy="831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200">
                  <a:solidFill>
                    <a:srgbClr val="3F3F3F"/>
                  </a:solidFill>
                </a:rPr>
                <a:t>Á undanförnum árum hafa skapast ný tækifæri fyrir stafrænt frumkvöðlastarf og til að selja vörur og þjónustu á netinu.</a:t>
              </a:r>
              <a:endParaRPr sz="1200">
                <a:solidFill>
                  <a:srgbClr val="3F3F3F"/>
                </a:solidFill>
                <a:latin typeface="Arial"/>
                <a:ea typeface="Arial"/>
                <a:cs typeface="Arial"/>
                <a:sym typeface="Arial"/>
              </a:endParaRPr>
            </a:p>
          </p:txBody>
        </p:sp>
        <p:sp>
          <p:nvSpPr>
            <p:cNvPr id="530" name="Google Shape;530;p43"/>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200">
                  <a:solidFill>
                    <a:srgbClr val="3F3F3F"/>
                  </a:solidFill>
                </a:rPr>
                <a:t>Stafræn frumkvöðlastarfsemi</a:t>
              </a:r>
              <a:endParaRPr b="1" sz="1200">
                <a:solidFill>
                  <a:srgbClr val="3F3F3F"/>
                </a:solidFill>
                <a:latin typeface="Arial"/>
                <a:ea typeface="Arial"/>
                <a:cs typeface="Arial"/>
                <a:sym typeface="Arial"/>
              </a:endParaRPr>
            </a:p>
          </p:txBody>
        </p:sp>
      </p:grpSp>
      <p:grpSp>
        <p:nvGrpSpPr>
          <p:cNvPr id="531" name="Google Shape;531;p43"/>
          <p:cNvGrpSpPr/>
          <p:nvPr/>
        </p:nvGrpSpPr>
        <p:grpSpPr>
          <a:xfrm>
            <a:off x="107504" y="3283276"/>
            <a:ext cx="2798307" cy="863527"/>
            <a:chOff x="803640" y="3362835"/>
            <a:chExt cx="2059800" cy="863527"/>
          </a:xfrm>
        </p:grpSpPr>
        <p:sp>
          <p:nvSpPr>
            <p:cNvPr id="532" name="Google Shape;532;p43"/>
            <p:cNvSpPr txBox="1"/>
            <p:nvPr/>
          </p:nvSpPr>
          <p:spPr>
            <a:xfrm>
              <a:off x="803640" y="3579862"/>
              <a:ext cx="2059800" cy="6465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200">
                  <a:solidFill>
                    <a:srgbClr val="3F3F3F"/>
                  </a:solidFill>
                </a:rPr>
                <a:t>Sérstaklega ætti að huga að því að hafa gott merki/lógó, vefsetur og jafnvel samfélagsmiðla.</a:t>
              </a:r>
              <a:endParaRPr/>
            </a:p>
          </p:txBody>
        </p:sp>
        <p:sp>
          <p:nvSpPr>
            <p:cNvPr id="533" name="Google Shape;533;p43"/>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200">
                  <a:solidFill>
                    <a:srgbClr val="3F3F3F"/>
                  </a:solidFill>
                </a:rPr>
                <a:t>Starfsemi á netinu</a:t>
              </a:r>
              <a:endParaRPr b="1" sz="1200">
                <a:solidFill>
                  <a:srgbClr val="3F3F3F"/>
                </a:solidFill>
                <a:latin typeface="Arial"/>
                <a:ea typeface="Arial"/>
                <a:cs typeface="Arial"/>
                <a:sym typeface="Arial"/>
              </a:endParaRPr>
            </a:p>
          </p:txBody>
        </p:sp>
      </p:grpSp>
      <p:grpSp>
        <p:nvGrpSpPr>
          <p:cNvPr id="534" name="Google Shape;534;p43"/>
          <p:cNvGrpSpPr/>
          <p:nvPr/>
        </p:nvGrpSpPr>
        <p:grpSpPr>
          <a:xfrm>
            <a:off x="5940151" y="1483076"/>
            <a:ext cx="3060044" cy="1048027"/>
            <a:chOff x="803640" y="3362835"/>
            <a:chExt cx="2059800" cy="1048027"/>
          </a:xfrm>
        </p:grpSpPr>
        <p:sp>
          <p:nvSpPr>
            <p:cNvPr id="535" name="Google Shape;535;p43"/>
            <p:cNvSpPr txBox="1"/>
            <p:nvPr/>
          </p:nvSpPr>
          <p:spPr>
            <a:xfrm>
              <a:off x="803640" y="3579862"/>
              <a:ext cx="2059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3F3F3F"/>
                  </a:solidFill>
                </a:rPr>
                <a:t>Kostir stafræns frumkvöðlastarfs eru meðal annars minni stofnfjárfesting, meiri sveigjanleiki en í hefðbundnu frumkvöðlastarfi.</a:t>
              </a:r>
              <a:endParaRPr sz="1200">
                <a:solidFill>
                  <a:srgbClr val="3F3F3F"/>
                </a:solidFill>
                <a:latin typeface="Arial"/>
                <a:ea typeface="Arial"/>
                <a:cs typeface="Arial"/>
                <a:sym typeface="Arial"/>
              </a:endParaRPr>
            </a:p>
          </p:txBody>
        </p:sp>
        <p:sp>
          <p:nvSpPr>
            <p:cNvPr id="536" name="Google Shape;536;p43"/>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3F3F3F"/>
                  </a:solidFill>
                </a:rPr>
                <a:t>Kostir stafræns frumkvöðlastarfs</a:t>
              </a:r>
              <a:endParaRPr b="1" sz="1200">
                <a:solidFill>
                  <a:srgbClr val="3F3F3F"/>
                </a:solidFill>
                <a:latin typeface="Arial"/>
                <a:ea typeface="Arial"/>
                <a:cs typeface="Arial"/>
                <a:sym typeface="Arial"/>
              </a:endParaRPr>
            </a:p>
          </p:txBody>
        </p:sp>
      </p:grpSp>
      <p:grpSp>
        <p:nvGrpSpPr>
          <p:cNvPr id="537" name="Google Shape;537;p43"/>
          <p:cNvGrpSpPr/>
          <p:nvPr/>
        </p:nvGrpSpPr>
        <p:grpSpPr>
          <a:xfrm>
            <a:off x="5940151" y="3283276"/>
            <a:ext cx="2952533" cy="863527"/>
            <a:chOff x="803640" y="3362835"/>
            <a:chExt cx="2059800" cy="863527"/>
          </a:xfrm>
        </p:grpSpPr>
        <p:sp>
          <p:nvSpPr>
            <p:cNvPr id="538" name="Google Shape;538;p43"/>
            <p:cNvSpPr txBox="1"/>
            <p:nvPr/>
          </p:nvSpPr>
          <p:spPr>
            <a:xfrm>
              <a:off x="803640" y="3579862"/>
              <a:ext cx="2059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3F3F3F"/>
                  </a:solidFill>
                </a:rPr>
                <a:t>Stafræn markaðssetning mun bæta markaðssetningu á vörum og þjónustu, með því að mæta þörfum markaðarins.</a:t>
              </a:r>
              <a:endParaRPr/>
            </a:p>
          </p:txBody>
        </p:sp>
        <p:sp>
          <p:nvSpPr>
            <p:cNvPr id="539" name="Google Shape;539;p43"/>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3F3F3F"/>
                  </a:solidFill>
                </a:rPr>
                <a:t>Stafræn markaðssetning</a:t>
              </a:r>
              <a:endParaRPr b="1" sz="1200">
                <a:solidFill>
                  <a:srgbClr val="3F3F3F"/>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44"/>
          <p:cNvSpPr txBox="1"/>
          <p:nvPr>
            <p:ph idx="1" type="body"/>
          </p:nvPr>
        </p:nvSpPr>
        <p:spPr>
          <a:xfrm>
            <a:off x="-148" y="3003798"/>
            <a:ext cx="9144000" cy="576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3600"/>
              <a:buNone/>
            </a:pPr>
            <a:r>
              <a:rPr lang="en-GB"/>
              <a:t>Takk fyrir!</a:t>
            </a:r>
            <a:endParaRPr sz="3600"/>
          </a:p>
        </p:txBody>
      </p:sp>
      <p:sp>
        <p:nvSpPr>
          <p:cNvPr id="545" name="Google Shape;545;p44"/>
          <p:cNvSpPr txBox="1"/>
          <p:nvPr>
            <p:ph idx="2" type="body"/>
          </p:nvPr>
        </p:nvSpPr>
        <p:spPr>
          <a:xfrm>
            <a:off x="-148" y="3867894"/>
            <a:ext cx="9144000" cy="28803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hlink"/>
              </a:buClr>
              <a:buSzPts val="2400"/>
              <a:buNone/>
            </a:pPr>
            <a:r>
              <a:rPr lang="en-GB" sz="1800">
                <a:solidFill>
                  <a:schemeClr val="hlink"/>
                </a:solidFill>
              </a:rPr>
              <a:t>Fetaðu áfram lærdómsveginn á </a:t>
            </a:r>
            <a:r>
              <a:rPr lang="en-GB" sz="1800" u="sng">
                <a:solidFill>
                  <a:srgbClr val="0563C1"/>
                </a:solidFill>
                <a:hlinkClick r:id="rId3">
                  <a:extLst>
                    <a:ext uri="{A12FA001-AC4F-418D-AE19-62706E023703}">
                      <ahyp:hlinkClr val="tx"/>
                    </a:ext>
                  </a:extLst>
                </a:hlinkClick>
              </a:rPr>
              <a:t>www.projectspecial.eu</a:t>
            </a:r>
            <a:r>
              <a:rPr lang="en-GB" sz="1800">
                <a:solidFill>
                  <a:schemeClr val="hlink"/>
                </a:solidFill>
              </a:rPr>
              <a:t>!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Hvað er stafrænt frumkvöðlastarf?</a:t>
            </a:r>
            <a:endParaRPr sz="2800"/>
          </a:p>
        </p:txBody>
      </p:sp>
      <p:sp>
        <p:nvSpPr>
          <p:cNvPr id="170" name="Google Shape;170;p5"/>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Skilgreining</a:t>
            </a:r>
            <a:endParaRPr/>
          </a:p>
        </p:txBody>
      </p:sp>
      <p:sp>
        <p:nvSpPr>
          <p:cNvPr id="171" name="Google Shape;171;p5"/>
          <p:cNvSpPr txBox="1"/>
          <p:nvPr/>
        </p:nvSpPr>
        <p:spPr>
          <a:xfrm>
            <a:off x="395536" y="1563638"/>
            <a:ext cx="5256600" cy="23190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en-GB" sz="1200">
                <a:solidFill>
                  <a:srgbClr val="434343"/>
                </a:solidFill>
              </a:rPr>
              <a:t>Fleiri d</a:t>
            </a:r>
            <a:r>
              <a:rPr b="1" lang="en-GB" sz="1200">
                <a:solidFill>
                  <a:srgbClr val="434343"/>
                </a:solidFill>
              </a:rPr>
              <a:t>æmi um stafræna starfsemi eru:</a:t>
            </a:r>
            <a:endParaRPr sz="1200">
              <a:solidFill>
                <a:srgbClr val="434343"/>
              </a:solidFill>
            </a:endParaRPr>
          </a:p>
          <a:p>
            <a:pPr indent="-304800" lvl="0" marL="457200" rtl="0" algn="just">
              <a:lnSpc>
                <a:spcPct val="150000"/>
              </a:lnSpc>
              <a:spcBef>
                <a:spcPts val="0"/>
              </a:spcBef>
              <a:spcAft>
                <a:spcPts val="0"/>
              </a:spcAft>
              <a:buClr>
                <a:srgbClr val="434343"/>
              </a:buClr>
              <a:buSzPts val="1200"/>
              <a:buFont typeface="Noto Sans Symbols"/>
              <a:buChar char="∙"/>
            </a:pPr>
            <a:r>
              <a:rPr b="1" lang="en-GB" sz="1200">
                <a:solidFill>
                  <a:srgbClr val="434343"/>
                </a:solidFill>
              </a:rPr>
              <a:t>Þemabundið blogg.</a:t>
            </a:r>
            <a:r>
              <a:rPr lang="en-GB" sz="1200">
                <a:solidFill>
                  <a:srgbClr val="434343"/>
                </a:solidFill>
              </a:rPr>
              <a:t> Til dæmis um persónulega umhirðu, tölvuleiki, íþróttir eða næringu. Blogg sem veitir gæðaefni og öðlast mikilvægi getur aflað tekna með auglýsingum.</a:t>
            </a:r>
            <a:endParaRPr sz="1200">
              <a:solidFill>
                <a:srgbClr val="434343"/>
              </a:solidFill>
            </a:endParaRPr>
          </a:p>
          <a:p>
            <a:pPr indent="-304800" lvl="0" marL="457200" rtl="0" algn="just">
              <a:lnSpc>
                <a:spcPct val="150000"/>
              </a:lnSpc>
              <a:spcBef>
                <a:spcPts val="0"/>
              </a:spcBef>
              <a:spcAft>
                <a:spcPts val="0"/>
              </a:spcAft>
              <a:buClr>
                <a:srgbClr val="434343"/>
              </a:buClr>
              <a:buSzPts val="1200"/>
              <a:buFont typeface="Noto Sans Symbols"/>
              <a:buChar char="∙"/>
            </a:pPr>
            <a:r>
              <a:rPr b="1" lang="en-GB" sz="1200">
                <a:solidFill>
                  <a:srgbClr val="434343"/>
                </a:solidFill>
              </a:rPr>
              <a:t>Áhrifavaldur / Youtuber / Streamer.</a:t>
            </a:r>
            <a:r>
              <a:rPr lang="en-GB" sz="1200">
                <a:solidFill>
                  <a:srgbClr val="434343"/>
                </a:solidFill>
              </a:rPr>
              <a:t> Þó að líkurnar á að geta lifað á þessum starfsgreinum séu minni má ekki gleyma því að þær heyra einnig til stafrænnar frumkvöðlastarfsemi.</a:t>
            </a:r>
            <a:endParaRPr b="1" sz="1200">
              <a:solidFill>
                <a:srgbClr val="434343"/>
              </a:solidFill>
            </a:endParaRPr>
          </a:p>
          <a:p>
            <a:pPr indent="0" lvl="0" marL="0" marR="0" rtl="0" algn="just">
              <a:lnSpc>
                <a:spcPct val="150000"/>
              </a:lnSpc>
              <a:spcBef>
                <a:spcPts val="800"/>
              </a:spcBef>
              <a:spcAft>
                <a:spcPts val="0"/>
              </a:spcAft>
              <a:buNone/>
            </a:pPr>
            <a:r>
              <a:t/>
            </a:r>
            <a:endParaRPr sz="1200">
              <a:solidFill>
                <a:srgbClr val="434343"/>
              </a:solidFill>
            </a:endParaRPr>
          </a:p>
        </p:txBody>
      </p:sp>
      <p:pic>
        <p:nvPicPr>
          <p:cNvPr descr="Imagen que contiene Diagrama&#10;&#10;Descripción generada automáticamente" id="172" name="Google Shape;172;p5"/>
          <p:cNvPicPr preferRelativeResize="0"/>
          <p:nvPr/>
        </p:nvPicPr>
        <p:blipFill rotWithShape="1">
          <a:blip r:embed="rId3">
            <a:alphaModFix/>
          </a:blip>
          <a:srcRect b="0" l="0" r="0" t="0"/>
          <a:stretch/>
        </p:blipFill>
        <p:spPr>
          <a:xfrm>
            <a:off x="6228184" y="1707654"/>
            <a:ext cx="2139702" cy="2139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Hvað er stafrænt frumkvöðlastarf?</a:t>
            </a:r>
            <a:endParaRPr sz="2800"/>
          </a:p>
        </p:txBody>
      </p:sp>
      <p:sp>
        <p:nvSpPr>
          <p:cNvPr id="178" name="Google Shape;178;p6"/>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Kostir og möguleikar</a:t>
            </a:r>
            <a:endParaRPr/>
          </a:p>
        </p:txBody>
      </p:sp>
      <p:sp>
        <p:nvSpPr>
          <p:cNvPr id="179" name="Google Shape;179;p6"/>
          <p:cNvSpPr txBox="1"/>
          <p:nvPr/>
        </p:nvSpPr>
        <p:spPr>
          <a:xfrm>
            <a:off x="3995936" y="1795391"/>
            <a:ext cx="4500600" cy="16623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3F3F3F"/>
                </a:solidFill>
              </a:rPr>
              <a:t>Í COVID-19 heimsfaraldrinum hefur þú líklega tekið eftir því hversu mörg fyrirtæki í kringum þig hafa valið að halda uppi starfsemi á netinu og hversu mörg önnur hafa horfið vegna þess að þau hafa ekki skipt yfir í stafrænt form. Við vitum núna að stafrænt umhverfi er framtíð stórs hluta fyrirtækja. En veist þú hverjir kostir stafræns frumkvöðlastarfs eru?</a:t>
            </a:r>
            <a:endParaRPr sz="1200">
              <a:solidFill>
                <a:srgbClr val="3F3F3F"/>
              </a:solidFill>
              <a:latin typeface="Arial"/>
              <a:ea typeface="Arial"/>
              <a:cs typeface="Arial"/>
              <a:sym typeface="Arial"/>
            </a:endParaRPr>
          </a:p>
        </p:txBody>
      </p:sp>
      <p:pic>
        <p:nvPicPr>
          <p:cNvPr descr="Interfaz de usuario gráfica, Aplicación&#10;&#10;Descripción generada automáticamente" id="180" name="Google Shape;180;p6"/>
          <p:cNvPicPr preferRelativeResize="0"/>
          <p:nvPr/>
        </p:nvPicPr>
        <p:blipFill rotWithShape="1">
          <a:blip r:embed="rId3">
            <a:alphaModFix/>
          </a:blip>
          <a:srcRect b="0" l="0" r="0" t="0"/>
          <a:stretch/>
        </p:blipFill>
        <p:spPr>
          <a:xfrm>
            <a:off x="615652" y="1671622"/>
            <a:ext cx="2952328" cy="21753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Hvað er stafrænt frumkvöðlastarf?</a:t>
            </a:r>
            <a:endParaRPr sz="2800"/>
          </a:p>
        </p:txBody>
      </p:sp>
      <p:sp>
        <p:nvSpPr>
          <p:cNvPr id="186" name="Google Shape;186;p7"/>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1800"/>
              <a:buNone/>
            </a:pPr>
            <a:r>
              <a:rPr lang="en-GB" sz="1800">
                <a:solidFill>
                  <a:schemeClr val="hlink"/>
                </a:solidFill>
              </a:rPr>
              <a:t>Kostir og möguleikar</a:t>
            </a:r>
            <a:endParaRPr sz="1800"/>
          </a:p>
        </p:txBody>
      </p:sp>
      <p:sp>
        <p:nvSpPr>
          <p:cNvPr id="187" name="Google Shape;187;p7"/>
          <p:cNvSpPr txBox="1"/>
          <p:nvPr/>
        </p:nvSpPr>
        <p:spPr>
          <a:xfrm>
            <a:off x="323528" y="1398316"/>
            <a:ext cx="5202300" cy="2493600"/>
          </a:xfrm>
          <a:prstGeom prst="rect">
            <a:avLst/>
          </a:prstGeom>
          <a:noFill/>
          <a:ln>
            <a:noFill/>
          </a:ln>
        </p:spPr>
        <p:txBody>
          <a:bodyPr anchorCtr="0" anchor="t" bIns="45700" lIns="91425" spcFirstLastPara="1" rIns="91425" wrap="square" tIns="45700">
            <a:spAutoFit/>
          </a:bodyPr>
          <a:lstStyle/>
          <a:p>
            <a:pPr indent="-304800" lvl="0" marL="457200" rtl="0" algn="just">
              <a:lnSpc>
                <a:spcPct val="150000"/>
              </a:lnSpc>
              <a:spcBef>
                <a:spcPts val="0"/>
              </a:spcBef>
              <a:spcAft>
                <a:spcPts val="0"/>
              </a:spcAft>
              <a:buClr>
                <a:srgbClr val="434343"/>
              </a:buClr>
              <a:buSzPts val="1200"/>
              <a:buChar char="∙"/>
            </a:pPr>
            <a:r>
              <a:rPr b="1" lang="en-GB" sz="1200">
                <a:solidFill>
                  <a:srgbClr val="434343"/>
                </a:solidFill>
              </a:rPr>
              <a:t>Ný tækifæri</a:t>
            </a:r>
            <a:r>
              <a:rPr lang="en-GB" sz="1200">
                <a:solidFill>
                  <a:srgbClr val="434343"/>
                </a:solidFill>
              </a:rPr>
              <a:t>. Þarfir neytenda eru að breytast og nú eru margar þeirra tengdar stafrænum heimi, þannig að þú getur fundið fjölmörg viðskiptatækifæri með því að selja vörur þínar eða þjónustu á netinu.</a:t>
            </a:r>
            <a:endParaRPr sz="1200">
              <a:solidFill>
                <a:srgbClr val="434343"/>
              </a:solidFill>
            </a:endParaRPr>
          </a:p>
          <a:p>
            <a:pPr indent="-304800" lvl="0" marL="457200" rtl="0" algn="just">
              <a:lnSpc>
                <a:spcPct val="150000"/>
              </a:lnSpc>
              <a:spcBef>
                <a:spcPts val="0"/>
              </a:spcBef>
              <a:spcAft>
                <a:spcPts val="0"/>
              </a:spcAft>
              <a:buClr>
                <a:srgbClr val="434343"/>
              </a:buClr>
              <a:buSzPts val="1200"/>
              <a:buChar char="∙"/>
            </a:pPr>
            <a:r>
              <a:rPr b="1" lang="en-GB" sz="1200">
                <a:solidFill>
                  <a:srgbClr val="434343"/>
                </a:solidFill>
              </a:rPr>
              <a:t>Sveigjanleg vinna.</a:t>
            </a:r>
            <a:r>
              <a:rPr lang="en-GB" sz="1200">
                <a:solidFill>
                  <a:srgbClr val="434343"/>
                </a:solidFill>
              </a:rPr>
              <a:t> Þegar þú ert frumkvöðull ákveður þú þinn eigin vinnutíma. Þegar kemur að stafrænu frumkvöðlastarfi ertu ekki takmörkuð/takmarkaður við að vera í sama rými allan tímann, þar sem þú þarft aðeins hinu stafrænu tæki til að vinna, hvar sem er í heiminum.</a:t>
            </a:r>
            <a:endParaRPr b="1" sz="1200">
              <a:solidFill>
                <a:srgbClr val="434343"/>
              </a:solidFill>
            </a:endParaRPr>
          </a:p>
        </p:txBody>
      </p:sp>
      <p:pic>
        <p:nvPicPr>
          <p:cNvPr descr="Icono&#10;&#10;Descripción generada automáticamente" id="188" name="Google Shape;188;p7"/>
          <p:cNvPicPr preferRelativeResize="0"/>
          <p:nvPr/>
        </p:nvPicPr>
        <p:blipFill rotWithShape="1">
          <a:blip r:embed="rId3">
            <a:alphaModFix/>
          </a:blip>
          <a:srcRect b="0" l="0" r="0" t="0"/>
          <a:stretch/>
        </p:blipFill>
        <p:spPr>
          <a:xfrm>
            <a:off x="5940152" y="1760576"/>
            <a:ext cx="2448272" cy="20427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Dibujo de una persona&#10;&#10;Descripción generada automáticamente con confianza baja" id="193" name="Google Shape;193;p8"/>
          <p:cNvPicPr preferRelativeResize="0"/>
          <p:nvPr/>
        </p:nvPicPr>
        <p:blipFill rotWithShape="1">
          <a:blip r:embed="rId3">
            <a:alphaModFix/>
          </a:blip>
          <a:srcRect b="0" l="0" r="0" t="0"/>
          <a:stretch/>
        </p:blipFill>
        <p:spPr>
          <a:xfrm>
            <a:off x="5364088" y="1785868"/>
            <a:ext cx="2850080" cy="2139786"/>
          </a:xfrm>
          <a:prstGeom prst="rect">
            <a:avLst/>
          </a:prstGeom>
          <a:noFill/>
          <a:ln>
            <a:noFill/>
          </a:ln>
        </p:spPr>
      </p:pic>
      <p:sp>
        <p:nvSpPr>
          <p:cNvPr id="194" name="Google Shape;194;p8"/>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Hvað er stafrænt frumkvöðlastarf?</a:t>
            </a:r>
            <a:endParaRPr sz="2800"/>
          </a:p>
        </p:txBody>
      </p:sp>
      <p:sp>
        <p:nvSpPr>
          <p:cNvPr id="195" name="Google Shape;195;p8"/>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Kostir og möguleikar</a:t>
            </a:r>
            <a:endParaRPr/>
          </a:p>
        </p:txBody>
      </p:sp>
      <p:sp>
        <p:nvSpPr>
          <p:cNvPr id="196" name="Google Shape;196;p8"/>
          <p:cNvSpPr txBox="1"/>
          <p:nvPr/>
        </p:nvSpPr>
        <p:spPr>
          <a:xfrm>
            <a:off x="323528" y="1412609"/>
            <a:ext cx="4572000" cy="2216400"/>
          </a:xfrm>
          <a:prstGeom prst="rect">
            <a:avLst/>
          </a:prstGeom>
          <a:noFill/>
          <a:ln>
            <a:noFill/>
          </a:ln>
        </p:spPr>
        <p:txBody>
          <a:bodyPr anchorCtr="0" anchor="t" bIns="45700" lIns="91425" spcFirstLastPara="1" rIns="91425" wrap="square" tIns="45700">
            <a:spAutoFit/>
          </a:bodyPr>
          <a:lstStyle/>
          <a:p>
            <a:pPr indent="-304800" lvl="0" marL="457200" rtl="0" algn="just">
              <a:lnSpc>
                <a:spcPct val="150000"/>
              </a:lnSpc>
              <a:spcBef>
                <a:spcPts val="0"/>
              </a:spcBef>
              <a:spcAft>
                <a:spcPts val="0"/>
              </a:spcAft>
              <a:buClr>
                <a:srgbClr val="434343"/>
              </a:buClr>
              <a:buSzPts val="1200"/>
              <a:buChar char="∙"/>
            </a:pPr>
            <a:r>
              <a:rPr b="1" lang="en-GB" sz="1200">
                <a:solidFill>
                  <a:srgbClr val="434343"/>
                </a:solidFill>
              </a:rPr>
              <a:t>Lítil stofnfjárfesting</a:t>
            </a:r>
            <a:r>
              <a:rPr lang="en-GB" sz="1200">
                <a:solidFill>
                  <a:srgbClr val="434343"/>
                </a:solidFill>
              </a:rPr>
              <a:t>. Þar sem þú þarft ekki líkamlegt rými til að sinna vinnunni minnkar upphafsfjárfestingin verulega. Þú þarft aðeins tölvu og nettengingu til að byrja.</a:t>
            </a:r>
            <a:endParaRPr sz="1200">
              <a:solidFill>
                <a:srgbClr val="434343"/>
              </a:solidFill>
            </a:endParaRPr>
          </a:p>
          <a:p>
            <a:pPr indent="-304800" lvl="0" marL="457200" rtl="0" algn="just">
              <a:lnSpc>
                <a:spcPct val="150000"/>
              </a:lnSpc>
              <a:spcBef>
                <a:spcPts val="0"/>
              </a:spcBef>
              <a:spcAft>
                <a:spcPts val="0"/>
              </a:spcAft>
              <a:buClr>
                <a:srgbClr val="434343"/>
              </a:buClr>
              <a:buSzPts val="1200"/>
              <a:buChar char="∙"/>
            </a:pPr>
            <a:r>
              <a:rPr b="1" lang="en-GB" sz="1200">
                <a:solidFill>
                  <a:srgbClr val="434343"/>
                </a:solidFill>
              </a:rPr>
              <a:t>Meira sýnileiki</a:t>
            </a:r>
            <a:r>
              <a:rPr lang="en-GB" sz="1200">
                <a:solidFill>
                  <a:srgbClr val="434343"/>
                </a:solidFill>
              </a:rPr>
              <a:t>. Þú munt geta náð til hvers sem er hvar sem er í heiminum, allt eftir markhópnum sem þú vilt vinna með. Jafnvel þótt sýnileiki þinn sé lítill í upphafi, muntu geta náð til mun fleira fólks en í óstafrænu frumkvöðlastarfi. En þú þarft að leggja þig fram.</a:t>
            </a:r>
            <a:endParaRPr b="1" sz="12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hlink"/>
              </a:buClr>
              <a:buSzPts val="2800"/>
              <a:buNone/>
            </a:pPr>
            <a:r>
              <a:rPr lang="en-GB" sz="2800">
                <a:solidFill>
                  <a:schemeClr val="hlink"/>
                </a:solidFill>
              </a:rPr>
              <a:t>Hvað er stafrænt frumkvöðlastarf?</a:t>
            </a:r>
            <a:endParaRPr sz="2800"/>
          </a:p>
        </p:txBody>
      </p:sp>
      <p:sp>
        <p:nvSpPr>
          <p:cNvPr id="202" name="Google Shape;202;p9"/>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GB" sz="1800"/>
              <a:t>Kostir og möguleikar</a:t>
            </a:r>
            <a:endParaRPr/>
          </a:p>
        </p:txBody>
      </p:sp>
      <p:sp>
        <p:nvSpPr>
          <p:cNvPr id="203" name="Google Shape;203;p9"/>
          <p:cNvSpPr txBox="1"/>
          <p:nvPr/>
        </p:nvSpPr>
        <p:spPr>
          <a:xfrm>
            <a:off x="4564442" y="1851670"/>
            <a:ext cx="3204300" cy="16623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3F3F3F"/>
                </a:solidFill>
              </a:rPr>
              <a:t>Þrátt fyrir kosti stafræns frumkvöðlastarfs ættir þú ekki að missa sjónar af markmiðum þínum, þar sem árangur er ekki tryggður og samkeppnin er mikil,og þú getur fljótt villst af leið ef þú heldur ekki þrautseigju og einbeitingu.</a:t>
            </a:r>
            <a:endParaRPr sz="1200">
              <a:solidFill>
                <a:srgbClr val="3F3F3F"/>
              </a:solidFill>
            </a:endParaRPr>
          </a:p>
        </p:txBody>
      </p:sp>
      <p:pic>
        <p:nvPicPr>
          <p:cNvPr descr="Forma&#10;&#10;Descripción generada automáticamente" id="204" name="Google Shape;204;p9"/>
          <p:cNvPicPr preferRelativeResize="0"/>
          <p:nvPr/>
        </p:nvPicPr>
        <p:blipFill rotWithShape="1">
          <a:blip r:embed="rId3">
            <a:alphaModFix/>
          </a:blip>
          <a:srcRect b="0" l="0" r="0" t="0"/>
          <a:stretch/>
        </p:blipFill>
        <p:spPr>
          <a:xfrm>
            <a:off x="971600" y="1635646"/>
            <a:ext cx="3204356" cy="22931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2016-12-05T23:26:54Z</dcterms:created>
  <dc:creator>googleslidesppt.com;allppt.com</dc:creator>
</cp:coreProperties>
</file>