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46"/>
  </p:notesMasterIdLst>
  <p:handoutMasterIdLst>
    <p:handoutMasterId r:id="rId47"/>
  </p:handoutMasterIdLst>
  <p:sldIdLst>
    <p:sldId id="264" r:id="rId4"/>
    <p:sldId id="261" r:id="rId5"/>
    <p:sldId id="353" r:id="rId6"/>
    <p:sldId id="300" r:id="rId7"/>
    <p:sldId id="323" r:id="rId8"/>
    <p:sldId id="324" r:id="rId9"/>
    <p:sldId id="365" r:id="rId10"/>
    <p:sldId id="326" r:id="rId11"/>
    <p:sldId id="327" r:id="rId12"/>
    <p:sldId id="328" r:id="rId13"/>
    <p:sldId id="329" r:id="rId14"/>
    <p:sldId id="330" r:id="rId15"/>
    <p:sldId id="331" r:id="rId16"/>
    <p:sldId id="363" r:id="rId17"/>
    <p:sldId id="364" r:id="rId18"/>
    <p:sldId id="334" r:id="rId19"/>
    <p:sldId id="335" r:id="rId20"/>
    <p:sldId id="336" r:id="rId21"/>
    <p:sldId id="337" r:id="rId22"/>
    <p:sldId id="338" r:id="rId23"/>
    <p:sldId id="276" r:id="rId24"/>
    <p:sldId id="302" r:id="rId25"/>
    <p:sldId id="343" r:id="rId26"/>
    <p:sldId id="303" r:id="rId27"/>
    <p:sldId id="344" r:id="rId28"/>
    <p:sldId id="304" r:id="rId29"/>
    <p:sldId id="316" r:id="rId30"/>
    <p:sldId id="345" r:id="rId31"/>
    <p:sldId id="346" r:id="rId32"/>
    <p:sldId id="347" r:id="rId33"/>
    <p:sldId id="348" r:id="rId34"/>
    <p:sldId id="349" r:id="rId35"/>
    <p:sldId id="350" r:id="rId36"/>
    <p:sldId id="351" r:id="rId37"/>
    <p:sldId id="352" r:id="rId38"/>
    <p:sldId id="319" r:id="rId39"/>
    <p:sldId id="305" r:id="rId40"/>
    <p:sldId id="314" r:id="rId41"/>
    <p:sldId id="313" r:id="rId42"/>
    <p:sldId id="315" r:id="rId43"/>
    <p:sldId id="278" r:id="rId44"/>
    <p:sldId id="262" r:id="rId4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a Bistriceanu" initials="IB" lastIdx="1" clrIdx="0">
    <p:extLst>
      <p:ext uri="{19B8F6BF-5375-455C-9EA6-DF929625EA0E}">
        <p15:presenceInfo xmlns:p15="http://schemas.microsoft.com/office/powerpoint/2012/main" userId="Ioana Bistricea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5BA"/>
    <a:srgbClr val="FFFFFF"/>
    <a:srgbClr val="F39E5A"/>
    <a:srgbClr val="86BD70"/>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3" autoAdjust="0"/>
    <p:restoredTop sz="94609" autoAdjust="0"/>
  </p:normalViewPr>
  <p:slideViewPr>
    <p:cSldViewPr>
      <p:cViewPr>
        <p:scale>
          <a:sx n="81" d="100"/>
          <a:sy n="81" d="100"/>
        </p:scale>
        <p:origin x="920" y="84"/>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06T19:46:16.015" idx="1">
    <p:pos x="5571" y="1251"/>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5/4/2023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93A5A-C1AE-4CEC-8EE9-D4BA5D35F2B9}" type="datetimeFigureOut">
              <a:rPr lang="en-GB" smtClean="0"/>
              <a:t>04/05/2023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585AA-69AF-4FF5-ACE2-445D77F3611F}" type="slidenum">
              <a:rPr lang="en-GB" smtClean="0"/>
              <a:t>‹#›</a:t>
            </a:fld>
            <a:endParaRPr lang="en-GB"/>
          </a:p>
        </p:txBody>
      </p:sp>
    </p:spTree>
    <p:extLst>
      <p:ext uri="{BB962C8B-B14F-4D97-AF65-F5344CB8AC3E}">
        <p14:creationId xmlns:p14="http://schemas.microsoft.com/office/powerpoint/2010/main" val="285963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A585AA-69AF-4FF5-ACE2-445D77F3611F}" type="slidenum">
              <a:rPr lang="en-GB" smtClean="0"/>
              <a:t>7</a:t>
            </a:fld>
            <a:endParaRPr lang="en-GB"/>
          </a:p>
        </p:txBody>
      </p:sp>
    </p:spTree>
    <p:extLst>
      <p:ext uri="{BB962C8B-B14F-4D97-AF65-F5344CB8AC3E}">
        <p14:creationId xmlns:p14="http://schemas.microsoft.com/office/powerpoint/2010/main" val="192991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dirty="0">
                <a:ea typeface="맑은 고딕" pitchFamily="50" charset="-127"/>
              </a:rPr>
              <a:t>TITLE</a:t>
            </a:r>
            <a:endParaRPr lang="en-US" altLang="ko-KR" dirty="0"/>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5" name="image2.png"/>
          <p:cNvPicPr/>
          <p:nvPr userDrawn="1"/>
        </p:nvPicPr>
        <p:blipFill>
          <a:blip r:embed="rId3" cstate="print"/>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0" name=""/>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0" name=""/>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zon.com/Power-Positive-Team-Principles-Practices/dp/1119430240" TargetMode="External"/><Relationship Id="rId2" Type="http://schemas.openxmlformats.org/officeDocument/2006/relationships/hyperlink" Target="https://www.youtube.com/watch?v=R78pvt9JFNY" TargetMode="External"/><Relationship Id="rId1" Type="http://schemas.openxmlformats.org/officeDocument/2006/relationships/slideLayout" Target="../slideLayouts/slideLayout6.xml"/><Relationship Id="rId5" Type="http://schemas.openxmlformats.org/officeDocument/2006/relationships/hyperlink" Target="https://www.amazon.com/You-Are-Team-Simple-Teammates/dp/1546770852" TargetMode="External"/><Relationship Id="rId4" Type="http://schemas.openxmlformats.org/officeDocument/2006/relationships/hyperlink" Target="https://www.octanner.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docx"/><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1.docx"/><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2394012" y="2718765"/>
            <a:ext cx="4355976" cy="108012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altLang="ko-KR" sz="800" dirty="0">
              <a:solidFill>
                <a:schemeClr val="tx1"/>
              </a:solidFill>
            </a:endParaRPr>
          </a:p>
        </p:txBody>
      </p:sp>
      <p:sp>
        <p:nvSpPr>
          <p:cNvPr id="3" name="CasetăText 2">
            <a:extLst>
              <a:ext uri="{FF2B5EF4-FFF2-40B4-BE49-F238E27FC236}">
                <a16:creationId xmlns:a16="http://schemas.microsoft.com/office/drawing/2014/main" id="{2729B455-9229-45FD-E433-1D63A42F587D}"/>
              </a:ext>
            </a:extLst>
          </p:cNvPr>
          <p:cNvSpPr txBox="1"/>
          <p:nvPr/>
        </p:nvSpPr>
        <p:spPr>
          <a:xfrm>
            <a:off x="2771800" y="3027992"/>
            <a:ext cx="3816424" cy="830997"/>
          </a:xfrm>
          <a:prstGeom prst="rect">
            <a:avLst/>
          </a:prstGeom>
          <a:noFill/>
        </p:spPr>
        <p:txBody>
          <a:bodyPr wrap="square">
            <a:spAutoFit/>
          </a:bodyPr>
          <a:lstStyle/>
          <a:p>
            <a:pPr algn="ctr"/>
            <a:r>
              <a:rPr lang="en-GB" sz="2400" b="1" dirty="0">
                <a:latin typeface="Arial" panose="020B0604020202020204" pitchFamily="34" charset="0"/>
                <a:ea typeface="Arial" panose="020B0604020202020204" pitchFamily="34" charset="0"/>
              </a:rPr>
              <a:t>Business Management
</a:t>
            </a:r>
            <a:endParaRPr lang="ro-RO" sz="2400" b="1" dirty="0"/>
          </a:p>
        </p:txBody>
      </p:sp>
      <p:sp>
        <p:nvSpPr>
          <p:cNvPr id="6" name="Text Placeholder 3">
            <a:extLst>
              <a:ext uri="{FF2B5EF4-FFF2-40B4-BE49-F238E27FC236}">
                <a16:creationId xmlns:a16="http://schemas.microsoft.com/office/drawing/2014/main" id="{5064F17D-A84B-5FB4-0497-FAA8916C1B01}"/>
              </a:ext>
            </a:extLst>
          </p:cNvPr>
          <p:cNvSpPr txBox="1">
            <a:spLocks/>
          </p:cNvSpPr>
          <p:nvPr/>
        </p:nvSpPr>
        <p:spPr>
          <a:xfrm>
            <a:off x="2232396" y="3615801"/>
            <a:ext cx="4355828" cy="48881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b="1" dirty="0">
                <a:solidFill>
                  <a:schemeClr val="tx1"/>
                </a:solidFill>
              </a:rPr>
              <a:t>By: In</a:t>
            </a:r>
            <a:r>
              <a:rPr lang="ro-RO" altLang="ko-KR" b="1" dirty="0" err="1">
                <a:solidFill>
                  <a:schemeClr val="tx1"/>
                </a:solidFill>
              </a:rPr>
              <a:t>spectoratul</a:t>
            </a:r>
            <a:r>
              <a:rPr lang="ro-RO" altLang="ko-KR" b="1" dirty="0">
                <a:solidFill>
                  <a:schemeClr val="tx1"/>
                </a:solidFill>
              </a:rPr>
              <a:t> Școlar Județean Neamț</a:t>
            </a:r>
            <a:r>
              <a:rPr lang="en-US" altLang="ko-KR" b="1" dirty="0">
                <a:solidFill>
                  <a:schemeClr val="tx1"/>
                </a:solidFill>
              </a:rPr>
              <a:t> (ISJ)</a:t>
            </a:r>
            <a:r>
              <a:rPr lang="ro-RO" altLang="ko-KR" b="1" dirty="0">
                <a:solidFill>
                  <a:schemeClr val="tx1"/>
                </a:solidFill>
              </a:rPr>
              <a:t> </a:t>
            </a:r>
            <a:endParaRPr lang="en-US" altLang="ko-KR" dirty="0">
              <a:solidFill>
                <a:schemeClr val="tx1"/>
              </a:solidFill>
            </a:endParaRP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539552" y="267494"/>
            <a:ext cx="8208912" cy="1134991"/>
          </a:xfrm>
          <a:prstGeom prst="rect">
            <a:avLst/>
          </a:prstGeom>
          <a:noFill/>
        </p:spPr>
        <p:txBody>
          <a:bodyPr wrap="square">
            <a:spAutoFit/>
          </a:bodyPr>
          <a:lstStyle/>
          <a:p>
            <a:pPr algn="ctr">
              <a:lnSpc>
                <a:spcPct val="107000"/>
              </a:lnSpc>
              <a:spcAft>
                <a:spcPts val="800"/>
              </a:spcAft>
            </a:pPr>
            <a:r>
              <a:rPr lang="en-GB" sz="2000" b="1" dirty="0">
                <a:latin typeface="Arial" panose="020B0604020202020204" pitchFamily="34" charset="0"/>
                <a:ea typeface="Arial" panose="020B0604020202020204" pitchFamily="34" charset="0"/>
              </a:rPr>
              <a:t>2. </a:t>
            </a:r>
            <a:r>
              <a:rPr lang="en-GB" sz="2000" b="1" dirty="0" err="1">
                <a:latin typeface="Arial" panose="020B0604020202020204" pitchFamily="34" charset="0"/>
                <a:ea typeface="Arial" panose="020B0604020202020204" pitchFamily="34" charset="0"/>
              </a:rPr>
              <a:t>Gestione</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interculturale</a:t>
            </a:r>
            <a:r>
              <a:rPr lang="en-GB" sz="2000" b="1" dirty="0">
                <a:latin typeface="Arial" panose="020B0604020202020204" pitchFamily="34" charset="0"/>
                <a:ea typeface="Arial" panose="020B0604020202020204" pitchFamily="34" charset="0"/>
              </a:rPr>
              <a:t>: la </a:t>
            </a:r>
            <a:r>
              <a:rPr lang="en-GB" sz="2000" b="1" dirty="0" err="1">
                <a:latin typeface="Arial" panose="020B0604020202020204" pitchFamily="34" charset="0"/>
                <a:ea typeface="Arial" panose="020B0604020202020204" pitchFamily="34" charset="0"/>
              </a:rPr>
              <a:t>chiave</a:t>
            </a:r>
            <a:r>
              <a:rPr lang="en-GB" sz="2000" b="1" dirty="0">
                <a:latin typeface="Arial" panose="020B0604020202020204" pitchFamily="34" charset="0"/>
                <a:ea typeface="Arial" panose="020B0604020202020204" pitchFamily="34" charset="0"/>
              </a:rPr>
              <a:t> per </a:t>
            </a:r>
            <a:r>
              <a:rPr lang="en-GB" sz="2000" b="1" dirty="0" err="1">
                <a:latin typeface="Arial" panose="020B0604020202020204" pitchFamily="34" charset="0"/>
                <a:ea typeface="Arial" panose="020B0604020202020204" pitchFamily="34" charset="0"/>
              </a:rPr>
              <a:t>un'occupabilità</a:t>
            </a:r>
            <a:r>
              <a:rPr lang="en-GB" sz="2000" b="1" dirty="0">
                <a:latin typeface="Arial" panose="020B0604020202020204" pitchFamily="34" charset="0"/>
                <a:ea typeface="Arial" panose="020B0604020202020204" pitchFamily="34" charset="0"/>
              </a:rPr>
              <a:t> di </a:t>
            </a:r>
            <a:r>
              <a:rPr lang="en-GB" sz="2000" b="1" dirty="0" err="1">
                <a:latin typeface="Arial" panose="020B0604020202020204" pitchFamily="34" charset="0"/>
                <a:ea typeface="Arial" panose="020B0604020202020204" pitchFamily="34" charset="0"/>
              </a:rPr>
              <a:t>successo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sul</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mercato</a:t>
            </a:r>
            <a:r>
              <a:rPr lang="en-GB" sz="2000" b="1" dirty="0">
                <a:latin typeface="Arial" panose="020B0604020202020204" pitchFamily="34" charset="0"/>
                <a:ea typeface="Arial" panose="020B0604020202020204" pitchFamily="34" charset="0"/>
              </a:rPr>
              <a:t> del </a:t>
            </a:r>
            <a:r>
              <a:rPr lang="en-GB" sz="2000" b="1" dirty="0" err="1">
                <a:latin typeface="Arial" panose="020B0604020202020204" pitchFamily="34" charset="0"/>
                <a:ea typeface="Arial" panose="020B0604020202020204" pitchFamily="34" charset="0"/>
              </a:rPr>
              <a:t>lavoro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europeo</a:t>
            </a:r>
            <a:r>
              <a:rPr lang="en-GB" sz="2000" b="1" dirty="0">
                <a:latin typeface="Arial" panose="020B0604020202020204" pitchFamily="34" charset="0"/>
                <a:ea typeface="Arial" panose="020B0604020202020204" pitchFamily="34" charset="0"/>
              </a:rPr>
              <a:t>
</a:t>
            </a: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2BDB4DF-E751-2A80-8656-2A106B0AE293}"/>
              </a:ext>
            </a:extLst>
          </p:cNvPr>
          <p:cNvSpPr txBox="1"/>
          <p:nvPr/>
        </p:nvSpPr>
        <p:spPr>
          <a:xfrm>
            <a:off x="683568" y="1016997"/>
            <a:ext cx="8280920" cy="2555508"/>
          </a:xfrm>
          <a:prstGeom prst="rect">
            <a:avLst/>
          </a:prstGeom>
          <a:noFill/>
        </p:spPr>
        <p:txBody>
          <a:bodyPr wrap="square">
            <a:spAutoFit/>
          </a:bodyPr>
          <a:lstStyle/>
          <a:p>
            <a:pPr algn="just">
              <a:lnSpc>
                <a:spcPct val="150000"/>
              </a:lnSpc>
            </a:pP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i="1" dirty="0">
                <a:latin typeface="Arial" panose="020B0604020202020204" pitchFamily="34" charset="0"/>
                <a:ea typeface="Calibri" panose="020F0502020204030204" pitchFamily="34" charset="0"/>
                <a:cs typeface="Times New Roman" panose="02020603050405020304" pitchFamily="18" charset="0"/>
              </a:rPr>
              <a:t>È molto comune per gli inglesi chiamarsi l</a:t>
            </a:r>
            <a:r>
              <a:rPr lang="it-IT" sz="1200" i="1" dirty="0">
                <a:latin typeface="Arial" panose="020B0604020202020204" pitchFamily="34" charset="0"/>
                <a:ea typeface="Calibri" panose="020F0502020204030204" pitchFamily="34" charset="0"/>
                <a:cs typeface="Times New Roman" panose="02020603050405020304" pitchFamily="18" charset="0"/>
              </a:rPr>
              <a:t>’</a:t>
            </a:r>
            <a:r>
              <a:rPr lang="ro-RO" sz="1200" i="1" dirty="0">
                <a:latin typeface="Arial" panose="020B0604020202020204" pitchFamily="34" charset="0"/>
                <a:ea typeface="Calibri" panose="020F0502020204030204" pitchFamily="34" charset="0"/>
                <a:cs typeface="Times New Roman" panose="02020603050405020304" pitchFamily="18" charset="0"/>
              </a:rPr>
              <a:t>un l</a:t>
            </a:r>
            <a:r>
              <a:rPr lang="it-IT" sz="1200" i="1" dirty="0">
                <a:latin typeface="Arial" panose="020B0604020202020204" pitchFamily="34" charset="0"/>
                <a:ea typeface="Calibri" panose="020F0502020204030204" pitchFamily="34" charset="0"/>
                <a:cs typeface="Times New Roman" panose="02020603050405020304" pitchFamily="18" charset="0"/>
              </a:rPr>
              <a:t>’</a:t>
            </a:r>
            <a:r>
              <a:rPr lang="ro-RO" sz="1200" i="1" dirty="0">
                <a:latin typeface="Arial" panose="020B0604020202020204" pitchFamily="34" charset="0"/>
                <a:ea typeface="Calibri" panose="020F0502020204030204" pitchFamily="34" charset="0"/>
                <a:cs typeface="Times New Roman" panose="02020603050405020304" pitchFamily="18" charset="0"/>
              </a:rPr>
              <a:t>altro con il loro nome, e questo</a:t>
            </a:r>
            <a:r>
              <a:rPr lang="it-IT" sz="1200" i="1" dirty="0">
                <a:latin typeface="Arial" panose="020B0604020202020204" pitchFamily="34" charset="0"/>
                <a:ea typeface="Calibri" panose="020F0502020204030204" pitchFamily="34" charset="0"/>
                <a:cs typeface="Times New Roman" panose="02020603050405020304" pitchFamily="18" charset="0"/>
              </a:rPr>
              <a:t> avviene</a:t>
            </a:r>
            <a:r>
              <a:rPr lang="ro-RO" sz="1200" i="1" dirty="0">
                <a:latin typeface="Arial" panose="020B0604020202020204" pitchFamily="34" charset="0"/>
                <a:ea typeface="Calibri" panose="020F0502020204030204" pitchFamily="34" charset="0"/>
                <a:cs typeface="Times New Roman" panose="02020603050405020304" pitchFamily="18" charset="0"/>
              </a:rPr>
              <a:t> a tutti i livelli dell</a:t>
            </a:r>
            <a:r>
              <a:rPr lang="it-IT" sz="1200" i="1" dirty="0">
                <a:latin typeface="Arial" panose="020B0604020202020204" pitchFamily="34" charset="0"/>
                <a:ea typeface="Calibri" panose="020F0502020204030204" pitchFamily="34" charset="0"/>
                <a:cs typeface="Times New Roman" panose="02020603050405020304" pitchFamily="18" charset="0"/>
              </a:rPr>
              <a:t>’</a:t>
            </a:r>
            <a:r>
              <a:rPr lang="ro-RO" sz="1200" i="1" dirty="0">
                <a:latin typeface="Arial" panose="020B0604020202020204" pitchFamily="34" charset="0"/>
                <a:ea typeface="Calibri" panose="020F0502020204030204" pitchFamily="34" charset="0"/>
                <a:cs typeface="Times New Roman" panose="02020603050405020304" pitchFamily="18" charset="0"/>
              </a:rPr>
              <a:t>organigramma. </a:t>
            </a:r>
            <a:endParaRPr lang="it-IT" sz="1200" i="1"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dirty="0">
                <a:latin typeface="Arial" panose="020B0604020202020204" pitchFamily="34" charset="0"/>
                <a:ea typeface="Calibri" panose="020F0502020204030204" pitchFamily="34" charset="0"/>
                <a:cs typeface="Times New Roman" panose="02020603050405020304" pitchFamily="18" charset="0"/>
              </a:rPr>
              <a:t>Fortunatamente, esiste una soluzione: 
</a:t>
            </a:r>
            <a:r>
              <a:rPr lang="it-IT" sz="1200" dirty="0">
                <a:latin typeface="Arial" panose="020B0604020202020204" pitchFamily="34" charset="0"/>
                <a:ea typeface="Calibri" panose="020F0502020204030204" pitchFamily="34" charset="0"/>
                <a:cs typeface="Times New Roman" panose="02020603050405020304" pitchFamily="18" charset="0"/>
              </a:rPr>
              <a:t>La formazione alla gestione interculturale è stata concepita per rispondere a questo tipo di problemi. Essi consentono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di prendere coscienza dei propri valori culturali per una migliore gestione dei team interculturali. Questa consapevolezza della cultura dell'altro e della propria cultura avvicina le persone e rafforza i legami professionali riducendo le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incomprensioni e gli incidenti culturali che possono compromettere il buon funzionamento di un progetto. Inoltre,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la formazione in gestione interculturale apporta un reale valore aggiunto e un profitto all’azienda, per la quale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le differenze culturali saranno comprese e assimilate all'interno dei loro team interculturali.</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57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359532" y="267494"/>
            <a:ext cx="8424936" cy="1134991"/>
          </a:xfrm>
          <a:prstGeom prst="rect">
            <a:avLst/>
          </a:prstGeom>
          <a:noFill/>
        </p:spPr>
        <p:txBody>
          <a:bodyPr wrap="square">
            <a:spAutoFit/>
          </a:bodyPr>
          <a:lstStyle/>
          <a:p>
            <a:pPr algn="ctr">
              <a:lnSpc>
                <a:spcPct val="107000"/>
              </a:lnSpc>
              <a:spcAft>
                <a:spcPts val="800"/>
              </a:spcAft>
            </a:pPr>
            <a:r>
              <a:rPr lang="en-GB" sz="2000" b="1" dirty="0">
                <a:latin typeface="Arial" panose="020B0604020202020204" pitchFamily="34" charset="0"/>
                <a:ea typeface="Arial" panose="020B0604020202020204" pitchFamily="34" charset="0"/>
              </a:rPr>
              <a:t>2. </a:t>
            </a:r>
            <a:r>
              <a:rPr lang="en-GB" sz="2000" b="1" dirty="0" err="1">
                <a:latin typeface="Arial" panose="020B0604020202020204" pitchFamily="34" charset="0"/>
                <a:ea typeface="Arial" panose="020B0604020202020204" pitchFamily="34" charset="0"/>
              </a:rPr>
              <a:t>Gestione</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interculturale</a:t>
            </a:r>
            <a:r>
              <a:rPr lang="en-GB" sz="2000" b="1" dirty="0">
                <a:latin typeface="Arial" panose="020B0604020202020204" pitchFamily="34" charset="0"/>
                <a:ea typeface="Arial" panose="020B0604020202020204" pitchFamily="34" charset="0"/>
              </a:rPr>
              <a:t>: la </a:t>
            </a:r>
            <a:r>
              <a:rPr lang="en-GB" sz="2000" b="1" dirty="0" err="1">
                <a:latin typeface="Arial" panose="020B0604020202020204" pitchFamily="34" charset="0"/>
                <a:ea typeface="Arial" panose="020B0604020202020204" pitchFamily="34" charset="0"/>
              </a:rPr>
              <a:t>chiave</a:t>
            </a:r>
            <a:r>
              <a:rPr lang="en-GB" sz="2000" b="1" dirty="0">
                <a:latin typeface="Arial" panose="020B0604020202020204" pitchFamily="34" charset="0"/>
                <a:ea typeface="Arial" panose="020B0604020202020204" pitchFamily="34" charset="0"/>
              </a:rPr>
              <a:t> per </a:t>
            </a:r>
            <a:r>
              <a:rPr lang="en-GB" sz="2000" b="1" dirty="0" err="1">
                <a:latin typeface="Arial" panose="020B0604020202020204" pitchFamily="34" charset="0"/>
                <a:ea typeface="Arial" panose="020B0604020202020204" pitchFamily="34" charset="0"/>
              </a:rPr>
              <a:t>un'occupabilità</a:t>
            </a:r>
            <a:r>
              <a:rPr lang="en-GB" sz="2000" b="1" dirty="0">
                <a:latin typeface="Arial" panose="020B0604020202020204" pitchFamily="34" charset="0"/>
                <a:ea typeface="Arial" panose="020B0604020202020204" pitchFamily="34" charset="0"/>
              </a:rPr>
              <a:t> di </a:t>
            </a:r>
            <a:r>
              <a:rPr lang="en-GB" sz="2000" b="1" dirty="0" err="1">
                <a:latin typeface="Arial" panose="020B0604020202020204" pitchFamily="34" charset="0"/>
                <a:ea typeface="Arial" panose="020B0604020202020204" pitchFamily="34" charset="0"/>
              </a:rPr>
              <a:t>successo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sul</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mercato</a:t>
            </a:r>
            <a:r>
              <a:rPr lang="en-GB" sz="2000" b="1" dirty="0">
                <a:latin typeface="Arial" panose="020B0604020202020204" pitchFamily="34" charset="0"/>
                <a:ea typeface="Arial" panose="020B0604020202020204" pitchFamily="34" charset="0"/>
              </a:rPr>
              <a:t> del </a:t>
            </a:r>
            <a:r>
              <a:rPr lang="en-GB" sz="2000" b="1" dirty="0" err="1">
                <a:latin typeface="Arial" panose="020B0604020202020204" pitchFamily="34" charset="0"/>
                <a:ea typeface="Arial" panose="020B0604020202020204" pitchFamily="34" charset="0"/>
              </a:rPr>
              <a:t>lavoro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europeo</a:t>
            </a:r>
            <a:r>
              <a:rPr lang="en-GB" sz="2000" b="1" dirty="0">
                <a:latin typeface="Arial" panose="020B0604020202020204" pitchFamily="34" charset="0"/>
                <a:ea typeface="Arial" panose="020B0604020202020204" pitchFamily="34" charset="0"/>
              </a:rPr>
              <a:t>
</a:t>
            </a: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10BB5B8-4CA8-C3E8-8259-43CCC65106A6}"/>
              </a:ext>
            </a:extLst>
          </p:cNvPr>
          <p:cNvSpPr txBox="1"/>
          <p:nvPr/>
        </p:nvSpPr>
        <p:spPr>
          <a:xfrm>
            <a:off x="539552" y="959033"/>
            <a:ext cx="8136904" cy="3426579"/>
          </a:xfrm>
          <a:prstGeom prst="rect">
            <a:avLst/>
          </a:prstGeom>
          <a:noFill/>
        </p:spPr>
        <p:txBody>
          <a:bodyPr wrap="square">
            <a:spAutoFit/>
          </a:bodyPr>
          <a:lstStyle/>
          <a:p>
            <a:pPr>
              <a:spcAft>
                <a:spcPts val="800"/>
              </a:spcAft>
            </a:pPr>
            <a:r>
              <a:rPr lang="en-GB" b="1" dirty="0" err="1">
                <a:latin typeface="Arial" panose="020B0604020202020204" pitchFamily="34" charset="0"/>
                <a:ea typeface="Arial" panose="020B0604020202020204" pitchFamily="34" charset="0"/>
              </a:rPr>
              <a:t>Sezione</a:t>
            </a:r>
            <a:r>
              <a:rPr lang="en-GB" b="1" dirty="0">
                <a:latin typeface="Arial" panose="020B0604020202020204" pitchFamily="34" charset="0"/>
                <a:ea typeface="Arial" panose="020B0604020202020204" pitchFamily="34" charset="0"/>
              </a:rPr>
              <a:t> 2.2: </a:t>
            </a:r>
            <a:r>
              <a:rPr lang="en-GB" b="1" dirty="0" err="1">
                <a:latin typeface="Arial" panose="020B0604020202020204" pitchFamily="34" charset="0"/>
                <a:ea typeface="Arial" panose="020B0604020202020204" pitchFamily="34" charset="0"/>
              </a:rPr>
              <a:t>Vantaggi</a:t>
            </a:r>
            <a:r>
              <a:rPr lang="en-GB" b="1" dirty="0">
                <a:latin typeface="Arial" panose="020B0604020202020204" pitchFamily="34" charset="0"/>
                <a:ea typeface="Arial" panose="020B0604020202020204" pitchFamily="34" charset="0"/>
              </a:rPr>
              <a:t> e </a:t>
            </a:r>
            <a:r>
              <a:rPr lang="en-GB" b="1" dirty="0" err="1">
                <a:latin typeface="Arial" panose="020B0604020202020204" pitchFamily="34" charset="0"/>
                <a:ea typeface="Arial" panose="020B0604020202020204" pitchFamily="34" charset="0"/>
              </a:rPr>
              <a:t>ostacoli</a:t>
            </a:r>
            <a:r>
              <a:rPr lang="en-GB" b="1" dirty="0">
                <a:latin typeface="Arial" panose="020B0604020202020204" pitchFamily="34" charset="0"/>
                <a:ea typeface="Arial" panose="020B0604020202020204" pitchFamily="34" charset="0"/>
              </a:rPr>
              <a:t> </a:t>
            </a:r>
            <a:r>
              <a:rPr lang="en-GB" b="1" dirty="0" err="1">
                <a:latin typeface="Arial" panose="020B0604020202020204" pitchFamily="34" charset="0"/>
                <a:ea typeface="Arial" panose="020B0604020202020204" pitchFamily="34" charset="0"/>
              </a:rPr>
              <a:t>nella</a:t>
            </a:r>
            <a:r>
              <a:rPr lang="en-GB" b="1" dirty="0">
                <a:latin typeface="Arial" panose="020B0604020202020204" pitchFamily="34" charset="0"/>
                <a:ea typeface="Arial" panose="020B0604020202020204" pitchFamily="34" charset="0"/>
              </a:rPr>
              <a:t> </a:t>
            </a:r>
            <a:r>
              <a:rPr lang="en-GB" b="1" dirty="0" err="1">
                <a:latin typeface="Arial" panose="020B0604020202020204" pitchFamily="34" charset="0"/>
                <a:ea typeface="Arial" panose="020B0604020202020204" pitchFamily="34" charset="0"/>
              </a:rPr>
              <a:t>gestione</a:t>
            </a:r>
            <a:r>
              <a:rPr lang="en-GB" b="1" dirty="0">
                <a:latin typeface="Arial" panose="020B0604020202020204" pitchFamily="34" charset="0"/>
                <a:ea typeface="Arial" panose="020B0604020202020204" pitchFamily="34" charset="0"/>
              </a:rPr>
              <a:t> </a:t>
            </a:r>
            <a:r>
              <a:rPr lang="en-GB" b="1" dirty="0" err="1">
                <a:latin typeface="Arial" panose="020B0604020202020204" pitchFamily="34" charset="0"/>
                <a:ea typeface="Arial" panose="020B0604020202020204" pitchFamily="34" charset="0"/>
              </a:rPr>
              <a:t>interculturale</a:t>
            </a:r>
            <a:r>
              <a:rPr lang="en-GB" b="1" dirty="0">
                <a:latin typeface="Arial" panose="020B0604020202020204" pitchFamily="34" charset="0"/>
                <a:ea typeface="Arial" panose="020B0604020202020204" pitchFamily="34" charset="0"/>
              </a:rPr>
              <a:t> 
</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La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gestione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interculturale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è vista come una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risorsa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ma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anche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come una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grande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sfida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per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un’azienda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multinazionale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Comprendere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vantaggi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e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gli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ostacoli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è il primo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passo</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per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implementare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buone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pratiche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manageriali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Così</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la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collaborazione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e la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ricchezza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di un team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multiculturale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può</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offrire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alla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vostra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azienda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prospettive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diverse, che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sono</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fonti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di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creatività</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e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innovazione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 una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migliore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comprensione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dei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tuoi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clienti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che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sosterrà</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la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competitività</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della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organizzazione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maggiore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sensibilità</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culturale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e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quindi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marketing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più</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mirato</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 la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capacità</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di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trattenere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meglio</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talenti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all’interno</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della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azienda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 la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possibilità</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di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sviluppare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una gamma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più</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ampia</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e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adattabile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di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prodotti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e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servizi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Al fine di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evitare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gli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ostacoli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che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possono</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apparire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in un team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interculturale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dovrebbe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prestare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attenzione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ad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alcune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regole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Seguiamo</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alcuni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suggerimenti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per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evitare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ostacoli</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in un team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aziendale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multiculturale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1294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251520" y="267494"/>
            <a:ext cx="8496944" cy="1134991"/>
          </a:xfrm>
          <a:prstGeom prst="rect">
            <a:avLst/>
          </a:prstGeom>
          <a:noFill/>
        </p:spPr>
        <p:txBody>
          <a:bodyPr wrap="square">
            <a:spAutoFit/>
          </a:bodyPr>
          <a:lstStyle/>
          <a:p>
            <a:pPr algn="ctr">
              <a:lnSpc>
                <a:spcPct val="107000"/>
              </a:lnSpc>
              <a:spcAft>
                <a:spcPts val="800"/>
              </a:spcAft>
            </a:pPr>
            <a:r>
              <a:rPr lang="en-GB" sz="2000" b="1" dirty="0">
                <a:latin typeface="Arial" panose="020B0604020202020204" pitchFamily="34" charset="0"/>
                <a:ea typeface="Arial" panose="020B0604020202020204" pitchFamily="34" charset="0"/>
              </a:rPr>
              <a:t>2. </a:t>
            </a:r>
            <a:r>
              <a:rPr lang="en-GB" sz="2000" b="1" dirty="0" err="1">
                <a:latin typeface="Arial" panose="020B0604020202020204" pitchFamily="34" charset="0"/>
                <a:ea typeface="Arial" panose="020B0604020202020204" pitchFamily="34" charset="0"/>
              </a:rPr>
              <a:t>Gestione</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interculturale</a:t>
            </a:r>
            <a:r>
              <a:rPr lang="en-GB" sz="2000" b="1" dirty="0">
                <a:latin typeface="Arial" panose="020B0604020202020204" pitchFamily="34" charset="0"/>
                <a:ea typeface="Arial" panose="020B0604020202020204" pitchFamily="34" charset="0"/>
              </a:rPr>
              <a:t>: la </a:t>
            </a:r>
            <a:r>
              <a:rPr lang="en-GB" sz="2000" b="1" dirty="0" err="1">
                <a:latin typeface="Arial" panose="020B0604020202020204" pitchFamily="34" charset="0"/>
                <a:ea typeface="Arial" panose="020B0604020202020204" pitchFamily="34" charset="0"/>
              </a:rPr>
              <a:t>chiave</a:t>
            </a:r>
            <a:r>
              <a:rPr lang="en-GB" sz="2000" b="1" dirty="0">
                <a:latin typeface="Arial" panose="020B0604020202020204" pitchFamily="34" charset="0"/>
                <a:ea typeface="Arial" panose="020B0604020202020204" pitchFamily="34" charset="0"/>
              </a:rPr>
              <a:t> per </a:t>
            </a:r>
            <a:r>
              <a:rPr lang="en-GB" sz="2000" b="1" dirty="0" err="1">
                <a:latin typeface="Arial" panose="020B0604020202020204" pitchFamily="34" charset="0"/>
                <a:ea typeface="Arial" panose="020B0604020202020204" pitchFamily="34" charset="0"/>
              </a:rPr>
              <a:t>un'occupabilità</a:t>
            </a:r>
            <a:r>
              <a:rPr lang="en-GB" sz="2000" b="1" dirty="0">
                <a:latin typeface="Arial" panose="020B0604020202020204" pitchFamily="34" charset="0"/>
                <a:ea typeface="Arial" panose="020B0604020202020204" pitchFamily="34" charset="0"/>
              </a:rPr>
              <a:t> di </a:t>
            </a:r>
            <a:r>
              <a:rPr lang="en-GB" sz="2000" b="1" dirty="0" err="1">
                <a:latin typeface="Arial" panose="020B0604020202020204" pitchFamily="34" charset="0"/>
                <a:ea typeface="Arial" panose="020B0604020202020204" pitchFamily="34" charset="0"/>
              </a:rPr>
              <a:t>successo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sul</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mercato</a:t>
            </a:r>
            <a:r>
              <a:rPr lang="en-GB" sz="2000" b="1" dirty="0">
                <a:latin typeface="Arial" panose="020B0604020202020204" pitchFamily="34" charset="0"/>
                <a:ea typeface="Arial" panose="020B0604020202020204" pitchFamily="34" charset="0"/>
              </a:rPr>
              <a:t> del </a:t>
            </a:r>
            <a:r>
              <a:rPr lang="en-GB" sz="2000" b="1" dirty="0" err="1">
                <a:latin typeface="Arial" panose="020B0604020202020204" pitchFamily="34" charset="0"/>
                <a:ea typeface="Arial" panose="020B0604020202020204" pitchFamily="34" charset="0"/>
              </a:rPr>
              <a:t>lavoro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europeo</a:t>
            </a:r>
            <a:r>
              <a:rPr lang="en-GB" sz="2000" b="1" dirty="0">
                <a:latin typeface="Arial" panose="020B0604020202020204" pitchFamily="34" charset="0"/>
                <a:ea typeface="Arial" panose="020B0604020202020204" pitchFamily="34" charset="0"/>
              </a:rPr>
              <a:t>
</a:t>
            </a: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691A91D-556B-55A3-ED8E-21D76DAAFCF0}"/>
              </a:ext>
            </a:extLst>
          </p:cNvPr>
          <p:cNvSpPr txBox="1"/>
          <p:nvPr/>
        </p:nvSpPr>
        <p:spPr>
          <a:xfrm>
            <a:off x="395536" y="1002090"/>
            <a:ext cx="8640960" cy="3664721"/>
          </a:xfrm>
          <a:prstGeom prst="rect">
            <a:avLst/>
          </a:prstGeom>
          <a:noFill/>
        </p:spPr>
        <p:txBody>
          <a:bodyPr wrap="square">
            <a:spAutoFit/>
          </a:bodyPr>
          <a:lstStyle/>
          <a:p>
            <a:pPr>
              <a:lnSpc>
                <a:spcPct val="150000"/>
              </a:lnSpc>
            </a:pPr>
            <a:r>
              <a:rPr lang="ro-RO"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1. Non ignorare le differenze culturali all</a:t>
            </a:r>
            <a:r>
              <a:rPr lang="it-IT"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ro-RO"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interno del tuo team 
</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Il semplice atto di conoscere la cultura dei membri del tuo team può aiutarti a identificare le differenze (specialmente nel 
modo di comunicare) che potrebbe essere fonte di stigma.
</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2.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Imposta</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una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gestione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multiculturale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che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consenta</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al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tuo</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team di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trarre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vantaggio</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dalle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loro</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differenze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È</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importante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pianificare</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tempi</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di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preparazione</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quando</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dipendenti</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ne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hanno</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bisogno</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Mostra anche loro che rispetti </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le</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loro differenze. Questo comportamento darà loro la sensazione di essere veramente apprezzati dal loro manager, così come dagli altri</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membri del loro team. 
</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3.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Combattere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attivamente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gli</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stereotipi</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è spesso una linea più sottile di quanto si possa immaginare tra essere consapevoli delle differenze culturali e fare </a:t>
            </a:r>
            <a:endPar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affidamento su stereotipi per </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ipotizzare e supporre i </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comportament</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i</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dei dipendenti. Per evitarli, di solito è sufficiente </a:t>
            </a:r>
            <a:endPar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familiarizzare con ciascuno dei </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tuoi</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collaboratori.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Incoraggia</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tuoi</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colleghi</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fare</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lo</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stesso</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Questo vi permetterà di non </a:t>
            </a:r>
            <a:endPar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vederli più come i </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rappresentanti</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di una cultura, ma come individui a pieno titolo.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14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251520" y="267494"/>
            <a:ext cx="8496944" cy="1134991"/>
          </a:xfrm>
          <a:prstGeom prst="rect">
            <a:avLst/>
          </a:prstGeom>
          <a:noFill/>
        </p:spPr>
        <p:txBody>
          <a:bodyPr wrap="square">
            <a:spAutoFit/>
          </a:bodyPr>
          <a:lstStyle/>
          <a:p>
            <a:pPr algn="ctr">
              <a:lnSpc>
                <a:spcPct val="107000"/>
              </a:lnSpc>
              <a:spcAft>
                <a:spcPts val="800"/>
              </a:spcAft>
            </a:pPr>
            <a:r>
              <a:rPr lang="en-GB" sz="2000" b="1" dirty="0">
                <a:latin typeface="Arial" panose="020B0604020202020204" pitchFamily="34" charset="0"/>
                <a:ea typeface="Arial" panose="020B0604020202020204" pitchFamily="34" charset="0"/>
              </a:rPr>
              <a:t>2. </a:t>
            </a:r>
            <a:r>
              <a:rPr lang="en-GB" sz="2000" b="1" dirty="0" err="1">
                <a:latin typeface="Arial" panose="020B0604020202020204" pitchFamily="34" charset="0"/>
                <a:ea typeface="Arial" panose="020B0604020202020204" pitchFamily="34" charset="0"/>
              </a:rPr>
              <a:t>Gestione</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interculturale</a:t>
            </a:r>
            <a:r>
              <a:rPr lang="en-GB" sz="2000" b="1" dirty="0">
                <a:latin typeface="Arial" panose="020B0604020202020204" pitchFamily="34" charset="0"/>
                <a:ea typeface="Arial" panose="020B0604020202020204" pitchFamily="34" charset="0"/>
              </a:rPr>
              <a:t>: la </a:t>
            </a:r>
            <a:r>
              <a:rPr lang="en-GB" sz="2000" b="1" dirty="0" err="1">
                <a:latin typeface="Arial" panose="020B0604020202020204" pitchFamily="34" charset="0"/>
                <a:ea typeface="Arial" panose="020B0604020202020204" pitchFamily="34" charset="0"/>
              </a:rPr>
              <a:t>chiave</a:t>
            </a:r>
            <a:r>
              <a:rPr lang="en-GB" sz="2000" b="1" dirty="0">
                <a:latin typeface="Arial" panose="020B0604020202020204" pitchFamily="34" charset="0"/>
                <a:ea typeface="Arial" panose="020B0604020202020204" pitchFamily="34" charset="0"/>
              </a:rPr>
              <a:t> per </a:t>
            </a:r>
            <a:r>
              <a:rPr lang="en-GB" sz="2000" b="1" dirty="0" err="1">
                <a:latin typeface="Arial" panose="020B0604020202020204" pitchFamily="34" charset="0"/>
                <a:ea typeface="Arial" panose="020B0604020202020204" pitchFamily="34" charset="0"/>
              </a:rPr>
              <a:t>un'occupabilità</a:t>
            </a:r>
            <a:r>
              <a:rPr lang="en-GB" sz="2000" b="1" dirty="0">
                <a:latin typeface="Arial" panose="020B0604020202020204" pitchFamily="34" charset="0"/>
                <a:ea typeface="Arial" panose="020B0604020202020204" pitchFamily="34" charset="0"/>
              </a:rPr>
              <a:t> di </a:t>
            </a:r>
            <a:r>
              <a:rPr lang="en-GB" sz="2000" b="1" dirty="0" err="1">
                <a:latin typeface="Arial" panose="020B0604020202020204" pitchFamily="34" charset="0"/>
                <a:ea typeface="Arial" panose="020B0604020202020204" pitchFamily="34" charset="0"/>
              </a:rPr>
              <a:t>successo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sul</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mercato</a:t>
            </a:r>
            <a:r>
              <a:rPr lang="en-GB" sz="2000" b="1" dirty="0">
                <a:latin typeface="Arial" panose="020B0604020202020204" pitchFamily="34" charset="0"/>
                <a:ea typeface="Arial" panose="020B0604020202020204" pitchFamily="34" charset="0"/>
              </a:rPr>
              <a:t> del </a:t>
            </a:r>
            <a:r>
              <a:rPr lang="en-GB" sz="2000" b="1" dirty="0" err="1">
                <a:latin typeface="Arial" panose="020B0604020202020204" pitchFamily="34" charset="0"/>
                <a:ea typeface="Arial" panose="020B0604020202020204" pitchFamily="34" charset="0"/>
              </a:rPr>
              <a:t>lavoro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europeo</a:t>
            </a:r>
            <a:r>
              <a:rPr lang="en-GB" sz="2000" b="1" dirty="0">
                <a:latin typeface="Arial" panose="020B0604020202020204" pitchFamily="34" charset="0"/>
                <a:ea typeface="Arial" panose="020B0604020202020204" pitchFamily="34" charset="0"/>
              </a:rPr>
              <a:t>
</a:t>
            </a: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A6409FA-F32F-DE3C-9817-3358E877FA55}"/>
              </a:ext>
            </a:extLst>
          </p:cNvPr>
          <p:cNvSpPr txBox="1"/>
          <p:nvPr/>
        </p:nvSpPr>
        <p:spPr>
          <a:xfrm>
            <a:off x="398179" y="1157709"/>
            <a:ext cx="8640960" cy="2551148"/>
          </a:xfrm>
          <a:prstGeom prst="rect">
            <a:avLst/>
          </a:prstGeom>
          <a:noFill/>
        </p:spPr>
        <p:txBody>
          <a:bodyPr wrap="square">
            <a:spAutoFit/>
          </a:bodyPr>
          <a:lstStyle/>
          <a:p>
            <a:pPr>
              <a:lnSpc>
                <a:spcPct val="150000"/>
              </a:lnSpc>
            </a:pPr>
            <a:endPar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Praticare una gestione empatica</a:t>
            </a:r>
            <a:endParaRPr lang="it-IT"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Il semplice fatto di preoccuparti del benessere dei tuoi dipendenti e della loro integrazione all</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interno del tuo team, ti consente sia di disinnescare i blocchi quando si presentano (e questo, che siano dovuti a differenze culturali o meno)</a:t>
            </a:r>
            <a:r>
              <a:rPr lang="it-IT"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,sia di promuoverei</a:t>
            </a:r>
            <a:r>
              <a:rPr lang="ro-R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l rispetto reciproco tra i tuoi dipendenti. 
</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5.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Lasciati</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ispirare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dalle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pratiche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di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gestione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interculturale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di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altre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aziende</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it-IT" sz="1200" dirty="0">
                <a:latin typeface="Arial" panose="020B0604020202020204" pitchFamily="34" charset="0"/>
                <a:ea typeface="Calibri" panose="020F0502020204030204" pitchFamily="34" charset="0"/>
              </a:rPr>
              <a:t>Molte iniziative concrete possono permettervi di valorizzare le differenze culturali all’interno del vostro team e di promuovere </a:t>
            </a:r>
          </a:p>
          <a:p>
            <a:pPr>
              <a:lnSpc>
                <a:spcPct val="150000"/>
              </a:lnSpc>
            </a:pPr>
            <a:r>
              <a:rPr lang="it-IT" sz="1200" dirty="0">
                <a:latin typeface="Arial" panose="020B0604020202020204" pitchFamily="34" charset="0"/>
                <a:ea typeface="Calibri" panose="020F0502020204030204" pitchFamily="34" charset="0"/>
              </a:rPr>
              <a:t>una buona comprensione e collaborazione. Un buon consiglio è quello di cercare aziende che hanno già sperimentato la </a:t>
            </a:r>
          </a:p>
          <a:p>
            <a:pPr>
              <a:lnSpc>
                <a:spcPct val="150000"/>
              </a:lnSpc>
            </a:pPr>
            <a:r>
              <a:rPr lang="it-IT" sz="1200" dirty="0">
                <a:latin typeface="Arial" panose="020B0604020202020204" pitchFamily="34" charset="0"/>
                <a:ea typeface="Calibri" panose="020F0502020204030204" pitchFamily="34" charset="0"/>
              </a:rPr>
              <a:t>gestione interculturale e di adattare le idee alla propria azienda.</a:t>
            </a:r>
            <a:endParaRPr lang="ro-RO" sz="1200" dirty="0"/>
          </a:p>
        </p:txBody>
      </p:sp>
    </p:spTree>
    <p:extLst>
      <p:ext uri="{BB962C8B-B14F-4D97-AF65-F5344CB8AC3E}">
        <p14:creationId xmlns:p14="http://schemas.microsoft.com/office/powerpoint/2010/main" val="424889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endParaRPr lang="ro-RO" sz="2800" b="1" dirty="0">
              <a:effectLst/>
              <a:latin typeface="Arial" panose="020B0604020202020204" pitchFamily="34" charset="0"/>
              <a:ea typeface="Arial" panose="020B0604020202020204" pitchFamily="34" charset="0"/>
            </a:endParaRPr>
          </a:p>
          <a:p>
            <a:r>
              <a:rPr lang="en-GB" sz="2000" b="1" dirty="0">
                <a:latin typeface="+mn-lt"/>
                <a:ea typeface="Arial" panose="020B0604020202020204" pitchFamily="34" charset="0"/>
              </a:rPr>
              <a:t>3. Un business </a:t>
            </a:r>
            <a:r>
              <a:rPr lang="en-GB" sz="2000" b="1" dirty="0" err="1">
                <a:latin typeface="+mn-lt"/>
                <a:ea typeface="Arial" panose="020B0604020202020204" pitchFamily="34" charset="0"/>
              </a:rPr>
              <a:t>redditizio</a:t>
            </a:r>
            <a:r>
              <a:rPr lang="en-GB" sz="2000" b="1" dirty="0">
                <a:latin typeface="+mn-lt"/>
                <a:ea typeface="Arial" panose="020B0604020202020204" pitchFamily="34" charset="0"/>
              </a:rPr>
              <a:t> </a:t>
            </a:r>
            <a:r>
              <a:rPr lang="en-GB" sz="2000" b="1" dirty="0" err="1">
                <a:latin typeface="+mn-lt"/>
                <a:ea typeface="Arial" panose="020B0604020202020204" pitchFamily="34" charset="0"/>
              </a:rPr>
              <a:t>nell’era</a:t>
            </a:r>
            <a:r>
              <a:rPr lang="en-GB" sz="2000" b="1" dirty="0">
                <a:latin typeface="+mn-lt"/>
                <a:ea typeface="Arial" panose="020B0604020202020204" pitchFamily="34" charset="0"/>
              </a:rPr>
              <a:t> </a:t>
            </a:r>
            <a:r>
              <a:rPr lang="en-GB" sz="2000" b="1" dirty="0" err="1">
                <a:latin typeface="+mn-lt"/>
                <a:ea typeface="Arial" panose="020B0604020202020204" pitchFamily="34" charset="0"/>
              </a:rPr>
              <a:t>digitale</a:t>
            </a:r>
            <a:r>
              <a:rPr lang="en-GB" sz="2000" b="1" dirty="0">
                <a:latin typeface="+mn-lt"/>
                <a:ea typeface="Arial" panose="020B0604020202020204" pitchFamily="34" charset="0"/>
              </a:rPr>
              <a:t> 
</a:t>
            </a:r>
            <a:endParaRPr lang="es-E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323528" y="699542"/>
            <a:ext cx="7920880" cy="432048"/>
          </a:xfrm>
        </p:spPr>
        <p:txBody>
          <a:bodyPr/>
          <a:lstStyle/>
          <a:p>
            <a:endParaRPr lang="ro-RO" sz="1800" dirty="0"/>
          </a:p>
          <a:p>
            <a:r>
              <a:rPr lang="en-US" sz="1800" b="1" dirty="0" err="1"/>
              <a:t>Sezione</a:t>
            </a:r>
            <a:r>
              <a:rPr lang="en-US" sz="1800" b="1" dirty="0"/>
              <a:t> 3.1: </a:t>
            </a:r>
            <a:r>
              <a:rPr lang="en-US" sz="1800" b="1" dirty="0" err="1"/>
              <a:t>Passi</a:t>
            </a:r>
            <a:r>
              <a:rPr lang="en-US" sz="1800" b="1" dirty="0"/>
              <a:t> da </a:t>
            </a:r>
            <a:r>
              <a:rPr lang="en-US" sz="1800" b="1" dirty="0" err="1"/>
              <a:t>seguire</a:t>
            </a:r>
            <a:r>
              <a:rPr lang="en-US" sz="1800" b="1" dirty="0"/>
              <a:t> per </a:t>
            </a:r>
            <a:r>
              <a:rPr lang="en-US" sz="1800" b="1" dirty="0" err="1"/>
              <a:t>avviare</a:t>
            </a:r>
            <a:r>
              <a:rPr lang="en-US" sz="1800" b="1" dirty="0"/>
              <a:t> un e-business </a:t>
            </a:r>
            <a:r>
              <a:rPr lang="en-US" sz="1800" b="1" dirty="0" err="1"/>
              <a:t>redditizio</a:t>
            </a:r>
            <a:r>
              <a:rPr lang="en-US" sz="1800" b="1" dirty="0"/>
              <a:t> 
</a:t>
            </a:r>
            <a:endParaRPr lang="es-ES" sz="1800" dirty="0"/>
          </a:p>
        </p:txBody>
      </p:sp>
      <p:sp>
        <p:nvSpPr>
          <p:cNvPr id="4" name="TextBox 15">
            <a:extLst>
              <a:ext uri="{FF2B5EF4-FFF2-40B4-BE49-F238E27FC236}">
                <a16:creationId xmlns:a16="http://schemas.microsoft.com/office/drawing/2014/main" id="{A4EC8DF6-3118-6A03-CDDF-70A85F135774}"/>
              </a:ext>
            </a:extLst>
          </p:cNvPr>
          <p:cNvSpPr txBox="1"/>
          <p:nvPr/>
        </p:nvSpPr>
        <p:spPr>
          <a:xfrm>
            <a:off x="578456" y="1122844"/>
            <a:ext cx="7665952" cy="3659079"/>
          </a:xfrm>
          <a:prstGeom prst="rect">
            <a:avLst/>
          </a:prstGeom>
          <a:noFill/>
        </p:spPr>
        <p:txBody>
          <a:bodyPr wrap="square" rtlCol="0">
            <a:spAutoFit/>
          </a:bodyPr>
          <a:lstStyle/>
          <a:p>
            <a:pPr algn="just">
              <a:lnSpc>
                <a:spcPct val="150000"/>
              </a:lnSpc>
            </a:pPr>
            <a:r>
              <a:rPr lang="en-US" altLang="ko-KR" sz="1200" dirty="0" err="1">
                <a:cs typeface="Arial" pitchFamily="34" charset="0"/>
              </a:rPr>
              <a:t>Avviare</a:t>
            </a:r>
            <a:r>
              <a:rPr lang="en-US" altLang="ko-KR" sz="1200" dirty="0">
                <a:cs typeface="Arial" pitchFamily="34" charset="0"/>
              </a:rPr>
              <a:t> </a:t>
            </a:r>
            <a:r>
              <a:rPr lang="en-US" altLang="ko-KR" sz="1200" dirty="0" err="1">
                <a:cs typeface="Arial" pitchFamily="34" charset="0"/>
              </a:rPr>
              <a:t>qualsiasi</a:t>
            </a:r>
            <a:r>
              <a:rPr lang="en-US" altLang="ko-KR" sz="1200" dirty="0">
                <a:cs typeface="Arial" pitchFamily="34" charset="0"/>
              </a:rPr>
              <a:t> </a:t>
            </a:r>
            <a:r>
              <a:rPr lang="en-US" altLang="ko-KR" sz="1200" dirty="0" err="1">
                <a:cs typeface="Arial" pitchFamily="34" charset="0"/>
              </a:rPr>
              <a:t>attività</a:t>
            </a:r>
            <a:r>
              <a:rPr lang="en-US" altLang="ko-KR" sz="1200" dirty="0">
                <a:cs typeface="Arial" pitchFamily="34" charset="0"/>
              </a:rPr>
              <a:t>, </a:t>
            </a:r>
            <a:r>
              <a:rPr lang="en-US" altLang="ko-KR" sz="1200" dirty="0" err="1">
                <a:cs typeface="Arial" pitchFamily="34" charset="0"/>
              </a:rPr>
              <a:t>compresa</a:t>
            </a:r>
            <a:r>
              <a:rPr lang="en-US" altLang="ko-KR" sz="1200" dirty="0">
                <a:cs typeface="Arial" pitchFamily="34" charset="0"/>
              </a:rPr>
              <a:t> </a:t>
            </a:r>
            <a:r>
              <a:rPr lang="en-US" altLang="ko-KR" sz="1200" dirty="0" err="1">
                <a:cs typeface="Arial" pitchFamily="34" charset="0"/>
              </a:rPr>
              <a:t>quella</a:t>
            </a:r>
            <a:r>
              <a:rPr lang="en-US" altLang="ko-KR" sz="1200" dirty="0">
                <a:cs typeface="Arial" pitchFamily="34" charset="0"/>
              </a:rPr>
              <a:t> online, non </a:t>
            </a:r>
            <a:r>
              <a:rPr lang="en-US" altLang="ko-KR" sz="1200" dirty="0" err="1">
                <a:cs typeface="Arial" pitchFamily="34" charset="0"/>
              </a:rPr>
              <a:t>è</a:t>
            </a:r>
            <a:r>
              <a:rPr lang="en-US" altLang="ko-KR" sz="1200" dirty="0">
                <a:cs typeface="Arial" pitchFamily="34" charset="0"/>
              </a:rPr>
              <a:t> </a:t>
            </a:r>
            <a:r>
              <a:rPr lang="en-US" altLang="ko-KR" sz="1200" dirty="0" err="1">
                <a:cs typeface="Arial" pitchFamily="34" charset="0"/>
              </a:rPr>
              <a:t>così</a:t>
            </a:r>
            <a:r>
              <a:rPr lang="en-US" altLang="ko-KR" sz="1200" dirty="0">
                <a:cs typeface="Arial" pitchFamily="34" charset="0"/>
              </a:rPr>
              <a:t> semplice come </a:t>
            </a:r>
            <a:r>
              <a:rPr lang="en-US" altLang="ko-KR" sz="1200" dirty="0" err="1">
                <a:cs typeface="Arial" pitchFamily="34" charset="0"/>
              </a:rPr>
              <a:t>potrebbe</a:t>
            </a:r>
            <a:r>
              <a:rPr lang="en-US" altLang="ko-KR" sz="1200" dirty="0">
                <a:cs typeface="Arial" pitchFamily="34" charset="0"/>
              </a:rPr>
              <a:t> </a:t>
            </a:r>
            <a:r>
              <a:rPr lang="en-US" altLang="ko-KR" sz="1200" dirty="0" err="1">
                <a:cs typeface="Arial" pitchFamily="34" charset="0"/>
              </a:rPr>
              <a:t>sembrare</a:t>
            </a:r>
            <a:r>
              <a:rPr lang="en-US" altLang="ko-KR" sz="1200" dirty="0">
                <a:cs typeface="Arial" pitchFamily="34" charset="0"/>
              </a:rPr>
              <a:t> a prima vista. </a:t>
            </a:r>
            <a:r>
              <a:rPr lang="en-US" altLang="ko-KR" sz="1200" dirty="0" err="1">
                <a:cs typeface="Arial" pitchFamily="34" charset="0"/>
              </a:rPr>
              <a:t>Tuttavia</a:t>
            </a:r>
            <a:r>
              <a:rPr lang="en-US" altLang="ko-KR" sz="1200" dirty="0">
                <a:cs typeface="Arial" pitchFamily="34" charset="0"/>
              </a:rPr>
              <a:t>, </a:t>
            </a:r>
            <a:r>
              <a:rPr lang="en-US" altLang="ko-KR" sz="1200" dirty="0" err="1">
                <a:cs typeface="Arial" pitchFamily="34" charset="0"/>
              </a:rPr>
              <a:t>quando</a:t>
            </a:r>
            <a:r>
              <a:rPr lang="en-US" altLang="ko-KR" sz="1200" dirty="0">
                <a:cs typeface="Arial" pitchFamily="34" charset="0"/>
              </a:rPr>
              <a:t> </a:t>
            </a:r>
            <a:r>
              <a:rPr lang="en-US" altLang="ko-KR" sz="1200" dirty="0" err="1">
                <a:cs typeface="Arial" pitchFamily="34" charset="0"/>
              </a:rPr>
              <a:t>si</a:t>
            </a:r>
            <a:r>
              <a:rPr lang="en-US" altLang="ko-KR" sz="1200" dirty="0">
                <a:cs typeface="Arial" pitchFamily="34" charset="0"/>
              </a:rPr>
              <a:t> </a:t>
            </a:r>
            <a:r>
              <a:rPr lang="en-US" altLang="ko-KR" sz="1200" dirty="0" err="1">
                <a:cs typeface="Arial" pitchFamily="34" charset="0"/>
              </a:rPr>
              <a:t>è</a:t>
            </a:r>
            <a:r>
              <a:rPr lang="en-US" altLang="ko-KR" sz="1200" dirty="0">
                <a:cs typeface="Arial" pitchFamily="34" charset="0"/>
              </a:rPr>
              <a:t> </a:t>
            </a:r>
            <a:r>
              <a:rPr lang="en-US" altLang="ko-KR" sz="1200" dirty="0" err="1">
                <a:cs typeface="Arial" pitchFamily="34" charset="0"/>
              </a:rPr>
              <a:t>determinati</a:t>
            </a:r>
            <a:r>
              <a:rPr lang="en-US" altLang="ko-KR" sz="1200" dirty="0">
                <a:cs typeface="Arial" pitchFamily="34" charset="0"/>
              </a:rPr>
              <a:t> ad </a:t>
            </a:r>
            <a:r>
              <a:rPr lang="en-US" altLang="ko-KR" sz="1200" dirty="0" err="1">
                <a:cs typeface="Arial" pitchFamily="34" charset="0"/>
              </a:rPr>
              <a:t>entrare</a:t>
            </a:r>
            <a:r>
              <a:rPr lang="en-US" altLang="ko-KR" sz="1200" dirty="0">
                <a:cs typeface="Arial" pitchFamily="34" charset="0"/>
              </a:rPr>
              <a:t> </a:t>
            </a:r>
            <a:r>
              <a:rPr lang="en-US" altLang="ko-KR" sz="1200" dirty="0" err="1">
                <a:cs typeface="Arial" pitchFamily="34" charset="0"/>
              </a:rPr>
              <a:t>nel</a:t>
            </a:r>
            <a:r>
              <a:rPr lang="en-US" altLang="ko-KR" sz="1200" dirty="0">
                <a:cs typeface="Arial" pitchFamily="34" charset="0"/>
              </a:rPr>
              <a:t> </a:t>
            </a:r>
            <a:r>
              <a:rPr lang="en-US" altLang="ko-KR" sz="1200" dirty="0" err="1">
                <a:cs typeface="Arial" pitchFamily="34" charset="0"/>
              </a:rPr>
              <a:t>mercato</a:t>
            </a:r>
            <a:r>
              <a:rPr lang="en-US" altLang="ko-KR" sz="1200" dirty="0">
                <a:cs typeface="Arial" pitchFamily="34" charset="0"/>
              </a:rPr>
              <a:t>, </a:t>
            </a:r>
            <a:r>
              <a:rPr lang="en-US" altLang="ko-KR" sz="1200" dirty="0" err="1">
                <a:cs typeface="Arial" pitchFamily="34" charset="0"/>
              </a:rPr>
              <a:t>alcuni</a:t>
            </a:r>
            <a:r>
              <a:rPr lang="en-US" altLang="ko-KR" sz="1200" dirty="0">
                <a:cs typeface="Arial" pitchFamily="34" charset="0"/>
              </a:rPr>
              <a:t> </a:t>
            </a:r>
            <a:r>
              <a:rPr lang="en-US" altLang="ko-KR" sz="1200" dirty="0" err="1">
                <a:cs typeface="Arial" pitchFamily="34" charset="0"/>
              </a:rPr>
              <a:t>passaggi</a:t>
            </a:r>
            <a:r>
              <a:rPr lang="en-US" altLang="ko-KR" sz="1200" dirty="0">
                <a:cs typeface="Arial" pitchFamily="34" charset="0"/>
              </a:rPr>
              <a:t> </a:t>
            </a:r>
            <a:r>
              <a:rPr lang="en-US" altLang="ko-KR" sz="1200" dirty="0" err="1">
                <a:cs typeface="Arial" pitchFamily="34" charset="0"/>
              </a:rPr>
              <a:t>sono</a:t>
            </a:r>
            <a:r>
              <a:rPr lang="en-US" altLang="ko-KR" sz="1200" dirty="0">
                <a:cs typeface="Arial" pitchFamily="34" charset="0"/>
              </a:rPr>
              <a:t> </a:t>
            </a:r>
            <a:r>
              <a:rPr lang="en-US" altLang="ko-KR" sz="1200" dirty="0" err="1">
                <a:cs typeface="Arial" pitchFamily="34" charset="0"/>
              </a:rPr>
              <a:t>obbligatori</a:t>
            </a:r>
            <a:r>
              <a:rPr lang="en-US" altLang="ko-KR" sz="1200" dirty="0">
                <a:cs typeface="Arial" pitchFamily="34" charset="0"/>
              </a:rPr>
              <a:t> da </a:t>
            </a:r>
            <a:r>
              <a:rPr lang="en-US" altLang="ko-KR" sz="1200" dirty="0" err="1">
                <a:cs typeface="Arial" pitchFamily="34" charset="0"/>
              </a:rPr>
              <a:t>prendere</a:t>
            </a:r>
            <a:r>
              <a:rPr lang="en-US" altLang="ko-KR" sz="1200" dirty="0">
                <a:cs typeface="Arial" pitchFamily="34" charset="0"/>
              </a:rPr>
              <a:t> in </a:t>
            </a:r>
            <a:r>
              <a:rPr lang="en-US" altLang="ko-KR" sz="1200" dirty="0" err="1">
                <a:cs typeface="Arial" pitchFamily="34" charset="0"/>
              </a:rPr>
              <a:t>considerazione</a:t>
            </a:r>
            <a:r>
              <a:rPr lang="en-US" altLang="ko-KR" sz="1200" dirty="0">
                <a:cs typeface="Arial" pitchFamily="34" charset="0"/>
              </a:rPr>
              <a:t>. 
Ecco </a:t>
            </a:r>
            <a:r>
              <a:rPr lang="en-US" altLang="ko-KR" sz="1200" dirty="0" err="1">
                <a:cs typeface="Arial" pitchFamily="34" charset="0"/>
              </a:rPr>
              <a:t>alcune</a:t>
            </a:r>
            <a:r>
              <a:rPr lang="en-US" altLang="ko-KR" sz="1200" dirty="0">
                <a:cs typeface="Arial" pitchFamily="34" charset="0"/>
              </a:rPr>
              <a:t> idee che </a:t>
            </a:r>
            <a:r>
              <a:rPr lang="en-US" altLang="ko-KR" sz="1200" dirty="0" err="1">
                <a:cs typeface="Arial" pitchFamily="34" charset="0"/>
              </a:rPr>
              <a:t>puoi</a:t>
            </a:r>
            <a:r>
              <a:rPr lang="en-US" altLang="ko-KR" sz="1200" dirty="0">
                <a:cs typeface="Arial" pitchFamily="34" charset="0"/>
              </a:rPr>
              <a:t> </a:t>
            </a:r>
            <a:r>
              <a:rPr lang="en-US" altLang="ko-KR" sz="1200" dirty="0" err="1">
                <a:cs typeface="Arial" pitchFamily="34" charset="0"/>
              </a:rPr>
              <a:t>seguire</a:t>
            </a:r>
            <a:r>
              <a:rPr lang="en-US" altLang="ko-KR" sz="1200" dirty="0">
                <a:cs typeface="Arial" pitchFamily="34" charset="0"/>
              </a:rPr>
              <a:t> per </a:t>
            </a:r>
            <a:r>
              <a:rPr lang="en-US" altLang="ko-KR" sz="1200" dirty="0" err="1">
                <a:cs typeface="Arial" pitchFamily="34" charset="0"/>
              </a:rPr>
              <a:t>avviare</a:t>
            </a:r>
            <a:r>
              <a:rPr lang="en-US" altLang="ko-KR" sz="1200" dirty="0">
                <a:cs typeface="Arial" pitchFamily="34" charset="0"/>
              </a:rPr>
              <a:t> la </a:t>
            </a:r>
            <a:r>
              <a:rPr lang="en-US" altLang="ko-KR" sz="1200" dirty="0" err="1">
                <a:cs typeface="Arial" pitchFamily="34" charset="0"/>
              </a:rPr>
              <a:t>tua</a:t>
            </a:r>
            <a:r>
              <a:rPr lang="en-US" altLang="ko-KR" sz="1200" dirty="0">
                <a:cs typeface="Arial" pitchFamily="34" charset="0"/>
              </a:rPr>
              <a:t> </a:t>
            </a:r>
            <a:r>
              <a:rPr lang="en-US" altLang="ko-KR" sz="1200" dirty="0" err="1">
                <a:cs typeface="Arial" pitchFamily="34" charset="0"/>
              </a:rPr>
              <a:t>attività</a:t>
            </a:r>
            <a:r>
              <a:rPr lang="en-US" altLang="ko-KR" sz="1200" dirty="0">
                <a:cs typeface="Arial" pitchFamily="34" charset="0"/>
              </a:rPr>
              <a:t> </a:t>
            </a:r>
            <a:r>
              <a:rPr lang="en-US" altLang="ko-KR" sz="1200" dirty="0" err="1">
                <a:cs typeface="Arial" pitchFamily="34" charset="0"/>
              </a:rPr>
              <a:t>su</a:t>
            </a:r>
            <a:r>
              <a:rPr lang="en-US" altLang="ko-KR" sz="1200" dirty="0">
                <a:cs typeface="Arial" pitchFamily="34" charset="0"/>
              </a:rPr>
              <a:t> Internet:</a:t>
            </a:r>
            <a:br>
              <a:rPr lang="en-US" altLang="ko-KR" sz="1200" dirty="0">
                <a:cs typeface="Arial" pitchFamily="34" charset="0"/>
              </a:rPr>
            </a:br>
            <a:r>
              <a:rPr lang="en-US" altLang="ko-KR" sz="1200" b="1" dirty="0">
                <a:cs typeface="Arial" pitchFamily="34" charset="0"/>
              </a:rPr>
              <a:t>1. </a:t>
            </a:r>
            <a:r>
              <a:rPr lang="en-US" altLang="ko-KR" sz="1200" b="1" dirty="0" err="1">
                <a:cs typeface="Arial" pitchFamily="34" charset="0"/>
              </a:rPr>
              <a:t>Vendi</a:t>
            </a:r>
            <a:r>
              <a:rPr lang="en-US" altLang="ko-KR" sz="1200" b="1" dirty="0">
                <a:cs typeface="Arial" pitchFamily="34" charset="0"/>
              </a:rPr>
              <a:t> le </a:t>
            </a:r>
            <a:r>
              <a:rPr lang="en-US" altLang="ko-KR" sz="1200" b="1" dirty="0" err="1">
                <a:cs typeface="Arial" pitchFamily="34" charset="0"/>
              </a:rPr>
              <a:t>tue</a:t>
            </a:r>
            <a:r>
              <a:rPr lang="en-US" altLang="ko-KR" sz="1200" b="1" dirty="0">
                <a:cs typeface="Arial" pitchFamily="34" charset="0"/>
              </a:rPr>
              <a:t> </a:t>
            </a:r>
            <a:r>
              <a:rPr lang="en-US" altLang="ko-KR" sz="1200" b="1" dirty="0" err="1">
                <a:cs typeface="Arial" pitchFamily="34" charset="0"/>
              </a:rPr>
              <a:t>creazioni</a:t>
            </a:r>
            <a:r>
              <a:rPr lang="en-US" altLang="ko-KR" sz="1200" b="1" dirty="0">
                <a:cs typeface="Arial" pitchFamily="34" charset="0"/>
              </a:rPr>
              <a:t> online</a:t>
            </a:r>
          </a:p>
          <a:p>
            <a:pPr algn="just">
              <a:lnSpc>
                <a:spcPct val="150000"/>
              </a:lnSpc>
            </a:pPr>
            <a:r>
              <a:rPr lang="it-IT" altLang="ko-KR" sz="1200" dirty="0">
                <a:cs typeface="Arial" pitchFamily="34" charset="0"/>
              </a:rPr>
              <a:t>Per realizzare questo passo, è necessario stabilire alcune nozioni di base: gli strumenti necessari (computer, </a:t>
            </a:r>
            <a:r>
              <a:rPr lang="it-IT" altLang="ko-KR" sz="1200" dirty="0" err="1">
                <a:cs typeface="Arial" pitchFamily="34" charset="0"/>
              </a:rPr>
              <a:t>host</a:t>
            </a:r>
            <a:r>
              <a:rPr lang="it-IT" altLang="ko-KR" sz="1200" dirty="0">
                <a:cs typeface="Arial" pitchFamily="34" charset="0"/>
              </a:rPr>
              <a:t> di un sito web, un nome di dominio), le domande da porsi prima di iniziare (il progetto è davvero interessante per me?, le mie competenze sono adeguate e/o sufficienti? Le mie risorse sono sufficienti? ecc.), il processo di creazione della propria attività (per garantire un e-commerce rispettoso della legislazione, è obbligatorio creare la propria azienda per vendere le proprie creazioni online), le azioni per farsi conoscere (per sperare di rendere redditizio il proprio negozio di e-commerce per vendere i propri prodotti, è necessario passare attraverso la casella "</a:t>
            </a:r>
            <a:r>
              <a:rPr lang="it-IT" altLang="ko-KR" sz="1200" dirty="0" err="1">
                <a:cs typeface="Arial" pitchFamily="34" charset="0"/>
              </a:rPr>
              <a:t>webmarketing</a:t>
            </a:r>
            <a:r>
              <a:rPr lang="it-IT" altLang="ko-KR" sz="1200" dirty="0">
                <a:cs typeface="Arial" pitchFamily="34" charset="0"/>
              </a:rPr>
              <a:t>").</a:t>
            </a:r>
            <a:r>
              <a:rPr lang="en-US" altLang="ko-KR" sz="1200" dirty="0">
                <a:cs typeface="Arial" pitchFamily="34" charset="0"/>
              </a:rPr>
              <a:t>
</a:t>
            </a:r>
          </a:p>
        </p:txBody>
      </p:sp>
    </p:spTree>
    <p:extLst>
      <p:ext uri="{BB962C8B-B14F-4D97-AF65-F5344CB8AC3E}">
        <p14:creationId xmlns:p14="http://schemas.microsoft.com/office/powerpoint/2010/main" val="416083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323528" y="267494"/>
            <a:ext cx="8136904" cy="576064"/>
          </a:xfrm>
        </p:spPr>
        <p:txBody>
          <a:bodyPr/>
          <a:lstStyle/>
          <a:p>
            <a:endParaRPr lang="ro-RO" sz="2800" dirty="0"/>
          </a:p>
          <a:p>
            <a:r>
              <a:rPr lang="en-US" sz="2000" b="1" dirty="0"/>
              <a:t>3. Un business </a:t>
            </a:r>
            <a:r>
              <a:rPr lang="en-US" sz="2000" b="1" dirty="0" err="1"/>
              <a:t>redditizio</a:t>
            </a:r>
            <a:r>
              <a:rPr lang="en-US" sz="2000" b="1" dirty="0"/>
              <a:t> </a:t>
            </a:r>
            <a:r>
              <a:rPr lang="en-US" sz="2000" b="1" dirty="0" err="1"/>
              <a:t>nell'era</a:t>
            </a:r>
            <a:r>
              <a:rPr lang="en-US" sz="2000" b="1" dirty="0"/>
              <a:t> </a:t>
            </a:r>
            <a:r>
              <a:rPr lang="en-US" sz="2000" b="1" dirty="0" err="1"/>
              <a:t>digitale</a:t>
            </a:r>
            <a:r>
              <a:rPr lang="en-US" sz="2000" b="1" dirty="0"/>
              <a:t> 
</a:t>
            </a:r>
            <a:endParaRPr lang="es-ES" sz="2800" dirty="0"/>
          </a:p>
        </p:txBody>
      </p:sp>
      <p:sp>
        <p:nvSpPr>
          <p:cNvPr id="4" name="TextBox 15">
            <a:extLst>
              <a:ext uri="{FF2B5EF4-FFF2-40B4-BE49-F238E27FC236}">
                <a16:creationId xmlns:a16="http://schemas.microsoft.com/office/drawing/2014/main" id="{A4EC8DF6-3118-6A03-CDDF-70A85F135774}"/>
              </a:ext>
            </a:extLst>
          </p:cNvPr>
          <p:cNvSpPr txBox="1"/>
          <p:nvPr/>
        </p:nvSpPr>
        <p:spPr>
          <a:xfrm>
            <a:off x="827584" y="955923"/>
            <a:ext cx="7488832" cy="3785652"/>
          </a:xfrm>
          <a:prstGeom prst="rect">
            <a:avLst/>
          </a:prstGeom>
          <a:noFill/>
        </p:spPr>
        <p:txBody>
          <a:bodyPr wrap="square" rtlCol="0">
            <a:spAutoFit/>
          </a:bodyPr>
          <a:lstStyle/>
          <a:p>
            <a:pPr algn="just"/>
            <a:r>
              <a:rPr lang="en-US" altLang="ko-KR" sz="1200" b="1" dirty="0">
                <a:solidFill>
                  <a:schemeClr val="tx1">
                    <a:lumMod val="75000"/>
                    <a:lumOff val="25000"/>
                  </a:schemeClr>
                </a:solidFill>
                <a:cs typeface="Arial" pitchFamily="34" charset="0"/>
              </a:rPr>
              <a:t>2. </a:t>
            </a:r>
            <a:r>
              <a:rPr lang="it-IT" altLang="ko-KR" sz="1200" b="1" dirty="0">
                <a:solidFill>
                  <a:schemeClr val="tx1">
                    <a:lumMod val="75000"/>
                    <a:lumOff val="25000"/>
                  </a:schemeClr>
                </a:solidFill>
                <a:cs typeface="Arial" pitchFamily="34" charset="0"/>
              </a:rPr>
              <a:t>Creare un negozio di </a:t>
            </a:r>
            <a:r>
              <a:rPr lang="it-IT" altLang="ko-KR" sz="1200" b="1" dirty="0" err="1">
                <a:solidFill>
                  <a:schemeClr val="tx1">
                    <a:lumMod val="75000"/>
                    <a:lumOff val="25000"/>
                  </a:schemeClr>
                </a:solidFill>
                <a:cs typeface="Arial" pitchFamily="34" charset="0"/>
              </a:rPr>
              <a:t>dropshipping</a:t>
            </a:r>
            <a:r>
              <a:rPr lang="en-US" altLang="ko-KR" sz="1200" b="1"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Il principio di </a:t>
            </a:r>
            <a:r>
              <a:rPr lang="en-US" altLang="ko-KR" sz="1200" dirty="0" err="1">
                <a:solidFill>
                  <a:schemeClr val="tx1">
                    <a:lumMod val="75000"/>
                    <a:lumOff val="25000"/>
                  </a:schemeClr>
                </a:solidFill>
                <a:cs typeface="Arial" pitchFamily="34" charset="0"/>
              </a:rPr>
              <a:t>quello</a:t>
            </a:r>
            <a:r>
              <a:rPr lang="en-US" altLang="ko-KR" sz="1200" dirty="0">
                <a:solidFill>
                  <a:schemeClr val="tx1">
                    <a:lumMod val="75000"/>
                    <a:lumOff val="25000"/>
                  </a:schemeClr>
                </a:solidFill>
                <a:cs typeface="Arial" pitchFamily="34" charset="0"/>
              </a:rPr>
              <a:t> che </a:t>
            </a:r>
            <a:r>
              <a:rPr lang="en-US" altLang="ko-KR" sz="1200" dirty="0" err="1">
                <a:solidFill>
                  <a:schemeClr val="tx1">
                    <a:lumMod val="75000"/>
                    <a:lumOff val="25000"/>
                  </a:schemeClr>
                </a:solidFill>
                <a:cs typeface="Arial" pitchFamily="34" charset="0"/>
              </a:rPr>
              <a:t>viene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chiamato</a:t>
            </a:r>
            <a:r>
              <a:rPr lang="en-US" altLang="ko-KR" sz="1200" dirty="0">
                <a:solidFill>
                  <a:schemeClr val="tx1">
                    <a:lumMod val="75000"/>
                    <a:lumOff val="25000"/>
                  </a:schemeClr>
                </a:solidFill>
                <a:cs typeface="Arial" pitchFamily="34" charset="0"/>
              </a:rPr>
              <a:t> drop-shipping </a:t>
            </a:r>
            <a:r>
              <a:rPr lang="en-US" altLang="ko-KR" sz="1200" dirty="0" err="1">
                <a:solidFill>
                  <a:schemeClr val="tx1">
                    <a:lumMod val="75000"/>
                    <a:lumOff val="25000"/>
                  </a:schemeClr>
                </a:solidFill>
                <a:cs typeface="Arial" pitchFamily="34" charset="0"/>
              </a:rPr>
              <a:t>è</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vendere</a:t>
            </a:r>
            <a:r>
              <a:rPr lang="en-US" altLang="ko-KR" sz="1200" dirty="0">
                <a:solidFill>
                  <a:schemeClr val="tx1">
                    <a:lumMod val="75000"/>
                    <a:lumOff val="25000"/>
                  </a:schemeClr>
                </a:solidFill>
                <a:cs typeface="Arial" pitchFamily="34" charset="0"/>
              </a:rPr>
              <a:t> un </a:t>
            </a:r>
            <a:r>
              <a:rPr lang="en-US" altLang="ko-KR" sz="1200" dirty="0" err="1">
                <a:solidFill>
                  <a:schemeClr val="tx1">
                    <a:lumMod val="75000"/>
                    <a:lumOff val="25000"/>
                  </a:schemeClr>
                </a:solidFill>
                <a:cs typeface="Arial" pitchFamily="34" charset="0"/>
              </a:rPr>
              <a:t>prodotto</a:t>
            </a:r>
            <a:r>
              <a:rPr lang="en-US" altLang="ko-KR" sz="1200" dirty="0">
                <a:solidFill>
                  <a:schemeClr val="tx1">
                    <a:lumMod val="75000"/>
                    <a:lumOff val="25000"/>
                  </a:schemeClr>
                </a:solidFill>
                <a:cs typeface="Arial" pitchFamily="34" charset="0"/>
              </a:rPr>
              <a:t> senza </a:t>
            </a:r>
            <a:r>
              <a:rPr lang="en-US" altLang="ko-KR" sz="1200" dirty="0" err="1">
                <a:solidFill>
                  <a:schemeClr val="tx1">
                    <a:lumMod val="75000"/>
                    <a:lumOff val="25000"/>
                  </a:schemeClr>
                </a:solidFill>
                <a:cs typeface="Arial" pitchFamily="34" charset="0"/>
              </a:rPr>
              <a:t>occuparsi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della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gestione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delle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scorte</a:t>
            </a:r>
            <a:r>
              <a:rPr lang="en-US" altLang="ko-KR" sz="1200" dirty="0">
                <a:solidFill>
                  <a:schemeClr val="tx1">
                    <a:lumMod val="75000"/>
                    <a:lumOff val="25000"/>
                  </a:schemeClr>
                </a:solidFill>
                <a:cs typeface="Arial" pitchFamily="34" charset="0"/>
              </a:rPr>
              <a:t>. Molto </a:t>
            </a:r>
            <a:r>
              <a:rPr lang="en-US" altLang="ko-KR" sz="1200" dirty="0" err="1">
                <a:solidFill>
                  <a:schemeClr val="tx1">
                    <a:lumMod val="75000"/>
                    <a:lumOff val="25000"/>
                  </a:schemeClr>
                </a:solidFill>
                <a:cs typeface="Arial" pitchFamily="34" charset="0"/>
              </a:rPr>
              <a:t>redditizio</a:t>
            </a:r>
            <a:r>
              <a:rPr lang="en-US" altLang="ko-KR" sz="1200" dirty="0">
                <a:solidFill>
                  <a:schemeClr val="tx1">
                    <a:lumMod val="75000"/>
                    <a:lumOff val="25000"/>
                  </a:schemeClr>
                </a:solidFill>
                <a:cs typeface="Arial" pitchFamily="34" charset="0"/>
              </a:rPr>
              <a:t>, questo </a:t>
            </a:r>
            <a:r>
              <a:rPr lang="en-US" altLang="ko-KR" sz="1200" dirty="0" err="1">
                <a:solidFill>
                  <a:schemeClr val="tx1">
                    <a:lumMod val="75000"/>
                    <a:lumOff val="25000"/>
                  </a:schemeClr>
                </a:solidFill>
                <a:cs typeface="Arial" pitchFamily="34" charset="0"/>
              </a:rPr>
              <a:t>tipo</a:t>
            </a:r>
            <a:r>
              <a:rPr lang="en-US" altLang="ko-KR" sz="1200" dirty="0">
                <a:solidFill>
                  <a:schemeClr val="tx1">
                    <a:lumMod val="75000"/>
                    <a:lumOff val="25000"/>
                  </a:schemeClr>
                </a:solidFill>
                <a:cs typeface="Arial" pitchFamily="34" charset="0"/>
              </a:rPr>
              <a:t> di business online non </a:t>
            </a:r>
            <a:r>
              <a:rPr lang="en-US" altLang="ko-KR" sz="1200" dirty="0" err="1">
                <a:solidFill>
                  <a:schemeClr val="tx1">
                    <a:lumMod val="75000"/>
                    <a:lumOff val="25000"/>
                  </a:schemeClr>
                </a:solidFill>
                <a:cs typeface="Arial" pitchFamily="34" charset="0"/>
              </a:rPr>
              <a:t>richiede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molti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investimenti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poiché</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è</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sufficiente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aprire</a:t>
            </a:r>
            <a:r>
              <a:rPr lang="en-US" altLang="ko-KR" sz="1200" dirty="0">
                <a:solidFill>
                  <a:schemeClr val="tx1">
                    <a:lumMod val="75000"/>
                    <a:lumOff val="25000"/>
                  </a:schemeClr>
                </a:solidFill>
                <a:cs typeface="Arial" pitchFamily="34" charset="0"/>
              </a:rPr>
              <a:t> una </a:t>
            </a:r>
            <a:r>
              <a:rPr lang="en-US" altLang="ko-KR" sz="1200" dirty="0" err="1">
                <a:solidFill>
                  <a:schemeClr val="tx1">
                    <a:lumMod val="75000"/>
                    <a:lumOff val="25000"/>
                  </a:schemeClr>
                </a:solidFill>
                <a:cs typeface="Arial" pitchFamily="34" charset="0"/>
              </a:rPr>
              <a:t>piattaforma</a:t>
            </a:r>
            <a:r>
              <a:rPr lang="en-US" altLang="ko-KR" sz="1200" dirty="0">
                <a:solidFill>
                  <a:schemeClr val="tx1">
                    <a:lumMod val="75000"/>
                    <a:lumOff val="25000"/>
                  </a:schemeClr>
                </a:solidFill>
                <a:cs typeface="Arial" pitchFamily="34" charset="0"/>
              </a:rPr>
              <a:t> web per </a:t>
            </a:r>
            <a:r>
              <a:rPr lang="en-US" altLang="ko-KR" sz="1200" dirty="0" err="1">
                <a:solidFill>
                  <a:schemeClr val="tx1">
                    <a:lumMod val="75000"/>
                    <a:lumOff val="25000"/>
                  </a:schemeClr>
                </a:solidFill>
                <a:cs typeface="Arial" pitchFamily="34" charset="0"/>
              </a:rPr>
              <a:t>vendere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gli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articoli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proposti</a:t>
            </a:r>
            <a:r>
              <a:rPr lang="en-US" altLang="ko-KR" sz="1200" dirty="0">
                <a:solidFill>
                  <a:schemeClr val="tx1">
                    <a:lumMod val="75000"/>
                    <a:lumOff val="25000"/>
                  </a:schemeClr>
                </a:solidFill>
                <a:cs typeface="Arial" pitchFamily="34" charset="0"/>
              </a:rPr>
              <a:t>.</a:t>
            </a:r>
            <a:r>
              <a:rPr lang="en-US" altLang="ko-KR" sz="1200" b="1" dirty="0">
                <a:solidFill>
                  <a:schemeClr val="tx1">
                    <a:lumMod val="75000"/>
                    <a:lumOff val="25000"/>
                  </a:schemeClr>
                </a:solidFill>
                <a:cs typeface="Arial" pitchFamily="34" charset="0"/>
              </a:rPr>
              <a:t>
3. Lancia il </a:t>
            </a:r>
            <a:r>
              <a:rPr lang="en-US" altLang="ko-KR" sz="1200" b="1" dirty="0" err="1">
                <a:solidFill>
                  <a:schemeClr val="tx1">
                    <a:lumMod val="75000"/>
                    <a:lumOff val="25000"/>
                  </a:schemeClr>
                </a:solidFill>
                <a:cs typeface="Arial" pitchFamily="34" charset="0"/>
              </a:rPr>
              <a:t>tuo</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marchio</a:t>
            </a:r>
            <a:r>
              <a:rPr lang="en-US" altLang="ko-KR" sz="1200" b="1"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È</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importante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stabilire</a:t>
            </a:r>
            <a:r>
              <a:rPr lang="en-US" altLang="ko-KR" sz="1200" dirty="0">
                <a:solidFill>
                  <a:schemeClr val="tx1">
                    <a:lumMod val="75000"/>
                    <a:lumOff val="25000"/>
                  </a:schemeClr>
                </a:solidFill>
                <a:cs typeface="Arial" pitchFamily="34" charset="0"/>
              </a:rPr>
              <a:t> una </a:t>
            </a:r>
            <a:r>
              <a:rPr lang="en-US" altLang="ko-KR" sz="1200" dirty="0" err="1">
                <a:solidFill>
                  <a:schemeClr val="tx1">
                    <a:lumMod val="75000"/>
                    <a:lumOff val="25000"/>
                  </a:schemeClr>
                </a:solidFill>
                <a:cs typeface="Arial" pitchFamily="34" charset="0"/>
              </a:rPr>
              <a:t>strategia</a:t>
            </a:r>
            <a:r>
              <a:rPr lang="en-US" altLang="ko-KR" sz="1200" dirty="0">
                <a:solidFill>
                  <a:schemeClr val="tx1">
                    <a:lumMod val="75000"/>
                    <a:lumOff val="25000"/>
                  </a:schemeClr>
                </a:solidFill>
                <a:cs typeface="Arial" pitchFamily="34" charset="0"/>
              </a:rPr>
              <a:t> per </a:t>
            </a:r>
            <a:r>
              <a:rPr lang="en-US" altLang="ko-KR" sz="1200" dirty="0" err="1">
                <a:solidFill>
                  <a:schemeClr val="tx1">
                    <a:lumMod val="75000"/>
                    <a:lumOff val="25000"/>
                  </a:schemeClr>
                </a:solidFill>
                <a:cs typeface="Arial" pitchFamily="34" charset="0"/>
              </a:rPr>
              <a:t>distinguersi</a:t>
            </a:r>
            <a:r>
              <a:rPr lang="en-US" altLang="ko-KR" sz="1200" dirty="0">
                <a:solidFill>
                  <a:schemeClr val="tx1">
                    <a:lumMod val="75000"/>
                    <a:lumOff val="25000"/>
                  </a:schemeClr>
                </a:solidFill>
                <a:cs typeface="Arial" pitchFamily="34" charset="0"/>
              </a:rPr>
              <a:t> e </a:t>
            </a:r>
            <a:r>
              <a:rPr lang="en-US" altLang="ko-KR" sz="1200" dirty="0" err="1">
                <a:solidFill>
                  <a:schemeClr val="tx1">
                    <a:lumMod val="75000"/>
                    <a:lumOff val="25000"/>
                  </a:schemeClr>
                </a:solidFill>
                <a:cs typeface="Arial" pitchFamily="34" charset="0"/>
              </a:rPr>
              <a:t>creare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così</a:t>
            </a:r>
            <a:r>
              <a:rPr lang="en-US" altLang="ko-KR" sz="1200" dirty="0">
                <a:solidFill>
                  <a:schemeClr val="tx1">
                    <a:lumMod val="75000"/>
                    <a:lumOff val="25000"/>
                  </a:schemeClr>
                </a:solidFill>
                <a:cs typeface="Arial" pitchFamily="34" charset="0"/>
              </a:rPr>
              <a:t> un </a:t>
            </a:r>
            <a:r>
              <a:rPr lang="en-US" altLang="ko-KR" sz="1200" dirty="0" err="1">
                <a:solidFill>
                  <a:schemeClr val="tx1">
                    <a:lumMod val="75000"/>
                    <a:lumOff val="25000"/>
                  </a:schemeClr>
                </a:solidFill>
                <a:cs typeface="Arial" pitchFamily="34" charset="0"/>
              </a:rPr>
              <a:t>marchio</a:t>
            </a:r>
            <a:r>
              <a:rPr lang="en-US" altLang="ko-KR" sz="1200" dirty="0">
                <a:solidFill>
                  <a:schemeClr val="tx1">
                    <a:lumMod val="75000"/>
                    <a:lumOff val="25000"/>
                  </a:schemeClr>
                </a:solidFill>
                <a:cs typeface="Arial" pitchFamily="34" charset="0"/>
              </a:rPr>
              <a:t> che </a:t>
            </a:r>
            <a:r>
              <a:rPr lang="en-US" altLang="ko-KR" sz="1200" dirty="0" err="1">
                <a:solidFill>
                  <a:schemeClr val="tx1">
                    <a:lumMod val="75000"/>
                    <a:lumOff val="25000"/>
                  </a:schemeClr>
                </a:solidFill>
                <a:cs typeface="Arial" pitchFamily="34" charset="0"/>
              </a:rPr>
              <a:t>parli</a:t>
            </a:r>
            <a:r>
              <a:rPr lang="en-US" altLang="ko-KR" sz="1200" dirty="0">
                <a:solidFill>
                  <a:schemeClr val="tx1">
                    <a:lumMod val="75000"/>
                    <a:lumOff val="25000"/>
                  </a:schemeClr>
                </a:solidFill>
                <a:cs typeface="Arial" pitchFamily="34" charset="0"/>
              </a:rPr>
              <a:t> ai </a:t>
            </a:r>
            <a:r>
              <a:rPr lang="en-US" altLang="ko-KR" sz="1200" dirty="0" err="1">
                <a:solidFill>
                  <a:schemeClr val="tx1">
                    <a:lumMod val="75000"/>
                    <a:lumOff val="25000"/>
                  </a:schemeClr>
                </a:solidFill>
                <a:cs typeface="Arial" pitchFamily="34" charset="0"/>
              </a:rPr>
              <a:t>potenziali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futuri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acquirenti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crea</a:t>
            </a:r>
            <a:r>
              <a:rPr lang="en-US" altLang="ko-KR" sz="1200" dirty="0">
                <a:solidFill>
                  <a:schemeClr val="tx1">
                    <a:lumMod val="75000"/>
                    <a:lumOff val="25000"/>
                  </a:schemeClr>
                </a:solidFill>
                <a:cs typeface="Arial" pitchFamily="34" charset="0"/>
              </a:rPr>
              <a:t> il </a:t>
            </a:r>
            <a:r>
              <a:rPr lang="en-US" altLang="ko-KR" sz="1200" dirty="0" err="1">
                <a:solidFill>
                  <a:schemeClr val="tx1">
                    <a:lumMod val="75000"/>
                    <a:lumOff val="25000"/>
                  </a:schemeClr>
                </a:solidFill>
                <a:cs typeface="Arial" pitchFamily="34" charset="0"/>
              </a:rPr>
              <a:t>tuo</a:t>
            </a:r>
            <a:r>
              <a:rPr lang="en-US" altLang="ko-KR" sz="1200" dirty="0">
                <a:solidFill>
                  <a:schemeClr val="tx1">
                    <a:lumMod val="75000"/>
                    <a:lumOff val="25000"/>
                  </a:schemeClr>
                </a:solidFill>
                <a:cs typeface="Arial" pitchFamily="34" charset="0"/>
              </a:rPr>
              <a:t> stile e </a:t>
            </a:r>
            <a:r>
              <a:rPr lang="en-US" altLang="ko-KR" sz="1200" dirty="0" err="1">
                <a:solidFill>
                  <a:schemeClr val="tx1">
                    <a:lumMod val="75000"/>
                    <a:lumOff val="25000"/>
                  </a:schemeClr>
                </a:solidFill>
                <a:cs typeface="Arial" pitchFamily="34" charset="0"/>
              </a:rPr>
              <a:t>rivolgiti</a:t>
            </a:r>
            <a:r>
              <a:rPr lang="en-US" altLang="ko-KR" sz="1200" dirty="0">
                <a:solidFill>
                  <a:schemeClr val="tx1">
                    <a:lumMod val="75000"/>
                    <a:lumOff val="25000"/>
                  </a:schemeClr>
                </a:solidFill>
                <a:cs typeface="Arial" pitchFamily="34" charset="0"/>
              </a:rPr>
              <a:t> ai </a:t>
            </a:r>
            <a:r>
              <a:rPr lang="en-US" altLang="ko-KR" sz="1200" dirty="0" err="1">
                <a:solidFill>
                  <a:schemeClr val="tx1">
                    <a:lumMod val="75000"/>
                    <a:lumOff val="25000"/>
                  </a:schemeClr>
                </a:solidFill>
                <a:cs typeface="Arial" pitchFamily="34" charset="0"/>
              </a:rPr>
              <a:t>tuoi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clienti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concentrati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sulla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qualità</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fidelizza</a:t>
            </a:r>
            <a:r>
              <a:rPr lang="en-US" altLang="ko-KR" sz="1200" dirty="0">
                <a:solidFill>
                  <a:schemeClr val="tx1">
                    <a:lumMod val="75000"/>
                    <a:lumOff val="25000"/>
                  </a:schemeClr>
                </a:solidFill>
                <a:cs typeface="Arial" pitchFamily="34" charset="0"/>
              </a:rPr>
              <a:t> i </a:t>
            </a:r>
            <a:r>
              <a:rPr lang="en-US" altLang="ko-KR" sz="1200" dirty="0" err="1">
                <a:solidFill>
                  <a:schemeClr val="tx1">
                    <a:lumMod val="75000"/>
                    <a:lumOff val="25000"/>
                  </a:schemeClr>
                </a:solidFill>
                <a:cs typeface="Arial" pitchFamily="34" charset="0"/>
              </a:rPr>
              <a:t>clienti</a:t>
            </a:r>
            <a:r>
              <a:rPr lang="en-US" altLang="ko-KR" sz="1200" dirty="0">
                <a:solidFill>
                  <a:schemeClr val="tx1">
                    <a:lumMod val="75000"/>
                    <a:lumOff val="25000"/>
                  </a:schemeClr>
                </a:solidFill>
                <a:cs typeface="Arial" pitchFamily="34" charset="0"/>
              </a:rPr>
              <a:t>. </a:t>
            </a:r>
            <a:r>
              <a:rPr lang="en-US" altLang="ko-KR" sz="1200" b="1" dirty="0">
                <a:solidFill>
                  <a:schemeClr val="tx1">
                    <a:lumMod val="75000"/>
                    <a:lumOff val="25000"/>
                  </a:schemeClr>
                </a:solidFill>
                <a:cs typeface="Arial" pitchFamily="34" charset="0"/>
              </a:rPr>
              <a:t>
4. </a:t>
            </a:r>
            <a:r>
              <a:rPr lang="en-US" altLang="ko-KR" sz="1200" b="1" dirty="0" err="1">
                <a:solidFill>
                  <a:schemeClr val="tx1">
                    <a:lumMod val="75000"/>
                    <a:lumOff val="25000"/>
                  </a:schemeClr>
                </a:solidFill>
                <a:cs typeface="Arial" pitchFamily="34" charset="0"/>
              </a:rPr>
              <a:t>Diventa</a:t>
            </a:r>
            <a:r>
              <a:rPr lang="en-US" altLang="ko-KR" sz="1200" b="1" dirty="0">
                <a:solidFill>
                  <a:schemeClr val="tx1">
                    <a:lumMod val="75000"/>
                    <a:lumOff val="25000"/>
                  </a:schemeClr>
                </a:solidFill>
                <a:cs typeface="Arial" pitchFamily="34" charset="0"/>
              </a:rPr>
              <a:t> un libero </a:t>
            </a:r>
            <a:r>
              <a:rPr lang="en-US" altLang="ko-KR" sz="1200" b="1" dirty="0" err="1">
                <a:solidFill>
                  <a:schemeClr val="tx1">
                    <a:lumMod val="75000"/>
                    <a:lumOff val="25000"/>
                  </a:schemeClr>
                </a:solidFill>
                <a:cs typeface="Arial" pitchFamily="34" charset="0"/>
              </a:rPr>
              <a:t>professionista</a:t>
            </a:r>
            <a:r>
              <a:rPr lang="en-US" altLang="ko-KR" sz="1200" b="1"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Ci </a:t>
            </a:r>
            <a:r>
              <a:rPr lang="en-US" altLang="ko-KR" sz="1200" dirty="0" err="1">
                <a:solidFill>
                  <a:schemeClr val="tx1">
                    <a:lumMod val="75000"/>
                    <a:lumOff val="25000"/>
                  </a:schemeClr>
                </a:solidFill>
                <a:cs typeface="Arial" pitchFamily="34" charset="0"/>
              </a:rPr>
              <a:t>sono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molti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lavori</a:t>
            </a:r>
            <a:r>
              <a:rPr lang="en-US" altLang="ko-KR" sz="1200" dirty="0">
                <a:solidFill>
                  <a:schemeClr val="tx1">
                    <a:lumMod val="75000"/>
                    <a:lumOff val="25000"/>
                  </a:schemeClr>
                </a:solidFill>
                <a:cs typeface="Arial" pitchFamily="34" charset="0"/>
              </a:rPr>
              <a:t> che </a:t>
            </a:r>
            <a:r>
              <a:rPr lang="en-US" altLang="ko-KR" sz="1200" dirty="0" err="1">
                <a:solidFill>
                  <a:schemeClr val="tx1">
                    <a:lumMod val="75000"/>
                    <a:lumOff val="25000"/>
                  </a:schemeClr>
                </a:solidFill>
                <a:cs typeface="Arial" pitchFamily="34" charset="0"/>
              </a:rPr>
              <a:t>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permettono</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lavorare</a:t>
            </a:r>
            <a:r>
              <a:rPr lang="en-US" altLang="ko-KR" sz="1200" dirty="0">
                <a:solidFill>
                  <a:schemeClr val="tx1">
                    <a:lumMod val="75000"/>
                    <a:lumOff val="25000"/>
                  </a:schemeClr>
                </a:solidFill>
                <a:cs typeface="Arial" pitchFamily="34" charset="0"/>
              </a:rPr>
              <a:t> come libero </a:t>
            </a:r>
            <a:r>
              <a:rPr lang="en-US" altLang="ko-KR" sz="1200" dirty="0" err="1">
                <a:solidFill>
                  <a:schemeClr val="tx1">
                    <a:lumMod val="75000"/>
                    <a:lumOff val="25000"/>
                  </a:schemeClr>
                </a:solidFill>
                <a:cs typeface="Arial" pitchFamily="34" charset="0"/>
              </a:rPr>
              <a:t>professionista</a:t>
            </a:r>
            <a:r>
              <a:rPr lang="en-US" altLang="ko-KR" sz="1200" dirty="0">
                <a:solidFill>
                  <a:schemeClr val="tx1">
                    <a:lumMod val="75000"/>
                    <a:lumOff val="25000"/>
                  </a:schemeClr>
                </a:solidFill>
                <a:cs typeface="Arial" pitchFamily="34" charset="0"/>
              </a:rPr>
              <a:t>, vale a dire un micro-</a:t>
            </a:r>
            <a:r>
              <a:rPr lang="en-US" altLang="ko-KR" sz="1200" dirty="0" err="1">
                <a:solidFill>
                  <a:schemeClr val="tx1">
                    <a:lumMod val="75000"/>
                    <a:lumOff val="25000"/>
                  </a:schemeClr>
                </a:solidFill>
                <a:cs typeface="Arial" pitchFamily="34" charset="0"/>
              </a:rPr>
              <a:t>imprenditore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Impegnandoti</a:t>
            </a:r>
            <a:r>
              <a:rPr lang="en-US" altLang="ko-KR" sz="1200" dirty="0">
                <a:solidFill>
                  <a:schemeClr val="tx1">
                    <a:lumMod val="75000"/>
                    <a:lumOff val="25000"/>
                  </a:schemeClr>
                </a:solidFill>
                <a:cs typeface="Arial" pitchFamily="34" charset="0"/>
              </a:rPr>
              <a:t> in questo </a:t>
            </a:r>
            <a:r>
              <a:rPr lang="en-US" altLang="ko-KR" sz="1200" dirty="0" err="1">
                <a:solidFill>
                  <a:schemeClr val="tx1">
                    <a:lumMod val="75000"/>
                    <a:lumOff val="25000"/>
                  </a:schemeClr>
                </a:solidFill>
                <a:cs typeface="Arial" pitchFamily="34" charset="0"/>
              </a:rPr>
              <a:t>progetto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diventi</a:t>
            </a:r>
            <a:r>
              <a:rPr lang="en-US" altLang="ko-KR" sz="1200" dirty="0">
                <a:solidFill>
                  <a:schemeClr val="tx1">
                    <a:lumMod val="75000"/>
                    <a:lumOff val="25000"/>
                  </a:schemeClr>
                </a:solidFill>
                <a:cs typeface="Arial" pitchFamily="34" charset="0"/>
              </a:rPr>
              <a:t> il capo di te </a:t>
            </a:r>
            <a:r>
              <a:rPr lang="en-US" altLang="ko-KR" sz="1200" dirty="0" err="1">
                <a:solidFill>
                  <a:schemeClr val="tx1">
                    <a:lumMod val="75000"/>
                    <a:lumOff val="25000"/>
                  </a:schemeClr>
                </a:solidFill>
                <a:cs typeface="Arial" pitchFamily="34" charset="0"/>
              </a:rPr>
              <a:t>stesso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organizzi</a:t>
            </a:r>
            <a:r>
              <a:rPr lang="en-US" altLang="ko-KR" sz="1200" dirty="0">
                <a:solidFill>
                  <a:schemeClr val="tx1">
                    <a:lumMod val="75000"/>
                    <a:lumOff val="25000"/>
                  </a:schemeClr>
                </a:solidFill>
                <a:cs typeface="Arial" pitchFamily="34" charset="0"/>
              </a:rPr>
              <a:t> i </a:t>
            </a:r>
            <a:r>
              <a:rPr lang="en-US" altLang="ko-KR" sz="1200" dirty="0" err="1">
                <a:solidFill>
                  <a:schemeClr val="tx1">
                    <a:lumMod val="75000"/>
                    <a:lumOff val="25000"/>
                  </a:schemeClr>
                </a:solidFill>
                <a:cs typeface="Arial" pitchFamily="34" charset="0"/>
              </a:rPr>
              <a:t>tuoi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programmi</a:t>
            </a:r>
            <a:r>
              <a:rPr lang="en-US" altLang="ko-KR" sz="1200" dirty="0">
                <a:solidFill>
                  <a:schemeClr val="tx1">
                    <a:lumMod val="75000"/>
                    <a:lumOff val="25000"/>
                  </a:schemeClr>
                </a:solidFill>
                <a:cs typeface="Arial" pitchFamily="34" charset="0"/>
              </a:rPr>
              <a:t> come </a:t>
            </a:r>
            <a:r>
              <a:rPr lang="en-US" altLang="ko-KR" sz="1200" dirty="0" err="1">
                <a:solidFill>
                  <a:schemeClr val="tx1">
                    <a:lumMod val="75000"/>
                    <a:lumOff val="25000"/>
                  </a:schemeClr>
                </a:solidFill>
                <a:cs typeface="Arial" pitchFamily="34" charset="0"/>
              </a:rPr>
              <a:t>desideri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stabilisci</a:t>
            </a:r>
            <a:r>
              <a:rPr lang="en-US" altLang="ko-KR" sz="1200" dirty="0">
                <a:solidFill>
                  <a:schemeClr val="tx1">
                    <a:lumMod val="75000"/>
                    <a:lumOff val="25000"/>
                  </a:schemeClr>
                </a:solidFill>
                <a:cs typeface="Arial" pitchFamily="34" charset="0"/>
              </a:rPr>
              <a:t> il </a:t>
            </a:r>
            <a:r>
              <a:rPr lang="en-US" altLang="ko-KR" sz="1200" dirty="0" err="1">
                <a:solidFill>
                  <a:schemeClr val="tx1">
                    <a:lumMod val="75000"/>
                    <a:lumOff val="25000"/>
                  </a:schemeClr>
                </a:solidFill>
                <a:cs typeface="Arial" pitchFamily="34" charset="0"/>
              </a:rPr>
              <a:t>tuo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quadro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professionale</a:t>
            </a:r>
            <a:r>
              <a:rPr lang="en-US" altLang="ko-KR" sz="1200" dirty="0">
                <a:solidFill>
                  <a:schemeClr val="tx1">
                    <a:lumMod val="75000"/>
                    <a:lumOff val="25000"/>
                  </a:schemeClr>
                </a:solidFill>
                <a:cs typeface="Arial" pitchFamily="34" charset="0"/>
              </a:rPr>
              <a:t> e, </a:t>
            </a:r>
            <a:r>
              <a:rPr lang="en-US" altLang="ko-KR" sz="1200" dirty="0" err="1">
                <a:solidFill>
                  <a:schemeClr val="tx1">
                    <a:lumMod val="75000"/>
                    <a:lumOff val="25000"/>
                  </a:schemeClr>
                </a:solidFill>
                <a:cs typeface="Arial" pitchFamily="34" charset="0"/>
              </a:rPr>
              <a:t>soprattutto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tutte</a:t>
            </a:r>
            <a:r>
              <a:rPr lang="en-US" altLang="ko-KR" sz="1200" dirty="0">
                <a:solidFill>
                  <a:schemeClr val="tx1">
                    <a:lumMod val="75000"/>
                    <a:lumOff val="25000"/>
                  </a:schemeClr>
                </a:solidFill>
                <a:cs typeface="Arial" pitchFamily="34" charset="0"/>
              </a:rPr>
              <a:t> le </a:t>
            </a:r>
            <a:r>
              <a:rPr lang="en-US" altLang="ko-KR" sz="1200" dirty="0" err="1">
                <a:solidFill>
                  <a:schemeClr val="tx1">
                    <a:lumMod val="75000"/>
                    <a:lumOff val="25000"/>
                  </a:schemeClr>
                </a:solidFill>
                <a:cs typeface="Arial" pitchFamily="34" charset="0"/>
              </a:rPr>
              <a:t>possibilità</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rendere</a:t>
            </a:r>
            <a:r>
              <a:rPr lang="en-US" altLang="ko-KR" sz="1200" dirty="0">
                <a:solidFill>
                  <a:schemeClr val="tx1">
                    <a:lumMod val="75000"/>
                    <a:lumOff val="25000"/>
                  </a:schemeClr>
                </a:solidFill>
                <a:cs typeface="Arial" pitchFamily="34" charset="0"/>
              </a:rPr>
              <a:t> il </a:t>
            </a:r>
            <a:r>
              <a:rPr lang="en-US" altLang="ko-KR" sz="1200" dirty="0" err="1">
                <a:solidFill>
                  <a:schemeClr val="tx1">
                    <a:lumMod val="75000"/>
                    <a:lumOff val="25000"/>
                  </a:schemeClr>
                </a:solidFill>
                <a:cs typeface="Arial" pitchFamily="34" charset="0"/>
              </a:rPr>
              <a:t>tuo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progetto</a:t>
            </a:r>
            <a:r>
              <a:rPr lang="en-US" altLang="ko-KR" sz="1200" dirty="0">
                <a:solidFill>
                  <a:schemeClr val="tx1">
                    <a:lumMod val="75000"/>
                    <a:lumOff val="25000"/>
                  </a:schemeClr>
                </a:solidFill>
                <a:cs typeface="Arial" pitchFamily="34" charset="0"/>
              </a:rPr>
              <a:t> un business di </a:t>
            </a:r>
            <a:r>
              <a:rPr lang="en-US" altLang="ko-KR" sz="1200" dirty="0" err="1">
                <a:solidFill>
                  <a:schemeClr val="tx1">
                    <a:lumMod val="75000"/>
                    <a:lumOff val="25000"/>
                  </a:schemeClr>
                </a:solidFill>
                <a:cs typeface="Arial" pitchFamily="34" charset="0"/>
              </a:rPr>
              <a:t>successo</a:t>
            </a:r>
            <a:r>
              <a:rPr lang="en-US" altLang="ko-KR" sz="1200" dirty="0">
                <a:solidFill>
                  <a:schemeClr val="tx1">
                    <a:lumMod val="75000"/>
                    <a:lumOff val="25000"/>
                  </a:schemeClr>
                </a:solidFill>
                <a:cs typeface="Arial" pitchFamily="34" charset="0"/>
              </a:rPr>
              <a:t>. </a:t>
            </a:r>
            <a:r>
              <a:rPr lang="en-US" altLang="ko-KR" sz="1200" b="1" dirty="0">
                <a:solidFill>
                  <a:schemeClr val="tx1">
                    <a:lumMod val="75000"/>
                    <a:lumOff val="25000"/>
                  </a:schemeClr>
                </a:solidFill>
                <a:cs typeface="Arial" pitchFamily="34" charset="0"/>
              </a:rPr>
              <a:t>
5. </a:t>
            </a:r>
            <a:r>
              <a:rPr lang="en-US" altLang="ko-KR" sz="1200" b="1" dirty="0" err="1">
                <a:solidFill>
                  <a:schemeClr val="tx1">
                    <a:lumMod val="75000"/>
                    <a:lumOff val="25000"/>
                  </a:schemeClr>
                </a:solidFill>
                <a:cs typeface="Arial" pitchFamily="34" charset="0"/>
              </a:rPr>
              <a:t>Inizia</a:t>
            </a:r>
            <a:r>
              <a:rPr lang="en-US" altLang="ko-KR" sz="1200" b="1" dirty="0">
                <a:solidFill>
                  <a:schemeClr val="tx1">
                    <a:lumMod val="75000"/>
                    <a:lumOff val="25000"/>
                  </a:schemeClr>
                </a:solidFill>
                <a:cs typeface="Arial" pitchFamily="34" charset="0"/>
              </a:rPr>
              <a:t> a </a:t>
            </a:r>
            <a:r>
              <a:rPr lang="en-US" altLang="ko-KR" sz="1200" b="1" dirty="0" err="1">
                <a:solidFill>
                  <a:schemeClr val="tx1">
                    <a:lumMod val="75000"/>
                    <a:lumOff val="25000"/>
                  </a:schemeClr>
                </a:solidFill>
                <a:cs typeface="Arial" pitchFamily="34" charset="0"/>
              </a:rPr>
              <a:t>bloggare</a:t>
            </a:r>
            <a:r>
              <a:rPr lang="en-US" altLang="ko-KR" sz="1200" b="1"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Grande </a:t>
            </a:r>
            <a:r>
              <a:rPr lang="en-US" altLang="ko-KR" sz="1200" dirty="0" err="1">
                <a:solidFill>
                  <a:schemeClr val="tx1">
                    <a:lumMod val="75000"/>
                    <a:lumOff val="25000"/>
                  </a:schemeClr>
                </a:solidFill>
                <a:cs typeface="Arial" pitchFamily="34" charset="0"/>
              </a:rPr>
              <a:t>tendenza</a:t>
            </a:r>
            <a:r>
              <a:rPr lang="en-US" altLang="ko-KR" sz="1200" dirty="0">
                <a:solidFill>
                  <a:schemeClr val="tx1">
                    <a:lumMod val="75000"/>
                    <a:lumOff val="25000"/>
                  </a:schemeClr>
                </a:solidFill>
                <a:cs typeface="Arial" pitchFamily="34" charset="0"/>
              </a:rPr>
              <a:t> del </a:t>
            </a:r>
            <a:r>
              <a:rPr lang="en-US" altLang="ko-KR" sz="1200" dirty="0" err="1">
                <a:solidFill>
                  <a:schemeClr val="tx1">
                    <a:lumMod val="75000"/>
                    <a:lumOff val="25000"/>
                  </a:schemeClr>
                </a:solidFill>
                <a:cs typeface="Arial" pitchFamily="34" charset="0"/>
              </a:rPr>
              <a:t>momento</a:t>
            </a:r>
            <a:r>
              <a:rPr lang="en-US" altLang="ko-KR" sz="1200" dirty="0">
                <a:solidFill>
                  <a:schemeClr val="tx1">
                    <a:lumMod val="75000"/>
                    <a:lumOff val="25000"/>
                  </a:schemeClr>
                </a:solidFill>
                <a:cs typeface="Arial" pitchFamily="34" charset="0"/>
              </a:rPr>
              <a:t>, i blog </a:t>
            </a:r>
            <a:r>
              <a:rPr lang="en-US" altLang="ko-KR" sz="1200" dirty="0" err="1">
                <a:solidFill>
                  <a:schemeClr val="tx1">
                    <a:lumMod val="75000"/>
                    <a:lumOff val="25000"/>
                  </a:schemeClr>
                </a:solidFill>
                <a:cs typeface="Arial" pitchFamily="34" charset="0"/>
              </a:rPr>
              <a:t>stanno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fiorendo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su</a:t>
            </a:r>
            <a:r>
              <a:rPr lang="en-US" altLang="ko-KR" sz="1200" dirty="0">
                <a:solidFill>
                  <a:schemeClr val="tx1">
                    <a:lumMod val="75000"/>
                    <a:lumOff val="25000"/>
                  </a:schemeClr>
                </a:solidFill>
                <a:cs typeface="Arial" pitchFamily="34" charset="0"/>
              </a:rPr>
              <a:t> internet e </a:t>
            </a:r>
            <a:r>
              <a:rPr lang="en-US" altLang="ko-KR" sz="1200" dirty="0" err="1">
                <a:solidFill>
                  <a:schemeClr val="tx1">
                    <a:lumMod val="75000"/>
                    <a:lumOff val="25000"/>
                  </a:schemeClr>
                </a:solidFill>
                <a:cs typeface="Arial" pitchFamily="34" charset="0"/>
              </a:rPr>
              <a:t>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stanno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rivelando</a:t>
            </a:r>
            <a:r>
              <a:rPr lang="en-US" altLang="ko-KR" sz="1200" dirty="0">
                <a:solidFill>
                  <a:schemeClr val="tx1">
                    <a:lumMod val="75000"/>
                    <a:lumOff val="25000"/>
                  </a:schemeClr>
                </a:solidFill>
                <a:cs typeface="Arial" pitchFamily="34" charset="0"/>
              </a:rPr>
              <a:t> il piano </a:t>
            </a:r>
            <a:r>
              <a:rPr lang="en-US" altLang="ko-KR" sz="1200" dirty="0" err="1">
                <a:solidFill>
                  <a:schemeClr val="tx1">
                    <a:lumMod val="75000"/>
                    <a:lumOff val="25000"/>
                  </a:schemeClr>
                </a:solidFill>
                <a:cs typeface="Arial" pitchFamily="34" charset="0"/>
              </a:rPr>
              <a:t>ideale</a:t>
            </a:r>
            <a:r>
              <a:rPr lang="en-US" altLang="ko-KR" sz="1200" dirty="0">
                <a:solidFill>
                  <a:schemeClr val="tx1">
                    <a:lumMod val="75000"/>
                    <a:lumOff val="25000"/>
                  </a:schemeClr>
                </a:solidFill>
                <a:cs typeface="Arial" pitchFamily="34" charset="0"/>
              </a:rPr>
              <a:t> per </a:t>
            </a:r>
            <a:r>
              <a:rPr lang="en-US" altLang="ko-KR" sz="1200" dirty="0" err="1">
                <a:solidFill>
                  <a:schemeClr val="tx1">
                    <a:lumMod val="75000"/>
                    <a:lumOff val="25000"/>
                  </a:schemeClr>
                </a:solidFill>
                <a:cs typeface="Arial" pitchFamily="34" charset="0"/>
              </a:rPr>
              <a:t>determinati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profili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Quindi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crea</a:t>
            </a:r>
            <a:r>
              <a:rPr lang="en-US" altLang="ko-KR" sz="1200" dirty="0">
                <a:solidFill>
                  <a:schemeClr val="tx1">
                    <a:lumMod val="75000"/>
                    <a:lumOff val="25000"/>
                  </a:schemeClr>
                </a:solidFill>
                <a:cs typeface="Arial" pitchFamily="34" charset="0"/>
              </a:rPr>
              <a:t> un </a:t>
            </a:r>
            <a:r>
              <a:rPr lang="en-US" altLang="ko-KR" sz="1200" dirty="0" err="1">
                <a:solidFill>
                  <a:schemeClr val="tx1">
                    <a:lumMod val="75000"/>
                    <a:lumOff val="25000"/>
                  </a:schemeClr>
                </a:solidFill>
                <a:cs typeface="Arial" pitchFamily="34" charset="0"/>
              </a:rPr>
              <a:t>sito</a:t>
            </a:r>
            <a:r>
              <a:rPr lang="en-US" altLang="ko-KR" sz="1200" dirty="0">
                <a:solidFill>
                  <a:schemeClr val="tx1">
                    <a:lumMod val="75000"/>
                    <a:lumOff val="25000"/>
                  </a:schemeClr>
                </a:solidFill>
                <a:cs typeface="Arial" pitchFamily="34" charset="0"/>
              </a:rPr>
              <a:t> web, </a:t>
            </a:r>
            <a:r>
              <a:rPr lang="en-US" altLang="ko-KR" sz="1200" dirty="0" err="1">
                <a:solidFill>
                  <a:schemeClr val="tx1">
                    <a:lumMod val="75000"/>
                    <a:lumOff val="25000"/>
                  </a:schemeClr>
                </a:solidFill>
                <a:cs typeface="Arial" pitchFamily="34" charset="0"/>
              </a:rPr>
              <a:t>definisci</a:t>
            </a:r>
            <a:r>
              <a:rPr lang="en-US" altLang="ko-KR" sz="1200" dirty="0">
                <a:solidFill>
                  <a:schemeClr val="tx1">
                    <a:lumMod val="75000"/>
                    <a:lumOff val="25000"/>
                  </a:schemeClr>
                </a:solidFill>
                <a:cs typeface="Arial" pitchFamily="34" charset="0"/>
              </a:rPr>
              <a:t> il </a:t>
            </a:r>
            <a:r>
              <a:rPr lang="en-US" altLang="ko-KR" sz="1200" dirty="0" err="1">
                <a:solidFill>
                  <a:schemeClr val="tx1">
                    <a:lumMod val="75000"/>
                    <a:lumOff val="25000"/>
                  </a:schemeClr>
                </a:solidFill>
                <a:cs typeface="Arial" pitchFamily="34" charset="0"/>
              </a:rPr>
              <a:t>tuo</a:t>
            </a:r>
            <a:r>
              <a:rPr lang="en-US" altLang="ko-KR" sz="1200" dirty="0">
                <a:solidFill>
                  <a:schemeClr val="tx1">
                    <a:lumMod val="75000"/>
                    <a:lumOff val="25000"/>
                  </a:schemeClr>
                </a:solidFill>
                <a:cs typeface="Arial" pitchFamily="34" charset="0"/>
              </a:rPr>
              <a:t> target, </a:t>
            </a:r>
            <a:r>
              <a:rPr lang="en-US" altLang="ko-KR" sz="1200" dirty="0" err="1">
                <a:solidFill>
                  <a:schemeClr val="tx1">
                    <a:lumMod val="75000"/>
                    <a:lumOff val="25000"/>
                  </a:schemeClr>
                </a:solidFill>
                <a:cs typeface="Arial" pitchFamily="34" charset="0"/>
              </a:rPr>
              <a:t>trova</a:t>
            </a:r>
            <a:r>
              <a:rPr lang="en-US" altLang="ko-KR" sz="1200" dirty="0">
                <a:solidFill>
                  <a:schemeClr val="tx1">
                    <a:lumMod val="75000"/>
                    <a:lumOff val="25000"/>
                  </a:schemeClr>
                </a:solidFill>
                <a:cs typeface="Arial" pitchFamily="34" charset="0"/>
              </a:rPr>
              <a:t> le parole </a:t>
            </a:r>
            <a:r>
              <a:rPr lang="en-US" altLang="ko-KR" sz="1200" dirty="0" err="1">
                <a:solidFill>
                  <a:schemeClr val="tx1">
                    <a:lumMod val="75000"/>
                    <a:lumOff val="25000"/>
                  </a:schemeClr>
                </a:solidFill>
                <a:cs typeface="Arial" pitchFamily="34" charset="0"/>
              </a:rPr>
              <a:t>chiave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giuste</a:t>
            </a:r>
            <a:r>
              <a:rPr lang="en-US" altLang="ko-KR" sz="1200" dirty="0">
                <a:solidFill>
                  <a:schemeClr val="tx1">
                    <a:lumMod val="75000"/>
                    <a:lumOff val="25000"/>
                  </a:schemeClr>
                </a:solidFill>
                <a:cs typeface="Arial" pitchFamily="34" charset="0"/>
              </a:rPr>
              <a:t> e </a:t>
            </a:r>
            <a:r>
              <a:rPr lang="en-US" altLang="ko-KR" sz="1200" dirty="0" err="1">
                <a:solidFill>
                  <a:schemeClr val="tx1">
                    <a:lumMod val="75000"/>
                    <a:lumOff val="25000"/>
                  </a:schemeClr>
                </a:solidFill>
                <a:cs typeface="Arial" pitchFamily="34" charset="0"/>
              </a:rPr>
              <a:t>fidelizza</a:t>
            </a:r>
            <a:r>
              <a:rPr lang="en-US" altLang="ko-KR" sz="1200" dirty="0">
                <a:solidFill>
                  <a:schemeClr val="tx1">
                    <a:lumMod val="75000"/>
                    <a:lumOff val="25000"/>
                  </a:schemeClr>
                </a:solidFill>
                <a:cs typeface="Arial" pitchFamily="34" charset="0"/>
              </a:rPr>
              <a:t> i </a:t>
            </a:r>
            <a:r>
              <a:rPr lang="en-US" altLang="ko-KR" sz="1200" dirty="0" err="1">
                <a:solidFill>
                  <a:schemeClr val="tx1">
                    <a:lumMod val="75000"/>
                    <a:lumOff val="25000"/>
                  </a:schemeClr>
                </a:solidFill>
                <a:cs typeface="Arial" pitchFamily="34" charset="0"/>
              </a:rPr>
              <a:t>clienti</a:t>
            </a:r>
            <a:r>
              <a:rPr lang="en-US" altLang="ko-KR" sz="1200" dirty="0">
                <a:solidFill>
                  <a:schemeClr val="tx1">
                    <a:lumMod val="75000"/>
                    <a:lumOff val="25000"/>
                  </a:schemeClr>
                </a:solidFill>
                <a:cs typeface="Arial" pitchFamily="34" charset="0"/>
              </a:rPr>
              <a:t>.</a:t>
            </a:r>
            <a:r>
              <a:rPr lang="en-US" altLang="ko-KR" sz="1200" b="1" dirty="0">
                <a:solidFill>
                  <a:schemeClr val="tx1">
                    <a:lumMod val="75000"/>
                    <a:lumOff val="25000"/>
                  </a:schemeClr>
                </a:solidFill>
                <a:cs typeface="Arial" pitchFamily="34" charset="0"/>
              </a:rPr>
              <a:t>
6. </a:t>
            </a:r>
            <a:r>
              <a:rPr lang="en-US" altLang="ko-KR" sz="1200" b="1" dirty="0" err="1">
                <a:solidFill>
                  <a:schemeClr val="tx1">
                    <a:lumMod val="75000"/>
                    <a:lumOff val="25000"/>
                  </a:schemeClr>
                </a:solidFill>
                <a:cs typeface="Arial" pitchFamily="34" charset="0"/>
              </a:rPr>
              <a:t>Pubblica</a:t>
            </a:r>
            <a:r>
              <a:rPr lang="en-US" altLang="ko-KR" sz="1200" b="1" dirty="0">
                <a:solidFill>
                  <a:schemeClr val="tx1">
                    <a:lumMod val="75000"/>
                    <a:lumOff val="25000"/>
                  </a:schemeClr>
                </a:solidFill>
                <a:cs typeface="Arial" pitchFamily="34" charset="0"/>
              </a:rPr>
              <a:t> il </a:t>
            </a:r>
            <a:r>
              <a:rPr lang="en-US" altLang="ko-KR" sz="1200" b="1" dirty="0" err="1">
                <a:solidFill>
                  <a:schemeClr val="tx1">
                    <a:lumMod val="75000"/>
                    <a:lumOff val="25000"/>
                  </a:schemeClr>
                </a:solidFill>
                <a:cs typeface="Arial" pitchFamily="34" charset="0"/>
              </a:rPr>
              <a:t>tuo</a:t>
            </a:r>
            <a:r>
              <a:rPr lang="en-US" altLang="ko-KR" sz="1200" b="1" dirty="0">
                <a:solidFill>
                  <a:schemeClr val="tx1">
                    <a:lumMod val="75000"/>
                    <a:lumOff val="25000"/>
                  </a:schemeClr>
                </a:solidFill>
                <a:cs typeface="Arial" pitchFamily="34" charset="0"/>
              </a:rPr>
              <a:t> e-book
</a:t>
            </a:r>
            <a:r>
              <a:rPr lang="en-US" altLang="ko-KR" sz="1200" dirty="0">
                <a:solidFill>
                  <a:schemeClr val="tx1">
                    <a:lumMod val="75000"/>
                    <a:lumOff val="25000"/>
                  </a:schemeClr>
                </a:solidFill>
                <a:cs typeface="Arial" pitchFamily="34" charset="0"/>
              </a:rPr>
              <a:t>La </a:t>
            </a:r>
            <a:r>
              <a:rPr lang="en-US" altLang="ko-KR" sz="1200" dirty="0" err="1">
                <a:solidFill>
                  <a:schemeClr val="tx1">
                    <a:lumMod val="75000"/>
                    <a:lumOff val="25000"/>
                  </a:schemeClr>
                </a:solidFill>
                <a:cs typeface="Arial" pitchFamily="34" charset="0"/>
              </a:rPr>
              <a:t>pubblicazione</a:t>
            </a:r>
            <a:r>
              <a:rPr lang="en-US" altLang="ko-KR" sz="1200" dirty="0">
                <a:solidFill>
                  <a:schemeClr val="tx1">
                    <a:lumMod val="75000"/>
                    <a:lumOff val="25000"/>
                  </a:schemeClr>
                </a:solidFill>
                <a:cs typeface="Arial" pitchFamily="34" charset="0"/>
              </a:rPr>
              <a:t> di un e-book </a:t>
            </a:r>
            <a:r>
              <a:rPr lang="en-US" altLang="ko-KR" sz="1200" dirty="0" err="1">
                <a:solidFill>
                  <a:schemeClr val="tx1">
                    <a:lumMod val="75000"/>
                    <a:lumOff val="25000"/>
                  </a:schemeClr>
                </a:solidFill>
                <a:cs typeface="Arial" pitchFamily="34" charset="0"/>
              </a:rPr>
              <a:t>può</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essere</a:t>
            </a:r>
            <a:r>
              <a:rPr lang="en-US" altLang="ko-KR" sz="1200" dirty="0">
                <a:solidFill>
                  <a:schemeClr val="tx1">
                    <a:lumMod val="75000"/>
                    <a:lumOff val="25000"/>
                  </a:schemeClr>
                </a:solidFill>
                <a:cs typeface="Arial" pitchFamily="34" charset="0"/>
              </a:rPr>
              <a:t> molto </a:t>
            </a:r>
            <a:r>
              <a:rPr lang="en-US" altLang="ko-KR" sz="1200" dirty="0" err="1">
                <a:solidFill>
                  <a:schemeClr val="tx1">
                    <a:lumMod val="75000"/>
                    <a:lumOff val="25000"/>
                  </a:schemeClr>
                </a:solidFill>
                <a:cs typeface="Arial" pitchFamily="34" charset="0"/>
              </a:rPr>
              <a:t>redditizia</a:t>
            </a:r>
            <a:r>
              <a:rPr lang="en-US" altLang="ko-KR" sz="1200" dirty="0">
                <a:solidFill>
                  <a:schemeClr val="tx1">
                    <a:lumMod val="75000"/>
                    <a:lumOff val="25000"/>
                  </a:schemeClr>
                </a:solidFill>
                <a:cs typeface="Arial" pitchFamily="34" charset="0"/>
              </a:rPr>
              <a:t> a </a:t>
            </a:r>
            <a:r>
              <a:rPr lang="en-US" altLang="ko-KR" sz="1200" dirty="0" err="1">
                <a:solidFill>
                  <a:schemeClr val="tx1">
                    <a:lumMod val="75000"/>
                    <a:lumOff val="25000"/>
                  </a:schemeClr>
                </a:solidFill>
                <a:cs typeface="Arial" pitchFamily="34" charset="0"/>
              </a:rPr>
              <a:t>lungo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termine</a:t>
            </a:r>
            <a:r>
              <a:rPr lang="en-US" altLang="ko-KR" sz="1200" dirty="0">
                <a:solidFill>
                  <a:schemeClr val="tx1">
                    <a:lumMod val="75000"/>
                    <a:lumOff val="25000"/>
                  </a:schemeClr>
                </a:solidFill>
                <a:cs typeface="Arial" pitchFamily="34" charset="0"/>
              </a:rPr>
              <a:t> e </a:t>
            </a:r>
            <a:r>
              <a:rPr lang="en-US" altLang="ko-KR" sz="1200" dirty="0" err="1">
                <a:solidFill>
                  <a:schemeClr val="tx1">
                    <a:lumMod val="75000"/>
                    <a:lumOff val="25000"/>
                  </a:schemeClr>
                </a:solidFill>
                <a:cs typeface="Arial" pitchFamily="34" charset="0"/>
              </a:rPr>
              <a:t>può</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portarti</a:t>
            </a:r>
            <a:r>
              <a:rPr lang="en-US" altLang="ko-KR" sz="1200" dirty="0">
                <a:solidFill>
                  <a:schemeClr val="tx1">
                    <a:lumMod val="75000"/>
                    <a:lumOff val="25000"/>
                  </a:schemeClr>
                </a:solidFill>
                <a:cs typeface="Arial" pitchFamily="34" charset="0"/>
              </a:rPr>
              <a:t> un </a:t>
            </a:r>
            <a:r>
              <a:rPr lang="en-US" altLang="ko-KR" sz="1200" dirty="0" err="1">
                <a:solidFill>
                  <a:schemeClr val="tx1">
                    <a:lumMod val="75000"/>
                    <a:lumOff val="25000"/>
                  </a:schemeClr>
                </a:solidFill>
                <a:cs typeface="Arial" pitchFamily="34" charset="0"/>
              </a:rPr>
              <a:t>passo</a:t>
            </a:r>
            <a:r>
              <a:rPr lang="en-US" altLang="ko-KR" sz="1200" dirty="0">
                <a:solidFill>
                  <a:schemeClr val="tx1">
                    <a:lumMod val="75000"/>
                    <a:lumOff val="25000"/>
                  </a:schemeClr>
                </a:solidFill>
                <a:cs typeface="Arial" pitchFamily="34" charset="0"/>
              </a:rPr>
              <a:t> avanti rispetto ai </a:t>
            </a:r>
            <a:r>
              <a:rPr lang="en-US" altLang="ko-KR" sz="1200" dirty="0" err="1">
                <a:solidFill>
                  <a:schemeClr val="tx1">
                    <a:lumMod val="75000"/>
                    <a:lumOff val="25000"/>
                  </a:schemeClr>
                </a:solidFill>
                <a:cs typeface="Arial" pitchFamily="34" charset="0"/>
              </a:rPr>
              <a:t>tuoi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concorrenti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sull’e</a:t>
            </a:r>
            <a:r>
              <a:rPr lang="en-US" altLang="ko-KR" sz="1200" dirty="0">
                <a:solidFill>
                  <a:schemeClr val="tx1">
                    <a:lumMod val="75000"/>
                    <a:lumOff val="25000"/>
                  </a:schemeClr>
                </a:solidFill>
                <a:cs typeface="Arial" pitchFamily="34" charset="0"/>
              </a:rPr>
              <a:t>-market.    </a:t>
            </a:r>
            <a:r>
              <a:rPr lang="en-US" altLang="ko-KR" sz="1200" b="1"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36173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030077" y="267494"/>
            <a:ext cx="6939830" cy="1204625"/>
          </a:xfrm>
          <a:prstGeom prst="rect">
            <a:avLst/>
          </a:prstGeom>
          <a:noFill/>
        </p:spPr>
        <p:txBody>
          <a:bodyPr wrap="square">
            <a:spAutoFit/>
          </a:bodyPr>
          <a:lstStyle/>
          <a:p>
            <a:pPr algn="ctr">
              <a:lnSpc>
                <a:spcPct val="107000"/>
              </a:lnSpc>
              <a:spcAft>
                <a:spcPts val="800"/>
              </a:spcAft>
            </a:pPr>
            <a:r>
              <a:rPr lang="en-GB" sz="2000" b="1" dirty="0">
                <a:latin typeface="Arial" panose="020B0604020202020204" pitchFamily="34" charset="0"/>
                <a:ea typeface="Arial" panose="020B0604020202020204" pitchFamily="34" charset="0"/>
              </a:rPr>
              <a:t>3. Un business </a:t>
            </a:r>
            <a:r>
              <a:rPr lang="en-GB" sz="2000" b="1" dirty="0" err="1">
                <a:latin typeface="Arial" panose="020B0604020202020204" pitchFamily="34" charset="0"/>
                <a:ea typeface="Arial" panose="020B0604020202020204" pitchFamily="34" charset="0"/>
              </a:rPr>
              <a:t>redditizio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nell’era</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digitale</a:t>
            </a:r>
            <a:r>
              <a:rPr lang="en-GB" sz="2000" b="1" dirty="0">
                <a:latin typeface="Arial" panose="020B0604020202020204" pitchFamily="34" charset="0"/>
                <a:ea typeface="Arial" panose="020B0604020202020204" pitchFamily="34" charset="0"/>
              </a:rPr>
              <a:t> 
</a:t>
            </a:r>
            <a:r>
              <a:rPr lang="en-GB" sz="1800" b="1" dirty="0">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7" name="CasetăText 6">
            <a:extLst>
              <a:ext uri="{FF2B5EF4-FFF2-40B4-BE49-F238E27FC236}">
                <a16:creationId xmlns:a16="http://schemas.microsoft.com/office/drawing/2014/main" id="{3FAEDB3E-301C-6F3A-A517-DF7495943DE0}"/>
              </a:ext>
            </a:extLst>
          </p:cNvPr>
          <p:cNvSpPr txBox="1"/>
          <p:nvPr/>
        </p:nvSpPr>
        <p:spPr>
          <a:xfrm>
            <a:off x="611560" y="791135"/>
            <a:ext cx="8208912" cy="3724033"/>
          </a:xfrm>
          <a:prstGeom prst="rect">
            <a:avLst/>
          </a:prstGeom>
          <a:noFill/>
        </p:spPr>
        <p:txBody>
          <a:bodyPr wrap="square">
            <a:spAutoFit/>
          </a:bodyPr>
          <a:lstStyle/>
          <a:p>
            <a:pPr>
              <a:lnSpc>
                <a:spcPct val="107000"/>
              </a:lnSpc>
              <a:spcAft>
                <a:spcPts val="800"/>
              </a:spcAft>
            </a:pPr>
            <a:r>
              <a:rPr lang="en-GB" b="1" i="1" dirty="0" err="1">
                <a:latin typeface="Arial" panose="020B0604020202020204" pitchFamily="34" charset="0"/>
                <a:ea typeface="Arial" panose="020B0604020202020204" pitchFamily="34" charset="0"/>
              </a:rPr>
              <a:t>Sezione</a:t>
            </a:r>
            <a:r>
              <a:rPr lang="en-GB" b="1" i="1" dirty="0">
                <a:latin typeface="Arial" panose="020B0604020202020204" pitchFamily="34" charset="0"/>
                <a:ea typeface="Arial" panose="020B0604020202020204" pitchFamily="34" charset="0"/>
              </a:rPr>
              <a:t> 3.2: </a:t>
            </a:r>
            <a:r>
              <a:rPr lang="en-GB" b="1" i="1" dirty="0" err="1">
                <a:latin typeface="Arial" panose="020B0604020202020204" pitchFamily="34" charset="0"/>
                <a:ea typeface="Arial" panose="020B0604020202020204" pitchFamily="34" charset="0"/>
              </a:rPr>
              <a:t>Imprese</a:t>
            </a:r>
            <a:r>
              <a:rPr lang="en-GB" b="1" i="1" dirty="0">
                <a:latin typeface="Arial" panose="020B0604020202020204" pitchFamily="34" charset="0"/>
                <a:ea typeface="Arial" panose="020B0604020202020204" pitchFamily="34" charset="0"/>
              </a:rPr>
              <a:t> </a:t>
            </a:r>
            <a:r>
              <a:rPr lang="en-GB" b="1" i="1" dirty="0" err="1">
                <a:latin typeface="Arial" panose="020B0604020202020204" pitchFamily="34" charset="0"/>
                <a:ea typeface="Arial" panose="020B0604020202020204" pitchFamily="34" charset="0"/>
              </a:rPr>
              <a:t>molto</a:t>
            </a:r>
            <a:r>
              <a:rPr lang="en-GB" b="1" i="1" dirty="0">
                <a:latin typeface="Arial" panose="020B0604020202020204" pitchFamily="34" charset="0"/>
                <a:ea typeface="Arial" panose="020B0604020202020204" pitchFamily="34" charset="0"/>
              </a:rPr>
              <a:t> </a:t>
            </a:r>
            <a:r>
              <a:rPr lang="en-GB" b="1" i="1" dirty="0" err="1">
                <a:latin typeface="Arial" panose="020B0604020202020204" pitchFamily="34" charset="0"/>
                <a:ea typeface="Arial" panose="020B0604020202020204" pitchFamily="34" charset="0"/>
              </a:rPr>
              <a:t>richieste</a:t>
            </a:r>
            <a:r>
              <a:rPr lang="en-GB" b="1" i="1" dirty="0">
                <a:latin typeface="Arial" panose="020B0604020202020204" pitchFamily="34" charset="0"/>
                <a:ea typeface="Arial" panose="020B0604020202020204" pitchFamily="34" charset="0"/>
              </a:rPr>
              <a:t> 
</a:t>
            </a:r>
            <a:r>
              <a:rPr lang="en-GB" sz="1200" i="1" dirty="0">
                <a:latin typeface="Arial" panose="020B0604020202020204" pitchFamily="34" charset="0"/>
                <a:ea typeface="Arial" panose="020B0604020202020204" pitchFamily="34" charset="0"/>
              </a:rPr>
              <a:t>Ci </a:t>
            </a:r>
            <a:r>
              <a:rPr lang="en-GB" sz="1200" i="1" dirty="0" err="1">
                <a:latin typeface="Arial" panose="020B0604020202020204" pitchFamily="34" charset="0"/>
                <a:ea typeface="Arial" panose="020B0604020202020204" pitchFamily="34" charset="0"/>
              </a:rPr>
              <a:t>sono</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molte</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opportunità</a:t>
            </a:r>
            <a:r>
              <a:rPr lang="en-GB" sz="1200" i="1" dirty="0">
                <a:latin typeface="Arial" panose="020B0604020202020204" pitchFamily="34" charset="0"/>
                <a:ea typeface="Arial" panose="020B0604020202020204" pitchFamily="34" charset="0"/>
              </a:rPr>
              <a:t> per </a:t>
            </a:r>
            <a:r>
              <a:rPr lang="en-GB" sz="1200" i="1" dirty="0" err="1">
                <a:latin typeface="Arial" panose="020B0604020202020204" pitchFamily="34" charset="0"/>
                <a:ea typeface="Arial" panose="020B0604020202020204" pitchFamily="34" charset="0"/>
              </a:rPr>
              <a:t>avviare</a:t>
            </a:r>
            <a:r>
              <a:rPr lang="en-GB" sz="1200" i="1" dirty="0">
                <a:latin typeface="Arial" panose="020B0604020202020204" pitchFamily="34" charset="0"/>
                <a:ea typeface="Arial" panose="020B0604020202020204" pitchFamily="34" charset="0"/>
              </a:rPr>
              <a:t> un e-business che </a:t>
            </a:r>
            <a:r>
              <a:rPr lang="en-GB" sz="1200" i="1" dirty="0" err="1">
                <a:latin typeface="Arial" panose="020B0604020202020204" pitchFamily="34" charset="0"/>
                <a:ea typeface="Arial" panose="020B0604020202020204" pitchFamily="34" charset="0"/>
              </a:rPr>
              <a:t>può</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trasformarsi</a:t>
            </a:r>
            <a:r>
              <a:rPr lang="en-GB" sz="1200" i="1" dirty="0">
                <a:latin typeface="Arial" panose="020B0604020202020204" pitchFamily="34" charset="0"/>
                <a:ea typeface="Arial" panose="020B0604020202020204" pitchFamily="34" charset="0"/>
              </a:rPr>
              <a:t> in </a:t>
            </a:r>
            <a:r>
              <a:rPr lang="en-GB" sz="1200" i="1" dirty="0" err="1">
                <a:latin typeface="Arial" panose="020B0604020202020204" pitchFamily="34" charset="0"/>
                <a:ea typeface="Arial" panose="020B0604020202020204" pitchFamily="34" charset="0"/>
              </a:rPr>
              <a:t>un’attività</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redditizia</a:t>
            </a:r>
            <a:r>
              <a:rPr lang="en-GB" sz="1200" i="1" dirty="0">
                <a:latin typeface="Arial" panose="020B0604020202020204" pitchFamily="34" charset="0"/>
                <a:ea typeface="Arial" panose="020B0604020202020204" pitchFamily="34" charset="0"/>
              </a:rPr>
              <a:t> e a </a:t>
            </a:r>
            <a:r>
              <a:rPr lang="en-GB" sz="1200" i="1" dirty="0" err="1">
                <a:latin typeface="Arial" panose="020B0604020202020204" pitchFamily="34" charset="0"/>
                <a:ea typeface="Arial" panose="020B0604020202020204" pitchFamily="34" charset="0"/>
              </a:rPr>
              <a:t>lungo</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termine</a:t>
            </a:r>
            <a:r>
              <a:rPr lang="en-GB" sz="1200" i="1" dirty="0">
                <a:latin typeface="Arial" panose="020B0604020202020204" pitchFamily="34" charset="0"/>
                <a:ea typeface="Arial" panose="020B0604020202020204" pitchFamily="34" charset="0"/>
              </a:rPr>
              <a:t>. 
Ecco </a:t>
            </a:r>
            <a:r>
              <a:rPr lang="en-GB" sz="1200" i="1" dirty="0" err="1">
                <a:latin typeface="Arial" panose="020B0604020202020204" pitchFamily="34" charset="0"/>
                <a:ea typeface="Arial" panose="020B0604020202020204" pitchFamily="34" charset="0"/>
              </a:rPr>
              <a:t>alcune</a:t>
            </a:r>
            <a:r>
              <a:rPr lang="en-GB" sz="1200" i="1" dirty="0">
                <a:latin typeface="Arial" panose="020B0604020202020204" pitchFamily="34" charset="0"/>
                <a:ea typeface="Arial" panose="020B0604020202020204" pitchFamily="34" charset="0"/>
              </a:rPr>
              <a:t> idee di </a:t>
            </a:r>
            <a:r>
              <a:rPr lang="en-GB" sz="1200" i="1" dirty="0" err="1">
                <a:latin typeface="Arial" panose="020B0604020202020204" pitchFamily="34" charset="0"/>
                <a:ea typeface="Arial" panose="020B0604020202020204" pitchFamily="34" charset="0"/>
              </a:rPr>
              <a:t>tali</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lavori</a:t>
            </a:r>
            <a:r>
              <a:rPr lang="en-GB" sz="1200" i="1" dirty="0">
                <a:latin typeface="Arial" panose="020B0604020202020204" pitchFamily="34" charset="0"/>
                <a:ea typeface="Arial" panose="020B0604020202020204" pitchFamily="34" charset="0"/>
              </a:rPr>
              <a:t> che </a:t>
            </a:r>
            <a:r>
              <a:rPr lang="en-GB" sz="1200" i="1" dirty="0" err="1">
                <a:latin typeface="Arial" panose="020B0604020202020204" pitchFamily="34" charset="0"/>
                <a:ea typeface="Arial" panose="020B0604020202020204" pitchFamily="34" charset="0"/>
              </a:rPr>
              <a:t>possono</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essere</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eseguiti</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dalli’ntimità</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della</a:t>
            </a:r>
            <a:r>
              <a:rPr lang="en-GB" sz="1200" i="1" dirty="0">
                <a:latin typeface="Arial" panose="020B0604020202020204" pitchFamily="34" charset="0"/>
                <a:ea typeface="Arial" panose="020B0604020202020204" pitchFamily="34" charset="0"/>
              </a:rPr>
              <a:t> </a:t>
            </a:r>
            <a:r>
              <a:rPr lang="en-GB" sz="1200" i="1" dirty="0" err="1">
                <a:latin typeface="Arial" panose="020B0604020202020204" pitchFamily="34" charset="0"/>
                <a:ea typeface="Arial" panose="020B0604020202020204" pitchFamily="34" charset="0"/>
              </a:rPr>
              <a:t>tua</a:t>
            </a:r>
            <a:r>
              <a:rPr lang="en-GB" sz="1200" i="1" dirty="0">
                <a:latin typeface="Arial" panose="020B0604020202020204" pitchFamily="34" charset="0"/>
                <a:ea typeface="Arial" panose="020B0604020202020204" pitchFamily="34" charset="0"/>
              </a:rPr>
              <a:t> casa:
</a:t>
            </a:r>
            <a:r>
              <a:rPr lang="ro-RO" sz="1100" b="1" i="1" dirty="0">
                <a:latin typeface="Arial" panose="020B0604020202020204" pitchFamily="34" charset="0"/>
                <a:ea typeface="Calibri" panose="020F0502020204030204" pitchFamily="34" charset="0"/>
                <a:cs typeface="Times New Roman" panose="02020603050405020304" pitchFamily="18" charset="0"/>
              </a:rPr>
              <a:t>1. </a:t>
            </a:r>
            <a:r>
              <a:rPr lang="ro-RO" sz="1100" b="1" i="1" dirty="0" err="1">
                <a:latin typeface="Arial" panose="020B0604020202020204" pitchFamily="34" charset="0"/>
                <a:ea typeface="Calibri" panose="020F0502020204030204" pitchFamily="34" charset="0"/>
                <a:cs typeface="Times New Roman" panose="02020603050405020304" pitchFamily="18" charset="0"/>
              </a:rPr>
              <a:t>Avvia</a:t>
            </a:r>
            <a:r>
              <a:rPr lang="ro-RO" sz="1100" b="1" i="1" dirty="0">
                <a:latin typeface="Arial" panose="020B0604020202020204" pitchFamily="34" charset="0"/>
                <a:ea typeface="Calibri" panose="020F0502020204030204" pitchFamily="34" charset="0"/>
                <a:cs typeface="Times New Roman" panose="02020603050405020304" pitchFamily="18" charset="0"/>
              </a:rPr>
              <a:t> un blog
</a:t>
            </a:r>
            <a:r>
              <a:rPr lang="ro-RO" sz="1100" i="1" dirty="0" err="1">
                <a:latin typeface="Arial" panose="020B0604020202020204" pitchFamily="34" charset="0"/>
                <a:ea typeface="Calibri" panose="020F0502020204030204" pitchFamily="34" charset="0"/>
                <a:cs typeface="Times New Roman" panose="02020603050405020304" pitchFamily="18" charset="0"/>
              </a:rPr>
              <a:t>Migliaia</a:t>
            </a:r>
            <a:r>
              <a:rPr lang="ro-RO" sz="1100" i="1" dirty="0">
                <a:latin typeface="Arial" panose="020B0604020202020204" pitchFamily="34" charset="0"/>
                <a:ea typeface="Calibri" panose="020F0502020204030204" pitchFamily="34" charset="0"/>
                <a:cs typeface="Times New Roman" panose="02020603050405020304" pitchFamily="18" charset="0"/>
              </a:rPr>
              <a:t> o </a:t>
            </a:r>
            <a:r>
              <a:rPr lang="ro-RO" sz="1100" i="1" dirty="0" err="1">
                <a:latin typeface="Arial" panose="020B0604020202020204" pitchFamily="34" charset="0"/>
                <a:ea typeface="Calibri" panose="020F0502020204030204" pitchFamily="34" charset="0"/>
                <a:cs typeface="Times New Roman" panose="02020603050405020304" pitchFamily="18" charset="0"/>
              </a:rPr>
              <a:t>addirittura</a:t>
            </a:r>
            <a:r>
              <a:rPr lang="ro-RO" sz="1100" i="1" dirty="0">
                <a:latin typeface="Arial" panose="020B0604020202020204" pitchFamily="34" charset="0"/>
                <a:ea typeface="Calibri" panose="020F0502020204030204" pitchFamily="34" charset="0"/>
                <a:cs typeface="Times New Roman" panose="02020603050405020304" pitchFamily="18" charset="0"/>
              </a:rPr>
              <a:t> </a:t>
            </a:r>
            <a:r>
              <a:rPr lang="ro-RO" sz="1100" i="1" dirty="0" err="1">
                <a:latin typeface="Arial" panose="020B0604020202020204" pitchFamily="34" charset="0"/>
                <a:ea typeface="Calibri" panose="020F0502020204030204" pitchFamily="34" charset="0"/>
                <a:cs typeface="Times New Roman" panose="02020603050405020304" pitchFamily="18" charset="0"/>
              </a:rPr>
              <a:t>centinaia</a:t>
            </a:r>
            <a:r>
              <a:rPr lang="ro-RO" sz="1100" i="1" dirty="0">
                <a:latin typeface="Arial" panose="020B0604020202020204" pitchFamily="34" charset="0"/>
                <a:ea typeface="Calibri" panose="020F0502020204030204" pitchFamily="34" charset="0"/>
                <a:cs typeface="Times New Roman" panose="02020603050405020304" pitchFamily="18" charset="0"/>
              </a:rPr>
              <a:t> di </a:t>
            </a:r>
            <a:r>
              <a:rPr lang="ro-RO" sz="1100" i="1" dirty="0" err="1">
                <a:latin typeface="Arial" panose="020B0604020202020204" pitchFamily="34" charset="0"/>
                <a:ea typeface="Calibri" panose="020F0502020204030204" pitchFamily="34" charset="0"/>
                <a:cs typeface="Times New Roman" panose="02020603050405020304" pitchFamily="18" charset="0"/>
              </a:rPr>
              <a:t>migliaia</a:t>
            </a:r>
            <a:r>
              <a:rPr lang="ro-RO" sz="1100" i="1" dirty="0">
                <a:latin typeface="Arial" panose="020B0604020202020204" pitchFamily="34" charset="0"/>
                <a:ea typeface="Calibri" panose="020F0502020204030204" pitchFamily="34" charset="0"/>
                <a:cs typeface="Times New Roman" panose="02020603050405020304" pitchFamily="18" charset="0"/>
              </a:rPr>
              <a:t> di </a:t>
            </a:r>
            <a:r>
              <a:rPr lang="ro-RO" sz="1100" i="1" dirty="0" err="1">
                <a:latin typeface="Arial" panose="020B0604020202020204" pitchFamily="34" charset="0"/>
                <a:ea typeface="Calibri" panose="020F0502020204030204" pitchFamily="34" charset="0"/>
                <a:cs typeface="Times New Roman" panose="02020603050405020304" pitchFamily="18" charset="0"/>
              </a:rPr>
              <a:t>persone</a:t>
            </a:r>
            <a:r>
              <a:rPr lang="ro-RO" sz="1100" i="1" dirty="0">
                <a:latin typeface="Arial" panose="020B0604020202020204" pitchFamily="34" charset="0"/>
                <a:ea typeface="Calibri" panose="020F0502020204030204" pitchFamily="34" charset="0"/>
                <a:cs typeface="Times New Roman" panose="02020603050405020304" pitchFamily="18" charset="0"/>
              </a:rPr>
              <a:t> in </a:t>
            </a:r>
            <a:r>
              <a:rPr lang="ro-RO" sz="1100" i="1" dirty="0" err="1">
                <a:latin typeface="Arial" panose="020B0604020202020204" pitchFamily="34" charset="0"/>
                <a:ea typeface="Calibri" panose="020F0502020204030204" pitchFamily="34" charset="0"/>
                <a:cs typeface="Times New Roman" panose="02020603050405020304" pitchFamily="18" charset="0"/>
              </a:rPr>
              <a:t>tutto</a:t>
            </a:r>
            <a:r>
              <a:rPr lang="ro-RO" sz="1100" i="1" dirty="0">
                <a:latin typeface="Arial" panose="020B0604020202020204" pitchFamily="34" charset="0"/>
                <a:ea typeface="Calibri" panose="020F0502020204030204" pitchFamily="34" charset="0"/>
                <a:cs typeface="Times New Roman" panose="02020603050405020304" pitchFamily="18" charset="0"/>
              </a:rPr>
              <a:t> </a:t>
            </a:r>
            <a:r>
              <a:rPr lang="ro-RO" sz="1100" i="1" dirty="0" err="1">
                <a:latin typeface="Arial" panose="020B0604020202020204" pitchFamily="34" charset="0"/>
                <a:ea typeface="Calibri" panose="020F0502020204030204" pitchFamily="34" charset="0"/>
                <a:cs typeface="Times New Roman" panose="02020603050405020304" pitchFamily="18" charset="0"/>
              </a:rPr>
              <a:t>il</a:t>
            </a:r>
            <a:r>
              <a:rPr lang="ro-RO" sz="1100" i="1" dirty="0">
                <a:latin typeface="Arial" panose="020B0604020202020204" pitchFamily="34" charset="0"/>
                <a:ea typeface="Calibri" panose="020F0502020204030204" pitchFamily="34" charset="0"/>
                <a:cs typeface="Times New Roman" panose="02020603050405020304" pitchFamily="18" charset="0"/>
              </a:rPr>
              <a:t> mondo </a:t>
            </a:r>
            <a:r>
              <a:rPr lang="ro-RO" sz="1100" i="1" dirty="0" err="1">
                <a:latin typeface="Arial" panose="020B0604020202020204" pitchFamily="34" charset="0"/>
                <a:ea typeface="Calibri" panose="020F0502020204030204" pitchFamily="34" charset="0"/>
                <a:cs typeface="Times New Roman" panose="02020603050405020304" pitchFamily="18" charset="0"/>
              </a:rPr>
              <a:t>creano</a:t>
            </a:r>
            <a:r>
              <a:rPr lang="ro-RO" sz="1100" i="1" dirty="0">
                <a:latin typeface="Arial" panose="020B0604020202020204" pitchFamily="34" charset="0"/>
                <a:ea typeface="Calibri" panose="020F0502020204030204" pitchFamily="34" charset="0"/>
                <a:cs typeface="Times New Roman" panose="02020603050405020304" pitchFamily="18" charset="0"/>
              </a:rPr>
              <a:t> </a:t>
            </a:r>
            <a:r>
              <a:rPr lang="ro-RO" sz="1100" i="1" dirty="0" err="1">
                <a:latin typeface="Arial" panose="020B0604020202020204" pitchFamily="34" charset="0"/>
                <a:ea typeface="Calibri" panose="020F0502020204030204" pitchFamily="34" charset="0"/>
                <a:cs typeface="Times New Roman" panose="02020603050405020304" pitchFamily="18" charset="0"/>
              </a:rPr>
              <a:t>contenuti</a:t>
            </a:r>
            <a:r>
              <a:rPr lang="ro-RO" sz="1100" i="1" dirty="0">
                <a:latin typeface="Arial" panose="020B0604020202020204" pitchFamily="34" charset="0"/>
                <a:ea typeface="Calibri" panose="020F0502020204030204" pitchFamily="34" charset="0"/>
                <a:cs typeface="Times New Roman" panose="02020603050405020304" pitchFamily="18" charset="0"/>
              </a:rPr>
              <a:t> di </a:t>
            </a:r>
            <a:r>
              <a:rPr lang="ro-RO" sz="1100" i="1" dirty="0" err="1">
                <a:latin typeface="Arial" panose="020B0604020202020204" pitchFamily="34" charset="0"/>
                <a:ea typeface="Calibri" panose="020F0502020204030204" pitchFamily="34" charset="0"/>
                <a:cs typeface="Times New Roman" panose="02020603050405020304" pitchFamily="18" charset="0"/>
              </a:rPr>
              <a:t>qualità</a:t>
            </a:r>
            <a:r>
              <a:rPr lang="ro-RO" sz="1100" i="1" dirty="0">
                <a:latin typeface="Arial" panose="020B0604020202020204" pitchFamily="34" charset="0"/>
                <a:ea typeface="Calibri" panose="020F0502020204030204" pitchFamily="34" charset="0"/>
                <a:cs typeface="Times New Roman" panose="02020603050405020304" pitchFamily="18" charset="0"/>
              </a:rPr>
              <a:t> </a:t>
            </a:r>
            <a:r>
              <a:rPr lang="ro-RO" sz="1100" i="1" dirty="0" err="1">
                <a:latin typeface="Arial" panose="020B0604020202020204" pitchFamily="34" charset="0"/>
                <a:ea typeface="Calibri" panose="020F0502020204030204" pitchFamily="34" charset="0"/>
                <a:cs typeface="Times New Roman" panose="02020603050405020304" pitchFamily="18" charset="0"/>
              </a:rPr>
              <a:t>su</a:t>
            </a:r>
            <a:r>
              <a:rPr lang="ro-RO" sz="1100" i="1" dirty="0">
                <a:latin typeface="Arial" panose="020B0604020202020204" pitchFamily="34" charset="0"/>
                <a:ea typeface="Calibri" panose="020F0502020204030204" pitchFamily="34" charset="0"/>
                <a:cs typeface="Times New Roman" panose="02020603050405020304" pitchFamily="18" charset="0"/>
              </a:rPr>
              <a:t> una </a:t>
            </a:r>
            <a:r>
              <a:rPr lang="ro-RO" sz="1100" i="1" dirty="0" err="1">
                <a:latin typeface="Arial" panose="020B0604020202020204" pitchFamily="34" charset="0"/>
                <a:ea typeface="Calibri" panose="020F0502020204030204" pitchFamily="34" charset="0"/>
                <a:cs typeface="Times New Roman" panose="02020603050405020304" pitchFamily="18" charset="0"/>
              </a:rPr>
              <a:t>varietà</a:t>
            </a:r>
            <a:r>
              <a:rPr lang="ro-RO" sz="1100" i="1" dirty="0">
                <a:latin typeface="Arial" panose="020B0604020202020204" pitchFamily="34" charset="0"/>
                <a:ea typeface="Calibri" panose="020F0502020204030204" pitchFamily="34" charset="0"/>
                <a:cs typeface="Times New Roman" panose="02020603050405020304" pitchFamily="18" charset="0"/>
              </a:rPr>
              <a:t> di </a:t>
            </a:r>
            <a:r>
              <a:rPr lang="ro-RO" sz="1100" i="1" dirty="0" err="1">
                <a:latin typeface="Arial" panose="020B0604020202020204" pitchFamily="34" charset="0"/>
                <a:ea typeface="Calibri" panose="020F0502020204030204" pitchFamily="34" charset="0"/>
                <a:cs typeface="Times New Roman" panose="02020603050405020304" pitchFamily="18" charset="0"/>
              </a:rPr>
              <a:t>argomenti</a:t>
            </a:r>
            <a:r>
              <a:rPr lang="ro-RO" sz="1100" i="1" dirty="0">
                <a:latin typeface="Arial" panose="020B0604020202020204" pitchFamily="34" charset="0"/>
                <a:ea typeface="Calibri" panose="020F0502020204030204" pitchFamily="34" charset="0"/>
                <a:cs typeface="Times New Roman" panose="02020603050405020304" pitchFamily="18" charset="0"/>
              </a:rPr>
              <a:t> </a:t>
            </a:r>
            <a:r>
              <a:rPr lang="ro-RO" sz="1100" i="1" dirty="0" err="1">
                <a:latin typeface="Arial" panose="020B0604020202020204" pitchFamily="34" charset="0"/>
                <a:ea typeface="Calibri" panose="020F0502020204030204" pitchFamily="34" charset="0"/>
                <a:cs typeface="Times New Roman" panose="02020603050405020304" pitchFamily="18" charset="0"/>
              </a:rPr>
              <a:t>ogni</a:t>
            </a:r>
            <a:r>
              <a:rPr lang="ro-RO" sz="1100" i="1" dirty="0">
                <a:latin typeface="Arial" panose="020B0604020202020204" pitchFamily="34" charset="0"/>
                <a:ea typeface="Calibri" panose="020F0502020204030204" pitchFamily="34" charset="0"/>
                <a:cs typeface="Times New Roman" panose="02020603050405020304" pitchFamily="18" charset="0"/>
              </a:rPr>
              <a:t> </a:t>
            </a:r>
            <a:r>
              <a:rPr lang="ro-RO" sz="1100" i="1" dirty="0" err="1">
                <a:latin typeface="Arial" panose="020B0604020202020204" pitchFamily="34" charset="0"/>
                <a:ea typeface="Calibri" panose="020F0502020204030204" pitchFamily="34" charset="0"/>
                <a:cs typeface="Times New Roman" panose="02020603050405020304" pitchFamily="18" charset="0"/>
              </a:rPr>
              <a:t>giorno</a:t>
            </a:r>
            <a:r>
              <a:rPr lang="ro-RO" sz="1100" i="1" dirty="0">
                <a:latin typeface="Arial" panose="020B0604020202020204" pitchFamily="34" charset="0"/>
                <a:ea typeface="Calibri" panose="020F0502020204030204" pitchFamily="34" charset="0"/>
                <a:cs typeface="Times New Roman" panose="02020603050405020304" pitchFamily="18" charset="0"/>
              </a:rPr>
              <a:t>, </a:t>
            </a:r>
            <a:r>
              <a:rPr lang="ro-RO" sz="1100" i="1" dirty="0" err="1">
                <a:latin typeface="Arial" panose="020B0604020202020204" pitchFamily="34" charset="0"/>
                <a:ea typeface="Calibri" panose="020F0502020204030204" pitchFamily="34" charset="0"/>
                <a:cs typeface="Times New Roman" panose="02020603050405020304" pitchFamily="18" charset="0"/>
              </a:rPr>
              <a:t>generando</a:t>
            </a:r>
            <a:r>
              <a:rPr lang="ro-RO" sz="1100" i="1" dirty="0">
                <a:latin typeface="Arial" panose="020B0604020202020204" pitchFamily="34" charset="0"/>
                <a:ea typeface="Calibri" panose="020F0502020204030204" pitchFamily="34" charset="0"/>
                <a:cs typeface="Times New Roman" panose="02020603050405020304" pitchFamily="18" charset="0"/>
              </a:rPr>
              <a:t> entrate </a:t>
            </a:r>
            <a:r>
              <a:rPr lang="ro-RO" sz="1100" i="1" dirty="0" err="1">
                <a:latin typeface="Arial" panose="020B0604020202020204" pitchFamily="34" charset="0"/>
                <a:ea typeface="Calibri" panose="020F0502020204030204" pitchFamily="34" charset="0"/>
                <a:cs typeface="Times New Roman" panose="02020603050405020304" pitchFamily="18" charset="0"/>
              </a:rPr>
              <a:t>sostanziali</a:t>
            </a:r>
            <a:r>
              <a:rPr lang="ro-RO" sz="1100" i="1" dirty="0">
                <a:latin typeface="Arial" panose="020B0604020202020204" pitchFamily="34" charset="0"/>
                <a:ea typeface="Calibri" panose="020F0502020204030204" pitchFamily="34" charset="0"/>
                <a:cs typeface="Times New Roman" panose="02020603050405020304" pitchFamily="18" charset="0"/>
              </a:rPr>
              <a:t>.</a:t>
            </a:r>
            <a:r>
              <a:rPr lang="ro-RO" sz="1100" b="1" i="1" dirty="0">
                <a:latin typeface="Arial" panose="020B0604020202020204" pitchFamily="34" charset="0"/>
                <a:ea typeface="Calibri" panose="020F0502020204030204" pitchFamily="34" charset="0"/>
                <a:cs typeface="Times New Roman" panose="02020603050405020304" pitchFamily="18" charset="0"/>
              </a:rPr>
              <a:t>
2. Progettazione grafica
</a:t>
            </a:r>
            <a:r>
              <a:rPr lang="it-IT" sz="1100" i="1" dirty="0">
                <a:latin typeface="Arial" panose="020B0604020202020204" pitchFamily="34" charset="0"/>
                <a:ea typeface="Calibri" panose="020F0502020204030204" pitchFamily="34" charset="0"/>
                <a:cs typeface="Times New Roman" panose="02020603050405020304" pitchFamily="18" charset="0"/>
              </a:rPr>
              <a:t>Per diventare un professionista del design grafico e lavorare da casa, ti serve solo un computer potente in grado di far girare i software necessari, creatività e motivazione. Questo lavoro è molto remunerativo e offre la possibilità di lavorare in modo indipendente, senza dover andare in ufficio ogni giorno.</a:t>
            </a:r>
            <a:r>
              <a:rPr lang="ro-RO" sz="1100" b="1" i="1" dirty="0">
                <a:latin typeface="Arial" panose="020B0604020202020204" pitchFamily="34" charset="0"/>
                <a:ea typeface="Calibri" panose="020F0502020204030204" pitchFamily="34" charset="0"/>
                <a:cs typeface="Times New Roman" panose="02020603050405020304" pitchFamily="18" charset="0"/>
              </a:rPr>
              <a:t>
3. Web design
</a:t>
            </a:r>
            <a:r>
              <a:rPr lang="it-IT" sz="1100" i="1" dirty="0">
                <a:latin typeface="Arial" panose="020B0604020202020204" pitchFamily="34" charset="0"/>
                <a:ea typeface="Calibri" panose="020F0502020204030204" pitchFamily="34" charset="0"/>
                <a:cs typeface="Times New Roman" panose="02020603050405020304" pitchFamily="18" charset="0"/>
              </a:rPr>
              <a:t>Le persone che lavorano nel web design sono estremamente preziose per tutte le aziende che possiedono siti web, indipendentemente dal settore di attività dell’azienda.</a:t>
            </a:r>
            <a:r>
              <a:rPr lang="ro-RO" sz="1200" b="1" i="1" dirty="0">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65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187624" y="339502"/>
            <a:ext cx="6912768" cy="1204625"/>
          </a:xfrm>
          <a:prstGeom prst="rect">
            <a:avLst/>
          </a:prstGeom>
          <a:noFill/>
        </p:spPr>
        <p:txBody>
          <a:bodyPr wrap="square">
            <a:spAutoFit/>
          </a:bodyPr>
          <a:lstStyle/>
          <a:p>
            <a:pPr algn="ctr">
              <a:lnSpc>
                <a:spcPct val="107000"/>
              </a:lnSpc>
              <a:spcAft>
                <a:spcPts val="800"/>
              </a:spcAft>
            </a:pPr>
            <a:r>
              <a:rPr lang="en-GB" sz="2000" b="1" dirty="0">
                <a:latin typeface="Arial" panose="020B0604020202020204" pitchFamily="34" charset="0"/>
                <a:ea typeface="Arial" panose="020B0604020202020204" pitchFamily="34" charset="0"/>
              </a:rPr>
              <a:t>3. Un business </a:t>
            </a:r>
            <a:r>
              <a:rPr lang="en-GB" sz="2000" b="1" dirty="0" err="1">
                <a:latin typeface="Arial" panose="020B0604020202020204" pitchFamily="34" charset="0"/>
                <a:ea typeface="Arial" panose="020B0604020202020204" pitchFamily="34" charset="0"/>
              </a:rPr>
              <a:t>redditizio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nell'era</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digitale</a:t>
            </a:r>
            <a:r>
              <a:rPr lang="en-GB" sz="2000" b="1" dirty="0">
                <a:latin typeface="Arial" panose="020B0604020202020204" pitchFamily="34" charset="0"/>
                <a:ea typeface="Arial" panose="020B0604020202020204" pitchFamily="34" charset="0"/>
              </a:rPr>
              <a:t> 
</a:t>
            </a:r>
            <a:r>
              <a:rPr lang="en-GB" sz="1800" b="1" dirty="0">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5" name="CasetăText 4">
            <a:extLst>
              <a:ext uri="{FF2B5EF4-FFF2-40B4-BE49-F238E27FC236}">
                <a16:creationId xmlns:a16="http://schemas.microsoft.com/office/drawing/2014/main" id="{76347088-3427-6B8F-3050-7B6BFCF788F4}"/>
              </a:ext>
            </a:extLst>
          </p:cNvPr>
          <p:cNvSpPr txBox="1"/>
          <p:nvPr/>
        </p:nvSpPr>
        <p:spPr>
          <a:xfrm>
            <a:off x="539552" y="997784"/>
            <a:ext cx="7776864" cy="3387722"/>
          </a:xfrm>
          <a:prstGeom prst="rect">
            <a:avLst/>
          </a:prstGeom>
          <a:noFill/>
        </p:spPr>
        <p:txBody>
          <a:bodyPr wrap="square">
            <a:spAutoFit/>
          </a:bodyPr>
          <a:lstStyle/>
          <a:p>
            <a:pPr>
              <a:lnSpc>
                <a:spcPct val="150000"/>
              </a:lnSpc>
            </a:pPr>
            <a:r>
              <a:rPr lang="ro-RO" sz="1200" b="1" i="1" dirty="0">
                <a:latin typeface="Arial" panose="020B0604020202020204" pitchFamily="34" charset="0"/>
                <a:ea typeface="Calibri" panose="020F0502020204030204" pitchFamily="34" charset="0"/>
                <a:cs typeface="Times New Roman" panose="02020603050405020304" pitchFamily="18" charset="0"/>
              </a:rPr>
              <a:t>4. Corsi online
</a:t>
            </a:r>
            <a:r>
              <a:rPr lang="it-IT" sz="1200" i="1" dirty="0">
                <a:latin typeface="Arial" panose="020B0604020202020204" pitchFamily="34" charset="0"/>
                <a:ea typeface="Calibri" panose="020F0502020204030204" pitchFamily="34" charset="0"/>
                <a:cs typeface="Times New Roman" panose="02020603050405020304" pitchFamily="18" charset="0"/>
              </a:rPr>
              <a:t>Se hai abbastanza esperienza in un campo interessante e hai conoscenze utili da condividere con gli altri, </a:t>
            </a:r>
          </a:p>
          <a:p>
            <a:pPr>
              <a:lnSpc>
                <a:spcPct val="150000"/>
              </a:lnSpc>
            </a:pPr>
            <a:r>
              <a:rPr lang="it-IT" sz="1200" i="1" dirty="0">
                <a:latin typeface="Arial" panose="020B0604020202020204" pitchFamily="34" charset="0"/>
                <a:ea typeface="Calibri" panose="020F0502020204030204" pitchFamily="34" charset="0"/>
                <a:cs typeface="Times New Roman" panose="02020603050405020304" pitchFamily="18" charset="0"/>
              </a:rPr>
              <a:t>allora i corsi online sono una buona soluzione per la tua attività.</a:t>
            </a:r>
          </a:p>
          <a:p>
            <a:pPr>
              <a:lnSpc>
                <a:spcPct val="150000"/>
              </a:lnSpc>
            </a:pPr>
            <a:r>
              <a:rPr lang="ro-RO" sz="1200" b="1" i="1" dirty="0">
                <a:latin typeface="Arial" panose="020B0604020202020204" pitchFamily="34" charset="0"/>
                <a:ea typeface="Calibri" panose="020F0502020204030204" pitchFamily="34" charset="0"/>
                <a:cs typeface="Times New Roman" panose="02020603050405020304" pitchFamily="18" charset="0"/>
              </a:rPr>
              <a:t>
5. Marketing su Instagram
</a:t>
            </a:r>
            <a:r>
              <a:rPr lang="it-IT" sz="1200" i="1" dirty="0">
                <a:latin typeface="Arial" panose="020B0604020202020204" pitchFamily="34" charset="0"/>
                <a:ea typeface="Calibri" panose="020F0502020204030204" pitchFamily="34" charset="0"/>
                <a:cs typeface="Times New Roman" panose="02020603050405020304" pitchFamily="18" charset="0"/>
              </a:rPr>
              <a:t>Un individuo con esperienza nel marketing su Instagram può essere la base di un'idea di business moderna e </a:t>
            </a:r>
          </a:p>
          <a:p>
            <a:pPr>
              <a:lnSpc>
                <a:spcPct val="150000"/>
              </a:lnSpc>
            </a:pPr>
            <a:r>
              <a:rPr lang="it-IT" sz="1200" i="1" dirty="0">
                <a:latin typeface="Arial" panose="020B0604020202020204" pitchFamily="34" charset="0"/>
                <a:ea typeface="Calibri" panose="020F0502020204030204" pitchFamily="34" charset="0"/>
                <a:cs typeface="Times New Roman" panose="02020603050405020304" pitchFamily="18" charset="0"/>
              </a:rPr>
              <a:t>molto redditizia.</a:t>
            </a:r>
          </a:p>
          <a:p>
            <a:pPr>
              <a:lnSpc>
                <a:spcPct val="150000"/>
              </a:lnSpc>
            </a:pPr>
            <a:r>
              <a:rPr lang="ro-RO" sz="1200" b="1" i="1" dirty="0">
                <a:latin typeface="Arial" panose="020B0604020202020204" pitchFamily="34" charset="0"/>
                <a:ea typeface="Calibri" panose="020F0502020204030204" pitchFamily="34" charset="0"/>
                <a:cs typeface="Times New Roman" panose="02020603050405020304" pitchFamily="18" charset="0"/>
              </a:rPr>
              <a:t>
6. Rivendita di prodotti nei negozi online 
</a:t>
            </a:r>
            <a:r>
              <a:rPr lang="it-IT" sz="1200" i="1" dirty="0">
                <a:latin typeface="Arial" panose="020B0604020202020204" pitchFamily="34" charset="0"/>
                <a:ea typeface="Calibri" panose="020F0502020204030204" pitchFamily="34" charset="0"/>
                <a:cs typeface="Times New Roman" panose="02020603050405020304" pitchFamily="18" charset="0"/>
              </a:rPr>
              <a:t>Chiunque può vendere prodotti su vari siti. Devi solo trovare fabbriche, sia locali che internazionali, che creano </a:t>
            </a:r>
          </a:p>
          <a:p>
            <a:pPr>
              <a:lnSpc>
                <a:spcPct val="150000"/>
              </a:lnSpc>
            </a:pPr>
            <a:r>
              <a:rPr lang="it-IT" sz="1200" i="1" dirty="0">
                <a:latin typeface="Arial" panose="020B0604020202020204" pitchFamily="34" charset="0"/>
                <a:ea typeface="Calibri" panose="020F0502020204030204" pitchFamily="34" charset="0"/>
                <a:cs typeface="Times New Roman" panose="02020603050405020304" pitchFamily="18" charset="0"/>
              </a:rPr>
              <a:t>articoli non troppo popolari ma che pensi diventeranno un vero successo una volta che saranno sul mercato.</a:t>
            </a:r>
            <a:r>
              <a:rPr lang="ro-RO" sz="1200" b="1" i="1" dirty="0">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0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339502"/>
            <a:ext cx="7344816" cy="1204625"/>
          </a:xfrm>
          <a:prstGeom prst="rect">
            <a:avLst/>
          </a:prstGeom>
          <a:noFill/>
        </p:spPr>
        <p:txBody>
          <a:bodyPr wrap="square">
            <a:spAutoFit/>
          </a:bodyPr>
          <a:lstStyle/>
          <a:p>
            <a:pPr algn="ctr">
              <a:lnSpc>
                <a:spcPct val="107000"/>
              </a:lnSpc>
              <a:spcAft>
                <a:spcPts val="800"/>
              </a:spcAft>
            </a:pPr>
            <a:r>
              <a:rPr lang="en-GB" sz="2000" b="1" dirty="0">
                <a:latin typeface="Arial" panose="020B0604020202020204" pitchFamily="34" charset="0"/>
                <a:ea typeface="Arial" panose="020B0604020202020204" pitchFamily="34" charset="0"/>
              </a:rPr>
              <a:t>3. Un business </a:t>
            </a:r>
            <a:r>
              <a:rPr lang="en-GB" sz="2000" b="1" dirty="0" err="1">
                <a:latin typeface="Arial" panose="020B0604020202020204" pitchFamily="34" charset="0"/>
                <a:ea typeface="Arial" panose="020B0604020202020204" pitchFamily="34" charset="0"/>
              </a:rPr>
              <a:t>redditizio</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nell'era</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digitale</a:t>
            </a:r>
            <a:r>
              <a:rPr lang="en-GB" sz="2000" b="1" dirty="0">
                <a:latin typeface="Arial" panose="020B0604020202020204" pitchFamily="34" charset="0"/>
                <a:ea typeface="Arial" panose="020B0604020202020204" pitchFamily="34" charset="0"/>
              </a:rPr>
              <a:t> 
</a:t>
            </a:r>
            <a:r>
              <a:rPr lang="en-GB" sz="1800" b="1" dirty="0">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6" name="CasetăText 5">
            <a:extLst>
              <a:ext uri="{FF2B5EF4-FFF2-40B4-BE49-F238E27FC236}">
                <a16:creationId xmlns:a16="http://schemas.microsoft.com/office/drawing/2014/main" id="{4428C319-55BB-AA54-A27B-2BFEB5DE57EF}"/>
              </a:ext>
            </a:extLst>
          </p:cNvPr>
          <p:cNvSpPr txBox="1"/>
          <p:nvPr/>
        </p:nvSpPr>
        <p:spPr>
          <a:xfrm>
            <a:off x="611560" y="1203598"/>
            <a:ext cx="7920880" cy="2279727"/>
          </a:xfrm>
          <a:prstGeom prst="rect">
            <a:avLst/>
          </a:prstGeom>
          <a:noFill/>
        </p:spPr>
        <p:txBody>
          <a:bodyPr wrap="square">
            <a:spAutoFit/>
          </a:bodyPr>
          <a:lstStyle/>
          <a:p>
            <a:pPr>
              <a:lnSpc>
                <a:spcPct val="150000"/>
              </a:lnSpc>
            </a:pPr>
            <a:r>
              <a:rPr lang="ro-RO" sz="1200" b="1" i="1" dirty="0">
                <a:latin typeface="Arial" panose="020B0604020202020204" pitchFamily="34" charset="0"/>
                <a:ea typeface="Calibri" panose="020F0502020204030204" pitchFamily="34" charset="0"/>
                <a:cs typeface="Times New Roman" panose="02020603050405020304" pitchFamily="18" charset="0"/>
              </a:rPr>
              <a:t>7. Assistente virtuale
</a:t>
            </a:r>
            <a:r>
              <a:rPr lang="it-IT" sz="1200" i="1" dirty="0">
                <a:latin typeface="Arial" panose="020B0604020202020204" pitchFamily="34" charset="0"/>
                <a:ea typeface="Calibri" panose="020F0502020204030204" pitchFamily="34" charset="0"/>
                <a:cs typeface="Times New Roman" panose="02020603050405020304" pitchFamily="18" charset="0"/>
              </a:rPr>
              <a:t>Molte persone importanti, che non vogliono assumere un assistente personale, si rivolgono a queste idee di </a:t>
            </a:r>
          </a:p>
          <a:p>
            <a:pPr>
              <a:lnSpc>
                <a:spcPct val="150000"/>
              </a:lnSpc>
            </a:pPr>
            <a:r>
              <a:rPr lang="it-IT" sz="1200" i="1" dirty="0">
                <a:latin typeface="Arial" panose="020B0604020202020204" pitchFamily="34" charset="0"/>
                <a:ea typeface="Calibri" panose="020F0502020204030204" pitchFamily="34" charset="0"/>
                <a:cs typeface="Times New Roman" panose="02020603050405020304" pitchFamily="18" charset="0"/>
              </a:rPr>
              <a:t>business per trovare persone disposte ad aiutarli nella loro vita quotidiana. Un assistente virtuale avrà compiti </a:t>
            </a:r>
          </a:p>
          <a:p>
            <a:pPr>
              <a:lnSpc>
                <a:spcPct val="150000"/>
              </a:lnSpc>
            </a:pPr>
            <a:r>
              <a:rPr lang="it-IT" sz="1200" i="1" dirty="0">
                <a:latin typeface="Arial" panose="020B0604020202020204" pitchFamily="34" charset="0"/>
                <a:ea typeface="Calibri" panose="020F0502020204030204" pitchFamily="34" charset="0"/>
                <a:cs typeface="Times New Roman" panose="02020603050405020304" pitchFamily="18" charset="0"/>
              </a:rPr>
              <a:t>piuttosto diversi - dalla prenotazione di biglietti aerei, alla gestione di email, documenti e così via.</a:t>
            </a:r>
            <a:r>
              <a:rPr lang="ro-RO" sz="1200" b="1" i="1" dirty="0">
                <a:latin typeface="Arial" panose="020B0604020202020204" pitchFamily="34" charset="0"/>
                <a:ea typeface="Calibri" panose="020F0502020204030204" pitchFamily="34" charset="0"/>
                <a:cs typeface="Times New Roman" panose="02020603050405020304" pitchFamily="18" charset="0"/>
              </a:rPr>
              <a:t>
8. Scrittore di curriculum
</a:t>
            </a:r>
            <a:r>
              <a:rPr lang="it-IT" sz="1200" i="1" dirty="0">
                <a:latin typeface="Arial" panose="020B0604020202020204" pitchFamily="34" charset="0"/>
                <a:ea typeface="Calibri" panose="020F0502020204030204" pitchFamily="34" charset="0"/>
                <a:cs typeface="Times New Roman" panose="02020603050405020304" pitchFamily="18" charset="0"/>
              </a:rPr>
              <a:t>Queste idee di business online si occupano della creazione e scrittura di CV per individui, ovviamente a </a:t>
            </a:r>
          </a:p>
          <a:p>
            <a:pPr>
              <a:lnSpc>
                <a:spcPct val="150000"/>
              </a:lnSpc>
            </a:pPr>
            <a:r>
              <a:rPr lang="it-IT" sz="1200" i="1" dirty="0">
                <a:latin typeface="Arial" panose="020B0604020202020204" pitchFamily="34" charset="0"/>
                <a:ea typeface="Calibri" panose="020F0502020204030204" pitchFamily="34" charset="0"/>
                <a:cs typeface="Times New Roman" panose="02020603050405020304" pitchFamily="18" charset="0"/>
              </a:rPr>
              <a:t>pagamento.</a:t>
            </a:r>
            <a:r>
              <a:rPr lang="ro-RO" sz="1200" b="1" i="1" dirty="0">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16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76D9A40-5FAF-4F8C-DE35-9B10F754FE04}"/>
              </a:ext>
            </a:extLst>
          </p:cNvPr>
          <p:cNvGraphicFramePr>
            <a:graphicFrameLocks noGrp="1"/>
          </p:cNvGraphicFramePr>
          <p:nvPr>
            <p:extLst>
              <p:ext uri="{D42A27DB-BD31-4B8C-83A1-F6EECF244321}">
                <p14:modId xmlns:p14="http://schemas.microsoft.com/office/powerpoint/2010/main" val="108916419"/>
              </p:ext>
            </p:extLst>
          </p:nvPr>
        </p:nvGraphicFramePr>
        <p:xfrm>
          <a:off x="395536" y="411510"/>
          <a:ext cx="7848872" cy="4051428"/>
        </p:xfrm>
        <a:graphic>
          <a:graphicData uri="http://schemas.openxmlformats.org/drawingml/2006/table">
            <a:tbl>
              <a:tblPr bandRow="1">
                <a:tableStyleId>{5C22544A-7EE6-4342-B048-85BDC9FD1C3A}</a:tableStyleId>
              </a:tblPr>
              <a:tblGrid>
                <a:gridCol w="7848872">
                  <a:extLst>
                    <a:ext uri="{9D8B030D-6E8A-4147-A177-3AD203B41FA5}">
                      <a16:colId xmlns:a16="http://schemas.microsoft.com/office/drawing/2014/main" val="2299156018"/>
                    </a:ext>
                  </a:extLst>
                </a:gridCol>
              </a:tblGrid>
              <a:tr h="219916">
                <a:tc>
                  <a:txBody>
                    <a:bodyPr/>
                    <a:lstStyle/>
                    <a:p>
                      <a:pPr>
                        <a:lnSpc>
                          <a:spcPct val="150000"/>
                        </a:lnSpc>
                        <a:spcAft>
                          <a:spcPts val="800"/>
                        </a:spcAft>
                      </a:pPr>
                      <a:r>
                        <a:rPr lang="en-GB" sz="1200" dirty="0">
                          <a:effectLst/>
                        </a:rPr>
                        <a:t>5 </a:t>
                      </a:r>
                      <a:r>
                        <a:rPr lang="en-GB" sz="1200" dirty="0" err="1">
                          <a:effectLst/>
                        </a:rPr>
                        <a:t>voci</a:t>
                      </a:r>
                      <a:r>
                        <a:rPr lang="en-GB" sz="1200" dirty="0">
                          <a:effectLst/>
                        </a:rPr>
                        <a:t> di </a:t>
                      </a:r>
                      <a:r>
                        <a:rPr lang="en-GB" sz="1200" dirty="0" err="1">
                          <a:effectLst/>
                        </a:rPr>
                        <a:t>glossario</a:t>
                      </a:r>
                      <a:endParaRPr lang="ro-RO" sz="1200" dirty="0">
                        <a:effectLst/>
                        <a:latin typeface="Calibri" panose="020F0502020204030204" pitchFamily="34" charset="0"/>
                        <a:ea typeface="Calibri" panose="020F0502020204030204" pitchFamily="34" charset="0"/>
                      </a:endParaRPr>
                    </a:p>
                  </a:txBody>
                  <a:tcPr marL="43717" marR="43717" marT="0" marB="0"/>
                </a:tc>
                <a:extLst>
                  <a:ext uri="{0D108BD9-81ED-4DB2-BD59-A6C34878D82A}">
                    <a16:rowId xmlns:a16="http://schemas.microsoft.com/office/drawing/2014/main" val="3786610346"/>
                  </a:ext>
                </a:extLst>
              </a:tr>
              <a:tr h="3633062">
                <a:tc>
                  <a:txBody>
                    <a:bodyPr/>
                    <a:lstStyle/>
                    <a:p>
                      <a:pPr algn="just">
                        <a:lnSpc>
                          <a:spcPct val="150000"/>
                        </a:lnSpc>
                      </a:pPr>
                      <a:r>
                        <a:rPr lang="en-US" sz="1200" b="1" dirty="0" err="1">
                          <a:effectLst/>
                        </a:rPr>
                        <a:t>Gestione</a:t>
                      </a:r>
                      <a:r>
                        <a:rPr lang="en-US" sz="1200" b="1" dirty="0">
                          <a:effectLst/>
                        </a:rPr>
                        <a:t> </a:t>
                      </a:r>
                      <a:r>
                        <a:rPr lang="en-US" sz="1200" b="1" dirty="0" err="1">
                          <a:effectLst/>
                        </a:rPr>
                        <a:t>interculturale</a:t>
                      </a:r>
                      <a:r>
                        <a:rPr lang="en-US" sz="1200" b="1" dirty="0">
                          <a:effectLst/>
                        </a:rPr>
                        <a:t>. </a:t>
                      </a:r>
                      <a:r>
                        <a:rPr lang="en-US" sz="1200" b="0" dirty="0" err="1">
                          <a:effectLst/>
                        </a:rPr>
                        <a:t>Significa</a:t>
                      </a:r>
                      <a:r>
                        <a:rPr lang="en-US" sz="1200" b="0" dirty="0">
                          <a:effectLst/>
                        </a:rPr>
                        <a:t> </a:t>
                      </a:r>
                      <a:r>
                        <a:rPr lang="en-US" sz="1200" b="0" dirty="0" err="1">
                          <a:effectLst/>
                        </a:rPr>
                        <a:t>comprendere</a:t>
                      </a:r>
                      <a:r>
                        <a:rPr lang="en-US" sz="1200" b="0" dirty="0">
                          <a:effectLst/>
                        </a:rPr>
                        <a:t> e </a:t>
                      </a:r>
                      <a:r>
                        <a:rPr lang="en-US" sz="1200" b="0" dirty="0" err="1">
                          <a:effectLst/>
                        </a:rPr>
                        <a:t>gestire</a:t>
                      </a:r>
                      <a:r>
                        <a:rPr lang="en-US" sz="1200" b="0" dirty="0">
                          <a:effectLst/>
                        </a:rPr>
                        <a:t> </a:t>
                      </a:r>
                      <a:r>
                        <a:rPr lang="en-US" sz="1200" b="0" dirty="0" err="1">
                          <a:effectLst/>
                        </a:rPr>
                        <a:t>gli</a:t>
                      </a:r>
                      <a:r>
                        <a:rPr lang="en-US" sz="1200" b="0" dirty="0">
                          <a:effectLst/>
                        </a:rPr>
                        <a:t> </a:t>
                      </a:r>
                      <a:r>
                        <a:rPr lang="en-US" sz="1200" b="0" dirty="0" err="1">
                          <a:effectLst/>
                        </a:rPr>
                        <a:t>effetti</a:t>
                      </a:r>
                      <a:r>
                        <a:rPr lang="en-US" sz="1200" b="0" dirty="0">
                          <a:effectLst/>
                        </a:rPr>
                        <a:t> </a:t>
                      </a:r>
                      <a:r>
                        <a:rPr lang="en-US" sz="1200" b="0" dirty="0" err="1">
                          <a:effectLst/>
                        </a:rPr>
                        <a:t>dell’influenza</a:t>
                      </a:r>
                      <a:r>
                        <a:rPr lang="en-US" sz="1200" b="0" dirty="0">
                          <a:effectLst/>
                        </a:rPr>
                        <a:t> </a:t>
                      </a:r>
                      <a:r>
                        <a:rPr lang="en-US" sz="1200" b="0" dirty="0" err="1">
                          <a:effectLst/>
                        </a:rPr>
                        <a:t>culturale</a:t>
                      </a:r>
                      <a:r>
                        <a:rPr lang="en-US" sz="1200" b="0" dirty="0">
                          <a:effectLst/>
                        </a:rPr>
                        <a:t> </a:t>
                      </a:r>
                      <a:r>
                        <a:rPr lang="en-US" sz="1200" b="0" dirty="0" err="1">
                          <a:effectLst/>
                        </a:rPr>
                        <a:t>sull’organizzazione</a:t>
                      </a:r>
                      <a:r>
                        <a:rPr lang="en-US" sz="1200" b="0" dirty="0">
                          <a:effectLst/>
                        </a:rPr>
                        <a:t>, </a:t>
                      </a:r>
                    </a:p>
                    <a:p>
                      <a:pPr algn="just">
                        <a:lnSpc>
                          <a:spcPct val="150000"/>
                        </a:lnSpc>
                      </a:pPr>
                      <a:r>
                        <a:rPr lang="en-US" sz="1200" b="0" dirty="0" err="1">
                          <a:effectLst/>
                        </a:rPr>
                        <a:t>sul</a:t>
                      </a:r>
                      <a:r>
                        <a:rPr lang="en-US" sz="1200" b="0" dirty="0">
                          <a:effectLst/>
                        </a:rPr>
                        <a:t> team e </a:t>
                      </a:r>
                      <a:r>
                        <a:rPr lang="en-US" sz="1200" b="0" dirty="0" err="1">
                          <a:effectLst/>
                        </a:rPr>
                        <a:t>sul</a:t>
                      </a:r>
                      <a:r>
                        <a:rPr lang="en-US" sz="1200" b="0" dirty="0">
                          <a:effectLst/>
                        </a:rPr>
                        <a:t> business per </a:t>
                      </a:r>
                      <a:r>
                        <a:rPr lang="en-US" sz="1200" b="0" dirty="0" err="1">
                          <a:effectLst/>
                        </a:rPr>
                        <a:t>ottimizzare</a:t>
                      </a:r>
                      <a:r>
                        <a:rPr lang="en-US" sz="1200" b="0" dirty="0">
                          <a:effectLst/>
                        </a:rPr>
                        <a:t> le </a:t>
                      </a:r>
                      <a:r>
                        <a:rPr lang="en-US" sz="1200" b="0" dirty="0" err="1">
                          <a:effectLst/>
                        </a:rPr>
                        <a:t>prestazioni</a:t>
                      </a:r>
                      <a:r>
                        <a:rPr lang="en-US" sz="1200" b="0" dirty="0">
                          <a:effectLst/>
                        </a:rPr>
                        <a:t> </a:t>
                      </a:r>
                      <a:r>
                        <a:rPr lang="en-US" sz="1200" b="0" dirty="0" err="1">
                          <a:effectLst/>
                        </a:rPr>
                        <a:t>organizzative</a:t>
                      </a:r>
                      <a:r>
                        <a:rPr lang="en-US" sz="1200" b="0" dirty="0">
                          <a:effectLst/>
                        </a:rPr>
                        <a:t>. Il </a:t>
                      </a:r>
                      <a:r>
                        <a:rPr lang="en-US" sz="1200" b="0" dirty="0" err="1">
                          <a:effectLst/>
                        </a:rPr>
                        <a:t>suo</a:t>
                      </a:r>
                      <a:r>
                        <a:rPr lang="en-US" sz="1200" b="0" dirty="0">
                          <a:effectLst/>
                        </a:rPr>
                        <a:t> </a:t>
                      </a:r>
                      <a:r>
                        <a:rPr lang="en-US" sz="1200" b="0" dirty="0" err="1">
                          <a:effectLst/>
                        </a:rPr>
                        <a:t>scopo</a:t>
                      </a:r>
                      <a:r>
                        <a:rPr lang="en-US" sz="1200" b="0" dirty="0">
                          <a:effectLst/>
                        </a:rPr>
                        <a:t> è </a:t>
                      </a:r>
                      <a:r>
                        <a:rPr lang="en-US" sz="1200" b="0" dirty="0" err="1">
                          <a:effectLst/>
                        </a:rPr>
                        <a:t>quello</a:t>
                      </a:r>
                      <a:r>
                        <a:rPr lang="en-US" sz="1200" b="0" dirty="0">
                          <a:effectLst/>
                        </a:rPr>
                        <a:t> di </a:t>
                      </a:r>
                      <a:r>
                        <a:rPr lang="en-US" sz="1200" b="0" dirty="0" err="1">
                          <a:effectLst/>
                        </a:rPr>
                        <a:t>creare</a:t>
                      </a:r>
                      <a:r>
                        <a:rPr lang="en-US" sz="1200" b="0" dirty="0">
                          <a:effectLst/>
                        </a:rPr>
                        <a:t> un </a:t>
                      </a:r>
                      <a:r>
                        <a:rPr lang="en-US" sz="1200" b="0" dirty="0" err="1">
                          <a:effectLst/>
                        </a:rPr>
                        <a:t>ambiente</a:t>
                      </a:r>
                      <a:r>
                        <a:rPr lang="en-US" sz="1200" b="0" dirty="0">
                          <a:effectLst/>
                        </a:rPr>
                        <a:t> in </a:t>
                      </a:r>
                    </a:p>
                    <a:p>
                      <a:pPr algn="just">
                        <a:lnSpc>
                          <a:spcPct val="150000"/>
                        </a:lnSpc>
                      </a:pPr>
                      <a:r>
                        <a:rPr lang="en-US" sz="1200" b="0" dirty="0">
                          <a:effectLst/>
                        </a:rPr>
                        <a:t>cui ci sia </a:t>
                      </a:r>
                      <a:r>
                        <a:rPr lang="en-US" sz="1200" b="0" dirty="0" err="1">
                          <a:effectLst/>
                        </a:rPr>
                        <a:t>consapevolezza</a:t>
                      </a:r>
                      <a:r>
                        <a:rPr lang="en-US" sz="1200" b="0" dirty="0">
                          <a:effectLst/>
                        </a:rPr>
                        <a:t> e rispetto per </a:t>
                      </a:r>
                      <a:r>
                        <a:rPr lang="en-US" sz="1200" b="0" dirty="0" err="1">
                          <a:effectLst/>
                        </a:rPr>
                        <a:t>ogni</a:t>
                      </a:r>
                      <a:r>
                        <a:rPr lang="en-US" sz="1200" b="0" dirty="0">
                          <a:effectLst/>
                        </a:rPr>
                        <a:t> </a:t>
                      </a:r>
                      <a:r>
                        <a:rPr lang="en-US" sz="1200" b="0" dirty="0" err="1">
                          <a:effectLst/>
                        </a:rPr>
                        <a:t>cultura</a:t>
                      </a:r>
                      <a:r>
                        <a:rPr lang="en-US" sz="1200" b="0" dirty="0">
                          <a:effectLst/>
                        </a:rPr>
                        <a:t>.</a:t>
                      </a:r>
                      <a:r>
                        <a:rPr lang="en-US" sz="1200" b="1" dirty="0">
                          <a:effectLst/>
                        </a:rPr>
                        <a:t>
</a:t>
                      </a:r>
                      <a:r>
                        <a:rPr lang="en-US" sz="1200" b="1" dirty="0" err="1">
                          <a:effectLst/>
                        </a:rPr>
                        <a:t>Stereotipi</a:t>
                      </a:r>
                      <a:r>
                        <a:rPr lang="en-US" sz="1200" b="1" dirty="0">
                          <a:effectLst/>
                        </a:rPr>
                        <a:t>. </a:t>
                      </a:r>
                      <a:r>
                        <a:rPr lang="en-US" sz="1200" b="0" dirty="0">
                          <a:effectLst/>
                        </a:rPr>
                        <a:t>Sono </a:t>
                      </a:r>
                      <a:r>
                        <a:rPr lang="en-US" sz="1200" b="0" dirty="0" err="1">
                          <a:effectLst/>
                        </a:rPr>
                        <a:t>spesso</a:t>
                      </a:r>
                      <a:r>
                        <a:rPr lang="en-US" sz="1200" b="0" dirty="0">
                          <a:effectLst/>
                        </a:rPr>
                        <a:t> </a:t>
                      </a:r>
                      <a:r>
                        <a:rPr lang="en-US" sz="1200" b="0" dirty="0" err="1">
                          <a:effectLst/>
                        </a:rPr>
                        <a:t>credenze</a:t>
                      </a:r>
                      <a:r>
                        <a:rPr lang="en-US" sz="1200" b="0" dirty="0">
                          <a:effectLst/>
                        </a:rPr>
                        <a:t> </a:t>
                      </a:r>
                      <a:r>
                        <a:rPr lang="en-US" sz="1200" b="0" dirty="0" err="1">
                          <a:effectLst/>
                        </a:rPr>
                        <a:t>ingiuste</a:t>
                      </a:r>
                      <a:r>
                        <a:rPr lang="en-US" sz="1200" b="0" dirty="0">
                          <a:effectLst/>
                        </a:rPr>
                        <a:t> e false che </a:t>
                      </a:r>
                      <a:r>
                        <a:rPr lang="en-US" sz="1200" b="0" dirty="0" err="1">
                          <a:effectLst/>
                        </a:rPr>
                        <a:t>molte</a:t>
                      </a:r>
                      <a:r>
                        <a:rPr lang="en-US" sz="1200" b="0" dirty="0">
                          <a:effectLst/>
                        </a:rPr>
                        <a:t> </a:t>
                      </a:r>
                      <a:r>
                        <a:rPr lang="en-US" sz="1200" b="0" dirty="0" err="1">
                          <a:effectLst/>
                        </a:rPr>
                        <a:t>persone</a:t>
                      </a:r>
                      <a:r>
                        <a:rPr lang="en-US" sz="1200" b="0" dirty="0">
                          <a:effectLst/>
                        </a:rPr>
                        <a:t> </a:t>
                      </a:r>
                      <a:r>
                        <a:rPr lang="en-US" sz="1200" b="0" dirty="0" err="1">
                          <a:effectLst/>
                        </a:rPr>
                        <a:t>hanno</a:t>
                      </a:r>
                      <a:r>
                        <a:rPr lang="en-US" sz="1200" b="0" dirty="0">
                          <a:effectLst/>
                        </a:rPr>
                        <a:t> </a:t>
                      </a:r>
                      <a:r>
                        <a:rPr lang="en-US" sz="1200" b="0" dirty="0" err="1">
                          <a:effectLst/>
                        </a:rPr>
                        <a:t>su</a:t>
                      </a:r>
                      <a:r>
                        <a:rPr lang="en-US" sz="1200" b="0" dirty="0">
                          <a:effectLst/>
                        </a:rPr>
                        <a:t> </a:t>
                      </a:r>
                      <a:r>
                        <a:rPr lang="en-US" sz="1200" b="0" dirty="0" err="1">
                          <a:effectLst/>
                        </a:rPr>
                        <a:t>tutte</a:t>
                      </a:r>
                      <a:r>
                        <a:rPr lang="en-US" sz="1200" b="0" dirty="0">
                          <a:effectLst/>
                        </a:rPr>
                        <a:t> le </a:t>
                      </a:r>
                      <a:r>
                        <a:rPr lang="en-US" sz="1200" b="0" dirty="0" err="1">
                          <a:effectLst/>
                        </a:rPr>
                        <a:t>persone</a:t>
                      </a:r>
                      <a:r>
                        <a:rPr lang="en-US" sz="1200" b="0" dirty="0">
                          <a:effectLst/>
                        </a:rPr>
                        <a:t> o </a:t>
                      </a:r>
                      <a:r>
                        <a:rPr lang="en-US" sz="1200" b="0" dirty="0" err="1">
                          <a:effectLst/>
                        </a:rPr>
                        <a:t>cose</a:t>
                      </a:r>
                      <a:r>
                        <a:rPr lang="en-US" sz="1200" b="0" dirty="0">
                          <a:effectLst/>
                        </a:rPr>
                        <a:t> con </a:t>
                      </a:r>
                      <a:r>
                        <a:rPr lang="en-US" sz="1200" b="0" dirty="0" err="1">
                          <a:effectLst/>
                        </a:rPr>
                        <a:t>una</a:t>
                      </a:r>
                      <a:r>
                        <a:rPr lang="en-US" sz="1200" b="0" dirty="0">
                          <a:effectLst/>
                        </a:rPr>
                        <a:t> </a:t>
                      </a:r>
                    </a:p>
                    <a:p>
                      <a:pPr algn="just">
                        <a:lnSpc>
                          <a:spcPct val="150000"/>
                        </a:lnSpc>
                      </a:pPr>
                      <a:r>
                        <a:rPr lang="en-US" sz="1200" b="0" dirty="0" err="1">
                          <a:effectLst/>
                        </a:rPr>
                        <a:t>particolare</a:t>
                      </a:r>
                      <a:r>
                        <a:rPr lang="en-US" sz="1200" b="0" dirty="0">
                          <a:effectLst/>
                        </a:rPr>
                        <a:t> </a:t>
                      </a:r>
                      <a:r>
                        <a:rPr lang="en-US" sz="1200" b="0" dirty="0" err="1">
                          <a:effectLst/>
                        </a:rPr>
                        <a:t>caratteristica</a:t>
                      </a:r>
                      <a:r>
                        <a:rPr lang="en-US" sz="1200" b="0" dirty="0">
                          <a:effectLst/>
                        </a:rPr>
                        <a:t>. </a:t>
                      </a:r>
                      <a:r>
                        <a:rPr lang="en-US" sz="1200" b="1" dirty="0">
                          <a:effectLst/>
                        </a:rPr>
                        <a:t>
</a:t>
                      </a:r>
                      <a:r>
                        <a:rPr lang="en-US" sz="1200" b="1" dirty="0" err="1">
                          <a:effectLst/>
                        </a:rPr>
                        <a:t>Sito</a:t>
                      </a:r>
                      <a:r>
                        <a:rPr lang="en-US" sz="1200" b="1" dirty="0">
                          <a:effectLst/>
                        </a:rPr>
                        <a:t> web. </a:t>
                      </a:r>
                      <a:r>
                        <a:rPr lang="en-US" sz="1200" b="0" dirty="0">
                          <a:effectLst/>
                        </a:rPr>
                        <a:t>Un </a:t>
                      </a:r>
                      <a:r>
                        <a:rPr lang="en-US" sz="1200" b="0" dirty="0" err="1">
                          <a:effectLst/>
                        </a:rPr>
                        <a:t>sito</a:t>
                      </a:r>
                      <a:r>
                        <a:rPr lang="en-US" sz="1200" b="0" dirty="0">
                          <a:effectLst/>
                        </a:rPr>
                        <a:t> web è </a:t>
                      </a:r>
                      <a:r>
                        <a:rPr lang="en-US" sz="1200" b="0" dirty="0" err="1">
                          <a:effectLst/>
                        </a:rPr>
                        <a:t>composto</a:t>
                      </a:r>
                      <a:r>
                        <a:rPr lang="en-US" sz="1200" b="0" dirty="0">
                          <a:effectLst/>
                        </a:rPr>
                        <a:t> da </a:t>
                      </a:r>
                      <a:r>
                        <a:rPr lang="en-US" sz="1200" b="0" dirty="0" err="1">
                          <a:effectLst/>
                        </a:rPr>
                        <a:t>tutte</a:t>
                      </a:r>
                      <a:r>
                        <a:rPr lang="en-US" sz="1200" b="0" dirty="0">
                          <a:effectLst/>
                        </a:rPr>
                        <a:t> le </a:t>
                      </a:r>
                      <a:r>
                        <a:rPr lang="en-US" sz="1200" b="0" dirty="0" err="1">
                          <a:effectLst/>
                        </a:rPr>
                        <a:t>pagine</a:t>
                      </a:r>
                      <a:r>
                        <a:rPr lang="en-US" sz="1200" b="0" dirty="0">
                          <a:effectLst/>
                        </a:rPr>
                        <a:t> web </a:t>
                      </a:r>
                      <a:r>
                        <a:rPr lang="en-US" sz="1200" b="0" dirty="0" err="1">
                          <a:effectLst/>
                        </a:rPr>
                        <a:t>dello</a:t>
                      </a:r>
                      <a:r>
                        <a:rPr lang="en-US" sz="1200" b="0" dirty="0">
                          <a:effectLst/>
                        </a:rPr>
                        <a:t> </a:t>
                      </a:r>
                      <a:r>
                        <a:rPr lang="en-US" sz="1200" b="0" dirty="0" err="1">
                          <a:effectLst/>
                        </a:rPr>
                        <a:t>stesso</a:t>
                      </a:r>
                      <a:r>
                        <a:rPr lang="en-US" sz="1200" b="0" dirty="0">
                          <a:effectLst/>
                        </a:rPr>
                        <a:t> </a:t>
                      </a:r>
                      <a:r>
                        <a:rPr lang="en-US" sz="1200" b="0" dirty="0" err="1">
                          <a:effectLst/>
                        </a:rPr>
                        <a:t>dominio</a:t>
                      </a:r>
                      <a:r>
                        <a:rPr lang="en-US" sz="1200" b="0" dirty="0">
                          <a:effectLst/>
                        </a:rPr>
                        <a:t> </a:t>
                      </a:r>
                      <a:r>
                        <a:rPr lang="en-US" sz="1200" b="0" dirty="0" err="1">
                          <a:effectLst/>
                        </a:rPr>
                        <a:t>memorizzate</a:t>
                      </a:r>
                      <a:r>
                        <a:rPr lang="en-US" sz="1200" b="0" dirty="0">
                          <a:effectLst/>
                        </a:rPr>
                        <a:t> </a:t>
                      </a:r>
                      <a:r>
                        <a:rPr lang="en-US" sz="1200" b="0" dirty="0" err="1">
                          <a:effectLst/>
                        </a:rPr>
                        <a:t>su</a:t>
                      </a:r>
                      <a:r>
                        <a:rPr lang="en-US" sz="1200" b="0" dirty="0">
                          <a:effectLst/>
                        </a:rPr>
                        <a:t> un server. </a:t>
                      </a:r>
                    </a:p>
                    <a:p>
                      <a:pPr algn="just">
                        <a:lnSpc>
                          <a:spcPct val="150000"/>
                        </a:lnSpc>
                      </a:pPr>
                      <a:r>
                        <a:rPr lang="en-US" sz="1200" b="0" dirty="0" err="1">
                          <a:effectLst/>
                        </a:rPr>
                        <a:t>Colloquialmente</a:t>
                      </a:r>
                      <a:r>
                        <a:rPr lang="en-US" sz="1200" b="0" dirty="0">
                          <a:effectLst/>
                        </a:rPr>
                        <a:t>, i termini </a:t>
                      </a:r>
                      <a:r>
                        <a:rPr lang="en-US" sz="1200" b="0" dirty="0" err="1">
                          <a:effectLst/>
                        </a:rPr>
                        <a:t>sito</a:t>
                      </a:r>
                      <a:r>
                        <a:rPr lang="en-US" sz="1200" b="0" dirty="0">
                          <a:effectLst/>
                        </a:rPr>
                        <a:t> web e </a:t>
                      </a:r>
                      <a:r>
                        <a:rPr lang="en-US" sz="1200" b="0" dirty="0" err="1">
                          <a:effectLst/>
                        </a:rPr>
                        <a:t>pagina</a:t>
                      </a:r>
                      <a:r>
                        <a:rPr lang="en-US" sz="1200" b="0" dirty="0">
                          <a:effectLst/>
                        </a:rPr>
                        <a:t> web </a:t>
                      </a:r>
                      <a:r>
                        <a:rPr lang="en-US" sz="1200" b="0" dirty="0" err="1">
                          <a:effectLst/>
                        </a:rPr>
                        <a:t>sono</a:t>
                      </a:r>
                      <a:r>
                        <a:rPr lang="en-US" sz="1200" b="0" dirty="0">
                          <a:effectLst/>
                        </a:rPr>
                        <a:t> </a:t>
                      </a:r>
                      <a:r>
                        <a:rPr lang="en-US" sz="1200" b="0" dirty="0" err="1">
                          <a:effectLst/>
                        </a:rPr>
                        <a:t>usati</a:t>
                      </a:r>
                      <a:r>
                        <a:rPr lang="en-US" sz="1200" b="0" dirty="0">
                          <a:effectLst/>
                        </a:rPr>
                        <a:t> in modo </a:t>
                      </a:r>
                      <a:r>
                        <a:rPr lang="en-US" sz="1200" b="0" dirty="0" err="1">
                          <a:effectLst/>
                        </a:rPr>
                        <a:t>intercambiabile</a:t>
                      </a:r>
                      <a:r>
                        <a:rPr lang="en-US" sz="1200" b="0" dirty="0">
                          <a:effectLst/>
                        </a:rPr>
                        <a:t>, </a:t>
                      </a:r>
                      <a:r>
                        <a:rPr lang="en-US" sz="1200" b="0" dirty="0" err="1">
                          <a:effectLst/>
                        </a:rPr>
                        <a:t>anche</a:t>
                      </a:r>
                      <a:r>
                        <a:rPr lang="en-US" sz="1200" b="0" dirty="0">
                          <a:effectLst/>
                        </a:rPr>
                        <a:t> se non </a:t>
                      </a:r>
                      <a:r>
                        <a:rPr lang="en-US" sz="1200" b="0" dirty="0" err="1">
                          <a:effectLst/>
                        </a:rPr>
                        <a:t>sono</a:t>
                      </a:r>
                      <a:r>
                        <a:rPr lang="en-US" sz="1200" b="0" dirty="0">
                          <a:effectLst/>
                        </a:rPr>
                        <a:t> </a:t>
                      </a:r>
                    </a:p>
                    <a:p>
                      <a:pPr algn="just">
                        <a:lnSpc>
                          <a:spcPct val="150000"/>
                        </a:lnSpc>
                      </a:pPr>
                      <a:r>
                        <a:rPr lang="en-US" sz="1200" b="0" dirty="0" err="1">
                          <a:effectLst/>
                        </a:rPr>
                        <a:t>esattamente</a:t>
                      </a:r>
                      <a:r>
                        <a:rPr lang="en-US" sz="1200" b="0" dirty="0">
                          <a:effectLst/>
                        </a:rPr>
                        <a:t> </a:t>
                      </a:r>
                      <a:r>
                        <a:rPr lang="en-US" sz="1200" b="0" dirty="0" err="1">
                          <a:effectLst/>
                        </a:rPr>
                        <a:t>gli</a:t>
                      </a:r>
                      <a:r>
                        <a:rPr lang="en-US" sz="1200" b="0" dirty="0">
                          <a:effectLst/>
                        </a:rPr>
                        <a:t> </a:t>
                      </a:r>
                      <a:r>
                        <a:rPr lang="en-US" sz="1200" b="0" dirty="0" err="1">
                          <a:effectLst/>
                        </a:rPr>
                        <a:t>stessi</a:t>
                      </a:r>
                      <a:r>
                        <a:rPr lang="en-US" sz="1200" b="0" dirty="0">
                          <a:effectLst/>
                        </a:rPr>
                        <a:t>.</a:t>
                      </a:r>
                      <a:r>
                        <a:rPr lang="en-US" sz="1200" b="1" dirty="0">
                          <a:effectLst/>
                        </a:rPr>
                        <a:t>
</a:t>
                      </a:r>
                      <a:r>
                        <a:rPr lang="en-US" sz="1200" b="1" dirty="0" err="1">
                          <a:effectLst/>
                        </a:rPr>
                        <a:t>Negozio</a:t>
                      </a:r>
                      <a:r>
                        <a:rPr lang="en-US" sz="1200" b="1" dirty="0">
                          <a:effectLst/>
                        </a:rPr>
                        <a:t> drop-shipping. </a:t>
                      </a:r>
                      <a:r>
                        <a:rPr lang="en-US" sz="1200" b="0" dirty="0">
                          <a:effectLst/>
                        </a:rPr>
                        <a:t>È un </a:t>
                      </a:r>
                      <a:r>
                        <a:rPr lang="en-US" sz="1200" b="0" dirty="0" err="1">
                          <a:effectLst/>
                        </a:rPr>
                        <a:t>negozio</a:t>
                      </a:r>
                      <a:r>
                        <a:rPr lang="en-US" sz="1200" b="0" dirty="0">
                          <a:effectLst/>
                        </a:rPr>
                        <a:t> che </a:t>
                      </a:r>
                      <a:r>
                        <a:rPr lang="en-US" sz="1200" b="0" dirty="0" err="1">
                          <a:effectLst/>
                        </a:rPr>
                        <a:t>spedisce</a:t>
                      </a:r>
                      <a:r>
                        <a:rPr lang="en-US" sz="1200" b="0" dirty="0">
                          <a:effectLst/>
                        </a:rPr>
                        <a:t> merci da un </a:t>
                      </a:r>
                      <a:r>
                        <a:rPr lang="en-US" sz="1200" b="0" dirty="0" err="1">
                          <a:effectLst/>
                        </a:rPr>
                        <a:t>produttore</a:t>
                      </a:r>
                      <a:r>
                        <a:rPr lang="en-US" sz="1200" b="0" dirty="0">
                          <a:effectLst/>
                        </a:rPr>
                        <a:t> o </a:t>
                      </a:r>
                      <a:r>
                        <a:rPr lang="en-US" sz="1200" b="0" dirty="0" err="1">
                          <a:effectLst/>
                        </a:rPr>
                        <a:t>grossista</a:t>
                      </a:r>
                      <a:r>
                        <a:rPr lang="en-US" sz="1200" b="0" dirty="0">
                          <a:effectLst/>
                        </a:rPr>
                        <a:t> </a:t>
                      </a:r>
                      <a:r>
                        <a:rPr lang="en-US" sz="1200" b="0" dirty="0" err="1">
                          <a:effectLst/>
                        </a:rPr>
                        <a:t>direttamente</a:t>
                      </a:r>
                      <a:r>
                        <a:rPr lang="en-US" sz="1200" b="0" dirty="0">
                          <a:effectLst/>
                        </a:rPr>
                        <a:t> a un </a:t>
                      </a:r>
                      <a:r>
                        <a:rPr lang="en-US" sz="1200" b="0" dirty="0" err="1">
                          <a:effectLst/>
                        </a:rPr>
                        <a:t>cliente</a:t>
                      </a:r>
                      <a:r>
                        <a:rPr lang="en-US" sz="1200" b="0" dirty="0">
                          <a:effectLst/>
                        </a:rPr>
                        <a:t> </a:t>
                      </a:r>
                    </a:p>
                    <a:p>
                      <a:pPr algn="just">
                        <a:lnSpc>
                          <a:spcPct val="150000"/>
                        </a:lnSpc>
                      </a:pPr>
                      <a:r>
                        <a:rPr lang="en-US" sz="1200" b="0" dirty="0" err="1">
                          <a:effectLst/>
                        </a:rPr>
                        <a:t>anziché</a:t>
                      </a:r>
                      <a:r>
                        <a:rPr lang="en-US" sz="1200" b="0" dirty="0">
                          <a:effectLst/>
                        </a:rPr>
                        <a:t> al </a:t>
                      </a:r>
                      <a:r>
                        <a:rPr lang="en-US" sz="1200" b="0" dirty="0" err="1">
                          <a:effectLst/>
                        </a:rPr>
                        <a:t>rivenditore</a:t>
                      </a:r>
                      <a:r>
                        <a:rPr lang="en-US" sz="1200" b="0" dirty="0">
                          <a:effectLst/>
                        </a:rPr>
                        <a:t> che ha </a:t>
                      </a:r>
                      <a:r>
                        <a:rPr lang="en-US" sz="1200" b="0" dirty="0" err="1">
                          <a:effectLst/>
                        </a:rPr>
                        <a:t>preso</a:t>
                      </a:r>
                      <a:r>
                        <a:rPr lang="en-US" sz="1200" b="0" dirty="0">
                          <a:effectLst/>
                        </a:rPr>
                        <a:t> </a:t>
                      </a:r>
                      <a:r>
                        <a:rPr lang="en-US" sz="1200" b="0" dirty="0" err="1">
                          <a:effectLst/>
                        </a:rPr>
                        <a:t>l'ordine</a:t>
                      </a:r>
                      <a:r>
                        <a:rPr lang="en-US" sz="1200" b="0" dirty="0">
                          <a:effectLst/>
                        </a:rPr>
                        <a:t>.</a:t>
                      </a:r>
                      <a:r>
                        <a:rPr lang="en-US" sz="1200" b="1" dirty="0">
                          <a:effectLst/>
                        </a:rPr>
                        <a:t>
Blog. </a:t>
                      </a:r>
                      <a:r>
                        <a:rPr lang="en-US" sz="1200" b="0" dirty="0" err="1">
                          <a:effectLst/>
                        </a:rPr>
                        <a:t>Abbreviato</a:t>
                      </a:r>
                      <a:r>
                        <a:rPr lang="en-US" sz="1200" b="0" dirty="0">
                          <a:effectLst/>
                        </a:rPr>
                        <a:t> da weblog, un blog è un </a:t>
                      </a:r>
                      <a:r>
                        <a:rPr lang="en-US" sz="1200" b="0" dirty="0" err="1">
                          <a:effectLst/>
                        </a:rPr>
                        <a:t>sito</a:t>
                      </a:r>
                      <a:r>
                        <a:rPr lang="en-US" sz="1200" b="0" dirty="0">
                          <a:effectLst/>
                        </a:rPr>
                        <a:t> Web </a:t>
                      </a:r>
                      <a:r>
                        <a:rPr lang="en-US" sz="1200" b="0" dirty="0" err="1">
                          <a:effectLst/>
                        </a:rPr>
                        <a:t>aggiornato</a:t>
                      </a:r>
                      <a:r>
                        <a:rPr lang="en-US" sz="1200" b="0" dirty="0">
                          <a:effectLst/>
                        </a:rPr>
                        <a:t> </a:t>
                      </a:r>
                      <a:r>
                        <a:rPr lang="en-US" sz="1200" b="0" dirty="0" err="1">
                          <a:effectLst/>
                        </a:rPr>
                        <a:t>frequentemente</a:t>
                      </a:r>
                      <a:r>
                        <a:rPr lang="en-US" sz="1200" b="0" dirty="0">
                          <a:effectLst/>
                        </a:rPr>
                        <a:t> che </a:t>
                      </a:r>
                      <a:r>
                        <a:rPr lang="en-US" sz="1200" b="0" dirty="0" err="1">
                          <a:effectLst/>
                        </a:rPr>
                        <a:t>viene</a:t>
                      </a:r>
                      <a:r>
                        <a:rPr lang="en-US" sz="1200" b="0" dirty="0">
                          <a:effectLst/>
                        </a:rPr>
                        <a:t> </a:t>
                      </a:r>
                      <a:r>
                        <a:rPr lang="en-US" sz="1200" b="0" dirty="0" err="1">
                          <a:effectLst/>
                        </a:rPr>
                        <a:t>utilizzato</a:t>
                      </a:r>
                      <a:r>
                        <a:rPr lang="en-US" sz="1200" b="0" dirty="0">
                          <a:effectLst/>
                        </a:rPr>
                        <a:t> per </a:t>
                      </a:r>
                      <a:r>
                        <a:rPr lang="en-US" sz="1200" b="0" dirty="0" err="1">
                          <a:effectLst/>
                        </a:rPr>
                        <a:t>commenti</a:t>
                      </a:r>
                      <a:r>
                        <a:rPr lang="en-US" sz="1200" b="0" dirty="0">
                          <a:effectLst/>
                        </a:rPr>
                        <a:t> </a:t>
                      </a:r>
                    </a:p>
                    <a:p>
                      <a:pPr algn="just">
                        <a:lnSpc>
                          <a:spcPct val="150000"/>
                        </a:lnSpc>
                      </a:pPr>
                      <a:r>
                        <a:rPr lang="en-US" sz="1200" b="0" dirty="0" err="1">
                          <a:effectLst/>
                        </a:rPr>
                        <a:t>personali</a:t>
                      </a:r>
                      <a:r>
                        <a:rPr lang="en-US" sz="1200" b="0" dirty="0">
                          <a:effectLst/>
                        </a:rPr>
                        <a:t> o </a:t>
                      </a:r>
                      <a:r>
                        <a:rPr lang="en-US" sz="1200" b="0" dirty="0" err="1">
                          <a:effectLst/>
                        </a:rPr>
                        <a:t>contenuti</a:t>
                      </a:r>
                      <a:r>
                        <a:rPr lang="en-US" sz="1200" b="0" dirty="0">
                          <a:effectLst/>
                        </a:rPr>
                        <a:t> </a:t>
                      </a:r>
                      <a:r>
                        <a:rPr lang="en-US" sz="1200" b="0" dirty="0" err="1">
                          <a:effectLst/>
                        </a:rPr>
                        <a:t>aziendali</a:t>
                      </a:r>
                      <a:r>
                        <a:rPr lang="en-US" sz="1200" b="0" dirty="0">
                          <a:effectLst/>
                        </a:rPr>
                        <a:t>. </a:t>
                      </a:r>
                      <a:r>
                        <a:rPr lang="en-US" sz="1200" b="0" dirty="0" err="1">
                          <a:effectLst/>
                        </a:rPr>
                        <a:t>Può</a:t>
                      </a:r>
                      <a:r>
                        <a:rPr lang="en-US" sz="1200" b="0" dirty="0">
                          <a:effectLst/>
                        </a:rPr>
                        <a:t> </a:t>
                      </a:r>
                      <a:r>
                        <a:rPr lang="en-US" sz="1200" b="0" dirty="0" err="1">
                          <a:effectLst/>
                        </a:rPr>
                        <a:t>assumere</a:t>
                      </a:r>
                      <a:r>
                        <a:rPr lang="en-US" sz="1200" b="0" dirty="0">
                          <a:effectLst/>
                        </a:rPr>
                        <a:t> la forma di post o </a:t>
                      </a:r>
                      <a:r>
                        <a:rPr lang="en-US" sz="1200" b="0" dirty="0" err="1">
                          <a:effectLst/>
                        </a:rPr>
                        <a:t>articoli</a:t>
                      </a:r>
                      <a:r>
                        <a:rPr lang="en-US" sz="1200" b="0" dirty="0">
                          <a:effectLst/>
                        </a:rPr>
                        <a:t> e di </a:t>
                      </a:r>
                      <a:r>
                        <a:rPr lang="en-US" sz="1200" b="0" dirty="0" err="1">
                          <a:effectLst/>
                        </a:rPr>
                        <a:t>solito</a:t>
                      </a:r>
                      <a:r>
                        <a:rPr lang="en-US" sz="1200" b="0" dirty="0">
                          <a:effectLst/>
                        </a:rPr>
                        <a:t> ha </a:t>
                      </a:r>
                      <a:r>
                        <a:rPr lang="en-US" sz="1200" b="0" dirty="0" err="1">
                          <a:effectLst/>
                        </a:rPr>
                        <a:t>argomenti</a:t>
                      </a:r>
                      <a:r>
                        <a:rPr lang="en-US" sz="1200" b="0" dirty="0">
                          <a:effectLst/>
                        </a:rPr>
                        <a:t> </a:t>
                      </a:r>
                      <a:r>
                        <a:rPr lang="en-US" sz="1200" b="0" dirty="0" err="1">
                          <a:effectLst/>
                        </a:rPr>
                        <a:t>specifici</a:t>
                      </a:r>
                      <a:r>
                        <a:rPr lang="en-US" sz="1200" b="0" dirty="0">
                          <a:effectLst/>
                        </a:rPr>
                        <a:t>, come </a:t>
                      </a:r>
                    </a:p>
                    <a:p>
                      <a:pPr algn="just">
                        <a:lnSpc>
                          <a:spcPct val="150000"/>
                        </a:lnSpc>
                      </a:pPr>
                      <a:r>
                        <a:rPr lang="en-US" sz="1200" b="0" dirty="0">
                          <a:effectLst/>
                        </a:rPr>
                        <a:t>sport, </a:t>
                      </a:r>
                      <a:r>
                        <a:rPr lang="en-US" sz="1200" b="0" dirty="0" err="1">
                          <a:effectLst/>
                        </a:rPr>
                        <a:t>viaggi</a:t>
                      </a:r>
                      <a:r>
                        <a:rPr lang="en-US" sz="1200" b="0" dirty="0">
                          <a:effectLst/>
                        </a:rPr>
                        <a:t>, </a:t>
                      </a:r>
                      <a:r>
                        <a:rPr lang="en-US" sz="1200" b="0" dirty="0" err="1">
                          <a:effectLst/>
                        </a:rPr>
                        <a:t>intrattenimento</a:t>
                      </a:r>
                      <a:r>
                        <a:rPr lang="en-US" sz="1200" b="0" dirty="0">
                          <a:effectLst/>
                        </a:rPr>
                        <a:t>, </a:t>
                      </a:r>
                      <a:r>
                        <a:rPr lang="en-US" sz="1200" b="0" dirty="0" err="1">
                          <a:effectLst/>
                        </a:rPr>
                        <a:t>cibo</a:t>
                      </a:r>
                      <a:r>
                        <a:rPr lang="en-US" sz="1200" b="0" dirty="0">
                          <a:effectLst/>
                        </a:rPr>
                        <a:t>, IT, </a:t>
                      </a:r>
                      <a:r>
                        <a:rPr lang="en-US" sz="1200" b="0" dirty="0" err="1">
                          <a:effectLst/>
                        </a:rPr>
                        <a:t>ecc</a:t>
                      </a:r>
                      <a:r>
                        <a:rPr lang="en-US" sz="1200" b="0" dirty="0">
                          <a:effectLst/>
                        </a:rPr>
                        <a:t>. </a:t>
                      </a:r>
                      <a:r>
                        <a:rPr lang="en-US" sz="1200" b="1" dirty="0">
                          <a:effectLst/>
                        </a:rPr>
                        <a:t>
</a:t>
                      </a:r>
                      <a:endParaRPr lang="ro-RO" sz="1200" dirty="0">
                        <a:effectLst/>
                      </a:endParaRPr>
                    </a:p>
                  </a:txBody>
                  <a:tcPr marL="43717" marR="43717" marT="0" marB="0"/>
                </a:tc>
                <a:extLst>
                  <a:ext uri="{0D108BD9-81ED-4DB2-BD59-A6C34878D82A}">
                    <a16:rowId xmlns:a16="http://schemas.microsoft.com/office/drawing/2014/main" val="2564785012"/>
                  </a:ext>
                </a:extLst>
              </a:tr>
            </a:tbl>
          </a:graphicData>
        </a:graphic>
      </p:graphicFrame>
    </p:spTree>
    <p:extLst>
      <p:ext uri="{BB962C8B-B14F-4D97-AF65-F5344CB8AC3E}">
        <p14:creationId xmlns:p14="http://schemas.microsoft.com/office/powerpoint/2010/main" val="114818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691680" y="33950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a:cs typeface="Arial" pitchFamily="34" charset="0"/>
              </a:rPr>
              <a:t>Index</a:t>
            </a:r>
            <a:endParaRPr lang="en-US" sz="3600" dirty="0">
              <a:cs typeface="Arial" pitchFamily="34" charset="0"/>
            </a:endParaRPr>
          </a:p>
        </p:txBody>
      </p:sp>
      <p:grpSp>
        <p:nvGrpSpPr>
          <p:cNvPr id="6" name="Group 5"/>
          <p:cNvGrpSpPr/>
          <p:nvPr/>
        </p:nvGrpSpPr>
        <p:grpSpPr>
          <a:xfrm>
            <a:off x="2267743" y="1275606"/>
            <a:ext cx="5560359"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2261988" y="2163705"/>
            <a:ext cx="5560359"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2252000" y="3051724"/>
            <a:ext cx="5560359"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2267744" y="127560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2256234" y="2163705"/>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8" name="TextBox 27"/>
          <p:cNvSpPr txBox="1"/>
          <p:nvPr/>
        </p:nvSpPr>
        <p:spPr>
          <a:xfrm>
            <a:off x="2240491" y="3051724"/>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8" name="CasetăText 7">
            <a:extLst>
              <a:ext uri="{FF2B5EF4-FFF2-40B4-BE49-F238E27FC236}">
                <a16:creationId xmlns:a16="http://schemas.microsoft.com/office/drawing/2014/main" id="{D0A4C014-FA3F-BB8B-3363-26BC2A0DA239}"/>
              </a:ext>
            </a:extLst>
          </p:cNvPr>
          <p:cNvSpPr txBox="1"/>
          <p:nvPr/>
        </p:nvSpPr>
        <p:spPr>
          <a:xfrm>
            <a:off x="2758530" y="1384208"/>
            <a:ext cx="5063817" cy="461665"/>
          </a:xfrm>
          <a:prstGeom prst="rect">
            <a:avLst/>
          </a:prstGeom>
          <a:noFill/>
        </p:spPr>
        <p:txBody>
          <a:bodyPr wrap="square">
            <a:spAutoFit/>
          </a:bodyPr>
          <a:lstStyle/>
          <a:p>
            <a:r>
              <a:rPr lang="en-GB" sz="1200" b="1" dirty="0" err="1">
                <a:latin typeface="Arial" panose="020B0604020202020204" pitchFamily="34" charset="0"/>
              </a:rPr>
              <a:t>Gestione</a:t>
            </a:r>
            <a:r>
              <a:rPr lang="en-GB" sz="1200" b="1" dirty="0">
                <a:latin typeface="Arial" panose="020B0604020202020204" pitchFamily="34" charset="0"/>
              </a:rPr>
              <a:t> </a:t>
            </a:r>
            <a:r>
              <a:rPr lang="en-GB" sz="1200" b="1" dirty="0" err="1">
                <a:latin typeface="Arial" panose="020B0604020202020204" pitchFamily="34" charset="0"/>
              </a:rPr>
              <a:t>aziendale</a:t>
            </a:r>
            <a:r>
              <a:rPr lang="en-GB" sz="1200" b="1" dirty="0">
                <a:latin typeface="Arial" panose="020B0604020202020204" pitchFamily="34" charset="0"/>
              </a:rPr>
              <a:t> in termini di </a:t>
            </a:r>
            <a:r>
              <a:rPr lang="en-GB" sz="1200" b="1" dirty="0" err="1">
                <a:latin typeface="Arial" panose="020B0604020202020204" pitchFamily="34" charset="0"/>
              </a:rPr>
              <a:t>lavoro</a:t>
            </a:r>
            <a:r>
              <a:rPr lang="en-GB" sz="1200" b="1" dirty="0">
                <a:latin typeface="Arial" panose="020B0604020202020204" pitchFamily="34" charset="0"/>
              </a:rPr>
              <a:t> di </a:t>
            </a:r>
            <a:r>
              <a:rPr lang="en-GB" sz="1200" b="1" dirty="0" err="1">
                <a:latin typeface="Arial" panose="020B0604020202020204" pitchFamily="34" charset="0"/>
              </a:rPr>
              <a:t>squadra</a:t>
            </a:r>
            <a:r>
              <a:rPr lang="en-GB" sz="1200" b="1" dirty="0">
                <a:latin typeface="Arial" panose="020B0604020202020204" pitchFamily="34" charset="0"/>
              </a:rPr>
              <a:t> </a:t>
            </a:r>
            <a:r>
              <a:rPr lang="en-GB" sz="1200" b="1" dirty="0" err="1">
                <a:latin typeface="Arial" panose="020B0604020202020204" pitchFamily="34" charset="0"/>
              </a:rPr>
              <a:t>efficace</a:t>
            </a:r>
            <a:r>
              <a:rPr lang="en-GB" sz="1200" b="1" dirty="0">
                <a:latin typeface="Arial" panose="020B0604020202020204" pitchFamily="34" charset="0"/>
              </a:rPr>
              <a:t>
</a:t>
            </a:r>
            <a:r>
              <a:rPr lang="en-GB" sz="1200" dirty="0" err="1">
                <a:latin typeface="Arial" panose="020B0604020202020204" pitchFamily="34" charset="0"/>
                <a:ea typeface="Arial" panose="020B0604020202020204" pitchFamily="34" charset="0"/>
              </a:rPr>
              <a:t>Definizioni</a:t>
            </a:r>
            <a:r>
              <a:rPr lang="en-GB" sz="1200" dirty="0">
                <a:latin typeface="Arial" panose="020B0604020202020204" pitchFamily="34" charset="0"/>
                <a:ea typeface="Arial" panose="020B0604020202020204" pitchFamily="34" charset="0"/>
              </a:rPr>
              <a:t>, </a:t>
            </a:r>
            <a:r>
              <a:rPr lang="en-GB" sz="1200" dirty="0" err="1">
                <a:latin typeface="Arial" panose="020B0604020202020204" pitchFamily="34" charset="0"/>
                <a:ea typeface="Arial" panose="020B0604020202020204" pitchFamily="34" charset="0"/>
              </a:rPr>
              <a:t>benefici</a:t>
            </a:r>
            <a:r>
              <a:rPr lang="en-GB" sz="1200" dirty="0">
                <a:latin typeface="Arial" panose="020B0604020202020204" pitchFamily="34" charset="0"/>
                <a:ea typeface="Arial" panose="020B0604020202020204" pitchFamily="34" charset="0"/>
              </a:rPr>
              <a:t>, </a:t>
            </a:r>
            <a:r>
              <a:rPr lang="en-GB" sz="1200" dirty="0" err="1">
                <a:latin typeface="Arial" panose="020B0604020202020204" pitchFamily="34" charset="0"/>
                <a:ea typeface="Arial" panose="020B0604020202020204" pitchFamily="34" charset="0"/>
              </a:rPr>
              <a:t>modi</a:t>
            </a:r>
            <a:r>
              <a:rPr lang="en-GB" sz="1200" dirty="0">
                <a:latin typeface="Arial" panose="020B0604020202020204" pitchFamily="34" charset="0"/>
                <a:ea typeface="Arial" panose="020B0604020202020204" pitchFamily="34" charset="0"/>
              </a:rPr>
              <a:t> per </a:t>
            </a:r>
            <a:r>
              <a:rPr lang="en-GB" sz="1200" dirty="0" err="1">
                <a:latin typeface="Arial" panose="020B0604020202020204" pitchFamily="34" charset="0"/>
                <a:ea typeface="Arial" panose="020B0604020202020204" pitchFamily="34" charset="0"/>
              </a:rPr>
              <a:t>incoraggiare</a:t>
            </a:r>
            <a:r>
              <a:rPr lang="en-GB" sz="1200" dirty="0">
                <a:latin typeface="Arial" panose="020B0604020202020204" pitchFamily="34" charset="0"/>
                <a:ea typeface="Arial" panose="020B0604020202020204" pitchFamily="34" charset="0"/>
              </a:rPr>
              <a:t> lo spirito di </a:t>
            </a:r>
            <a:r>
              <a:rPr lang="en-GB" sz="1200" dirty="0" err="1">
                <a:latin typeface="Arial" panose="020B0604020202020204" pitchFamily="34" charset="0"/>
                <a:ea typeface="Arial" panose="020B0604020202020204" pitchFamily="34" charset="0"/>
              </a:rPr>
              <a:t>squadra</a:t>
            </a:r>
            <a:r>
              <a:rPr lang="en-GB" sz="1200" dirty="0">
                <a:latin typeface="Arial" panose="020B0604020202020204" pitchFamily="34" charset="0"/>
                <a:ea typeface="Arial" panose="020B0604020202020204" pitchFamily="34" charset="0"/>
              </a:rPr>
              <a:t> </a:t>
            </a:r>
            <a:endParaRPr lang="ro-RO" sz="1200" dirty="0"/>
          </a:p>
        </p:txBody>
      </p:sp>
      <p:sp>
        <p:nvSpPr>
          <p:cNvPr id="10" name="CasetăText 9">
            <a:extLst>
              <a:ext uri="{FF2B5EF4-FFF2-40B4-BE49-F238E27FC236}">
                <a16:creationId xmlns:a16="http://schemas.microsoft.com/office/drawing/2014/main" id="{F06C4EDB-A33C-822B-39E9-462539734550}"/>
              </a:ext>
            </a:extLst>
          </p:cNvPr>
          <p:cNvSpPr txBox="1"/>
          <p:nvPr/>
        </p:nvSpPr>
        <p:spPr>
          <a:xfrm>
            <a:off x="2758531" y="2189353"/>
            <a:ext cx="5053828" cy="748923"/>
          </a:xfrm>
          <a:prstGeom prst="rect">
            <a:avLst/>
          </a:prstGeom>
          <a:noFill/>
        </p:spPr>
        <p:txBody>
          <a:bodyPr wrap="square">
            <a:spAutoFit/>
          </a:bodyPr>
          <a:lstStyle/>
          <a:p>
            <a:pPr>
              <a:spcAft>
                <a:spcPts val="800"/>
              </a:spcAft>
            </a:pPr>
            <a:r>
              <a:rPr lang="en-GB" sz="1200" b="1" dirty="0" err="1">
                <a:latin typeface="Arial" panose="020B0604020202020204" pitchFamily="34" charset="0"/>
              </a:rPr>
              <a:t>Gestione</a:t>
            </a:r>
            <a:r>
              <a:rPr lang="en-GB" sz="1200" b="1" dirty="0">
                <a:latin typeface="Arial" panose="020B0604020202020204" pitchFamily="34" charset="0"/>
              </a:rPr>
              <a:t> </a:t>
            </a:r>
            <a:r>
              <a:rPr lang="en-GB" sz="1200" b="1" dirty="0" err="1">
                <a:latin typeface="Arial" panose="020B0604020202020204" pitchFamily="34" charset="0"/>
              </a:rPr>
              <a:t>interculturale</a:t>
            </a:r>
            <a:r>
              <a:rPr lang="en-GB" sz="1200" b="1" dirty="0">
                <a:latin typeface="Arial" panose="020B0604020202020204" pitchFamily="34" charset="0"/>
              </a:rPr>
              <a:t>: la </a:t>
            </a:r>
            <a:r>
              <a:rPr lang="en-GB" sz="1200" b="1" dirty="0" err="1">
                <a:latin typeface="Arial" panose="020B0604020202020204" pitchFamily="34" charset="0"/>
              </a:rPr>
              <a:t>chiave</a:t>
            </a:r>
            <a:r>
              <a:rPr lang="en-GB" sz="1200" b="1" dirty="0">
                <a:latin typeface="Arial" panose="020B0604020202020204" pitchFamily="34" charset="0"/>
              </a:rPr>
              <a:t> per </a:t>
            </a:r>
            <a:r>
              <a:rPr lang="en-GB" sz="1200" b="1" dirty="0" err="1">
                <a:latin typeface="Arial" panose="020B0604020202020204" pitchFamily="34" charset="0"/>
              </a:rPr>
              <a:t>un’occupabilità</a:t>
            </a:r>
            <a:r>
              <a:rPr lang="en-GB" sz="1200" b="1" dirty="0">
                <a:latin typeface="Arial" panose="020B0604020202020204" pitchFamily="34" charset="0"/>
              </a:rPr>
              <a:t> di </a:t>
            </a:r>
            <a:r>
              <a:rPr lang="en-GB" sz="1200" b="1" dirty="0" err="1">
                <a:latin typeface="Arial" panose="020B0604020202020204" pitchFamily="34" charset="0"/>
              </a:rPr>
              <a:t>successo</a:t>
            </a:r>
            <a:r>
              <a:rPr lang="en-GB" sz="1200" b="1" dirty="0">
                <a:latin typeface="Arial" panose="020B0604020202020204" pitchFamily="34" charset="0"/>
              </a:rPr>
              <a:t> </a:t>
            </a:r>
            <a:r>
              <a:rPr lang="en-GB" sz="1200" b="1" dirty="0" err="1">
                <a:latin typeface="Arial" panose="020B0604020202020204" pitchFamily="34" charset="0"/>
              </a:rPr>
              <a:t>sul</a:t>
            </a:r>
            <a:r>
              <a:rPr lang="en-GB" sz="1200" b="1" dirty="0">
                <a:latin typeface="Arial" panose="020B0604020202020204" pitchFamily="34" charset="0"/>
              </a:rPr>
              <a:t> Mercato del </a:t>
            </a:r>
            <a:r>
              <a:rPr lang="en-GB" sz="1200" b="1" dirty="0" err="1">
                <a:latin typeface="Arial" panose="020B0604020202020204" pitchFamily="34" charset="0"/>
              </a:rPr>
              <a:t>Lavoro</a:t>
            </a:r>
            <a:r>
              <a:rPr lang="en-GB" sz="1200" b="1" dirty="0">
                <a:latin typeface="Arial" panose="020B0604020202020204" pitchFamily="34" charset="0"/>
              </a:rPr>
              <a:t> </a:t>
            </a:r>
            <a:r>
              <a:rPr lang="en-GB" sz="1200" b="1" dirty="0" err="1">
                <a:latin typeface="Arial" panose="020B0604020202020204" pitchFamily="34" charset="0"/>
              </a:rPr>
              <a:t>Europeo</a:t>
            </a:r>
            <a:r>
              <a:rPr lang="en-GB" sz="1200" b="1" dirty="0">
                <a:latin typeface="Arial" panose="020B0604020202020204" pitchFamily="34" charset="0"/>
              </a:rPr>
              <a:t>
</a:t>
            </a:r>
            <a:r>
              <a:rPr lang="en-GB" sz="1200" dirty="0" err="1">
                <a:solidFill>
                  <a:prstClr val="black"/>
                </a:solidFill>
                <a:latin typeface="Arial" panose="020B0604020202020204" pitchFamily="34" charset="0"/>
                <a:ea typeface="Arial" panose="020B0604020202020204" pitchFamily="34" charset="0"/>
              </a:rPr>
              <a:t>Diversità</a:t>
            </a:r>
            <a:r>
              <a:rPr lang="en-GB" sz="1200" dirty="0">
                <a:solidFill>
                  <a:prstClr val="black"/>
                </a:solidFill>
                <a:latin typeface="Arial" panose="020B0604020202020204" pitchFamily="34" charset="0"/>
                <a:ea typeface="Arial" panose="020B0604020202020204" pitchFamily="34" charset="0"/>
              </a:rPr>
              <a:t> </a:t>
            </a:r>
            <a:r>
              <a:rPr lang="en-GB" sz="1200" dirty="0" err="1">
                <a:solidFill>
                  <a:prstClr val="black"/>
                </a:solidFill>
                <a:latin typeface="Arial" panose="020B0604020202020204" pitchFamily="34" charset="0"/>
                <a:ea typeface="Arial" panose="020B0604020202020204" pitchFamily="34" charset="0"/>
              </a:rPr>
              <a:t>culturale</a:t>
            </a:r>
            <a:r>
              <a:rPr lang="en-GB" sz="1200" dirty="0">
                <a:solidFill>
                  <a:prstClr val="black"/>
                </a:solidFill>
                <a:latin typeface="Arial" panose="020B0604020202020204" pitchFamily="34" charset="0"/>
                <a:ea typeface="Arial" panose="020B0604020202020204" pitchFamily="34" charset="0"/>
              </a:rPr>
              <a:t>, </a:t>
            </a:r>
            <a:r>
              <a:rPr lang="en-GB" sz="1200" dirty="0" err="1">
                <a:solidFill>
                  <a:prstClr val="black"/>
                </a:solidFill>
                <a:latin typeface="Arial" panose="020B0604020202020204" pitchFamily="34" charset="0"/>
                <a:ea typeface="Arial" panose="020B0604020202020204" pitchFamily="34" charset="0"/>
              </a:rPr>
              <a:t>vantaggi</a:t>
            </a:r>
            <a:r>
              <a:rPr lang="en-GB" sz="1200" dirty="0">
                <a:solidFill>
                  <a:prstClr val="black"/>
                </a:solidFill>
                <a:latin typeface="Arial" panose="020B0604020202020204" pitchFamily="34" charset="0"/>
                <a:ea typeface="Arial" panose="020B0604020202020204" pitchFamily="34" charset="0"/>
              </a:rPr>
              <a:t> e </a:t>
            </a:r>
            <a:r>
              <a:rPr lang="en-GB" sz="1200" dirty="0" err="1">
                <a:solidFill>
                  <a:prstClr val="black"/>
                </a:solidFill>
                <a:latin typeface="Arial" panose="020B0604020202020204" pitchFamily="34" charset="0"/>
                <a:ea typeface="Arial" panose="020B0604020202020204" pitchFamily="34" charset="0"/>
              </a:rPr>
              <a:t>ostacoli</a:t>
            </a:r>
            <a:endParaRPr lang="ro-RO" sz="1400" b="1" dirty="0">
              <a:latin typeface="Arial" panose="020B0604020202020204" pitchFamily="34" charset="0"/>
            </a:endParaRPr>
          </a:p>
        </p:txBody>
      </p:sp>
      <p:sp>
        <p:nvSpPr>
          <p:cNvPr id="12" name="CasetăText 11">
            <a:extLst>
              <a:ext uri="{FF2B5EF4-FFF2-40B4-BE49-F238E27FC236}">
                <a16:creationId xmlns:a16="http://schemas.microsoft.com/office/drawing/2014/main" id="{8EDE35F3-BBEC-CD56-7CCE-CEC6CD82CB4B}"/>
              </a:ext>
            </a:extLst>
          </p:cNvPr>
          <p:cNvSpPr txBox="1"/>
          <p:nvPr/>
        </p:nvSpPr>
        <p:spPr>
          <a:xfrm>
            <a:off x="2800908" y="3163934"/>
            <a:ext cx="4892795" cy="575799"/>
          </a:xfrm>
          <a:prstGeom prst="rect">
            <a:avLst/>
          </a:prstGeom>
          <a:noFill/>
        </p:spPr>
        <p:txBody>
          <a:bodyPr wrap="square">
            <a:spAutoFit/>
          </a:bodyPr>
          <a:lstStyle/>
          <a:p>
            <a:pPr>
              <a:lnSpc>
                <a:spcPct val="107000"/>
              </a:lnSpc>
              <a:spcAft>
                <a:spcPts val="800"/>
              </a:spcAft>
            </a:pPr>
            <a:r>
              <a:rPr lang="en-GB" sz="1200" b="1" dirty="0">
                <a:latin typeface="Arial" panose="020B0604020202020204" pitchFamily="34" charset="0"/>
              </a:rPr>
              <a:t>Un business </a:t>
            </a:r>
            <a:r>
              <a:rPr lang="en-GB" sz="1200" b="1" dirty="0" err="1">
                <a:latin typeface="Arial" panose="020B0604020202020204" pitchFamily="34" charset="0"/>
              </a:rPr>
              <a:t>redditizio</a:t>
            </a:r>
            <a:r>
              <a:rPr lang="en-GB" sz="1200" b="1" dirty="0">
                <a:latin typeface="Arial" panose="020B0604020202020204" pitchFamily="34" charset="0"/>
              </a:rPr>
              <a:t> </a:t>
            </a:r>
            <a:r>
              <a:rPr lang="en-GB" sz="1200" b="1" dirty="0" err="1">
                <a:latin typeface="Arial" panose="020B0604020202020204" pitchFamily="34" charset="0"/>
              </a:rPr>
              <a:t>nell’era</a:t>
            </a:r>
            <a:r>
              <a:rPr lang="en-GB" sz="1200" b="1" dirty="0">
                <a:latin typeface="Arial" panose="020B0604020202020204" pitchFamily="34" charset="0"/>
              </a:rPr>
              <a:t> </a:t>
            </a:r>
            <a:r>
              <a:rPr lang="en-GB" sz="1200" b="1" dirty="0" err="1">
                <a:latin typeface="Arial" panose="020B0604020202020204" pitchFamily="34" charset="0"/>
              </a:rPr>
              <a:t>digitale</a:t>
            </a:r>
            <a:r>
              <a:rPr lang="en-GB" sz="1200" b="1" dirty="0">
                <a:latin typeface="Arial" panose="020B0604020202020204" pitchFamily="34" charset="0"/>
              </a:rPr>
              <a:t>
</a:t>
            </a:r>
            <a:r>
              <a:rPr lang="en-US" sz="1200" dirty="0"/>
              <a:t>Steps da </a:t>
            </a:r>
            <a:r>
              <a:rPr lang="en-US" sz="1200" dirty="0" err="1"/>
              <a:t>seguire</a:t>
            </a:r>
            <a:r>
              <a:rPr lang="en-US" sz="1200" dirty="0"/>
              <a:t>, businesses molto </a:t>
            </a:r>
            <a:r>
              <a:rPr lang="en-US" sz="1200" dirty="0" err="1"/>
              <a:t>richieste</a:t>
            </a:r>
            <a:r>
              <a:rPr lang="en-US" sz="1200" dirty="0"/>
              <a:t> </a:t>
            </a:r>
            <a:endParaRPr lang="ro-RO" sz="1200" dirty="0"/>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A92EAA0D-C011-021A-9A47-C6249B643C37}"/>
              </a:ext>
            </a:extLst>
          </p:cNvPr>
          <p:cNvGraphicFramePr>
            <a:graphicFrameLocks noGrp="1"/>
          </p:cNvGraphicFramePr>
          <p:nvPr>
            <p:extLst>
              <p:ext uri="{D42A27DB-BD31-4B8C-83A1-F6EECF244321}">
                <p14:modId xmlns:p14="http://schemas.microsoft.com/office/powerpoint/2010/main" val="3291836257"/>
              </p:ext>
            </p:extLst>
          </p:nvPr>
        </p:nvGraphicFramePr>
        <p:xfrm>
          <a:off x="539552" y="339502"/>
          <a:ext cx="8208912" cy="3872866"/>
        </p:xfrm>
        <a:graphic>
          <a:graphicData uri="http://schemas.openxmlformats.org/drawingml/2006/table">
            <a:tbl>
              <a:tblPr bandRow="1"/>
              <a:tblGrid>
                <a:gridCol w="8208912">
                  <a:extLst>
                    <a:ext uri="{9D8B030D-6E8A-4147-A177-3AD203B41FA5}">
                      <a16:colId xmlns:a16="http://schemas.microsoft.com/office/drawing/2014/main" val="3849659731"/>
                    </a:ext>
                  </a:extLst>
                </a:gridCol>
              </a:tblGrid>
              <a:tr h="168878">
                <a:tc>
                  <a:txBody>
                    <a:bodyPr/>
                    <a:lstStyle/>
                    <a:p>
                      <a:pPr>
                        <a:lnSpc>
                          <a:spcPct val="150000"/>
                        </a:lnSpc>
                        <a:spcAft>
                          <a:spcPts val="800"/>
                        </a:spcAft>
                      </a:pPr>
                      <a:r>
                        <a:rPr lang="en-GB" sz="1200" b="1" dirty="0" err="1">
                          <a:solidFill>
                            <a:srgbClr val="000000"/>
                          </a:solidFill>
                          <a:effectLst/>
                          <a:latin typeface="Arial" panose="020B0604020202020204" pitchFamily="34" charset="0"/>
                          <a:ea typeface="Arial" panose="020B0604020202020204" pitchFamily="34" charset="0"/>
                        </a:rPr>
                        <a:t>Bibliografia</a:t>
                      </a:r>
                      <a:r>
                        <a:rPr lang="en-GB" sz="1200" b="1" dirty="0">
                          <a:solidFill>
                            <a:srgbClr val="000000"/>
                          </a:solidFill>
                          <a:effectLst/>
                          <a:latin typeface="Arial" panose="020B0604020202020204" pitchFamily="34" charset="0"/>
                          <a:ea typeface="Arial" panose="020B0604020202020204" pitchFamily="34" charset="0"/>
                        </a:rPr>
                        <a:t> e </a:t>
                      </a:r>
                      <a:r>
                        <a:rPr lang="en-GB" sz="1200" b="1" dirty="0" err="1">
                          <a:solidFill>
                            <a:srgbClr val="000000"/>
                          </a:solidFill>
                          <a:effectLst/>
                          <a:latin typeface="Arial" panose="020B0604020202020204" pitchFamily="34" charset="0"/>
                          <a:ea typeface="Arial" panose="020B0604020202020204" pitchFamily="34" charset="0"/>
                        </a:rPr>
                        <a:t>ulteriori</a:t>
                      </a:r>
                      <a:r>
                        <a:rPr lang="en-GB" sz="1200" b="1" dirty="0">
                          <a:solidFill>
                            <a:srgbClr val="000000"/>
                          </a:solidFill>
                          <a:effectLst/>
                          <a:latin typeface="Arial" panose="020B0604020202020204" pitchFamily="34" charset="0"/>
                          <a:ea typeface="Arial" panose="020B0604020202020204" pitchFamily="34" charset="0"/>
                        </a:rPr>
                        <a:t> </a:t>
                      </a:r>
                      <a:r>
                        <a:rPr lang="en-GB" sz="1200" b="1" dirty="0" err="1">
                          <a:solidFill>
                            <a:srgbClr val="000000"/>
                          </a:solidFill>
                          <a:effectLst/>
                          <a:latin typeface="Arial" panose="020B0604020202020204" pitchFamily="34" charset="0"/>
                          <a:ea typeface="Arial" panose="020B0604020202020204" pitchFamily="34" charset="0"/>
                        </a:rPr>
                        <a:t>riferimenti</a:t>
                      </a:r>
                      <a:endParaRPr lang="ro-RO" sz="1200" dirty="0">
                        <a:effectLst/>
                        <a:latin typeface="Calibri" panose="020F0502020204030204" pitchFamily="34" charset="0"/>
                        <a:ea typeface="Calibri" panose="020F0502020204030204" pitchFamily="34" charset="0"/>
                      </a:endParaRP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BCF"/>
                    </a:solidFill>
                  </a:tcPr>
                </a:tc>
                <a:extLst>
                  <a:ext uri="{0D108BD9-81ED-4DB2-BD59-A6C34878D82A}">
                    <a16:rowId xmlns:a16="http://schemas.microsoft.com/office/drawing/2014/main" val="3382840429"/>
                  </a:ext>
                </a:extLst>
              </a:tr>
              <a:tr h="3093434">
                <a:tc>
                  <a:txBody>
                    <a:bodyPr/>
                    <a:lstStyle/>
                    <a:p>
                      <a:pPr marL="0" indent="0">
                        <a:lnSpc>
                          <a:spcPct val="150000"/>
                        </a:lnSpc>
                        <a:spcAft>
                          <a:spcPts val="800"/>
                        </a:spcAft>
                        <a:buFont typeface="Arial" panose="020B0604020202020204" pitchFamily="34" charset="0"/>
                        <a:buNone/>
                      </a:pPr>
                      <a:r>
                        <a:rPr lang="en-US" sz="1200" kern="1800" dirty="0">
                          <a:solidFill>
                            <a:srgbClr val="0F0F0F"/>
                          </a:solidFill>
                          <a:effectLst/>
                          <a:latin typeface="Arial" panose="020B0604020202020204" pitchFamily="34" charset="0"/>
                          <a:ea typeface="Times New Roman" panose="02020603050405020304" pitchFamily="18" charset="0"/>
                        </a:rPr>
                        <a:t>Bryant, A.</a:t>
                      </a:r>
                      <a:r>
                        <a:rPr lang="en-US" sz="1200" i="1" kern="1800" dirty="0">
                          <a:solidFill>
                            <a:srgbClr val="0F0F0F"/>
                          </a:solidFill>
                          <a:effectLst/>
                          <a:latin typeface="Arial" panose="020B0604020202020204" pitchFamily="34" charset="0"/>
                          <a:ea typeface="Times New Roman" panose="02020603050405020304" pitchFamily="18" charset="0"/>
                        </a:rPr>
                        <a:t> Key Elements of Effective Workplaces:</a:t>
                      </a:r>
                      <a:r>
                        <a:rPr lang="en-US" sz="1200" kern="1800" dirty="0">
                          <a:solidFill>
                            <a:srgbClr val="0F0F0F"/>
                          </a:solidFill>
                          <a:effectLst/>
                          <a:latin typeface="Arial" panose="020B0604020202020204" pitchFamily="34" charset="0"/>
                          <a:ea typeface="Times New Roman" panose="02020603050405020304" pitchFamily="18" charset="0"/>
                        </a:rPr>
                        <a:t> </a:t>
                      </a:r>
                      <a:r>
                        <a:rPr lang="en-GB" sz="1200" u="sng" dirty="0">
                          <a:solidFill>
                            <a:srgbClr val="0563C1"/>
                          </a:solidFill>
                          <a:effectLst/>
                          <a:latin typeface="Arial" panose="020B0604020202020204" pitchFamily="34" charset="0"/>
                          <a:ea typeface="Arial" panose="020B0604020202020204" pitchFamily="34" charset="0"/>
                          <a:hlinkClick r:id="rId2"/>
                        </a:rPr>
                        <a:t>https://www.youtube.com/watch?v=R78pvt9JFNY</a:t>
                      </a:r>
                      <a:endParaRPr lang="en-GB" sz="1200" u="sng" dirty="0">
                        <a:solidFill>
                          <a:srgbClr val="0563C1"/>
                        </a:solidFill>
                        <a:effectLst/>
                        <a:latin typeface="Arial" panose="020B0604020202020204" pitchFamily="34" charset="0"/>
                        <a:ea typeface="Arial" panose="020B0604020202020204" pitchFamily="34" charset="0"/>
                      </a:endParaRPr>
                    </a:p>
                    <a:p>
                      <a:pPr marL="0" indent="0">
                        <a:lnSpc>
                          <a:spcPct val="150000"/>
                        </a:lnSpc>
                        <a:spcAft>
                          <a:spcPts val="800"/>
                        </a:spcAft>
                        <a:buFont typeface="Arial" panose="020B0604020202020204" pitchFamily="34" charset="0"/>
                        <a:buNone/>
                      </a:pPr>
                      <a:r>
                        <a:rPr lang="en-GB" sz="1200" dirty="0">
                          <a:effectLst/>
                          <a:latin typeface="Arial" panose="020B0604020202020204" pitchFamily="34" charset="0"/>
                          <a:ea typeface="Arial" panose="020B0604020202020204" pitchFamily="34" charset="0"/>
                        </a:rPr>
                        <a:t>Gordon, J. (2018). </a:t>
                      </a:r>
                      <a:r>
                        <a:rPr lang="en-GB" sz="1200" i="1" dirty="0">
                          <a:effectLst/>
                          <a:latin typeface="Arial" panose="020B0604020202020204" pitchFamily="34" charset="0"/>
                          <a:ea typeface="Arial" panose="020B0604020202020204" pitchFamily="34" charset="0"/>
                        </a:rPr>
                        <a:t>The Power of a positive team: Proven principles and Practices that Make Great Teams Great:</a:t>
                      </a:r>
                      <a:r>
                        <a:rPr lang="en-GB" sz="1200" dirty="0">
                          <a:effectLst/>
                          <a:latin typeface="Arial" panose="020B0604020202020204" pitchFamily="34" charset="0"/>
                          <a:ea typeface="Arial" panose="020B0604020202020204" pitchFamily="34" charset="0"/>
                        </a:rPr>
                        <a:t>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u="sng" dirty="0">
                          <a:solidFill>
                            <a:srgbClr val="0563C1"/>
                          </a:solidFill>
                          <a:effectLst/>
                          <a:latin typeface="Arial" panose="020B0604020202020204" pitchFamily="34" charset="0"/>
                          <a:ea typeface="Arial" panose="020B0604020202020204" pitchFamily="34" charset="0"/>
                          <a:hlinkClick r:id="rId3"/>
                        </a:rPr>
                        <a:t>https://www.amazon.com/Power-Positive-Team-Principles-Practices/dp/1119430240</a:t>
                      </a:r>
                      <a:endParaRPr lang="en-GB" sz="1200" u="sng" dirty="0">
                        <a:solidFill>
                          <a:srgbClr val="0563C1"/>
                        </a:solidFill>
                        <a:effectLst/>
                        <a:latin typeface="Arial" panose="020B0604020202020204" pitchFamily="34" charset="0"/>
                        <a:ea typeface="Arial" panose="020B0604020202020204" pitchFamily="34" charset="0"/>
                      </a:endParaRPr>
                    </a:p>
                    <a:p>
                      <a:pPr>
                        <a:lnSpc>
                          <a:spcPct val="150000"/>
                        </a:lnSpc>
                        <a:spcAft>
                          <a:spcPts val="800"/>
                        </a:spcAft>
                      </a:pPr>
                      <a:r>
                        <a:rPr lang="en-GB" sz="1200" u="sng" dirty="0">
                          <a:solidFill>
                            <a:srgbClr val="0563C1"/>
                          </a:solidFill>
                          <a:effectLst/>
                          <a:latin typeface="Arial" panose="020B0604020202020204" pitchFamily="34" charset="0"/>
                          <a:ea typeface="Arial" panose="020B0604020202020204" pitchFamily="34" charset="0"/>
                          <a:hlinkClick r:id="rId4"/>
                        </a:rPr>
                        <a:t>https://www.octanner.com</a:t>
                      </a:r>
                      <a:r>
                        <a:rPr lang="en-GB" sz="1200" u="sng" dirty="0">
                          <a:effectLst/>
                          <a:latin typeface="Arial" panose="020B0604020202020204" pitchFamily="34" charset="0"/>
                          <a:ea typeface="Arial" panose="020B0604020202020204" pitchFamily="34" charset="0"/>
                        </a:rPr>
                        <a:t> </a:t>
                      </a:r>
                      <a:endParaRPr lang="ro-RO" sz="1200" u="sng"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Times New Roman" panose="02020603050405020304" pitchFamily="18" charset="0"/>
                        </a:rPr>
                        <a:t>Mead, R. and Andrews, T.G. (2009). </a:t>
                      </a:r>
                      <a:r>
                        <a:rPr lang="en-GB" sz="1200" i="1" dirty="0">
                          <a:effectLst/>
                          <a:latin typeface="Arial" panose="020B0604020202020204" pitchFamily="34" charset="0"/>
                          <a:ea typeface="Times New Roman" panose="02020603050405020304" pitchFamily="18" charset="0"/>
                        </a:rPr>
                        <a:t>International Management: Culture and Beyond</a:t>
                      </a:r>
                      <a:r>
                        <a:rPr lang="en-GB" sz="1200" dirty="0">
                          <a:effectLst/>
                          <a:latin typeface="Arial" panose="020B0604020202020204" pitchFamily="34" charset="0"/>
                          <a:ea typeface="Times New Roman" panose="02020603050405020304" pitchFamily="18" charset="0"/>
                        </a:rPr>
                        <a:t>, Fourth Edition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Arial" panose="020B0604020202020204" pitchFamily="34" charset="0"/>
                        </a:rPr>
                        <a:t>Rogers, M.G. (2017). </a:t>
                      </a:r>
                      <a:r>
                        <a:rPr lang="en-GB" sz="1200" i="1" dirty="0">
                          <a:effectLst/>
                          <a:latin typeface="Arial" panose="020B0604020202020204" pitchFamily="34" charset="0"/>
                          <a:ea typeface="Arial" panose="020B0604020202020204" pitchFamily="34" charset="0"/>
                        </a:rPr>
                        <a:t>You Are the Team: 6 Simple Ways Teammates Can Go from Good to Great</a:t>
                      </a:r>
                      <a:r>
                        <a:rPr lang="en-GB" sz="1200" dirty="0">
                          <a:effectLst/>
                          <a:latin typeface="Arial" panose="020B0604020202020204" pitchFamily="34" charset="0"/>
                          <a:ea typeface="Arial" panose="020B0604020202020204" pitchFamily="34" charset="0"/>
                        </a:rPr>
                        <a:t>.</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Arial" panose="020B0604020202020204" pitchFamily="34" charset="0"/>
                        </a:rPr>
                        <a:t> </a:t>
                      </a:r>
                      <a:r>
                        <a:rPr lang="en-GB" sz="1200" u="sng" dirty="0">
                          <a:solidFill>
                            <a:srgbClr val="0563C1"/>
                          </a:solidFill>
                          <a:effectLst/>
                          <a:latin typeface="Arial" panose="020B0604020202020204" pitchFamily="34" charset="0"/>
                          <a:ea typeface="Arial" panose="020B0604020202020204" pitchFamily="34" charset="0"/>
                          <a:hlinkClick r:id="rId5"/>
                        </a:rPr>
                        <a:t>https://www.amazon.com/You-Are-Team-Simple-Teammates/dp/1546770852</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Times New Roman" panose="02020603050405020304" pitchFamily="18" charset="0"/>
                        </a:rPr>
                        <a:t>Spencer-</a:t>
                      </a:r>
                      <a:r>
                        <a:rPr lang="en-GB" sz="1200" dirty="0" err="1">
                          <a:effectLst/>
                          <a:latin typeface="Arial" panose="020B0604020202020204" pitchFamily="34" charset="0"/>
                          <a:ea typeface="Times New Roman" panose="02020603050405020304" pitchFamily="18" charset="0"/>
                        </a:rPr>
                        <a:t>Oatey</a:t>
                      </a:r>
                      <a:r>
                        <a:rPr lang="en-GB" sz="1200" dirty="0">
                          <a:effectLst/>
                          <a:latin typeface="Arial" panose="020B0604020202020204" pitchFamily="34" charset="0"/>
                          <a:ea typeface="Times New Roman" panose="02020603050405020304" pitchFamily="18" charset="0"/>
                        </a:rPr>
                        <a:t>, H. &amp; Franklin, P. (2009). </a:t>
                      </a:r>
                      <a:r>
                        <a:rPr lang="en-GB" sz="1200" i="1" dirty="0">
                          <a:effectLst/>
                          <a:latin typeface="Arial" panose="020B0604020202020204" pitchFamily="34" charset="0"/>
                          <a:ea typeface="Times New Roman" panose="02020603050405020304" pitchFamily="18" charset="0"/>
                        </a:rPr>
                        <a:t>Intercultural Interaction: A Multidisciplinary Approach to Intercultural </a:t>
                      </a:r>
                    </a:p>
                    <a:p>
                      <a:pPr>
                        <a:lnSpc>
                          <a:spcPct val="150000"/>
                        </a:lnSpc>
                        <a:spcAft>
                          <a:spcPts val="800"/>
                        </a:spcAft>
                      </a:pPr>
                      <a:r>
                        <a:rPr lang="en-GB" sz="1200" i="1" dirty="0">
                          <a:effectLst/>
                          <a:latin typeface="Arial" panose="020B0604020202020204" pitchFamily="34" charset="0"/>
                          <a:ea typeface="Times New Roman" panose="02020603050405020304" pitchFamily="18" charset="0"/>
                        </a:rPr>
                        <a:t>Communication</a:t>
                      </a:r>
                      <a:r>
                        <a:rPr lang="en-GB" sz="1200" dirty="0">
                          <a:effectLst/>
                          <a:latin typeface="Arial" panose="020B0604020202020204" pitchFamily="34" charset="0"/>
                          <a:ea typeface="Times New Roman" panose="02020603050405020304" pitchFamily="18" charset="0"/>
                        </a:rPr>
                        <a:t>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US" sz="1200" dirty="0">
                          <a:effectLst/>
                          <a:latin typeface="Arial" panose="020B0604020202020204" pitchFamily="34" charset="0"/>
                          <a:ea typeface="Times New Roman" panose="02020603050405020304" pitchFamily="18" charset="0"/>
                        </a:rPr>
                        <a:t> </a:t>
                      </a:r>
                      <a:endParaRPr lang="ro-RO" sz="1200" dirty="0">
                        <a:effectLst/>
                        <a:latin typeface="Calibri" panose="020F0502020204030204" pitchFamily="34" charset="0"/>
                        <a:ea typeface="Calibri" panose="020F0502020204030204" pitchFamily="34" charset="0"/>
                      </a:endParaRP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905852"/>
                  </a:ext>
                </a:extLst>
              </a:tr>
            </a:tbl>
          </a:graphicData>
        </a:graphic>
      </p:graphicFrame>
    </p:spTree>
    <p:extLst>
      <p:ext uri="{BB962C8B-B14F-4D97-AF65-F5344CB8AC3E}">
        <p14:creationId xmlns:p14="http://schemas.microsoft.com/office/powerpoint/2010/main" val="214501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dirty="0"/>
              <a:t>Quests</a:t>
            </a:r>
            <a:endParaRPr lang="ko-KR" altLang="en-US" sz="2800" dirty="0"/>
          </a:p>
        </p:txBody>
      </p:sp>
      <p:sp>
        <p:nvSpPr>
          <p:cNvPr id="3" name="Text Placeholder 2"/>
          <p:cNvSpPr>
            <a:spLocks noGrp="1"/>
          </p:cNvSpPr>
          <p:nvPr>
            <p:ph type="body" sz="quarter" idx="11"/>
          </p:nvPr>
        </p:nvSpPr>
        <p:spPr/>
        <p:txBody>
          <a:bodyPr/>
          <a:lstStyle/>
          <a:p>
            <a:pPr lvl="0"/>
            <a:r>
              <a:rPr lang="en-US" altLang="ko-KR" dirty="0"/>
              <a:t>Sulla base di </a:t>
            </a:r>
            <a:r>
              <a:rPr lang="en-US" altLang="ko-KR" dirty="0" err="1"/>
              <a:t>ciò</a:t>
            </a:r>
            <a:r>
              <a:rPr lang="en-US" altLang="ko-KR" dirty="0"/>
              <a:t> che </a:t>
            </a:r>
            <a:r>
              <a:rPr lang="en-US" altLang="ko-KR" dirty="0" err="1"/>
              <a:t>hai</a:t>
            </a:r>
            <a:r>
              <a:rPr lang="en-US" altLang="ko-KR" dirty="0"/>
              <a:t> </a:t>
            </a:r>
            <a:r>
              <a:rPr lang="en-US" altLang="ko-KR" dirty="0" err="1"/>
              <a:t>studiato</a:t>
            </a:r>
            <a:r>
              <a:rPr lang="en-US" altLang="ko-KR" dirty="0"/>
              <a:t> in </a:t>
            </a:r>
            <a:r>
              <a:rPr lang="en-US" altLang="ko-KR" dirty="0" err="1"/>
              <a:t>questa</a:t>
            </a:r>
            <a:r>
              <a:rPr lang="en-US" altLang="ko-KR" dirty="0"/>
              <a:t> </a:t>
            </a:r>
            <a:r>
              <a:rPr lang="en-US" altLang="ko-KR" dirty="0" err="1"/>
              <a:t>unità</a:t>
            </a:r>
            <a:r>
              <a:rPr lang="en-US" altLang="ko-KR" dirty="0"/>
              <a:t>, </a:t>
            </a:r>
            <a:r>
              <a:rPr lang="en-US" altLang="ko-KR" dirty="0" err="1"/>
              <a:t>puoi</a:t>
            </a:r>
            <a:r>
              <a:rPr lang="en-US" altLang="ko-KR" dirty="0"/>
              <a:t> </a:t>
            </a:r>
            <a:r>
              <a:rPr lang="en-US" altLang="ko-KR" dirty="0" err="1"/>
              <a:t>risolvere</a:t>
            </a:r>
            <a:r>
              <a:rPr lang="en-US" altLang="ko-KR" dirty="0"/>
              <a:t> </a:t>
            </a:r>
            <a:r>
              <a:rPr lang="en-US" altLang="ko-KR" dirty="0" err="1"/>
              <a:t>gli</a:t>
            </a:r>
            <a:r>
              <a:rPr lang="en-US" altLang="ko-KR" dirty="0"/>
              <a:t> </a:t>
            </a:r>
            <a:r>
              <a:rPr lang="en-US" altLang="ko-KR" dirty="0" err="1"/>
              <a:t>esercizi</a:t>
            </a:r>
            <a:r>
              <a:rPr lang="en-US" altLang="ko-KR" dirty="0"/>
              <a:t> </a:t>
            </a:r>
            <a:r>
              <a:rPr lang="en-US" altLang="ko-KR" dirty="0" err="1"/>
              <a:t>nelle</a:t>
            </a:r>
            <a:r>
              <a:rPr lang="en-US" altLang="ko-KR" dirty="0"/>
              <a:t> </a:t>
            </a:r>
            <a:r>
              <a:rPr lang="en-US" altLang="ko-KR" dirty="0" err="1"/>
              <a:t>seguenti</a:t>
            </a:r>
            <a:r>
              <a:rPr lang="en-US" altLang="ko-KR" dirty="0"/>
              <a:t> diapositive?</a:t>
            </a:r>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461665"/>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Dovrai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prendere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decisioni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situazioni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difficili</a:t>
            </a:r>
            <a:r>
              <a:rPr lang="en-US" altLang="ko-KR" sz="1200" dirty="0">
                <a:solidFill>
                  <a:schemeClr val="tx1">
                    <a:lumMod val="75000"/>
                    <a:lumOff val="25000"/>
                  </a:schemeClr>
                </a:solidFill>
                <a:cs typeface="Arial" pitchFamily="34" charset="0"/>
              </a:rPr>
              <a:t> in cui </a:t>
            </a:r>
            <a:r>
              <a:rPr lang="en-US" altLang="ko-KR" sz="1200" dirty="0" err="1">
                <a:solidFill>
                  <a:schemeClr val="tx1">
                    <a:lumMod val="75000"/>
                    <a:lumOff val="25000"/>
                  </a:schemeClr>
                </a:solidFill>
                <a:cs typeface="Arial" pitchFamily="34" charset="0"/>
              </a:rPr>
              <a:t>utilizzerai</a:t>
            </a:r>
            <a:r>
              <a:rPr lang="en-US" altLang="ko-KR" sz="1200" dirty="0">
                <a:solidFill>
                  <a:schemeClr val="tx1">
                    <a:lumMod val="75000"/>
                    <a:lumOff val="25000"/>
                  </a:schemeClr>
                </a:solidFill>
                <a:cs typeface="Arial" pitchFamily="34" charset="0"/>
              </a:rPr>
              <a:t> le </a:t>
            </a:r>
            <a:r>
              <a:rPr lang="en-US" altLang="ko-KR" sz="1200" dirty="0" err="1">
                <a:solidFill>
                  <a:schemeClr val="tx1">
                    <a:lumMod val="75000"/>
                    <a:lumOff val="25000"/>
                  </a:schemeClr>
                </a:solidFill>
                <a:cs typeface="Arial" pitchFamily="34" charset="0"/>
              </a:rPr>
              <a:t>conoscenze</a:t>
            </a:r>
            <a:r>
              <a:rPr lang="en-US" altLang="ko-KR" sz="1200" dirty="0">
                <a:solidFill>
                  <a:schemeClr val="tx1">
                    <a:lumMod val="75000"/>
                    <a:lumOff val="25000"/>
                  </a:schemeClr>
                </a:solidFill>
                <a:cs typeface="Arial" pitchFamily="34" charset="0"/>
              </a:rPr>
              <a:t> che </a:t>
            </a:r>
            <a:r>
              <a:rPr lang="en-US" altLang="ko-KR" sz="1200" dirty="0" err="1">
                <a:solidFill>
                  <a:schemeClr val="tx1">
                    <a:lumMod val="75000"/>
                    <a:lumOff val="25000"/>
                  </a:schemeClr>
                </a:solidFill>
                <a:cs typeface="Arial" pitchFamily="34" charset="0"/>
              </a:rPr>
              <a:t>hai</a:t>
            </a:r>
            <a:r>
              <a:rPr lang="en-US" altLang="ko-KR" sz="1200" dirty="0">
                <a:solidFill>
                  <a:schemeClr val="tx1">
                    <a:lumMod val="75000"/>
                    <a:lumOff val="25000"/>
                  </a:schemeClr>
                </a:solidFill>
                <a:cs typeface="Arial" pitchFamily="34" charset="0"/>
              </a:rPr>
              <a:t> acquisitor.</a:t>
            </a:r>
          </a:p>
        </p:txBody>
      </p:sp>
      <p:sp>
        <p:nvSpPr>
          <p:cNvPr id="26" name="TextBox 25"/>
          <p:cNvSpPr txBox="1"/>
          <p:nvPr/>
        </p:nvSpPr>
        <p:spPr>
          <a:xfrm>
            <a:off x="382331" y="3982293"/>
            <a:ext cx="4031895" cy="830997"/>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Dovrai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aprire</a:t>
            </a:r>
            <a:r>
              <a:rPr lang="en-US" altLang="ko-KR" sz="1200" dirty="0">
                <a:solidFill>
                  <a:schemeClr val="tx1">
                    <a:lumMod val="75000"/>
                    <a:lumOff val="25000"/>
                  </a:schemeClr>
                </a:solidFill>
                <a:cs typeface="Arial" pitchFamily="34" charset="0"/>
              </a:rPr>
              <a:t> la </a:t>
            </a:r>
            <a:r>
              <a:rPr lang="en-US" altLang="ko-KR" sz="1200" dirty="0" err="1">
                <a:solidFill>
                  <a:schemeClr val="tx1">
                    <a:lumMod val="75000"/>
                    <a:lumOff val="25000"/>
                  </a:schemeClr>
                </a:solidFill>
                <a:cs typeface="Arial" pitchFamily="34" charset="0"/>
              </a:rPr>
              <a:t>tua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mente</a:t>
            </a:r>
            <a:r>
              <a:rPr lang="en-US" altLang="ko-KR" sz="1200" dirty="0">
                <a:solidFill>
                  <a:schemeClr val="tx1">
                    <a:lumMod val="75000"/>
                    <a:lumOff val="25000"/>
                  </a:schemeClr>
                </a:solidFill>
                <a:cs typeface="Arial" pitchFamily="34" charset="0"/>
              </a:rPr>
              <a:t> e </a:t>
            </a:r>
            <a:r>
              <a:rPr lang="en-US" altLang="ko-KR" sz="1200" dirty="0" err="1">
                <a:solidFill>
                  <a:schemeClr val="tx1">
                    <a:lumMod val="75000"/>
                    <a:lumOff val="25000"/>
                  </a:schemeClr>
                </a:solidFill>
                <a:cs typeface="Arial" pitchFamily="34" charset="0"/>
              </a:rPr>
              <a:t>pensare</a:t>
            </a:r>
            <a:r>
              <a:rPr lang="en-US" altLang="ko-KR" sz="1200" dirty="0">
                <a:solidFill>
                  <a:schemeClr val="tx1">
                    <a:lumMod val="75000"/>
                    <a:lumOff val="25000"/>
                  </a:schemeClr>
                </a:solidFill>
                <a:cs typeface="Arial" pitchFamily="34" charset="0"/>
              </a:rPr>
              <a:t> come se </a:t>
            </a:r>
            <a:r>
              <a:rPr lang="en-US" altLang="ko-KR" sz="1200" dirty="0" err="1">
                <a:solidFill>
                  <a:schemeClr val="tx1">
                    <a:lumMod val="75000"/>
                    <a:lumOff val="25000"/>
                  </a:schemeClr>
                </a:solidFill>
                <a:cs typeface="Arial" pitchFamily="34" charset="0"/>
              </a:rPr>
              <a:t>fossi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davvero</a:t>
            </a:r>
            <a:r>
              <a:rPr lang="en-US" altLang="ko-KR" sz="1200" dirty="0">
                <a:solidFill>
                  <a:schemeClr val="tx1">
                    <a:lumMod val="75000"/>
                    <a:lumOff val="25000"/>
                  </a:schemeClr>
                </a:solidFill>
                <a:cs typeface="Arial" pitchFamily="34" charset="0"/>
              </a:rPr>
              <a:t> in </a:t>
            </a:r>
            <a:r>
              <a:rPr lang="en-US" altLang="ko-KR" sz="1200" dirty="0" err="1">
                <a:solidFill>
                  <a:schemeClr val="tx1">
                    <a:lumMod val="75000"/>
                    <a:lumOff val="25000"/>
                  </a:schemeClr>
                </a:solidFill>
                <a:cs typeface="Arial" pitchFamily="34" charset="0"/>
              </a:rPr>
              <a:t>quella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situazione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usando</a:t>
            </a:r>
            <a:r>
              <a:rPr lang="en-US" altLang="ko-KR" sz="1200" dirty="0">
                <a:solidFill>
                  <a:schemeClr val="tx1">
                    <a:lumMod val="75000"/>
                    <a:lumOff val="25000"/>
                  </a:schemeClr>
                </a:solidFill>
                <a:cs typeface="Arial" pitchFamily="34" charset="0"/>
              </a:rPr>
              <a:t> il </a:t>
            </a:r>
            <a:r>
              <a:rPr lang="en-US" altLang="ko-KR" sz="1200" dirty="0" err="1">
                <a:solidFill>
                  <a:schemeClr val="tx1">
                    <a:lumMod val="75000"/>
                    <a:lumOff val="25000"/>
                  </a:schemeClr>
                </a:solidFill>
                <a:cs typeface="Arial" pitchFamily="34" charset="0"/>
              </a:rPr>
              <a:t>tuo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strumento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migliore</a:t>
            </a:r>
            <a:r>
              <a:rPr lang="en-US" altLang="ko-KR" sz="1200" dirty="0">
                <a:solidFill>
                  <a:schemeClr val="tx1">
                    <a:lumMod val="75000"/>
                    <a:lumOff val="25000"/>
                  </a:schemeClr>
                </a:solidFill>
                <a:cs typeface="Arial" pitchFamily="34" charset="0"/>
              </a:rPr>
              <a:t>: il </a:t>
            </a:r>
            <a:r>
              <a:rPr lang="en-US" altLang="ko-KR" sz="1200" dirty="0" err="1">
                <a:solidFill>
                  <a:schemeClr val="tx1">
                    <a:lumMod val="75000"/>
                    <a:lumOff val="25000"/>
                  </a:schemeClr>
                </a:solidFill>
                <a:cs typeface="Arial" pitchFamily="34" charset="0"/>
              </a:rPr>
              <a:t>tuo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cervello</a:t>
            </a:r>
            <a:r>
              <a:rPr lang="en-US" altLang="ko-KR" sz="1200" dirty="0">
                <a:solidFill>
                  <a:schemeClr val="tx1">
                    <a:lumMod val="75000"/>
                    <a:lumOff val="25000"/>
                  </a:schemeClr>
                </a:solidFill>
                <a:cs typeface="Arial" pitchFamily="34" charset="0"/>
              </a:rPr>
              <a:t>.
</a:t>
            </a:r>
          </a:p>
        </p:txBody>
      </p:sp>
      <p:sp>
        <p:nvSpPr>
          <p:cNvPr id="27" name="TextBox 26"/>
          <p:cNvSpPr txBox="1"/>
          <p:nvPr/>
        </p:nvSpPr>
        <p:spPr>
          <a:xfrm>
            <a:off x="2144843" y="3574869"/>
            <a:ext cx="2336966" cy="461665"/>
          </a:xfrm>
          <a:prstGeom prst="rect">
            <a:avLst/>
          </a:prstGeom>
          <a:noFill/>
        </p:spPr>
        <p:txBody>
          <a:bodyPr wrap="square" rtlCol="0">
            <a:spAutoFit/>
          </a:bodyPr>
          <a:lstStyle/>
          <a:p>
            <a:pPr algn="r"/>
            <a:r>
              <a:rPr lang="en-US" altLang="ko-KR" sz="1200" b="1" dirty="0" err="1">
                <a:solidFill>
                  <a:schemeClr val="bg1"/>
                </a:solidFill>
                <a:cs typeface="Arial" pitchFamily="34" charset="0"/>
              </a:rPr>
              <a:t>Espandi</a:t>
            </a:r>
            <a:r>
              <a:rPr lang="en-US" altLang="ko-KR" sz="1200" b="1" dirty="0">
                <a:solidFill>
                  <a:schemeClr val="bg1"/>
                </a:solidFill>
                <a:cs typeface="Arial" pitchFamily="34" charset="0"/>
              </a:rPr>
              <a:t> il </a:t>
            </a:r>
            <a:r>
              <a:rPr lang="en-US" altLang="ko-KR" sz="1200" b="1" dirty="0" err="1">
                <a:solidFill>
                  <a:schemeClr val="bg1"/>
                </a:solidFill>
                <a:cs typeface="Arial" pitchFamily="34" charset="0"/>
              </a:rPr>
              <a:t>tuo</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pensiero</a:t>
            </a:r>
            <a:r>
              <a:rPr lang="en-US" altLang="ko-KR" sz="1200" b="1" dirty="0">
                <a:solidFill>
                  <a:schemeClr val="bg1"/>
                </a:solidFill>
                <a:cs typeface="Arial" pitchFamily="34" charset="0"/>
              </a:rPr>
              <a:t>
</a:t>
            </a:r>
            <a:endParaRPr lang="ko-KR" altLang="en-US" sz="1200" b="1" dirty="0">
              <a:solidFill>
                <a:schemeClr val="bg1"/>
              </a:solidFill>
              <a:cs typeface="Arial" pitchFamily="34" charset="0"/>
            </a:endParaRPr>
          </a:p>
        </p:txBody>
      </p:sp>
      <p:sp>
        <p:nvSpPr>
          <p:cNvPr id="28" name="TextBox 27"/>
          <p:cNvSpPr txBox="1"/>
          <p:nvPr/>
        </p:nvSpPr>
        <p:spPr>
          <a:xfrm>
            <a:off x="4669945" y="1674160"/>
            <a:ext cx="2336966" cy="461665"/>
          </a:xfrm>
          <a:prstGeom prst="rect">
            <a:avLst/>
          </a:prstGeom>
          <a:noFill/>
        </p:spPr>
        <p:txBody>
          <a:bodyPr wrap="square" rtlCol="0">
            <a:spAutoFit/>
          </a:bodyPr>
          <a:lstStyle/>
          <a:p>
            <a:r>
              <a:rPr lang="en-US" altLang="ko-KR" sz="1200" b="1" dirty="0" err="1">
                <a:solidFill>
                  <a:schemeClr val="bg1"/>
                </a:solidFill>
                <a:cs typeface="Arial" pitchFamily="34" charset="0"/>
              </a:rPr>
              <a:t>Prendere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decisioni</a:t>
            </a:r>
            <a:r>
              <a:rPr lang="en-US" altLang="ko-KR" sz="1200" b="1" dirty="0">
                <a:solidFill>
                  <a:schemeClr val="bg1"/>
                </a:solidFill>
                <a:cs typeface="Arial" pitchFamily="34" charset="0"/>
              </a:rPr>
              <a:t>
</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0" y="123478"/>
            <a:ext cx="8964488" cy="503597"/>
          </a:xfrm>
        </p:spPr>
        <p:txBody>
          <a:bodyPr anchor="t"/>
          <a:lstStyle/>
          <a:p>
            <a:r>
              <a:rPr lang="es-ES" sz="1400" b="1" dirty="0">
                <a:latin typeface="Arial" panose="020B0604020202020204" pitchFamily="34" charset="0"/>
              </a:rPr>
              <a:t>Quest 1: Le capacità di lavoro di squadra possono trasformarti in un dipendente di successo</a:t>
            </a:r>
            <a:endParaRPr lang="es-ES" sz="2000" b="1" dirty="0"/>
          </a:p>
        </p:txBody>
      </p:sp>
      <p:sp>
        <p:nvSpPr>
          <p:cNvPr id="18" name="Rectangle 1">
            <a:extLst>
              <a:ext uri="{FF2B5EF4-FFF2-40B4-BE49-F238E27FC236}">
                <a16:creationId xmlns:a16="http://schemas.microsoft.com/office/drawing/2014/main" id="{A53FAEA7-C47A-B133-DF94-DC09E55CAB1F}"/>
              </a:ext>
            </a:extLst>
          </p:cNvPr>
          <p:cNvSpPr/>
          <p:nvPr/>
        </p:nvSpPr>
        <p:spPr>
          <a:xfrm>
            <a:off x="467544" y="1180916"/>
            <a:ext cx="8280920" cy="319103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rPr>
              <a:t>Parliamo</a:t>
            </a:r>
            <a:r>
              <a:rPr lang="en-US" altLang="ko-KR" sz="1200" dirty="0">
                <a:solidFill>
                  <a:schemeClr val="tx1">
                    <a:lumMod val="75000"/>
                    <a:lumOff val="25000"/>
                  </a:schemeClr>
                </a:solidFill>
              </a:rPr>
              <a:t> del </a:t>
            </a:r>
            <a:r>
              <a:rPr lang="en-US" altLang="ko-KR" sz="1200" dirty="0" err="1">
                <a:solidFill>
                  <a:schemeClr val="tx1">
                    <a:lumMod val="75000"/>
                    <a:lumOff val="25000"/>
                  </a:schemeClr>
                </a:solidFill>
              </a:rPr>
              <a:t>lavoro</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squadra</a:t>
            </a:r>
            <a:r>
              <a:rPr lang="en-US" altLang="ko-KR" sz="1200" dirty="0">
                <a:solidFill>
                  <a:schemeClr val="tx1">
                    <a:lumMod val="75000"/>
                    <a:lumOff val="25000"/>
                  </a:schemeClr>
                </a:solidFill>
              </a:rPr>
              <a:t> e del </a:t>
            </a:r>
            <a:r>
              <a:rPr lang="en-US" altLang="ko-KR" sz="1200" dirty="0" err="1">
                <a:solidFill>
                  <a:schemeClr val="tx1">
                    <a:lumMod val="75000"/>
                    <a:lumOff val="25000"/>
                  </a:schemeClr>
                </a:solidFill>
              </a:rPr>
              <a:t>suo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ruolo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rendere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ogni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individuo</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candidato</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successo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mercato</a:t>
            </a:r>
            <a:r>
              <a:rPr lang="en-US" altLang="ko-KR" sz="1200" dirty="0">
                <a:solidFill>
                  <a:schemeClr val="tx1">
                    <a:lumMod val="75000"/>
                    <a:lumOff val="25000"/>
                  </a:schemeClr>
                </a:solidFill>
              </a:rPr>
              <a:t> del </a:t>
            </a:r>
            <a:r>
              <a:rPr lang="en-US" altLang="ko-KR" sz="1200" dirty="0" err="1">
                <a:solidFill>
                  <a:schemeClr val="tx1">
                    <a:lumMod val="75000"/>
                    <a:lumOff val="25000"/>
                  </a:schemeClr>
                </a:solidFill>
              </a:rPr>
              <a:t>lavoro</a:t>
            </a:r>
            <a:r>
              <a:rPr lang="en-US" altLang="ko-KR" sz="1200" dirty="0">
                <a:solidFill>
                  <a:schemeClr val="tx1">
                    <a:lumMod val="75000"/>
                    <a:lumOff val="25000"/>
                  </a:schemeClr>
                </a:solidFill>
              </a:rPr>
              <a:t>! Al </a:t>
            </a:r>
            <a:r>
              <a:rPr lang="en-US" altLang="ko-KR" sz="1200" dirty="0" err="1">
                <a:solidFill>
                  <a:schemeClr val="tx1">
                    <a:lumMod val="75000"/>
                    <a:lumOff val="25000"/>
                  </a:schemeClr>
                </a:solidFill>
              </a:rPr>
              <a:t>giorno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d’oggi</a:t>
            </a:r>
            <a:r>
              <a:rPr lang="en-US" altLang="ko-KR" sz="1200" dirty="0">
                <a:solidFill>
                  <a:schemeClr val="tx1">
                    <a:lumMod val="75000"/>
                    <a:lumOff val="25000"/>
                  </a:schemeClr>
                </a:solidFill>
              </a:rPr>
              <a:t> i </a:t>
            </a:r>
            <a:r>
              <a:rPr lang="en-US" altLang="ko-KR" sz="1200" dirty="0" err="1">
                <a:solidFill>
                  <a:schemeClr val="tx1">
                    <a:lumMod val="75000"/>
                    <a:lumOff val="25000"/>
                  </a:schemeClr>
                </a:solidFill>
              </a:rPr>
              <a:t>datori</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lavoro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cercano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persone</a:t>
            </a:r>
            <a:r>
              <a:rPr lang="en-US" altLang="ko-KR" sz="1200" dirty="0">
                <a:solidFill>
                  <a:schemeClr val="tx1">
                    <a:lumMod val="75000"/>
                    <a:lumOff val="25000"/>
                  </a:schemeClr>
                </a:solidFill>
              </a:rPr>
              <a:t> che </a:t>
            </a:r>
            <a:r>
              <a:rPr lang="en-US" altLang="ko-KR" sz="1200" dirty="0" err="1">
                <a:solidFill>
                  <a:schemeClr val="tx1">
                    <a:lumMod val="75000"/>
                    <a:lumOff val="25000"/>
                  </a:schemeClr>
                </a:solidFill>
              </a:rPr>
              <a:t>abbiano</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competenza</a:t>
            </a:r>
            <a:r>
              <a:rPr lang="en-US" altLang="ko-KR" sz="1200" dirty="0">
                <a:solidFill>
                  <a:schemeClr val="tx1">
                    <a:lumMod val="75000"/>
                    <a:lumOff val="25000"/>
                  </a:schemeClr>
                </a:solidFill>
              </a:rPr>
              <a:t> per </a:t>
            </a:r>
            <a:r>
              <a:rPr lang="en-US" altLang="ko-KR" sz="1200" dirty="0" err="1">
                <a:solidFill>
                  <a:schemeClr val="tx1">
                    <a:lumMod val="75000"/>
                    <a:lumOff val="25000"/>
                  </a:schemeClr>
                </a:solidFill>
              </a:rPr>
              <a:t>lavorare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insieme</a:t>
            </a:r>
            <a:r>
              <a:rPr lang="en-US" altLang="ko-KR" sz="1200" dirty="0">
                <a:solidFill>
                  <a:schemeClr val="tx1">
                    <a:lumMod val="75000"/>
                    <a:lumOff val="25000"/>
                  </a:schemeClr>
                </a:solidFill>
              </a:rPr>
              <a:t> in modo </a:t>
            </a:r>
            <a:r>
              <a:rPr lang="en-US" altLang="ko-KR" sz="1200" dirty="0" err="1">
                <a:solidFill>
                  <a:schemeClr val="tx1">
                    <a:lumMod val="75000"/>
                    <a:lumOff val="25000"/>
                  </a:schemeClr>
                </a:solidFill>
              </a:rPr>
              <a:t>efficiente</a:t>
            </a:r>
            <a:r>
              <a:rPr lang="en-US" altLang="ko-KR" sz="1200" dirty="0">
                <a:solidFill>
                  <a:schemeClr val="tx1">
                    <a:lumMod val="75000"/>
                    <a:lumOff val="25000"/>
                  </a:schemeClr>
                </a:solidFill>
              </a:rPr>
              <a:t> al fine di </a:t>
            </a:r>
            <a:r>
              <a:rPr lang="en-US" altLang="ko-KR" sz="1200" dirty="0" err="1">
                <a:solidFill>
                  <a:schemeClr val="tx1">
                    <a:lumMod val="75000"/>
                    <a:lumOff val="25000"/>
                  </a:schemeClr>
                </a:solidFill>
              </a:rPr>
              <a:t>raggiungere</a:t>
            </a:r>
            <a:r>
              <a:rPr lang="en-US" altLang="ko-KR" sz="1200" dirty="0">
                <a:solidFill>
                  <a:schemeClr val="tx1">
                    <a:lumMod val="75000"/>
                    <a:lumOff val="25000"/>
                  </a:schemeClr>
                </a:solidFill>
              </a:rPr>
              <a:t> i </a:t>
            </a:r>
            <a:r>
              <a:rPr lang="en-US" altLang="ko-KR" sz="1200" dirty="0" err="1">
                <a:solidFill>
                  <a:schemeClr val="tx1">
                    <a:lumMod val="75000"/>
                    <a:lumOff val="25000"/>
                  </a:schemeClr>
                </a:solidFill>
              </a:rPr>
              <a:t>compiti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dell’azienda</a:t>
            </a:r>
            <a:r>
              <a:rPr lang="en-US" altLang="ko-KR" sz="1200" dirty="0">
                <a:solidFill>
                  <a:schemeClr val="tx1">
                    <a:lumMod val="75000"/>
                    <a:lumOff val="25000"/>
                  </a:schemeClr>
                </a:solidFill>
              </a:rPr>
              <a:t>. Il </a:t>
            </a:r>
            <a:r>
              <a:rPr lang="en-US" altLang="ko-KR" sz="1200" dirty="0" err="1">
                <a:solidFill>
                  <a:schemeClr val="tx1">
                    <a:lumMod val="75000"/>
                    <a:lumOff val="25000"/>
                  </a:schemeClr>
                </a:solidFill>
              </a:rPr>
              <a:t>dipendente</a:t>
            </a:r>
            <a:r>
              <a:rPr lang="en-US" altLang="ko-KR" sz="1200" dirty="0">
                <a:solidFill>
                  <a:schemeClr val="tx1">
                    <a:lumMod val="75000"/>
                    <a:lumOff val="25000"/>
                  </a:schemeClr>
                </a:solidFill>
              </a:rPr>
              <a:t> del </a:t>
            </a:r>
            <a:r>
              <a:rPr lang="en-US" altLang="ko-KR" sz="1200" dirty="0" err="1">
                <a:solidFill>
                  <a:schemeClr val="tx1">
                    <a:lumMod val="75000"/>
                    <a:lumOff val="25000"/>
                  </a:schemeClr>
                </a:solidFill>
              </a:rPr>
              <a:t>futuro</a:t>
            </a:r>
            <a:r>
              <a:rPr lang="en-US" altLang="ko-KR" sz="1200" dirty="0">
                <a:solidFill>
                  <a:schemeClr val="tx1">
                    <a:lumMod val="75000"/>
                    <a:lumOff val="25000"/>
                  </a:schemeClr>
                </a:solidFill>
              </a:rPr>
              <a:t> ha </a:t>
            </a:r>
            <a:r>
              <a:rPr lang="en-US" altLang="ko-KR" sz="1200" dirty="0" err="1">
                <a:solidFill>
                  <a:schemeClr val="tx1">
                    <a:lumMod val="75000"/>
                    <a:lumOff val="25000"/>
                  </a:schemeClr>
                </a:solidFill>
              </a:rPr>
              <a:t>bisogno</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questa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abilità</a:t>
            </a:r>
            <a:r>
              <a:rPr lang="en-US" altLang="ko-KR" sz="1200" dirty="0">
                <a:solidFill>
                  <a:schemeClr val="tx1">
                    <a:lumMod val="75000"/>
                    <a:lumOff val="25000"/>
                  </a:schemeClr>
                </a:solidFill>
              </a:rPr>
              <a:t> non solo per </a:t>
            </a:r>
            <a:r>
              <a:rPr lang="en-US" altLang="ko-KR" sz="1200" dirty="0" err="1">
                <a:solidFill>
                  <a:schemeClr val="tx1">
                    <a:lumMod val="75000"/>
                    <a:lumOff val="25000"/>
                  </a:schemeClr>
                </a:solidFill>
              </a:rPr>
              <a:t>entrare</a:t>
            </a:r>
            <a:r>
              <a:rPr lang="en-US" altLang="ko-KR" sz="1200" dirty="0">
                <a:solidFill>
                  <a:schemeClr val="tx1">
                    <a:lumMod val="75000"/>
                    <a:lumOff val="25000"/>
                  </a:schemeClr>
                </a:solidFill>
              </a:rPr>
              <a:t> a far </a:t>
            </a:r>
            <a:r>
              <a:rPr lang="en-US" altLang="ko-KR" sz="1200" dirty="0" err="1">
                <a:solidFill>
                  <a:schemeClr val="tx1">
                    <a:lumMod val="75000"/>
                    <a:lumOff val="25000"/>
                  </a:schemeClr>
                </a:solidFill>
              </a:rPr>
              <a:t>parte</a:t>
            </a:r>
            <a:r>
              <a:rPr lang="en-US" altLang="ko-KR" sz="1200" dirty="0">
                <a:solidFill>
                  <a:schemeClr val="tx1">
                    <a:lumMod val="75000"/>
                    <a:lumOff val="25000"/>
                  </a:schemeClr>
                </a:solidFill>
              </a:rPr>
              <a:t> del team ma </a:t>
            </a:r>
            <a:r>
              <a:rPr lang="en-US" altLang="ko-KR" sz="1200" dirty="0" err="1">
                <a:solidFill>
                  <a:schemeClr val="tx1">
                    <a:lumMod val="75000"/>
                    <a:lumOff val="25000"/>
                  </a:schemeClr>
                </a:solidFill>
              </a:rPr>
              <a:t>anche</a:t>
            </a:r>
            <a:r>
              <a:rPr lang="en-US" altLang="ko-KR" sz="1200" dirty="0">
                <a:solidFill>
                  <a:schemeClr val="tx1">
                    <a:lumMod val="75000"/>
                    <a:lumOff val="25000"/>
                  </a:schemeClr>
                </a:solidFill>
              </a:rPr>
              <a:t> per </a:t>
            </a:r>
            <a:r>
              <a:rPr lang="en-US" altLang="ko-KR" sz="1200" dirty="0" err="1">
                <a:solidFill>
                  <a:schemeClr val="tx1">
                    <a:lumMod val="75000"/>
                    <a:lumOff val="25000"/>
                  </a:schemeClr>
                </a:solidFill>
              </a:rPr>
              <a:t>raggiungere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livelli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professionali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più</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elevati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a:t>
            </a:r>
            <a:r>
              <a:rPr lang="en-US" altLang="ko-KR" sz="1200" dirty="0">
                <a:solidFill>
                  <a:schemeClr val="tx1">
                    <a:lumMod val="75000"/>
                    <a:lumOff val="25000"/>
                  </a:schemeClr>
                </a:solidFill>
              </a:rPr>
              <a:t> i tanti </a:t>
            </a:r>
            <a:r>
              <a:rPr lang="en-US" altLang="ko-KR" sz="1200" dirty="0" err="1">
                <a:solidFill>
                  <a:schemeClr val="tx1">
                    <a:lumMod val="75000"/>
                    <a:lumOff val="25000"/>
                  </a:schemeClr>
                </a:solidFill>
              </a:rPr>
              <a:t>vantaggi</a:t>
            </a:r>
            <a:r>
              <a:rPr lang="en-US" altLang="ko-KR" sz="1200" dirty="0">
                <a:solidFill>
                  <a:schemeClr val="tx1">
                    <a:lumMod val="75000"/>
                    <a:lumOff val="25000"/>
                  </a:schemeClr>
                </a:solidFill>
              </a:rPr>
              <a:t> del </a:t>
            </a:r>
            <a:r>
              <a:rPr lang="en-US" altLang="ko-KR" sz="1200" dirty="0" err="1">
                <a:solidFill>
                  <a:schemeClr val="tx1">
                    <a:lumMod val="75000"/>
                    <a:lumOff val="25000"/>
                  </a:schemeClr>
                </a:solidFill>
              </a:rPr>
              <a:t>lavoro</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squadra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possiamo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citare</a:t>
            </a:r>
            <a:r>
              <a:rPr lang="en-US" altLang="ko-KR" sz="1200" dirty="0">
                <a:solidFill>
                  <a:schemeClr val="tx1">
                    <a:lumMod val="75000"/>
                    <a:lumOff val="25000"/>
                  </a:schemeClr>
                </a:solidFill>
              </a:rPr>
              <a:t>: </a:t>
            </a:r>
          </a:p>
          <a:p>
            <a:pPr algn="just">
              <a:lnSpc>
                <a:spcPct val="150000"/>
              </a:lnSpc>
            </a:pP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promuove</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creatività</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l’apprendimento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mescola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punti</a:t>
            </a:r>
            <a:r>
              <a:rPr lang="en-US" altLang="ko-KR" sz="1200" dirty="0">
                <a:solidFill>
                  <a:schemeClr val="tx1">
                    <a:lumMod val="75000"/>
                    <a:lumOff val="25000"/>
                  </a:schemeClr>
                </a:solidFill>
              </a:rPr>
              <a:t> di forza </a:t>
            </a:r>
            <a:r>
              <a:rPr lang="en-US" altLang="ko-KR" sz="1200" dirty="0" err="1">
                <a:solidFill>
                  <a:schemeClr val="tx1">
                    <a:lumMod val="75000"/>
                    <a:lumOff val="25000"/>
                  </a:schemeClr>
                </a:solidFill>
              </a:rPr>
              <a:t>complementari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riduce</a:t>
            </a:r>
            <a:r>
              <a:rPr lang="en-US" altLang="ko-KR" sz="1200" dirty="0">
                <a:solidFill>
                  <a:schemeClr val="tx1">
                    <a:lumMod val="75000"/>
                    <a:lumOff val="25000"/>
                  </a:schemeClr>
                </a:solidFill>
              </a:rPr>
              <a:t> lo stress
-</a:t>
            </a:r>
            <a:r>
              <a:rPr lang="en-US" altLang="ko-KR" sz="1200" dirty="0" err="1">
                <a:solidFill>
                  <a:schemeClr val="tx1">
                    <a:lumMod val="75000"/>
                    <a:lumOff val="25000"/>
                  </a:schemeClr>
                </a:solidFill>
              </a:rPr>
              <a:t>migliora</a:t>
            </a:r>
            <a:r>
              <a:rPr lang="en-US" altLang="ko-KR" sz="1200" dirty="0">
                <a:solidFill>
                  <a:schemeClr val="tx1">
                    <a:lumMod val="75000"/>
                    <a:lumOff val="25000"/>
                  </a:schemeClr>
                </a:solidFill>
              </a:rPr>
              <a:t> le </a:t>
            </a:r>
            <a:r>
              <a:rPr lang="en-US" altLang="ko-KR" sz="1200" dirty="0" err="1">
                <a:solidFill>
                  <a:schemeClr val="tx1">
                    <a:lumMod val="75000"/>
                    <a:lumOff val="25000"/>
                  </a:schemeClr>
                </a:solidFill>
              </a:rPr>
              <a:t>prestazioni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aumenta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l’efficienza</a:t>
            </a:r>
            <a:r>
              <a:rPr lang="en-US" altLang="ko-KR" sz="1200" dirty="0">
                <a:solidFill>
                  <a:schemeClr val="tx1">
                    <a:lumMod val="75000"/>
                    <a:lumOff val="25000"/>
                  </a:schemeClr>
                </a:solidFill>
              </a:rPr>
              <a:t> e la </a:t>
            </a:r>
            <a:r>
              <a:rPr lang="en-US" altLang="ko-KR" sz="1200" dirty="0" err="1">
                <a:solidFill>
                  <a:schemeClr val="tx1">
                    <a:lumMod val="75000"/>
                    <a:lumOff val="25000"/>
                  </a:schemeClr>
                </a:solidFill>
              </a:rPr>
              <a:t>produttività</a:t>
            </a:r>
            <a:r>
              <a:rPr lang="en-US" altLang="ko-KR" sz="1400" dirty="0">
                <a:solidFill>
                  <a:schemeClr val="tx1">
                    <a:lumMod val="75000"/>
                    <a:lumOff val="25000"/>
                  </a:schemeClr>
                </a:solidFill>
              </a:rPr>
              <a:t>
</a:t>
            </a:r>
          </a:p>
        </p:txBody>
      </p:sp>
      <p:sp>
        <p:nvSpPr>
          <p:cNvPr id="9" name="Oval 35">
            <a:extLst>
              <a:ext uri="{FF2B5EF4-FFF2-40B4-BE49-F238E27FC236}">
                <a16:creationId xmlns:a16="http://schemas.microsoft.com/office/drawing/2014/main" id="{B436F422-2D1F-4575-85EC-8666E4819862}"/>
              </a:ext>
            </a:extLst>
          </p:cNvPr>
          <p:cNvSpPr/>
          <p:nvPr/>
        </p:nvSpPr>
        <p:spPr>
          <a:xfrm>
            <a:off x="683568" y="627075"/>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709837"/>
            <a:ext cx="4176464" cy="276939"/>
          </a:xfrm>
        </p:spPr>
        <p:txBody>
          <a:bodyPr/>
          <a:lstStyle/>
          <a:p>
            <a:pPr lvl="0" algn="l"/>
            <a:r>
              <a:rPr lang="en-US" altLang="ko-KR" sz="1800" b="1" dirty="0" err="1"/>
              <a:t>Introduzione</a:t>
            </a:r>
            <a:r>
              <a:rPr lang="en-US" altLang="ko-KR" sz="1800" b="1" dirty="0"/>
              <a:t>: di </a:t>
            </a:r>
            <a:r>
              <a:rPr lang="en-US" altLang="ko-KR" sz="1800" b="1" dirty="0" err="1"/>
              <a:t>cosa</a:t>
            </a:r>
            <a:r>
              <a:rPr lang="en-US" altLang="ko-KR" sz="1800" b="1" dirty="0"/>
              <a:t> </a:t>
            </a:r>
            <a:r>
              <a:rPr lang="en-US" altLang="ko-KR" sz="1800" b="1" dirty="0" err="1"/>
              <a:t>si</a:t>
            </a:r>
            <a:r>
              <a:rPr lang="en-US" altLang="ko-KR" sz="1800" b="1" dirty="0"/>
              <a:t> </a:t>
            </a:r>
            <a:r>
              <a:rPr lang="en-US" altLang="ko-KR" sz="1800" b="1" dirty="0" err="1"/>
              <a:t>tratta</a:t>
            </a:r>
            <a:r>
              <a:rPr lang="en-US" altLang="ko-KR" sz="1800" b="1" dirty="0"/>
              <a:t>?</a:t>
            </a:r>
          </a:p>
        </p:txBody>
      </p:sp>
      <p:pic>
        <p:nvPicPr>
          <p:cNvPr id="3" name="Imagine 2" descr="Brainstorming - Fotografie de stoc Activitate corporatistă fără redevențe">
            <a:extLst>
              <a:ext uri="{FF2B5EF4-FFF2-40B4-BE49-F238E27FC236}">
                <a16:creationId xmlns:a16="http://schemas.microsoft.com/office/drawing/2014/main" id="{7A0A67CD-BD0B-1F5C-2C08-2DE21CF2E3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643758"/>
            <a:ext cx="3744416" cy="1564892"/>
          </a:xfrm>
          <a:prstGeom prst="rect">
            <a:avLst/>
          </a:prstGeom>
          <a:noFill/>
          <a:ln>
            <a:noFill/>
          </a:ln>
        </p:spPr>
      </p:pic>
    </p:spTree>
    <p:extLst>
      <p:ext uri="{BB962C8B-B14F-4D97-AF65-F5344CB8AC3E}">
        <p14:creationId xmlns:p14="http://schemas.microsoft.com/office/powerpoint/2010/main" val="118456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431540" y="1419622"/>
            <a:ext cx="5364596" cy="29523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100" dirty="0">
                <a:solidFill>
                  <a:schemeClr val="tx1">
                    <a:lumMod val="75000"/>
                    <a:lumOff val="25000"/>
                  </a:schemeClr>
                </a:solidFill>
              </a:rPr>
              <a:t>In </a:t>
            </a:r>
            <a:r>
              <a:rPr lang="en-US" altLang="ko-KR" sz="1100" dirty="0" err="1">
                <a:solidFill>
                  <a:schemeClr val="tx1">
                    <a:lumMod val="75000"/>
                    <a:lumOff val="25000"/>
                  </a:schemeClr>
                </a:solidFill>
              </a:rPr>
              <a:t>questa</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occasione</a:t>
            </a:r>
            <a:r>
              <a:rPr lang="en-US" altLang="ko-KR" sz="1100" dirty="0">
                <a:solidFill>
                  <a:schemeClr val="tx1">
                    <a:lumMod val="75000"/>
                    <a:lumOff val="25000"/>
                  </a:schemeClr>
                </a:solidFill>
              </a:rPr>
              <a:t> ci </a:t>
            </a:r>
            <a:r>
              <a:rPr lang="en-US" altLang="ko-KR" sz="1100" dirty="0" err="1">
                <a:solidFill>
                  <a:schemeClr val="tx1">
                    <a:lumMod val="75000"/>
                    <a:lumOff val="25000"/>
                  </a:schemeClr>
                </a:solidFill>
              </a:rPr>
              <a:t>sarà</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un'attività</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plenaria</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comunemente</a:t>
            </a:r>
            <a:r>
              <a:rPr lang="en-US" altLang="ko-KR" sz="1100" dirty="0">
                <a:solidFill>
                  <a:schemeClr val="tx1">
                    <a:lumMod val="75000"/>
                    <a:lumOff val="25000"/>
                  </a:schemeClr>
                </a:solidFill>
              </a:rPr>
              <a:t> nota come </a:t>
            </a:r>
            <a:r>
              <a:rPr lang="en-US" altLang="ko-KR" sz="1100" dirty="0" err="1">
                <a:solidFill>
                  <a:schemeClr val="tx1">
                    <a:lumMod val="75000"/>
                    <a:lumOff val="25000"/>
                  </a:schemeClr>
                </a:solidFill>
              </a:rPr>
              <a:t>rompighiaccio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Dovrete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dividervi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l’un</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l'altro</a:t>
            </a:r>
            <a:r>
              <a:rPr lang="en-US" altLang="ko-KR" sz="1100" dirty="0">
                <a:solidFill>
                  <a:schemeClr val="tx1">
                    <a:lumMod val="75000"/>
                    <a:lumOff val="25000"/>
                  </a:schemeClr>
                </a:solidFill>
              </a:rPr>
              <a:t> in </a:t>
            </a:r>
            <a:r>
              <a:rPr lang="en-US" altLang="ko-KR" sz="1100" dirty="0" err="1">
                <a:solidFill>
                  <a:schemeClr val="tx1">
                    <a:lumMod val="75000"/>
                    <a:lumOff val="25000"/>
                  </a:schemeClr>
                </a:solidFill>
              </a:rPr>
              <a:t>coppie</a:t>
            </a:r>
            <a:r>
              <a:rPr lang="en-US" altLang="ko-KR" sz="1100" dirty="0">
                <a:solidFill>
                  <a:schemeClr val="tx1">
                    <a:lumMod val="75000"/>
                    <a:lumOff val="25000"/>
                  </a:schemeClr>
                </a:solidFill>
              </a:rPr>
              <a:t> e io </a:t>
            </a:r>
            <a:r>
              <a:rPr lang="en-US" altLang="ko-KR" sz="1100" dirty="0" err="1">
                <a:solidFill>
                  <a:schemeClr val="tx1">
                    <a:lumMod val="75000"/>
                    <a:lumOff val="25000"/>
                  </a:schemeClr>
                </a:solidFill>
              </a:rPr>
              <a:t>consegnerò</a:t>
            </a:r>
            <a:r>
              <a:rPr lang="en-US" altLang="ko-KR" sz="1100" dirty="0">
                <a:solidFill>
                  <a:schemeClr val="tx1">
                    <a:lumMod val="75000"/>
                    <a:lumOff val="25000"/>
                  </a:schemeClr>
                </a:solidFill>
              </a:rPr>
              <a:t> a </a:t>
            </a:r>
            <a:r>
              <a:rPr lang="en-US" altLang="ko-KR" sz="1100" dirty="0" err="1">
                <a:solidFill>
                  <a:schemeClr val="tx1">
                    <a:lumMod val="75000"/>
                    <a:lumOff val="25000"/>
                  </a:schemeClr>
                </a:solidFill>
              </a:rPr>
              <a:t>ciascuna</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coppia</a:t>
            </a:r>
            <a:r>
              <a:rPr lang="en-US" altLang="ko-KR" sz="1100" dirty="0">
                <a:solidFill>
                  <a:schemeClr val="tx1">
                    <a:lumMod val="75000"/>
                    <a:lumOff val="25000"/>
                  </a:schemeClr>
                </a:solidFill>
              </a:rPr>
              <a:t> un </a:t>
            </a:r>
            <a:r>
              <a:rPr lang="en-US" altLang="ko-KR" sz="1100" dirty="0" err="1">
                <a:solidFill>
                  <a:schemeClr val="tx1">
                    <a:lumMod val="75000"/>
                    <a:lumOff val="25000"/>
                  </a:schemeClr>
                </a:solidFill>
              </a:rPr>
              <a:t>pezzo</a:t>
            </a:r>
            <a:r>
              <a:rPr lang="en-US" altLang="ko-KR" sz="1100" dirty="0">
                <a:solidFill>
                  <a:schemeClr val="tx1">
                    <a:lumMod val="75000"/>
                    <a:lumOff val="25000"/>
                  </a:schemeClr>
                </a:solidFill>
              </a:rPr>
              <a:t> di carta. </a:t>
            </a:r>
            <a:r>
              <a:rPr lang="en-US" altLang="ko-KR" sz="1100" dirty="0" err="1">
                <a:solidFill>
                  <a:schemeClr val="tx1">
                    <a:lumMod val="75000"/>
                    <a:lumOff val="25000"/>
                  </a:schemeClr>
                </a:solidFill>
              </a:rPr>
              <a:t>Ogni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coppia</a:t>
            </a:r>
            <a:r>
              <a:rPr lang="en-US" altLang="ko-KR" sz="1100" dirty="0">
                <a:solidFill>
                  <a:schemeClr val="tx1">
                    <a:lumMod val="75000"/>
                    <a:lumOff val="25000"/>
                  </a:schemeClr>
                </a:solidFill>
              </a:rPr>
              <a:t> è </a:t>
            </a:r>
            <a:r>
              <a:rPr lang="en-US" altLang="ko-KR" sz="1100" dirty="0" err="1">
                <a:solidFill>
                  <a:schemeClr val="tx1">
                    <a:lumMod val="75000"/>
                    <a:lumOff val="25000"/>
                  </a:schemeClr>
                </a:solidFill>
              </a:rPr>
              <a:t>responsabile</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trovare</a:t>
            </a:r>
            <a:r>
              <a:rPr lang="en-US" altLang="ko-KR" sz="1100" dirty="0">
                <a:solidFill>
                  <a:schemeClr val="tx1">
                    <a:lumMod val="75000"/>
                    <a:lumOff val="25000"/>
                  </a:schemeClr>
                </a:solidFill>
              </a:rPr>
              <a:t> 10 </a:t>
            </a:r>
            <a:r>
              <a:rPr lang="en-US" altLang="ko-KR" sz="1100" dirty="0" err="1">
                <a:solidFill>
                  <a:schemeClr val="tx1">
                    <a:lumMod val="75000"/>
                    <a:lumOff val="25000"/>
                  </a:schemeClr>
                </a:solidFill>
              </a:rPr>
              <a:t>cose</a:t>
            </a:r>
            <a:r>
              <a:rPr lang="en-US" altLang="ko-KR" sz="1100" dirty="0">
                <a:solidFill>
                  <a:schemeClr val="tx1">
                    <a:lumMod val="75000"/>
                    <a:lumOff val="25000"/>
                  </a:schemeClr>
                </a:solidFill>
              </a:rPr>
              <a:t> che </a:t>
            </a:r>
            <a:r>
              <a:rPr lang="en-US" altLang="ko-KR" sz="1100" dirty="0" err="1">
                <a:solidFill>
                  <a:schemeClr val="tx1">
                    <a:lumMod val="75000"/>
                    <a:lumOff val="25000"/>
                  </a:schemeClr>
                </a:solidFill>
              </a:rPr>
              <a:t>hanno</a:t>
            </a:r>
            <a:r>
              <a:rPr lang="en-US" altLang="ko-KR" sz="1100" dirty="0">
                <a:solidFill>
                  <a:schemeClr val="tx1">
                    <a:lumMod val="75000"/>
                    <a:lumOff val="25000"/>
                  </a:schemeClr>
                </a:solidFill>
              </a:rPr>
              <a:t> in </a:t>
            </a:r>
            <a:r>
              <a:rPr lang="en-US" altLang="ko-KR" sz="1100" dirty="0" err="1">
                <a:solidFill>
                  <a:schemeClr val="tx1">
                    <a:lumMod val="75000"/>
                    <a:lumOff val="25000"/>
                  </a:schemeClr>
                </a:solidFill>
              </a:rPr>
              <a:t>comune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tra</a:t>
            </a:r>
            <a:r>
              <a:rPr lang="en-US" altLang="ko-KR" sz="1100" dirty="0">
                <a:solidFill>
                  <a:schemeClr val="tx1">
                    <a:lumMod val="75000"/>
                    <a:lumOff val="25000"/>
                  </a:schemeClr>
                </a:solidFill>
              </a:rPr>
              <a:t> loro (</a:t>
            </a:r>
            <a:r>
              <a:rPr lang="en-US" altLang="ko-KR" sz="1100" dirty="0" err="1">
                <a:solidFill>
                  <a:schemeClr val="tx1">
                    <a:lumMod val="75000"/>
                    <a:lumOff val="25000"/>
                  </a:schemeClr>
                </a:solidFill>
              </a:rPr>
              <a:t>ricorda</a:t>
            </a:r>
            <a:r>
              <a:rPr lang="en-US" altLang="ko-KR" sz="1100" dirty="0">
                <a:solidFill>
                  <a:schemeClr val="tx1">
                    <a:lumMod val="75000"/>
                    <a:lumOff val="25000"/>
                  </a:schemeClr>
                </a:solidFill>
              </a:rPr>
              <a:t>: non </a:t>
            </a:r>
            <a:r>
              <a:rPr lang="en-US" altLang="ko-KR" sz="1100" dirty="0" err="1">
                <a:solidFill>
                  <a:schemeClr val="tx1">
                    <a:lumMod val="75000"/>
                    <a:lumOff val="25000"/>
                  </a:schemeClr>
                </a:solidFill>
              </a:rPr>
              <a:t>sono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ammessi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facili</a:t>
            </a:r>
            <a:r>
              <a:rPr lang="en-US" altLang="ko-KR" sz="1100" dirty="0">
                <a:solidFill>
                  <a:schemeClr val="tx1">
                    <a:lumMod val="75000"/>
                    <a:lumOff val="25000"/>
                  </a:schemeClr>
                </a:solidFill>
              </a:rPr>
              <a:t> cop-out, come “</a:t>
            </a:r>
            <a:r>
              <a:rPr lang="en-US" altLang="ko-KR" sz="1100" dirty="0" err="1">
                <a:solidFill>
                  <a:schemeClr val="tx1">
                    <a:lumMod val="75000"/>
                    <a:lumOff val="25000"/>
                  </a:schemeClr>
                </a:solidFill>
              </a:rPr>
              <a:t>entrambi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abbiamo</a:t>
            </a:r>
            <a:r>
              <a:rPr lang="en-US" altLang="ko-KR" sz="1100" dirty="0">
                <a:solidFill>
                  <a:schemeClr val="tx1">
                    <a:lumMod val="75000"/>
                    <a:lumOff val="25000"/>
                  </a:schemeClr>
                </a:solidFill>
              </a:rPr>
              <a:t> le </a:t>
            </a:r>
            <a:r>
              <a:rPr lang="en-US" altLang="ko-KR" sz="1100" dirty="0" err="1">
                <a:solidFill>
                  <a:schemeClr val="tx1">
                    <a:lumMod val="75000"/>
                    <a:lumOff val="25000"/>
                  </a:schemeClr>
                </a:solidFill>
              </a:rPr>
              <a:t>gambe</a:t>
            </a:r>
            <a:r>
              <a:rPr lang="en-US" altLang="ko-KR" sz="1100" dirty="0">
                <a:solidFill>
                  <a:schemeClr val="tx1">
                    <a:lumMod val="75000"/>
                    <a:lumOff val="25000"/>
                  </a:schemeClr>
                </a:solidFill>
              </a:rPr>
              <a:t>”). Dopo 5 </a:t>
            </a:r>
            <a:r>
              <a:rPr lang="en-US" altLang="ko-KR" sz="1100" dirty="0" err="1">
                <a:solidFill>
                  <a:schemeClr val="tx1">
                    <a:lumMod val="75000"/>
                    <a:lumOff val="25000"/>
                  </a:schemeClr>
                </a:solidFill>
              </a:rPr>
              <a:t>minuti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ogni</a:t>
            </a:r>
            <a:r>
              <a:rPr lang="en-US" altLang="ko-KR" sz="1100" dirty="0">
                <a:solidFill>
                  <a:schemeClr val="tx1">
                    <a:lumMod val="75000"/>
                    <a:lumOff val="25000"/>
                  </a:schemeClr>
                </a:solidFill>
              </a:rPr>
              <a:t> due </a:t>
            </a:r>
            <a:r>
              <a:rPr lang="en-US" altLang="ko-KR" sz="1100" dirty="0" err="1">
                <a:solidFill>
                  <a:schemeClr val="tx1">
                    <a:lumMod val="75000"/>
                    <a:lumOff val="25000"/>
                  </a:schemeClr>
                </a:solidFill>
              </a:rPr>
              <a:t>coppie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si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uniscono</a:t>
            </a:r>
            <a:r>
              <a:rPr lang="en-US" altLang="ko-KR" sz="1100" dirty="0">
                <a:solidFill>
                  <a:schemeClr val="tx1">
                    <a:lumMod val="75000"/>
                    <a:lumOff val="25000"/>
                  </a:schemeClr>
                </a:solidFill>
              </a:rPr>
              <a:t> e </a:t>
            </a:r>
            <a:r>
              <a:rPr lang="en-US" altLang="ko-KR" sz="1100" dirty="0" err="1">
                <a:solidFill>
                  <a:schemeClr val="tx1">
                    <a:lumMod val="75000"/>
                    <a:lumOff val="25000"/>
                  </a:schemeClr>
                </a:solidFill>
              </a:rPr>
              <a:t>cercano</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trovare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dalle</a:t>
            </a:r>
            <a:r>
              <a:rPr lang="en-US" altLang="ko-KR" sz="1100" dirty="0">
                <a:solidFill>
                  <a:schemeClr val="tx1">
                    <a:lumMod val="75000"/>
                    <a:lumOff val="25000"/>
                  </a:schemeClr>
                </a:solidFill>
              </a:rPr>
              <a:t> due </a:t>
            </a:r>
            <a:r>
              <a:rPr lang="en-US" altLang="ko-KR" sz="1100" dirty="0" err="1">
                <a:solidFill>
                  <a:schemeClr val="tx1">
                    <a:lumMod val="75000"/>
                    <a:lumOff val="25000"/>
                  </a:schemeClr>
                </a:solidFill>
              </a:rPr>
              <a:t>liste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quante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più</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cose</a:t>
            </a:r>
            <a:r>
              <a:rPr lang="en-US" altLang="ko-KR" sz="1100" dirty="0">
                <a:solidFill>
                  <a:schemeClr val="tx1">
                    <a:lumMod val="75000"/>
                    <a:lumOff val="25000"/>
                  </a:schemeClr>
                </a:solidFill>
              </a:rPr>
              <a:t> in </a:t>
            </a:r>
            <a:r>
              <a:rPr lang="en-US" altLang="ko-KR" sz="1100" dirty="0" err="1">
                <a:solidFill>
                  <a:schemeClr val="tx1">
                    <a:lumMod val="75000"/>
                    <a:lumOff val="25000"/>
                  </a:schemeClr>
                </a:solidFill>
              </a:rPr>
              <a:t>comune</a:t>
            </a:r>
            <a:r>
              <a:rPr lang="en-US" altLang="ko-KR" sz="1100" dirty="0">
                <a:solidFill>
                  <a:schemeClr val="tx1">
                    <a:lumMod val="75000"/>
                    <a:lumOff val="25000"/>
                  </a:schemeClr>
                </a:solidFill>
              </a:rPr>
              <a:t>. Dopo </a:t>
            </a:r>
            <a:r>
              <a:rPr lang="en-US" altLang="ko-KR" sz="1100" dirty="0" err="1">
                <a:solidFill>
                  <a:schemeClr val="tx1">
                    <a:lumMod val="75000"/>
                    <a:lumOff val="25000"/>
                  </a:schemeClr>
                </a:solidFill>
              </a:rPr>
              <a:t>altri</a:t>
            </a:r>
            <a:r>
              <a:rPr lang="en-US" altLang="ko-KR" sz="1100" dirty="0">
                <a:solidFill>
                  <a:schemeClr val="tx1">
                    <a:lumMod val="75000"/>
                    <a:lumOff val="25000"/>
                  </a:schemeClr>
                </a:solidFill>
              </a:rPr>
              <a:t> 10 </a:t>
            </a:r>
            <a:r>
              <a:rPr lang="en-US" altLang="ko-KR" sz="1100" dirty="0" err="1">
                <a:solidFill>
                  <a:schemeClr val="tx1">
                    <a:lumMod val="75000"/>
                    <a:lumOff val="25000"/>
                  </a:schemeClr>
                </a:solidFill>
              </a:rPr>
              <a:t>minuti</a:t>
            </a:r>
            <a:r>
              <a:rPr lang="en-US" altLang="ko-KR" sz="1100" dirty="0">
                <a:solidFill>
                  <a:schemeClr val="tx1">
                    <a:lumMod val="75000"/>
                    <a:lumOff val="25000"/>
                  </a:schemeClr>
                </a:solidFill>
              </a:rPr>
              <a:t> le 4 </a:t>
            </a:r>
            <a:r>
              <a:rPr lang="en-US" altLang="ko-KR" sz="1100" dirty="0" err="1">
                <a:solidFill>
                  <a:schemeClr val="tx1">
                    <a:lumMod val="75000"/>
                    <a:lumOff val="25000"/>
                  </a:schemeClr>
                </a:solidFill>
              </a:rPr>
              <a:t>persone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si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uniscono</a:t>
            </a:r>
            <a:r>
              <a:rPr lang="en-US" altLang="ko-KR" sz="1100" dirty="0">
                <a:solidFill>
                  <a:schemeClr val="tx1">
                    <a:lumMod val="75000"/>
                    <a:lumOff val="25000"/>
                  </a:schemeClr>
                </a:solidFill>
              </a:rPr>
              <a:t> ad un </a:t>
            </a:r>
            <a:r>
              <a:rPr lang="en-US" altLang="ko-KR" sz="1100" dirty="0" err="1">
                <a:solidFill>
                  <a:schemeClr val="tx1">
                    <a:lumMod val="75000"/>
                    <a:lumOff val="25000"/>
                  </a:schemeClr>
                </a:solidFill>
              </a:rPr>
              <a:t>altro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gruppo</a:t>
            </a:r>
            <a:r>
              <a:rPr lang="en-US" altLang="ko-KR" sz="1100" dirty="0">
                <a:solidFill>
                  <a:schemeClr val="tx1">
                    <a:lumMod val="75000"/>
                    <a:lumOff val="25000"/>
                  </a:schemeClr>
                </a:solidFill>
              </a:rPr>
              <a:t> di quattro </a:t>
            </a:r>
            <a:r>
              <a:rPr lang="en-US" altLang="ko-KR" sz="1100" dirty="0" err="1">
                <a:solidFill>
                  <a:schemeClr val="tx1">
                    <a:lumMod val="75000"/>
                    <a:lumOff val="25000"/>
                  </a:schemeClr>
                </a:solidFill>
              </a:rPr>
              <a:t>persone</a:t>
            </a:r>
            <a:r>
              <a:rPr lang="en-US" altLang="ko-KR" sz="1100" dirty="0">
                <a:solidFill>
                  <a:schemeClr val="tx1">
                    <a:lumMod val="75000"/>
                    <a:lumOff val="25000"/>
                  </a:schemeClr>
                </a:solidFill>
              </a:rPr>
              <a:t> e </a:t>
            </a:r>
            <a:r>
              <a:rPr lang="en-US" altLang="ko-KR" sz="1100" dirty="0" err="1">
                <a:solidFill>
                  <a:schemeClr val="tx1">
                    <a:lumMod val="75000"/>
                    <a:lumOff val="25000"/>
                  </a:schemeClr>
                </a:solidFill>
              </a:rPr>
              <a:t>annotano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almeno</a:t>
            </a:r>
            <a:r>
              <a:rPr lang="en-US" altLang="ko-KR" sz="1100" dirty="0">
                <a:solidFill>
                  <a:schemeClr val="tx1">
                    <a:lumMod val="75000"/>
                    <a:lumOff val="25000"/>
                  </a:schemeClr>
                </a:solidFill>
              </a:rPr>
              <a:t> una </a:t>
            </a:r>
            <a:r>
              <a:rPr lang="en-US" altLang="ko-KR" sz="1100" dirty="0" err="1">
                <a:solidFill>
                  <a:schemeClr val="tx1">
                    <a:lumMod val="75000"/>
                    <a:lumOff val="25000"/>
                  </a:schemeClr>
                </a:solidFill>
              </a:rPr>
              <a:t>cosa</a:t>
            </a:r>
            <a:r>
              <a:rPr lang="en-US" altLang="ko-KR" sz="1100" dirty="0">
                <a:solidFill>
                  <a:schemeClr val="tx1">
                    <a:lumMod val="75000"/>
                    <a:lumOff val="25000"/>
                  </a:schemeClr>
                </a:solidFill>
              </a:rPr>
              <a:t> in </a:t>
            </a:r>
            <a:r>
              <a:rPr lang="en-US" altLang="ko-KR" sz="1100" dirty="0" err="1">
                <a:solidFill>
                  <a:schemeClr val="tx1">
                    <a:lumMod val="75000"/>
                    <a:lumOff val="25000"/>
                  </a:schemeClr>
                </a:solidFill>
              </a:rPr>
              <a:t>comune</a:t>
            </a:r>
            <a:r>
              <a:rPr lang="en-US" altLang="ko-KR" sz="1100" dirty="0">
                <a:solidFill>
                  <a:schemeClr val="tx1">
                    <a:lumMod val="75000"/>
                    <a:lumOff val="25000"/>
                  </a:schemeClr>
                </a:solidFill>
              </a:rPr>
              <a:t> per </a:t>
            </a:r>
            <a:r>
              <a:rPr lang="en-US" altLang="ko-KR" sz="1100" dirty="0" err="1">
                <a:solidFill>
                  <a:schemeClr val="tx1">
                    <a:lumMod val="75000"/>
                    <a:lumOff val="25000"/>
                  </a:schemeClr>
                </a:solidFill>
              </a:rPr>
              <a:t>tutte</a:t>
            </a:r>
            <a:r>
              <a:rPr lang="en-US" altLang="ko-KR" sz="1100" dirty="0">
                <a:solidFill>
                  <a:schemeClr val="tx1">
                    <a:lumMod val="75000"/>
                    <a:lumOff val="25000"/>
                  </a:schemeClr>
                </a:solidFill>
              </a:rPr>
              <a:t> le 8 </a:t>
            </a:r>
            <a:r>
              <a:rPr lang="en-US" altLang="ko-KR" sz="1100" dirty="0" err="1">
                <a:solidFill>
                  <a:schemeClr val="tx1">
                    <a:lumMod val="75000"/>
                    <a:lumOff val="25000"/>
                  </a:schemeClr>
                </a:solidFill>
              </a:rPr>
              <a:t>persone</a:t>
            </a:r>
            <a:r>
              <a:rPr lang="en-US" altLang="ko-KR" sz="1100" dirty="0">
                <a:solidFill>
                  <a:schemeClr val="tx1">
                    <a:lumMod val="75000"/>
                    <a:lumOff val="25000"/>
                  </a:schemeClr>
                </a:solidFill>
              </a:rPr>
              <a:t>, il tempo </a:t>
            </a:r>
            <a:r>
              <a:rPr lang="en-US" altLang="ko-KR" sz="1100" dirty="0" err="1">
                <a:solidFill>
                  <a:schemeClr val="tx1">
                    <a:lumMod val="75000"/>
                    <a:lumOff val="25000"/>
                  </a:schemeClr>
                </a:solidFill>
              </a:rPr>
              <a:t>consentito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è</a:t>
            </a:r>
            <a:r>
              <a:rPr lang="en-US" altLang="ko-KR" sz="1100" dirty="0">
                <a:solidFill>
                  <a:schemeClr val="tx1">
                    <a:lumMod val="75000"/>
                    <a:lumOff val="25000"/>
                  </a:schemeClr>
                </a:solidFill>
              </a:rPr>
              <a:t> di 12-15 </a:t>
            </a:r>
            <a:r>
              <a:rPr lang="en-US" altLang="ko-KR" sz="1100" dirty="0" err="1">
                <a:solidFill>
                  <a:schemeClr val="tx1">
                    <a:lumMod val="75000"/>
                    <a:lumOff val="25000"/>
                  </a:schemeClr>
                </a:solidFill>
              </a:rPr>
              <a:t>minuti</a:t>
            </a:r>
            <a:r>
              <a:rPr lang="en-US" altLang="ko-KR" sz="1100" dirty="0">
                <a:solidFill>
                  <a:schemeClr val="tx1">
                    <a:lumMod val="75000"/>
                    <a:lumOff val="25000"/>
                  </a:schemeClr>
                </a:solidFill>
              </a:rPr>
              <a:t>. Questa </a:t>
            </a:r>
            <a:r>
              <a:rPr lang="en-US" altLang="ko-KR" sz="1100" dirty="0" err="1">
                <a:solidFill>
                  <a:schemeClr val="tx1">
                    <a:lumMod val="75000"/>
                    <a:lumOff val="25000"/>
                  </a:schemeClr>
                </a:solidFill>
              </a:rPr>
              <a:t>tecnica</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è</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abbastanza</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comune</a:t>
            </a:r>
            <a:r>
              <a:rPr lang="en-US" altLang="ko-KR" sz="1100" dirty="0">
                <a:solidFill>
                  <a:schemeClr val="tx1">
                    <a:lumMod val="75000"/>
                    <a:lumOff val="25000"/>
                  </a:schemeClr>
                </a:solidFill>
              </a:rPr>
              <a:t> prima di </a:t>
            </a:r>
            <a:r>
              <a:rPr lang="en-US" altLang="ko-KR" sz="1100" dirty="0" err="1">
                <a:solidFill>
                  <a:schemeClr val="tx1">
                    <a:lumMod val="75000"/>
                    <a:lumOff val="25000"/>
                  </a:schemeClr>
                </a:solidFill>
              </a:rPr>
              <a:t>iniziare</a:t>
            </a:r>
            <a:r>
              <a:rPr lang="en-US" altLang="ko-KR" sz="1100" dirty="0">
                <a:solidFill>
                  <a:schemeClr val="tx1">
                    <a:lumMod val="75000"/>
                    <a:lumOff val="25000"/>
                  </a:schemeClr>
                </a:solidFill>
              </a:rPr>
              <a:t> a </a:t>
            </a:r>
            <a:r>
              <a:rPr lang="en-US" altLang="ko-KR" sz="1100" dirty="0" err="1">
                <a:solidFill>
                  <a:schemeClr val="tx1">
                    <a:lumMod val="75000"/>
                    <a:lumOff val="25000"/>
                  </a:schemeClr>
                </a:solidFill>
              </a:rPr>
              <a:t>lavorare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insieme</a:t>
            </a:r>
            <a:r>
              <a:rPr lang="en-US" altLang="ko-KR" sz="1100" dirty="0">
                <a:solidFill>
                  <a:schemeClr val="tx1">
                    <a:lumMod val="75000"/>
                    <a:lumOff val="25000"/>
                  </a:schemeClr>
                </a:solidFill>
              </a:rPr>
              <a:t> in </a:t>
            </a:r>
            <a:r>
              <a:rPr lang="en-US" altLang="ko-KR" sz="1100" dirty="0" err="1">
                <a:solidFill>
                  <a:schemeClr val="tx1">
                    <a:lumMod val="75000"/>
                    <a:lumOff val="25000"/>
                  </a:schemeClr>
                </a:solidFill>
              </a:rPr>
              <a:t>quanto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promuove</a:t>
            </a:r>
            <a:r>
              <a:rPr lang="en-US" altLang="ko-KR" sz="1100" dirty="0">
                <a:solidFill>
                  <a:schemeClr val="tx1">
                    <a:lumMod val="75000"/>
                    <a:lumOff val="25000"/>
                  </a:schemeClr>
                </a:solidFill>
              </a:rPr>
              <a:t> il </a:t>
            </a:r>
            <a:r>
              <a:rPr lang="en-US" altLang="ko-KR" sz="1100" dirty="0" err="1">
                <a:solidFill>
                  <a:schemeClr val="tx1">
                    <a:lumMod val="75000"/>
                    <a:lumOff val="25000"/>
                  </a:schemeClr>
                </a:solidFill>
              </a:rPr>
              <a:t>legame</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squadra</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essendo</a:t>
            </a:r>
            <a:r>
              <a:rPr lang="en-US" altLang="ko-KR" sz="1100" dirty="0">
                <a:solidFill>
                  <a:schemeClr val="tx1">
                    <a:lumMod val="75000"/>
                    <a:lumOff val="25000"/>
                  </a:schemeClr>
                </a:solidFill>
              </a:rPr>
              <a:t> molto utile per il </a:t>
            </a:r>
            <a:r>
              <a:rPr lang="en-US" altLang="ko-KR" sz="1100" dirty="0" err="1">
                <a:solidFill>
                  <a:schemeClr val="tx1">
                    <a:lumMod val="75000"/>
                    <a:lumOff val="25000"/>
                  </a:schemeClr>
                </a:solidFill>
              </a:rPr>
              <a:t>successo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della</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gestione</a:t>
            </a:r>
            <a:r>
              <a:rPr lang="en-US" altLang="ko-KR" sz="1100" dirty="0">
                <a:solidFill>
                  <a:schemeClr val="tx1">
                    <a:lumMod val="75000"/>
                    <a:lumOff val="25000"/>
                  </a:schemeClr>
                </a:solidFill>
              </a:rPr>
              <a:t> del team.
</a:t>
            </a:r>
            <a:endParaRPr lang="ko-KR" altLang="en-US" sz="11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734260" y="643793"/>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700088"/>
            <a:ext cx="4320480" cy="34187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a:t>Task: In </a:t>
            </a:r>
            <a:r>
              <a:rPr lang="en-US" altLang="ko-KR" sz="1800" b="1" dirty="0" err="1"/>
              <a:t>cosa</a:t>
            </a:r>
            <a:r>
              <a:rPr lang="en-US" altLang="ko-KR" sz="1800" b="1" dirty="0"/>
              <a:t> </a:t>
            </a:r>
            <a:r>
              <a:rPr lang="en-US" altLang="ko-KR" sz="1800" b="1" dirty="0" err="1"/>
              <a:t>consiste</a:t>
            </a:r>
            <a:r>
              <a:rPr lang="en-US" altLang="ko-KR" sz="1800" b="1" dirty="0"/>
              <a:t> </a:t>
            </a:r>
            <a:r>
              <a:rPr lang="en-US" altLang="ko-KR" sz="1800" b="1" dirty="0" err="1"/>
              <a:t>questa</a:t>
            </a:r>
            <a:r>
              <a:rPr lang="en-US" altLang="ko-KR" sz="1800" b="1" dirty="0"/>
              <a:t> </a:t>
            </a:r>
            <a:r>
              <a:rPr lang="en-US" altLang="ko-KR" sz="1800" b="1" dirty="0" err="1"/>
              <a:t>attività</a:t>
            </a:r>
            <a:r>
              <a:rPr lang="en-US" altLang="ko-KR" sz="1800" b="1" dirty="0"/>
              <a:t>?</a:t>
            </a:r>
          </a:p>
        </p:txBody>
      </p:sp>
      <p:sp>
        <p:nvSpPr>
          <p:cNvPr id="13" name="Marcador de texto 1">
            <a:extLst>
              <a:ext uri="{FF2B5EF4-FFF2-40B4-BE49-F238E27FC236}">
                <a16:creationId xmlns:a16="http://schemas.microsoft.com/office/drawing/2014/main" id="{731ED697-D511-1685-A7C5-657235365334}"/>
              </a:ext>
            </a:extLst>
          </p:cNvPr>
          <p:cNvSpPr>
            <a:spLocks noGrp="1"/>
          </p:cNvSpPr>
          <p:nvPr>
            <p:ph type="body" sz="quarter" idx="10"/>
          </p:nvPr>
        </p:nvSpPr>
        <p:spPr>
          <a:xfrm>
            <a:off x="0" y="266129"/>
            <a:ext cx="9144000" cy="576263"/>
          </a:xfrm>
        </p:spPr>
        <p:txBody>
          <a:bodyPr anchor="t"/>
          <a:lstStyle/>
          <a:p>
            <a:r>
              <a:rPr lang="es-ES" sz="1400" b="1" dirty="0">
                <a:latin typeface="Arial" panose="020B0604020202020204" pitchFamily="34" charset="0"/>
              </a:rPr>
              <a:t>Quest 1: Le capacità di lavoro di squadra possono trasformarti in un dipendente di successo</a:t>
            </a:r>
            <a:endParaRPr lang="es-ES" sz="2000" b="1" dirty="0"/>
          </a:p>
        </p:txBody>
      </p:sp>
      <p:pic>
        <p:nvPicPr>
          <p:cNvPr id="2" name="Imagine 1">
            <a:extLst>
              <a:ext uri="{FF2B5EF4-FFF2-40B4-BE49-F238E27FC236}">
                <a16:creationId xmlns:a16="http://schemas.microsoft.com/office/drawing/2014/main" id="{67A75CEC-6EFC-5A7A-D8AB-0A45B07F73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010913"/>
            <a:ext cx="2652395" cy="1769745"/>
          </a:xfrm>
          <a:prstGeom prst="rect">
            <a:avLst/>
          </a:prstGeom>
          <a:noFill/>
          <a:ln>
            <a:noFill/>
          </a:ln>
        </p:spPr>
      </p:pic>
    </p:spTree>
    <p:extLst>
      <p:ext uri="{BB962C8B-B14F-4D97-AF65-F5344CB8AC3E}">
        <p14:creationId xmlns:p14="http://schemas.microsoft.com/office/powerpoint/2010/main" val="347010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899592" y="1779663"/>
            <a:ext cx="6539246" cy="158417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it-IT" altLang="ko-KR" sz="1200" dirty="0">
                <a:solidFill>
                  <a:schemeClr val="tx1">
                    <a:lumMod val="75000"/>
                    <a:lumOff val="25000"/>
                  </a:schemeClr>
                </a:solidFill>
              </a:rPr>
              <a:t>Ora che vi siete presentati e avete scoperto punti in comune, è il momento di svolgere insieme un compito. Lavorerete in gruppi di sei e, partendo dall’immagine fornita nella sezione Task, discuterete dei significati delle 3 parole in grassetto nel cruciverba e della loro rilevanza per creare un team di successo. È anche utile utilizzare i materiali nella sezione Risorse. </a:t>
            </a:r>
          </a:p>
          <a:p>
            <a:pPr>
              <a:lnSpc>
                <a:spcPct val="150000"/>
              </a:lnSpc>
            </a:pPr>
            <a:r>
              <a:rPr lang="it-IT" altLang="ko-KR" sz="1200" dirty="0">
                <a:solidFill>
                  <a:schemeClr val="tx1">
                    <a:lumMod val="75000"/>
                    <a:lumOff val="25000"/>
                  </a:schemeClr>
                </a:solidFill>
              </a:rPr>
              <a:t>Scegliete un leader di gruppo che parlerà per voi.</a:t>
            </a:r>
            <a:endParaRPr lang="ko-KR" altLang="en-US" sz="12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lvl="0" algn="l"/>
            <a:r>
              <a:rPr lang="en-US" altLang="ko-KR" sz="1800" b="1" dirty="0" err="1"/>
              <a:t>Processo</a:t>
            </a:r>
            <a:r>
              <a:rPr lang="en-US" altLang="ko-KR" sz="1800" b="1" dirty="0"/>
              <a:t>: Cosa </a:t>
            </a:r>
            <a:r>
              <a:rPr lang="en-US" altLang="ko-KR" sz="1800" b="1" dirty="0" err="1"/>
              <a:t>dovrò</a:t>
            </a:r>
            <a:r>
              <a:rPr lang="en-US" altLang="ko-KR" sz="1800" b="1" dirty="0"/>
              <a:t> fare?</a:t>
            </a:r>
          </a:p>
        </p:txBody>
      </p:sp>
      <p:sp>
        <p:nvSpPr>
          <p:cNvPr id="6" name="Marcador de texto 1">
            <a:extLst>
              <a:ext uri="{FF2B5EF4-FFF2-40B4-BE49-F238E27FC236}">
                <a16:creationId xmlns:a16="http://schemas.microsoft.com/office/drawing/2014/main" id="{5B3C5DB7-A490-BADD-DC8C-CADBD9BB992A}"/>
              </a:ext>
            </a:extLst>
          </p:cNvPr>
          <p:cNvSpPr>
            <a:spLocks noGrp="1"/>
          </p:cNvSpPr>
          <p:nvPr>
            <p:ph type="body" sz="quarter" idx="10"/>
          </p:nvPr>
        </p:nvSpPr>
        <p:spPr>
          <a:xfrm>
            <a:off x="-36513" y="398463"/>
            <a:ext cx="9144001" cy="576262"/>
          </a:xfrm>
        </p:spPr>
        <p:txBody>
          <a:bodyPr anchor="t"/>
          <a:lstStyle/>
          <a:p>
            <a:r>
              <a:rPr lang="es-ES" sz="1400" b="1" dirty="0">
                <a:latin typeface="Arial" panose="020B0604020202020204" pitchFamily="34" charset="0"/>
              </a:rPr>
              <a:t>Quest 1: Le capacità di lavoro di squadra possono trasformarti in un dipendente di successo </a:t>
            </a:r>
            <a:endParaRPr lang="es-ES" sz="2000" b="1" dirty="0"/>
          </a:p>
        </p:txBody>
      </p:sp>
    </p:spTree>
    <p:extLst>
      <p:ext uri="{BB962C8B-B14F-4D97-AF65-F5344CB8AC3E}">
        <p14:creationId xmlns:p14="http://schemas.microsoft.com/office/powerpoint/2010/main" val="232869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7272808"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5976664"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err="1"/>
              <a:t>Risultati</a:t>
            </a:r>
            <a:r>
              <a:rPr lang="en-US" altLang="ko-KR" sz="1800" b="1" dirty="0"/>
              <a:t> di </a:t>
            </a:r>
            <a:r>
              <a:rPr lang="en-US" altLang="ko-KR" sz="1800" b="1" dirty="0" err="1"/>
              <a:t>apprendimento</a:t>
            </a:r>
            <a:r>
              <a:rPr lang="en-US" altLang="ko-KR" sz="1800" b="1" dirty="0"/>
              <a:t>: </a:t>
            </a:r>
            <a:r>
              <a:rPr lang="en-US" altLang="ko-KR" sz="1800" b="1" dirty="0" err="1"/>
              <a:t>cosa</a:t>
            </a:r>
            <a:r>
              <a:rPr lang="en-US" altLang="ko-KR" sz="1800" b="1" dirty="0"/>
              <a:t> </a:t>
            </a:r>
            <a:r>
              <a:rPr lang="en-US" altLang="ko-KR" sz="1800" b="1" dirty="0" err="1"/>
              <a:t>imparerò</a:t>
            </a:r>
            <a:r>
              <a:rPr lang="en-US" altLang="ko-KR" sz="1800" b="1" dirty="0"/>
              <a:t>?</a:t>
            </a:r>
          </a:p>
        </p:txBody>
      </p:sp>
      <p:sp>
        <p:nvSpPr>
          <p:cNvPr id="11" name="Marcador de texto 1">
            <a:extLst>
              <a:ext uri="{FF2B5EF4-FFF2-40B4-BE49-F238E27FC236}">
                <a16:creationId xmlns:a16="http://schemas.microsoft.com/office/drawing/2014/main" id="{2730C2D6-1666-A976-BA27-DC2DCD84BB90}"/>
              </a:ext>
            </a:extLst>
          </p:cNvPr>
          <p:cNvSpPr>
            <a:spLocks noGrp="1"/>
          </p:cNvSpPr>
          <p:nvPr>
            <p:ph type="body" sz="quarter" idx="10"/>
          </p:nvPr>
        </p:nvSpPr>
        <p:spPr>
          <a:xfrm>
            <a:off x="0" y="311235"/>
            <a:ext cx="9144000" cy="576263"/>
          </a:xfrm>
        </p:spPr>
        <p:txBody>
          <a:bodyPr anchor="t"/>
          <a:lstStyle/>
          <a:p>
            <a:r>
              <a:rPr lang="es-ES" sz="1400" b="1" dirty="0">
                <a:latin typeface="Arial" panose="020B0604020202020204" pitchFamily="34" charset="0"/>
              </a:rPr>
              <a:t>Quest 1: Le capacità di lavoro di squadra possono trasformarti in un dipendente di successo</a:t>
            </a:r>
            <a:endParaRPr lang="es-ES" sz="2000" b="1" dirty="0"/>
          </a:p>
        </p:txBody>
      </p:sp>
      <p:pic>
        <p:nvPicPr>
          <p:cNvPr id="12" name="Imagine 11">
            <a:extLst>
              <a:ext uri="{FF2B5EF4-FFF2-40B4-BE49-F238E27FC236}">
                <a16:creationId xmlns:a16="http://schemas.microsoft.com/office/drawing/2014/main" id="{A3C823E2-1113-99E8-07D9-26213B41EBD3}"/>
              </a:ext>
            </a:extLst>
          </p:cNvPr>
          <p:cNvPicPr>
            <a:picLocks noChangeAspect="1"/>
          </p:cNvPicPr>
          <p:nvPr/>
        </p:nvPicPr>
        <p:blipFill>
          <a:blip r:embed="rId2"/>
          <a:stretch>
            <a:fillRect/>
          </a:stretch>
        </p:blipFill>
        <p:spPr>
          <a:xfrm>
            <a:off x="891600" y="1317516"/>
            <a:ext cx="7280800" cy="3219582"/>
          </a:xfrm>
          <a:prstGeom prst="rect">
            <a:avLst/>
          </a:prstGeom>
        </p:spPr>
      </p:pic>
    </p:spTree>
    <p:extLst>
      <p:ext uri="{BB962C8B-B14F-4D97-AF65-F5344CB8AC3E}">
        <p14:creationId xmlns:p14="http://schemas.microsoft.com/office/powerpoint/2010/main" val="14776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82297" y="1595161"/>
            <a:ext cx="7979406" cy="243095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Qual </a:t>
            </a:r>
            <a:r>
              <a:rPr lang="en-US" altLang="ko-KR" sz="1200" dirty="0" err="1">
                <a:solidFill>
                  <a:schemeClr val="tx1">
                    <a:lumMod val="75000"/>
                    <a:lumOff val="25000"/>
                  </a:schemeClr>
                </a:solidFill>
              </a:rPr>
              <a:t>è</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tua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impressione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lavoro</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squadra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ora</a:t>
            </a:r>
            <a:r>
              <a:rPr lang="en-US" altLang="ko-KR" sz="1200" dirty="0">
                <a:solidFill>
                  <a:schemeClr val="tx1">
                    <a:lumMod val="75000"/>
                    <a:lumOff val="25000"/>
                  </a:schemeClr>
                </a:solidFill>
              </a:rPr>
              <a:t> dopo aver </a:t>
            </a:r>
            <a:r>
              <a:rPr lang="en-US" altLang="ko-KR" sz="1200" dirty="0" err="1">
                <a:solidFill>
                  <a:schemeClr val="tx1">
                    <a:lumMod val="75000"/>
                    <a:lumOff val="25000"/>
                  </a:schemeClr>
                </a:solidFill>
              </a:rPr>
              <a:t>fatto</a:t>
            </a:r>
            <a:r>
              <a:rPr lang="en-US" altLang="ko-KR" sz="1200" dirty="0">
                <a:solidFill>
                  <a:schemeClr val="tx1">
                    <a:lumMod val="75000"/>
                    <a:lumOff val="25000"/>
                  </a:schemeClr>
                </a:solidFill>
              </a:rPr>
              <a:t> i </a:t>
            </a:r>
            <a:r>
              <a:rPr lang="en-US" altLang="ko-KR" sz="1200" dirty="0" err="1">
                <a:solidFill>
                  <a:schemeClr val="tx1">
                    <a:lumMod val="75000"/>
                    <a:lumOff val="25000"/>
                  </a:schemeClr>
                </a:solidFill>
              </a:rPr>
              <a:t>primi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passi</a:t>
            </a:r>
            <a:r>
              <a:rPr lang="en-US" altLang="ko-KR" sz="1200" dirty="0">
                <a:solidFill>
                  <a:schemeClr val="tx1">
                    <a:lumMod val="75000"/>
                    <a:lumOff val="25000"/>
                  </a:schemeClr>
                </a:solidFill>
              </a:rPr>
              <a:t> in questo mondo </a:t>
            </a:r>
            <a:r>
              <a:rPr lang="en-US" altLang="ko-KR" sz="1200" dirty="0" err="1">
                <a:solidFill>
                  <a:schemeClr val="tx1">
                    <a:lumMod val="75000"/>
                    <a:lumOff val="25000"/>
                  </a:schemeClr>
                </a:solidFill>
              </a:rPr>
              <a:t>impegnativo</a:t>
            </a:r>
            <a:r>
              <a:rPr lang="en-US" altLang="ko-KR" sz="1200" dirty="0">
                <a:solidFill>
                  <a:schemeClr val="tx1">
                    <a:lumMod val="75000"/>
                    <a:lumOff val="25000"/>
                  </a:schemeClr>
                </a:solidFill>
              </a:rPr>
              <a:t>? Se </a:t>
            </a:r>
            <a:r>
              <a:rPr lang="en-US" altLang="ko-KR" sz="1200" dirty="0" err="1">
                <a:solidFill>
                  <a:schemeClr val="tx1">
                    <a:lumMod val="75000"/>
                    <a:lumOff val="25000"/>
                  </a:schemeClr>
                </a:solidFill>
              </a:rPr>
              <a:t>l'hai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trovato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abbastanza</a:t>
            </a:r>
            <a:r>
              <a:rPr lang="en-US" altLang="ko-KR" sz="1200" dirty="0">
                <a:solidFill>
                  <a:schemeClr val="tx1">
                    <a:lumMod val="75000"/>
                    <a:lumOff val="25000"/>
                  </a:schemeClr>
                </a:solidFill>
              </a:rPr>
              <a:t> difficile prima, le </a:t>
            </a:r>
            <a:r>
              <a:rPr lang="en-US" altLang="ko-KR" sz="1200" dirty="0" err="1">
                <a:solidFill>
                  <a:schemeClr val="tx1">
                    <a:lumMod val="75000"/>
                    <a:lumOff val="25000"/>
                  </a:schemeClr>
                </a:solidFill>
              </a:rPr>
              <a:t>attività</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svolte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insieme</a:t>
            </a:r>
            <a:r>
              <a:rPr lang="en-US" altLang="ko-KR" sz="1200" dirty="0">
                <a:solidFill>
                  <a:schemeClr val="tx1">
                    <a:lumMod val="75000"/>
                    <a:lumOff val="25000"/>
                  </a:schemeClr>
                </a:solidFill>
              </a:rPr>
              <a:t> ai </a:t>
            </a:r>
            <a:r>
              <a:rPr lang="en-US" altLang="ko-KR" sz="1200" dirty="0" err="1">
                <a:solidFill>
                  <a:schemeClr val="tx1">
                    <a:lumMod val="75000"/>
                    <a:lumOff val="25000"/>
                  </a:schemeClr>
                </a:solidFill>
              </a:rPr>
              <a:t>tuoi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compagni</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gruppo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hanno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sicuramente</a:t>
            </a:r>
            <a:r>
              <a:rPr lang="en-US" altLang="ko-KR" sz="1200" dirty="0">
                <a:solidFill>
                  <a:schemeClr val="tx1">
                    <a:lumMod val="75000"/>
                    <a:lumOff val="25000"/>
                  </a:schemeClr>
                </a:solidFill>
              </a:rPr>
              <a:t> illuminato e </a:t>
            </a:r>
            <a:r>
              <a:rPr lang="en-US" altLang="ko-KR" sz="1200" dirty="0" err="1">
                <a:solidFill>
                  <a:schemeClr val="tx1">
                    <a:lumMod val="75000"/>
                    <a:lumOff val="25000"/>
                  </a:schemeClr>
                </a:solidFill>
              </a:rPr>
              <a:t>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hanno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più</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coraggio</a:t>
            </a:r>
            <a:r>
              <a:rPr lang="en-US" altLang="ko-KR" sz="1200" dirty="0">
                <a:solidFill>
                  <a:schemeClr val="tx1">
                    <a:lumMod val="75000"/>
                    <a:lumOff val="25000"/>
                  </a:schemeClr>
                </a:solidFill>
              </a:rPr>
              <a:t>. E non </a:t>
            </a:r>
            <a:r>
              <a:rPr lang="en-US" altLang="ko-KR" sz="1200" dirty="0" err="1">
                <a:solidFill>
                  <a:schemeClr val="tx1">
                    <a:lumMod val="75000"/>
                    <a:lumOff val="25000"/>
                  </a:schemeClr>
                </a:solidFill>
              </a:rPr>
              <a:t>è</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tutto</a:t>
            </a:r>
            <a:r>
              <a:rPr lang="en-US" altLang="ko-KR" sz="1200" dirty="0">
                <a:solidFill>
                  <a:schemeClr val="tx1">
                    <a:lumMod val="75000"/>
                    <a:lumOff val="25000"/>
                  </a:schemeClr>
                </a:solidFill>
              </a:rPr>
              <a:t>, basta </a:t>
            </a:r>
            <a:r>
              <a:rPr lang="en-US" altLang="ko-KR" sz="1200" dirty="0" err="1">
                <a:solidFill>
                  <a:schemeClr val="tx1">
                    <a:lumMod val="75000"/>
                    <a:lumOff val="25000"/>
                  </a:schemeClr>
                </a:solidFill>
              </a:rPr>
              <a:t>rimanere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concentrati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perché</a:t>
            </a:r>
            <a:r>
              <a:rPr lang="en-US" altLang="ko-KR" sz="1200" dirty="0">
                <a:solidFill>
                  <a:schemeClr val="tx1">
                    <a:lumMod val="75000"/>
                    <a:lumOff val="25000"/>
                  </a:schemeClr>
                </a:solidFill>
              </a:rPr>
              <a:t> questo </a:t>
            </a:r>
            <a:r>
              <a:rPr lang="en-US" altLang="ko-KR" sz="1200" dirty="0" err="1">
                <a:solidFill>
                  <a:schemeClr val="tx1">
                    <a:lumMod val="75000"/>
                    <a:lumOff val="25000"/>
                  </a:schemeClr>
                </a:solidFill>
              </a:rPr>
              <a:t>è</a:t>
            </a:r>
            <a:r>
              <a:rPr lang="en-US" altLang="ko-KR" sz="1200" dirty="0">
                <a:solidFill>
                  <a:schemeClr val="tx1">
                    <a:lumMod val="75000"/>
                    <a:lumOff val="25000"/>
                  </a:schemeClr>
                </a:solidFill>
              </a:rPr>
              <a:t> solo </a:t>
            </a:r>
            <a:r>
              <a:rPr lang="en-US" altLang="ko-KR" sz="1200" dirty="0" err="1">
                <a:solidFill>
                  <a:schemeClr val="tx1">
                    <a:lumMod val="75000"/>
                    <a:lumOff val="25000"/>
                  </a:schemeClr>
                </a:solidFill>
              </a:rPr>
              <a:t>l'inizio</a:t>
            </a:r>
            <a:r>
              <a:rPr lang="en-US" altLang="ko-KR" sz="1200" dirty="0">
                <a:solidFill>
                  <a:schemeClr val="tx1">
                    <a:lumMod val="75000"/>
                    <a:lumOff val="25000"/>
                  </a:schemeClr>
                </a:solidFill>
              </a:rPr>
              <a:t>! Hai visto </a:t>
            </a:r>
            <a:r>
              <a:rPr lang="en-US" altLang="ko-KR" sz="1200" dirty="0" err="1">
                <a:solidFill>
                  <a:schemeClr val="tx1">
                    <a:lumMod val="75000"/>
                    <a:lumOff val="25000"/>
                  </a:schemeClr>
                </a:solidFill>
              </a:rPr>
              <a:t>quanto</a:t>
            </a:r>
            <a:r>
              <a:rPr lang="en-US" altLang="ko-KR" sz="1200" dirty="0">
                <a:solidFill>
                  <a:schemeClr val="tx1">
                    <a:lumMod val="75000"/>
                    <a:lumOff val="25000"/>
                  </a:schemeClr>
                </a:solidFill>
              </a:rPr>
              <a:t> sia </a:t>
            </a:r>
            <a:r>
              <a:rPr lang="en-US" altLang="ko-KR" sz="1200" dirty="0" err="1">
                <a:solidFill>
                  <a:schemeClr val="tx1">
                    <a:lumMod val="75000"/>
                    <a:lumOff val="25000"/>
                  </a:schemeClr>
                </a:solidFill>
              </a:rPr>
              <a:t>importante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conoscere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ciascuno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membri</a:t>
            </a:r>
            <a:r>
              <a:rPr lang="en-US" altLang="ko-KR" sz="1200" dirty="0">
                <a:solidFill>
                  <a:schemeClr val="tx1">
                    <a:lumMod val="75000"/>
                    <a:lumOff val="25000"/>
                  </a:schemeClr>
                </a:solidFill>
              </a:rPr>
              <a:t> del </a:t>
            </a:r>
            <a:r>
              <a:rPr lang="en-US" altLang="ko-KR" sz="1200" dirty="0" err="1">
                <a:solidFill>
                  <a:schemeClr val="tx1">
                    <a:lumMod val="75000"/>
                    <a:lumOff val="25000"/>
                  </a:schemeClr>
                </a:solidFill>
              </a:rPr>
              <a:t>tuo</a:t>
            </a:r>
            <a:r>
              <a:rPr lang="en-US" altLang="ko-KR" sz="1200" dirty="0">
                <a:solidFill>
                  <a:schemeClr val="tx1">
                    <a:lumMod val="75000"/>
                    <a:lumOff val="25000"/>
                  </a:schemeClr>
                </a:solidFill>
              </a:rPr>
              <a:t> team, </a:t>
            </a:r>
            <a:r>
              <a:rPr lang="en-US" altLang="ko-KR" sz="1200" dirty="0" err="1">
                <a:solidFill>
                  <a:schemeClr val="tx1">
                    <a:lumMod val="75000"/>
                    <a:lumOff val="25000"/>
                  </a:schemeClr>
                </a:solidFill>
              </a:rPr>
              <a:t>socializzare</a:t>
            </a:r>
            <a:r>
              <a:rPr lang="en-US" altLang="ko-KR" sz="1200" dirty="0">
                <a:solidFill>
                  <a:schemeClr val="tx1">
                    <a:lumMod val="75000"/>
                    <a:lumOff val="25000"/>
                  </a:schemeClr>
                </a:solidFill>
              </a:rPr>
              <a:t> con </a:t>
            </a:r>
            <a:r>
              <a:rPr lang="en-US" altLang="ko-KR" sz="1200" dirty="0" err="1">
                <a:solidFill>
                  <a:schemeClr val="tx1">
                    <a:lumMod val="75000"/>
                    <a:lumOff val="25000"/>
                  </a:schemeClr>
                </a:solidFill>
              </a:rPr>
              <a:t>loro</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trovare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caratteristiche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comuni</a:t>
            </a:r>
            <a:r>
              <a:rPr lang="en-US" altLang="ko-KR" sz="1200" dirty="0">
                <a:solidFill>
                  <a:schemeClr val="tx1">
                    <a:lumMod val="75000"/>
                    <a:lumOff val="25000"/>
                  </a:schemeClr>
                </a:solidFill>
              </a:rPr>
              <a:t> in modo da </a:t>
            </a:r>
            <a:r>
              <a:rPr lang="en-US" altLang="ko-KR" sz="1200" dirty="0" err="1">
                <a:solidFill>
                  <a:schemeClr val="tx1">
                    <a:lumMod val="75000"/>
                    <a:lumOff val="25000"/>
                  </a:schemeClr>
                </a:solidFill>
              </a:rPr>
              <a:t>essere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consapevoli</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quali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strategie</a:t>
            </a:r>
            <a:r>
              <a:rPr lang="en-US" altLang="ko-KR" sz="1200" dirty="0">
                <a:solidFill>
                  <a:schemeClr val="tx1">
                    <a:lumMod val="75000"/>
                    <a:lumOff val="25000"/>
                  </a:schemeClr>
                </a:solidFill>
              </a:rPr>
              <a:t> il team </a:t>
            </a:r>
            <a:r>
              <a:rPr lang="en-US" altLang="ko-KR" sz="1200" dirty="0" err="1">
                <a:solidFill>
                  <a:schemeClr val="tx1">
                    <a:lumMod val="75000"/>
                    <a:lumOff val="25000"/>
                  </a:schemeClr>
                </a:solidFill>
              </a:rPr>
              <a:t>può</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utilizzare</a:t>
            </a:r>
            <a:r>
              <a:rPr lang="en-US" altLang="ko-KR" sz="1200" dirty="0">
                <a:solidFill>
                  <a:schemeClr val="tx1">
                    <a:lumMod val="75000"/>
                    <a:lumOff val="25000"/>
                  </a:schemeClr>
                </a:solidFill>
              </a:rPr>
              <a:t> per </a:t>
            </a:r>
            <a:r>
              <a:rPr lang="en-US" altLang="ko-KR" sz="1200" dirty="0" err="1">
                <a:solidFill>
                  <a:schemeClr val="tx1">
                    <a:lumMod val="75000"/>
                    <a:lumOff val="25000"/>
                  </a:schemeClr>
                </a:solidFill>
              </a:rPr>
              <a:t>completare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l'attività</a:t>
            </a:r>
            <a:r>
              <a:rPr lang="en-US" altLang="ko-KR" sz="1200" dirty="0">
                <a:solidFill>
                  <a:schemeClr val="tx1">
                    <a:lumMod val="75000"/>
                    <a:lumOff val="25000"/>
                  </a:schemeClr>
                </a:solidFill>
              </a:rPr>
              <a:t> con </a:t>
            </a:r>
            <a:r>
              <a:rPr lang="en-US" altLang="ko-KR" sz="1200" dirty="0" err="1">
                <a:solidFill>
                  <a:schemeClr val="tx1">
                    <a:lumMod val="75000"/>
                    <a:lumOff val="25000"/>
                  </a:schemeClr>
                </a:solidFill>
              </a:rPr>
              <a:t>successo</a:t>
            </a:r>
            <a:r>
              <a:rPr lang="en-US" altLang="ko-KR" sz="1200" dirty="0">
                <a:solidFill>
                  <a:schemeClr val="tx1">
                    <a:lumMod val="75000"/>
                    <a:lumOff val="25000"/>
                  </a:schemeClr>
                </a:solidFill>
              </a:rPr>
              <a:t>. 
Ultimo ma non </a:t>
            </a:r>
            <a:r>
              <a:rPr lang="en-US" altLang="ko-KR" sz="1200" dirty="0" err="1">
                <a:solidFill>
                  <a:schemeClr val="tx1">
                    <a:lumMod val="75000"/>
                    <a:lumOff val="25000"/>
                  </a:schemeClr>
                </a:solidFill>
              </a:rPr>
              <a:t>meno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importante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consigliamo</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considerare</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sezione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Risorse</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questa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attività</a:t>
            </a:r>
            <a:r>
              <a:rPr lang="en-US" altLang="ko-KR" sz="1200" dirty="0">
                <a:solidFill>
                  <a:schemeClr val="tx1">
                    <a:lumMod val="75000"/>
                    <a:lumOff val="25000"/>
                  </a:schemeClr>
                </a:solidFill>
              </a:rPr>
              <a:t> in cui </a:t>
            </a:r>
            <a:r>
              <a:rPr lang="en-US" altLang="ko-KR" sz="1200" dirty="0" err="1">
                <a:solidFill>
                  <a:schemeClr val="tx1">
                    <a:lumMod val="75000"/>
                    <a:lumOff val="25000"/>
                  </a:schemeClr>
                </a:solidFill>
              </a:rPr>
              <a:t>puoi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ampliare</a:t>
            </a:r>
            <a:r>
              <a:rPr lang="en-US" altLang="ko-KR" sz="1200" dirty="0">
                <a:solidFill>
                  <a:schemeClr val="tx1">
                    <a:lumMod val="75000"/>
                    <a:lumOff val="25000"/>
                  </a:schemeClr>
                </a:solidFill>
              </a:rPr>
              <a:t> le </a:t>
            </a:r>
            <a:r>
              <a:rPr lang="en-US" altLang="ko-KR" sz="1200" dirty="0" err="1">
                <a:solidFill>
                  <a:schemeClr val="tx1">
                    <a:lumMod val="75000"/>
                    <a:lumOff val="25000"/>
                  </a:schemeClr>
                </a:solidFill>
              </a:rPr>
              <a:t>tue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conoscenze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sull'argomento</a:t>
            </a:r>
            <a:r>
              <a:rPr lang="en-US" altLang="ko-KR" sz="1200" dirty="0">
                <a:solidFill>
                  <a:schemeClr val="tx1">
                    <a:lumMod val="75000"/>
                    <a:lumOff val="25000"/>
                  </a:schemeClr>
                </a:solidFill>
              </a:rPr>
              <a:t>. 
</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064910"/>
            <a:ext cx="5112568" cy="282799"/>
          </a:xfrm>
        </p:spPr>
        <p:txBody>
          <a:bodyPr/>
          <a:lstStyle/>
          <a:p>
            <a:pPr algn="l"/>
            <a:r>
              <a:rPr lang="en-US" altLang="ko-KR" sz="1800" b="1" dirty="0" err="1"/>
              <a:t>Conclusione</a:t>
            </a:r>
            <a:r>
              <a:rPr lang="en-US" altLang="ko-KR" sz="1800" b="1" dirty="0"/>
              <a:t>: </a:t>
            </a:r>
            <a:r>
              <a:rPr lang="en-US" altLang="ko-KR" sz="1800" b="1" dirty="0" err="1"/>
              <a:t>cosa</a:t>
            </a:r>
            <a:r>
              <a:rPr lang="en-US" altLang="ko-KR" sz="1800" b="1" dirty="0"/>
              <a:t> </a:t>
            </a:r>
            <a:r>
              <a:rPr lang="en-US" altLang="ko-KR" sz="1800" b="1" dirty="0" err="1"/>
              <a:t>porterò</a:t>
            </a:r>
            <a:r>
              <a:rPr lang="en-US" altLang="ko-KR" sz="1800" b="1" dirty="0"/>
              <a:t> a casa?</a:t>
            </a:r>
          </a:p>
        </p:txBody>
      </p:sp>
      <p:sp>
        <p:nvSpPr>
          <p:cNvPr id="9" name="Freeform 108">
            <a:extLst>
              <a:ext uri="{FF2B5EF4-FFF2-40B4-BE49-F238E27FC236}">
                <a16:creationId xmlns:a16="http://schemas.microsoft.com/office/drawing/2014/main" id="{54171F17-D833-62E6-E3A4-06CD8BBA48C7}"/>
              </a:ext>
            </a:extLst>
          </p:cNvPr>
          <p:cNvSpPr/>
          <p:nvPr/>
        </p:nvSpPr>
        <p:spPr>
          <a:xfrm>
            <a:off x="467544" y="1017903"/>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Marcador de texto 1">
            <a:extLst>
              <a:ext uri="{FF2B5EF4-FFF2-40B4-BE49-F238E27FC236}">
                <a16:creationId xmlns:a16="http://schemas.microsoft.com/office/drawing/2014/main" id="{DC40BE1C-ED6F-06B7-07D9-59D9E8494497}"/>
              </a:ext>
            </a:extLst>
          </p:cNvPr>
          <p:cNvSpPr>
            <a:spLocks noGrp="1"/>
          </p:cNvSpPr>
          <p:nvPr>
            <p:ph type="body" sz="quarter" idx="10"/>
          </p:nvPr>
        </p:nvSpPr>
        <p:spPr>
          <a:xfrm>
            <a:off x="0" y="306713"/>
            <a:ext cx="9144000" cy="576263"/>
          </a:xfrm>
        </p:spPr>
        <p:txBody>
          <a:bodyPr anchor="t"/>
          <a:lstStyle/>
          <a:p>
            <a:r>
              <a:rPr lang="es-ES" sz="1400" b="1" dirty="0">
                <a:latin typeface="Arial" panose="020B0604020202020204" pitchFamily="34" charset="0"/>
              </a:rPr>
              <a:t>Quest 1: Le capacità di lavoro di squadra possono trasformarti in un dipendente di successo </a:t>
            </a:r>
            <a:endParaRPr lang="es-ES" sz="2000" b="1" dirty="0"/>
          </a:p>
        </p:txBody>
      </p:sp>
    </p:spTree>
    <p:extLst>
      <p:ext uri="{BB962C8B-B14F-4D97-AF65-F5344CB8AC3E}">
        <p14:creationId xmlns:p14="http://schemas.microsoft.com/office/powerpoint/2010/main" val="331019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a:solidFill>
                  <a:schemeClr val="tx1"/>
                </a:solidFill>
              </a:rPr>
              <a:t>Quest 2: Abbracciare la diversità culturale sul lavoro </a:t>
            </a:r>
          </a:p>
        </p:txBody>
      </p:sp>
      <p:sp>
        <p:nvSpPr>
          <p:cNvPr id="18" name="Rectangle 1">
            <a:extLst>
              <a:ext uri="{FF2B5EF4-FFF2-40B4-BE49-F238E27FC236}">
                <a16:creationId xmlns:a16="http://schemas.microsoft.com/office/drawing/2014/main" id="{A53FAEA7-C47A-B133-DF94-DC09E55CAB1F}"/>
              </a:ext>
            </a:extLst>
          </p:cNvPr>
          <p:cNvSpPr/>
          <p:nvPr/>
        </p:nvSpPr>
        <p:spPr>
          <a:xfrm>
            <a:off x="395536" y="1275606"/>
            <a:ext cx="5243102" cy="31301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ro-RO" altLang="ko-KR" sz="1100" dirty="0">
                <a:solidFill>
                  <a:schemeClr val="tx1">
                    <a:lumMod val="75000"/>
                    <a:lumOff val="25000"/>
                  </a:schemeClr>
                </a:solidFill>
              </a:rPr>
              <a:t>
</a:t>
            </a:r>
            <a:r>
              <a:rPr lang="it-IT" altLang="ko-KR" sz="1100" dirty="0">
                <a:solidFill>
                  <a:schemeClr val="tx1">
                    <a:lumMod val="75000"/>
                    <a:lumOff val="25000"/>
                  </a:schemeClr>
                </a:solidFill>
              </a:rPr>
              <a:t>Ammettiamolo, il business oggi è a livello globale. Come vedete voi stessi ogni giorno, la tecnologia è solo uno dei fattori che stanno rendendo il nostro mondo più piccolo e dando alle aziende di tutte le dimensioni la libertà di assumere le migliori persone ovunque si trovino. Tutti parlano di «diversità culturale». Per una definizione effettiva, vediamo il dizionario Oxford: «l'esistenza di una varietà di gruppi culturali o etnici all'interno di una società». In altre parole, è una popolazione in cui tutte le differenze sono rappresentate. Per le aziende, i tipi di diversità sul posto di lavoro includono «origine, età, abilità, lingua, nazionalità, status socio-economico, genere, preferenze". Quando parliamo di diversità dei dipendenti, ci riferiamo al «risultato delle pratiche, dei valori, delle tradizioni o delle credenze dei dipendenti in base all'origine, all'età o al genere».</a:t>
            </a:r>
          </a:p>
          <a:p>
            <a:pPr algn="just"/>
            <a:r>
              <a:rPr lang="it-IT" altLang="ko-KR" sz="1100" dirty="0">
                <a:solidFill>
                  <a:schemeClr val="tx1">
                    <a:lumMod val="75000"/>
                    <a:lumOff val="25000"/>
                  </a:schemeClr>
                </a:solidFill>
              </a:rPr>
              <a:t>Nella vostra vita quotidiana avrete sicuramente incontrato o sentito parlare di almeno una persona proveniente da un diverso background culturale che era il vostro compagno di classe/scuola o forse avete avuto la possibilità di lavorare insieme per uno specifico scopo. Ecco perché la conoscenza che otterrete da questo corso sarà sicuramente un vantaggio ogni volta che vi troverete a lavorare con compagni interculturali.</a:t>
            </a:r>
            <a:r>
              <a:rPr lang="ro-RO" altLang="ko-KR" sz="1100" dirty="0">
                <a:solidFill>
                  <a:schemeClr val="tx1">
                    <a:lumMod val="75000"/>
                    <a:lumOff val="25000"/>
                  </a:schemeClr>
                </a:solidFill>
              </a:rPr>
              <a:t>
</a:t>
            </a:r>
            <a:endParaRPr lang="en-US" altLang="ko-KR" sz="14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625043" y="516478"/>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971600" y="737728"/>
            <a:ext cx="4248472" cy="276939"/>
          </a:xfrm>
        </p:spPr>
        <p:txBody>
          <a:bodyPr/>
          <a:lstStyle/>
          <a:p>
            <a:pPr lvl="0" algn="l"/>
            <a:r>
              <a:rPr lang="en-US" altLang="ko-KR" sz="1800" b="1" dirty="0" err="1">
                <a:solidFill>
                  <a:schemeClr val="tx1"/>
                </a:solidFill>
              </a:rPr>
              <a:t>Introduzione</a:t>
            </a:r>
            <a:r>
              <a:rPr lang="en-US" altLang="ko-KR" sz="1800" b="1" dirty="0">
                <a:solidFill>
                  <a:schemeClr val="tx1"/>
                </a:solidFill>
              </a:rPr>
              <a:t>: di </a:t>
            </a:r>
            <a:r>
              <a:rPr lang="en-US" altLang="ko-KR" sz="1800" b="1" dirty="0" err="1">
                <a:solidFill>
                  <a:schemeClr val="tx1"/>
                </a:solidFill>
              </a:rPr>
              <a:t>cosa</a:t>
            </a:r>
            <a:r>
              <a:rPr lang="en-US" altLang="ko-KR" sz="1800" b="1" dirty="0">
                <a:solidFill>
                  <a:schemeClr val="tx1"/>
                </a:solidFill>
              </a:rPr>
              <a:t> </a:t>
            </a:r>
            <a:r>
              <a:rPr lang="en-US" altLang="ko-KR" sz="1800" b="1" dirty="0" err="1">
                <a:solidFill>
                  <a:schemeClr val="tx1"/>
                </a:solidFill>
              </a:rPr>
              <a:t>si</a:t>
            </a:r>
            <a:r>
              <a:rPr lang="en-US" altLang="ko-KR" sz="1800" b="1" dirty="0">
                <a:solidFill>
                  <a:schemeClr val="tx1"/>
                </a:solidFill>
              </a:rPr>
              <a:t> </a:t>
            </a:r>
            <a:r>
              <a:rPr lang="en-US" altLang="ko-KR" sz="1800" b="1" dirty="0" err="1">
                <a:solidFill>
                  <a:schemeClr val="tx1"/>
                </a:solidFill>
              </a:rPr>
              <a:t>tratta</a:t>
            </a:r>
            <a:r>
              <a:rPr lang="en-US" altLang="ko-KR" sz="1800" b="1" dirty="0">
                <a:solidFill>
                  <a:schemeClr val="tx1"/>
                </a:solidFill>
              </a:rPr>
              <a:t>?</a:t>
            </a:r>
          </a:p>
        </p:txBody>
      </p:sp>
      <p:pic>
        <p:nvPicPr>
          <p:cNvPr id="3" name="Imagine 2" descr="group of people sitting beside rectangular wooden table with laptops">
            <a:extLst>
              <a:ext uri="{FF2B5EF4-FFF2-40B4-BE49-F238E27FC236}">
                <a16:creationId xmlns:a16="http://schemas.microsoft.com/office/drawing/2014/main" id="{B7C69145-6CFE-7C83-A709-B295C14667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612784"/>
            <a:ext cx="2664296" cy="2140585"/>
          </a:xfrm>
          <a:prstGeom prst="rect">
            <a:avLst/>
          </a:prstGeom>
          <a:noFill/>
          <a:ln>
            <a:noFill/>
          </a:ln>
        </p:spPr>
      </p:pic>
    </p:spTree>
    <p:extLst>
      <p:ext uri="{BB962C8B-B14F-4D97-AF65-F5344CB8AC3E}">
        <p14:creationId xmlns:p14="http://schemas.microsoft.com/office/powerpoint/2010/main" val="305333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755576" y="1634089"/>
            <a:ext cx="3613883" cy="21794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In </a:t>
            </a:r>
            <a:r>
              <a:rPr lang="en-US" altLang="ko-KR" sz="1200" dirty="0" err="1">
                <a:solidFill>
                  <a:schemeClr val="tx1">
                    <a:lumMod val="75000"/>
                    <a:lumOff val="25000"/>
                  </a:schemeClr>
                </a:solidFill>
              </a:rPr>
              <a:t>questa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attività</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dovrai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immaginare</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essere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appena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stato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assunto</a:t>
            </a:r>
            <a:r>
              <a:rPr lang="en-US" altLang="ko-KR" sz="1200" dirty="0">
                <a:solidFill>
                  <a:schemeClr val="tx1">
                    <a:lumMod val="75000"/>
                    <a:lumOff val="25000"/>
                  </a:schemeClr>
                </a:solidFill>
              </a:rPr>
              <a:t> in un team </a:t>
            </a:r>
            <a:r>
              <a:rPr lang="en-US" altLang="ko-KR" sz="1200" dirty="0" err="1">
                <a:solidFill>
                  <a:schemeClr val="tx1">
                    <a:lumMod val="75000"/>
                    <a:lumOff val="25000"/>
                  </a:schemeClr>
                </a:solidFill>
              </a:rPr>
              <a:t>multiculturale</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vorresti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integrarti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Identifica</a:t>
            </a:r>
            <a:r>
              <a:rPr lang="en-US" altLang="ko-KR" sz="1200" dirty="0">
                <a:solidFill>
                  <a:schemeClr val="tx1">
                    <a:lumMod val="75000"/>
                    <a:lumOff val="25000"/>
                  </a:schemeClr>
                </a:solidFill>
              </a:rPr>
              <a:t> le </a:t>
            </a:r>
            <a:r>
              <a:rPr lang="en-US" altLang="ko-KR" sz="1200" dirty="0" err="1">
                <a:solidFill>
                  <a:schemeClr val="tx1">
                    <a:lumMod val="75000"/>
                    <a:lumOff val="25000"/>
                  </a:schemeClr>
                </a:solidFill>
              </a:rPr>
              <a:t>cose</a:t>
            </a:r>
            <a:r>
              <a:rPr lang="en-US" altLang="ko-KR" sz="1200" dirty="0">
                <a:solidFill>
                  <a:schemeClr val="tx1">
                    <a:lumMod val="75000"/>
                    <a:lumOff val="25000"/>
                  </a:schemeClr>
                </a:solidFill>
              </a:rPr>
              <a:t> che </a:t>
            </a:r>
            <a:r>
              <a:rPr lang="en-US" altLang="ko-KR" sz="1200" dirty="0" err="1">
                <a:solidFill>
                  <a:schemeClr val="tx1">
                    <a:lumMod val="75000"/>
                    <a:lumOff val="25000"/>
                  </a:schemeClr>
                </a:solidFill>
              </a:rPr>
              <a:t>hai</a:t>
            </a:r>
            <a:r>
              <a:rPr lang="en-US" altLang="ko-KR" sz="1200" dirty="0">
                <a:solidFill>
                  <a:schemeClr val="tx1">
                    <a:lumMod val="75000"/>
                    <a:lumOff val="25000"/>
                  </a:schemeClr>
                </a:solidFill>
              </a:rPr>
              <a:t> in </a:t>
            </a:r>
            <a:r>
              <a:rPr lang="en-US" altLang="ko-KR" sz="1200" dirty="0" err="1">
                <a:solidFill>
                  <a:schemeClr val="tx1">
                    <a:lumMod val="75000"/>
                    <a:lumOff val="25000"/>
                  </a:schemeClr>
                </a:solidFill>
              </a:rPr>
              <a:t>comune</a:t>
            </a:r>
            <a:r>
              <a:rPr lang="en-US" altLang="ko-KR" sz="1200" dirty="0">
                <a:solidFill>
                  <a:schemeClr val="tx1">
                    <a:lumMod val="75000"/>
                    <a:lumOff val="25000"/>
                  </a:schemeClr>
                </a:solidFill>
              </a:rPr>
              <a:t> con i </a:t>
            </a:r>
            <a:r>
              <a:rPr lang="en-US" altLang="ko-KR" sz="1200" dirty="0" err="1">
                <a:solidFill>
                  <a:schemeClr val="tx1">
                    <a:lumMod val="75000"/>
                    <a:lumOff val="25000"/>
                  </a:schemeClr>
                </a:solidFill>
              </a:rPr>
              <a:t>membri</a:t>
            </a:r>
            <a:r>
              <a:rPr lang="en-US" altLang="ko-KR" sz="1200" dirty="0">
                <a:solidFill>
                  <a:schemeClr val="tx1">
                    <a:lumMod val="75000"/>
                    <a:lumOff val="25000"/>
                  </a:schemeClr>
                </a:solidFill>
              </a:rPr>
              <a:t> del team, </a:t>
            </a:r>
            <a:r>
              <a:rPr lang="en-US" altLang="ko-KR" sz="1200" dirty="0" err="1">
                <a:solidFill>
                  <a:schemeClr val="tx1">
                    <a:lumMod val="75000"/>
                    <a:lumOff val="25000"/>
                  </a:schemeClr>
                </a:solidFill>
              </a:rPr>
              <a:t>cerca</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adattarti</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adattarti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agli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altri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Usa</a:t>
            </a:r>
            <a:r>
              <a:rPr lang="en-US" altLang="ko-KR" sz="1200" dirty="0">
                <a:solidFill>
                  <a:schemeClr val="tx1">
                    <a:lumMod val="75000"/>
                    <a:lumOff val="25000"/>
                  </a:schemeClr>
                </a:solidFill>
              </a:rPr>
              <a:t> le </a:t>
            </a:r>
            <a:r>
              <a:rPr lang="en-US" altLang="ko-KR" sz="1200" dirty="0" err="1">
                <a:solidFill>
                  <a:schemeClr val="tx1">
                    <a:lumMod val="75000"/>
                    <a:lumOff val="25000"/>
                  </a:schemeClr>
                </a:solidFill>
              </a:rPr>
              <a:t>tue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conoscenze</a:t>
            </a:r>
            <a:r>
              <a:rPr lang="en-US" altLang="ko-KR" sz="1200" dirty="0">
                <a:solidFill>
                  <a:schemeClr val="tx1">
                    <a:lumMod val="75000"/>
                    <a:lumOff val="25000"/>
                  </a:schemeClr>
                </a:solidFill>
              </a:rPr>
              <a:t> che </a:t>
            </a:r>
            <a:r>
              <a:rPr lang="en-US" altLang="ko-KR" sz="1200" dirty="0" err="1">
                <a:solidFill>
                  <a:schemeClr val="tx1">
                    <a:lumMod val="75000"/>
                    <a:lumOff val="25000"/>
                  </a:schemeClr>
                </a:solidFill>
              </a:rPr>
              <a:t>hai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imparato</a:t>
            </a:r>
            <a:r>
              <a:rPr lang="en-US" altLang="ko-KR" sz="1200" dirty="0">
                <a:solidFill>
                  <a:schemeClr val="tx1">
                    <a:lumMod val="75000"/>
                    <a:lumOff val="25000"/>
                  </a:schemeClr>
                </a:solidFill>
              </a:rPr>
              <a:t> in questo </a:t>
            </a:r>
            <a:r>
              <a:rPr lang="en-US" altLang="ko-KR" sz="1200" dirty="0" err="1">
                <a:solidFill>
                  <a:schemeClr val="tx1">
                    <a:lumMod val="75000"/>
                    <a:lumOff val="25000"/>
                  </a:schemeClr>
                </a:solidFill>
              </a:rPr>
              <a:t>corso</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formazione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finora</a:t>
            </a:r>
            <a:r>
              <a:rPr lang="en-US" altLang="ko-KR" sz="1200" dirty="0">
                <a:solidFill>
                  <a:schemeClr val="tx1">
                    <a:lumMod val="75000"/>
                    <a:lumOff val="25000"/>
                  </a:schemeClr>
                </a:solidFill>
              </a:rPr>
              <a:t> per </a:t>
            </a:r>
            <a:r>
              <a:rPr lang="en-US" altLang="ko-KR" sz="1200" dirty="0" err="1">
                <a:solidFill>
                  <a:schemeClr val="tx1">
                    <a:lumMod val="75000"/>
                    <a:lumOff val="25000"/>
                  </a:schemeClr>
                </a:solidFill>
              </a:rPr>
              <a:t>completare</a:t>
            </a:r>
            <a:r>
              <a:rPr lang="en-US" altLang="ko-KR" sz="1200" dirty="0">
                <a:solidFill>
                  <a:schemeClr val="tx1">
                    <a:lumMod val="75000"/>
                    <a:lumOff val="25000"/>
                  </a:schemeClr>
                </a:solidFill>
              </a:rPr>
              <a:t> con </a:t>
            </a:r>
            <a:r>
              <a:rPr lang="en-US" altLang="ko-KR" sz="1200" dirty="0" err="1">
                <a:solidFill>
                  <a:schemeClr val="tx1">
                    <a:lumMod val="75000"/>
                    <a:lumOff val="25000"/>
                  </a:schemeClr>
                </a:solidFill>
              </a:rPr>
              <a:t>successo</a:t>
            </a:r>
            <a:r>
              <a:rPr lang="en-US" altLang="ko-KR" sz="1200" dirty="0">
                <a:solidFill>
                  <a:schemeClr val="tx1">
                    <a:lumMod val="75000"/>
                    <a:lumOff val="25000"/>
                  </a:schemeClr>
                </a:solidFill>
              </a:rPr>
              <a:t> il </a:t>
            </a:r>
            <a:r>
              <a:rPr lang="en-US" altLang="ko-KR" sz="1200" dirty="0" err="1">
                <a:solidFill>
                  <a:schemeClr val="tx1">
                    <a:lumMod val="75000"/>
                    <a:lumOff val="25000"/>
                  </a:schemeClr>
                </a:solidFill>
              </a:rPr>
              <a:t>tuo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compito</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6"/>
            <a:ext cx="4176464" cy="30184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a:t>Task: In </a:t>
            </a:r>
            <a:r>
              <a:rPr lang="en-US" altLang="ko-KR" sz="1800" b="1" dirty="0" err="1"/>
              <a:t>cosa</a:t>
            </a:r>
            <a:r>
              <a:rPr lang="en-US" altLang="ko-KR" sz="1800" b="1" dirty="0"/>
              <a:t> </a:t>
            </a:r>
            <a:r>
              <a:rPr lang="en-US" altLang="ko-KR" sz="1800" b="1" dirty="0" err="1"/>
              <a:t>consiste</a:t>
            </a:r>
            <a:r>
              <a:rPr lang="en-US" altLang="ko-KR" sz="1800" b="1" dirty="0"/>
              <a:t> </a:t>
            </a:r>
            <a:r>
              <a:rPr lang="en-US" altLang="ko-KR" sz="1800" b="1" dirty="0" err="1"/>
              <a:t>l’attività</a:t>
            </a:r>
            <a:r>
              <a:rPr lang="en-US" altLang="ko-KR" sz="1800" b="1" dirty="0"/>
              <a:t>?</a:t>
            </a:r>
          </a:p>
        </p:txBody>
      </p:sp>
      <p:sp>
        <p:nvSpPr>
          <p:cNvPr id="2" name="Marcador de texto 1">
            <a:extLst>
              <a:ext uri="{FF2B5EF4-FFF2-40B4-BE49-F238E27FC236}">
                <a16:creationId xmlns:a16="http://schemas.microsoft.com/office/drawing/2014/main" id="{C6DE7278-FE09-432F-0FDD-AC735C3F8C9F}"/>
              </a:ext>
            </a:extLst>
          </p:cNvPr>
          <p:cNvSpPr>
            <a:spLocks noGrp="1"/>
          </p:cNvSpPr>
          <p:nvPr>
            <p:ph type="body" sz="quarter" idx="10"/>
          </p:nvPr>
        </p:nvSpPr>
        <p:spPr>
          <a:xfrm>
            <a:off x="0" y="307999"/>
            <a:ext cx="9144000" cy="576263"/>
          </a:xfrm>
        </p:spPr>
        <p:txBody>
          <a:bodyPr/>
          <a:lstStyle/>
          <a:p>
            <a:r>
              <a:rPr lang="es-ES" sz="2000" b="1" dirty="0"/>
              <a:t>Quest 2: Abbracciare la diversità culturale sul lavoro </a:t>
            </a:r>
          </a:p>
        </p:txBody>
      </p:sp>
      <p:pic>
        <p:nvPicPr>
          <p:cNvPr id="3" name="Imagine 2" descr="five human hands on brown surface">
            <a:extLst>
              <a:ext uri="{FF2B5EF4-FFF2-40B4-BE49-F238E27FC236}">
                <a16:creationId xmlns:a16="http://schemas.microsoft.com/office/drawing/2014/main" id="{6884CE15-7A6F-5707-C231-A7C783DF91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594461"/>
            <a:ext cx="3024505" cy="2188231"/>
          </a:xfrm>
          <a:prstGeom prst="rect">
            <a:avLst/>
          </a:prstGeom>
          <a:noFill/>
          <a:ln>
            <a:noFill/>
          </a:ln>
        </p:spPr>
      </p:pic>
    </p:spTree>
    <p:extLst>
      <p:ext uri="{BB962C8B-B14F-4D97-AF65-F5344CB8AC3E}">
        <p14:creationId xmlns:p14="http://schemas.microsoft.com/office/powerpoint/2010/main" val="428502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899592" y="1754090"/>
            <a:ext cx="6768752" cy="227018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it-IT" altLang="ko-KR" sz="1200" dirty="0">
                <a:solidFill>
                  <a:schemeClr val="tx1">
                    <a:lumMod val="75000"/>
                    <a:lumOff val="25000"/>
                  </a:schemeClr>
                </a:solidFill>
              </a:rPr>
              <a:t>Sviluppate una strategia per mettere in atto il vostro piano, facendo attenzione a non offendere nessuno dei vostri compagni di squadra. Pensate a tutte le conoscenze acquisite finora e prendete in considerazione anche i materiali nella sezione Risorse.   Una cosa essenziale da tenere a mente è la barriera linguistica. La lingua più diffusa nei team multiculturali è ovviamente l'inglese, la lingua internazionale degli affari, ma anche se si ha una buona padronanza dell'inglese, a volte è necessario adattarsi all'inglese "locale", praticato in azienda. È inoltre importante conoscere la cultura in cui si lavora e i codici (di comunicazione, galateo, ecc.) ad essa associati.</a:t>
            </a:r>
            <a:endParaRPr lang="en-US" altLang="ko-KR" sz="12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lvl="0" algn="l"/>
            <a:r>
              <a:rPr lang="en-US" altLang="ko-KR" sz="1800" b="1" dirty="0" err="1"/>
              <a:t>Processo</a:t>
            </a:r>
            <a:r>
              <a:rPr lang="en-US" altLang="ko-KR" sz="1800" b="1" dirty="0"/>
              <a:t>: Cosa </a:t>
            </a:r>
            <a:r>
              <a:rPr lang="en-US" altLang="ko-KR" sz="1800" b="1" dirty="0" err="1"/>
              <a:t>dovrò</a:t>
            </a:r>
            <a:r>
              <a:rPr lang="en-US" altLang="ko-KR" sz="1800" b="1" dirty="0"/>
              <a:t> fare?</a:t>
            </a:r>
          </a:p>
        </p:txBody>
      </p:sp>
      <p:sp>
        <p:nvSpPr>
          <p:cNvPr id="5" name="Marcador de texto 1">
            <a:extLst>
              <a:ext uri="{FF2B5EF4-FFF2-40B4-BE49-F238E27FC236}">
                <a16:creationId xmlns:a16="http://schemas.microsoft.com/office/drawing/2014/main" id="{D48A6162-CA44-24E0-21C4-6B78783DF15E}"/>
              </a:ext>
            </a:extLst>
          </p:cNvPr>
          <p:cNvSpPr>
            <a:spLocks noGrp="1"/>
          </p:cNvSpPr>
          <p:nvPr>
            <p:ph type="body" sz="quarter" idx="10"/>
          </p:nvPr>
        </p:nvSpPr>
        <p:spPr>
          <a:xfrm>
            <a:off x="0" y="307999"/>
            <a:ext cx="9144000" cy="576263"/>
          </a:xfrm>
        </p:spPr>
        <p:txBody>
          <a:bodyPr/>
          <a:lstStyle/>
          <a:p>
            <a:r>
              <a:rPr lang="es-ES" sz="2000" b="1" dirty="0"/>
              <a:t>Quest 2: Abbracciare la diversità culturale sul lavoro </a:t>
            </a:r>
          </a:p>
        </p:txBody>
      </p:sp>
    </p:spTree>
    <p:extLst>
      <p:ext uri="{BB962C8B-B14F-4D97-AF65-F5344CB8AC3E}">
        <p14:creationId xmlns:p14="http://schemas.microsoft.com/office/powerpoint/2010/main" val="313922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827584" y="439512"/>
            <a:ext cx="7848872" cy="838948"/>
          </a:xfrm>
          <a:prstGeom prst="rect">
            <a:avLst/>
          </a:prstGeom>
          <a:noFill/>
        </p:spPr>
        <p:txBody>
          <a:bodyPr wrap="square">
            <a:spAutoFit/>
          </a:bodyPr>
          <a:lstStyle/>
          <a:p>
            <a:pPr>
              <a:lnSpc>
                <a:spcPct val="107000"/>
              </a:lnSpc>
              <a:spcAft>
                <a:spcPts val="800"/>
              </a:spcAft>
            </a:pPr>
            <a:r>
              <a:rPr lang="en-GB" sz="2000" b="1" dirty="0">
                <a:latin typeface="Arial" panose="020B0604020202020204" pitchFamily="34" charset="0"/>
                <a:ea typeface="Arial" panose="020B0604020202020204" pitchFamily="34" charset="0"/>
              </a:rPr>
              <a:t>1. </a:t>
            </a:r>
            <a:r>
              <a:rPr lang="en-GB" sz="2000" b="1" dirty="0" err="1">
                <a:latin typeface="Arial" panose="020B0604020202020204" pitchFamily="34" charset="0"/>
                <a:ea typeface="Arial" panose="020B0604020202020204" pitchFamily="34" charset="0"/>
              </a:rPr>
              <a:t>Gestione</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aziendale</a:t>
            </a:r>
            <a:r>
              <a:rPr lang="en-GB" sz="2000" b="1" dirty="0">
                <a:latin typeface="Arial" panose="020B0604020202020204" pitchFamily="34" charset="0"/>
                <a:ea typeface="Arial" panose="020B0604020202020204" pitchFamily="34" charset="0"/>
              </a:rPr>
              <a:t> in termini di </a:t>
            </a:r>
            <a:r>
              <a:rPr lang="en-GB" sz="2000" b="1" dirty="0" err="1">
                <a:latin typeface="Arial" panose="020B0604020202020204" pitchFamily="34" charset="0"/>
                <a:ea typeface="Arial" panose="020B0604020202020204" pitchFamily="34" charset="0"/>
              </a:rPr>
              <a:t>lavoro</a:t>
            </a:r>
            <a:r>
              <a:rPr lang="en-GB" sz="2000" b="1" dirty="0">
                <a:latin typeface="Arial" panose="020B0604020202020204" pitchFamily="34" charset="0"/>
                <a:ea typeface="Arial" panose="020B0604020202020204" pitchFamily="34" charset="0"/>
              </a:rPr>
              <a:t> di </a:t>
            </a:r>
            <a:r>
              <a:rPr lang="en-GB" sz="2000" b="1" dirty="0" err="1">
                <a:latin typeface="Arial" panose="020B0604020202020204" pitchFamily="34" charset="0"/>
                <a:ea typeface="Arial" panose="020B0604020202020204" pitchFamily="34" charset="0"/>
              </a:rPr>
              <a:t>squadra</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efficace</a:t>
            </a:r>
            <a:r>
              <a:rPr lang="en-GB" sz="2000" b="1" dirty="0">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2" name="TextBox 15">
            <a:extLst>
              <a:ext uri="{FF2B5EF4-FFF2-40B4-BE49-F238E27FC236}">
                <a16:creationId xmlns:a16="http://schemas.microsoft.com/office/drawing/2014/main" id="{A4EC8DF6-3118-6A03-CDDF-70A85F135774}"/>
              </a:ext>
            </a:extLst>
          </p:cNvPr>
          <p:cNvSpPr txBox="1"/>
          <p:nvPr/>
        </p:nvSpPr>
        <p:spPr>
          <a:xfrm>
            <a:off x="827584" y="1325255"/>
            <a:ext cx="7776864" cy="138499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it-IT" sz="1200" dirty="0">
                <a:solidFill>
                  <a:srgbClr val="202124"/>
                </a:solidFill>
                <a:latin typeface="Arial" panose="020B0604020202020204" pitchFamily="34" charset="0"/>
                <a:ea typeface="Calibri" panose="020F0502020204030204" pitchFamily="34" charset="0"/>
              </a:rPr>
              <a:t>Per definirli nel modo più semplice possibile, la gestione aziendale (business management)è l’atto di </a:t>
            </a:r>
          </a:p>
          <a:p>
            <a:pPr algn="just"/>
            <a:r>
              <a:rPr lang="it-IT" sz="1200" dirty="0">
                <a:solidFill>
                  <a:srgbClr val="202124"/>
                </a:solidFill>
                <a:latin typeface="Arial" panose="020B0604020202020204" pitchFamily="34" charset="0"/>
                <a:ea typeface="Calibri" panose="020F0502020204030204" pitchFamily="34" charset="0"/>
              </a:rPr>
              <a:t>gestire (coordinare e amministrare) le attività, le mansioni e le risorse dell’azienda al fine di raggiungere</a:t>
            </a:r>
          </a:p>
          <a:p>
            <a:pPr algn="just"/>
            <a:r>
              <a:rPr lang="it-IT" sz="1200" dirty="0">
                <a:solidFill>
                  <a:srgbClr val="202124"/>
                </a:solidFill>
                <a:latin typeface="Arial" panose="020B0604020202020204" pitchFamily="34" charset="0"/>
                <a:ea typeface="Calibri" panose="020F0502020204030204" pitchFamily="34" charset="0"/>
              </a:rPr>
              <a:t>un obiettivo prestabilito, mentre il lavoro di squadra è visto come un processo in cui un gruppo di persone lavora insieme allo scopo di raggiungere un obiettivo.</a:t>
            </a:r>
          </a:p>
          <a:p>
            <a:pPr algn="just"/>
            <a:endParaRPr lang="it-IT" sz="1200" dirty="0">
              <a:solidFill>
                <a:srgbClr val="202124"/>
              </a:solidFill>
              <a:latin typeface="Arial" panose="020B0604020202020204" pitchFamily="34" charset="0"/>
              <a:ea typeface="Calibri" panose="020F0502020204030204" pitchFamily="34" charset="0"/>
            </a:endParaRPr>
          </a:p>
          <a:p>
            <a:pPr algn="just"/>
            <a:r>
              <a:rPr lang="it-IT" sz="1200" dirty="0">
                <a:solidFill>
                  <a:srgbClr val="202124"/>
                </a:solidFill>
                <a:latin typeface="Arial" panose="020B0604020202020204" pitchFamily="34" charset="0"/>
                <a:ea typeface="Calibri" panose="020F0502020204030204" pitchFamily="34" charset="0"/>
              </a:rPr>
              <a:t>Entrambe i termini hanno un forte legame, si completano a vicenda e solo combinati si possono ottenere</a:t>
            </a:r>
          </a:p>
          <a:p>
            <a:pPr algn="just"/>
            <a:r>
              <a:rPr lang="it-IT" sz="1200" dirty="0">
                <a:solidFill>
                  <a:srgbClr val="202124"/>
                </a:solidFill>
                <a:latin typeface="Arial" panose="020B0604020202020204" pitchFamily="34" charset="0"/>
                <a:ea typeface="Calibri" panose="020F0502020204030204" pitchFamily="34" charset="0"/>
              </a:rPr>
              <a:t>i migliori risultati.</a:t>
            </a:r>
            <a:endParaRPr lang="ro-RO" sz="1200" dirty="0">
              <a:effectLst/>
              <a:latin typeface="Calibri" panose="020F0502020204030204" pitchFamily="34" charset="0"/>
              <a:ea typeface="Calibri" panose="020F0502020204030204" pitchFamily="34" charset="0"/>
            </a:endParaRPr>
          </a:p>
        </p:txBody>
      </p:sp>
      <p:sp>
        <p:nvSpPr>
          <p:cNvPr id="3" name="Marcador de texto 2">
            <a:extLst>
              <a:ext uri="{FF2B5EF4-FFF2-40B4-BE49-F238E27FC236}">
                <a16:creationId xmlns:a16="http://schemas.microsoft.com/office/drawing/2014/main" id="{77B87DF5-9A7E-98DC-E4D2-4B1BC1B1AB31}"/>
              </a:ext>
            </a:extLst>
          </p:cNvPr>
          <p:cNvSpPr>
            <a:spLocks noGrp="1"/>
          </p:cNvSpPr>
          <p:nvPr/>
        </p:nvSpPr>
        <p:spPr>
          <a:xfrm>
            <a:off x="25936" y="812701"/>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s-ES" sz="1800" dirty="0"/>
          </a:p>
        </p:txBody>
      </p:sp>
      <p:sp>
        <p:nvSpPr>
          <p:cNvPr id="5" name="CasetăText 4">
            <a:extLst>
              <a:ext uri="{FF2B5EF4-FFF2-40B4-BE49-F238E27FC236}">
                <a16:creationId xmlns:a16="http://schemas.microsoft.com/office/drawing/2014/main" id="{65BAE341-353A-46D7-3BE1-5799113919BF}"/>
              </a:ext>
            </a:extLst>
          </p:cNvPr>
          <p:cNvSpPr txBox="1"/>
          <p:nvPr/>
        </p:nvSpPr>
        <p:spPr>
          <a:xfrm>
            <a:off x="827584" y="951498"/>
            <a:ext cx="4583430" cy="373757"/>
          </a:xfrm>
          <a:prstGeom prst="rect">
            <a:avLst/>
          </a:prstGeom>
          <a:noFill/>
        </p:spPr>
        <p:txBody>
          <a:bodyPr wrap="square">
            <a:spAutoFit/>
          </a:bodyPr>
          <a:lstStyle/>
          <a:p>
            <a:pPr algn="just">
              <a:lnSpc>
                <a:spcPct val="107000"/>
              </a:lnSpc>
              <a:spcAft>
                <a:spcPts val="800"/>
              </a:spcAft>
            </a:pPr>
            <a:r>
              <a:rPr lang="en-GB" sz="1800" b="1" dirty="0" err="1">
                <a:effectLst/>
                <a:latin typeface="Arial" panose="020B0604020202020204" pitchFamily="34" charset="0"/>
                <a:ea typeface="Arial" panose="020B0604020202020204" pitchFamily="34" charset="0"/>
              </a:rPr>
              <a:t>Sezione</a:t>
            </a:r>
            <a:r>
              <a:rPr lang="en-GB" sz="1800" b="1" dirty="0">
                <a:effectLst/>
                <a:latin typeface="Arial" panose="020B0604020202020204" pitchFamily="34" charset="0"/>
                <a:ea typeface="Arial" panose="020B0604020202020204" pitchFamily="34" charset="0"/>
              </a:rPr>
              <a:t> 1.1: </a:t>
            </a:r>
            <a:r>
              <a:rPr lang="en-GB" sz="1800" b="1" dirty="0" err="1">
                <a:effectLst/>
                <a:latin typeface="Arial" panose="020B0604020202020204" pitchFamily="34" charset="0"/>
                <a:ea typeface="Arial" panose="020B0604020202020204" pitchFamily="34" charset="0"/>
              </a:rPr>
              <a:t>Definizioni</a:t>
            </a:r>
            <a:endParaRPr lang="ro-RO" sz="1800" dirty="0">
              <a:effectLst/>
              <a:latin typeface="Calibri" panose="020F0502020204030204" pitchFamily="34" charset="0"/>
              <a:ea typeface="Calibri" panose="020F0502020204030204" pitchFamily="34" charset="0"/>
            </a:endParaRPr>
          </a:p>
        </p:txBody>
      </p:sp>
      <p:pic>
        <p:nvPicPr>
          <p:cNvPr id="1026" name="Picture 2" descr="Fotografie de stoc Freelance de locuri de muncă la domiciliu">
            <a:extLst>
              <a:ext uri="{FF2B5EF4-FFF2-40B4-BE49-F238E27FC236}">
                <a16:creationId xmlns:a16="http://schemas.microsoft.com/office/drawing/2014/main" id="{79420EF1-8BF9-CBCF-A174-97CD0538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31790"/>
            <a:ext cx="3960440"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2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7272808"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5400600"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err="1"/>
              <a:t>Risultati</a:t>
            </a:r>
            <a:r>
              <a:rPr lang="en-US" altLang="ko-KR" sz="1800" b="1" dirty="0"/>
              <a:t> di </a:t>
            </a:r>
            <a:r>
              <a:rPr lang="en-US" altLang="ko-KR" sz="1800" b="1" dirty="0" err="1"/>
              <a:t>apprendimento</a:t>
            </a:r>
            <a:r>
              <a:rPr lang="en-US" altLang="ko-KR" sz="1800" b="1" dirty="0"/>
              <a:t>: </a:t>
            </a:r>
            <a:r>
              <a:rPr lang="en-US" altLang="ko-KR" sz="1800" b="1" dirty="0" err="1"/>
              <a:t>cosa</a:t>
            </a:r>
            <a:r>
              <a:rPr lang="en-US" altLang="ko-KR" sz="1800" b="1" dirty="0"/>
              <a:t> </a:t>
            </a:r>
            <a:r>
              <a:rPr lang="en-US" altLang="ko-KR" sz="1800" b="1" dirty="0" err="1"/>
              <a:t>imparerò</a:t>
            </a:r>
            <a:r>
              <a:rPr lang="en-US" altLang="ko-KR" sz="1800" b="1" dirty="0"/>
              <a:t>?</a:t>
            </a:r>
          </a:p>
        </p:txBody>
      </p:sp>
      <p:sp>
        <p:nvSpPr>
          <p:cNvPr id="2" name="Marcador de texto 1">
            <a:extLst>
              <a:ext uri="{FF2B5EF4-FFF2-40B4-BE49-F238E27FC236}">
                <a16:creationId xmlns:a16="http://schemas.microsoft.com/office/drawing/2014/main" id="{C25C4D67-84A5-B6B5-5A11-492C88C599A6}"/>
              </a:ext>
            </a:extLst>
          </p:cNvPr>
          <p:cNvSpPr>
            <a:spLocks noGrp="1"/>
          </p:cNvSpPr>
          <p:nvPr>
            <p:ph type="body" sz="quarter" idx="10"/>
          </p:nvPr>
        </p:nvSpPr>
        <p:spPr>
          <a:xfrm>
            <a:off x="107504" y="105942"/>
            <a:ext cx="9144000" cy="576263"/>
          </a:xfrm>
        </p:spPr>
        <p:txBody>
          <a:bodyPr/>
          <a:lstStyle/>
          <a:p>
            <a:r>
              <a:rPr lang="es-ES" sz="2000" b="1" dirty="0">
                <a:solidFill>
                  <a:schemeClr val="tx1"/>
                </a:solidFill>
              </a:rPr>
              <a:t>Quest 2: Abbracciare la diversità culturale sul lavoro </a:t>
            </a:r>
          </a:p>
        </p:txBody>
      </p:sp>
      <p:graphicFrame>
        <p:nvGraphicFramePr>
          <p:cNvPr id="3" name="Obiect 2">
            <a:extLst>
              <a:ext uri="{FF2B5EF4-FFF2-40B4-BE49-F238E27FC236}">
                <a16:creationId xmlns:a16="http://schemas.microsoft.com/office/drawing/2014/main" id="{2E08E47E-9B39-EEEC-FB8A-924108BA0DB2}"/>
              </a:ext>
            </a:extLst>
          </p:cNvPr>
          <p:cNvGraphicFramePr>
            <a:graphicFrameLocks noChangeAspect="1"/>
          </p:cNvGraphicFramePr>
          <p:nvPr>
            <p:extLst>
              <p:ext uri="{D42A27DB-BD31-4B8C-83A1-F6EECF244321}">
                <p14:modId xmlns:p14="http://schemas.microsoft.com/office/powerpoint/2010/main" val="3485135770"/>
              </p:ext>
            </p:extLst>
          </p:nvPr>
        </p:nvGraphicFramePr>
        <p:xfrm>
          <a:off x="971601" y="1203598"/>
          <a:ext cx="7128792" cy="3198649"/>
        </p:xfrm>
        <a:graphic>
          <a:graphicData uri="http://schemas.openxmlformats.org/presentationml/2006/ole">
            <mc:AlternateContent xmlns:mc="http://schemas.openxmlformats.org/markup-compatibility/2006">
              <mc:Choice xmlns:v="urn:schemas-microsoft-com:vml" Requires="v">
                <p:oleObj name="Document" r:id="rId2" imgW="5745214" imgH="3607184" progId="Word.Document.12">
                  <p:embed/>
                </p:oleObj>
              </mc:Choice>
              <mc:Fallback>
                <p:oleObj name="Document" r:id="rId2" imgW="5745214" imgH="3607184" progId="Word.Document.12">
                  <p:embed/>
                  <p:pic>
                    <p:nvPicPr>
                      <p:cNvPr id="0" name=""/>
                      <p:cNvPicPr/>
                      <p:nvPr/>
                    </p:nvPicPr>
                    <p:blipFill>
                      <a:blip r:embed="rId3"/>
                      <a:stretch>
                        <a:fillRect/>
                      </a:stretch>
                    </p:blipFill>
                    <p:spPr>
                      <a:xfrm>
                        <a:off x="971601" y="1203598"/>
                        <a:ext cx="7128792" cy="3198649"/>
                      </a:xfrm>
                      <a:prstGeom prst="rect">
                        <a:avLst/>
                      </a:prstGeom>
                    </p:spPr>
                  </p:pic>
                </p:oleObj>
              </mc:Fallback>
            </mc:AlternateContent>
          </a:graphicData>
        </a:graphic>
      </p:graphicFrame>
    </p:spTree>
    <p:extLst>
      <p:ext uri="{BB962C8B-B14F-4D97-AF65-F5344CB8AC3E}">
        <p14:creationId xmlns:p14="http://schemas.microsoft.com/office/powerpoint/2010/main" val="230502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Far </a:t>
            </a:r>
            <a:r>
              <a:rPr lang="en-US" altLang="ko-KR" sz="1200" dirty="0" err="1">
                <a:solidFill>
                  <a:schemeClr val="tx1">
                    <a:lumMod val="75000"/>
                    <a:lumOff val="25000"/>
                  </a:schemeClr>
                </a:solidFill>
              </a:rPr>
              <a:t>parte</a:t>
            </a:r>
            <a:r>
              <a:rPr lang="en-US" altLang="ko-KR" sz="1200" dirty="0">
                <a:solidFill>
                  <a:schemeClr val="tx1">
                    <a:lumMod val="75000"/>
                    <a:lumOff val="25000"/>
                  </a:schemeClr>
                </a:solidFill>
              </a:rPr>
              <a:t> di un team </a:t>
            </a:r>
            <a:r>
              <a:rPr lang="en-US" altLang="ko-KR" sz="1200" dirty="0" err="1">
                <a:solidFill>
                  <a:schemeClr val="tx1">
                    <a:lumMod val="75000"/>
                    <a:lumOff val="25000"/>
                  </a:schemeClr>
                </a:solidFill>
              </a:rPr>
              <a:t>multinazionale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può</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essere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davvero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impegnativo</a:t>
            </a:r>
            <a:r>
              <a:rPr lang="en-US" altLang="ko-KR" sz="1200" dirty="0">
                <a:solidFill>
                  <a:schemeClr val="tx1">
                    <a:lumMod val="75000"/>
                    <a:lumOff val="25000"/>
                  </a:schemeClr>
                </a:solidFill>
              </a:rPr>
              <a:t> ma con </a:t>
            </a:r>
            <a:r>
              <a:rPr lang="en-US" altLang="ko-KR" sz="1200" dirty="0" err="1">
                <a:solidFill>
                  <a:schemeClr val="tx1">
                    <a:lumMod val="75000"/>
                    <a:lumOff val="25000"/>
                  </a:schemeClr>
                </a:solidFill>
              </a:rPr>
              <a:t>conoscenze</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pratiche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specifiche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tutto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trasformerà</a:t>
            </a:r>
            <a:r>
              <a:rPr lang="en-US" altLang="ko-KR" sz="1200" dirty="0">
                <a:solidFill>
                  <a:schemeClr val="tx1">
                    <a:lumMod val="75000"/>
                    <a:lumOff val="25000"/>
                  </a:schemeClr>
                </a:solidFill>
              </a:rPr>
              <a:t> in una </a:t>
            </a:r>
            <a:r>
              <a:rPr lang="en-US" altLang="ko-KR" sz="1200" dirty="0" err="1">
                <a:solidFill>
                  <a:schemeClr val="tx1">
                    <a:lumMod val="75000"/>
                    <a:lumOff val="25000"/>
                  </a:schemeClr>
                </a:solidFill>
              </a:rPr>
              <a:t>grande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esperienza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professionale</a:t>
            </a:r>
            <a:r>
              <a:rPr lang="en-US" altLang="ko-KR" sz="1200" dirty="0">
                <a:solidFill>
                  <a:schemeClr val="tx1">
                    <a:lumMod val="75000"/>
                    <a:lumOff val="25000"/>
                  </a:schemeClr>
                </a:solidFill>
              </a:rPr>
              <a:t>. 
Hai visto </a:t>
            </a:r>
            <a:r>
              <a:rPr lang="en-US" altLang="ko-KR" sz="1200" dirty="0" err="1">
                <a:solidFill>
                  <a:schemeClr val="tx1">
                    <a:lumMod val="75000"/>
                    <a:lumOff val="25000"/>
                  </a:schemeClr>
                </a:solidFill>
              </a:rPr>
              <a:t>fino</a:t>
            </a:r>
            <a:r>
              <a:rPr lang="en-US" altLang="ko-KR" sz="1200" dirty="0">
                <a:solidFill>
                  <a:schemeClr val="tx1">
                    <a:lumMod val="75000"/>
                    <a:lumOff val="25000"/>
                  </a:schemeClr>
                </a:solidFill>
              </a:rPr>
              <a:t> ad </a:t>
            </a:r>
            <a:r>
              <a:rPr lang="en-US" altLang="ko-KR" sz="1200" dirty="0" err="1">
                <a:solidFill>
                  <a:schemeClr val="tx1">
                    <a:lumMod val="75000"/>
                    <a:lumOff val="25000"/>
                  </a:schemeClr>
                </a:solidFill>
              </a:rPr>
              <a:t>ora</a:t>
            </a:r>
            <a:r>
              <a:rPr lang="en-US" altLang="ko-KR" sz="1200" dirty="0">
                <a:solidFill>
                  <a:schemeClr val="tx1">
                    <a:lumMod val="75000"/>
                    <a:lumOff val="25000"/>
                  </a:schemeClr>
                </a:solidFill>
              </a:rPr>
              <a:t> che </a:t>
            </a:r>
            <a:r>
              <a:rPr lang="en-US" altLang="ko-KR" sz="1200" dirty="0" err="1">
                <a:solidFill>
                  <a:schemeClr val="tx1">
                    <a:lumMod val="75000"/>
                    <a:lumOff val="25000"/>
                  </a:schemeClr>
                </a:solidFill>
              </a:rPr>
              <a:t>quando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lavora</a:t>
            </a:r>
            <a:r>
              <a:rPr lang="en-US" altLang="ko-KR" sz="1200" dirty="0">
                <a:solidFill>
                  <a:schemeClr val="tx1">
                    <a:lumMod val="75000"/>
                    <a:lumOff val="25000"/>
                  </a:schemeClr>
                </a:solidFill>
              </a:rPr>
              <a:t> in un team </a:t>
            </a:r>
            <a:r>
              <a:rPr lang="en-US" altLang="ko-KR" sz="1200" dirty="0" err="1">
                <a:solidFill>
                  <a:schemeClr val="tx1">
                    <a:lumMod val="75000"/>
                    <a:lumOff val="25000"/>
                  </a:schemeClr>
                </a:solidFill>
              </a:rPr>
              <a:t>multiculturale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è</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essenziale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ascoltare</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cultura</a:t>
            </a:r>
            <a:r>
              <a:rPr lang="en-US" altLang="ko-KR" sz="1200" dirty="0">
                <a:solidFill>
                  <a:schemeClr val="tx1">
                    <a:lumMod val="75000"/>
                    <a:lumOff val="25000"/>
                  </a:schemeClr>
                </a:solidFill>
              </a:rPr>
              <a:t> o le culture </a:t>
            </a:r>
            <a:r>
              <a:rPr lang="en-US" altLang="ko-KR" sz="1200" dirty="0" err="1">
                <a:solidFill>
                  <a:schemeClr val="tx1">
                    <a:lumMod val="75000"/>
                    <a:lumOff val="25000"/>
                  </a:schemeClr>
                </a:solidFill>
              </a:rPr>
              <a:t>presenti</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analizzare</a:t>
            </a:r>
            <a:r>
              <a:rPr lang="en-US" altLang="ko-KR" sz="1200" dirty="0">
                <a:solidFill>
                  <a:schemeClr val="tx1">
                    <a:lumMod val="75000"/>
                    <a:lumOff val="25000"/>
                  </a:schemeClr>
                </a:solidFill>
              </a:rPr>
              <a:t> i </a:t>
            </a:r>
            <a:r>
              <a:rPr lang="en-US" altLang="ko-KR" sz="1200" dirty="0" err="1">
                <a:solidFill>
                  <a:schemeClr val="tx1">
                    <a:lumMod val="75000"/>
                    <a:lumOff val="25000"/>
                  </a:schemeClr>
                </a:solidFill>
              </a:rPr>
              <a:t>diversi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codici</a:t>
            </a:r>
            <a:r>
              <a:rPr lang="en-US" altLang="ko-KR" sz="1200" dirty="0">
                <a:solidFill>
                  <a:schemeClr val="tx1">
                    <a:lumMod val="75000"/>
                    <a:lumOff val="25000"/>
                  </a:schemeClr>
                </a:solidFill>
              </a:rPr>
              <a:t> che ne </a:t>
            </a:r>
            <a:r>
              <a:rPr lang="en-US" altLang="ko-KR" sz="1200" dirty="0" err="1">
                <a:solidFill>
                  <a:schemeClr val="tx1">
                    <a:lumMod val="75000"/>
                    <a:lumOff val="25000"/>
                  </a:schemeClr>
                </a:solidFill>
              </a:rPr>
              <a:t>derivano</a:t>
            </a:r>
            <a:r>
              <a:rPr lang="en-US" altLang="ko-KR" sz="1200" dirty="0">
                <a:solidFill>
                  <a:schemeClr val="tx1">
                    <a:lumMod val="75000"/>
                    <a:lumOff val="25000"/>
                  </a:schemeClr>
                </a:solidFill>
              </a:rPr>
              <a:t>. Questo </a:t>
            </a:r>
            <a:r>
              <a:rPr lang="en-US" altLang="ko-KR" sz="1200" dirty="0" err="1">
                <a:solidFill>
                  <a:schemeClr val="tx1">
                    <a:lumMod val="75000"/>
                    <a:lumOff val="25000"/>
                  </a:schemeClr>
                </a:solidFill>
              </a:rPr>
              <a:t>è</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chiamato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sviluppare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l'intelligenza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culturale</a:t>
            </a:r>
            <a:r>
              <a:rPr lang="en-US" altLang="ko-KR" sz="1200" dirty="0">
                <a:solidFill>
                  <a:schemeClr val="tx1">
                    <a:lumMod val="75000"/>
                    <a:lumOff val="25000"/>
                  </a:schemeClr>
                </a:solidFill>
              </a:rPr>
              <a:t>.</a:t>
            </a:r>
          </a:p>
          <a:p>
            <a:pPr algn="just">
              <a:lnSpc>
                <a:spcPct val="150000"/>
              </a:lnSpc>
            </a:pP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diversità</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l’inclusione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posto</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lavoro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consentono</a:t>
            </a:r>
            <a:r>
              <a:rPr lang="en-US" altLang="ko-KR" sz="1200" dirty="0">
                <a:solidFill>
                  <a:schemeClr val="tx1">
                    <a:lumMod val="75000"/>
                    <a:lumOff val="25000"/>
                  </a:schemeClr>
                </a:solidFill>
              </a:rPr>
              <a:t> alle </a:t>
            </a:r>
            <a:r>
              <a:rPr lang="en-US" altLang="ko-KR" sz="1200" dirty="0" err="1">
                <a:solidFill>
                  <a:schemeClr val="tx1">
                    <a:lumMod val="75000"/>
                    <a:lumOff val="25000"/>
                  </a:schemeClr>
                </a:solidFill>
              </a:rPr>
              <a:t>aziende</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costruire</a:t>
            </a:r>
            <a:r>
              <a:rPr lang="en-US" altLang="ko-KR" sz="1200" dirty="0">
                <a:solidFill>
                  <a:schemeClr val="tx1">
                    <a:lumMod val="75000"/>
                    <a:lumOff val="25000"/>
                  </a:schemeClr>
                </a:solidFill>
              </a:rPr>
              <a:t> team che </a:t>
            </a:r>
            <a:r>
              <a:rPr lang="en-US" altLang="ko-KR" sz="1200" dirty="0" err="1">
                <a:solidFill>
                  <a:schemeClr val="tx1">
                    <a:lumMod val="75000"/>
                    <a:lumOff val="25000"/>
                  </a:schemeClr>
                </a:solidFill>
              </a:rPr>
              <a:t>portano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prospettive</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talenti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diversi</a:t>
            </a:r>
            <a:r>
              <a:rPr lang="en-US" altLang="ko-KR" sz="1200" dirty="0">
                <a:solidFill>
                  <a:schemeClr val="tx1">
                    <a:lumMod val="75000"/>
                    <a:lumOff val="25000"/>
                  </a:schemeClr>
                </a:solidFill>
              </a:rPr>
              <a:t>, il che </a:t>
            </a:r>
            <a:r>
              <a:rPr lang="en-US" altLang="ko-KR" sz="1200" dirty="0" err="1">
                <a:solidFill>
                  <a:schemeClr val="tx1">
                    <a:lumMod val="75000"/>
                    <a:lumOff val="25000"/>
                  </a:schemeClr>
                </a:solidFill>
              </a:rPr>
              <a:t>aumenta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l’innovazione</a:t>
            </a:r>
            <a:r>
              <a:rPr lang="en-US" altLang="ko-KR" sz="1200" dirty="0">
                <a:solidFill>
                  <a:schemeClr val="tx1">
                    <a:lumMod val="75000"/>
                    <a:lumOff val="25000"/>
                  </a:schemeClr>
                </a:solidFill>
              </a:rPr>
              <a:t> e genera </a:t>
            </a:r>
            <a:r>
              <a:rPr lang="en-US" altLang="ko-KR" sz="1200" dirty="0" err="1">
                <a:solidFill>
                  <a:schemeClr val="tx1">
                    <a:lumMod val="75000"/>
                    <a:lumOff val="25000"/>
                  </a:schemeClr>
                </a:solidFill>
              </a:rPr>
              <a:t>maggiori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entrate</a:t>
            </a:r>
            <a:r>
              <a:rPr lang="en-US" altLang="ko-KR" sz="1200" dirty="0">
                <a:solidFill>
                  <a:schemeClr val="tx1">
                    <a:lumMod val="75000"/>
                    <a:lumOff val="25000"/>
                  </a:schemeClr>
                </a:solidFill>
              </a:rPr>
              <a: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dirty="0" err="1"/>
              <a:t>Conclusione</a:t>
            </a:r>
            <a:r>
              <a:rPr lang="en-US" altLang="ko-KR" sz="1800" b="1" dirty="0"/>
              <a:t>: </a:t>
            </a:r>
            <a:r>
              <a:rPr lang="en-US" altLang="ko-KR" sz="1800" b="1" dirty="0" err="1"/>
              <a:t>cosa</a:t>
            </a:r>
            <a:r>
              <a:rPr lang="en-US" altLang="ko-KR" sz="1800" b="1" dirty="0"/>
              <a:t> </a:t>
            </a:r>
            <a:r>
              <a:rPr lang="en-US" altLang="ko-KR" sz="1800" b="1" dirty="0" err="1"/>
              <a:t>porterò</a:t>
            </a:r>
            <a:r>
              <a:rPr lang="en-US" altLang="ko-KR" sz="1800" b="1" dirty="0"/>
              <a:t> a casa?</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4A59AC49-1569-5834-7299-DAF65043D6AC}"/>
              </a:ext>
            </a:extLst>
          </p:cNvPr>
          <p:cNvSpPr>
            <a:spLocks noGrp="1"/>
          </p:cNvSpPr>
          <p:nvPr>
            <p:ph type="body" sz="quarter" idx="10"/>
          </p:nvPr>
        </p:nvSpPr>
        <p:spPr>
          <a:xfrm>
            <a:off x="34712" y="259511"/>
            <a:ext cx="9144000" cy="576263"/>
          </a:xfrm>
        </p:spPr>
        <p:txBody>
          <a:bodyPr/>
          <a:lstStyle/>
          <a:p>
            <a:r>
              <a:rPr lang="es-ES" sz="2000" b="1" dirty="0">
                <a:solidFill>
                  <a:schemeClr val="tx1"/>
                </a:solidFill>
              </a:rPr>
              <a:t>Quest 2: Abbracciare la diversità culturale sul lavoro </a:t>
            </a:r>
          </a:p>
        </p:txBody>
      </p:sp>
    </p:spTree>
    <p:extLst>
      <p:ext uri="{BB962C8B-B14F-4D97-AF65-F5344CB8AC3E}">
        <p14:creationId xmlns:p14="http://schemas.microsoft.com/office/powerpoint/2010/main" val="2632772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a:solidFill>
                  <a:schemeClr val="tx1"/>
                </a:solidFill>
              </a:rPr>
              <a:t>Quest 3: Aziende redditizie richieste nell’ambiente online </a:t>
            </a:r>
          </a:p>
        </p:txBody>
      </p:sp>
      <p:sp>
        <p:nvSpPr>
          <p:cNvPr id="18" name="Rectangle 1">
            <a:extLst>
              <a:ext uri="{FF2B5EF4-FFF2-40B4-BE49-F238E27FC236}">
                <a16:creationId xmlns:a16="http://schemas.microsoft.com/office/drawing/2014/main" id="{A53FAEA7-C47A-B133-DF94-DC09E55CAB1F}"/>
              </a:ext>
            </a:extLst>
          </p:cNvPr>
          <p:cNvSpPr/>
          <p:nvPr/>
        </p:nvSpPr>
        <p:spPr>
          <a:xfrm>
            <a:off x="683568" y="1138916"/>
            <a:ext cx="4248472" cy="30170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100" dirty="0">
                <a:solidFill>
                  <a:schemeClr val="tx1">
                    <a:lumMod val="75000"/>
                    <a:lumOff val="25000"/>
                  </a:schemeClr>
                </a:solidFill>
              </a:rPr>
              <a:t>La </a:t>
            </a:r>
            <a:r>
              <a:rPr lang="en-US" altLang="ko-KR" sz="1100" dirty="0" err="1">
                <a:solidFill>
                  <a:schemeClr val="tx1">
                    <a:lumMod val="75000"/>
                    <a:lumOff val="25000"/>
                  </a:schemeClr>
                </a:solidFill>
              </a:rPr>
              <a:t>pandemia</a:t>
            </a:r>
            <a:r>
              <a:rPr lang="en-US" altLang="ko-KR" sz="1100" dirty="0">
                <a:solidFill>
                  <a:schemeClr val="tx1">
                    <a:lumMod val="75000"/>
                    <a:lumOff val="25000"/>
                  </a:schemeClr>
                </a:solidFill>
              </a:rPr>
              <a:t> ha </a:t>
            </a:r>
            <a:r>
              <a:rPr lang="en-US" altLang="ko-KR" sz="1100" dirty="0" err="1">
                <a:solidFill>
                  <a:schemeClr val="tx1">
                    <a:lumMod val="75000"/>
                    <a:lumOff val="25000"/>
                  </a:schemeClr>
                </a:solidFill>
              </a:rPr>
              <a:t>evidenziato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diversi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cambiamenti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nel</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lavoro</a:t>
            </a:r>
            <a:r>
              <a:rPr lang="en-US" altLang="ko-KR" sz="1100" dirty="0">
                <a:solidFill>
                  <a:schemeClr val="tx1">
                    <a:lumMod val="75000"/>
                    <a:lumOff val="25000"/>
                  </a:schemeClr>
                </a:solidFill>
              </a:rPr>
              <a:t> e </a:t>
            </a:r>
            <a:r>
              <a:rPr lang="en-US" altLang="ko-KR" sz="1100" dirty="0" err="1">
                <a:solidFill>
                  <a:schemeClr val="tx1">
                    <a:lumMod val="75000"/>
                    <a:lumOff val="25000"/>
                  </a:schemeClr>
                </a:solidFill>
              </a:rPr>
              <a:t>molti</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essi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sono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legati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all’esecuzione</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vari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lavori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nell’ambiente</a:t>
            </a:r>
            <a:r>
              <a:rPr lang="en-US" altLang="ko-KR" sz="1100" dirty="0">
                <a:solidFill>
                  <a:schemeClr val="tx1">
                    <a:lumMod val="75000"/>
                    <a:lumOff val="25000"/>
                  </a:schemeClr>
                </a:solidFill>
              </a:rPr>
              <a:t> online. Uno </a:t>
            </a:r>
            <a:r>
              <a:rPr lang="en-US" altLang="ko-KR" sz="1100" dirty="0" err="1">
                <a:solidFill>
                  <a:schemeClr val="tx1">
                    <a:lumMod val="75000"/>
                    <a:lumOff val="25000"/>
                  </a:schemeClr>
                </a:solidFill>
              </a:rPr>
              <a:t>dei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vantaggi</a:t>
            </a:r>
            <a:r>
              <a:rPr lang="en-US" altLang="ko-KR" sz="1100" dirty="0">
                <a:solidFill>
                  <a:schemeClr val="tx1">
                    <a:lumMod val="75000"/>
                    <a:lumOff val="25000"/>
                  </a:schemeClr>
                </a:solidFill>
              </a:rPr>
              <a:t> di questo </a:t>
            </a:r>
            <a:r>
              <a:rPr lang="en-US" altLang="ko-KR" sz="1100" dirty="0" err="1">
                <a:solidFill>
                  <a:schemeClr val="tx1">
                    <a:lumMod val="75000"/>
                    <a:lumOff val="25000"/>
                  </a:schemeClr>
                </a:solidFill>
              </a:rPr>
              <a:t>lavoro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è</a:t>
            </a:r>
            <a:r>
              <a:rPr lang="en-US" altLang="ko-KR" sz="1100" dirty="0">
                <a:solidFill>
                  <a:schemeClr val="tx1">
                    <a:lumMod val="75000"/>
                    <a:lumOff val="25000"/>
                  </a:schemeClr>
                </a:solidFill>
              </a:rPr>
              <a:t> che </a:t>
            </a:r>
            <a:r>
              <a:rPr lang="en-US" altLang="ko-KR" sz="1100" dirty="0" err="1">
                <a:solidFill>
                  <a:schemeClr val="tx1">
                    <a:lumMod val="75000"/>
                    <a:lumOff val="25000"/>
                  </a:schemeClr>
                </a:solidFill>
              </a:rPr>
              <a:t>puoi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lavorare</a:t>
            </a:r>
            <a:r>
              <a:rPr lang="en-US" altLang="ko-KR" sz="1100" dirty="0">
                <a:solidFill>
                  <a:schemeClr val="tx1">
                    <a:lumMod val="75000"/>
                    <a:lumOff val="25000"/>
                  </a:schemeClr>
                </a:solidFill>
              </a:rPr>
              <a:t> da casa per la </a:t>
            </a:r>
            <a:r>
              <a:rPr lang="en-US" altLang="ko-KR" sz="1100" dirty="0" err="1">
                <a:solidFill>
                  <a:schemeClr val="tx1">
                    <a:lumMod val="75000"/>
                    <a:lumOff val="25000"/>
                  </a:schemeClr>
                </a:solidFill>
              </a:rPr>
              <a:t>maggior</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parte</a:t>
            </a:r>
            <a:r>
              <a:rPr lang="en-US" altLang="ko-KR" sz="1100" dirty="0">
                <a:solidFill>
                  <a:schemeClr val="tx1">
                    <a:lumMod val="75000"/>
                    <a:lumOff val="25000"/>
                  </a:schemeClr>
                </a:solidFill>
              </a:rPr>
              <a:t> del tempo e </a:t>
            </a:r>
            <a:r>
              <a:rPr lang="en-US" altLang="ko-KR" sz="1100" dirty="0" err="1">
                <a:solidFill>
                  <a:schemeClr val="tx1">
                    <a:lumMod val="75000"/>
                    <a:lumOff val="25000"/>
                  </a:schemeClr>
                </a:solidFill>
              </a:rPr>
              <a:t>anche</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più</a:t>
            </a:r>
            <a:r>
              <a:rPr lang="en-US" altLang="ko-KR" sz="1100" dirty="0">
                <a:solidFill>
                  <a:schemeClr val="tx1">
                    <a:lumMod val="75000"/>
                    <a:lumOff val="25000"/>
                  </a:schemeClr>
                </a:solidFill>
              </a:rPr>
              <a:t>, in </a:t>
            </a:r>
            <a:r>
              <a:rPr lang="en-US" altLang="ko-KR" sz="1100" dirty="0" err="1">
                <a:solidFill>
                  <a:schemeClr val="tx1">
                    <a:lumMod val="75000"/>
                    <a:lumOff val="25000"/>
                  </a:schemeClr>
                </a:solidFill>
              </a:rPr>
              <a:t>particolare</a:t>
            </a:r>
            <a:r>
              <a:rPr lang="en-US" altLang="ko-KR" sz="1100" dirty="0">
                <a:solidFill>
                  <a:schemeClr val="tx1">
                    <a:lumMod val="75000"/>
                    <a:lumOff val="25000"/>
                  </a:schemeClr>
                </a:solidFill>
              </a:rPr>
              <a:t> le </a:t>
            </a:r>
            <a:r>
              <a:rPr lang="en-US" altLang="ko-KR" sz="1100" dirty="0" err="1">
                <a:solidFill>
                  <a:schemeClr val="tx1">
                    <a:lumMod val="75000"/>
                    <a:lumOff val="25000"/>
                  </a:schemeClr>
                </a:solidFill>
              </a:rPr>
              <a:t>attività</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vendita</a:t>
            </a:r>
            <a:r>
              <a:rPr lang="en-US" altLang="ko-KR" sz="1100" dirty="0">
                <a:solidFill>
                  <a:schemeClr val="tx1">
                    <a:lumMod val="75000"/>
                    <a:lumOff val="25000"/>
                  </a:schemeClr>
                </a:solidFill>
              </a:rPr>
              <a:t> che non </a:t>
            </a:r>
            <a:r>
              <a:rPr lang="en-US" altLang="ko-KR" sz="1100" dirty="0" err="1">
                <a:solidFill>
                  <a:schemeClr val="tx1">
                    <a:lumMod val="75000"/>
                    <a:lumOff val="25000"/>
                  </a:schemeClr>
                </a:solidFill>
              </a:rPr>
              <a:t>richiedono</a:t>
            </a:r>
            <a:r>
              <a:rPr lang="en-US" altLang="ko-KR" sz="1100" dirty="0">
                <a:solidFill>
                  <a:schemeClr val="tx1">
                    <a:lumMod val="75000"/>
                    <a:lumOff val="25000"/>
                  </a:schemeClr>
                </a:solidFill>
              </a:rPr>
              <a:t> la </a:t>
            </a:r>
            <a:r>
              <a:rPr lang="en-US" altLang="ko-KR" sz="1100" dirty="0" err="1">
                <a:solidFill>
                  <a:schemeClr val="tx1">
                    <a:lumMod val="75000"/>
                    <a:lumOff val="25000"/>
                  </a:schemeClr>
                </a:solidFill>
              </a:rPr>
              <a:t>gestione</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grandi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scorte</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prodotti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possono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anche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essere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gestite</a:t>
            </a:r>
            <a:r>
              <a:rPr lang="en-US" altLang="ko-KR" sz="1100" dirty="0">
                <a:solidFill>
                  <a:schemeClr val="tx1">
                    <a:lumMod val="75000"/>
                    <a:lumOff val="25000"/>
                  </a:schemeClr>
                </a:solidFill>
              </a:rPr>
              <a:t> da </a:t>
            </a:r>
            <a:r>
              <a:rPr lang="en-US" altLang="ko-KR" sz="1100" dirty="0" err="1">
                <a:solidFill>
                  <a:schemeClr val="tx1">
                    <a:lumMod val="75000"/>
                    <a:lumOff val="25000"/>
                  </a:schemeClr>
                </a:solidFill>
              </a:rPr>
              <a:t>qualsiasi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luogo</a:t>
            </a:r>
            <a:r>
              <a:rPr lang="en-US" altLang="ko-KR" sz="1100" dirty="0">
                <a:solidFill>
                  <a:schemeClr val="tx1">
                    <a:lumMod val="75000"/>
                    <a:lumOff val="25000"/>
                  </a:schemeClr>
                </a:solidFill>
              </a:rPr>
              <a:t> - senza la </a:t>
            </a:r>
            <a:r>
              <a:rPr lang="en-US" altLang="ko-KR" sz="1100" dirty="0" err="1">
                <a:solidFill>
                  <a:schemeClr val="tx1">
                    <a:lumMod val="75000"/>
                    <a:lumOff val="25000"/>
                  </a:schemeClr>
                </a:solidFill>
              </a:rPr>
              <a:t>necessità</a:t>
            </a:r>
            <a:r>
              <a:rPr lang="en-US" altLang="ko-KR" sz="1100" dirty="0">
                <a:solidFill>
                  <a:schemeClr val="tx1">
                    <a:lumMod val="75000"/>
                    <a:lumOff val="25000"/>
                  </a:schemeClr>
                </a:solidFill>
              </a:rPr>
              <a:t> di </a:t>
            </a:r>
            <a:r>
              <a:rPr lang="en-US" altLang="ko-KR" sz="1100" dirty="0" err="1">
                <a:solidFill>
                  <a:schemeClr val="tx1">
                    <a:lumMod val="75000"/>
                    <a:lumOff val="25000"/>
                  </a:schemeClr>
                </a:solidFill>
              </a:rPr>
              <a:t>rimanere</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sistematicamente</a:t>
            </a:r>
            <a:r>
              <a:rPr lang="en-US" altLang="ko-KR" sz="1100" dirty="0">
                <a:solidFill>
                  <a:schemeClr val="tx1">
                    <a:lumMod val="75000"/>
                    <a:lumOff val="25000"/>
                  </a:schemeClr>
                </a:solidFill>
              </a:rPr>
              <a:t> a casa. </a:t>
            </a:r>
            <a:r>
              <a:rPr lang="en-US" altLang="ko-KR" sz="1100" dirty="0" err="1">
                <a:solidFill>
                  <a:schemeClr val="tx1">
                    <a:lumMod val="75000"/>
                    <a:lumOff val="25000"/>
                  </a:schemeClr>
                </a:solidFill>
              </a:rPr>
              <a:t>Tuttavia</a:t>
            </a:r>
            <a:r>
              <a:rPr lang="en-US" altLang="ko-KR" sz="1100" dirty="0">
                <a:solidFill>
                  <a:schemeClr val="tx1">
                    <a:lumMod val="75000"/>
                    <a:lumOff val="25000"/>
                  </a:schemeClr>
                </a:solidFill>
              </a:rPr>
              <a:t>, devi </a:t>
            </a:r>
            <a:r>
              <a:rPr lang="en-US" altLang="ko-KR" sz="1100" dirty="0" err="1">
                <a:solidFill>
                  <a:schemeClr val="tx1">
                    <a:lumMod val="75000"/>
                    <a:lumOff val="25000"/>
                  </a:schemeClr>
                </a:solidFill>
              </a:rPr>
              <a:t>prendere</a:t>
            </a:r>
            <a:r>
              <a:rPr lang="en-US" altLang="ko-KR" sz="1100" dirty="0">
                <a:solidFill>
                  <a:schemeClr val="tx1">
                    <a:lumMod val="75000"/>
                    <a:lumOff val="25000"/>
                  </a:schemeClr>
                </a:solidFill>
              </a:rPr>
              <a:t> in </a:t>
            </a:r>
            <a:r>
              <a:rPr lang="en-US" altLang="ko-KR" sz="1100" dirty="0" err="1">
                <a:solidFill>
                  <a:schemeClr val="tx1">
                    <a:lumMod val="75000"/>
                    <a:lumOff val="25000"/>
                  </a:schemeClr>
                </a:solidFill>
              </a:rPr>
              <a:t>considerazione</a:t>
            </a:r>
            <a:r>
              <a:rPr lang="en-US" altLang="ko-KR" sz="1100" dirty="0">
                <a:solidFill>
                  <a:schemeClr val="tx1">
                    <a:lumMod val="75000"/>
                    <a:lumOff val="25000"/>
                  </a:schemeClr>
                </a:solidFill>
              </a:rPr>
              <a:t> il </a:t>
            </a:r>
            <a:r>
              <a:rPr lang="en-US" altLang="ko-KR" sz="1100" dirty="0" err="1">
                <a:solidFill>
                  <a:schemeClr val="tx1">
                    <a:lumMod val="75000"/>
                    <a:lumOff val="25000"/>
                  </a:schemeClr>
                </a:solidFill>
              </a:rPr>
              <a:t>fatto</a:t>
            </a:r>
            <a:r>
              <a:rPr lang="en-US" altLang="ko-KR" sz="1100" dirty="0">
                <a:solidFill>
                  <a:schemeClr val="tx1">
                    <a:lumMod val="75000"/>
                    <a:lumOff val="25000"/>
                  </a:schemeClr>
                </a:solidFill>
              </a:rPr>
              <a:t> che </a:t>
            </a:r>
            <a:r>
              <a:rPr lang="en-US" altLang="ko-KR" sz="1100" dirty="0" err="1">
                <a:solidFill>
                  <a:schemeClr val="tx1">
                    <a:lumMod val="75000"/>
                    <a:lumOff val="25000"/>
                  </a:schemeClr>
                </a:solidFill>
              </a:rPr>
              <a:t>lavorare</a:t>
            </a:r>
            <a:r>
              <a:rPr lang="en-US" altLang="ko-KR" sz="1100" dirty="0">
                <a:solidFill>
                  <a:schemeClr val="tx1">
                    <a:lumMod val="75000"/>
                    <a:lumOff val="25000"/>
                  </a:schemeClr>
                </a:solidFill>
              </a:rPr>
              <a:t> da casa, a tempo </a:t>
            </a:r>
            <a:r>
              <a:rPr lang="en-US" altLang="ko-KR" sz="1100" dirty="0" err="1">
                <a:solidFill>
                  <a:schemeClr val="tx1">
                    <a:lumMod val="75000"/>
                    <a:lumOff val="25000"/>
                  </a:schemeClr>
                </a:solidFill>
              </a:rPr>
              <a:t>pieno</a:t>
            </a:r>
            <a:r>
              <a:rPr lang="en-US" altLang="ko-KR" sz="1100" dirty="0">
                <a:solidFill>
                  <a:schemeClr val="tx1">
                    <a:lumMod val="75000"/>
                    <a:lumOff val="25000"/>
                  </a:schemeClr>
                </a:solidFill>
              </a:rPr>
              <a:t> o part-time, </a:t>
            </a:r>
            <a:r>
              <a:rPr lang="en-US" altLang="ko-KR" sz="1100" dirty="0" err="1">
                <a:solidFill>
                  <a:schemeClr val="tx1">
                    <a:lumMod val="75000"/>
                    <a:lumOff val="25000"/>
                  </a:schemeClr>
                </a:solidFill>
              </a:rPr>
              <a:t>significa</a:t>
            </a:r>
            <a:r>
              <a:rPr lang="en-US" altLang="ko-KR" sz="1100" dirty="0">
                <a:solidFill>
                  <a:schemeClr val="tx1">
                    <a:lumMod val="75000"/>
                    <a:lumOff val="25000"/>
                  </a:schemeClr>
                </a:solidFill>
              </a:rPr>
              <a:t> che dove </a:t>
            </a:r>
            <a:r>
              <a:rPr lang="en-US" altLang="ko-KR" sz="1100" dirty="0" err="1">
                <a:solidFill>
                  <a:schemeClr val="tx1">
                    <a:lumMod val="75000"/>
                    <a:lumOff val="25000"/>
                  </a:schemeClr>
                </a:solidFill>
              </a:rPr>
              <a:t>vivi</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diventerà</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anche</a:t>
            </a:r>
            <a:r>
              <a:rPr lang="en-US" altLang="ko-KR" sz="1100" dirty="0">
                <a:solidFill>
                  <a:schemeClr val="tx1">
                    <a:lumMod val="75000"/>
                    <a:lumOff val="25000"/>
                  </a:schemeClr>
                </a:solidFill>
              </a:rPr>
              <a:t> il </a:t>
            </a:r>
            <a:r>
              <a:rPr lang="en-US" altLang="ko-KR" sz="1100" dirty="0" err="1">
                <a:solidFill>
                  <a:schemeClr val="tx1">
                    <a:lumMod val="75000"/>
                    <a:lumOff val="25000"/>
                  </a:schemeClr>
                </a:solidFill>
              </a:rPr>
              <a:t>centro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nevralgico</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della</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tua</a:t>
            </a:r>
            <a:r>
              <a:rPr lang="en-US" altLang="ko-KR" sz="1100" dirty="0">
                <a:solidFill>
                  <a:schemeClr val="tx1">
                    <a:lumMod val="75000"/>
                    <a:lumOff val="25000"/>
                  </a:schemeClr>
                </a:solidFill>
              </a:rPr>
              <a:t> </a:t>
            </a:r>
            <a:r>
              <a:rPr lang="en-US" altLang="ko-KR" sz="1100" dirty="0" err="1">
                <a:solidFill>
                  <a:schemeClr val="tx1">
                    <a:lumMod val="75000"/>
                    <a:lumOff val="25000"/>
                  </a:schemeClr>
                </a:solidFill>
              </a:rPr>
              <a:t>attività</a:t>
            </a:r>
            <a:r>
              <a:rPr lang="en-US" altLang="ko-KR" sz="1100" dirty="0">
                <a:solidFill>
                  <a:schemeClr val="tx1">
                    <a:lumMod val="75000"/>
                    <a:lumOff val="25000"/>
                  </a:schemeClr>
                </a:solidFill>
              </a:rPr>
              <a:t>. 
</a:t>
            </a:r>
            <a:endParaRPr lang="en-US" altLang="ko-KR" sz="12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769059" y="5628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728412"/>
            <a:ext cx="4248472" cy="276939"/>
          </a:xfrm>
        </p:spPr>
        <p:txBody>
          <a:bodyPr/>
          <a:lstStyle/>
          <a:p>
            <a:pPr lvl="0" algn="l"/>
            <a:r>
              <a:rPr lang="en-US" altLang="ko-KR" sz="1800" b="1" dirty="0" err="1"/>
              <a:t>Introduzione</a:t>
            </a:r>
            <a:r>
              <a:rPr lang="en-US" altLang="ko-KR" sz="1800" b="1" dirty="0"/>
              <a:t>: di </a:t>
            </a:r>
            <a:r>
              <a:rPr lang="en-US" altLang="ko-KR" sz="1800" b="1" dirty="0" err="1"/>
              <a:t>cosa</a:t>
            </a:r>
            <a:r>
              <a:rPr lang="en-US" altLang="ko-KR" sz="1800" b="1" dirty="0"/>
              <a:t> </a:t>
            </a:r>
            <a:r>
              <a:rPr lang="en-US" altLang="ko-KR" sz="1800" b="1" dirty="0" err="1"/>
              <a:t>si</a:t>
            </a:r>
            <a:r>
              <a:rPr lang="en-US" altLang="ko-KR" sz="1800" b="1" dirty="0"/>
              <a:t> </a:t>
            </a:r>
            <a:r>
              <a:rPr lang="en-US" altLang="ko-KR" sz="1800" b="1" dirty="0" err="1"/>
              <a:t>tratta</a:t>
            </a:r>
            <a:r>
              <a:rPr lang="en-US" altLang="ko-KR" sz="1800" b="1" dirty="0"/>
              <a:t>?</a:t>
            </a:r>
          </a:p>
        </p:txBody>
      </p:sp>
      <p:pic>
        <p:nvPicPr>
          <p:cNvPr id="3" name="Imagine 2" descr="MacBook Pro, white ceramic mug,and black smartphone on table">
            <a:extLst>
              <a:ext uri="{FF2B5EF4-FFF2-40B4-BE49-F238E27FC236}">
                <a16:creationId xmlns:a16="http://schemas.microsoft.com/office/drawing/2014/main" id="{0528AEE5-7EA6-7C3F-C1F8-25606C9DC7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9788" y="1563638"/>
            <a:ext cx="2986628" cy="2123486"/>
          </a:xfrm>
          <a:prstGeom prst="rect">
            <a:avLst/>
          </a:prstGeom>
          <a:noFill/>
          <a:ln>
            <a:noFill/>
          </a:ln>
        </p:spPr>
      </p:pic>
    </p:spTree>
    <p:extLst>
      <p:ext uri="{BB962C8B-B14F-4D97-AF65-F5344CB8AC3E}">
        <p14:creationId xmlns:p14="http://schemas.microsoft.com/office/powerpoint/2010/main" val="198433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323529" y="1635646"/>
            <a:ext cx="4248472" cy="206131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it-IT" altLang="ko-KR" sz="1200" dirty="0">
                <a:solidFill>
                  <a:schemeClr val="tx1">
                    <a:lumMod val="75000"/>
                    <a:lumOff val="25000"/>
                  </a:schemeClr>
                </a:solidFill>
              </a:rPr>
              <a:t>In questa ricerca dovrete trovare un’attività di e-business che sembri adatta alle vostre competenze e qualifiche e cercare di metterla in pratica. Ricordate di scegliere qualcosa che sia richiesto e di fare un piano che vi aiuti ad avere successo!</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7"/>
            <a:ext cx="4608512" cy="229838"/>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a:t>Task: In </a:t>
            </a:r>
            <a:r>
              <a:rPr lang="en-US" altLang="ko-KR" sz="1800" b="1" dirty="0" err="1"/>
              <a:t>cosa</a:t>
            </a:r>
            <a:r>
              <a:rPr lang="en-US" altLang="ko-KR" sz="1800" b="1" dirty="0"/>
              <a:t> </a:t>
            </a:r>
            <a:r>
              <a:rPr lang="en-US" altLang="ko-KR" sz="1800" b="1" dirty="0" err="1"/>
              <a:t>consiste</a:t>
            </a:r>
            <a:r>
              <a:rPr lang="en-US" altLang="ko-KR" sz="1800" b="1" dirty="0"/>
              <a:t> </a:t>
            </a:r>
            <a:r>
              <a:rPr lang="en-US" altLang="ko-KR" sz="1800" b="1" dirty="0" err="1"/>
              <a:t>questa</a:t>
            </a:r>
            <a:r>
              <a:rPr lang="en-US" altLang="ko-KR" sz="1800" b="1" dirty="0"/>
              <a:t> </a:t>
            </a:r>
            <a:r>
              <a:rPr lang="en-US" altLang="ko-KR" sz="1800" b="1" dirty="0" err="1"/>
              <a:t>attività</a:t>
            </a:r>
            <a:r>
              <a:rPr lang="en-US" altLang="ko-KR" sz="1800" b="1" dirty="0"/>
              <a:t>?</a:t>
            </a:r>
          </a:p>
        </p:txBody>
      </p:sp>
      <p:sp>
        <p:nvSpPr>
          <p:cNvPr id="6" name="Marcador de texto 1">
            <a:extLst>
              <a:ext uri="{FF2B5EF4-FFF2-40B4-BE49-F238E27FC236}">
                <a16:creationId xmlns:a16="http://schemas.microsoft.com/office/drawing/2014/main" id="{413E86D1-9210-BC93-3F18-B0A8DD65350E}"/>
              </a:ext>
            </a:extLst>
          </p:cNvPr>
          <p:cNvSpPr>
            <a:spLocks noGrp="1"/>
          </p:cNvSpPr>
          <p:nvPr>
            <p:ph type="body" sz="quarter" idx="10"/>
          </p:nvPr>
        </p:nvSpPr>
        <p:spPr>
          <a:xfrm>
            <a:off x="0" y="287473"/>
            <a:ext cx="9144000" cy="576064"/>
          </a:xfrm>
        </p:spPr>
        <p:txBody>
          <a:bodyPr/>
          <a:lstStyle/>
          <a:p>
            <a:r>
              <a:rPr lang="es-ES" sz="2000" b="1" dirty="0">
                <a:solidFill>
                  <a:schemeClr val="tx1"/>
                </a:solidFill>
              </a:rPr>
              <a:t>Quest 3: Aziende redditizie e richieste nell'ambiente online </a:t>
            </a:r>
          </a:p>
        </p:txBody>
      </p:sp>
      <p:pic>
        <p:nvPicPr>
          <p:cNvPr id="2" name="Imagine 1">
            <a:extLst>
              <a:ext uri="{FF2B5EF4-FFF2-40B4-BE49-F238E27FC236}">
                <a16:creationId xmlns:a16="http://schemas.microsoft.com/office/drawing/2014/main" id="{9F7AF332-F1F1-567B-BAD0-6047699F3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78931"/>
            <a:ext cx="3120390" cy="2080260"/>
          </a:xfrm>
          <a:prstGeom prst="rect">
            <a:avLst/>
          </a:prstGeom>
          <a:noFill/>
          <a:ln>
            <a:noFill/>
          </a:ln>
        </p:spPr>
      </p:pic>
    </p:spTree>
    <p:extLst>
      <p:ext uri="{BB962C8B-B14F-4D97-AF65-F5344CB8AC3E}">
        <p14:creationId xmlns:p14="http://schemas.microsoft.com/office/powerpoint/2010/main" val="153355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395536" y="82302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39552" y="1270972"/>
            <a:ext cx="8064896" cy="30672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In </a:t>
            </a:r>
            <a:r>
              <a:rPr lang="en-US" altLang="ko-KR" sz="1200" dirty="0" err="1">
                <a:solidFill>
                  <a:schemeClr val="tx1">
                    <a:lumMod val="75000"/>
                    <a:lumOff val="25000"/>
                  </a:schemeClr>
                </a:solidFill>
              </a:rPr>
              <a:t>questa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attività</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lavorerai</a:t>
            </a:r>
            <a:r>
              <a:rPr lang="en-US" altLang="ko-KR" sz="1200" dirty="0">
                <a:solidFill>
                  <a:schemeClr val="tx1">
                    <a:lumMod val="75000"/>
                    <a:lumOff val="25000"/>
                  </a:schemeClr>
                </a:solidFill>
              </a:rPr>
              <a:t> in </a:t>
            </a:r>
            <a:r>
              <a:rPr lang="en-US" altLang="ko-KR" sz="1200" dirty="0" err="1">
                <a:solidFill>
                  <a:schemeClr val="tx1">
                    <a:lumMod val="75000"/>
                    <a:lumOff val="25000"/>
                  </a:schemeClr>
                </a:solidFill>
              </a:rPr>
              <a:t>gruppi</a:t>
            </a:r>
            <a:r>
              <a:rPr lang="en-US" altLang="ko-KR" sz="1200" dirty="0">
                <a:solidFill>
                  <a:schemeClr val="tx1">
                    <a:lumMod val="75000"/>
                    <a:lumOff val="25000"/>
                  </a:schemeClr>
                </a:solidFill>
              </a:rPr>
              <a:t> di 4 </a:t>
            </a:r>
            <a:r>
              <a:rPr lang="en-US" altLang="ko-KR" sz="1200" dirty="0" err="1">
                <a:solidFill>
                  <a:schemeClr val="tx1">
                    <a:lumMod val="75000"/>
                    <a:lumOff val="25000"/>
                  </a:schemeClr>
                </a:solidFill>
              </a:rPr>
              <a:t>persone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Immagina</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essere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sul</a:t>
            </a:r>
            <a:r>
              <a:rPr lang="en-US" altLang="ko-KR" sz="1200" dirty="0">
                <a:solidFill>
                  <a:schemeClr val="tx1">
                    <a:lumMod val="75000"/>
                    <a:lumOff val="25000"/>
                  </a:schemeClr>
                </a:solidFill>
              </a:rPr>
              <a:t> punto di </a:t>
            </a:r>
            <a:r>
              <a:rPr lang="en-US" altLang="ko-KR" sz="1200" dirty="0" err="1">
                <a:solidFill>
                  <a:schemeClr val="tx1">
                    <a:lumMod val="75000"/>
                    <a:lumOff val="25000"/>
                  </a:schemeClr>
                </a:solidFill>
              </a:rPr>
              <a:t>selezionare</a:t>
            </a:r>
            <a:r>
              <a:rPr lang="en-US" altLang="ko-KR" sz="1200" dirty="0">
                <a:solidFill>
                  <a:schemeClr val="tx1">
                    <a:lumMod val="75000"/>
                    <a:lumOff val="25000"/>
                  </a:schemeClr>
                </a:solidFill>
              </a:rPr>
              <a:t> un e-business </a:t>
            </a:r>
            <a:r>
              <a:rPr lang="en-US" altLang="ko-KR" sz="1200" dirty="0" err="1">
                <a:solidFill>
                  <a:schemeClr val="tx1">
                    <a:lumMod val="75000"/>
                    <a:lumOff val="25000"/>
                  </a:schemeClr>
                </a:solidFill>
              </a:rPr>
              <a:t>che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intendi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rendere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redditizio</a:t>
            </a:r>
            <a:r>
              <a:rPr lang="en-US" altLang="ko-KR" sz="1200" dirty="0">
                <a:solidFill>
                  <a:schemeClr val="tx1">
                    <a:lumMod val="75000"/>
                    <a:lumOff val="25000"/>
                  </a:schemeClr>
                </a:solidFill>
              </a:rPr>
              <a:t>. Per prima </a:t>
            </a:r>
            <a:r>
              <a:rPr lang="en-US" altLang="ko-KR" sz="1200" dirty="0" err="1">
                <a:solidFill>
                  <a:schemeClr val="tx1">
                    <a:lumMod val="75000"/>
                    <a:lumOff val="25000"/>
                  </a:schemeClr>
                </a:solidFill>
              </a:rPr>
              <a:t>cosa</a:t>
            </a:r>
            <a:r>
              <a:rPr lang="en-US" altLang="ko-KR" sz="1200" dirty="0">
                <a:solidFill>
                  <a:schemeClr val="tx1">
                    <a:lumMod val="75000"/>
                    <a:lumOff val="25000"/>
                  </a:schemeClr>
                </a:solidFill>
              </a:rPr>
              <a:t> è </a:t>
            </a:r>
            <a:r>
              <a:rPr lang="en-US" altLang="ko-KR" sz="1200" dirty="0" err="1">
                <a:solidFill>
                  <a:schemeClr val="tx1">
                    <a:lumMod val="75000"/>
                    <a:lumOff val="25000"/>
                  </a:schemeClr>
                </a:solidFill>
              </a:rPr>
              <a:t>importante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prendere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alcuni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passi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che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porteranno</a:t>
            </a:r>
            <a:r>
              <a:rPr lang="en-US" altLang="ko-KR" sz="1200" dirty="0">
                <a:solidFill>
                  <a:schemeClr val="tx1">
                    <a:lumMod val="75000"/>
                    <a:lumOff val="25000"/>
                  </a:schemeClr>
                </a:solidFill>
              </a:rPr>
              <a:t> alle </a:t>
            </a:r>
            <a:r>
              <a:rPr lang="en-US" altLang="ko-KR" sz="1200" dirty="0" err="1">
                <a:solidFill>
                  <a:schemeClr val="tx1">
                    <a:lumMod val="75000"/>
                    <a:lumOff val="25000"/>
                  </a:schemeClr>
                </a:solidFill>
              </a:rPr>
              <a:t>migliori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decisioni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scegliere</a:t>
            </a:r>
            <a:r>
              <a:rPr lang="en-US" altLang="ko-KR" sz="1200" dirty="0">
                <a:solidFill>
                  <a:schemeClr val="tx1">
                    <a:lumMod val="75000"/>
                    <a:lumOff val="25000"/>
                  </a:schemeClr>
                </a:solidFill>
              </a:rPr>
              <a:t> il </a:t>
            </a:r>
            <a:r>
              <a:rPr lang="en-US" altLang="ko-KR" sz="1200" dirty="0" err="1">
                <a:solidFill>
                  <a:schemeClr val="tx1">
                    <a:lumMod val="75000"/>
                    <a:lumOff val="25000"/>
                  </a:schemeClr>
                </a:solidFill>
              </a:rPr>
              <a:t>settore</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attività</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che</a:t>
            </a:r>
            <a:r>
              <a:rPr lang="en-US" altLang="ko-KR" sz="1200" dirty="0">
                <a:solidFill>
                  <a:schemeClr val="tx1">
                    <a:lumMod val="75000"/>
                    <a:lumOff val="25000"/>
                  </a:schemeClr>
                </a:solidFill>
              </a:rPr>
              <a:t> è </a:t>
            </a:r>
            <a:r>
              <a:rPr lang="en-US" altLang="ko-KR" sz="1200" dirty="0" err="1">
                <a:solidFill>
                  <a:schemeClr val="tx1">
                    <a:lumMod val="75000"/>
                    <a:lumOff val="25000"/>
                  </a:schemeClr>
                </a:solidFill>
              </a:rPr>
              <a:t>richiesto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pensa</a:t>
            </a:r>
            <a:r>
              <a:rPr lang="en-US" altLang="ko-KR" sz="1200" dirty="0">
                <a:solidFill>
                  <a:schemeClr val="tx1">
                    <a:lumMod val="75000"/>
                    <a:lumOff val="25000"/>
                  </a:schemeClr>
                </a:solidFill>
              </a:rPr>
              <a:t> ai </a:t>
            </a:r>
            <a:r>
              <a:rPr lang="en-US" altLang="ko-KR" sz="1200" dirty="0" err="1">
                <a:solidFill>
                  <a:schemeClr val="tx1">
                    <a:lumMod val="75000"/>
                    <a:lumOff val="25000"/>
                  </a:schemeClr>
                </a:solidFill>
              </a:rPr>
              <a:t>prodotti</a:t>
            </a:r>
            <a:r>
              <a:rPr lang="en-US" altLang="ko-KR" sz="1200" dirty="0">
                <a:solidFill>
                  <a:schemeClr val="tx1">
                    <a:lumMod val="75000"/>
                    <a:lumOff val="25000"/>
                  </a:schemeClr>
                </a:solidFill>
              </a:rPr>
              <a:t> e/o </a:t>
            </a:r>
            <a:r>
              <a:rPr lang="en-US" altLang="ko-KR" sz="1200" dirty="0" err="1">
                <a:solidFill>
                  <a:schemeClr val="tx1">
                    <a:lumMod val="75000"/>
                    <a:lumOff val="25000"/>
                  </a:schemeClr>
                </a:solidFill>
              </a:rPr>
              <a:t>servizi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che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vuoi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offrire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considerare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clienti</a:t>
            </a:r>
            <a:r>
              <a:rPr lang="en-US" altLang="ko-KR" sz="1200" dirty="0">
                <a:solidFill>
                  <a:schemeClr val="tx1">
                    <a:lumMod val="75000"/>
                    <a:lumOff val="25000"/>
                  </a:schemeClr>
                </a:solidFill>
              </a:rPr>
              <a:t> target: le loro </a:t>
            </a:r>
            <a:r>
              <a:rPr lang="en-US" altLang="ko-KR" sz="1200" dirty="0" err="1">
                <a:solidFill>
                  <a:schemeClr val="tx1">
                    <a:lumMod val="75000"/>
                    <a:lumOff val="25000"/>
                  </a:schemeClr>
                </a:solidFill>
              </a:rPr>
              <a:t>esigenze</a:t>
            </a:r>
            <a:r>
              <a:rPr lang="en-US" altLang="ko-KR" sz="1200" dirty="0">
                <a:solidFill>
                  <a:schemeClr val="tx1">
                    <a:lumMod val="75000"/>
                    <a:lumOff val="25000"/>
                  </a:schemeClr>
                </a:solidFill>
              </a:rPr>
              <a:t>, la loro </a:t>
            </a:r>
            <a:r>
              <a:rPr lang="en-US" altLang="ko-KR" sz="1200" dirty="0" err="1">
                <a:solidFill>
                  <a:schemeClr val="tx1">
                    <a:lumMod val="75000"/>
                    <a:lumOff val="25000"/>
                  </a:schemeClr>
                </a:solidFill>
              </a:rPr>
              <a:t>età</a:t>
            </a:r>
            <a:r>
              <a:rPr lang="en-US" altLang="ko-KR" sz="1200" dirty="0">
                <a:solidFill>
                  <a:schemeClr val="tx1">
                    <a:lumMod val="75000"/>
                    <a:lumOff val="25000"/>
                  </a:schemeClr>
                </a:solidFill>
              </a:rPr>
              <a:t>, le zone da cui </a:t>
            </a:r>
            <a:r>
              <a:rPr lang="en-US" altLang="ko-KR" sz="1200" dirty="0" err="1">
                <a:solidFill>
                  <a:schemeClr val="tx1">
                    <a:lumMod val="75000"/>
                    <a:lumOff val="25000"/>
                  </a:schemeClr>
                </a:solidFill>
              </a:rPr>
              <a:t>possono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provenire</a:t>
            </a:r>
            <a:r>
              <a:rPr lang="en-US" altLang="ko-KR" sz="1200" dirty="0">
                <a:solidFill>
                  <a:schemeClr val="tx1">
                    <a:lumMod val="75000"/>
                    <a:lumOff val="25000"/>
                  </a:schemeClr>
                </a:solidFill>
              </a:rPr>
              <a:t> (urbane, </a:t>
            </a:r>
            <a:r>
              <a:rPr lang="en-US" altLang="ko-KR" sz="1200" dirty="0" err="1">
                <a:solidFill>
                  <a:schemeClr val="tx1">
                    <a:lumMod val="75000"/>
                    <a:lumOff val="25000"/>
                  </a:schemeClr>
                </a:solidFill>
              </a:rPr>
              <a:t>rurali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a:t>
            </a:r>
            <a:r>
              <a:rPr lang="en-US" altLang="ko-KR" sz="1200" dirty="0">
                <a:solidFill>
                  <a:schemeClr val="tx1">
                    <a:lumMod val="75000"/>
                    <a:lumOff val="25000"/>
                  </a:schemeClr>
                </a:solidFill>
              </a:rPr>
              <a:t> loro </a:t>
            </a:r>
            <a:r>
              <a:rPr lang="en-US" altLang="ko-KR" sz="1200" dirty="0" err="1">
                <a:solidFill>
                  <a:schemeClr val="tx1">
                    <a:lumMod val="75000"/>
                    <a:lumOff val="25000"/>
                  </a:schemeClr>
                </a:solidFill>
              </a:rPr>
              <a:t>possibili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gusti</a:t>
            </a:r>
            <a:r>
              <a:rPr lang="en-US" altLang="ko-KR" sz="1200" dirty="0">
                <a:solidFill>
                  <a:schemeClr val="tx1">
                    <a:lumMod val="75000"/>
                    <a:lumOff val="25000"/>
                  </a:schemeClr>
                </a:solidFill>
              </a:rPr>
              <a:t>.   
Una volta </a:t>
            </a:r>
            <a:r>
              <a:rPr lang="en-US" altLang="ko-KR" sz="1200" dirty="0" err="1">
                <a:solidFill>
                  <a:schemeClr val="tx1">
                    <a:lumMod val="75000"/>
                    <a:lumOff val="25000"/>
                  </a:schemeClr>
                </a:solidFill>
              </a:rPr>
              <a:t>completata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questa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parte</a:t>
            </a:r>
            <a:r>
              <a:rPr lang="en-US" altLang="ko-KR" sz="1200" dirty="0">
                <a:solidFill>
                  <a:schemeClr val="tx1">
                    <a:lumMod val="75000"/>
                    <a:lumOff val="25000"/>
                  </a:schemeClr>
                </a:solidFill>
              </a:rPr>
              <a:t> del </a:t>
            </a:r>
            <a:r>
              <a:rPr lang="en-US" altLang="ko-KR" sz="1200" dirty="0" err="1">
                <a:solidFill>
                  <a:schemeClr val="tx1">
                    <a:lumMod val="75000"/>
                    <a:lumOff val="25000"/>
                  </a:schemeClr>
                </a:solidFill>
              </a:rPr>
              <a:t>compito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qualche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ricerca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a:t>
            </a:r>
            <a:r>
              <a:rPr lang="en-US" altLang="ko-KR" sz="1200" dirty="0">
                <a:solidFill>
                  <a:schemeClr val="tx1">
                    <a:lumMod val="75000"/>
                    <a:lumOff val="25000"/>
                  </a:schemeClr>
                </a:solidFill>
              </a:rPr>
              <a:t> Internet in modo da </a:t>
            </a:r>
            <a:r>
              <a:rPr lang="en-US" altLang="ko-KR" sz="1200" dirty="0" err="1">
                <a:solidFill>
                  <a:schemeClr val="tx1">
                    <a:lumMod val="75000"/>
                    <a:lumOff val="25000"/>
                  </a:schemeClr>
                </a:solidFill>
              </a:rPr>
              <a:t>trovare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vari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studi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relativi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all’e</a:t>
            </a:r>
            <a:r>
              <a:rPr lang="en-US" altLang="ko-KR" sz="1200" dirty="0">
                <a:solidFill>
                  <a:schemeClr val="tx1">
                    <a:lumMod val="75000"/>
                    <a:lumOff val="25000"/>
                  </a:schemeClr>
                </a:solidFill>
              </a:rPr>
              <a:t>-business </a:t>
            </a:r>
            <a:r>
              <a:rPr lang="en-US" altLang="ko-KR" sz="1200" dirty="0" err="1">
                <a:solidFill>
                  <a:schemeClr val="tx1">
                    <a:lumMod val="75000"/>
                    <a:lumOff val="25000"/>
                  </a:schemeClr>
                </a:solidFill>
              </a:rPr>
              <a:t>che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appena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scelto</a:t>
            </a:r>
            <a:r>
              <a:rPr lang="en-US" altLang="ko-KR" sz="1200" dirty="0">
                <a:solidFill>
                  <a:schemeClr val="tx1">
                    <a:lumMod val="75000"/>
                    <a:lumOff val="25000"/>
                  </a:schemeClr>
                </a:solidFill>
              </a:rPr>
              <a:t> per </a:t>
            </a:r>
            <a:r>
              <a:rPr lang="en-US" altLang="ko-KR" sz="1200" dirty="0" err="1">
                <a:solidFill>
                  <a:schemeClr val="tx1">
                    <a:lumMod val="75000"/>
                    <a:lumOff val="25000"/>
                  </a:schemeClr>
                </a:solidFill>
              </a:rPr>
              <a:t>farti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un’idea</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partenza</a:t>
            </a:r>
            <a:r>
              <a:rPr lang="en-US" altLang="ko-KR" sz="1200" dirty="0">
                <a:solidFill>
                  <a:schemeClr val="tx1">
                    <a:lumMod val="75000"/>
                    <a:lumOff val="25000"/>
                  </a:schemeClr>
                </a:solidFill>
              </a:rPr>
              <a:t>. 
Ultimo </a:t>
            </a:r>
            <a:r>
              <a:rPr lang="en-US" altLang="ko-KR" sz="1200" dirty="0" err="1">
                <a:solidFill>
                  <a:schemeClr val="tx1">
                    <a:lumMod val="75000"/>
                    <a:lumOff val="25000"/>
                  </a:schemeClr>
                </a:solidFill>
              </a:rPr>
              <a:t>ma non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importante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crea</a:t>
            </a:r>
            <a:r>
              <a:rPr lang="en-US" altLang="ko-KR" sz="1200" dirty="0">
                <a:solidFill>
                  <a:schemeClr val="tx1">
                    <a:lumMod val="75000"/>
                    <a:lumOff val="25000"/>
                  </a:schemeClr>
                </a:solidFill>
              </a:rPr>
              <a:t> un account per il </a:t>
            </a:r>
            <a:r>
              <a:rPr lang="en-US" altLang="ko-KR" sz="1200" dirty="0" err="1">
                <a:solidFill>
                  <a:schemeClr val="tx1">
                    <a:lumMod val="75000"/>
                    <a:lumOff val="25000"/>
                  </a:schemeClr>
                </a:solidFill>
              </a:rPr>
              <a:t>tuo</a:t>
            </a:r>
            <a:r>
              <a:rPr lang="en-US" altLang="ko-KR" sz="1200" dirty="0">
                <a:solidFill>
                  <a:schemeClr val="tx1">
                    <a:lumMod val="75000"/>
                    <a:lumOff val="25000"/>
                  </a:schemeClr>
                </a:solidFill>
              </a:rPr>
              <a:t> e-business </a:t>
            </a:r>
            <a:r>
              <a:rPr lang="en-US" altLang="ko-KR" sz="1200" dirty="0" err="1">
                <a:solidFill>
                  <a:schemeClr val="tx1">
                    <a:lumMod val="75000"/>
                    <a:lumOff val="25000"/>
                  </a:schemeClr>
                </a:solidFill>
              </a:rPr>
              <a:t>immaginario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un'immagine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aziendale</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inizia</a:t>
            </a:r>
            <a:r>
              <a:rPr lang="en-US" altLang="ko-KR" sz="1200" dirty="0">
                <a:solidFill>
                  <a:schemeClr val="tx1">
                    <a:lumMod val="75000"/>
                    <a:lumOff val="25000"/>
                  </a:schemeClr>
                </a:solidFill>
              </a:rPr>
              <a:t>.
Si </a:t>
            </a:r>
            <a:r>
              <a:rPr lang="en-US" altLang="ko-KR" sz="1200" dirty="0" err="1">
                <a:solidFill>
                  <a:schemeClr val="tx1">
                    <a:lumMod val="75000"/>
                    <a:lumOff val="25000"/>
                  </a:schemeClr>
                </a:solidFill>
              </a:rPr>
              <a:t>consiglia</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utilizzare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materiali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forniti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nella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sezione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Risorse</a:t>
            </a:r>
            <a:r>
              <a:rPr lang="en-US" altLang="ko-KR" sz="1200" dirty="0">
                <a:solidFill>
                  <a:schemeClr val="tx1">
                    <a:lumMod val="75000"/>
                    <a:lumOff val="25000"/>
                  </a:schemeClr>
                </a:solidFill>
              </a:rPr>
              <a:t> come </a:t>
            </a:r>
            <a:r>
              <a:rPr lang="en-US" altLang="ko-KR" sz="1200" dirty="0" err="1">
                <a:solidFill>
                  <a:schemeClr val="tx1">
                    <a:lumMod val="75000"/>
                    <a:lumOff val="25000"/>
                  </a:schemeClr>
                </a:solidFill>
              </a:rPr>
              <a:t>guida</a:t>
            </a:r>
            <a:r>
              <a:rPr lang="en-US" altLang="ko-KR" sz="1200" dirty="0">
                <a:solidFill>
                  <a:schemeClr val="tx1">
                    <a:lumMod val="75000"/>
                    <a:lumOff val="25000"/>
                  </a:schemeClr>
                </a:solidFill>
              </a:rPr>
              <a:t>. </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27584" y="823026"/>
            <a:ext cx="4320480" cy="285999"/>
          </a:xfrm>
        </p:spPr>
        <p:txBody>
          <a:bodyPr/>
          <a:lstStyle/>
          <a:p>
            <a:pPr lvl="0" algn="l"/>
            <a:r>
              <a:rPr lang="en-US" altLang="ko-KR" sz="1800" b="1" dirty="0" err="1"/>
              <a:t>Processo</a:t>
            </a:r>
            <a:r>
              <a:rPr lang="en-US" altLang="ko-KR" sz="1800" b="1" dirty="0"/>
              <a:t>: Cosa </a:t>
            </a:r>
            <a:r>
              <a:rPr lang="en-US" altLang="ko-KR" sz="1800" b="1" dirty="0" err="1"/>
              <a:t>farò</a:t>
            </a:r>
            <a:r>
              <a:rPr lang="en-US" altLang="ko-KR" sz="1800" b="1" dirty="0"/>
              <a:t>?</a:t>
            </a:r>
          </a:p>
        </p:txBody>
      </p:sp>
      <p:sp>
        <p:nvSpPr>
          <p:cNvPr id="5" name="Marcador de texto 1">
            <a:extLst>
              <a:ext uri="{FF2B5EF4-FFF2-40B4-BE49-F238E27FC236}">
                <a16:creationId xmlns:a16="http://schemas.microsoft.com/office/drawing/2014/main" id="{A80F779F-B2CD-49E7-AC6B-92BF15E7AC80}"/>
              </a:ext>
            </a:extLst>
          </p:cNvPr>
          <p:cNvSpPr>
            <a:spLocks noGrp="1"/>
          </p:cNvSpPr>
          <p:nvPr>
            <p:ph type="body" sz="quarter" idx="10"/>
          </p:nvPr>
        </p:nvSpPr>
        <p:spPr>
          <a:xfrm>
            <a:off x="0" y="287473"/>
            <a:ext cx="9144000" cy="576064"/>
          </a:xfrm>
        </p:spPr>
        <p:txBody>
          <a:bodyPr/>
          <a:lstStyle/>
          <a:p>
            <a:r>
              <a:rPr lang="es-ES" sz="2000" b="1" dirty="0">
                <a:solidFill>
                  <a:schemeClr val="tx1"/>
                </a:solidFill>
              </a:rPr>
              <a:t>Quest 3: Aziende redditizie richieste nell’ambiente online </a:t>
            </a:r>
          </a:p>
        </p:txBody>
      </p:sp>
    </p:spTree>
    <p:extLst>
      <p:ext uri="{BB962C8B-B14F-4D97-AF65-F5344CB8AC3E}">
        <p14:creationId xmlns:p14="http://schemas.microsoft.com/office/powerpoint/2010/main" val="147918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6984776"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5688632"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err="1"/>
              <a:t>Risultati</a:t>
            </a:r>
            <a:r>
              <a:rPr lang="en-US" altLang="ko-KR" sz="1800" b="1" dirty="0"/>
              <a:t> di </a:t>
            </a:r>
            <a:r>
              <a:rPr lang="en-US" altLang="ko-KR" sz="1800" b="1" dirty="0" err="1"/>
              <a:t>apprendimento</a:t>
            </a:r>
            <a:r>
              <a:rPr lang="en-US" altLang="ko-KR" sz="1800" b="1" dirty="0"/>
              <a:t>: </a:t>
            </a:r>
            <a:r>
              <a:rPr lang="en-US" altLang="ko-KR" sz="1800" b="1" dirty="0" err="1"/>
              <a:t>cosa</a:t>
            </a:r>
            <a:r>
              <a:rPr lang="en-US" altLang="ko-KR" sz="1800" b="1" dirty="0"/>
              <a:t> </a:t>
            </a:r>
            <a:r>
              <a:rPr lang="en-US" altLang="ko-KR" sz="1800" b="1" dirty="0" err="1"/>
              <a:t>imparerò</a:t>
            </a:r>
            <a:r>
              <a:rPr lang="en-US" altLang="ko-KR" sz="1800" b="1" dirty="0"/>
              <a:t>?</a:t>
            </a:r>
          </a:p>
        </p:txBody>
      </p:sp>
      <p:sp>
        <p:nvSpPr>
          <p:cNvPr id="6" name="Marcador de texto 1">
            <a:extLst>
              <a:ext uri="{FF2B5EF4-FFF2-40B4-BE49-F238E27FC236}">
                <a16:creationId xmlns:a16="http://schemas.microsoft.com/office/drawing/2014/main" id="{F10A4F20-47BA-6059-9414-A6496BFF2607}"/>
              </a:ext>
            </a:extLst>
          </p:cNvPr>
          <p:cNvSpPr>
            <a:spLocks noGrp="1"/>
          </p:cNvSpPr>
          <p:nvPr>
            <p:ph type="body" sz="quarter" idx="10"/>
          </p:nvPr>
        </p:nvSpPr>
        <p:spPr>
          <a:xfrm>
            <a:off x="28992" y="128669"/>
            <a:ext cx="9144000" cy="576064"/>
          </a:xfrm>
        </p:spPr>
        <p:txBody>
          <a:bodyPr/>
          <a:lstStyle/>
          <a:p>
            <a:r>
              <a:rPr lang="es-ES" sz="2000" b="1" dirty="0">
                <a:solidFill>
                  <a:schemeClr val="tx1"/>
                </a:solidFill>
              </a:rPr>
              <a:t>Quest 3: Aziende redditizie richieste nell’ambiente online </a:t>
            </a:r>
          </a:p>
        </p:txBody>
      </p:sp>
      <p:graphicFrame>
        <p:nvGraphicFramePr>
          <p:cNvPr id="7" name="Obiect 6">
            <a:extLst>
              <a:ext uri="{FF2B5EF4-FFF2-40B4-BE49-F238E27FC236}">
                <a16:creationId xmlns:a16="http://schemas.microsoft.com/office/drawing/2014/main" id="{E93313B9-B4EE-A1C8-F0FF-5C3395A89B87}"/>
              </a:ext>
            </a:extLst>
          </p:cNvPr>
          <p:cNvGraphicFramePr>
            <a:graphicFrameLocks noChangeAspect="1"/>
          </p:cNvGraphicFramePr>
          <p:nvPr>
            <p:extLst>
              <p:ext uri="{D42A27DB-BD31-4B8C-83A1-F6EECF244321}">
                <p14:modId xmlns:p14="http://schemas.microsoft.com/office/powerpoint/2010/main" val="4092239247"/>
              </p:ext>
            </p:extLst>
          </p:nvPr>
        </p:nvGraphicFramePr>
        <p:xfrm>
          <a:off x="982863" y="1160931"/>
          <a:ext cx="6927773" cy="3606800"/>
        </p:xfrm>
        <a:graphic>
          <a:graphicData uri="http://schemas.openxmlformats.org/presentationml/2006/ole">
            <mc:AlternateContent xmlns:mc="http://schemas.openxmlformats.org/markup-compatibility/2006">
              <mc:Choice xmlns:v="urn:schemas-microsoft-com:vml" Requires="v">
                <p:oleObj name="Document" r:id="rId2" imgW="5745214" imgH="3607184" progId="Word.Document.12">
                  <p:embed/>
                </p:oleObj>
              </mc:Choice>
              <mc:Fallback>
                <p:oleObj name="Document" r:id="rId2" imgW="5745214" imgH="3607184" progId="Word.Document.12">
                  <p:embed/>
                  <p:pic>
                    <p:nvPicPr>
                      <p:cNvPr id="0" name=""/>
                      <p:cNvPicPr/>
                      <p:nvPr/>
                    </p:nvPicPr>
                    <p:blipFill>
                      <a:blip r:embed="rId3"/>
                      <a:stretch>
                        <a:fillRect/>
                      </a:stretch>
                    </p:blipFill>
                    <p:spPr>
                      <a:xfrm>
                        <a:off x="982863" y="1160931"/>
                        <a:ext cx="6927773" cy="3606800"/>
                      </a:xfrm>
                      <a:prstGeom prst="rect">
                        <a:avLst/>
                      </a:prstGeom>
                    </p:spPr>
                  </p:pic>
                </p:oleObj>
              </mc:Fallback>
            </mc:AlternateContent>
          </a:graphicData>
        </a:graphic>
      </p:graphicFrame>
    </p:spTree>
    <p:extLst>
      <p:ext uri="{BB962C8B-B14F-4D97-AF65-F5344CB8AC3E}">
        <p14:creationId xmlns:p14="http://schemas.microsoft.com/office/powerpoint/2010/main" val="1073050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rPr>
              <a:t>Avere</a:t>
            </a:r>
            <a:r>
              <a:rPr lang="en-US" altLang="ko-KR" sz="1200" dirty="0">
                <a:solidFill>
                  <a:schemeClr val="tx1">
                    <a:lumMod val="75000"/>
                    <a:lumOff val="25000"/>
                  </a:schemeClr>
                </a:solidFill>
              </a:rPr>
              <a:t> il proprio e-business non </a:t>
            </a:r>
            <a:r>
              <a:rPr lang="en-US" altLang="ko-KR" sz="1200" dirty="0" err="1">
                <a:solidFill>
                  <a:schemeClr val="tx1">
                    <a:lumMod val="75000"/>
                    <a:lumOff val="25000"/>
                  </a:schemeClr>
                </a:solidFill>
              </a:rPr>
              <a:t>è</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così</a:t>
            </a:r>
            <a:r>
              <a:rPr lang="en-US" altLang="ko-KR" sz="1200" dirty="0">
                <a:solidFill>
                  <a:schemeClr val="tx1">
                    <a:lumMod val="75000"/>
                    <a:lumOff val="25000"/>
                  </a:schemeClr>
                </a:solidFill>
              </a:rPr>
              <a:t> facile come </a:t>
            </a:r>
            <a:r>
              <a:rPr lang="en-US" altLang="ko-KR" sz="1200" dirty="0" err="1">
                <a:solidFill>
                  <a:schemeClr val="tx1">
                    <a:lumMod val="75000"/>
                    <a:lumOff val="25000"/>
                  </a:schemeClr>
                </a:solidFill>
              </a:rPr>
              <a:t>potrebbe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sembrare</a:t>
            </a:r>
            <a:r>
              <a:rPr lang="en-US" altLang="ko-KR" sz="1200" dirty="0">
                <a:solidFill>
                  <a:schemeClr val="tx1">
                    <a:lumMod val="75000"/>
                    <a:lumOff val="25000"/>
                  </a:schemeClr>
                </a:solidFill>
              </a:rPr>
              <a:t> in </a:t>
            </a:r>
            <a:r>
              <a:rPr lang="en-US" altLang="ko-KR" sz="1200" dirty="0" err="1">
                <a:solidFill>
                  <a:schemeClr val="tx1">
                    <a:lumMod val="75000"/>
                    <a:lumOff val="25000"/>
                  </a:schemeClr>
                </a:solidFill>
              </a:rPr>
              <a:t>quanto</a:t>
            </a:r>
            <a:r>
              <a:rPr lang="en-US" altLang="ko-KR" sz="1200" dirty="0">
                <a:solidFill>
                  <a:schemeClr val="tx1">
                    <a:lumMod val="75000"/>
                    <a:lumOff val="25000"/>
                  </a:schemeClr>
                </a:solidFill>
              </a:rPr>
              <a:t> lo </a:t>
            </a:r>
            <a:r>
              <a:rPr lang="en-US" altLang="ko-KR" sz="1200" dirty="0" err="1">
                <a:solidFill>
                  <a:schemeClr val="tx1">
                    <a:lumMod val="75000"/>
                    <a:lumOff val="25000"/>
                  </a:schemeClr>
                </a:solidFill>
              </a:rPr>
              <a:t>spazio</a:t>
            </a:r>
            <a:r>
              <a:rPr lang="en-US" altLang="ko-KR" sz="1200" dirty="0">
                <a:solidFill>
                  <a:schemeClr val="tx1">
                    <a:lumMod val="75000"/>
                    <a:lumOff val="25000"/>
                  </a:schemeClr>
                </a:solidFill>
              </a:rPr>
              <a:t> di e-commerce </a:t>
            </a:r>
            <a:r>
              <a:rPr lang="en-US" altLang="ko-KR" sz="1200" dirty="0" err="1">
                <a:solidFill>
                  <a:schemeClr val="tx1">
                    <a:lumMod val="75000"/>
                    <a:lumOff val="25000"/>
                  </a:schemeClr>
                </a:solidFill>
              </a:rPr>
              <a:t>può</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essere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impegnativo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Tuttavia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può</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essere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trasformato</a:t>
            </a:r>
            <a:r>
              <a:rPr lang="en-US" altLang="ko-KR" sz="1200" dirty="0">
                <a:solidFill>
                  <a:schemeClr val="tx1">
                    <a:lumMod val="75000"/>
                    <a:lumOff val="25000"/>
                  </a:schemeClr>
                </a:solidFill>
              </a:rPr>
              <a:t> in un </a:t>
            </a:r>
            <a:r>
              <a:rPr lang="en-US" altLang="ko-KR" sz="1200" dirty="0" err="1">
                <a:solidFill>
                  <a:schemeClr val="tx1">
                    <a:lumMod val="75000"/>
                    <a:lumOff val="25000"/>
                  </a:schemeClr>
                </a:solidFill>
              </a:rPr>
              <a:t>lavoro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redditizio</a:t>
            </a:r>
            <a:r>
              <a:rPr lang="en-US" altLang="ko-KR" sz="1200" dirty="0">
                <a:solidFill>
                  <a:schemeClr val="tx1">
                    <a:lumMod val="75000"/>
                    <a:lumOff val="25000"/>
                  </a:schemeClr>
                </a:solidFill>
              </a:rPr>
              <a:t> se </a:t>
            </a:r>
            <a:r>
              <a:rPr lang="en-US" altLang="ko-KR" sz="1200" dirty="0" err="1">
                <a:solidFill>
                  <a:schemeClr val="tx1">
                    <a:lumMod val="75000"/>
                    <a:lumOff val="25000"/>
                  </a:schemeClr>
                </a:solidFill>
              </a:rPr>
              <a:t>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considerano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alcune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cose</a:t>
            </a:r>
            <a:r>
              <a:rPr lang="en-US" altLang="ko-KR" sz="1200" dirty="0">
                <a:solidFill>
                  <a:schemeClr val="tx1">
                    <a:lumMod val="75000"/>
                    <a:lumOff val="25000"/>
                  </a:schemeClr>
                </a:solidFill>
              </a:rPr>
              <a:t> di base. Il </a:t>
            </a:r>
            <a:r>
              <a:rPr lang="en-US" altLang="ko-KR" sz="1200" dirty="0" err="1">
                <a:solidFill>
                  <a:schemeClr val="tx1">
                    <a:lumMod val="75000"/>
                    <a:lumOff val="25000"/>
                  </a:schemeClr>
                </a:solidFill>
              </a:rPr>
              <a:t>più</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importante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è</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decidere</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iniziare</a:t>
            </a:r>
            <a:r>
              <a:rPr lang="en-US" altLang="ko-KR" sz="1200" dirty="0">
                <a:solidFill>
                  <a:schemeClr val="tx1">
                    <a:lumMod val="75000"/>
                    <a:lumOff val="25000"/>
                  </a:schemeClr>
                </a:solidFill>
              </a:rPr>
              <a:t> e poi </a:t>
            </a:r>
            <a:r>
              <a:rPr lang="en-US" altLang="ko-KR" sz="1200" dirty="0" err="1">
                <a:solidFill>
                  <a:schemeClr val="tx1">
                    <a:lumMod val="75000"/>
                    <a:lumOff val="25000"/>
                  </a:schemeClr>
                </a:solidFill>
              </a:rPr>
              <a:t>tutto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ciò</a:t>
            </a:r>
            <a:r>
              <a:rPr lang="en-US" altLang="ko-KR" sz="1200" dirty="0">
                <a:solidFill>
                  <a:schemeClr val="tx1">
                    <a:lumMod val="75000"/>
                    <a:lumOff val="25000"/>
                  </a:schemeClr>
                </a:solidFill>
              </a:rPr>
              <a:t> che serve </a:t>
            </a:r>
            <a:r>
              <a:rPr lang="en-US" altLang="ko-KR" sz="1200" dirty="0" err="1">
                <a:solidFill>
                  <a:schemeClr val="tx1">
                    <a:lumMod val="75000"/>
                    <a:lumOff val="25000"/>
                  </a:schemeClr>
                </a:solidFill>
              </a:rPr>
              <a:t>è</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ambizione</a:t>
            </a:r>
            <a:r>
              <a:rPr lang="en-US" altLang="ko-KR" sz="1200" dirty="0">
                <a:solidFill>
                  <a:schemeClr val="tx1">
                    <a:lumMod val="75000"/>
                    <a:lumOff val="25000"/>
                  </a:schemeClr>
                </a:solidFill>
              </a:rPr>
              <a:t>, tempo, (</a:t>
            </a:r>
            <a:r>
              <a:rPr lang="en-US" altLang="ko-KR" sz="1200" dirty="0" err="1">
                <a:solidFill>
                  <a:schemeClr val="tx1">
                    <a:lumMod val="75000"/>
                    <a:lumOff val="25000"/>
                  </a:schemeClr>
                </a:solidFill>
              </a:rPr>
              <a:t>duro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lavoro</a:t>
            </a:r>
            <a:r>
              <a:rPr lang="en-US" altLang="ko-KR" sz="1200" dirty="0">
                <a:solidFill>
                  <a:schemeClr val="tx1">
                    <a:lumMod val="75000"/>
                    <a:lumOff val="25000"/>
                  </a:schemeClr>
                </a:solidFill>
              </a:rPr>
              <a:t> e un po 'di </a:t>
            </a:r>
            <a:r>
              <a:rPr lang="en-US" altLang="ko-KR" sz="1200" dirty="0" err="1">
                <a:solidFill>
                  <a:schemeClr val="tx1">
                    <a:lumMod val="75000"/>
                    <a:lumOff val="25000"/>
                  </a:schemeClr>
                </a:solidFill>
              </a:rPr>
              <a:t>capitale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iniziale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Tieni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presente</a:t>
            </a:r>
            <a:r>
              <a:rPr lang="en-US" altLang="ko-KR" sz="1200" dirty="0">
                <a:solidFill>
                  <a:schemeClr val="tx1">
                    <a:lumMod val="75000"/>
                    <a:lumOff val="25000"/>
                  </a:schemeClr>
                </a:solidFill>
              </a:rPr>
              <a:t> che non </a:t>
            </a:r>
            <a:r>
              <a:rPr lang="en-US" altLang="ko-KR" sz="1200" dirty="0" err="1">
                <a:solidFill>
                  <a:schemeClr val="tx1">
                    <a:lumMod val="75000"/>
                    <a:lumOff val="25000"/>
                  </a:schemeClr>
                </a:solidFill>
              </a:rPr>
              <a:t>farai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tutto</a:t>
            </a:r>
            <a:r>
              <a:rPr lang="en-US" altLang="ko-KR" sz="1200" dirty="0">
                <a:solidFill>
                  <a:schemeClr val="tx1">
                    <a:lumMod val="75000"/>
                    <a:lumOff val="25000"/>
                  </a:schemeClr>
                </a:solidFill>
              </a:rPr>
              <a:t> bene al </a:t>
            </a:r>
            <a:r>
              <a:rPr lang="en-US" altLang="ko-KR" sz="1200" dirty="0" err="1">
                <a:solidFill>
                  <a:schemeClr val="tx1">
                    <a:lumMod val="75000"/>
                    <a:lumOff val="25000"/>
                  </a:schemeClr>
                </a:solidFill>
              </a:rPr>
              <a:t>tuo</a:t>
            </a:r>
            <a:r>
              <a:rPr lang="en-US" altLang="ko-KR" sz="1200" dirty="0">
                <a:solidFill>
                  <a:schemeClr val="tx1">
                    <a:lumMod val="75000"/>
                    <a:lumOff val="25000"/>
                  </a:schemeClr>
                </a:solidFill>
              </a:rPr>
              <a:t> primo </a:t>
            </a:r>
            <a:r>
              <a:rPr lang="en-US" altLang="ko-KR" sz="1200" dirty="0" err="1">
                <a:solidFill>
                  <a:schemeClr val="tx1">
                    <a:lumMod val="75000"/>
                    <a:lumOff val="25000"/>
                  </a:schemeClr>
                </a:solidFill>
              </a:rPr>
              <a:t>giro</a:t>
            </a:r>
            <a:r>
              <a:rPr lang="en-US" altLang="ko-KR" sz="1200" dirty="0">
                <a:solidFill>
                  <a:schemeClr val="tx1">
                    <a:lumMod val="75000"/>
                    <a:lumOff val="25000"/>
                  </a:schemeClr>
                </a:solidFill>
              </a:rPr>
              <a:t>. 
Le </a:t>
            </a:r>
            <a:r>
              <a:rPr lang="en-US" altLang="ko-KR" sz="1200" dirty="0" err="1">
                <a:solidFill>
                  <a:schemeClr val="tx1">
                    <a:lumMod val="75000"/>
                    <a:lumOff val="25000"/>
                  </a:schemeClr>
                </a:solidFill>
              </a:rPr>
              <a:t>attività</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pratiche</a:t>
            </a:r>
            <a:r>
              <a:rPr lang="en-US" altLang="ko-KR" sz="1200" dirty="0">
                <a:solidFill>
                  <a:schemeClr val="tx1">
                    <a:lumMod val="75000"/>
                    <a:lumOff val="25000"/>
                  </a:schemeClr>
                </a:solidFill>
              </a:rPr>
              <a:t> che </a:t>
            </a:r>
            <a:r>
              <a:rPr lang="en-US" altLang="ko-KR" sz="1200" dirty="0" err="1">
                <a:solidFill>
                  <a:schemeClr val="tx1">
                    <a:lumMod val="75000"/>
                    <a:lumOff val="25000"/>
                  </a:schemeClr>
                </a:solidFill>
              </a:rPr>
              <a:t>hai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svolto</a:t>
            </a:r>
            <a:r>
              <a:rPr lang="en-US" altLang="ko-KR" sz="1200" dirty="0">
                <a:solidFill>
                  <a:schemeClr val="tx1">
                    <a:lumMod val="75000"/>
                    <a:lumOff val="25000"/>
                  </a:schemeClr>
                </a:solidFill>
              </a:rPr>
              <a:t> in </a:t>
            </a:r>
            <a:r>
              <a:rPr lang="en-US" altLang="ko-KR" sz="1200" dirty="0" err="1">
                <a:solidFill>
                  <a:schemeClr val="tx1">
                    <a:lumMod val="75000"/>
                    <a:lumOff val="25000"/>
                  </a:schemeClr>
                </a:solidFill>
              </a:rPr>
              <a:t>questa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ricerca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permetteranno</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avviare</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vero</a:t>
            </a:r>
            <a:r>
              <a:rPr lang="en-US" altLang="ko-KR" sz="1200" dirty="0">
                <a:solidFill>
                  <a:schemeClr val="tx1">
                    <a:lumMod val="75000"/>
                    <a:lumOff val="25000"/>
                  </a:schemeClr>
                </a:solidFill>
              </a:rPr>
              <a:t> e proprio e-business che </a:t>
            </a:r>
            <a:r>
              <a:rPr lang="en-US" altLang="ko-KR" sz="1200" dirty="0" err="1">
                <a:solidFill>
                  <a:schemeClr val="tx1">
                    <a:lumMod val="75000"/>
                    <a:lumOff val="25000"/>
                  </a:schemeClr>
                </a:solidFill>
              </a:rPr>
              <a:t>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trasformerà</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sicuramente</a:t>
            </a:r>
            <a:r>
              <a:rPr lang="en-US" altLang="ko-KR" sz="1200" dirty="0">
                <a:solidFill>
                  <a:schemeClr val="tx1">
                    <a:lumMod val="75000"/>
                    <a:lumOff val="25000"/>
                  </a:schemeClr>
                </a:solidFill>
              </a:rPr>
              <a:t> in un </a:t>
            </a:r>
            <a:r>
              <a:rPr lang="en-US" altLang="ko-KR" sz="1200" dirty="0" err="1">
                <a:solidFill>
                  <a:schemeClr val="tx1">
                    <a:lumMod val="75000"/>
                    <a:lumOff val="25000"/>
                  </a:schemeClr>
                </a:solidFill>
              </a:rPr>
              <a:t>uomo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d'affari</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successo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Rifletti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ciò</a:t>
            </a:r>
            <a:r>
              <a:rPr lang="en-US" altLang="ko-KR" sz="1200" dirty="0">
                <a:solidFill>
                  <a:schemeClr val="tx1">
                    <a:lumMod val="75000"/>
                    <a:lumOff val="25000"/>
                  </a:schemeClr>
                </a:solidFill>
              </a:rPr>
              <a:t> che </a:t>
            </a:r>
            <a:r>
              <a:rPr lang="en-US" altLang="ko-KR" sz="1200" dirty="0" err="1">
                <a:solidFill>
                  <a:schemeClr val="tx1">
                    <a:lumMod val="75000"/>
                    <a:lumOff val="25000"/>
                  </a:schemeClr>
                </a:solidFill>
              </a:rPr>
              <a:t>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è</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piaciuto</a:t>
            </a:r>
            <a:r>
              <a:rPr lang="en-US" altLang="ko-KR" sz="1200" dirty="0">
                <a:solidFill>
                  <a:schemeClr val="tx1">
                    <a:lumMod val="75000"/>
                    <a:lumOff val="25000"/>
                  </a:schemeClr>
                </a:solidFill>
              </a:rPr>
              <a:t> in </a:t>
            </a:r>
            <a:r>
              <a:rPr lang="en-US" altLang="ko-KR" sz="1200" dirty="0" err="1">
                <a:solidFill>
                  <a:schemeClr val="tx1">
                    <a:lumMod val="75000"/>
                    <a:lumOff val="25000"/>
                  </a:schemeClr>
                </a:solidFill>
              </a:rPr>
              <a:t>questa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parte</a:t>
            </a:r>
            <a:r>
              <a:rPr lang="en-US" altLang="ko-KR" sz="1200" dirty="0">
                <a:solidFill>
                  <a:schemeClr val="tx1">
                    <a:lumMod val="75000"/>
                    <a:lumOff val="25000"/>
                  </a:schemeClr>
                </a:solidFill>
              </a:rPr>
              <a:t> del </a:t>
            </a:r>
            <a:r>
              <a:rPr lang="en-US" altLang="ko-KR" sz="1200" dirty="0" err="1">
                <a:solidFill>
                  <a:schemeClr val="tx1">
                    <a:lumMod val="75000"/>
                    <a:lumOff val="25000"/>
                  </a:schemeClr>
                </a:solidFill>
              </a:rPr>
              <a:t>corso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ciò</a:t>
            </a:r>
            <a:r>
              <a:rPr lang="en-US" altLang="ko-KR" sz="1200" dirty="0">
                <a:solidFill>
                  <a:schemeClr val="tx1">
                    <a:lumMod val="75000"/>
                    <a:lumOff val="25000"/>
                  </a:schemeClr>
                </a:solidFill>
              </a:rPr>
              <a:t> che </a:t>
            </a:r>
            <a:r>
              <a:rPr lang="en-US" altLang="ko-KR" sz="1200" dirty="0" err="1">
                <a:solidFill>
                  <a:schemeClr val="tx1">
                    <a:lumMod val="75000"/>
                    <a:lumOff val="25000"/>
                  </a:schemeClr>
                </a:solidFill>
              </a:rPr>
              <a:t>hai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trovato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stimolante</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su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ciò</a:t>
            </a:r>
            <a:r>
              <a:rPr lang="en-US" altLang="ko-KR" sz="1200" dirty="0">
                <a:solidFill>
                  <a:schemeClr val="tx1">
                    <a:lumMod val="75000"/>
                    <a:lumOff val="25000"/>
                  </a:schemeClr>
                </a:solidFill>
              </a:rPr>
              <a:t> che </a:t>
            </a:r>
            <a:r>
              <a:rPr lang="en-US" altLang="ko-KR" sz="1200" dirty="0" err="1">
                <a:solidFill>
                  <a:schemeClr val="tx1">
                    <a:lumMod val="75000"/>
                    <a:lumOff val="25000"/>
                  </a:schemeClr>
                </a:solidFill>
              </a:rPr>
              <a:t>faresti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diversamente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Allo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stesso</a:t>
            </a:r>
            <a:r>
              <a:rPr lang="en-US" altLang="ko-KR" sz="1200" dirty="0">
                <a:solidFill>
                  <a:schemeClr val="tx1">
                    <a:lumMod val="75000"/>
                    <a:lumOff val="25000"/>
                  </a:schemeClr>
                </a:solidFill>
              </a:rPr>
              <a:t> tempo, </a:t>
            </a:r>
            <a:r>
              <a:rPr lang="en-US" altLang="ko-KR" sz="1200" dirty="0" err="1">
                <a:solidFill>
                  <a:schemeClr val="tx1">
                    <a:lumMod val="75000"/>
                    <a:lumOff val="25000"/>
                  </a:schemeClr>
                </a:solidFill>
              </a:rPr>
              <a:t>ricorda</a:t>
            </a:r>
            <a:r>
              <a:rPr lang="en-US" altLang="ko-KR" sz="1200" dirty="0">
                <a:solidFill>
                  <a:schemeClr val="tx1">
                    <a:lumMod val="75000"/>
                    <a:lumOff val="25000"/>
                  </a:schemeClr>
                </a:solidFill>
              </a:rPr>
              <a:t> di </a:t>
            </a:r>
            <a:r>
              <a:rPr lang="en-US" altLang="ko-KR" sz="1200" dirty="0" err="1">
                <a:solidFill>
                  <a:schemeClr val="tx1">
                    <a:lumMod val="75000"/>
                    <a:lumOff val="25000"/>
                  </a:schemeClr>
                </a:solidFill>
              </a:rPr>
              <a:t>esplorare</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sezione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Risorse</a:t>
            </a:r>
            <a:r>
              <a:rPr lang="en-US" altLang="ko-KR" sz="1200" dirty="0">
                <a:solidFill>
                  <a:schemeClr val="tx1">
                    <a:lumMod val="75000"/>
                    <a:lumOff val="25000"/>
                  </a:schemeClr>
                </a:solidFill>
              </a:rPr>
              <a:t> per </a:t>
            </a:r>
            <a:r>
              <a:rPr lang="en-US" altLang="ko-KR" sz="1200" dirty="0" err="1">
                <a:solidFill>
                  <a:schemeClr val="tx1">
                    <a:lumMod val="75000"/>
                    <a:lumOff val="25000"/>
                  </a:schemeClr>
                </a:solidFill>
              </a:rPr>
              <a:t>ampliare</a:t>
            </a:r>
            <a:r>
              <a:rPr lang="en-US" altLang="ko-KR" sz="1200" dirty="0">
                <a:solidFill>
                  <a:schemeClr val="tx1">
                    <a:lumMod val="75000"/>
                    <a:lumOff val="25000"/>
                  </a:schemeClr>
                </a:solidFill>
              </a:rPr>
              <a:t> le </a:t>
            </a:r>
            <a:r>
              <a:rPr lang="en-US" altLang="ko-KR" sz="1200" dirty="0" err="1">
                <a:solidFill>
                  <a:schemeClr val="tx1">
                    <a:lumMod val="75000"/>
                    <a:lumOff val="25000"/>
                  </a:schemeClr>
                </a:solidFill>
              </a:rPr>
              <a:t>tue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conoscenze</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dirty="0" err="1"/>
              <a:t>Conclusione</a:t>
            </a:r>
            <a:r>
              <a:rPr lang="en-US" altLang="ko-KR" sz="1800" b="1" dirty="0"/>
              <a:t>: </a:t>
            </a:r>
            <a:r>
              <a:rPr lang="en-US" altLang="ko-KR" sz="1800" b="1" dirty="0" err="1"/>
              <a:t>cosa</a:t>
            </a:r>
            <a:r>
              <a:rPr lang="en-US" altLang="ko-KR" sz="1800" b="1" dirty="0"/>
              <a:t> </a:t>
            </a:r>
            <a:r>
              <a:rPr lang="en-US" altLang="ko-KR" sz="1800" b="1" dirty="0" err="1"/>
              <a:t>porterò</a:t>
            </a:r>
            <a:r>
              <a:rPr lang="en-US" altLang="ko-KR" sz="1800" b="1" dirty="0"/>
              <a:t> a casa?</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8C8BE9DF-08D4-48C8-BA02-FD0A5B775BA9}"/>
              </a:ext>
            </a:extLst>
          </p:cNvPr>
          <p:cNvSpPr>
            <a:spLocks noGrp="1"/>
          </p:cNvSpPr>
          <p:nvPr>
            <p:ph type="body" sz="quarter" idx="10"/>
          </p:nvPr>
        </p:nvSpPr>
        <p:spPr>
          <a:xfrm>
            <a:off x="107504" y="291848"/>
            <a:ext cx="9144000" cy="576064"/>
          </a:xfrm>
        </p:spPr>
        <p:txBody>
          <a:bodyPr/>
          <a:lstStyle/>
          <a:p>
            <a:r>
              <a:rPr lang="es-ES" sz="2000" b="1" dirty="0">
                <a:solidFill>
                  <a:schemeClr val="tx1"/>
                </a:solidFill>
              </a:rPr>
              <a:t>Quest 3: Aziende redditizie richieste nell’ambiente online </a:t>
            </a:r>
            <a:endParaRPr lang="es-ES" sz="2000" b="1" dirty="0"/>
          </a:p>
        </p:txBody>
      </p:sp>
    </p:spTree>
    <p:extLst>
      <p:ext uri="{BB962C8B-B14F-4D97-AF65-F5344CB8AC3E}">
        <p14:creationId xmlns:p14="http://schemas.microsoft.com/office/powerpoint/2010/main" val="1494466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err="1">
                <a:solidFill>
                  <a:schemeClr val="tx1"/>
                </a:solidFill>
              </a:rPr>
              <a:t>Autovalutazione</a:t>
            </a:r>
            <a:endParaRPr lang="es-ES" sz="2000" b="1"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912768" cy="282799"/>
          </a:xfrm>
        </p:spPr>
        <p:txBody>
          <a:bodyPr/>
          <a:lstStyle/>
          <a:p>
            <a:pPr lvl="0" algn="l"/>
            <a:r>
              <a:rPr lang="en-US" altLang="ko-KR" sz="1800" b="1" dirty="0" err="1"/>
              <a:t>Domande</a:t>
            </a:r>
            <a:r>
              <a:rPr lang="en-US" altLang="ko-KR" sz="1800" b="1" dirty="0"/>
              <a:t> a </a:t>
            </a:r>
            <a:r>
              <a:rPr lang="en-US" altLang="ko-KR" sz="1800" b="1" dirty="0" err="1"/>
              <a:t>scelta</a:t>
            </a:r>
            <a:r>
              <a:rPr lang="en-US" altLang="ko-KR" sz="1800" b="1" dirty="0"/>
              <a:t> </a:t>
            </a:r>
            <a:r>
              <a:rPr lang="en-US" altLang="ko-KR" sz="1800" b="1" dirty="0" err="1"/>
              <a:t>multipla</a:t>
            </a:r>
            <a:r>
              <a:rPr lang="en-US" altLang="ko-KR" sz="1800" b="1" dirty="0"/>
              <a:t>: </a:t>
            </a:r>
            <a:r>
              <a:rPr lang="en-US" altLang="ko-KR" sz="1800" dirty="0" err="1"/>
              <a:t>consolida</a:t>
            </a:r>
            <a:r>
              <a:rPr lang="en-US" altLang="ko-KR" sz="1800" dirty="0"/>
              <a:t> il </a:t>
            </a:r>
            <a:r>
              <a:rPr lang="en-US" altLang="ko-KR" sz="1800" dirty="0" err="1"/>
              <a:t>tuo</a:t>
            </a:r>
            <a:r>
              <a:rPr lang="en-US" altLang="ko-KR" sz="1800" dirty="0"/>
              <a:t> </a:t>
            </a:r>
            <a:r>
              <a:rPr lang="en-US" altLang="ko-KR" sz="1800" dirty="0" err="1"/>
              <a:t>apprendimento</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altLang="ko-KR" sz="1200" b="1" dirty="0" err="1"/>
              <a:t>Domanda</a:t>
            </a:r>
            <a:r>
              <a:rPr lang="en-US" altLang="ko-KR" sz="1200" b="1" dirty="0"/>
              <a:t> 1. Quale NON </a:t>
            </a:r>
            <a:r>
              <a:rPr lang="en-US" altLang="ko-KR" sz="1200" b="1" dirty="0" err="1"/>
              <a:t>è</a:t>
            </a:r>
            <a:r>
              <a:rPr lang="en-US" altLang="ko-KR" sz="1200" b="1" dirty="0"/>
              <a:t> il </a:t>
            </a:r>
            <a:r>
              <a:rPr lang="en-US" altLang="ko-KR" sz="1200" b="1" dirty="0" err="1"/>
              <a:t>vantaggio</a:t>
            </a:r>
            <a:r>
              <a:rPr lang="en-US" altLang="ko-KR" sz="1200" b="1" dirty="0"/>
              <a:t> del </a:t>
            </a:r>
            <a:r>
              <a:rPr lang="en-US" altLang="ko-KR" sz="1200" b="1" dirty="0" err="1"/>
              <a:t>lavoro</a:t>
            </a:r>
            <a:r>
              <a:rPr lang="en-US" altLang="ko-KR" sz="1200" b="1" dirty="0"/>
              <a:t> di </a:t>
            </a:r>
            <a:r>
              <a:rPr lang="en-US" altLang="ko-KR" sz="1200" b="1" dirty="0" err="1"/>
              <a:t>squadra</a:t>
            </a:r>
            <a:r>
              <a:rPr lang="en-US" altLang="ko-KR" sz="1200" b="1" dirty="0"/>
              <a:t>?</a:t>
            </a:r>
            <a:r>
              <a:rPr lang="en-US" altLang="ko-KR" sz="1200" dirty="0"/>
              <a:t>
</a:t>
            </a:r>
            <a:r>
              <a:rPr lang="en-US" altLang="ko-KR" sz="1200" dirty="0" err="1"/>
              <a:t>Opzione</a:t>
            </a:r>
            <a:r>
              <a:rPr lang="en-US" altLang="ko-KR" sz="1200" dirty="0"/>
              <a:t> a: </a:t>
            </a:r>
            <a:r>
              <a:rPr lang="en-US" altLang="ko-KR" sz="1200" dirty="0" err="1"/>
              <a:t>riduce</a:t>
            </a:r>
            <a:r>
              <a:rPr lang="en-US" altLang="ko-KR" sz="1200" dirty="0"/>
              <a:t> lo stress.
</a:t>
            </a:r>
            <a:r>
              <a:rPr lang="en-US" altLang="ko-KR" sz="1200" dirty="0" err="1"/>
              <a:t>Opzione</a:t>
            </a:r>
            <a:r>
              <a:rPr lang="en-US" altLang="ko-KR" sz="1200" dirty="0"/>
              <a:t> b: </a:t>
            </a:r>
            <a:r>
              <a:rPr lang="en-US" altLang="ko-KR" sz="1200" dirty="0" err="1"/>
              <a:t>migliora</a:t>
            </a:r>
            <a:r>
              <a:rPr lang="en-US" altLang="ko-KR" sz="1200" dirty="0"/>
              <a:t> la </a:t>
            </a:r>
            <a:r>
              <a:rPr lang="en-US" altLang="ko-KR" sz="1200" dirty="0" err="1"/>
              <a:t>qualità</a:t>
            </a:r>
            <a:r>
              <a:rPr lang="en-US" altLang="ko-KR" sz="1200" dirty="0"/>
              <a:t> del </a:t>
            </a:r>
            <a:r>
              <a:rPr lang="en-US" altLang="ko-KR" sz="1200" dirty="0" err="1"/>
              <a:t>lavoro</a:t>
            </a:r>
            <a:r>
              <a:rPr lang="en-US" altLang="ko-KR" sz="1200" dirty="0"/>
              <a:t>.
</a:t>
            </a:r>
            <a:r>
              <a:rPr lang="en-US" altLang="ko-KR" sz="1200" dirty="0" err="1"/>
              <a:t>Opzione</a:t>
            </a:r>
            <a:r>
              <a:rPr lang="en-US" altLang="ko-KR" sz="1200" dirty="0"/>
              <a:t> c: </a:t>
            </a:r>
            <a:r>
              <a:rPr lang="en-US" altLang="ko-KR" sz="1200" dirty="0" err="1"/>
              <a:t>sviluppa</a:t>
            </a:r>
            <a:r>
              <a:rPr lang="en-US" altLang="ko-KR" sz="1200" dirty="0"/>
              <a:t> </a:t>
            </a:r>
            <a:r>
              <a:rPr lang="en-US" altLang="ko-KR" sz="1200" dirty="0" err="1"/>
              <a:t>ansia</a:t>
            </a:r>
            <a:r>
              <a:rPr lang="en-US" altLang="ko-KR" sz="1200" dirty="0"/>
              <a:t>.
</a:t>
            </a:r>
            <a:r>
              <a:rPr lang="en-US" altLang="ko-KR" sz="1200" dirty="0" err="1"/>
              <a:t>Opzione</a:t>
            </a:r>
            <a:r>
              <a:rPr lang="en-US" altLang="ko-KR" sz="1200" dirty="0"/>
              <a:t> d: </a:t>
            </a:r>
            <a:r>
              <a:rPr lang="en-US" altLang="ko-KR" sz="1200" dirty="0" err="1"/>
              <a:t>promuove</a:t>
            </a:r>
            <a:r>
              <a:rPr lang="en-US" altLang="ko-KR" sz="1200" dirty="0"/>
              <a:t> la </a:t>
            </a:r>
            <a:r>
              <a:rPr lang="en-US" altLang="ko-KR" sz="1200" dirty="0" err="1"/>
              <a:t>creatività</a:t>
            </a:r>
            <a:r>
              <a:rPr lang="en-US" altLang="ko-KR" sz="1200" dirty="0"/>
              <a:t>.</a:t>
            </a:r>
          </a:p>
          <a:p>
            <a:pPr algn="just">
              <a:lnSpc>
                <a:spcPct val="150000"/>
              </a:lnSpc>
            </a:pPr>
            <a:endParaRPr lang="en-US" altLang="ko-KR"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b="1" dirty="0" err="1"/>
              <a:t>Domanda</a:t>
            </a:r>
            <a:r>
              <a:rPr lang="en-US" altLang="ko-KR" sz="1200" b="1" dirty="0"/>
              <a:t> 2. Come </a:t>
            </a:r>
            <a:r>
              <a:rPr lang="en-US" altLang="ko-KR" sz="1200" b="1" dirty="0" err="1"/>
              <a:t>può</a:t>
            </a:r>
            <a:r>
              <a:rPr lang="en-US" altLang="ko-KR" sz="1200" b="1" dirty="0"/>
              <a:t> un leader </a:t>
            </a:r>
            <a:r>
              <a:rPr lang="en-US" altLang="ko-KR" sz="1200" b="1" dirty="0" err="1"/>
              <a:t>incoraggiare</a:t>
            </a:r>
            <a:r>
              <a:rPr lang="en-US" altLang="ko-KR" sz="1200" b="1" dirty="0"/>
              <a:t> lo spirito di </a:t>
            </a:r>
            <a:r>
              <a:rPr lang="en-US" altLang="ko-KR" sz="1200" b="1" dirty="0" err="1"/>
              <a:t>squadra</a:t>
            </a:r>
            <a:r>
              <a:rPr lang="en-US" altLang="ko-KR" sz="1200" b="1" dirty="0"/>
              <a:t>?</a:t>
            </a:r>
            <a:r>
              <a:rPr lang="en-US" altLang="ko-KR" sz="1200" dirty="0"/>
              <a:t>
</a:t>
            </a:r>
            <a:r>
              <a:rPr lang="en-US" altLang="ko-KR" sz="1200" dirty="0" err="1"/>
              <a:t>Opzione</a:t>
            </a:r>
            <a:r>
              <a:rPr lang="en-US" altLang="ko-KR" sz="1200" dirty="0"/>
              <a:t> a: </a:t>
            </a:r>
            <a:r>
              <a:rPr lang="en-US" altLang="ko-KR" sz="1200" dirty="0" err="1"/>
              <a:t>Organizza</a:t>
            </a:r>
            <a:r>
              <a:rPr lang="en-US" altLang="ko-KR" sz="1200" dirty="0"/>
              <a:t> </a:t>
            </a:r>
            <a:r>
              <a:rPr lang="en-US" altLang="ko-KR" sz="1200" dirty="0" err="1"/>
              <a:t>attività</a:t>
            </a:r>
            <a:r>
              <a:rPr lang="en-US" altLang="ko-KR" sz="1200" dirty="0"/>
              <a:t> </a:t>
            </a:r>
            <a:r>
              <a:rPr lang="en-US" altLang="ko-KR" sz="1200" dirty="0" err="1"/>
              <a:t>professionali</a:t>
            </a:r>
            <a:r>
              <a:rPr lang="en-US" altLang="ko-KR" sz="1200" dirty="0"/>
              <a:t>.
</a:t>
            </a:r>
            <a:r>
              <a:rPr lang="en-US" altLang="ko-KR" sz="1200" dirty="0" err="1"/>
              <a:t>Opzione</a:t>
            </a:r>
            <a:r>
              <a:rPr lang="en-US" altLang="ko-KR" sz="1200" dirty="0"/>
              <a:t> b: </a:t>
            </a:r>
            <a:r>
              <a:rPr lang="en-US" altLang="ko-KR" sz="1200" dirty="0" err="1"/>
              <a:t>delega</a:t>
            </a:r>
            <a:r>
              <a:rPr lang="en-US" altLang="ko-KR" sz="1200" dirty="0"/>
              <a:t> </a:t>
            </a:r>
            <a:r>
              <a:rPr lang="en-US" altLang="ko-KR" sz="1200" dirty="0" err="1"/>
              <a:t>compiti</a:t>
            </a:r>
            <a:r>
              <a:rPr lang="en-US" altLang="ko-KR" sz="1200" dirty="0"/>
              <a:t>.
</a:t>
            </a:r>
            <a:r>
              <a:rPr lang="en-US" altLang="ko-KR" sz="1200" dirty="0" err="1"/>
              <a:t>Opzione</a:t>
            </a:r>
            <a:r>
              <a:rPr lang="en-US" altLang="ko-KR" sz="1200" dirty="0"/>
              <a:t> c: </a:t>
            </a:r>
            <a:r>
              <a:rPr lang="en-US" altLang="ko-KR" sz="1200" dirty="0" err="1"/>
              <a:t>crea</a:t>
            </a:r>
            <a:r>
              <a:rPr lang="en-US" altLang="ko-KR" sz="1200" dirty="0"/>
              <a:t> un senso di </a:t>
            </a:r>
            <a:r>
              <a:rPr lang="en-US" altLang="ko-KR" sz="1200" dirty="0" err="1"/>
              <a:t>appartenenza</a:t>
            </a:r>
            <a:r>
              <a:rPr lang="en-US" altLang="ko-KR" sz="1200" dirty="0"/>
              <a:t> </a:t>
            </a:r>
            <a:r>
              <a:rPr lang="en-US" altLang="ko-KR" sz="1200" dirty="0" err="1"/>
              <a:t>all'organizzazione</a:t>
            </a:r>
            <a:r>
              <a:rPr lang="en-US" altLang="ko-KR" sz="1200" dirty="0"/>
              <a:t>.
</a:t>
            </a:r>
            <a:r>
              <a:rPr lang="en-US" altLang="ko-KR" sz="1200" dirty="0" err="1"/>
              <a:t>Opzione</a:t>
            </a:r>
            <a:r>
              <a:rPr lang="en-US" altLang="ko-KR" sz="1200" dirty="0"/>
              <a:t> d: Tutti </a:t>
            </a:r>
            <a:r>
              <a:rPr lang="en-US" altLang="ko-KR" sz="1200" dirty="0" err="1"/>
              <a:t>sono</a:t>
            </a:r>
            <a:r>
              <a:rPr lang="en-US" altLang="ko-KR" sz="1200" dirty="0"/>
              <a:t> </a:t>
            </a:r>
            <a:r>
              <a:rPr lang="en-US" altLang="ko-KR" sz="1200" dirty="0" err="1"/>
              <a:t>corretti</a:t>
            </a:r>
            <a:r>
              <a:rPr lang="en-US" altLang="ko-KR" sz="1200" dirty="0"/>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b="1" dirty="0" err="1"/>
              <a:t>Domanda</a:t>
            </a:r>
            <a:r>
              <a:rPr lang="en-US" altLang="ko-KR" sz="1200" b="1" dirty="0"/>
              <a:t> 3. Come </a:t>
            </a:r>
            <a:r>
              <a:rPr lang="en-US" altLang="ko-KR" sz="1200" b="1" dirty="0" err="1"/>
              <a:t>evitare</a:t>
            </a:r>
            <a:r>
              <a:rPr lang="en-US" altLang="ko-KR" sz="1200" b="1" dirty="0"/>
              <a:t> </a:t>
            </a:r>
            <a:r>
              <a:rPr lang="en-US" altLang="ko-KR" sz="1200" b="1" dirty="0" err="1"/>
              <a:t>gli</a:t>
            </a:r>
            <a:r>
              <a:rPr lang="en-US" altLang="ko-KR" sz="1200" b="1" dirty="0"/>
              <a:t> </a:t>
            </a:r>
            <a:r>
              <a:rPr lang="en-US" altLang="ko-KR" sz="1200" b="1" dirty="0" err="1"/>
              <a:t>ostacoli</a:t>
            </a:r>
            <a:r>
              <a:rPr lang="en-US" altLang="ko-KR" sz="1200" b="1" dirty="0"/>
              <a:t> </a:t>
            </a:r>
            <a:r>
              <a:rPr lang="en-US" altLang="ko-KR" sz="1200" b="1" dirty="0" err="1"/>
              <a:t>alla</a:t>
            </a:r>
            <a:r>
              <a:rPr lang="en-US" altLang="ko-KR" sz="1200" b="1" dirty="0"/>
              <a:t> </a:t>
            </a:r>
            <a:r>
              <a:rPr lang="en-US" altLang="ko-KR" sz="1200" b="1" dirty="0" err="1"/>
              <a:t>diversità</a:t>
            </a:r>
            <a:r>
              <a:rPr lang="en-US" altLang="ko-KR" sz="1200" b="1" dirty="0"/>
              <a:t> </a:t>
            </a:r>
            <a:r>
              <a:rPr lang="en-US" altLang="ko-KR" sz="1200" b="1" dirty="0" err="1"/>
              <a:t>culturale</a:t>
            </a:r>
            <a:r>
              <a:rPr lang="en-US" altLang="ko-KR" sz="1200" b="1" dirty="0"/>
              <a:t>? </a:t>
            </a:r>
            <a:r>
              <a:rPr lang="en-US" altLang="ko-KR" sz="1200" dirty="0"/>
              <a:t>
</a:t>
            </a:r>
            <a:r>
              <a:rPr lang="en-US" altLang="ko-KR" sz="1200" dirty="0" err="1"/>
              <a:t>Opzione</a:t>
            </a:r>
            <a:r>
              <a:rPr lang="en-US" altLang="ko-KR" sz="1200" dirty="0"/>
              <a:t> a: </a:t>
            </a:r>
            <a:r>
              <a:rPr lang="en-US" altLang="ko-KR" sz="1200" dirty="0" err="1"/>
              <a:t>ignori</a:t>
            </a:r>
            <a:r>
              <a:rPr lang="en-US" altLang="ko-KR" sz="1200" dirty="0"/>
              <a:t> le </a:t>
            </a:r>
            <a:r>
              <a:rPr lang="en-US" altLang="ko-KR" sz="1200" dirty="0" err="1"/>
              <a:t>differenze</a:t>
            </a:r>
            <a:r>
              <a:rPr lang="en-US" altLang="ko-KR" sz="1200" dirty="0"/>
              <a:t> </a:t>
            </a:r>
            <a:r>
              <a:rPr lang="en-US" altLang="ko-KR" sz="1200" dirty="0" err="1"/>
              <a:t>culturali</a:t>
            </a:r>
            <a:r>
              <a:rPr lang="en-US" altLang="ko-KR" sz="1200" dirty="0"/>
              <a:t> del </a:t>
            </a:r>
            <a:r>
              <a:rPr lang="en-US" altLang="ko-KR" sz="1200" dirty="0" err="1"/>
              <a:t>tuo</a:t>
            </a:r>
            <a:r>
              <a:rPr lang="en-US" altLang="ko-KR" sz="1200" dirty="0"/>
              <a:t> team.
</a:t>
            </a:r>
            <a:r>
              <a:rPr lang="en-US" altLang="ko-KR" sz="1200" dirty="0" err="1"/>
              <a:t>Opzione</a:t>
            </a:r>
            <a:r>
              <a:rPr lang="en-US" altLang="ko-KR" sz="1200" dirty="0"/>
              <a:t> b: </a:t>
            </a:r>
            <a:r>
              <a:rPr lang="en-US" altLang="ko-KR" sz="1200" dirty="0" err="1"/>
              <a:t>combatti</a:t>
            </a:r>
            <a:r>
              <a:rPr lang="en-US" altLang="ko-KR" sz="1200" dirty="0"/>
              <a:t> </a:t>
            </a:r>
            <a:r>
              <a:rPr lang="en-US" altLang="ko-KR" sz="1200" dirty="0" err="1"/>
              <a:t>gli</a:t>
            </a:r>
            <a:r>
              <a:rPr lang="en-US" altLang="ko-KR" sz="1200" dirty="0"/>
              <a:t> </a:t>
            </a:r>
            <a:r>
              <a:rPr lang="en-US" altLang="ko-KR" sz="1200" dirty="0" err="1"/>
              <a:t>stereotipi</a:t>
            </a:r>
            <a:r>
              <a:rPr lang="en-US" altLang="ko-KR" sz="1200" dirty="0"/>
              <a:t>.
</a:t>
            </a:r>
            <a:r>
              <a:rPr lang="en-US" altLang="ko-KR" sz="1200" dirty="0" err="1"/>
              <a:t>Opzione</a:t>
            </a:r>
            <a:r>
              <a:rPr lang="en-US" altLang="ko-KR" sz="1200" dirty="0"/>
              <a:t> c: </a:t>
            </a:r>
            <a:r>
              <a:rPr lang="en-US" altLang="ko-KR" sz="1200" dirty="0" err="1"/>
              <a:t>manchi</a:t>
            </a:r>
            <a:r>
              <a:rPr lang="en-US" altLang="ko-KR" sz="1200" dirty="0"/>
              <a:t> di rispetto alle </a:t>
            </a:r>
            <a:r>
              <a:rPr lang="en-US" altLang="ko-KR" sz="1200" dirty="0" err="1"/>
              <a:t>differenze</a:t>
            </a:r>
            <a:r>
              <a:rPr lang="en-US" altLang="ko-KR" sz="1200" dirty="0"/>
              <a:t> </a:t>
            </a:r>
            <a:r>
              <a:rPr lang="en-US" altLang="ko-KR" sz="1200" dirty="0" err="1"/>
              <a:t>culturali</a:t>
            </a:r>
            <a:r>
              <a:rPr lang="en-US" altLang="ko-KR" sz="1200" dirty="0"/>
              <a:t> </a:t>
            </a:r>
            <a:r>
              <a:rPr lang="en-US" altLang="ko-KR" sz="1200" dirty="0" err="1"/>
              <a:t>dei</a:t>
            </a:r>
            <a:r>
              <a:rPr lang="en-US" altLang="ko-KR" sz="1200" dirty="0"/>
              <a:t> </a:t>
            </a:r>
            <a:r>
              <a:rPr lang="en-US" altLang="ko-KR" sz="1200" dirty="0" err="1"/>
              <a:t>membri</a:t>
            </a:r>
            <a:r>
              <a:rPr lang="en-US" altLang="ko-KR" sz="1200" dirty="0"/>
              <a:t> del </a:t>
            </a:r>
            <a:r>
              <a:rPr lang="en-US" altLang="ko-KR" sz="1200" dirty="0" err="1"/>
              <a:t>tuo</a:t>
            </a:r>
            <a:r>
              <a:rPr lang="en-US" altLang="ko-KR" sz="1200" dirty="0"/>
              <a:t> team.
</a:t>
            </a:r>
            <a:r>
              <a:rPr lang="en-US" altLang="ko-KR" sz="1200" dirty="0" err="1"/>
              <a:t>Opzione</a:t>
            </a:r>
            <a:r>
              <a:rPr lang="en-US" altLang="ko-KR" sz="1200" dirty="0"/>
              <a:t> d: </a:t>
            </a:r>
            <a:r>
              <a:rPr lang="en-US" altLang="ko-KR" sz="1200" dirty="0" err="1"/>
              <a:t>eviti</a:t>
            </a:r>
            <a:r>
              <a:rPr lang="en-US" altLang="ko-KR" sz="1200" dirty="0"/>
              <a:t> di </a:t>
            </a:r>
            <a:r>
              <a:rPr lang="en-US" altLang="ko-KR" sz="1200" dirty="0" err="1"/>
              <a:t>integrare</a:t>
            </a:r>
            <a:r>
              <a:rPr lang="en-US" altLang="ko-KR" sz="1200" dirty="0"/>
              <a:t> tutti i </a:t>
            </a:r>
            <a:r>
              <a:rPr lang="en-US" altLang="ko-KR" sz="1200" dirty="0" err="1"/>
              <a:t>dipendenti</a:t>
            </a:r>
            <a:r>
              <a:rPr lang="en-US" altLang="ko-KR" sz="1200" dirty="0"/>
              <a:t> </a:t>
            </a:r>
            <a:r>
              <a:rPr lang="en-US" altLang="ko-KR" sz="1200" dirty="0" err="1"/>
              <a:t>all'interno</a:t>
            </a:r>
            <a:r>
              <a:rPr lang="en-US" altLang="ko-KR" sz="1200" dirty="0"/>
              <a:t> del </a:t>
            </a:r>
            <a:r>
              <a:rPr lang="en-US" altLang="ko-KR" sz="1200" dirty="0" err="1"/>
              <a:t>tuo</a:t>
            </a:r>
            <a:r>
              <a:rPr lang="en-US" altLang="ko-KR" sz="1200" dirty="0"/>
              <a:t> team. 
</a:t>
            </a:r>
          </a:p>
        </p:txBody>
      </p:sp>
    </p:spTree>
    <p:extLst>
      <p:ext uri="{BB962C8B-B14F-4D97-AF65-F5344CB8AC3E}">
        <p14:creationId xmlns:p14="http://schemas.microsoft.com/office/powerpoint/2010/main" val="252294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err="1">
                <a:solidFill>
                  <a:schemeClr val="tx1"/>
                </a:solidFill>
              </a:rPr>
              <a:t>Autovalutazione</a:t>
            </a:r>
            <a:endParaRPr lang="es-ES" sz="2000" b="1"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840760" cy="282799"/>
          </a:xfrm>
        </p:spPr>
        <p:txBody>
          <a:bodyPr/>
          <a:lstStyle/>
          <a:p>
            <a:pPr lvl="0" algn="l"/>
            <a:r>
              <a:rPr lang="en-US" altLang="ko-KR" sz="1800" b="1" dirty="0" err="1"/>
              <a:t>Domande</a:t>
            </a:r>
            <a:r>
              <a:rPr lang="en-US" altLang="ko-KR" sz="1800" b="1" dirty="0"/>
              <a:t> a </a:t>
            </a:r>
            <a:r>
              <a:rPr lang="en-US" altLang="ko-KR" sz="1800" b="1" dirty="0" err="1"/>
              <a:t>scelta</a:t>
            </a:r>
            <a:r>
              <a:rPr lang="en-US" altLang="ko-KR" sz="1800" b="1" dirty="0"/>
              <a:t> </a:t>
            </a:r>
            <a:r>
              <a:rPr lang="en-US" altLang="ko-KR" sz="1800" b="1" dirty="0" err="1"/>
              <a:t>multipla</a:t>
            </a:r>
            <a:r>
              <a:rPr lang="en-US" altLang="ko-KR" sz="1800" b="1" dirty="0"/>
              <a:t>: </a:t>
            </a:r>
            <a:r>
              <a:rPr lang="en-US" altLang="ko-KR" sz="1800" dirty="0" err="1"/>
              <a:t>consolida</a:t>
            </a:r>
            <a:r>
              <a:rPr lang="en-US" altLang="ko-KR" sz="1800" dirty="0"/>
              <a:t> il </a:t>
            </a:r>
            <a:r>
              <a:rPr lang="en-US" altLang="ko-KR" sz="1800" dirty="0" err="1"/>
              <a:t>tuo</a:t>
            </a:r>
            <a:r>
              <a:rPr lang="en-US" altLang="ko-KR" sz="1800" dirty="0"/>
              <a:t> </a:t>
            </a:r>
            <a:r>
              <a:rPr lang="en-US" altLang="ko-KR" sz="1800" dirty="0" err="1"/>
              <a:t>apprendimento</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71394"/>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b="1" dirty="0" err="1"/>
              <a:t>Domanda</a:t>
            </a:r>
            <a:r>
              <a:rPr lang="en-US" altLang="ko-KR" sz="1200" b="1" dirty="0"/>
              <a:t> 4. </a:t>
            </a:r>
            <a:r>
              <a:rPr lang="en-US" altLang="ko-KR" sz="1200" b="1" dirty="0" err="1"/>
              <a:t>Quali</a:t>
            </a:r>
            <a:r>
              <a:rPr lang="en-US" altLang="ko-KR" sz="1200" b="1" dirty="0"/>
              <a:t> </a:t>
            </a:r>
            <a:r>
              <a:rPr lang="en-US" altLang="ko-KR" sz="1200" b="1" dirty="0" err="1"/>
              <a:t>sono</a:t>
            </a:r>
            <a:r>
              <a:rPr lang="en-US" altLang="ko-KR" sz="1200" b="1" dirty="0"/>
              <a:t> </a:t>
            </a:r>
            <a:r>
              <a:rPr lang="en-US" altLang="ko-KR" sz="1200" b="1" dirty="0" err="1"/>
              <a:t>gli</a:t>
            </a:r>
            <a:r>
              <a:rPr lang="en-US" altLang="ko-KR" sz="1200" b="1" dirty="0"/>
              <a:t> </a:t>
            </a:r>
            <a:r>
              <a:rPr lang="en-US" altLang="ko-KR" sz="1200" b="1" dirty="0" err="1"/>
              <a:t>strumenti</a:t>
            </a:r>
            <a:r>
              <a:rPr lang="en-US" altLang="ko-KR" sz="1200" b="1" dirty="0"/>
              <a:t> </a:t>
            </a:r>
            <a:r>
              <a:rPr lang="en-US" altLang="ko-KR" sz="1200" b="1" dirty="0" err="1"/>
              <a:t>necessari</a:t>
            </a:r>
            <a:r>
              <a:rPr lang="en-US" altLang="ko-KR" sz="1200" b="1" dirty="0"/>
              <a:t> per </a:t>
            </a:r>
            <a:r>
              <a:rPr lang="en-US" altLang="ko-KR" sz="1200" b="1" dirty="0" err="1"/>
              <a:t>vendere</a:t>
            </a:r>
            <a:r>
              <a:rPr lang="en-US" altLang="ko-KR" sz="1200" b="1" dirty="0"/>
              <a:t> le </a:t>
            </a:r>
            <a:r>
              <a:rPr lang="en-US" altLang="ko-KR" sz="1200" b="1" dirty="0" err="1"/>
              <a:t>tue</a:t>
            </a:r>
            <a:r>
              <a:rPr lang="en-US" altLang="ko-KR" sz="1200" b="1" dirty="0"/>
              <a:t> </a:t>
            </a:r>
            <a:r>
              <a:rPr lang="en-US" altLang="ko-KR" sz="1200" b="1" dirty="0" err="1"/>
              <a:t>creazioni</a:t>
            </a:r>
            <a:r>
              <a:rPr lang="en-US" altLang="ko-KR" sz="1200" b="1" dirty="0"/>
              <a:t> </a:t>
            </a:r>
            <a:r>
              <a:rPr lang="en-US" altLang="ko-KR" sz="1200" b="1" dirty="0" err="1"/>
              <a:t>su</a:t>
            </a:r>
            <a:r>
              <a:rPr lang="en-US" altLang="ko-KR" sz="1200" b="1" dirty="0"/>
              <a:t> Internet?</a:t>
            </a:r>
            <a:r>
              <a:rPr lang="en-US" altLang="ko-KR" sz="1200" dirty="0"/>
              <a:t>
</a:t>
            </a:r>
            <a:r>
              <a:rPr lang="en-US" altLang="ko-KR" sz="1200" dirty="0" err="1"/>
              <a:t>Opzione</a:t>
            </a:r>
            <a:r>
              <a:rPr lang="en-US" altLang="ko-KR" sz="1200" dirty="0"/>
              <a:t> a: Laptop
</a:t>
            </a:r>
            <a:r>
              <a:rPr lang="en-US" altLang="ko-KR" sz="1200" dirty="0" err="1"/>
              <a:t>Opzione</a:t>
            </a:r>
            <a:r>
              <a:rPr lang="en-US" altLang="ko-KR" sz="1200" dirty="0"/>
              <a:t> b: host del </a:t>
            </a:r>
            <a:r>
              <a:rPr lang="en-US" altLang="ko-KR" sz="1200" dirty="0" err="1"/>
              <a:t>sito</a:t>
            </a:r>
            <a:r>
              <a:rPr lang="en-US" altLang="ko-KR" sz="1200" dirty="0"/>
              <a:t> web
</a:t>
            </a:r>
            <a:r>
              <a:rPr lang="en-US" altLang="ko-KR" sz="1200" dirty="0" err="1"/>
              <a:t>Opzione</a:t>
            </a:r>
            <a:r>
              <a:rPr lang="en-US" altLang="ko-KR" sz="1200" dirty="0"/>
              <a:t> c: un </a:t>
            </a:r>
            <a:r>
              <a:rPr lang="en-US" altLang="ko-KR" sz="1200" dirty="0" err="1"/>
              <a:t>nome</a:t>
            </a:r>
            <a:r>
              <a:rPr lang="en-US" altLang="ko-KR" sz="1200" dirty="0"/>
              <a:t> di </a:t>
            </a:r>
            <a:r>
              <a:rPr lang="en-US" altLang="ko-KR" sz="1200" dirty="0" err="1"/>
              <a:t>dominio</a:t>
            </a:r>
            <a:r>
              <a:rPr lang="en-US" altLang="ko-KR" sz="1200" dirty="0"/>
              <a:t>
</a:t>
            </a:r>
            <a:r>
              <a:rPr lang="en-US" altLang="ko-KR" sz="1200" dirty="0" err="1"/>
              <a:t>Opzione</a:t>
            </a:r>
            <a:r>
              <a:rPr lang="en-US" altLang="ko-KR" sz="1200" dirty="0"/>
              <a:t> d: </a:t>
            </a:r>
            <a:r>
              <a:rPr lang="en-US" altLang="ko-KR" sz="1200" dirty="0" err="1"/>
              <a:t>Tutto</a:t>
            </a:r>
            <a:r>
              <a:rPr lang="en-US" altLang="ko-KR" sz="1200" dirty="0"/>
              <a:t> </a:t>
            </a:r>
            <a:r>
              <a:rPr lang="en-US" altLang="ko-KR" sz="1200" dirty="0" err="1"/>
              <a:t>quanto</a:t>
            </a:r>
            <a:r>
              <a:rPr lang="en-US" altLang="ko-KR" sz="1200" dirty="0"/>
              <a:t> sopra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b="1" dirty="0" err="1"/>
              <a:t>Domanda</a:t>
            </a:r>
            <a:r>
              <a:rPr lang="en-US" altLang="ko-KR" sz="1200" b="1" dirty="0"/>
              <a:t> 5. Cosa NON </a:t>
            </a:r>
            <a:r>
              <a:rPr lang="en-US" altLang="ko-KR" sz="1200" b="1" dirty="0" err="1"/>
              <a:t>è</a:t>
            </a:r>
            <a:r>
              <a:rPr lang="en-US" altLang="ko-KR" sz="1200" b="1" dirty="0"/>
              <a:t> </a:t>
            </a:r>
            <a:r>
              <a:rPr lang="en-US" altLang="ko-KR" sz="1200" b="1" dirty="0" err="1"/>
              <a:t>possibile</a:t>
            </a:r>
            <a:r>
              <a:rPr lang="en-US" altLang="ko-KR" sz="1200" b="1" dirty="0"/>
              <a:t> </a:t>
            </a:r>
            <a:r>
              <a:rPr lang="en-US" altLang="ko-KR" sz="1200" b="1" dirty="0" err="1"/>
              <a:t>trasformare</a:t>
            </a:r>
            <a:r>
              <a:rPr lang="en-US" altLang="ko-KR" sz="1200" b="1" dirty="0"/>
              <a:t> in un e-business </a:t>
            </a:r>
            <a:r>
              <a:rPr lang="en-US" altLang="ko-KR" sz="1200" b="1" dirty="0" err="1"/>
              <a:t>redditizio</a:t>
            </a:r>
            <a:r>
              <a:rPr lang="en-US" altLang="ko-KR" sz="1200" b="1" dirty="0"/>
              <a:t>?
</a:t>
            </a:r>
            <a:r>
              <a:rPr lang="en-US" altLang="ko-KR" sz="1200" dirty="0" err="1"/>
              <a:t>Opzione</a:t>
            </a:r>
            <a:r>
              <a:rPr lang="en-US" altLang="ko-KR" sz="1200" dirty="0"/>
              <a:t> a: </a:t>
            </a:r>
            <a:r>
              <a:rPr lang="en-US" altLang="ko-KR" sz="1200" dirty="0" err="1"/>
              <a:t>addestramento</a:t>
            </a:r>
            <a:r>
              <a:rPr lang="en-US" altLang="ko-KR" sz="1200" dirty="0"/>
              <a:t> di </a:t>
            </a:r>
            <a:r>
              <a:rPr lang="en-US" altLang="ko-KR" sz="1200" dirty="0" err="1"/>
              <a:t>animali</a:t>
            </a:r>
            <a:r>
              <a:rPr lang="en-US" altLang="ko-KR" sz="1200" dirty="0"/>
              <a:t> </a:t>
            </a:r>
            <a:r>
              <a:rPr lang="en-US" altLang="ko-KR" sz="1200" dirty="0" err="1"/>
              <a:t>domestici</a:t>
            </a:r>
            <a:r>
              <a:rPr lang="en-US" altLang="ko-KR" sz="1200" dirty="0"/>
              <a:t>
</a:t>
            </a:r>
            <a:r>
              <a:rPr lang="en-US" altLang="ko-KR" sz="1200" dirty="0" err="1"/>
              <a:t>Opzione</a:t>
            </a:r>
            <a:r>
              <a:rPr lang="en-US" altLang="ko-KR" sz="1200" dirty="0"/>
              <a:t> b: marketing </a:t>
            </a:r>
            <a:r>
              <a:rPr lang="en-US" altLang="ko-KR" sz="1200" dirty="0" err="1"/>
              <a:t>su</a:t>
            </a:r>
            <a:r>
              <a:rPr lang="en-US" altLang="ko-KR" sz="1200" dirty="0"/>
              <a:t> Instagram
</a:t>
            </a:r>
            <a:r>
              <a:rPr lang="en-US" altLang="ko-KR" sz="1200" dirty="0" err="1"/>
              <a:t>Opzione</a:t>
            </a:r>
            <a:r>
              <a:rPr lang="en-US" altLang="ko-KR" sz="1200" dirty="0"/>
              <a:t> c: CV writer
</a:t>
            </a:r>
            <a:r>
              <a:rPr lang="en-US" altLang="ko-KR" sz="1200" dirty="0" err="1"/>
              <a:t>Opzione</a:t>
            </a:r>
            <a:r>
              <a:rPr lang="en-US" altLang="ko-KR" sz="1200" dirty="0"/>
              <a:t> d: </a:t>
            </a:r>
            <a:r>
              <a:rPr lang="en-US" altLang="ko-KR" sz="1200" dirty="0" err="1"/>
              <a:t>Progettazione</a:t>
            </a:r>
            <a:r>
              <a:rPr lang="en-US" altLang="ko-KR" sz="1200" dirty="0"/>
              <a:t> </a:t>
            </a:r>
            <a:r>
              <a:rPr lang="en-US" altLang="ko-KR" sz="1200" dirty="0" err="1"/>
              <a:t>grafica</a:t>
            </a:r>
            <a:r>
              <a:rPr lang="en-US" altLang="ko-KR" sz="1200" dirty="0"/>
              <a:t>
</a:t>
            </a:r>
          </a:p>
        </p:txBody>
      </p:sp>
    </p:spTree>
    <p:extLst>
      <p:ext uri="{BB962C8B-B14F-4D97-AF65-F5344CB8AC3E}">
        <p14:creationId xmlns:p14="http://schemas.microsoft.com/office/powerpoint/2010/main" val="2586379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err="1">
                <a:solidFill>
                  <a:schemeClr val="tx1"/>
                </a:solidFill>
              </a:rPr>
              <a:t>Autovalutazione</a:t>
            </a:r>
            <a:endParaRPr lang="es-ES" sz="2000" b="1"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err="1"/>
              <a:t>Domande</a:t>
            </a:r>
            <a:r>
              <a:rPr lang="en-US" altLang="ko-KR" sz="1800" b="1" dirty="0"/>
              <a:t> a </a:t>
            </a:r>
            <a:r>
              <a:rPr lang="en-US" altLang="ko-KR" sz="1800" b="1" dirty="0" err="1"/>
              <a:t>scelta</a:t>
            </a:r>
            <a:r>
              <a:rPr lang="en-US" altLang="ko-KR" sz="1800" b="1" dirty="0"/>
              <a:t> </a:t>
            </a:r>
            <a:r>
              <a:rPr lang="en-US" altLang="ko-KR" sz="1800" b="1" dirty="0" err="1"/>
              <a:t>multipla</a:t>
            </a:r>
            <a:r>
              <a:rPr lang="en-US" altLang="ko-KR" sz="1800" b="1" dirty="0"/>
              <a:t> : </a:t>
            </a:r>
            <a:r>
              <a:rPr lang="en-US" altLang="ko-KR" sz="1800" dirty="0" err="1"/>
              <a:t>soluzioni</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05526" y="1751891"/>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altLang="ko-KR" sz="1200" b="1" dirty="0" err="1"/>
              <a:t>Domanda</a:t>
            </a:r>
            <a:r>
              <a:rPr lang="en-US" altLang="ko-KR" sz="1200" b="1" dirty="0"/>
              <a:t> 1. Quale NON </a:t>
            </a:r>
            <a:r>
              <a:rPr lang="en-US" altLang="ko-KR" sz="1200" b="1" dirty="0" err="1"/>
              <a:t>è</a:t>
            </a:r>
            <a:r>
              <a:rPr lang="en-US" altLang="ko-KR" sz="1200" b="1" dirty="0"/>
              <a:t> il </a:t>
            </a:r>
            <a:r>
              <a:rPr lang="en-US" altLang="ko-KR" sz="1200" b="1" dirty="0" err="1"/>
              <a:t>vantaggio</a:t>
            </a:r>
            <a:r>
              <a:rPr lang="en-US" altLang="ko-KR" sz="1200" b="1" dirty="0"/>
              <a:t> del </a:t>
            </a:r>
            <a:r>
              <a:rPr lang="en-US" altLang="ko-KR" sz="1200" b="1" dirty="0" err="1"/>
              <a:t>lavoro</a:t>
            </a:r>
            <a:r>
              <a:rPr lang="en-US" altLang="ko-KR" sz="1200" b="1" dirty="0"/>
              <a:t> di </a:t>
            </a:r>
            <a:r>
              <a:rPr lang="en-US" altLang="ko-KR" sz="1200" b="1" dirty="0" err="1"/>
              <a:t>squadra</a:t>
            </a:r>
            <a:r>
              <a:rPr lang="en-US" altLang="ko-KR" sz="1200" b="1" dirty="0"/>
              <a:t>?
</a:t>
            </a:r>
            <a:r>
              <a:rPr lang="en-US" altLang="ko-KR" sz="1200" dirty="0" err="1"/>
              <a:t>Opzione</a:t>
            </a:r>
            <a:r>
              <a:rPr lang="en-US" altLang="ko-KR" sz="1200" dirty="0"/>
              <a:t> a: </a:t>
            </a:r>
            <a:r>
              <a:rPr lang="en-US" altLang="ko-KR" sz="1200" dirty="0" err="1"/>
              <a:t>riduce</a:t>
            </a:r>
            <a:r>
              <a:rPr lang="en-US" altLang="ko-KR" sz="1200" dirty="0"/>
              <a:t> lo stress.</a:t>
            </a:r>
            <a:r>
              <a:rPr lang="en-US" altLang="ko-KR" sz="1200" b="1" dirty="0"/>
              <a:t>
</a:t>
            </a:r>
            <a:r>
              <a:rPr lang="en-US" altLang="ko-KR" sz="1200" b="1" dirty="0" err="1"/>
              <a:t>Opzione</a:t>
            </a:r>
            <a:r>
              <a:rPr lang="en-US" altLang="ko-KR" sz="1200" b="1" dirty="0"/>
              <a:t> b: </a:t>
            </a:r>
            <a:r>
              <a:rPr lang="en-US" altLang="ko-KR" sz="1200" b="1" dirty="0" err="1"/>
              <a:t>migliora</a:t>
            </a:r>
            <a:r>
              <a:rPr lang="en-US" altLang="ko-KR" sz="1200" b="1" dirty="0"/>
              <a:t> la </a:t>
            </a:r>
            <a:r>
              <a:rPr lang="en-US" altLang="ko-KR" sz="1200" b="1" dirty="0" err="1"/>
              <a:t>qualità</a:t>
            </a:r>
            <a:r>
              <a:rPr lang="en-US" altLang="ko-KR" sz="1200" b="1" dirty="0"/>
              <a:t> del </a:t>
            </a:r>
            <a:r>
              <a:rPr lang="en-US" altLang="ko-KR" sz="1200" b="1" dirty="0" err="1"/>
              <a:t>lavoro</a:t>
            </a:r>
            <a:r>
              <a:rPr lang="en-US" altLang="ko-KR" sz="1200" b="1" dirty="0"/>
              <a:t>.
</a:t>
            </a:r>
            <a:r>
              <a:rPr lang="en-US" altLang="ko-KR" sz="1200" dirty="0" err="1"/>
              <a:t>Opzione</a:t>
            </a:r>
            <a:r>
              <a:rPr lang="en-US" altLang="ko-KR" sz="1200" dirty="0"/>
              <a:t> c: </a:t>
            </a:r>
            <a:r>
              <a:rPr lang="en-US" altLang="ko-KR" sz="1200" dirty="0" err="1"/>
              <a:t>sviluppa</a:t>
            </a:r>
            <a:r>
              <a:rPr lang="en-US" altLang="ko-KR" sz="1200" dirty="0"/>
              <a:t> </a:t>
            </a:r>
            <a:r>
              <a:rPr lang="en-US" altLang="ko-KR" sz="1200" dirty="0" err="1"/>
              <a:t>ansia</a:t>
            </a:r>
            <a:r>
              <a:rPr lang="en-US" altLang="ko-KR" sz="1200" dirty="0"/>
              <a:t>.
</a:t>
            </a:r>
            <a:r>
              <a:rPr lang="en-US" altLang="ko-KR" sz="1200" dirty="0" err="1"/>
              <a:t>Opzione</a:t>
            </a:r>
            <a:r>
              <a:rPr lang="en-US" altLang="ko-KR" sz="1200" dirty="0"/>
              <a:t> d: </a:t>
            </a:r>
            <a:r>
              <a:rPr lang="en-US" altLang="ko-KR" sz="1200" dirty="0" err="1"/>
              <a:t>promuove</a:t>
            </a:r>
            <a:r>
              <a:rPr lang="en-US" altLang="ko-KR" sz="1200" dirty="0"/>
              <a:t> la </a:t>
            </a:r>
            <a:r>
              <a:rPr lang="en-US" altLang="ko-KR" sz="1200" dirty="0" err="1"/>
              <a:t>creatività</a:t>
            </a:r>
            <a:r>
              <a:rPr lang="en-US" altLang="ko-KR" sz="1200" dirty="0"/>
              <a:t>.</a:t>
            </a:r>
            <a:r>
              <a:rPr lang="en-US" altLang="ko-KR" sz="1200" b="1" dirty="0"/>
              <a:t>
</a:t>
            </a:r>
            <a:endParaRPr lang="en-US" altLang="ko-KR" sz="1200"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b="1" dirty="0" err="1"/>
              <a:t>Domanda</a:t>
            </a:r>
            <a:r>
              <a:rPr lang="en-US" altLang="ko-KR" sz="1200" b="1" dirty="0"/>
              <a:t> 2. Come </a:t>
            </a:r>
            <a:r>
              <a:rPr lang="en-US" altLang="ko-KR" sz="1200" b="1" dirty="0" err="1"/>
              <a:t>può</a:t>
            </a:r>
            <a:r>
              <a:rPr lang="en-US" altLang="ko-KR" sz="1200" b="1" dirty="0"/>
              <a:t> un leader </a:t>
            </a:r>
            <a:r>
              <a:rPr lang="en-US" altLang="ko-KR" sz="1200" b="1" dirty="0" err="1"/>
              <a:t>incoraggiare</a:t>
            </a:r>
            <a:r>
              <a:rPr lang="en-US" altLang="ko-KR" sz="1200" b="1" dirty="0"/>
              <a:t> lo spirito di </a:t>
            </a:r>
            <a:r>
              <a:rPr lang="en-US" altLang="ko-KR" sz="1200" b="1" dirty="0" err="1"/>
              <a:t>squadra</a:t>
            </a:r>
            <a:r>
              <a:rPr lang="en-US" altLang="ko-KR" sz="1200" b="1" dirty="0"/>
              <a:t>?</a:t>
            </a:r>
            <a:r>
              <a:rPr lang="en-US" altLang="ko-KR" sz="1200" dirty="0"/>
              <a:t>
</a:t>
            </a:r>
            <a:r>
              <a:rPr lang="en-US" altLang="ko-KR" sz="1200" dirty="0" err="1"/>
              <a:t>Opzione</a:t>
            </a:r>
            <a:r>
              <a:rPr lang="en-US" altLang="ko-KR" sz="1200" dirty="0"/>
              <a:t> a: </a:t>
            </a:r>
            <a:r>
              <a:rPr lang="en-US" altLang="ko-KR" sz="1200" dirty="0" err="1"/>
              <a:t>Organizza</a:t>
            </a:r>
            <a:r>
              <a:rPr lang="en-US" altLang="ko-KR" sz="1200" dirty="0"/>
              <a:t> </a:t>
            </a:r>
            <a:r>
              <a:rPr lang="en-US" altLang="ko-KR" sz="1200" dirty="0" err="1"/>
              <a:t>attività</a:t>
            </a:r>
            <a:r>
              <a:rPr lang="en-US" altLang="ko-KR" sz="1200" dirty="0"/>
              <a:t> </a:t>
            </a:r>
            <a:r>
              <a:rPr lang="en-US" altLang="ko-KR" sz="1200" dirty="0" err="1"/>
              <a:t>professionali</a:t>
            </a:r>
            <a:r>
              <a:rPr lang="en-US" altLang="ko-KR" sz="1200" dirty="0"/>
              <a:t>.
</a:t>
            </a:r>
            <a:r>
              <a:rPr lang="en-US" altLang="ko-KR" sz="1200" dirty="0" err="1"/>
              <a:t>Opzione</a:t>
            </a:r>
            <a:r>
              <a:rPr lang="en-US" altLang="ko-KR" sz="1200" dirty="0"/>
              <a:t> b: </a:t>
            </a:r>
            <a:r>
              <a:rPr lang="en-US" altLang="ko-KR" sz="1200" dirty="0" err="1"/>
              <a:t>delega</a:t>
            </a:r>
            <a:r>
              <a:rPr lang="en-US" altLang="ko-KR" sz="1200" dirty="0"/>
              <a:t> </a:t>
            </a:r>
            <a:r>
              <a:rPr lang="en-US" altLang="ko-KR" sz="1200" dirty="0" err="1"/>
              <a:t>compiti</a:t>
            </a:r>
            <a:r>
              <a:rPr lang="en-US" altLang="ko-KR" sz="1200" dirty="0"/>
              <a:t>.
</a:t>
            </a:r>
            <a:r>
              <a:rPr lang="en-US" altLang="ko-KR" sz="1200" dirty="0" err="1"/>
              <a:t>Opzione</a:t>
            </a:r>
            <a:r>
              <a:rPr lang="en-US" altLang="ko-KR" sz="1200" dirty="0"/>
              <a:t> c: </a:t>
            </a:r>
            <a:r>
              <a:rPr lang="en-US" altLang="ko-KR" sz="1200" dirty="0" err="1"/>
              <a:t>crea</a:t>
            </a:r>
            <a:r>
              <a:rPr lang="en-US" altLang="ko-KR" sz="1200" dirty="0"/>
              <a:t> un senso di </a:t>
            </a:r>
            <a:r>
              <a:rPr lang="en-US" altLang="ko-KR" sz="1200" dirty="0" err="1"/>
              <a:t>appartenenza</a:t>
            </a:r>
            <a:r>
              <a:rPr lang="en-US" altLang="ko-KR" sz="1200" dirty="0"/>
              <a:t> </a:t>
            </a:r>
            <a:r>
              <a:rPr lang="en-US" altLang="ko-KR" sz="1200" dirty="0" err="1"/>
              <a:t>all'organizzazione</a:t>
            </a:r>
            <a:r>
              <a:rPr lang="en-US" altLang="ko-KR" sz="1200" dirty="0"/>
              <a:t>.
</a:t>
            </a:r>
            <a:r>
              <a:rPr lang="en-US" altLang="ko-KR" sz="1200" b="1" dirty="0" err="1"/>
              <a:t>Opzione</a:t>
            </a:r>
            <a:r>
              <a:rPr lang="en-US" altLang="ko-KR" sz="1200" b="1" dirty="0"/>
              <a:t> d: Tutti </a:t>
            </a:r>
            <a:r>
              <a:rPr lang="en-US" altLang="ko-KR" sz="1200" b="1" dirty="0" err="1"/>
              <a:t>sono</a:t>
            </a:r>
            <a:r>
              <a:rPr lang="en-US" altLang="ko-KR" sz="1200" b="1" dirty="0"/>
              <a:t> </a:t>
            </a:r>
            <a:r>
              <a:rPr lang="en-US" altLang="ko-KR" sz="1200" b="1" dirty="0" err="1"/>
              <a:t>corretti</a:t>
            </a:r>
            <a:r>
              <a:rPr lang="en-US" altLang="ko-KR" sz="1200" b="1" dirty="0"/>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b="1" dirty="0"/>
              <a:t>Question 3. How can cultural diversity obstacles be avoided? </a:t>
            </a:r>
          </a:p>
          <a:p>
            <a:pPr algn="just"/>
            <a:r>
              <a:rPr lang="en-US" altLang="ko-KR" sz="1200" dirty="0" err="1"/>
              <a:t>Opzione</a:t>
            </a:r>
            <a:r>
              <a:rPr lang="en-US" altLang="ko-KR" sz="1200" dirty="0"/>
              <a:t> a: </a:t>
            </a:r>
            <a:r>
              <a:rPr lang="en-US" altLang="ko-KR" sz="1200" dirty="0" err="1"/>
              <a:t>ignori</a:t>
            </a:r>
            <a:r>
              <a:rPr lang="en-US" altLang="ko-KR" sz="1200" dirty="0"/>
              <a:t> le </a:t>
            </a:r>
            <a:r>
              <a:rPr lang="en-US" altLang="ko-KR" sz="1200" dirty="0" err="1"/>
              <a:t>differenze</a:t>
            </a:r>
            <a:r>
              <a:rPr lang="en-US" altLang="ko-KR" sz="1200" dirty="0"/>
              <a:t> </a:t>
            </a:r>
            <a:r>
              <a:rPr lang="en-US" altLang="ko-KR" sz="1200" dirty="0" err="1"/>
              <a:t>culturali</a:t>
            </a:r>
            <a:r>
              <a:rPr lang="en-US" altLang="ko-KR" sz="1200" dirty="0"/>
              <a:t> del </a:t>
            </a:r>
            <a:r>
              <a:rPr lang="en-US" altLang="ko-KR" sz="1200" dirty="0" err="1"/>
              <a:t>tuo</a:t>
            </a:r>
            <a:r>
              <a:rPr lang="en-US" altLang="ko-KR" sz="1200" dirty="0"/>
              <a:t> team.
</a:t>
            </a:r>
            <a:r>
              <a:rPr lang="en-US" altLang="ko-KR" sz="1200" b="1" dirty="0" err="1"/>
              <a:t>Opzione</a:t>
            </a:r>
            <a:r>
              <a:rPr lang="en-US" altLang="ko-KR" sz="1200" b="1" dirty="0"/>
              <a:t> b: </a:t>
            </a:r>
            <a:r>
              <a:rPr lang="en-US" altLang="ko-KR" sz="1200" b="1" dirty="0" err="1"/>
              <a:t>combatti</a:t>
            </a:r>
            <a:r>
              <a:rPr lang="en-US" altLang="ko-KR" sz="1200" b="1" dirty="0"/>
              <a:t> </a:t>
            </a:r>
            <a:r>
              <a:rPr lang="en-US" altLang="ko-KR" sz="1200" b="1" dirty="0" err="1"/>
              <a:t>gli</a:t>
            </a:r>
            <a:r>
              <a:rPr lang="en-US" altLang="ko-KR" sz="1200" b="1" dirty="0"/>
              <a:t> </a:t>
            </a:r>
            <a:r>
              <a:rPr lang="en-US" altLang="ko-KR" sz="1200" b="1" dirty="0" err="1"/>
              <a:t>stereotipi</a:t>
            </a:r>
            <a:r>
              <a:rPr lang="en-US" altLang="ko-KR" sz="1200" dirty="0"/>
              <a:t>.
</a:t>
            </a:r>
            <a:r>
              <a:rPr lang="en-US" altLang="ko-KR" sz="1200" dirty="0" err="1"/>
              <a:t>Opzione</a:t>
            </a:r>
            <a:r>
              <a:rPr lang="en-US" altLang="ko-KR" sz="1200" dirty="0"/>
              <a:t> c: </a:t>
            </a:r>
            <a:r>
              <a:rPr lang="en-US" altLang="ko-KR" sz="1200" dirty="0" err="1"/>
              <a:t>manchi</a:t>
            </a:r>
            <a:r>
              <a:rPr lang="en-US" altLang="ko-KR" sz="1200" dirty="0"/>
              <a:t> di rispetto alle </a:t>
            </a:r>
            <a:r>
              <a:rPr lang="en-US" altLang="ko-KR" sz="1200" dirty="0" err="1"/>
              <a:t>differenze</a:t>
            </a:r>
            <a:r>
              <a:rPr lang="en-US" altLang="ko-KR" sz="1200" dirty="0"/>
              <a:t> </a:t>
            </a:r>
            <a:r>
              <a:rPr lang="en-US" altLang="ko-KR" sz="1200" dirty="0" err="1"/>
              <a:t>culturali</a:t>
            </a:r>
            <a:r>
              <a:rPr lang="en-US" altLang="ko-KR" sz="1200" dirty="0"/>
              <a:t> </a:t>
            </a:r>
            <a:r>
              <a:rPr lang="en-US" altLang="ko-KR" sz="1200" dirty="0" err="1"/>
              <a:t>dei</a:t>
            </a:r>
            <a:r>
              <a:rPr lang="en-US" altLang="ko-KR" sz="1200" dirty="0"/>
              <a:t> </a:t>
            </a:r>
            <a:r>
              <a:rPr lang="en-US" altLang="ko-KR" sz="1200" dirty="0" err="1"/>
              <a:t>membri</a:t>
            </a:r>
            <a:r>
              <a:rPr lang="en-US" altLang="ko-KR" sz="1200" dirty="0"/>
              <a:t> del </a:t>
            </a:r>
            <a:r>
              <a:rPr lang="en-US" altLang="ko-KR" sz="1200" dirty="0" err="1"/>
              <a:t>tuo</a:t>
            </a:r>
            <a:r>
              <a:rPr lang="en-US" altLang="ko-KR" sz="1200" dirty="0"/>
              <a:t> team.
</a:t>
            </a:r>
            <a:r>
              <a:rPr lang="en-US" altLang="ko-KR" sz="1200" dirty="0" err="1"/>
              <a:t>Opzione</a:t>
            </a:r>
            <a:r>
              <a:rPr lang="en-US" altLang="ko-KR" sz="1200" dirty="0"/>
              <a:t> d: </a:t>
            </a:r>
            <a:r>
              <a:rPr lang="en-US" altLang="ko-KR" sz="1200" dirty="0" err="1"/>
              <a:t>eviti</a:t>
            </a:r>
            <a:r>
              <a:rPr lang="en-US" altLang="ko-KR" sz="1200" dirty="0"/>
              <a:t> di </a:t>
            </a:r>
            <a:r>
              <a:rPr lang="en-US" altLang="ko-KR" sz="1200" dirty="0" err="1"/>
              <a:t>integrare</a:t>
            </a:r>
            <a:r>
              <a:rPr lang="en-US" altLang="ko-KR" sz="1200" dirty="0"/>
              <a:t> tutti i </a:t>
            </a:r>
            <a:r>
              <a:rPr lang="en-US" altLang="ko-KR" sz="1200" dirty="0" err="1"/>
              <a:t>dipendenti</a:t>
            </a:r>
            <a:r>
              <a:rPr lang="en-US" altLang="ko-KR" sz="1200" dirty="0"/>
              <a:t> </a:t>
            </a:r>
            <a:r>
              <a:rPr lang="en-US" altLang="ko-KR" sz="1200" dirty="0" err="1"/>
              <a:t>all'interno</a:t>
            </a:r>
            <a:r>
              <a:rPr lang="en-US" altLang="ko-KR" sz="1200" dirty="0"/>
              <a:t> del </a:t>
            </a:r>
            <a:r>
              <a:rPr lang="en-US" altLang="ko-KR" sz="1200" dirty="0" err="1"/>
              <a:t>tuo</a:t>
            </a:r>
            <a:r>
              <a:rPr lang="en-US" altLang="ko-KR" sz="1200" dirty="0"/>
              <a:t> team. 
</a:t>
            </a:r>
          </a:p>
        </p:txBody>
      </p:sp>
    </p:spTree>
    <p:extLst>
      <p:ext uri="{BB962C8B-B14F-4D97-AF65-F5344CB8AC3E}">
        <p14:creationId xmlns:p14="http://schemas.microsoft.com/office/powerpoint/2010/main" val="295962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344506" y="787138"/>
            <a:ext cx="6630788" cy="576263"/>
          </a:xfrm>
        </p:spPr>
        <p:txBody>
          <a:bodyPr/>
          <a:lstStyle/>
          <a:p>
            <a:r>
              <a:rPr lang="en-GB" sz="1800" b="1" dirty="0" err="1">
                <a:solidFill>
                  <a:srgbClr val="202124"/>
                </a:solidFill>
                <a:effectLst/>
                <a:latin typeface="Arial" panose="020B0604020202020204" pitchFamily="34" charset="0"/>
                <a:ea typeface="Calibri" panose="020F0502020204030204" pitchFamily="34" charset="0"/>
              </a:rPr>
              <a:t>Sezione</a:t>
            </a:r>
            <a:r>
              <a:rPr lang="en-GB" sz="1800" b="1" dirty="0">
                <a:solidFill>
                  <a:srgbClr val="202124"/>
                </a:solidFill>
                <a:effectLst/>
                <a:latin typeface="Arial" panose="020B0604020202020204" pitchFamily="34" charset="0"/>
                <a:ea typeface="Calibri" panose="020F0502020204030204" pitchFamily="34" charset="0"/>
              </a:rPr>
              <a:t> 1.2: </a:t>
            </a:r>
            <a:r>
              <a:rPr lang="en-GB" sz="1800" b="1" dirty="0" err="1">
                <a:solidFill>
                  <a:srgbClr val="202124"/>
                </a:solidFill>
                <a:latin typeface="Arial" panose="020B0604020202020204" pitchFamily="34" charset="0"/>
                <a:ea typeface="Calibri" panose="020F0502020204030204" pitchFamily="34" charset="0"/>
              </a:rPr>
              <a:t>Benefici</a:t>
            </a:r>
            <a:r>
              <a:rPr lang="en-GB" sz="1800" b="1" dirty="0">
                <a:solidFill>
                  <a:srgbClr val="202124"/>
                </a:solidFill>
                <a:latin typeface="Arial" panose="020B0604020202020204" pitchFamily="34" charset="0"/>
                <a:ea typeface="Calibri" panose="020F0502020204030204" pitchFamily="34" charset="0"/>
              </a:rPr>
              <a:t> ed </a:t>
            </a:r>
            <a:r>
              <a:rPr lang="en-GB" sz="1800" b="1" dirty="0" err="1">
                <a:solidFill>
                  <a:srgbClr val="202124"/>
                </a:solidFill>
                <a:latin typeface="Arial" panose="020B0604020202020204" pitchFamily="34" charset="0"/>
                <a:ea typeface="Calibri" panose="020F0502020204030204" pitchFamily="34" charset="0"/>
              </a:rPr>
              <a:t>esempi</a:t>
            </a:r>
            <a:r>
              <a:rPr lang="en-GB" sz="1800" b="1" dirty="0">
                <a:solidFill>
                  <a:srgbClr val="202124"/>
                </a:solidFill>
                <a:latin typeface="Arial" panose="020B0604020202020204" pitchFamily="34" charset="0"/>
                <a:ea typeface="Calibri" panose="020F0502020204030204" pitchFamily="34" charset="0"/>
              </a:rPr>
              <a:t> di </a:t>
            </a:r>
            <a:r>
              <a:rPr lang="en-GB" sz="1800" b="1" dirty="0" err="1">
                <a:solidFill>
                  <a:srgbClr val="202124"/>
                </a:solidFill>
                <a:latin typeface="Arial" panose="020B0604020202020204" pitchFamily="34" charset="0"/>
                <a:ea typeface="Calibri" panose="020F0502020204030204" pitchFamily="34" charset="0"/>
              </a:rPr>
              <a:t>lavoro</a:t>
            </a:r>
            <a:r>
              <a:rPr lang="en-GB" sz="1800" b="1" dirty="0">
                <a:solidFill>
                  <a:srgbClr val="202124"/>
                </a:solidFill>
                <a:latin typeface="Arial" panose="020B0604020202020204" pitchFamily="34" charset="0"/>
                <a:ea typeface="Calibri" panose="020F0502020204030204" pitchFamily="34" charset="0"/>
              </a:rPr>
              <a:t> di </a:t>
            </a:r>
            <a:r>
              <a:rPr lang="en-GB" sz="1800" b="1" dirty="0" err="1">
                <a:solidFill>
                  <a:srgbClr val="202124"/>
                </a:solidFill>
                <a:latin typeface="Arial" panose="020B0604020202020204" pitchFamily="34" charset="0"/>
                <a:ea typeface="Calibri" panose="020F0502020204030204" pitchFamily="34" charset="0"/>
              </a:rPr>
              <a:t>squadra</a:t>
            </a:r>
            <a:endParaRPr lang="ro-RO" sz="1800" dirty="0">
              <a:effectLst/>
              <a:latin typeface="Calibri" panose="020F0502020204030204" pitchFamily="34" charset="0"/>
              <a:ea typeface="Calibri" panose="020F0502020204030204" pitchFamily="34" charset="0"/>
            </a:endParaRPr>
          </a:p>
          <a:p>
            <a:endParaRPr lang="es-ES" sz="1800" dirty="0"/>
          </a:p>
        </p:txBody>
      </p:sp>
      <p:sp>
        <p:nvSpPr>
          <p:cNvPr id="5" name="CasetăText 4">
            <a:extLst>
              <a:ext uri="{FF2B5EF4-FFF2-40B4-BE49-F238E27FC236}">
                <a16:creationId xmlns:a16="http://schemas.microsoft.com/office/drawing/2014/main" id="{C6774ADA-B057-3612-8E48-D13ADD10E182}"/>
              </a:ext>
            </a:extLst>
          </p:cNvPr>
          <p:cNvSpPr txBox="1"/>
          <p:nvPr/>
        </p:nvSpPr>
        <p:spPr>
          <a:xfrm>
            <a:off x="611560" y="1275606"/>
            <a:ext cx="8187934" cy="2555508"/>
          </a:xfrm>
          <a:prstGeom prst="rect">
            <a:avLst/>
          </a:prstGeom>
          <a:noFill/>
        </p:spPr>
        <p:txBody>
          <a:bodyPr wrap="square">
            <a:spAutoFit/>
          </a:bodyPr>
          <a:lstStyle/>
          <a:p>
            <a:pPr algn="just">
              <a:lnSpc>
                <a:spcPct val="150000"/>
              </a:lnSpc>
            </a:pPr>
            <a:r>
              <a:rPr lang="it-IT" sz="1200" dirty="0">
                <a:latin typeface="Arial" panose="020B0604020202020204" pitchFamily="34" charset="0"/>
                <a:ea typeface="Calibri" panose="020F0502020204030204" pitchFamily="34" charset="0"/>
              </a:rPr>
              <a:t>Quando si conduce un colloquio di lavoro oggi, la competenza nel lavoro di squadra è una delle più apprezzate dai</a:t>
            </a:r>
          </a:p>
          <a:p>
            <a:pPr algn="just">
              <a:lnSpc>
                <a:spcPct val="150000"/>
              </a:lnSpc>
            </a:pPr>
            <a:r>
              <a:rPr lang="it-IT" sz="1200" dirty="0">
                <a:latin typeface="Arial" panose="020B0604020202020204" pitchFamily="34" charset="0"/>
                <a:ea typeface="Calibri" panose="020F0502020204030204" pitchFamily="34" charset="0"/>
              </a:rPr>
              <a:t>selezionatori nel processo di selezione dei dipendenti, poiché porta molti vantaggi all'azienda.</a:t>
            </a:r>
          </a:p>
          <a:p>
            <a:pPr algn="just">
              <a:lnSpc>
                <a:spcPct val="150000"/>
              </a:lnSpc>
            </a:pPr>
            <a:endParaRPr lang="it-IT" sz="1200" dirty="0">
              <a:latin typeface="Arial" panose="020B0604020202020204" pitchFamily="34" charset="0"/>
              <a:ea typeface="Calibri" panose="020F0502020204030204" pitchFamily="34" charset="0"/>
            </a:endParaRPr>
          </a:p>
          <a:p>
            <a:pPr algn="just">
              <a:lnSpc>
                <a:spcPct val="150000"/>
              </a:lnSpc>
            </a:pPr>
            <a:r>
              <a:rPr lang="it-IT" sz="1200" dirty="0">
                <a:latin typeface="Arial" panose="020B0604020202020204" pitchFamily="34" charset="0"/>
                <a:ea typeface="Calibri" panose="020F0502020204030204" pitchFamily="34" charset="0"/>
              </a:rPr>
              <a:t>Vediamo alcuni vantaggi del lavoro di squadra che possono essere applicati sia nell’ambiente aziendale che nelle </a:t>
            </a:r>
          </a:p>
          <a:p>
            <a:pPr algn="just">
              <a:lnSpc>
                <a:spcPct val="150000"/>
              </a:lnSpc>
            </a:pPr>
            <a:r>
              <a:rPr lang="it-IT" sz="1200" dirty="0">
                <a:latin typeface="Arial" panose="020B0604020202020204" pitchFamily="34" charset="0"/>
                <a:ea typeface="Calibri" panose="020F0502020204030204" pitchFamily="34" charset="0"/>
              </a:rPr>
              <a:t>squadre sportive, ma anche in contesti educativi in cui diverse persone sono coinvolte in progetti comuni:</a:t>
            </a:r>
          </a:p>
          <a:p>
            <a:pPr algn="just">
              <a:lnSpc>
                <a:spcPct val="150000"/>
              </a:lnSpc>
            </a:pPr>
            <a:r>
              <a:rPr lang="ro-RO" sz="1200" dirty="0">
                <a:latin typeface="Arial" panose="020B0604020202020204" pitchFamily="34" charset="0"/>
                <a:ea typeface="Calibri" panose="020F0502020204030204" pitchFamily="34" charset="0"/>
              </a:rPr>
              <a:t>
</a:t>
            </a:r>
            <a:r>
              <a:rPr lang="ro-RO" sz="1200" b="1" dirty="0">
                <a:latin typeface="Arial" panose="020B0604020202020204" pitchFamily="34" charset="0"/>
                <a:ea typeface="Calibri" panose="020F0502020204030204" pitchFamily="34" charset="0"/>
              </a:rPr>
              <a:t>1. Promuove la creatività e l</a:t>
            </a:r>
            <a:r>
              <a:rPr lang="it-IT" sz="1200" b="1" dirty="0">
                <a:latin typeface="Arial" panose="020B0604020202020204" pitchFamily="34" charset="0"/>
                <a:ea typeface="Calibri" panose="020F0502020204030204" pitchFamily="34" charset="0"/>
              </a:rPr>
              <a:t>’</a:t>
            </a:r>
            <a:r>
              <a:rPr lang="ro-RO" sz="1200" b="1" dirty="0">
                <a:latin typeface="Arial" panose="020B0604020202020204" pitchFamily="34" charset="0"/>
                <a:ea typeface="Calibri" panose="020F0502020204030204" pitchFamily="34" charset="0"/>
              </a:rPr>
              <a:t>apprendimento</a:t>
            </a:r>
            <a:r>
              <a:rPr lang="ro-RO" sz="1200" dirty="0">
                <a:latin typeface="Arial" panose="020B0604020202020204" pitchFamily="34" charset="0"/>
                <a:ea typeface="Calibri" panose="020F0502020204030204" pitchFamily="34" charset="0"/>
              </a:rPr>
              <a:t>. </a:t>
            </a:r>
            <a:r>
              <a:rPr lang="it-IT" sz="1200" dirty="0">
                <a:latin typeface="Arial" panose="020B0604020202020204" pitchFamily="34" charset="0"/>
                <a:ea typeface="Calibri" panose="020F0502020204030204" pitchFamily="34" charset="0"/>
              </a:rPr>
              <a:t>La creatività cresce quando le persone lavorano insieme come se </a:t>
            </a:r>
          </a:p>
          <a:p>
            <a:pPr algn="just">
              <a:lnSpc>
                <a:spcPct val="150000"/>
              </a:lnSpc>
            </a:pPr>
            <a:r>
              <a:rPr lang="it-IT" sz="1200" dirty="0">
                <a:latin typeface="Arial" panose="020B0604020202020204" pitchFamily="34" charset="0"/>
                <a:ea typeface="Calibri" panose="020F0502020204030204" pitchFamily="34" charset="0"/>
              </a:rPr>
              <a:t>fossero una squadra. Il brainstorming evita i punti di vista egocentrici e permette alla creatività di espandersi grazie ai </a:t>
            </a:r>
          </a:p>
          <a:p>
            <a:pPr algn="just">
              <a:lnSpc>
                <a:spcPct val="150000"/>
              </a:lnSpc>
            </a:pPr>
            <a:r>
              <a:rPr lang="it-IT" sz="1200" dirty="0">
                <a:latin typeface="Arial" panose="020B0604020202020204" pitchFamily="34" charset="0"/>
                <a:ea typeface="Calibri" panose="020F0502020204030204" pitchFamily="34" charset="0"/>
              </a:rPr>
              <a:t>punti di vista dei compagni di squadra.</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ubstituent text 7">
            <a:extLst>
              <a:ext uri="{FF2B5EF4-FFF2-40B4-BE49-F238E27FC236}">
                <a16:creationId xmlns:a16="http://schemas.microsoft.com/office/drawing/2014/main" id="{DC6ACB9F-9AEA-4A28-6C72-3186542E2C1C}"/>
              </a:ext>
            </a:extLst>
          </p:cNvPr>
          <p:cNvSpPr txBox="1">
            <a:spLocks noGrp="1"/>
          </p:cNvSpPr>
          <p:nvPr>
            <p:ph type="body" sz="quarter" idx="10"/>
          </p:nvPr>
        </p:nvSpPr>
        <p:spPr>
          <a:xfrm>
            <a:off x="251520" y="209433"/>
            <a:ext cx="8280920" cy="405047"/>
          </a:xfrm>
          <a:prstGeom prst="rect">
            <a:avLst/>
          </a:prstGeom>
          <a:noFill/>
        </p:spPr>
        <p:txBody>
          <a:bodyPr wrap="square">
            <a:spAutoFit/>
          </a:bodyPr>
          <a:lstStyle/>
          <a:p>
            <a:pPr>
              <a:lnSpc>
                <a:spcPct val="107000"/>
              </a:lnSpc>
              <a:spcAft>
                <a:spcPts val="800"/>
              </a:spcAft>
            </a:pPr>
            <a:r>
              <a:rPr lang="en-GB" sz="2000" b="1" dirty="0">
                <a:solidFill>
                  <a:schemeClr val="tx1"/>
                </a:solidFill>
                <a:latin typeface="Arial" panose="020B0604020202020204" pitchFamily="34" charset="0"/>
                <a:ea typeface="Arial" panose="020B0604020202020204" pitchFamily="34" charset="0"/>
              </a:rPr>
              <a:t>1. </a:t>
            </a:r>
            <a:r>
              <a:rPr lang="en-GB" sz="2000" b="1" dirty="0" err="1">
                <a:solidFill>
                  <a:schemeClr val="tx1"/>
                </a:solidFill>
                <a:latin typeface="Arial" panose="020B0604020202020204" pitchFamily="34" charset="0"/>
                <a:ea typeface="Arial" panose="020B0604020202020204" pitchFamily="34" charset="0"/>
              </a:rPr>
              <a:t>Gestione</a:t>
            </a:r>
            <a:r>
              <a:rPr lang="en-GB" sz="2000" b="1" dirty="0">
                <a:solidFill>
                  <a:schemeClr val="tx1"/>
                </a:solidFill>
                <a:latin typeface="Arial" panose="020B0604020202020204" pitchFamily="34" charset="0"/>
                <a:ea typeface="Arial" panose="020B0604020202020204" pitchFamily="34" charset="0"/>
              </a:rPr>
              <a:t> </a:t>
            </a:r>
            <a:r>
              <a:rPr lang="en-GB" sz="2000" b="1" dirty="0" err="1">
                <a:solidFill>
                  <a:schemeClr val="tx1"/>
                </a:solidFill>
                <a:latin typeface="Arial" panose="020B0604020202020204" pitchFamily="34" charset="0"/>
                <a:ea typeface="Arial" panose="020B0604020202020204" pitchFamily="34" charset="0"/>
              </a:rPr>
              <a:t>aziendale</a:t>
            </a:r>
            <a:r>
              <a:rPr lang="en-GB" sz="2000" b="1" dirty="0">
                <a:solidFill>
                  <a:schemeClr val="tx1"/>
                </a:solidFill>
                <a:latin typeface="Arial" panose="020B0604020202020204" pitchFamily="34" charset="0"/>
                <a:ea typeface="Arial" panose="020B0604020202020204" pitchFamily="34" charset="0"/>
              </a:rPr>
              <a:t> in termini di </a:t>
            </a:r>
            <a:r>
              <a:rPr lang="en-GB" sz="2000" b="1" dirty="0" err="1">
                <a:solidFill>
                  <a:schemeClr val="tx1"/>
                </a:solidFill>
                <a:latin typeface="Arial" panose="020B0604020202020204" pitchFamily="34" charset="0"/>
                <a:ea typeface="Arial" panose="020B0604020202020204" pitchFamily="34" charset="0"/>
              </a:rPr>
              <a:t>lavoro</a:t>
            </a:r>
            <a:r>
              <a:rPr lang="en-GB" sz="2000" b="1" dirty="0">
                <a:solidFill>
                  <a:schemeClr val="tx1"/>
                </a:solidFill>
                <a:latin typeface="Arial" panose="020B0604020202020204" pitchFamily="34" charset="0"/>
                <a:ea typeface="Arial" panose="020B0604020202020204" pitchFamily="34" charset="0"/>
              </a:rPr>
              <a:t> di </a:t>
            </a:r>
            <a:r>
              <a:rPr lang="en-GB" sz="2000" b="1" dirty="0" err="1">
                <a:solidFill>
                  <a:schemeClr val="tx1"/>
                </a:solidFill>
                <a:latin typeface="Arial" panose="020B0604020202020204" pitchFamily="34" charset="0"/>
                <a:ea typeface="Arial" panose="020B0604020202020204" pitchFamily="34" charset="0"/>
              </a:rPr>
              <a:t>squadra</a:t>
            </a:r>
            <a:r>
              <a:rPr lang="en-GB" sz="2000" b="1" dirty="0">
                <a:solidFill>
                  <a:schemeClr val="tx1"/>
                </a:solidFill>
                <a:latin typeface="Arial" panose="020B0604020202020204" pitchFamily="34" charset="0"/>
                <a:ea typeface="Arial" panose="020B0604020202020204" pitchFamily="34" charset="0"/>
              </a:rPr>
              <a:t> </a:t>
            </a:r>
            <a:r>
              <a:rPr lang="en-GB" sz="2000" b="1" dirty="0" err="1">
                <a:solidFill>
                  <a:schemeClr val="tx1"/>
                </a:solidFill>
                <a:latin typeface="Arial" panose="020B0604020202020204" pitchFamily="34" charset="0"/>
                <a:ea typeface="Arial" panose="020B0604020202020204" pitchFamily="34" charset="0"/>
              </a:rPr>
              <a:t>efficace</a:t>
            </a:r>
            <a:endParaRPr lang="ro-RO" sz="2000"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646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b="1" dirty="0" err="1">
                <a:solidFill>
                  <a:schemeClr val="tx1"/>
                </a:solidFill>
              </a:rPr>
              <a:t>Autovalutazione</a:t>
            </a:r>
            <a:endParaRPr lang="es-ES" sz="2800" dirty="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err="1"/>
              <a:t>Domande</a:t>
            </a:r>
            <a:r>
              <a:rPr lang="en-US" altLang="ko-KR" sz="1800" b="1" dirty="0"/>
              <a:t> a </a:t>
            </a:r>
            <a:r>
              <a:rPr lang="en-US" altLang="ko-KR" sz="1800" b="1" dirty="0" err="1"/>
              <a:t>scelta</a:t>
            </a:r>
            <a:r>
              <a:rPr lang="en-US" altLang="ko-KR" sz="1800" b="1" dirty="0"/>
              <a:t> </a:t>
            </a:r>
            <a:r>
              <a:rPr lang="en-US" altLang="ko-KR" sz="1800" b="1" dirty="0" err="1"/>
              <a:t>multipla</a:t>
            </a:r>
            <a:r>
              <a:rPr lang="en-US" altLang="ko-KR" sz="1800" b="1" dirty="0"/>
              <a:t> : </a:t>
            </a:r>
            <a:r>
              <a:rPr lang="en-US" altLang="ko-KR" sz="1800" dirty="0" err="1"/>
              <a:t>soluzioni</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53906"/>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b="1" dirty="0" err="1"/>
              <a:t>Domanda</a:t>
            </a:r>
            <a:r>
              <a:rPr lang="en-US" altLang="ko-KR" sz="1200" b="1" dirty="0"/>
              <a:t> 4. </a:t>
            </a:r>
            <a:r>
              <a:rPr lang="en-US" altLang="ko-KR" sz="1200" b="1" dirty="0" err="1"/>
              <a:t>Quali</a:t>
            </a:r>
            <a:r>
              <a:rPr lang="en-US" altLang="ko-KR" sz="1200" b="1" dirty="0"/>
              <a:t> </a:t>
            </a:r>
            <a:r>
              <a:rPr lang="en-US" altLang="ko-KR" sz="1200" b="1" dirty="0" err="1"/>
              <a:t>sono</a:t>
            </a:r>
            <a:r>
              <a:rPr lang="en-US" altLang="ko-KR" sz="1200" b="1" dirty="0"/>
              <a:t> </a:t>
            </a:r>
            <a:r>
              <a:rPr lang="en-US" altLang="ko-KR" sz="1200" b="1" dirty="0" err="1"/>
              <a:t>gli</a:t>
            </a:r>
            <a:r>
              <a:rPr lang="en-US" altLang="ko-KR" sz="1200" b="1" dirty="0"/>
              <a:t> </a:t>
            </a:r>
            <a:r>
              <a:rPr lang="en-US" altLang="ko-KR" sz="1200" b="1" dirty="0" err="1"/>
              <a:t>strumenti</a:t>
            </a:r>
            <a:r>
              <a:rPr lang="en-US" altLang="ko-KR" sz="1200" b="1" dirty="0"/>
              <a:t> </a:t>
            </a:r>
            <a:r>
              <a:rPr lang="en-US" altLang="ko-KR" sz="1200" b="1" dirty="0" err="1"/>
              <a:t>necessari</a:t>
            </a:r>
            <a:r>
              <a:rPr lang="en-US" altLang="ko-KR" sz="1200" b="1" dirty="0"/>
              <a:t> per </a:t>
            </a:r>
            <a:r>
              <a:rPr lang="en-US" altLang="ko-KR" sz="1200" b="1" dirty="0" err="1"/>
              <a:t>vendere</a:t>
            </a:r>
            <a:r>
              <a:rPr lang="en-US" altLang="ko-KR" sz="1200" b="1" dirty="0"/>
              <a:t> le </a:t>
            </a:r>
            <a:r>
              <a:rPr lang="en-US" altLang="ko-KR" sz="1200" b="1" dirty="0" err="1"/>
              <a:t>tue</a:t>
            </a:r>
            <a:r>
              <a:rPr lang="en-US" altLang="ko-KR" sz="1200" b="1" dirty="0"/>
              <a:t> </a:t>
            </a:r>
            <a:r>
              <a:rPr lang="en-US" altLang="ko-KR" sz="1200" b="1" dirty="0" err="1"/>
              <a:t>creazioni</a:t>
            </a:r>
            <a:r>
              <a:rPr lang="en-US" altLang="ko-KR" sz="1200" b="1" dirty="0"/>
              <a:t> </a:t>
            </a:r>
            <a:r>
              <a:rPr lang="en-US" altLang="ko-KR" sz="1200" b="1" dirty="0" err="1"/>
              <a:t>su</a:t>
            </a:r>
            <a:r>
              <a:rPr lang="en-US" altLang="ko-KR" sz="1200" b="1" dirty="0"/>
              <a:t> Internet?</a:t>
            </a:r>
            <a:r>
              <a:rPr lang="en-US" altLang="ko-KR" sz="1200" dirty="0"/>
              <a:t>
</a:t>
            </a:r>
            <a:r>
              <a:rPr lang="en-US" altLang="ko-KR" sz="1200" dirty="0" err="1"/>
              <a:t>Opzione</a:t>
            </a:r>
            <a:r>
              <a:rPr lang="en-US" altLang="ko-KR" sz="1200" dirty="0"/>
              <a:t> a: Laptop
</a:t>
            </a:r>
            <a:r>
              <a:rPr lang="en-US" altLang="ko-KR" sz="1200" dirty="0" err="1"/>
              <a:t>Opzione</a:t>
            </a:r>
            <a:r>
              <a:rPr lang="en-US" altLang="ko-KR" sz="1200" dirty="0"/>
              <a:t> b: host del </a:t>
            </a:r>
            <a:r>
              <a:rPr lang="en-US" altLang="ko-KR" sz="1200" dirty="0" err="1"/>
              <a:t>sito</a:t>
            </a:r>
            <a:r>
              <a:rPr lang="en-US" altLang="ko-KR" sz="1200" dirty="0"/>
              <a:t> web
</a:t>
            </a:r>
            <a:r>
              <a:rPr lang="en-US" altLang="ko-KR" sz="1200" dirty="0" err="1"/>
              <a:t>Opzione</a:t>
            </a:r>
            <a:r>
              <a:rPr lang="en-US" altLang="ko-KR" sz="1200" dirty="0"/>
              <a:t> c: un </a:t>
            </a:r>
            <a:r>
              <a:rPr lang="en-US" altLang="ko-KR" sz="1200" dirty="0" err="1"/>
              <a:t>nome</a:t>
            </a:r>
            <a:r>
              <a:rPr lang="en-US" altLang="ko-KR" sz="1200" dirty="0"/>
              <a:t> di </a:t>
            </a:r>
            <a:r>
              <a:rPr lang="en-US" altLang="ko-KR" sz="1200" dirty="0" err="1"/>
              <a:t>dominio</a:t>
            </a:r>
            <a:r>
              <a:rPr lang="en-US" altLang="ko-KR" sz="1200" dirty="0"/>
              <a:t>
</a:t>
            </a:r>
            <a:r>
              <a:rPr lang="en-US" altLang="ko-KR" sz="1200" b="1" dirty="0" err="1"/>
              <a:t>Opzione</a:t>
            </a:r>
            <a:r>
              <a:rPr lang="en-US" altLang="ko-KR" sz="1200" b="1" dirty="0"/>
              <a:t> d: </a:t>
            </a:r>
            <a:r>
              <a:rPr lang="en-US" altLang="ko-KR" sz="1200" b="1" dirty="0" err="1"/>
              <a:t>Tutto</a:t>
            </a:r>
            <a:r>
              <a:rPr lang="en-US" altLang="ko-KR" sz="1200" b="1" dirty="0"/>
              <a:t> </a:t>
            </a:r>
            <a:r>
              <a:rPr lang="en-US" altLang="ko-KR" sz="1200" b="1" dirty="0" err="1"/>
              <a:t>quanto</a:t>
            </a:r>
            <a:r>
              <a:rPr lang="en-US" altLang="ko-KR" sz="1200" b="1" dirty="0"/>
              <a:t> sopra</a:t>
            </a:r>
            <a:r>
              <a:rPr lang="en-US" altLang="ko-KR" sz="1200" dirty="0"/>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b="1" dirty="0" err="1"/>
              <a:t>Domanda</a:t>
            </a:r>
            <a:r>
              <a:rPr lang="en-US" altLang="ko-KR" sz="1200" b="1" dirty="0"/>
              <a:t> 5. Cosa NON </a:t>
            </a:r>
            <a:r>
              <a:rPr lang="en-US" altLang="ko-KR" sz="1200" b="1" dirty="0" err="1"/>
              <a:t>è</a:t>
            </a:r>
            <a:r>
              <a:rPr lang="en-US" altLang="ko-KR" sz="1200" b="1" dirty="0"/>
              <a:t> </a:t>
            </a:r>
            <a:r>
              <a:rPr lang="en-US" altLang="ko-KR" sz="1200" b="1" dirty="0" err="1"/>
              <a:t>possibile</a:t>
            </a:r>
            <a:r>
              <a:rPr lang="en-US" altLang="ko-KR" sz="1200" b="1" dirty="0"/>
              <a:t> </a:t>
            </a:r>
            <a:r>
              <a:rPr lang="en-US" altLang="ko-KR" sz="1200" b="1" dirty="0" err="1"/>
              <a:t>trasformare</a:t>
            </a:r>
            <a:r>
              <a:rPr lang="en-US" altLang="ko-KR" sz="1200" b="1" dirty="0"/>
              <a:t> in un e-business </a:t>
            </a:r>
            <a:r>
              <a:rPr lang="en-US" altLang="ko-KR" sz="1200" b="1" dirty="0" err="1"/>
              <a:t>redditizio</a:t>
            </a:r>
            <a:r>
              <a:rPr lang="en-US" altLang="ko-KR" sz="1200" b="1" dirty="0"/>
              <a:t>?</a:t>
            </a:r>
            <a:r>
              <a:rPr lang="en-US" altLang="ko-KR" sz="1200" dirty="0"/>
              <a:t>
</a:t>
            </a:r>
            <a:r>
              <a:rPr lang="en-US" altLang="ko-KR" sz="1200" b="1" dirty="0" err="1"/>
              <a:t>Opzione</a:t>
            </a:r>
            <a:r>
              <a:rPr lang="en-US" altLang="ko-KR" sz="1200" b="1" dirty="0"/>
              <a:t> a: </a:t>
            </a:r>
            <a:r>
              <a:rPr lang="en-US" altLang="ko-KR" sz="1200" b="1" dirty="0" err="1"/>
              <a:t>addestramento</a:t>
            </a:r>
            <a:r>
              <a:rPr lang="en-US" altLang="ko-KR" sz="1200" b="1" dirty="0"/>
              <a:t> di </a:t>
            </a:r>
            <a:r>
              <a:rPr lang="en-US" altLang="ko-KR" sz="1200" b="1" dirty="0" err="1"/>
              <a:t>animali</a:t>
            </a:r>
            <a:r>
              <a:rPr lang="en-US" altLang="ko-KR" sz="1200" b="1" dirty="0"/>
              <a:t> </a:t>
            </a:r>
            <a:r>
              <a:rPr lang="en-US" altLang="ko-KR" sz="1200" b="1" dirty="0" err="1"/>
              <a:t>domestici</a:t>
            </a:r>
            <a:r>
              <a:rPr lang="en-US" altLang="ko-KR" sz="1200" dirty="0"/>
              <a:t>
</a:t>
            </a:r>
            <a:r>
              <a:rPr lang="en-US" altLang="ko-KR" sz="1200" dirty="0" err="1"/>
              <a:t>Opzione</a:t>
            </a:r>
            <a:r>
              <a:rPr lang="en-US" altLang="ko-KR" sz="1200" dirty="0"/>
              <a:t> b: marketing </a:t>
            </a:r>
            <a:r>
              <a:rPr lang="en-US" altLang="ko-KR" sz="1200" dirty="0" err="1"/>
              <a:t>su</a:t>
            </a:r>
            <a:r>
              <a:rPr lang="en-US" altLang="ko-KR" sz="1200" dirty="0"/>
              <a:t> Instagram
</a:t>
            </a:r>
            <a:r>
              <a:rPr lang="en-US" altLang="ko-KR" sz="1200" dirty="0" err="1"/>
              <a:t>Opzione</a:t>
            </a:r>
            <a:r>
              <a:rPr lang="en-US" altLang="ko-KR" sz="1200" dirty="0"/>
              <a:t> c: CV writer
</a:t>
            </a:r>
            <a:r>
              <a:rPr lang="en-US" altLang="ko-KR" sz="1200" dirty="0" err="1"/>
              <a:t>Opzione</a:t>
            </a:r>
            <a:r>
              <a:rPr lang="en-US" altLang="ko-KR" sz="1200" dirty="0"/>
              <a:t> d: </a:t>
            </a:r>
            <a:r>
              <a:rPr lang="en-US" altLang="ko-KR" sz="1200" dirty="0" err="1"/>
              <a:t>Progettazione</a:t>
            </a:r>
            <a:r>
              <a:rPr lang="en-US" altLang="ko-KR" sz="1200" dirty="0"/>
              <a:t> </a:t>
            </a:r>
            <a:r>
              <a:rPr lang="en-US" altLang="ko-KR" sz="1200" dirty="0" err="1"/>
              <a:t>grafica</a:t>
            </a:r>
            <a:r>
              <a:rPr lang="en-US" altLang="ko-KR" sz="1200" dirty="0"/>
              <a:t>
</a:t>
            </a:r>
          </a:p>
        </p:txBody>
      </p:sp>
    </p:spTree>
    <p:extLst>
      <p:ext uri="{BB962C8B-B14F-4D97-AF65-F5344CB8AC3E}">
        <p14:creationId xmlns:p14="http://schemas.microsoft.com/office/powerpoint/2010/main" val="3967033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en-US" altLang="ko-KR" sz="3200" dirty="0" err="1"/>
              <a:t>Riassumendo</a:t>
            </a:r>
            <a:endParaRPr lang="ko-KR" altLang="en-US" sz="3200" dirty="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489790" y="2781099"/>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A</a:t>
            </a:r>
            <a:endParaRPr lang="ko-KR" altLang="en-US" sz="2000" b="1" dirty="0">
              <a:solidFill>
                <a:srgbClr val="87B5BA"/>
              </a:solidFill>
              <a:cs typeface="Arial"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b="1" dirty="0">
                <a:solidFill>
                  <a:srgbClr val="86BD70"/>
                </a:solidFill>
                <a:cs typeface="Arial" pitchFamily="34" charset="0"/>
              </a:rPr>
              <a:t>B</a:t>
            </a:r>
            <a:endParaRPr lang="ko-KR" altLang="en-US" sz="2000" b="1" dirty="0">
              <a:solidFill>
                <a:srgbClr val="86BD70"/>
              </a:solidFill>
              <a:cs typeface="Arial"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C</a:t>
            </a:r>
            <a:endParaRPr lang="ko-KR" altLang="en-US" sz="2000" b="1" dirty="0">
              <a:solidFill>
                <a:srgbClr val="87B5BA"/>
              </a:solidFill>
              <a:cs typeface="Arial"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b="1" dirty="0">
                <a:solidFill>
                  <a:srgbClr val="F39E5A"/>
                </a:solidFill>
                <a:cs typeface="Arial" pitchFamily="34" charset="0"/>
              </a:rPr>
              <a:t>D</a:t>
            </a:r>
            <a:endParaRPr lang="ko-KR" altLang="en-US" sz="2000" b="1" dirty="0">
              <a:solidFill>
                <a:srgbClr val="F39E5A"/>
              </a:solidFill>
              <a:cs typeface="Arial"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510700" y="1389860"/>
            <a:ext cx="2811542" cy="1417356"/>
            <a:chOff x="803639" y="3362835"/>
            <a:chExt cx="2288584" cy="1417356"/>
          </a:xfrm>
        </p:grpSpPr>
        <p:sp>
          <p:nvSpPr>
            <p:cNvPr id="26" name="TextBox 25"/>
            <p:cNvSpPr txBox="1"/>
            <p:nvPr/>
          </p:nvSpPr>
          <p:spPr>
            <a:xfrm>
              <a:off x="803639" y="3579862"/>
              <a:ext cx="2288584" cy="1200329"/>
            </a:xfrm>
            <a:prstGeom prst="rect">
              <a:avLst/>
            </a:prstGeom>
            <a:noFill/>
          </p:spPr>
          <p:txBody>
            <a:bodyPr wrap="square" rtlCol="0">
              <a:spAutoFit/>
            </a:bodyPr>
            <a:lstStyle/>
            <a:p>
              <a:pPr algn="just"/>
              <a:r>
                <a:rPr lang="it-IT" sz="1200" kern="100" dirty="0">
                  <a:ea typeface="Calibri" panose="020F0502020204030204" pitchFamily="34" charset="0"/>
                  <a:cs typeface="Times New Roman" panose="02020603050405020304" pitchFamily="18" charset="0"/>
                </a:rPr>
                <a:t>La gestione aziendale è un campo </a:t>
              </a:r>
            </a:p>
            <a:p>
              <a:pPr algn="just"/>
              <a:r>
                <a:rPr lang="it-IT" sz="1200" kern="100" dirty="0">
                  <a:ea typeface="Calibri" panose="020F0502020204030204" pitchFamily="34" charset="0"/>
                  <a:cs typeface="Times New Roman" panose="02020603050405020304" pitchFamily="18" charset="0"/>
                </a:rPr>
                <a:t>piuttosto ampio che prende in </a:t>
              </a:r>
            </a:p>
            <a:p>
              <a:pPr algn="just"/>
              <a:r>
                <a:rPr lang="it-IT" sz="1200" kern="100" dirty="0">
                  <a:ea typeface="Calibri" panose="020F0502020204030204" pitchFamily="34" charset="0"/>
                  <a:cs typeface="Times New Roman" panose="02020603050405020304" pitchFamily="18" charset="0"/>
                </a:rPr>
                <a:t>considerazione la gestione </a:t>
              </a:r>
            </a:p>
            <a:p>
              <a:pPr algn="just"/>
              <a:r>
                <a:rPr lang="it-IT" sz="1200" kern="100" dirty="0">
                  <a:ea typeface="Calibri" panose="020F0502020204030204" pitchFamily="34" charset="0"/>
                  <a:cs typeface="Times New Roman" panose="02020603050405020304" pitchFamily="18" charset="0"/>
                </a:rPr>
                <a:t>complessiva e il coordinamento delle </a:t>
              </a:r>
            </a:p>
            <a:p>
              <a:pPr algn="just"/>
              <a:r>
                <a:rPr lang="it-IT" sz="1200" kern="100" dirty="0">
                  <a:ea typeface="Calibri" panose="020F0502020204030204" pitchFamily="34" charset="0"/>
                  <a:cs typeface="Times New Roman" panose="02020603050405020304" pitchFamily="18" charset="0"/>
                </a:rPr>
                <a:t>attività commerciali che un’azienda </a:t>
              </a:r>
            </a:p>
            <a:p>
              <a:pPr algn="just"/>
              <a:r>
                <a:rPr lang="it-IT" sz="1200" kern="100" dirty="0">
                  <a:ea typeface="Calibri" panose="020F0502020204030204" pitchFamily="34" charset="0"/>
                  <a:cs typeface="Times New Roman" panose="02020603050405020304" pitchFamily="18" charset="0"/>
                </a:rPr>
                <a:t>sviluppa</a:t>
              </a:r>
              <a:r>
                <a:rPr lang="en-US" sz="1200" kern="100" dirty="0">
                  <a:ea typeface="Calibri" panose="020F0502020204030204" pitchFamily="34" charset="0"/>
                  <a:cs typeface="Times New Roman" panose="02020603050405020304" pitchFamily="18" charset="0"/>
                </a:rPr>
                <a:t>.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en-GB" sz="1200" b="1" dirty="0">
                  <a:latin typeface="Arial" panose="020B0604020202020204" pitchFamily="34" charset="0"/>
                </a:rPr>
                <a:t>Business management</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10700" y="2879860"/>
            <a:ext cx="2539483" cy="1818544"/>
            <a:chOff x="803640" y="3362835"/>
            <a:chExt cx="2059657" cy="1585773"/>
          </a:xfrm>
        </p:grpSpPr>
        <p:sp>
          <p:nvSpPr>
            <p:cNvPr id="29" name="TextBox 28"/>
            <p:cNvSpPr txBox="1"/>
            <p:nvPr/>
          </p:nvSpPr>
          <p:spPr>
            <a:xfrm>
              <a:off x="803640" y="3579862"/>
              <a:ext cx="2059657" cy="1368746"/>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Far </a:t>
              </a:r>
              <a:r>
                <a:rPr lang="en-US" altLang="ko-KR" sz="1200" dirty="0" err="1">
                  <a:solidFill>
                    <a:schemeClr val="tx1">
                      <a:lumMod val="75000"/>
                      <a:lumOff val="25000"/>
                    </a:schemeClr>
                  </a:solidFill>
                  <a:cs typeface="Arial" pitchFamily="34" charset="0"/>
                </a:rPr>
                <a:t>parte</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qualsiasi</a:t>
              </a:r>
              <a:r>
                <a:rPr lang="en-US" altLang="ko-KR" sz="1200" dirty="0">
                  <a:solidFill>
                    <a:schemeClr val="tx1">
                      <a:lumMod val="75000"/>
                      <a:lumOff val="25000"/>
                    </a:schemeClr>
                  </a:solidFill>
                  <a:cs typeface="Arial" pitchFamily="34" charset="0"/>
                </a:rPr>
                <a:t> team ristretto </a:t>
              </a:r>
              <a:r>
                <a:rPr lang="en-US" altLang="ko-KR" sz="1200" dirty="0" err="1">
                  <a:solidFill>
                    <a:schemeClr val="tx1">
                      <a:lumMod val="75000"/>
                      <a:lumOff val="25000"/>
                    </a:schemeClr>
                  </a:solidFill>
                  <a:cs typeface="Arial" pitchFamily="34" charset="0"/>
                </a:rPr>
                <a:t>significa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godere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progressi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della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tua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azienda</a:t>
              </a:r>
              <a:r>
                <a:rPr lang="en-US" altLang="ko-KR" sz="1200" dirty="0">
                  <a:solidFill>
                    <a:schemeClr val="tx1">
                      <a:lumMod val="75000"/>
                      <a:lumOff val="25000"/>
                    </a:schemeClr>
                  </a:solidFill>
                  <a:cs typeface="Arial" pitchFamily="34" charset="0"/>
                </a:rPr>
                <a:t>, la </a:t>
              </a:r>
              <a:r>
                <a:rPr lang="en-US" altLang="ko-KR" sz="1200" dirty="0" err="1">
                  <a:solidFill>
                    <a:schemeClr val="tx1">
                      <a:lumMod val="75000"/>
                      <a:lumOff val="25000"/>
                    </a:schemeClr>
                  </a:solidFill>
                  <a:cs typeface="Arial" pitchFamily="34" charset="0"/>
                </a:rPr>
                <a:t>competenza</a:t>
              </a:r>
              <a:r>
                <a:rPr lang="en-US" altLang="ko-KR" sz="1200" dirty="0">
                  <a:solidFill>
                    <a:schemeClr val="tx1">
                      <a:lumMod val="75000"/>
                      <a:lumOff val="25000"/>
                    </a:schemeClr>
                  </a:solidFill>
                  <a:cs typeface="Arial" pitchFamily="34" charset="0"/>
                </a:rPr>
                <a:t> del </a:t>
              </a:r>
              <a:r>
                <a:rPr lang="en-US" altLang="ko-KR" sz="1200" dirty="0" err="1">
                  <a:solidFill>
                    <a:schemeClr val="tx1">
                      <a:lumMod val="75000"/>
                      <a:lumOff val="25000"/>
                    </a:schemeClr>
                  </a:solidFill>
                  <a:cs typeface="Arial" pitchFamily="34" charset="0"/>
                </a:rPr>
                <a:t>lavoro</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squadra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è</a:t>
              </a:r>
              <a:r>
                <a:rPr lang="en-US" altLang="ko-KR" sz="1200" dirty="0">
                  <a:solidFill>
                    <a:schemeClr val="tx1">
                      <a:lumMod val="75000"/>
                      <a:lumOff val="25000"/>
                    </a:schemeClr>
                  </a:solidFill>
                  <a:cs typeface="Arial" pitchFamily="34" charset="0"/>
                </a:rPr>
                <a:t> una </a:t>
              </a:r>
              <a:r>
                <a:rPr lang="en-US" altLang="ko-KR" sz="1200" dirty="0" err="1">
                  <a:solidFill>
                    <a:schemeClr val="tx1">
                      <a:lumMod val="75000"/>
                      <a:lumOff val="25000"/>
                    </a:schemeClr>
                  </a:solidFill>
                  <a:cs typeface="Arial" pitchFamily="34" charset="0"/>
                </a:rPr>
                <a:t>delle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più</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apprezzate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reclutatori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nel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processo</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selezione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dipendenti</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402573"/>
            </a:xfrm>
            <a:prstGeom prst="rect">
              <a:avLst/>
            </a:prstGeom>
            <a:noFill/>
          </p:spPr>
          <p:txBody>
            <a:bodyPr wrap="square" rtlCol="0">
              <a:spAutoFit/>
            </a:bodyPr>
            <a:lstStyle/>
            <a:p>
              <a:pPr algn="r"/>
              <a:r>
                <a:rPr lang="en-US" altLang="ko-KR" sz="1200" b="1" dirty="0" err="1">
                  <a:solidFill>
                    <a:schemeClr val="tx1">
                      <a:lumMod val="75000"/>
                      <a:lumOff val="25000"/>
                    </a:schemeClr>
                  </a:solidFill>
                  <a:cs typeface="Arial" pitchFamily="34" charset="0"/>
                </a:rPr>
                <a:t>Vantaggi</a:t>
              </a:r>
              <a:r>
                <a:rPr lang="en-US" altLang="ko-KR" sz="1200" b="1" dirty="0">
                  <a:solidFill>
                    <a:schemeClr val="tx1">
                      <a:lumMod val="75000"/>
                      <a:lumOff val="25000"/>
                    </a:schemeClr>
                  </a:solidFill>
                  <a:cs typeface="Arial" pitchFamily="34" charset="0"/>
                </a:rPr>
                <a:t> del </a:t>
              </a:r>
              <a:r>
                <a:rPr lang="en-US" altLang="ko-KR" sz="1200" b="1" dirty="0" err="1">
                  <a:solidFill>
                    <a:schemeClr val="tx1">
                      <a:lumMod val="75000"/>
                      <a:lumOff val="25000"/>
                    </a:schemeClr>
                  </a:solidFill>
                  <a:cs typeface="Arial" pitchFamily="34" charset="0"/>
                </a:rPr>
                <a:t>lavoro</a:t>
              </a:r>
              <a:r>
                <a:rPr lang="en-US" altLang="ko-KR" sz="1200" b="1" dirty="0">
                  <a:solidFill>
                    <a:schemeClr val="tx1">
                      <a:lumMod val="75000"/>
                      <a:lumOff val="25000"/>
                    </a:schemeClr>
                  </a:solidFill>
                  <a:cs typeface="Arial" pitchFamily="34" charset="0"/>
                </a:rPr>
                <a:t> di </a:t>
              </a:r>
              <a:r>
                <a:rPr lang="en-US" altLang="ko-KR" sz="1200" b="1" dirty="0" err="1">
                  <a:solidFill>
                    <a:schemeClr val="tx1">
                      <a:lumMod val="75000"/>
                      <a:lumOff val="25000"/>
                    </a:schemeClr>
                  </a:solidFill>
                  <a:cs typeface="Arial" pitchFamily="34" charset="0"/>
                </a:rPr>
                <a:t>squadra</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6028940" y="1571002"/>
            <a:ext cx="2594711" cy="1409992"/>
            <a:chOff x="758847" y="3370199"/>
            <a:chExt cx="2104450" cy="1409992"/>
          </a:xfrm>
        </p:grpSpPr>
        <p:sp>
          <p:nvSpPr>
            <p:cNvPr id="32" name="TextBox 31"/>
            <p:cNvSpPr txBox="1"/>
            <p:nvPr/>
          </p:nvSpPr>
          <p:spPr>
            <a:xfrm>
              <a:off x="803640" y="3579862"/>
              <a:ext cx="2059657" cy="1200329"/>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Sviluppare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competenze</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intelligenza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culturale</a:t>
              </a:r>
              <a:r>
                <a:rPr lang="en-US" altLang="ko-KR" sz="1200" dirty="0">
                  <a:solidFill>
                    <a:schemeClr val="tx1">
                      <a:lumMod val="75000"/>
                      <a:lumOff val="25000"/>
                    </a:schemeClr>
                  </a:solidFill>
                  <a:cs typeface="Arial" pitchFamily="34" charset="0"/>
                </a:rPr>
                <a:t> è la </a:t>
              </a:r>
              <a:r>
                <a:rPr lang="en-US" altLang="ko-KR" sz="1200" dirty="0" err="1">
                  <a:solidFill>
                    <a:schemeClr val="tx1">
                      <a:lumMod val="75000"/>
                      <a:lumOff val="25000"/>
                    </a:schemeClr>
                  </a:solidFill>
                  <a:cs typeface="Arial" pitchFamily="34" charset="0"/>
                </a:rPr>
                <a:t>migliore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strategia</a:t>
              </a:r>
              <a:r>
                <a:rPr lang="en-US" altLang="ko-KR" sz="1200" dirty="0">
                  <a:solidFill>
                    <a:schemeClr val="tx1">
                      <a:lumMod val="75000"/>
                      <a:lumOff val="25000"/>
                    </a:schemeClr>
                  </a:solidFill>
                  <a:cs typeface="Arial" pitchFamily="34" charset="0"/>
                </a:rPr>
                <a:t> per </a:t>
              </a:r>
              <a:r>
                <a:rPr lang="en-US" altLang="ko-KR" sz="1200" dirty="0" err="1">
                  <a:solidFill>
                    <a:schemeClr val="tx1">
                      <a:lumMod val="75000"/>
                      <a:lumOff val="25000"/>
                    </a:schemeClr>
                  </a:solidFill>
                  <a:cs typeface="Arial" pitchFamily="34" charset="0"/>
                </a:rPr>
                <a:t>integrarsi</a:t>
              </a:r>
              <a:r>
                <a:rPr lang="en-US" altLang="ko-KR" sz="1200" dirty="0">
                  <a:solidFill>
                    <a:schemeClr val="tx1">
                      <a:lumMod val="75000"/>
                      <a:lumOff val="25000"/>
                    </a:schemeClr>
                  </a:solidFill>
                  <a:cs typeface="Arial" pitchFamily="34" charset="0"/>
                </a:rPr>
                <a:t> con </a:t>
              </a:r>
              <a:r>
                <a:rPr lang="en-US" altLang="ko-KR" sz="1200" dirty="0" err="1">
                  <a:solidFill>
                    <a:schemeClr val="tx1">
                      <a:lumMod val="75000"/>
                      <a:lumOff val="25000"/>
                    </a:schemeClr>
                  </a:solidFill>
                  <a:cs typeface="Arial" pitchFamily="34" charset="0"/>
                </a:rPr>
                <a:t>successo</a:t>
              </a:r>
              <a:r>
                <a:rPr lang="en-US" altLang="ko-KR" sz="1200" dirty="0">
                  <a:solidFill>
                    <a:schemeClr val="tx1">
                      <a:lumMod val="75000"/>
                      <a:lumOff val="25000"/>
                    </a:schemeClr>
                  </a:solidFill>
                  <a:cs typeface="Arial" pitchFamily="34" charset="0"/>
                </a:rPr>
                <a:t> in </a:t>
              </a:r>
              <a:r>
                <a:rPr lang="en-US" altLang="ko-KR" sz="1200" dirty="0" err="1">
                  <a:solidFill>
                    <a:schemeClr val="tx1">
                      <a:lumMod val="75000"/>
                      <a:lumOff val="25000"/>
                    </a:schemeClr>
                  </a:solidFill>
                  <a:cs typeface="Arial" pitchFamily="34" charset="0"/>
                </a:rPr>
                <a:t>un’azienda</a:t>
              </a:r>
              <a:r>
                <a:rPr lang="en-US" altLang="ko-KR" sz="1200" dirty="0">
                  <a:solidFill>
                    <a:schemeClr val="tx1">
                      <a:lumMod val="75000"/>
                      <a:lumOff val="25000"/>
                    </a:schemeClr>
                  </a:solidFill>
                  <a:cs typeface="Arial" pitchFamily="34" charset="0"/>
                </a:rPr>
                <a:t>/team </a:t>
              </a:r>
              <a:r>
                <a:rPr lang="en-US" altLang="ko-KR" sz="1200" dirty="0" err="1">
                  <a:solidFill>
                    <a:schemeClr val="tx1">
                      <a:lumMod val="75000"/>
                      <a:lumOff val="25000"/>
                    </a:schemeClr>
                  </a:solidFill>
                  <a:cs typeface="Arial" pitchFamily="34" charset="0"/>
                </a:rPr>
                <a:t>multiculturale</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3" name="TextBox 32"/>
            <p:cNvSpPr txBox="1"/>
            <p:nvPr/>
          </p:nvSpPr>
          <p:spPr>
            <a:xfrm>
              <a:off x="758847" y="3370199"/>
              <a:ext cx="2059657" cy="461665"/>
            </a:xfrm>
            <a:prstGeom prst="rect">
              <a:avLst/>
            </a:prstGeom>
            <a:noFill/>
          </p:spPr>
          <p:txBody>
            <a:bodyPr wrap="square" rtlCol="0">
              <a:spAutoFit/>
            </a:bodyPr>
            <a:lstStyle/>
            <a:p>
              <a:r>
                <a:rPr lang="en-GB" sz="1200" b="1" dirty="0" err="1">
                  <a:latin typeface="Arial" panose="020B0604020202020204" pitchFamily="34" charset="0"/>
                </a:rPr>
                <a:t>Gestione</a:t>
              </a:r>
              <a:r>
                <a:rPr lang="en-GB" sz="1200" b="1" dirty="0">
                  <a:latin typeface="Arial" panose="020B0604020202020204" pitchFamily="34" charset="0"/>
                </a:rPr>
                <a:t> </a:t>
              </a:r>
              <a:r>
                <a:rPr lang="en-GB" sz="1200" b="1" dirty="0" err="1">
                  <a:latin typeface="Arial" panose="020B0604020202020204" pitchFamily="34" charset="0"/>
                </a:rPr>
                <a:t>interculturale</a:t>
              </a:r>
              <a:r>
                <a:rPr lang="en-GB" sz="1200" b="1" dirty="0">
                  <a:latin typeface="Arial" panose="020B0604020202020204" pitchFamily="34" charset="0"/>
                </a:rPr>
                <a:t>
</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6084168" y="3059736"/>
            <a:ext cx="2539483" cy="1638128"/>
            <a:chOff x="803640" y="3362835"/>
            <a:chExt cx="2059657" cy="1404472"/>
          </a:xfrm>
        </p:grpSpPr>
        <p:sp>
          <p:nvSpPr>
            <p:cNvPr id="35" name="TextBox 34"/>
            <p:cNvSpPr txBox="1"/>
            <p:nvPr/>
          </p:nvSpPr>
          <p:spPr>
            <a:xfrm>
              <a:off x="803640" y="3579862"/>
              <a:ext cx="2059657" cy="1187445"/>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Avviare</a:t>
              </a:r>
              <a:r>
                <a:rPr lang="en-US" altLang="ko-KR" sz="1200" dirty="0">
                  <a:solidFill>
                    <a:schemeClr val="tx1">
                      <a:lumMod val="75000"/>
                      <a:lumOff val="25000"/>
                    </a:schemeClr>
                  </a:solidFill>
                  <a:cs typeface="Arial" pitchFamily="34" charset="0"/>
                </a:rPr>
                <a:t> un e-business </a:t>
              </a:r>
              <a:r>
                <a:rPr lang="en-US" altLang="ko-KR" sz="1200" dirty="0" err="1">
                  <a:solidFill>
                    <a:schemeClr val="tx1">
                      <a:lumMod val="75000"/>
                      <a:lumOff val="25000"/>
                    </a:schemeClr>
                  </a:solidFill>
                  <a:cs typeface="Arial" pitchFamily="34" charset="0"/>
                </a:rPr>
                <a:t>può</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essere</a:t>
              </a:r>
              <a:r>
                <a:rPr lang="en-US" altLang="ko-KR" sz="1200" dirty="0">
                  <a:solidFill>
                    <a:schemeClr val="tx1">
                      <a:lumMod val="75000"/>
                      <a:lumOff val="25000"/>
                    </a:schemeClr>
                  </a:solidFill>
                  <a:cs typeface="Arial" pitchFamily="34" charset="0"/>
                </a:rPr>
                <a:t> non solo la </a:t>
              </a:r>
              <a:r>
                <a:rPr lang="en-US" altLang="ko-KR" sz="1200" dirty="0" err="1">
                  <a:solidFill>
                    <a:schemeClr val="tx1">
                      <a:lumMod val="75000"/>
                      <a:lumOff val="25000"/>
                    </a:schemeClr>
                  </a:solidFill>
                  <a:cs typeface="Arial" pitchFamily="34" charset="0"/>
                </a:rPr>
                <a:t>tua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necessità</a:t>
              </a:r>
              <a:r>
                <a:rPr lang="en-US" altLang="ko-KR" sz="1200" dirty="0">
                  <a:solidFill>
                    <a:schemeClr val="tx1">
                      <a:lumMod val="75000"/>
                      <a:lumOff val="25000"/>
                    </a:schemeClr>
                  </a:solidFill>
                  <a:cs typeface="Arial" pitchFamily="34" charset="0"/>
                </a:rPr>
                <a:t> per il </a:t>
              </a:r>
              <a:r>
                <a:rPr lang="en-US" altLang="ko-KR" sz="1200" dirty="0" err="1">
                  <a:solidFill>
                    <a:schemeClr val="tx1">
                      <a:lumMod val="75000"/>
                      <a:lumOff val="25000"/>
                    </a:schemeClr>
                  </a:solidFill>
                  <a:cs typeface="Arial" pitchFamily="34" charset="0"/>
                </a:rPr>
                <a:t>momento</a:t>
              </a:r>
              <a:r>
                <a:rPr lang="en-US" altLang="ko-KR" sz="1200" dirty="0">
                  <a:solidFill>
                    <a:schemeClr val="tx1">
                      <a:lumMod val="75000"/>
                      <a:lumOff val="25000"/>
                    </a:schemeClr>
                  </a:solidFill>
                  <a:cs typeface="Arial" pitchFamily="34" charset="0"/>
                </a:rPr>
                <a:t>, ma </a:t>
              </a:r>
              <a:r>
                <a:rPr lang="en-US" altLang="ko-KR" sz="1200" dirty="0" err="1">
                  <a:solidFill>
                    <a:schemeClr val="tx1">
                      <a:lumMod val="75000"/>
                      <a:lumOff val="25000"/>
                    </a:schemeClr>
                  </a:solidFill>
                  <a:cs typeface="Arial" pitchFamily="34" charset="0"/>
                </a:rPr>
                <a:t>anche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un’attività</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redditizia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tenendo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conto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dell’esperienza</a:t>
              </a:r>
              <a:r>
                <a:rPr lang="en-US" altLang="ko-KR" sz="1200" dirty="0">
                  <a:solidFill>
                    <a:schemeClr val="tx1">
                      <a:lumMod val="75000"/>
                      <a:lumOff val="25000"/>
                    </a:schemeClr>
                  </a:solidFill>
                  <a:cs typeface="Arial" pitchFamily="34" charset="0"/>
                </a:rPr>
                <a:t> che tutti </a:t>
              </a:r>
              <a:r>
                <a:rPr lang="en-US" altLang="ko-KR" sz="1200" dirty="0" err="1">
                  <a:solidFill>
                    <a:schemeClr val="tx1">
                      <a:lumMod val="75000"/>
                      <a:lumOff val="25000"/>
                    </a:schemeClr>
                  </a:solidFill>
                  <a:cs typeface="Arial" pitchFamily="34" charset="0"/>
                </a:rPr>
                <a:t>abbiamo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avuto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durante</a:t>
              </a:r>
              <a:r>
                <a:rPr lang="en-US" altLang="ko-KR" sz="1200" dirty="0">
                  <a:solidFill>
                    <a:schemeClr val="tx1">
                      <a:lumMod val="75000"/>
                      <a:lumOff val="25000"/>
                    </a:schemeClr>
                  </a:solidFill>
                  <a:cs typeface="Arial" pitchFamily="34" charset="0"/>
                </a:rPr>
                <a:t> la </a:t>
              </a:r>
              <a:r>
                <a:rPr lang="en-US" altLang="ko-KR" sz="1200" dirty="0" err="1">
                  <a:solidFill>
                    <a:schemeClr val="tx1">
                      <a:lumMod val="75000"/>
                      <a:lumOff val="25000"/>
                    </a:schemeClr>
                  </a:solidFill>
                  <a:cs typeface="Arial" pitchFamily="34" charset="0"/>
                </a:rPr>
                <a:t>pandemia</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3748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E-business</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dirty="0" err="1"/>
              <a:t>Grazie</a:t>
            </a:r>
            <a:r>
              <a:rPr lang="en-US" altLang="ko-KR" sz="3600" dirty="0"/>
              <a:t>!</a:t>
            </a:r>
            <a:endParaRPr lang="ko-KR" altLang="en-US" sz="3600" dirty="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dirty="0"/>
              <a:t>Continua la </a:t>
            </a:r>
            <a:r>
              <a:rPr lang="en-US" altLang="ko-KR" sz="1800" dirty="0" err="1"/>
              <a:t>tua</a:t>
            </a:r>
            <a:r>
              <a:rPr lang="en-US" altLang="ko-KR" sz="1800" dirty="0"/>
              <a:t> </a:t>
            </a:r>
            <a:r>
              <a:rPr lang="en-US" altLang="ko-KR" sz="1800" dirty="0" err="1"/>
              <a:t>formazione</a:t>
            </a:r>
            <a:r>
              <a:rPr lang="en-US" altLang="ko-KR" sz="1800" dirty="0"/>
              <a:t> </a:t>
            </a:r>
            <a:r>
              <a:rPr lang="en-US" altLang="ko-KR" sz="1800" dirty="0" err="1"/>
              <a:t>su</a:t>
            </a:r>
            <a:r>
              <a:rPr lang="en-US" altLang="ko-KR" sz="1800" dirty="0"/>
              <a:t> </a:t>
            </a:r>
            <a:r>
              <a:rPr lang="en-US" altLang="ko-KR" sz="1800" dirty="0">
                <a:hlinkClick r:id="rId2"/>
              </a:rPr>
              <a:t>www.projectspecial.eu</a:t>
            </a:r>
            <a:r>
              <a:rPr lang="en-US" altLang="ko-KR" sz="1800" dirty="0"/>
              <a:t>! </a:t>
            </a:r>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971600" y="411510"/>
            <a:ext cx="7632848" cy="397738"/>
          </a:xfrm>
          <a:prstGeom prst="rect">
            <a:avLst/>
          </a:prstGeom>
          <a:noFill/>
        </p:spPr>
        <p:txBody>
          <a:bodyPr wrap="square">
            <a:spAutoFit/>
          </a:bodyPr>
          <a:lstStyle/>
          <a:p>
            <a:pPr>
              <a:lnSpc>
                <a:spcPct val="107000"/>
              </a:lnSpc>
              <a:spcAft>
                <a:spcPts val="800"/>
              </a:spcAft>
            </a:pPr>
            <a:r>
              <a:rPr lang="it-IT" sz="2000" b="1" dirty="0">
                <a:effectLst/>
                <a:latin typeface="Arial" panose="020B0604020202020204" pitchFamily="34" charset="0"/>
                <a:ea typeface="Arial" panose="020B0604020202020204" pitchFamily="34" charset="0"/>
              </a:rPr>
              <a:t>1. Gestione aziendale in termini di lavoro di squadra efficace</a:t>
            </a:r>
          </a:p>
        </p:txBody>
      </p:sp>
      <p:sp>
        <p:nvSpPr>
          <p:cNvPr id="4" name="CasetăText 3">
            <a:extLst>
              <a:ext uri="{FF2B5EF4-FFF2-40B4-BE49-F238E27FC236}">
                <a16:creationId xmlns:a16="http://schemas.microsoft.com/office/drawing/2014/main" id="{A803250F-AD67-3BC9-BC9F-3A09A23CBA57}"/>
              </a:ext>
            </a:extLst>
          </p:cNvPr>
          <p:cNvSpPr txBox="1"/>
          <p:nvPr/>
        </p:nvSpPr>
        <p:spPr>
          <a:xfrm>
            <a:off x="681679" y="987574"/>
            <a:ext cx="7956884" cy="2928430"/>
          </a:xfrm>
          <a:prstGeom prst="rect">
            <a:avLst/>
          </a:prstGeom>
          <a:noFill/>
        </p:spPr>
        <p:txBody>
          <a:bodyPr wrap="square">
            <a:spAutoFit/>
          </a:bodyPr>
          <a:lstStyle/>
          <a:p>
            <a:pPr algn="just">
              <a:lnSpc>
                <a:spcPct val="150000"/>
              </a:lnSpc>
            </a:pPr>
            <a:r>
              <a:rPr lang="ro-RO" sz="1200" b="1" dirty="0">
                <a:latin typeface="Arial" panose="020B0604020202020204" pitchFamily="34" charset="0"/>
                <a:ea typeface="Calibri" panose="020F0502020204030204" pitchFamily="34" charset="0"/>
                <a:cs typeface="Times New Roman" panose="02020603050405020304" pitchFamily="18" charset="0"/>
              </a:rPr>
              <a:t>2. Mescola punti di forza complementari</a:t>
            </a:r>
            <a:r>
              <a:rPr lang="ro-RO" sz="1200" dirty="0">
                <a:effectLst/>
                <a:latin typeface="Arial" panose="020B0604020202020204" pitchFamily="34" charset="0"/>
                <a:ea typeface="Calibri" panose="020F0502020204030204" pitchFamily="34" charset="0"/>
                <a:cs typeface="Times New Roman" panose="02020603050405020304" pitchFamily="18" charset="0"/>
              </a:rPr>
              <a:t>.</a:t>
            </a:r>
            <a:r>
              <a:rPr lang="ro-RO" sz="1100" dirty="0">
                <a:effectLst/>
                <a:latin typeface="Arial" panose="020B0604020202020204" pitchFamily="34" charset="0"/>
                <a:ea typeface="Calibri" panose="020F0502020204030204" pitchFamily="34" charset="0"/>
                <a:cs typeface="Times New Roman" panose="02020603050405020304" pitchFamily="18" charset="0"/>
              </a:rPr>
              <a:t> </a:t>
            </a:r>
            <a:r>
              <a:rPr lang="it-IT" sz="1100" dirty="0">
                <a:latin typeface="Arial" panose="020B0604020202020204" pitchFamily="34" charset="0"/>
                <a:ea typeface="Calibri" panose="020F0502020204030204" pitchFamily="34" charset="0"/>
                <a:cs typeface="Times New Roman" panose="02020603050405020304" pitchFamily="18" charset="0"/>
              </a:rPr>
              <a:t>Il lavoro di squadra permette ai talenti di ciascun membro del team di </a:t>
            </a:r>
          </a:p>
          <a:p>
            <a:pPr algn="just">
              <a:lnSpc>
                <a:spcPct val="150000"/>
              </a:lnSpc>
            </a:pPr>
            <a:r>
              <a:rPr lang="it-IT" sz="1100" dirty="0">
                <a:latin typeface="Arial" panose="020B0604020202020204" pitchFamily="34" charset="0"/>
                <a:ea typeface="Calibri" panose="020F0502020204030204" pitchFamily="34" charset="0"/>
                <a:cs typeface="Times New Roman" panose="02020603050405020304" pitchFamily="18" charset="0"/>
              </a:rPr>
              <a:t>completarsi a vicenda per creare un prodotto finale che non sarebbe stato possibile ottenere individualmente. Proprio come in un gruppo musicale dove una persona può distinguersi per la sua buona voce, un’altra per aver suonato molto bene la </a:t>
            </a:r>
          </a:p>
          <a:p>
            <a:pPr algn="just">
              <a:lnSpc>
                <a:spcPct val="150000"/>
              </a:lnSpc>
            </a:pPr>
            <a:r>
              <a:rPr lang="it-IT" sz="1100" dirty="0">
                <a:latin typeface="Arial" panose="020B0604020202020204" pitchFamily="34" charset="0"/>
                <a:ea typeface="Calibri" panose="020F0502020204030204" pitchFamily="34" charset="0"/>
                <a:cs typeface="Times New Roman" panose="02020603050405020304" pitchFamily="18" charset="0"/>
              </a:rPr>
              <a:t>chitarra e un’altra ancora per essere molto brava con la batteria. In un gruppo di lavoro, uno può distinguersi perché è </a:t>
            </a:r>
          </a:p>
          <a:p>
            <a:pPr algn="just">
              <a:lnSpc>
                <a:spcPct val="150000"/>
              </a:lnSpc>
            </a:pPr>
            <a:r>
              <a:rPr lang="it-IT" sz="1100" dirty="0">
                <a:latin typeface="Arial" panose="020B0604020202020204" pitchFamily="34" charset="0"/>
                <a:ea typeface="Calibri" panose="020F0502020204030204" pitchFamily="34" charset="0"/>
                <a:cs typeface="Times New Roman" panose="02020603050405020304" pitchFamily="18" charset="0"/>
              </a:rPr>
              <a:t>un bravo programmatore, un altro perché è un buon grafico e un altro ancora perché conosce molto bene il settore tessile. </a:t>
            </a:r>
          </a:p>
          <a:p>
            <a:pPr algn="just">
              <a:lnSpc>
                <a:spcPct val="150000"/>
              </a:lnSpc>
            </a:pPr>
            <a:r>
              <a:rPr lang="it-IT" sz="1100" dirty="0">
                <a:latin typeface="Arial" panose="020B0604020202020204" pitchFamily="34" charset="0"/>
                <a:ea typeface="Calibri" panose="020F0502020204030204" pitchFamily="34" charset="0"/>
                <a:cs typeface="Times New Roman" panose="02020603050405020304" pitchFamily="18" charset="0"/>
              </a:rPr>
              <a:t>L’unione dei tre può fornire nuove opportunità commerciali che non sarebbero possibili se fossero svolte in maniera</a:t>
            </a:r>
          </a:p>
          <a:p>
            <a:pPr algn="just">
              <a:lnSpc>
                <a:spcPct val="150000"/>
              </a:lnSpc>
            </a:pPr>
            <a:r>
              <a:rPr lang="it-IT" sz="1100" dirty="0">
                <a:latin typeface="Arial" panose="020B0604020202020204" pitchFamily="34" charset="0"/>
                <a:ea typeface="Calibri" panose="020F0502020204030204" pitchFamily="34" charset="0"/>
                <a:cs typeface="Times New Roman" panose="02020603050405020304" pitchFamily="18" charset="0"/>
              </a:rPr>
              <a:t>individuale.</a:t>
            </a:r>
          </a:p>
          <a:p>
            <a:pPr algn="just">
              <a:lnSpc>
                <a:spcPct val="150000"/>
              </a:lnSpc>
            </a:pPr>
            <a:r>
              <a:rPr lang="ro-RO" sz="1200" dirty="0">
                <a:latin typeface="Arial" panose="020B0604020202020204" pitchFamily="34" charset="0"/>
                <a:ea typeface="Calibri" panose="020F0502020204030204" pitchFamily="34" charset="0"/>
                <a:cs typeface="Times New Roman" panose="02020603050405020304" pitchFamily="18" charset="0"/>
              </a:rPr>
              <a:t>
</a:t>
            </a:r>
            <a:r>
              <a:rPr lang="ro-RO" sz="1200" b="1" dirty="0">
                <a:latin typeface="Arial" panose="020B0604020202020204" pitchFamily="34" charset="0"/>
                <a:ea typeface="Calibri" panose="020F0502020204030204" pitchFamily="34" charset="0"/>
                <a:cs typeface="Times New Roman" panose="02020603050405020304" pitchFamily="18" charset="0"/>
              </a:rPr>
              <a:t>3. Riduce lo stress. </a:t>
            </a:r>
            <a:r>
              <a:rPr lang="it-IT" sz="1100" dirty="0">
                <a:latin typeface="Arial" panose="020B0604020202020204" pitchFamily="34" charset="0"/>
                <a:ea typeface="Calibri" panose="020F0502020204030204" pitchFamily="34" charset="0"/>
                <a:cs typeface="Times New Roman" panose="02020603050405020304" pitchFamily="18" charset="0"/>
              </a:rPr>
              <a:t>Il lavoro individuale aumenta il carico di lavoro e le responsabilità e questo può portare ad un aumento dello stress. Poiché il lavoro di squadra consente di condividere compiti e responsabilità, lo stress si riduce.</a:t>
            </a:r>
            <a:r>
              <a:rPr lang="ro-RO" sz="1100" dirty="0">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231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948724" y="267494"/>
            <a:ext cx="7511707" cy="405047"/>
          </a:xfrm>
          <a:prstGeom prst="rect">
            <a:avLst/>
          </a:prstGeom>
          <a:noFill/>
        </p:spPr>
        <p:txBody>
          <a:bodyPr wrap="square">
            <a:spAutoFit/>
          </a:bodyPr>
          <a:lstStyle/>
          <a:p>
            <a:pPr>
              <a:lnSpc>
                <a:spcPct val="107000"/>
              </a:lnSpc>
              <a:spcAft>
                <a:spcPts val="800"/>
              </a:spcAft>
            </a:pPr>
            <a:r>
              <a:rPr lang="it-IT" sz="2000" b="1" dirty="0">
                <a:effectLst/>
                <a:latin typeface="Arial" panose="020B0604020202020204" pitchFamily="34" charset="0"/>
                <a:ea typeface="Arial" panose="020B0604020202020204" pitchFamily="34" charset="0"/>
              </a:rPr>
              <a:t>1. Gestione aziendale in termini di lavoro di squadra efficace</a:t>
            </a:r>
            <a:endParaRPr lang="ro-RO" sz="2000"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076CA225-E578-2247-265B-456C287B02B6}"/>
              </a:ext>
            </a:extLst>
          </p:cNvPr>
          <p:cNvSpPr txBox="1"/>
          <p:nvPr/>
        </p:nvSpPr>
        <p:spPr>
          <a:xfrm>
            <a:off x="827584" y="843558"/>
            <a:ext cx="7632847" cy="2278509"/>
          </a:xfrm>
          <a:prstGeom prst="rect">
            <a:avLst/>
          </a:prstGeom>
          <a:noFill/>
        </p:spPr>
        <p:txBody>
          <a:bodyPr wrap="square">
            <a:spAutoFit/>
          </a:bodyPr>
          <a:lstStyle/>
          <a:p>
            <a:pPr algn="just">
              <a:lnSpc>
                <a:spcPct val="150000"/>
              </a:lnSpc>
            </a:pPr>
            <a:r>
              <a:rPr lang="ro-RO" sz="1200" b="1" dirty="0">
                <a:latin typeface="Arial" panose="020B0604020202020204" pitchFamily="34" charset="0"/>
                <a:ea typeface="Calibri" panose="020F0502020204030204" pitchFamily="34" charset="0"/>
                <a:cs typeface="Times New Roman" panose="02020603050405020304" pitchFamily="18" charset="0"/>
              </a:rPr>
              <a:t>4. Migliora le prestazioni. </a:t>
            </a:r>
            <a:r>
              <a:rPr lang="it-IT" sz="1200" dirty="0">
                <a:latin typeface="Arial" panose="020B0604020202020204" pitchFamily="34" charset="0"/>
                <a:ea typeface="Calibri" panose="020F0502020204030204" pitchFamily="34" charset="0"/>
                <a:cs typeface="Times New Roman" panose="02020603050405020304" pitchFamily="18" charset="0"/>
              </a:rPr>
              <a:t>Poiché il lavoro di squadra consente agli individui di concentrarsi su ciò che sanno fare meglio, non devono preoccuparsi di lavori o compiti che non padroneggiano. Ciò contribuisce a produrre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un lavoro di qualità migliore, aumentando la produttività.</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b="1" dirty="0">
                <a:latin typeface="Arial" panose="020B0604020202020204" pitchFamily="34" charset="0"/>
                <a:ea typeface="Calibri" panose="020F0502020204030204" pitchFamily="34" charset="0"/>
                <a:cs typeface="Times New Roman" panose="02020603050405020304" pitchFamily="18" charset="0"/>
              </a:rPr>
              <a:t>5. Aumenta l</a:t>
            </a:r>
            <a:r>
              <a:rPr lang="it-IT" sz="1200" b="1" dirty="0">
                <a:latin typeface="Arial" panose="020B0604020202020204" pitchFamily="34" charset="0"/>
                <a:ea typeface="Calibri" panose="020F0502020204030204" pitchFamily="34" charset="0"/>
                <a:cs typeface="Times New Roman" panose="02020603050405020304" pitchFamily="18" charset="0"/>
              </a:rPr>
              <a:t>’</a:t>
            </a:r>
            <a:r>
              <a:rPr lang="ro-RO" sz="1200" b="1" dirty="0">
                <a:latin typeface="Arial" panose="020B0604020202020204" pitchFamily="34" charset="0"/>
                <a:ea typeface="Calibri" panose="020F0502020204030204" pitchFamily="34" charset="0"/>
                <a:cs typeface="Times New Roman" panose="02020603050405020304" pitchFamily="18" charset="0"/>
              </a:rPr>
              <a:t>efficienza e la produttività.</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it-IT" sz="1200" dirty="0">
                <a:latin typeface="Arial" panose="020B0604020202020204" pitchFamily="34" charset="0"/>
                <a:ea typeface="Calibri" panose="020F0502020204030204" pitchFamily="34" charset="0"/>
                <a:cs typeface="Times New Roman" panose="02020603050405020304" pitchFamily="18" charset="0"/>
              </a:rPr>
              <a:t>Ogni individuo si concentra sulla propria specialità e la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collaborazione consente a ciascuno di massimizzare il proprio potenziale nell’attività che svolge. Prima di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raggiungere i risultati, il lavoro di squadra richiede un periodo in cui le relazioni possano svilupparsi in modo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che i gruppi continuino ad aumentare l’efficienza e la produttività.</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Fotografie de stoc Un tânăr om de afaceri la gândire în cazul în care candidatul tineri sexy de sex feminin este potrivit pentru un loc de muncă. Afaceri, interviu, oameni">
            <a:extLst>
              <a:ext uri="{FF2B5EF4-FFF2-40B4-BE49-F238E27FC236}">
                <a16:creationId xmlns:a16="http://schemas.microsoft.com/office/drawing/2014/main" id="{49273383-3289-4A81-CAA4-535B80808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219822"/>
            <a:ext cx="2952328" cy="130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4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755576" y="195486"/>
            <a:ext cx="7632848" cy="838948"/>
          </a:xfrm>
          <a:prstGeom prst="rect">
            <a:avLst/>
          </a:prstGeom>
          <a:noFill/>
        </p:spPr>
        <p:txBody>
          <a:bodyPr wrap="square">
            <a:spAutoFit/>
          </a:bodyPr>
          <a:lstStyle/>
          <a:p>
            <a:pPr>
              <a:lnSpc>
                <a:spcPct val="107000"/>
              </a:lnSpc>
              <a:spcAft>
                <a:spcPts val="800"/>
              </a:spcAft>
            </a:pPr>
            <a:r>
              <a:rPr lang="en-GB" sz="2000" b="1" dirty="0">
                <a:latin typeface="Arial" panose="020B0604020202020204" pitchFamily="34" charset="0"/>
                <a:ea typeface="Arial" panose="020B0604020202020204" pitchFamily="34" charset="0"/>
              </a:rPr>
              <a:t>1. </a:t>
            </a:r>
            <a:r>
              <a:rPr lang="en-GB" sz="2000" b="1" dirty="0" err="1">
                <a:latin typeface="Arial" panose="020B0604020202020204" pitchFamily="34" charset="0"/>
                <a:ea typeface="Arial" panose="020B0604020202020204" pitchFamily="34" charset="0"/>
              </a:rPr>
              <a:t>Gestione</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aziendale</a:t>
            </a:r>
            <a:r>
              <a:rPr lang="en-GB" sz="2000" b="1" dirty="0">
                <a:latin typeface="Arial" panose="020B0604020202020204" pitchFamily="34" charset="0"/>
                <a:ea typeface="Arial" panose="020B0604020202020204" pitchFamily="34" charset="0"/>
              </a:rPr>
              <a:t> in termini di </a:t>
            </a:r>
            <a:r>
              <a:rPr lang="en-GB" sz="2000" b="1" dirty="0" err="1">
                <a:latin typeface="Arial" panose="020B0604020202020204" pitchFamily="34" charset="0"/>
                <a:ea typeface="Arial" panose="020B0604020202020204" pitchFamily="34" charset="0"/>
              </a:rPr>
              <a:t>lavoro</a:t>
            </a:r>
            <a:r>
              <a:rPr lang="en-GB" sz="2000" b="1" dirty="0">
                <a:latin typeface="Arial" panose="020B0604020202020204" pitchFamily="34" charset="0"/>
                <a:ea typeface="Arial" panose="020B0604020202020204" pitchFamily="34" charset="0"/>
              </a:rPr>
              <a:t> di </a:t>
            </a:r>
            <a:r>
              <a:rPr lang="en-GB" sz="2000" b="1" dirty="0" err="1">
                <a:latin typeface="Arial" panose="020B0604020202020204" pitchFamily="34" charset="0"/>
                <a:ea typeface="Arial" panose="020B0604020202020204" pitchFamily="34" charset="0"/>
              </a:rPr>
              <a:t>squadra</a:t>
            </a:r>
            <a:r>
              <a:rPr lang="en-GB" sz="2000" b="1" dirty="0">
                <a:latin typeface="Arial" panose="020B0604020202020204" pitchFamily="34" charset="0"/>
                <a:ea typeface="Arial" panose="020B0604020202020204" pitchFamily="34" charset="0"/>
              </a:rPr>
              <a:t> </a:t>
            </a:r>
            <a:r>
              <a:rPr lang="en-GB" sz="2000" b="1" dirty="0" err="1">
                <a:latin typeface="Arial" panose="020B0604020202020204" pitchFamily="34" charset="0"/>
                <a:ea typeface="Arial" panose="020B0604020202020204" pitchFamily="34" charset="0"/>
              </a:rPr>
              <a:t>efficace</a:t>
            </a:r>
            <a:r>
              <a:rPr lang="en-GB" sz="2000" b="1" dirty="0">
                <a:latin typeface="Arial" panose="020B0604020202020204" pitchFamily="34" charset="0"/>
                <a:ea typeface="Arial" panose="020B0604020202020204" pitchFamily="34" charset="0"/>
              </a:rPr>
              <a:t>
</a:t>
            </a:r>
            <a:endParaRPr lang="ro-RO" sz="2000" dirty="0">
              <a:effectLst/>
              <a:latin typeface="Calibri" panose="020F0502020204030204" pitchFamily="34" charset="0"/>
              <a:ea typeface="Calibri" panose="020F0502020204030204" pitchFamily="34" charset="0"/>
            </a:endParaRPr>
          </a:p>
        </p:txBody>
      </p:sp>
      <p:sp>
        <p:nvSpPr>
          <p:cNvPr id="4" name="CasetăText 3">
            <a:extLst>
              <a:ext uri="{FF2B5EF4-FFF2-40B4-BE49-F238E27FC236}">
                <a16:creationId xmlns:a16="http://schemas.microsoft.com/office/drawing/2014/main" id="{B9A4861B-9E55-13F1-883C-92C9FF5228A1}"/>
              </a:ext>
            </a:extLst>
          </p:cNvPr>
          <p:cNvSpPr txBox="1"/>
          <p:nvPr/>
        </p:nvSpPr>
        <p:spPr>
          <a:xfrm>
            <a:off x="539552" y="614960"/>
            <a:ext cx="8280920" cy="659283"/>
          </a:xfrm>
          <a:prstGeom prst="rect">
            <a:avLst/>
          </a:prstGeom>
          <a:noFill/>
        </p:spPr>
        <p:txBody>
          <a:bodyPr wrap="square">
            <a:spAutoFit/>
          </a:bodyPr>
          <a:lstStyle/>
          <a:p>
            <a:pPr>
              <a:lnSpc>
                <a:spcPct val="107000"/>
              </a:lnSpc>
              <a:spcAft>
                <a:spcPts val="800"/>
              </a:spcAft>
            </a:pPr>
            <a:r>
              <a:rPr lang="en-GB" b="1" dirty="0" err="1">
                <a:solidFill>
                  <a:srgbClr val="202124"/>
                </a:solidFill>
                <a:latin typeface="Arial" panose="020B0604020202020204" pitchFamily="34" charset="0"/>
                <a:ea typeface="Calibri" panose="020F0502020204030204" pitchFamily="34" charset="0"/>
              </a:rPr>
              <a:t>Sezione</a:t>
            </a:r>
            <a:r>
              <a:rPr lang="en-GB" b="1" dirty="0">
                <a:solidFill>
                  <a:srgbClr val="202124"/>
                </a:solidFill>
                <a:latin typeface="Arial" panose="020B0604020202020204" pitchFamily="34" charset="0"/>
                <a:ea typeface="Calibri" panose="020F0502020204030204" pitchFamily="34" charset="0"/>
              </a:rPr>
              <a:t> 1.3: Modi per </a:t>
            </a:r>
            <a:r>
              <a:rPr lang="en-GB" b="1" dirty="0" err="1">
                <a:solidFill>
                  <a:srgbClr val="202124"/>
                </a:solidFill>
                <a:latin typeface="Arial" panose="020B0604020202020204" pitchFamily="34" charset="0"/>
                <a:ea typeface="Calibri" panose="020F0502020204030204" pitchFamily="34" charset="0"/>
              </a:rPr>
              <a:t>incoraggiare</a:t>
            </a:r>
            <a:r>
              <a:rPr lang="en-GB" b="1" dirty="0">
                <a:solidFill>
                  <a:srgbClr val="202124"/>
                </a:solidFill>
                <a:latin typeface="Arial" panose="020B0604020202020204" pitchFamily="34" charset="0"/>
                <a:ea typeface="Calibri" panose="020F0502020204030204" pitchFamily="34" charset="0"/>
              </a:rPr>
              <a:t> lo spirito di </a:t>
            </a:r>
            <a:r>
              <a:rPr lang="en-GB" b="1" dirty="0" err="1">
                <a:solidFill>
                  <a:srgbClr val="202124"/>
                </a:solidFill>
                <a:latin typeface="Arial" panose="020B0604020202020204" pitchFamily="34" charset="0"/>
                <a:ea typeface="Calibri" panose="020F0502020204030204" pitchFamily="34" charset="0"/>
              </a:rPr>
              <a:t>squadra</a:t>
            </a:r>
            <a:r>
              <a:rPr lang="en-GB" b="1" dirty="0">
                <a:solidFill>
                  <a:srgbClr val="202124"/>
                </a:solidFill>
                <a:latin typeface="Arial" panose="020B0604020202020204" pitchFamily="34" charset="0"/>
                <a:ea typeface="Calibri" panose="020F0502020204030204" pitchFamily="34" charset="0"/>
              </a:rPr>
              <a:t>  
</a:t>
            </a:r>
            <a:r>
              <a:rPr lang="it-IT" sz="1100" b="1" dirty="0">
                <a:solidFill>
                  <a:srgbClr val="202124"/>
                </a:solidFill>
                <a:latin typeface="Arial" panose="020B0604020202020204" pitchFamily="34" charset="0"/>
                <a:ea typeface="Calibri" panose="020F0502020204030204" pitchFamily="34" charset="0"/>
              </a:rPr>
              <a:t>«F</a:t>
            </a:r>
            <a:r>
              <a:rPr lang="it-IT" sz="1100" dirty="0">
                <a:solidFill>
                  <a:srgbClr val="202124"/>
                </a:solidFill>
                <a:latin typeface="Arial" panose="020B0604020202020204" pitchFamily="34" charset="0"/>
                <a:ea typeface="Calibri" panose="020F0502020204030204" pitchFamily="34" charset="0"/>
              </a:rPr>
              <a:t>ormare una squadra è solo l’inizio, restare uniti è un progresso, lavorare insieme è un successo» Henry David Thoreau </a:t>
            </a:r>
          </a:p>
        </p:txBody>
      </p:sp>
      <p:sp>
        <p:nvSpPr>
          <p:cNvPr id="2" name="TextBox 1">
            <a:extLst>
              <a:ext uri="{FF2B5EF4-FFF2-40B4-BE49-F238E27FC236}">
                <a16:creationId xmlns:a16="http://schemas.microsoft.com/office/drawing/2014/main" id="{8CF3BD1E-17CC-12A5-5BDA-66998B773CD5}"/>
              </a:ext>
            </a:extLst>
          </p:cNvPr>
          <p:cNvSpPr txBox="1"/>
          <p:nvPr/>
        </p:nvSpPr>
        <p:spPr>
          <a:xfrm>
            <a:off x="611560" y="1274243"/>
            <a:ext cx="7920880" cy="1384418"/>
          </a:xfrm>
          <a:prstGeom prst="rect">
            <a:avLst/>
          </a:prstGeom>
          <a:noFill/>
        </p:spPr>
        <p:txBody>
          <a:bodyPr wrap="square" rtlCol="0">
            <a:spAutoFit/>
          </a:bodyPr>
          <a:lstStyle/>
          <a:p>
            <a:pPr algn="just">
              <a:lnSpc>
                <a:spcPct val="150000"/>
              </a:lnSpc>
              <a:spcAft>
                <a:spcPts val="800"/>
              </a:spcAft>
            </a:pPr>
            <a:r>
              <a:rPr lang="it-IT" sz="1100" dirty="0">
                <a:solidFill>
                  <a:srgbClr val="202124"/>
                </a:solidFill>
                <a:latin typeface="Arial" panose="020B0604020202020204" pitchFamily="34" charset="0"/>
                <a:ea typeface="Calibri" panose="020F0502020204030204" pitchFamily="34" charset="0"/>
              </a:rPr>
              <a:t>Mantenere un team coeso e raggiungere risultati a lungo termine è l’obiettivo di ogni manager efficiente che deve dimostrare</a:t>
            </a:r>
          </a:p>
          <a:p>
            <a:pPr algn="just">
              <a:lnSpc>
                <a:spcPct val="150000"/>
              </a:lnSpc>
              <a:spcAft>
                <a:spcPts val="800"/>
              </a:spcAft>
            </a:pPr>
            <a:r>
              <a:rPr lang="it-IT" sz="1100" dirty="0">
                <a:solidFill>
                  <a:srgbClr val="202124"/>
                </a:solidFill>
                <a:latin typeface="Arial" panose="020B0604020202020204" pitchFamily="34" charset="0"/>
                <a:ea typeface="Calibri" panose="020F0502020204030204" pitchFamily="34" charset="0"/>
              </a:rPr>
              <a:t>intelligenza emotiva, empatia e compassione. E, ultimo ma non meno importante, deve dare l'esempio e dimostrare che </a:t>
            </a:r>
          </a:p>
          <a:p>
            <a:pPr algn="just">
              <a:lnSpc>
                <a:spcPct val="150000"/>
              </a:lnSpc>
              <a:spcAft>
                <a:spcPts val="800"/>
              </a:spcAft>
            </a:pPr>
            <a:r>
              <a:rPr lang="it-IT" sz="1100" dirty="0">
                <a:solidFill>
                  <a:srgbClr val="202124"/>
                </a:solidFill>
                <a:latin typeface="Arial" panose="020B0604020202020204" pitchFamily="34" charset="0"/>
                <a:ea typeface="Calibri" panose="020F0502020204030204" pitchFamily="34" charset="0"/>
              </a:rPr>
              <a:t>anche lui fa parte del team mantenendo la sua obiettività. Per avere un'azienda prospera, ogni leader deve </a:t>
            </a:r>
            <a:r>
              <a:rPr lang="it-IT" sz="1100" dirty="0" err="1">
                <a:solidFill>
                  <a:srgbClr val="202124"/>
                </a:solidFill>
                <a:latin typeface="Arial" panose="020B0604020202020204" pitchFamily="34" charset="0"/>
                <a:ea typeface="Calibri" panose="020F0502020204030204" pitchFamily="34" charset="0"/>
              </a:rPr>
              <a:t>deve</a:t>
            </a:r>
            <a:r>
              <a:rPr lang="it-IT" sz="1100" dirty="0">
                <a:solidFill>
                  <a:srgbClr val="202124"/>
                </a:solidFill>
                <a:latin typeface="Arial" panose="020B0604020202020204" pitchFamily="34" charset="0"/>
                <a:ea typeface="Calibri" panose="020F0502020204030204" pitchFamily="34" charset="0"/>
              </a:rPr>
              <a:t> incoraggiare</a:t>
            </a:r>
          </a:p>
          <a:p>
            <a:pPr algn="just">
              <a:lnSpc>
                <a:spcPct val="150000"/>
              </a:lnSpc>
              <a:spcAft>
                <a:spcPts val="800"/>
              </a:spcAft>
            </a:pPr>
            <a:r>
              <a:rPr lang="it-IT" sz="1100" dirty="0">
                <a:solidFill>
                  <a:srgbClr val="202124"/>
                </a:solidFill>
                <a:latin typeface="Arial" panose="020B0604020202020204" pitchFamily="34" charset="0"/>
                <a:ea typeface="Calibri" panose="020F0502020204030204" pitchFamily="34" charset="0"/>
              </a:rPr>
              <a:t>lo spirito di squadra: </a:t>
            </a:r>
          </a:p>
        </p:txBody>
      </p:sp>
      <p:sp>
        <p:nvSpPr>
          <p:cNvPr id="3" name="TextBox 2">
            <a:extLst>
              <a:ext uri="{FF2B5EF4-FFF2-40B4-BE49-F238E27FC236}">
                <a16:creationId xmlns:a16="http://schemas.microsoft.com/office/drawing/2014/main" id="{E75EBB8D-B896-4766-AC47-18BC60CC6DF8}"/>
              </a:ext>
            </a:extLst>
          </p:cNvPr>
          <p:cNvSpPr txBox="1"/>
          <p:nvPr/>
        </p:nvSpPr>
        <p:spPr>
          <a:xfrm>
            <a:off x="683568" y="2787774"/>
            <a:ext cx="7920880" cy="1580433"/>
          </a:xfrm>
          <a:prstGeom prst="rect">
            <a:avLst/>
          </a:prstGeom>
          <a:noFill/>
        </p:spPr>
        <p:txBody>
          <a:bodyPr wrap="square" rtlCol="0">
            <a:spAutoFit/>
          </a:bodyPr>
          <a:lstStyle/>
          <a:p>
            <a:pPr marL="228600" indent="-228600">
              <a:lnSpc>
                <a:spcPct val="107000"/>
              </a:lnSpc>
              <a:spcAft>
                <a:spcPts val="800"/>
              </a:spcAft>
              <a:buAutoNum type="arabicPeriod"/>
            </a:pPr>
            <a:r>
              <a:rPr lang="it-IT" sz="1100" dirty="0">
                <a:solidFill>
                  <a:srgbClr val="202124"/>
                </a:solidFill>
                <a:latin typeface="Arial" panose="020B0604020202020204" pitchFamily="34" charset="0"/>
                <a:ea typeface="Calibri" panose="020F0502020204030204" pitchFamily="34" charset="0"/>
              </a:rPr>
              <a:t>Attraverso obiettivi comuni</a:t>
            </a:r>
          </a:p>
          <a:p>
            <a:pPr marL="228600" indent="-228600">
              <a:lnSpc>
                <a:spcPct val="107000"/>
              </a:lnSpc>
              <a:spcAft>
                <a:spcPts val="800"/>
              </a:spcAft>
              <a:buAutoNum type="arabicPeriod"/>
            </a:pPr>
            <a:r>
              <a:rPr lang="it-IT" sz="1100" dirty="0">
                <a:solidFill>
                  <a:srgbClr val="202124"/>
                </a:solidFill>
                <a:latin typeface="Arial" panose="020B0604020202020204" pitchFamily="34" charset="0"/>
                <a:ea typeface="Calibri" panose="020F0502020204030204" pitchFamily="34" charset="0"/>
              </a:rPr>
              <a:t>Creando un senso di appartenenza al gruppo e all’organizzazione</a:t>
            </a:r>
          </a:p>
          <a:p>
            <a:pPr marL="228600" indent="-228600">
              <a:lnSpc>
                <a:spcPct val="107000"/>
              </a:lnSpc>
              <a:spcAft>
                <a:spcPts val="800"/>
              </a:spcAft>
              <a:buAutoNum type="arabicPeriod"/>
            </a:pPr>
            <a:r>
              <a:rPr lang="it-IT" sz="1100" dirty="0">
                <a:solidFill>
                  <a:srgbClr val="202124"/>
                </a:solidFill>
                <a:latin typeface="Arial" panose="020B0604020202020204" pitchFamily="34" charset="0"/>
                <a:ea typeface="Calibri" panose="020F0502020204030204" pitchFamily="34" charset="0"/>
              </a:rPr>
              <a:t>Delegando chiaramente i compiti</a:t>
            </a:r>
          </a:p>
          <a:p>
            <a:pPr marL="228600" indent="-228600">
              <a:lnSpc>
                <a:spcPct val="107000"/>
              </a:lnSpc>
              <a:spcAft>
                <a:spcPts val="800"/>
              </a:spcAft>
              <a:buAutoNum type="arabicPeriod"/>
            </a:pPr>
            <a:r>
              <a:rPr lang="it-IT" sz="1100" dirty="0">
                <a:solidFill>
                  <a:srgbClr val="202124"/>
                </a:solidFill>
                <a:latin typeface="Arial" panose="020B0604020202020204" pitchFamily="34" charset="0"/>
                <a:ea typeface="Calibri" panose="020F0502020204030204" pitchFamily="34" charset="0"/>
              </a:rPr>
              <a:t>Organizzando attività professionali e sociali - riunioni ricorrenti, team-building, workshop, volontariato di gruppo, azioni</a:t>
            </a:r>
          </a:p>
          <a:p>
            <a:pPr marL="228600" indent="-228600">
              <a:lnSpc>
                <a:spcPct val="107000"/>
              </a:lnSpc>
              <a:spcAft>
                <a:spcPts val="800"/>
              </a:spcAft>
              <a:buAutoNum type="arabicPeriod"/>
            </a:pPr>
            <a:r>
              <a:rPr lang="it-IT" sz="1100" dirty="0">
                <a:solidFill>
                  <a:srgbClr val="202124"/>
                </a:solidFill>
                <a:latin typeface="Arial" panose="020B0604020202020204" pitchFamily="34" charset="0"/>
                <a:ea typeface="Calibri" panose="020F0502020204030204" pitchFamily="34" charset="0"/>
              </a:rPr>
              <a:t>riconoscendo ogni membro come un individuo unico, con esperienze, conoscenze e punti di vista diversi e incoraggiando la creatività e l’innovazione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13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7">
            <a:extLst>
              <a:ext uri="{FF2B5EF4-FFF2-40B4-BE49-F238E27FC236}">
                <a16:creationId xmlns:a16="http://schemas.microsoft.com/office/drawing/2014/main" id="{D33B1A89-01F0-0266-7BC8-5B5A619E7A15}"/>
              </a:ext>
            </a:extLst>
          </p:cNvPr>
          <p:cNvSpPr txBox="1">
            <a:spLocks noGrp="1"/>
          </p:cNvSpPr>
          <p:nvPr>
            <p:ph type="body" sz="quarter" idx="10"/>
          </p:nvPr>
        </p:nvSpPr>
        <p:spPr>
          <a:xfrm>
            <a:off x="251520" y="195486"/>
            <a:ext cx="8730852" cy="734368"/>
          </a:xfrm>
          <a:prstGeom prst="rect">
            <a:avLst/>
          </a:prstGeom>
          <a:noFill/>
        </p:spPr>
        <p:txBody>
          <a:bodyPr wrap="square">
            <a:spAutoFit/>
          </a:bodyPr>
          <a:lstStyle/>
          <a:p>
            <a:pPr>
              <a:lnSpc>
                <a:spcPct val="107000"/>
              </a:lnSpc>
              <a:spcAft>
                <a:spcPts val="800"/>
              </a:spcAft>
            </a:pPr>
            <a:r>
              <a:rPr lang="it-IT" sz="2000" b="1" dirty="0">
                <a:solidFill>
                  <a:schemeClr val="tx1"/>
                </a:solidFill>
                <a:latin typeface="Arial" panose="020B0604020202020204" pitchFamily="34" charset="0"/>
                <a:ea typeface="Arial" panose="020B0604020202020204" pitchFamily="34" charset="0"/>
              </a:rPr>
              <a:t>Gestione interculturale: la chiave per un’occupabilità di successo sul Mercato del Lavoro Europeo</a:t>
            </a:r>
            <a:endParaRPr lang="ro-RO" sz="2000" dirty="0">
              <a:solidFill>
                <a:schemeClr val="tx1"/>
              </a:solidFill>
              <a:effectLst/>
              <a:latin typeface="Calibri" panose="020F0502020204030204" pitchFamily="34" charset="0"/>
              <a:ea typeface="Calibri" panose="020F0502020204030204" pitchFamily="34" charset="0"/>
            </a:endParaRPr>
          </a:p>
        </p:txBody>
      </p:sp>
      <p:sp>
        <p:nvSpPr>
          <p:cNvPr id="3" name="CasetăText 5">
            <a:extLst>
              <a:ext uri="{FF2B5EF4-FFF2-40B4-BE49-F238E27FC236}">
                <a16:creationId xmlns:a16="http://schemas.microsoft.com/office/drawing/2014/main" id="{C28C2D6F-000A-1386-9A02-40E78836FC6E}"/>
              </a:ext>
            </a:extLst>
          </p:cNvPr>
          <p:cNvSpPr txBox="1"/>
          <p:nvPr/>
        </p:nvSpPr>
        <p:spPr>
          <a:xfrm>
            <a:off x="251520" y="929854"/>
            <a:ext cx="8730852" cy="3651128"/>
          </a:xfrm>
          <a:prstGeom prst="rect">
            <a:avLst/>
          </a:prstGeom>
          <a:noFill/>
        </p:spPr>
        <p:txBody>
          <a:bodyPr wrap="square">
            <a:spAutoFit/>
          </a:bodyPr>
          <a:lstStyle/>
          <a:p>
            <a:pPr marL="0" marR="0" lvl="0" indent="0" algn="l" defTabSz="914400" rtl="0" eaLnBrk="1" fontAlgn="auto" latinLnBrk="1" hangingPunct="1">
              <a:lnSpc>
                <a:spcPct val="107000"/>
              </a:lnSpc>
              <a:spcBef>
                <a:spcPts val="0"/>
              </a:spcBef>
              <a:spcAft>
                <a:spcPts val="800"/>
              </a:spcAft>
              <a:buClrTx/>
              <a:buSzTx/>
              <a:buFontTx/>
              <a:buNone/>
              <a:tabLst/>
              <a:defRPr/>
            </a:pPr>
            <a:r>
              <a:rPr kumimoji="0" lang="it-IT"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Sezione 2.1: La diversità culturale può trasformare qualsiasi attività in profitto</a:t>
            </a: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La nozione di gestione interculturale implica l’analisi e l’attuazione di strategie volte a gestire le differenze culturali insite nei </a:t>
            </a: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team interculturali. Per differenze culturali dobbiamo intendere le rappresentazioni e valori che caratterizzano ciascuna cultura. </a:t>
            </a: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Per una gestione efficace della diversità culturale, gli aspetti della cultura che influenzano il modo in cui le persone lavorano e si </a:t>
            </a: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relazionano tra loro. Inoltre, l’etica del lavoro può essere studiata in qualsiasi tipo di organizzazione, indipendentemente dalle </a:t>
            </a: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sue dimensioni. La cultura influenza: il nostro comportamento, le nostre percezioni, i nostri valori.</a:t>
            </a:r>
          </a:p>
          <a:p>
            <a:pPr marL="0" marR="0" lvl="0" indent="0" algn="just" defTabSz="914400" rtl="0" eaLnBrk="1" fontAlgn="auto" latinLnBrk="1" hangingPunct="1">
              <a:spcBef>
                <a:spcPts val="0"/>
              </a:spcBef>
              <a:spcAft>
                <a:spcPts val="800"/>
              </a:spcAft>
              <a:buClrTx/>
              <a:buSzTx/>
              <a:buFontTx/>
              <a:buNone/>
              <a:tabLst/>
              <a:defRPr/>
            </a:pPr>
            <a:endPar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Prendiamo l’esempio di un manager francese all'interno di un team inglese:</a:t>
            </a:r>
          </a:p>
          <a:p>
            <a:pPr marL="0" marR="0" lvl="0" indent="0" algn="just" defTabSz="914400" rtl="0" eaLnBrk="1" fontAlgn="auto" latinLnBrk="1" hangingPunct="1">
              <a:spcBef>
                <a:spcPts val="0"/>
              </a:spcBef>
              <a:spcAft>
                <a:spcPts val="800"/>
              </a:spcAft>
              <a:buClrTx/>
              <a:buSzTx/>
              <a:buFontTx/>
              <a:buNone/>
              <a:tabLst/>
              <a:defRPr/>
            </a:pPr>
            <a:endPar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Un manager francese che guida un team inglese può trovarsi di fronte a situazioni culturali diverse da quelle che potrebbe </a:t>
            </a:r>
            <a:endParaRPr lang="it-IT" sz="1100"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incontrare con un team francese. situazioni culturali diverse da quelle che potrebbe incontrare con un team francese. Questa </a:t>
            </a: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differenza culturale può essere difficile da gestire perché i comportamenti, le norme e i valori di un'altra cultura sono spesso </a:t>
            </a:r>
          </a:p>
          <a:p>
            <a:pPr marL="0" marR="0" lvl="0" indent="0" algn="just" defTabSz="914400" rtl="0" eaLnBrk="1" fontAlgn="auto" latinLnBrk="1" hangingPunct="1">
              <a:spcBef>
                <a:spcPts val="0"/>
              </a:spcBef>
              <a:spcAft>
                <a:spcPts val="800"/>
              </a:spcAft>
              <a:buClrTx/>
              <a:buSzTx/>
              <a:buFontTx/>
              <a:buNone/>
              <a:tabLst/>
              <a:defRPr/>
            </a:pPr>
            <a:r>
              <a:rPr kumimoji="0" lang="it-IT"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sconosciuti al manager. valori di un'altra cultura sono spesso sconosciuti e non sappiamo come interpretarli.</a:t>
            </a:r>
            <a:r>
              <a:rPr lang="ro-RO" sz="1100" i="1" dirty="0">
                <a:effectLst/>
                <a:latin typeface="Arial" panose="020B0604020202020204" pitchFamily="34" charset="0"/>
                <a:ea typeface="Calibri" panose="020F0502020204030204" pitchFamily="34" charset="0"/>
                <a:cs typeface="Times New Roman" panose="02020603050405020304" pitchFamily="18" charset="0"/>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05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734368"/>
          </a:xfrm>
          <a:prstGeom prst="rect">
            <a:avLst/>
          </a:prstGeom>
          <a:noFill/>
        </p:spPr>
        <p:txBody>
          <a:bodyPr wrap="square">
            <a:spAutoFit/>
          </a:bodyPr>
          <a:lstStyle/>
          <a:p>
            <a:pPr algn="ctr">
              <a:lnSpc>
                <a:spcPct val="107000"/>
              </a:lnSpc>
              <a:spcAft>
                <a:spcPts val="800"/>
              </a:spcAft>
            </a:pPr>
            <a:r>
              <a:rPr lang="en-GB" sz="2000" b="1" dirty="0">
                <a:latin typeface="Arial" panose="020B0604020202020204" pitchFamily="34" charset="0"/>
                <a:ea typeface="Arial" panose="020B0604020202020204" pitchFamily="34" charset="0"/>
              </a:rPr>
              <a:t>2. </a:t>
            </a:r>
            <a:r>
              <a:rPr lang="it-IT" sz="2000" b="1" dirty="0">
                <a:solidFill>
                  <a:schemeClr val="tx1"/>
                </a:solidFill>
                <a:latin typeface="Arial" panose="020B0604020202020204" pitchFamily="34" charset="0"/>
                <a:ea typeface="Arial" panose="020B0604020202020204" pitchFamily="34" charset="0"/>
              </a:rPr>
              <a:t>Gestione interculturale: la chiave per un’occupabilità di successo sul Mercato del Lavoro Europeo</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742DE28A-61B6-8CA4-62B9-612B361AD80F}"/>
              </a:ext>
            </a:extLst>
          </p:cNvPr>
          <p:cNvSpPr txBox="1"/>
          <p:nvPr/>
        </p:nvSpPr>
        <p:spPr>
          <a:xfrm>
            <a:off x="683568" y="1509921"/>
            <a:ext cx="7920880" cy="2257926"/>
          </a:xfrm>
          <a:prstGeom prst="rect">
            <a:avLst/>
          </a:prstGeom>
          <a:noFill/>
        </p:spPr>
        <p:txBody>
          <a:bodyPr wrap="square">
            <a:spAutoFit/>
          </a:bodyPr>
          <a:lstStyle/>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Per approfondire la questione, la cultura influenza il nostro comportamento, le nostre percezioni e i nostri valori, e modella anche le nostre abitudini di lavoro. Così, il manager francese rischia di rimanere un po' sconcertato dai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rapporti informali che i suoi collaboratori inglesi hanno. In effetti, è molto comune che gli inglesi si chiamino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per nome, e questo accade in ogni momento a tutti i livelli dell’organigramma. Questa modalità di rapportarsi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nell’ambiente professionale è ancora piuttosto raro in Francia, dove l’uso dei convenevoli - Mister, </a:t>
            </a:r>
            <a:r>
              <a:rPr lang="it-IT" sz="1200" dirty="0" err="1">
                <a:latin typeface="Arial" panose="020B0604020202020204" pitchFamily="34" charset="0"/>
                <a:ea typeface="Calibri" panose="020F0502020204030204" pitchFamily="34" charset="0"/>
                <a:cs typeface="Times New Roman" panose="02020603050405020304" pitchFamily="18" charset="0"/>
              </a:rPr>
              <a:t>Madam</a:t>
            </a:r>
            <a:r>
              <a:rPr lang="it-IT" sz="1200" dirty="0">
                <a:latin typeface="Arial" panose="020B0604020202020204" pitchFamily="34" charset="0"/>
                <a:ea typeface="Calibri" panose="020F0502020204030204" pitchFamily="34" charset="0"/>
                <a:cs typeface="Times New Roman" panose="02020603050405020304" pitchFamily="18" charset="0"/>
              </a:rPr>
              <a:t> - e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dei titoli - Master, Dottore - rimane molto radicato nella cultura aziendale e implica un segno di rispetto verso i </a:t>
            </a:r>
          </a:p>
          <a:p>
            <a:pPr algn="just">
              <a:lnSpc>
                <a:spcPct val="150000"/>
              </a:lnSpc>
            </a:pPr>
            <a:r>
              <a:rPr lang="it-IT" sz="1200" dirty="0">
                <a:latin typeface="Arial" panose="020B0604020202020204" pitchFamily="34" charset="0"/>
                <a:ea typeface="Calibri" panose="020F0502020204030204" pitchFamily="34" charset="0"/>
                <a:cs typeface="Times New Roman" panose="02020603050405020304" pitchFamily="18" charset="0"/>
              </a:rPr>
              <a:t>colleghi e i superiori gerarchici.</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100" dirty="0">
                <a:effectLst/>
                <a:latin typeface="Arial" panose="020B0604020202020204" pitchFamily="34" charset="0"/>
                <a:ea typeface="Calibri" panose="020F0502020204030204" pitchFamily="34" charset="0"/>
                <a:cs typeface="Times New Roman" panose="02020603050405020304" pitchFamily="18" charset="0"/>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843375"/>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5564</Words>
  <Application>Microsoft Office PowerPoint</Application>
  <PresentationFormat>On-screen Show (16:9)</PresentationFormat>
  <Paragraphs>236</Paragraphs>
  <Slides>42</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Public Sans</vt:lpstr>
      <vt:lpstr>Cover and End Slide Master</vt:lpstr>
      <vt:lpstr>Contents Slide Master</vt:lpstr>
      <vt:lpstr>Section Break Slide Master</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gloria ridolfi</cp:lastModifiedBy>
  <cp:revision>246</cp:revision>
  <dcterms:created xsi:type="dcterms:W3CDTF">2016-12-05T23:26:54Z</dcterms:created>
  <dcterms:modified xsi:type="dcterms:W3CDTF">2023-05-04T15:48:45Z</dcterms:modified>
</cp:coreProperties>
</file>