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lNuzPu+2UWcFLvjuPl+tAH8Wg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22C014-8880-4280-80A8-E2597389FFAE}">
  <a:tblStyle styleId="{6A22C014-8880-4280-80A8-E2597389FFAE}"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FDDD1C-F304-420A-A5E4-F3D8A85E2289}"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1CB96C-3967-4954-A16B-36DDC13261C1}"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79"/>
    <p:restoredTop sz="94719"/>
  </p:normalViewPr>
  <p:slideViewPr>
    <p:cSldViewPr snapToGrid="0">
      <p:cViewPr varScale="1">
        <p:scale>
          <a:sx n="62" d="100"/>
          <a:sy n="62" d="100"/>
        </p:scale>
        <p:origin x="1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15"/>
        <p:cNvGrpSpPr/>
        <p:nvPr/>
      </p:nvGrpSpPr>
      <p:grpSpPr>
        <a:xfrm>
          <a:off x="0" y="0"/>
          <a:ext cx="0" cy="0"/>
          <a:chOff x="0" y="0"/>
          <a:chExt cx="0" cy="0"/>
        </a:xfrm>
      </p:grpSpPr>
      <p:sp>
        <p:nvSpPr>
          <p:cNvPr id="16" name="Google Shape;16;p32"/>
          <p:cNvSpPr/>
          <p:nvPr/>
        </p:nvSpPr>
        <p:spPr>
          <a:xfrm>
            <a:off x="0" y="3429000"/>
            <a:ext cx="12192000" cy="3429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7" name="Google Shape;17;p32"/>
          <p:cNvSpPr/>
          <p:nvPr/>
        </p:nvSpPr>
        <p:spPr>
          <a:xfrm>
            <a:off x="2821478" y="1124744"/>
            <a:ext cx="6528725" cy="46085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8" name="Google Shape;18;p32"/>
          <p:cNvSpPr/>
          <p:nvPr/>
        </p:nvSpPr>
        <p:spPr>
          <a:xfrm>
            <a:off x="2821478" y="0"/>
            <a:ext cx="6528725" cy="26064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9" name="Google Shape;19;p32"/>
          <p:cNvSpPr/>
          <p:nvPr/>
        </p:nvSpPr>
        <p:spPr>
          <a:xfrm>
            <a:off x="2821478" y="6597352"/>
            <a:ext cx="6528725" cy="26064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 name="Google Shape;20;p32"/>
          <p:cNvSpPr txBox="1">
            <a:spLocks noGrp="1"/>
          </p:cNvSpPr>
          <p:nvPr>
            <p:ph type="body" idx="1"/>
          </p:nvPr>
        </p:nvSpPr>
        <p:spPr>
          <a:xfrm>
            <a:off x="2821478" y="4066024"/>
            <a:ext cx="6528725"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4800"/>
              <a:buNone/>
              <a:defRPr sz="48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2"/>
          <p:cNvSpPr txBox="1">
            <a:spLocks noGrp="1"/>
          </p:cNvSpPr>
          <p:nvPr>
            <p:ph type="body" idx="2"/>
          </p:nvPr>
        </p:nvSpPr>
        <p:spPr>
          <a:xfrm>
            <a:off x="2821478" y="4834109"/>
            <a:ext cx="6528725"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67"/>
              <a:buNone/>
              <a:defRPr sz="1867"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2"/>
          <p:cNvPicPr preferRelativeResize="0"/>
          <p:nvPr/>
        </p:nvPicPr>
        <p:blipFill rotWithShape="1">
          <a:blip r:embed="rId2">
            <a:alphaModFix/>
          </a:blip>
          <a:srcRect/>
          <a:stretch/>
        </p:blipFill>
        <p:spPr>
          <a:xfrm>
            <a:off x="3421619" y="1194915"/>
            <a:ext cx="4904740" cy="24519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5"/>
          <p:cNvSpPr>
            <a:spLocks noGrp="1"/>
          </p:cNvSpPr>
          <p:nvPr>
            <p:ph type="pic" idx="2"/>
          </p:nvPr>
        </p:nvSpPr>
        <p:spPr>
          <a:xfrm>
            <a:off x="5183188" y="987425"/>
            <a:ext cx="6172200" cy="4873625"/>
          </a:xfrm>
          <a:prstGeom prst="rect">
            <a:avLst/>
          </a:prstGeom>
          <a:noFill/>
          <a:ln>
            <a:noFill/>
          </a:ln>
        </p:spPr>
      </p:sp>
      <p:sp>
        <p:nvSpPr>
          <p:cNvPr id="91" name="Google Shape;9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3"/>
        <p:cNvGrpSpPr/>
        <p:nvPr/>
      </p:nvGrpSpPr>
      <p:grpSpPr>
        <a:xfrm>
          <a:off x="0" y="0"/>
          <a:ext cx="0" cy="0"/>
          <a:chOff x="0" y="0"/>
          <a:chExt cx="0" cy="0"/>
        </a:xfrm>
      </p:grpSpPr>
      <p:sp>
        <p:nvSpPr>
          <p:cNvPr id="24" name="Google Shape;24;p33"/>
          <p:cNvSpPr/>
          <p:nvPr/>
        </p:nvSpPr>
        <p:spPr>
          <a:xfrm>
            <a:off x="-3472" y="0"/>
            <a:ext cx="2112235" cy="6858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aphicFrame>
        <p:nvGraphicFramePr>
          <p:cNvPr id="25" name="Google Shape;25;p33"/>
          <p:cNvGraphicFramePr/>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2578100" imgH="2552700" progId="">
                  <p:embed/>
                </p:oleObj>
              </mc:Choice>
              <mc:Fallback>
                <p:oleObj r:id="rId2" imgW="2578100" imgH="2552700" progId="">
                  <p:embed/>
                  <p:pic>
                    <p:nvPicPr>
                      <p:cNvPr id="25" name="Google Shape;25;p33"/>
                      <p:cNvPicPr preferRelativeResize="0"/>
                      <p:nvPr/>
                    </p:nvPicPr>
                    <p:blipFill rotWithShape="1">
                      <a:blip r:embed="rId3">
                        <a:alphaModFix/>
                      </a:blip>
                      <a:srcRect/>
                      <a:stretch/>
                    </p:blipFill>
                    <p:spPr>
                      <a:xfrm>
                        <a:off x="9572751" y="4305301"/>
                        <a:ext cx="2578100" cy="2552700"/>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26"/>
        <p:cNvGrpSpPr/>
        <p:nvPr/>
      </p:nvGrpSpPr>
      <p:grpSpPr>
        <a:xfrm>
          <a:off x="0" y="0"/>
          <a:ext cx="0" cy="0"/>
          <a:chOff x="0" y="0"/>
          <a:chExt cx="0" cy="0"/>
        </a:xfrm>
      </p:grpSpPr>
      <p:sp>
        <p:nvSpPr>
          <p:cNvPr id="27" name="Google Shape;27;p3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9"/>
        <p:cNvGrpSpPr/>
        <p:nvPr/>
      </p:nvGrpSpPr>
      <p:grpSpPr>
        <a:xfrm>
          <a:off x="0" y="0"/>
          <a:ext cx="0" cy="0"/>
          <a:chOff x="0" y="0"/>
          <a:chExt cx="0" cy="0"/>
        </a:xfrm>
      </p:grpSpPr>
      <p:sp>
        <p:nvSpPr>
          <p:cNvPr id="30" name="Google Shape;30;p3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5"/>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5"/>
          <p:cNvSpPr/>
          <p:nvPr/>
        </p:nvSpPr>
        <p:spPr>
          <a:xfrm>
            <a:off x="0" y="6618000"/>
            <a:ext cx="12192000" cy="24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3" name="Google Shape;33;p35"/>
          <p:cNvSpPr/>
          <p:nvPr/>
        </p:nvSpPr>
        <p:spPr>
          <a:xfrm>
            <a:off x="0" y="0"/>
            <a:ext cx="12192000" cy="96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34"/>
        <p:cNvGrpSpPr/>
        <p:nvPr/>
      </p:nvGrpSpPr>
      <p:grpSpPr>
        <a:xfrm>
          <a:off x="0" y="0"/>
          <a:ext cx="0" cy="0"/>
          <a:chOff x="0" y="0"/>
          <a:chExt cx="0" cy="0"/>
        </a:xfrm>
      </p:grpSpPr>
      <p:sp>
        <p:nvSpPr>
          <p:cNvPr id="35" name="Google Shape;35;p36"/>
          <p:cNvSpPr txBox="1">
            <a:spLocks noGrp="1"/>
          </p:cNvSpPr>
          <p:nvPr>
            <p:ph type="body" idx="1"/>
          </p:nvPr>
        </p:nvSpPr>
        <p:spPr>
          <a:xfrm>
            <a:off x="0" y="4762990"/>
            <a:ext cx="12192000" cy="76808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6"/>
          <p:cNvSpPr txBox="1">
            <a:spLocks noGrp="1"/>
          </p:cNvSpPr>
          <p:nvPr>
            <p:ph type="body" idx="2"/>
          </p:nvPr>
        </p:nvSpPr>
        <p:spPr>
          <a:xfrm>
            <a:off x="-197" y="5531075"/>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aphicFrame>
        <p:nvGraphicFramePr>
          <p:cNvPr id="37" name="Google Shape;37;p36"/>
          <p:cNvGraphicFramePr/>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5905500" imgH="3403600" progId="">
                  <p:embed/>
                </p:oleObj>
              </mc:Choice>
              <mc:Fallback>
                <p:oleObj r:id="rId2" imgW="5905500" imgH="3403600" progId="">
                  <p:embed/>
                  <p:pic>
                    <p:nvPicPr>
                      <p:cNvPr id="37" name="Google Shape;37;p36"/>
                      <p:cNvPicPr preferRelativeResize="0"/>
                      <p:nvPr/>
                    </p:nvPicPr>
                    <p:blipFill rotWithShape="1">
                      <a:blip r:embed="rId3">
                        <a:alphaModFix/>
                      </a:blip>
                      <a:srcRect/>
                      <a:stretch/>
                    </p:blipFill>
                    <p:spPr>
                      <a:xfrm>
                        <a:off x="3023659" y="740701"/>
                        <a:ext cx="5905500" cy="3403600"/>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1.bin"/><Relationship Id="rId7"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2.png"/><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schooleducationgateway.eu/en/pub/resources/tutorials/entrepreneurship-empowering-y.htm" TargetMode="External"/><Relationship Id="rId13" Type="http://schemas.openxmlformats.org/officeDocument/2006/relationships/hyperlink" Target="https://www.youtube.com/watch?v=tGdsOXZpyWE" TargetMode="External"/><Relationship Id="rId3" Type="http://schemas.openxmlformats.org/officeDocument/2006/relationships/image" Target="../media/image18.png"/><Relationship Id="rId7" Type="http://schemas.openxmlformats.org/officeDocument/2006/relationships/hyperlink" Target="https://www.apa.org/pi/aids/resources/education/self-efficacy" TargetMode="External"/><Relationship Id="rId12" Type="http://schemas.openxmlformats.org/officeDocument/2006/relationships/hyperlink" Target="https://hbr.org/2018/01/what-self-awareness-really-is-and-how-to-cultivate-i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keyconet.eun.org/initiative-and-entrepreneurship" TargetMode="External"/><Relationship Id="rId11" Type="http://schemas.openxmlformats.org/officeDocument/2006/relationships/hyperlink" Target="https://www.fi.uu.nl/publicaties/literatuur/2018_eu_key_competences.pdf" TargetMode="External"/><Relationship Id="rId5" Type="http://schemas.openxmlformats.org/officeDocument/2006/relationships/hyperlink" Target="https://esignals.fi/research/en/2021/02/24/the-impact-of-self-efficacy-on-entrepreneurship-performance" TargetMode="External"/><Relationship Id="rId15" Type="http://schemas.openxmlformats.org/officeDocument/2006/relationships/hyperlink" Target="https://www.youtube.com/watch?v=4lTbWQ8zD3w" TargetMode="External"/><Relationship Id="rId10" Type="http://schemas.openxmlformats.org/officeDocument/2006/relationships/hyperlink" Target="https://publications.jrc.ec.europa.eu/repository/handle/JRC120911" TargetMode="External"/><Relationship Id="rId4" Type="http://schemas.openxmlformats.org/officeDocument/2006/relationships/image" Target="../media/image19.jpg"/><Relationship Id="rId9" Type="http://schemas.openxmlformats.org/officeDocument/2006/relationships/hyperlink" Target="https://online.hbs.edu/blog/post/characteristics-of-successful-entrepreneurs" TargetMode="External"/><Relationship Id="rId14" Type="http://schemas.openxmlformats.org/officeDocument/2006/relationships/hyperlink" Target="https://www.youtube.com/watch?v=agwsjYg9hJ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oleObject" Target="../embeddings/oleObject6.bin"/><Relationship Id="rId5" Type="http://schemas.openxmlformats.org/officeDocument/2006/relationships/hyperlink" Target="https://publications.jrc.ec.europa.eu/repository/handle/JRC120911" TargetMode="External"/><Relationship Id="rId4" Type="http://schemas.openxmlformats.org/officeDocument/2006/relationships/hyperlink" Target="https://publications.jrc.ec.europa.eu/repository/handle/JRC10912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p:nvPr/>
        </p:nvSpPr>
        <p:spPr>
          <a:xfrm>
            <a:off x="3192016" y="3318877"/>
            <a:ext cx="5807968" cy="14401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800"/>
              <a:buFont typeface="Arial"/>
              <a:buNone/>
            </a:pPr>
            <a:endParaRPr sz="4800" b="0" i="0" u="none" strike="noStrike" cap="none">
              <a:solidFill>
                <a:schemeClr val="dk1"/>
              </a:solidFill>
              <a:latin typeface="Calibri"/>
              <a:ea typeface="Calibri"/>
              <a:cs typeface="Calibri"/>
              <a:sym typeface="Calibri"/>
            </a:endParaRPr>
          </a:p>
        </p:txBody>
      </p:sp>
      <p:sp>
        <p:nvSpPr>
          <p:cNvPr id="112" name="Google Shape;112;p1"/>
          <p:cNvSpPr txBox="1"/>
          <p:nvPr/>
        </p:nvSpPr>
        <p:spPr>
          <a:xfrm>
            <a:off x="3181955" y="5096171"/>
            <a:ext cx="5807771" cy="65175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67"/>
              <a:buFont typeface="Arial"/>
              <a:buNone/>
            </a:pPr>
            <a:r>
              <a:rPr lang="en-GB" sz="1867" b="1" i="0" u="none" strike="noStrike" cap="none">
                <a:solidFill>
                  <a:schemeClr val="dk1"/>
                </a:solidFill>
                <a:latin typeface="Calibri"/>
                <a:ea typeface="Calibri"/>
                <a:cs typeface="Calibri"/>
                <a:sym typeface="Calibri"/>
              </a:rPr>
              <a:t>By: EPIC</a:t>
            </a:r>
            <a:endParaRPr sz="1867" b="0" i="0" u="none" strike="noStrike" cap="none">
              <a:solidFill>
                <a:schemeClr val="dk1"/>
              </a:solidFill>
              <a:latin typeface="Calibri"/>
              <a:ea typeface="Calibri"/>
              <a:cs typeface="Calibri"/>
              <a:sym typeface="Calibri"/>
            </a:endParaRPr>
          </a:p>
        </p:txBody>
      </p:sp>
      <p:pic>
        <p:nvPicPr>
          <p:cNvPr id="113" name="Google Shape;113;p1"/>
          <p:cNvPicPr preferRelativeResize="0"/>
          <p:nvPr/>
        </p:nvPicPr>
        <p:blipFill rotWithShape="1">
          <a:blip r:embed="rId3">
            <a:alphaModFix/>
          </a:blip>
          <a:srcRect/>
          <a:stretch/>
        </p:blipFill>
        <p:spPr>
          <a:xfrm>
            <a:off x="2173843" y="5961041"/>
            <a:ext cx="2016224" cy="422993"/>
          </a:xfrm>
          <a:prstGeom prst="rect">
            <a:avLst/>
          </a:prstGeom>
          <a:noFill/>
          <a:ln>
            <a:noFill/>
          </a:ln>
        </p:spPr>
      </p:pic>
      <p:sp>
        <p:nvSpPr>
          <p:cNvPr id="114" name="Google Shape;114;p1"/>
          <p:cNvSpPr txBox="1"/>
          <p:nvPr/>
        </p:nvSpPr>
        <p:spPr>
          <a:xfrm>
            <a:off x="4079775" y="5747926"/>
            <a:ext cx="6240695" cy="83677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1067"/>
              <a:buFont typeface="Arial"/>
              <a:buNone/>
            </a:pPr>
            <a:r>
              <a:rPr lang="en-GB" sz="1067"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67" b="0" i="0" u="none" strike="noStrike" cap="none">
              <a:solidFill>
                <a:schemeClr val="dk1"/>
              </a:solidFill>
              <a:latin typeface="Calibri"/>
              <a:ea typeface="Calibri"/>
              <a:cs typeface="Calibri"/>
              <a:sym typeface="Calibri"/>
            </a:endParaRPr>
          </a:p>
        </p:txBody>
      </p:sp>
      <p:sp>
        <p:nvSpPr>
          <p:cNvPr id="115" name="Google Shape;115;p1"/>
          <p:cNvSpPr txBox="1"/>
          <p:nvPr/>
        </p:nvSpPr>
        <p:spPr>
          <a:xfrm>
            <a:off x="2578812" y="3607805"/>
            <a:ext cx="7263396" cy="1569620"/>
          </a:xfrm>
          <a:prstGeom prst="rect">
            <a:avLst/>
          </a:prstGeom>
          <a:noFill/>
          <a:ln>
            <a:noFill/>
          </a:ln>
        </p:spPr>
        <p:txBody>
          <a:bodyPr spcFirstLastPara="1" wrap="square" lIns="91425" tIns="45700" rIns="91425" bIns="45700" anchor="t" anchorCtr="0">
            <a:spAutoFit/>
          </a:bodyPr>
          <a:lstStyle/>
          <a:p>
            <a:pPr lvl="0" algn="ctr"/>
            <a:r>
              <a:rPr lang="en-GB" sz="3200" b="1" dirty="0" err="1">
                <a:solidFill>
                  <a:schemeClr val="dk1"/>
                </a:solidFill>
                <a:latin typeface="Calibri"/>
                <a:ea typeface="Calibri"/>
                <a:cs typeface="Calibri"/>
                <a:sym typeface="Calibri"/>
              </a:rPr>
              <a:t>Autoconsapevolezza</a:t>
            </a:r>
            <a:r>
              <a:rPr lang="en-GB" sz="3200" b="1" dirty="0">
                <a:solidFill>
                  <a:schemeClr val="dk1"/>
                </a:solidFill>
                <a:latin typeface="Calibri"/>
                <a:ea typeface="Calibri"/>
                <a:cs typeface="Calibri"/>
                <a:sym typeface="Calibri"/>
              </a:rPr>
              <a:t>, </a:t>
            </a:r>
          </a:p>
          <a:p>
            <a:pPr lvl="0" algn="ctr"/>
            <a:r>
              <a:rPr lang="en-GB" sz="3200" b="1" dirty="0" err="1">
                <a:solidFill>
                  <a:schemeClr val="dk1"/>
                </a:solidFill>
                <a:latin typeface="Calibri"/>
                <a:ea typeface="Calibri"/>
                <a:cs typeface="Calibri"/>
                <a:sym typeface="Calibri"/>
              </a:rPr>
              <a:t>autoefficacia</a:t>
            </a:r>
            <a:r>
              <a:rPr lang="en-GB" sz="3200" b="1" dirty="0">
                <a:solidFill>
                  <a:schemeClr val="dk1"/>
                </a:solidFill>
                <a:latin typeface="Calibri"/>
                <a:ea typeface="Calibri"/>
                <a:cs typeface="Calibri"/>
                <a:sym typeface="Calibri"/>
              </a:rPr>
              <a:t> e </a:t>
            </a:r>
          </a:p>
          <a:p>
            <a:pPr lvl="0" algn="ctr"/>
            <a:r>
              <a:rPr lang="en-GB" sz="3200" b="1" dirty="0" err="1">
                <a:solidFill>
                  <a:schemeClr val="dk1"/>
                </a:solidFill>
                <a:latin typeface="Calibri"/>
                <a:ea typeface="Calibri"/>
                <a:cs typeface="Calibri"/>
                <a:sym typeface="Calibri"/>
              </a:rPr>
              <a:t>pensiero</a:t>
            </a:r>
            <a:r>
              <a:rPr lang="en-GB" sz="3200" b="1" dirty="0">
                <a:solidFill>
                  <a:schemeClr val="dk1"/>
                </a:solidFill>
                <a:latin typeface="Calibri"/>
                <a:ea typeface="Calibri"/>
                <a:cs typeface="Calibri"/>
                <a:sym typeface="Calibri"/>
              </a:rPr>
              <a:t> </a:t>
            </a:r>
            <a:r>
              <a:rPr lang="en-GB" sz="3200" b="1" dirty="0" err="1">
                <a:solidFill>
                  <a:schemeClr val="dk1"/>
                </a:solidFill>
                <a:latin typeface="Calibri"/>
                <a:ea typeface="Calibri"/>
                <a:cs typeface="Calibri"/>
                <a:sym typeface="Calibri"/>
              </a:rPr>
              <a:t>critico</a:t>
            </a:r>
            <a:endParaRPr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p:nvPr/>
        </p:nvSpPr>
        <p:spPr>
          <a:xfrm>
            <a:off x="6575461" y="3599070"/>
            <a:ext cx="5465280" cy="2862282"/>
          </a:xfrm>
          <a:prstGeom prst="rect">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lvl="0" algn="just"/>
            <a:r>
              <a:rPr lang="en-GB" sz="1800" dirty="0" err="1">
                <a:solidFill>
                  <a:schemeClr val="dk1"/>
                </a:solidFill>
                <a:latin typeface="Calibri"/>
                <a:ea typeface="Calibri"/>
                <a:cs typeface="Calibri"/>
                <a:sym typeface="Calibri"/>
              </a:rPr>
              <a:t>Implica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essere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consapevoli</a:t>
            </a:r>
            <a:r>
              <a:rPr lang="en-GB" sz="1800" dirty="0">
                <a:solidFill>
                  <a:schemeClr val="dk1"/>
                </a:solidFill>
                <a:latin typeface="Calibri"/>
                <a:ea typeface="Calibri"/>
                <a:cs typeface="Calibri"/>
                <a:sym typeface="Calibri"/>
              </a:rPr>
              <a:t> di come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altri</a:t>
            </a:r>
            <a:r>
              <a:rPr lang="en-GB" sz="1800" dirty="0">
                <a:solidFill>
                  <a:schemeClr val="dk1"/>
                </a:solidFill>
                <a:latin typeface="Calibri"/>
                <a:ea typeface="Calibri"/>
                <a:cs typeface="Calibri"/>
                <a:sym typeface="Calibri"/>
              </a:rPr>
              <a:t> ci </a:t>
            </a:r>
            <a:r>
              <a:rPr lang="en-GB" sz="1800" dirty="0" err="1">
                <a:solidFill>
                  <a:schemeClr val="dk1"/>
                </a:solidFill>
                <a:latin typeface="Calibri"/>
                <a:ea typeface="Calibri"/>
                <a:cs typeface="Calibri"/>
                <a:sym typeface="Calibri"/>
              </a:rPr>
              <a:t>percepiscono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alla</a:t>
            </a:r>
            <a:r>
              <a:rPr lang="en-GB" sz="1800" dirty="0">
                <a:solidFill>
                  <a:schemeClr val="dk1"/>
                </a:solidFill>
                <a:latin typeface="Calibri"/>
                <a:ea typeface="Calibri"/>
                <a:cs typeface="Calibri"/>
                <a:sym typeface="Calibri"/>
              </a:rPr>
              <a:t> luce </a:t>
            </a:r>
            <a:r>
              <a:rPr lang="en-GB" sz="1800" dirty="0" err="1">
                <a:solidFill>
                  <a:schemeClr val="dk1"/>
                </a:solidFill>
                <a:latin typeface="Calibri"/>
                <a:ea typeface="Calibri"/>
                <a:cs typeface="Calibri"/>
                <a:sym typeface="Calibri"/>
              </a:rPr>
              <a:t>degli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stessi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aspetti</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quelli</a:t>
            </a:r>
            <a:r>
              <a:rPr lang="en-GB" sz="1800" dirty="0">
                <a:solidFill>
                  <a:schemeClr val="dk1"/>
                </a:solidFill>
                <a:latin typeface="Calibri"/>
                <a:ea typeface="Calibri"/>
                <a:cs typeface="Calibri"/>
                <a:sym typeface="Calibri"/>
              </a:rPr>
              <a:t> sopra </a:t>
            </a:r>
            <a:r>
              <a:rPr lang="en-GB" sz="1800" dirty="0" err="1">
                <a:solidFill>
                  <a:schemeClr val="dk1"/>
                </a:solidFill>
                <a:latin typeface="Calibri"/>
                <a:ea typeface="Calibri"/>
                <a:cs typeface="Calibri"/>
                <a:sym typeface="Calibri"/>
              </a:rPr>
              <a:t>menzionati</a:t>
            </a:r>
            <a:r>
              <a:rPr lang="en-GB" sz="1800" dirty="0">
                <a:solidFill>
                  <a:schemeClr val="dk1"/>
                </a:solidFill>
                <a:latin typeface="Calibri"/>
                <a:ea typeface="Calibri"/>
                <a:cs typeface="Calibri"/>
                <a:sym typeface="Calibri"/>
              </a:rPr>
              <a:t>.
Secondo la nostra </a:t>
            </a:r>
            <a:r>
              <a:rPr lang="en-GB" sz="1800" dirty="0" err="1">
                <a:solidFill>
                  <a:schemeClr val="dk1"/>
                </a:solidFill>
                <a:latin typeface="Calibri"/>
                <a:ea typeface="Calibri"/>
                <a:cs typeface="Calibri"/>
                <a:sym typeface="Calibri"/>
              </a:rPr>
              <a:t>ricerca</a:t>
            </a:r>
            <a:r>
              <a:rPr lang="en-GB" sz="1800" dirty="0">
                <a:solidFill>
                  <a:schemeClr val="dk1"/>
                </a:solidFill>
                <a:latin typeface="Calibri"/>
                <a:ea typeface="Calibri"/>
                <a:cs typeface="Calibri"/>
                <a:sym typeface="Calibri"/>
              </a:rPr>
              <a:t>, le </a:t>
            </a:r>
            <a:r>
              <a:rPr lang="en-GB" sz="1800" dirty="0" err="1">
                <a:solidFill>
                  <a:schemeClr val="dk1"/>
                </a:solidFill>
                <a:latin typeface="Calibri"/>
                <a:ea typeface="Calibri"/>
                <a:cs typeface="Calibri"/>
                <a:sym typeface="Calibri"/>
              </a:rPr>
              <a:t>persone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brave a </a:t>
            </a:r>
            <a:r>
              <a:rPr lang="en-GB" sz="1800" dirty="0" err="1">
                <a:solidFill>
                  <a:schemeClr val="dk1"/>
                </a:solidFill>
                <a:latin typeface="Calibri"/>
                <a:ea typeface="Calibri"/>
                <a:cs typeface="Calibri"/>
                <a:sym typeface="Calibri"/>
              </a:rPr>
              <a:t>evocare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empatia</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comprendere</a:t>
            </a:r>
            <a:r>
              <a:rPr lang="en-GB" sz="1800" dirty="0">
                <a:solidFill>
                  <a:schemeClr val="dk1"/>
                </a:solidFill>
                <a:latin typeface="Calibri"/>
                <a:ea typeface="Calibri"/>
                <a:cs typeface="Calibri"/>
                <a:sym typeface="Calibri"/>
              </a:rPr>
              <a:t> i </a:t>
            </a:r>
            <a:r>
              <a:rPr lang="en-GB" sz="1800" dirty="0" err="1">
                <a:solidFill>
                  <a:schemeClr val="dk1"/>
                </a:solidFill>
                <a:latin typeface="Calibri"/>
                <a:ea typeface="Calibri"/>
                <a:cs typeface="Calibri"/>
                <a:sym typeface="Calibri"/>
              </a:rPr>
              <a:t>punti</a:t>
            </a:r>
            <a:r>
              <a:rPr lang="en-GB" sz="1800" dirty="0">
                <a:solidFill>
                  <a:schemeClr val="dk1"/>
                </a:solidFill>
                <a:latin typeface="Calibri"/>
                <a:ea typeface="Calibri"/>
                <a:cs typeface="Calibri"/>
                <a:sym typeface="Calibri"/>
              </a:rPr>
              <a:t> di vista </a:t>
            </a:r>
            <a:r>
              <a:rPr lang="en-GB" sz="1800" dirty="0" err="1">
                <a:solidFill>
                  <a:schemeClr val="dk1"/>
                </a:solidFill>
                <a:latin typeface="Calibri"/>
                <a:ea typeface="Calibri"/>
                <a:cs typeface="Calibri"/>
                <a:sym typeface="Calibri"/>
              </a:rPr>
              <a:t>degli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altri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quando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consapevoli</a:t>
            </a:r>
            <a:r>
              <a:rPr lang="en-GB" sz="1800" dirty="0">
                <a:solidFill>
                  <a:schemeClr val="dk1"/>
                </a:solidFill>
                <a:latin typeface="Calibri"/>
                <a:ea typeface="Calibri"/>
                <a:cs typeface="Calibri"/>
                <a:sym typeface="Calibri"/>
              </a:rPr>
              <a:t> di come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altri</a:t>
            </a:r>
            <a:r>
              <a:rPr lang="en-GB" sz="1800" dirty="0">
                <a:solidFill>
                  <a:schemeClr val="dk1"/>
                </a:solidFill>
                <a:latin typeface="Calibri"/>
                <a:ea typeface="Calibri"/>
                <a:cs typeface="Calibri"/>
                <a:sym typeface="Calibri"/>
              </a:rPr>
              <a:t> li </a:t>
            </a:r>
            <a:r>
              <a:rPr lang="en-GB" sz="1800" dirty="0" err="1">
                <a:solidFill>
                  <a:schemeClr val="dk1"/>
                </a:solidFill>
                <a:latin typeface="Calibri"/>
                <a:ea typeface="Calibri"/>
                <a:cs typeface="Calibri"/>
                <a:sym typeface="Calibri"/>
              </a:rPr>
              <a:t>percepiscono</a:t>
            </a:r>
            <a:r>
              <a:rPr lang="en-GB" sz="1800" dirty="0">
                <a:solidFill>
                  <a:schemeClr val="dk1"/>
                </a:solidFill>
                <a:latin typeface="Calibri"/>
                <a:ea typeface="Calibri"/>
                <a:cs typeface="Calibri"/>
                <a:sym typeface="Calibri"/>
              </a:rPr>
              <a:t>.
I </a:t>
            </a:r>
            <a:r>
              <a:rPr lang="en-GB" sz="1800" dirty="0" err="1">
                <a:solidFill>
                  <a:schemeClr val="dk1"/>
                </a:solidFill>
                <a:latin typeface="Calibri"/>
                <a:ea typeface="Calibri"/>
                <a:cs typeface="Calibri"/>
                <a:sym typeface="Calibri"/>
              </a:rPr>
              <a:t>dipendenti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hanno</a:t>
            </a:r>
            <a:r>
              <a:rPr lang="en-GB" sz="1800" dirty="0">
                <a:solidFill>
                  <a:schemeClr val="dk1"/>
                </a:solidFill>
                <a:latin typeface="Calibri"/>
                <a:ea typeface="Calibri"/>
                <a:cs typeface="Calibri"/>
                <a:sym typeface="Calibri"/>
              </a:rPr>
              <a:t> un </a:t>
            </a:r>
            <a:r>
              <a:rPr lang="en-GB" sz="1800" dirty="0" err="1">
                <a:solidFill>
                  <a:schemeClr val="dk1"/>
                </a:solidFill>
                <a:latin typeface="Calibri"/>
                <a:ea typeface="Calibri"/>
                <a:cs typeface="Calibri"/>
                <a:sym typeface="Calibri"/>
              </a:rPr>
              <a:t>rapporto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forte, </a:t>
            </a:r>
            <a:r>
              <a:rPr lang="en-GB" sz="1800" dirty="0" err="1">
                <a:solidFill>
                  <a:schemeClr val="dk1"/>
                </a:solidFill>
                <a:latin typeface="Calibri"/>
                <a:ea typeface="Calibri"/>
                <a:cs typeface="Calibri"/>
                <a:sym typeface="Calibri"/>
              </a:rPr>
              <a:t>sono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soddisfatti</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percepiscono</a:t>
            </a:r>
            <a:r>
              <a:rPr lang="en-GB" sz="1800" dirty="0">
                <a:solidFill>
                  <a:schemeClr val="dk1"/>
                </a:solidFill>
                <a:latin typeface="Calibri"/>
                <a:ea typeface="Calibri"/>
                <a:cs typeface="Calibri"/>
                <a:sym typeface="Calibri"/>
              </a:rPr>
              <a:t> i </a:t>
            </a:r>
            <a:r>
              <a:rPr lang="en-GB" sz="1800" dirty="0" err="1">
                <a:solidFill>
                  <a:schemeClr val="dk1"/>
                </a:solidFill>
                <a:latin typeface="Calibri"/>
                <a:ea typeface="Calibri"/>
                <a:cs typeface="Calibri"/>
                <a:sym typeface="Calibri"/>
              </a:rPr>
              <a:t>loro</a:t>
            </a:r>
            <a:r>
              <a:rPr lang="en-GB" sz="1800" dirty="0">
                <a:solidFill>
                  <a:schemeClr val="dk1"/>
                </a:solidFill>
                <a:latin typeface="Calibri"/>
                <a:ea typeface="Calibri"/>
                <a:cs typeface="Calibri"/>
                <a:sym typeface="Calibri"/>
              </a:rPr>
              <a:t> leader come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efficaci</a:t>
            </a:r>
            <a:r>
              <a:rPr lang="en-GB" sz="1800" dirty="0">
                <a:solidFill>
                  <a:schemeClr val="dk1"/>
                </a:solidFill>
                <a:latin typeface="Calibri"/>
                <a:ea typeface="Calibri"/>
                <a:cs typeface="Calibri"/>
                <a:sym typeface="Calibri"/>
              </a:rPr>
              <a:t> in </a:t>
            </a:r>
            <a:r>
              <a:rPr lang="en-GB" sz="1800" dirty="0" err="1">
                <a:solidFill>
                  <a:schemeClr val="dk1"/>
                </a:solidFill>
                <a:latin typeface="Calibri"/>
                <a:ea typeface="Calibri"/>
                <a:cs typeface="Calibri"/>
                <a:sym typeface="Calibri"/>
              </a:rPr>
              <a:t>generale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quando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considerano</a:t>
            </a:r>
            <a:r>
              <a:rPr lang="en-GB" sz="1800" dirty="0">
                <a:solidFill>
                  <a:schemeClr val="dk1"/>
                </a:solidFill>
                <a:latin typeface="Calibri"/>
                <a:ea typeface="Calibri"/>
                <a:cs typeface="Calibri"/>
                <a:sym typeface="Calibri"/>
              </a:rPr>
              <a:t> come i </a:t>
            </a:r>
            <a:r>
              <a:rPr lang="en-GB" sz="1800" dirty="0" err="1">
                <a:solidFill>
                  <a:schemeClr val="dk1"/>
                </a:solidFill>
                <a:latin typeface="Calibri"/>
                <a:ea typeface="Calibri"/>
                <a:cs typeface="Calibri"/>
                <a:sym typeface="Calibri"/>
              </a:rPr>
              <a:t>loro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colleghi</a:t>
            </a:r>
            <a:r>
              <a:rPr lang="en-GB" sz="1800" dirty="0">
                <a:solidFill>
                  <a:schemeClr val="dk1"/>
                </a:solidFill>
                <a:latin typeface="Calibri"/>
                <a:ea typeface="Calibri"/>
                <a:cs typeface="Calibri"/>
                <a:sym typeface="Calibri"/>
              </a:rPr>
              <a:t>. </a:t>
            </a:r>
          </a:p>
        </p:txBody>
      </p:sp>
      <p:sp>
        <p:nvSpPr>
          <p:cNvPr id="236" name="Google Shape;236;p10"/>
          <p:cNvSpPr txBox="1"/>
          <p:nvPr/>
        </p:nvSpPr>
        <p:spPr>
          <a:xfrm>
            <a:off x="4099387" y="375411"/>
            <a:ext cx="4520629" cy="707846"/>
          </a:xfrm>
          <a:prstGeom prst="rect">
            <a:avLst/>
          </a:prstGeom>
          <a:noFill/>
          <a:ln>
            <a:noFill/>
          </a:ln>
        </p:spPr>
        <p:txBody>
          <a:bodyPr spcFirstLastPara="1" wrap="square" lIns="91425" tIns="45700" rIns="91425" bIns="45700" anchor="t" anchorCtr="0">
            <a:spAutoFit/>
          </a:bodyPr>
          <a:lstStyle/>
          <a:p>
            <a:pPr lvl="0" algn="ctr"/>
            <a:r>
              <a:rPr lang="en-GB" sz="2000" dirty="0" err="1">
                <a:solidFill>
                  <a:schemeClr val="dk1"/>
                </a:solidFill>
                <a:latin typeface="Calibri"/>
                <a:ea typeface="Calibri"/>
                <a:cs typeface="Calibri"/>
                <a:sym typeface="Calibri"/>
              </a:rPr>
              <a:t>Esistono</a:t>
            </a:r>
            <a:r>
              <a:rPr lang="en-GB" sz="2000" dirty="0">
                <a:solidFill>
                  <a:schemeClr val="dk1"/>
                </a:solidFill>
                <a:latin typeface="Calibri"/>
                <a:ea typeface="Calibri"/>
                <a:cs typeface="Calibri"/>
                <a:sym typeface="Calibri"/>
              </a:rPr>
              <a:t> </a:t>
            </a:r>
            <a:r>
              <a:rPr lang="en-GB" sz="2000" b="1" dirty="0">
                <a:solidFill>
                  <a:schemeClr val="dk1"/>
                </a:solidFill>
                <a:latin typeface="Calibri"/>
                <a:ea typeface="Calibri"/>
                <a:cs typeface="Calibri"/>
                <a:sym typeface="Calibri"/>
              </a:rPr>
              <a:t>due tipi </a:t>
            </a:r>
            <a:r>
              <a:rPr lang="en-GB" sz="2000" dirty="0">
                <a:solidFill>
                  <a:schemeClr val="dk1"/>
                </a:solidFill>
                <a:latin typeface="Calibri"/>
                <a:ea typeface="Calibri"/>
                <a:cs typeface="Calibri"/>
                <a:sym typeface="Calibri"/>
              </a:rPr>
              <a:t>di </a:t>
            </a:r>
            <a:r>
              <a:rPr lang="en-GB" sz="2000" dirty="0" err="1">
                <a:solidFill>
                  <a:schemeClr val="dk1"/>
                </a:solidFill>
                <a:latin typeface="Calibri"/>
                <a:ea typeface="Calibri"/>
                <a:cs typeface="Calibri"/>
                <a:sym typeface="Calibri"/>
              </a:rPr>
              <a:t>autoconsapevolezza</a:t>
            </a:r>
            <a:r>
              <a:rPr lang="en-GB" sz="2000" dirty="0">
                <a:solidFill>
                  <a:schemeClr val="dk1"/>
                </a:solidFill>
                <a:latin typeface="Calibri"/>
                <a:ea typeface="Calibri"/>
                <a:cs typeface="Calibri"/>
                <a:sym typeface="Calibri"/>
              </a:rPr>
              <a:t>:
</a:t>
            </a:r>
            <a:endParaRPr dirty="0"/>
          </a:p>
        </p:txBody>
      </p:sp>
      <p:sp>
        <p:nvSpPr>
          <p:cNvPr id="237" name="Google Shape;237;p10"/>
          <p:cNvSpPr/>
          <p:nvPr/>
        </p:nvSpPr>
        <p:spPr>
          <a:xfrm>
            <a:off x="4535668" y="895521"/>
            <a:ext cx="3648069" cy="2025104"/>
          </a:xfrm>
          <a:prstGeom prst="trapezoid">
            <a:avLst>
              <a:gd name="adj" fmla="val 72234"/>
            </a:avLst>
          </a:prstGeom>
          <a:gradFill>
            <a:gsLst>
              <a:gs pos="0">
                <a:srgbClr val="A0B8E1"/>
              </a:gs>
              <a:gs pos="50000">
                <a:srgbClr val="B3C6E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38" name="Google Shape;238;p10"/>
          <p:cNvSpPr txBox="1"/>
          <p:nvPr/>
        </p:nvSpPr>
        <p:spPr>
          <a:xfrm>
            <a:off x="729830" y="3567498"/>
            <a:ext cx="4579974" cy="2862282"/>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lgn="just"/>
            <a:r>
              <a:rPr lang="en-GB" sz="1800" dirty="0">
                <a:solidFill>
                  <a:schemeClr val="dk1"/>
                </a:solidFill>
                <a:latin typeface="Calibri"/>
                <a:ea typeface="Calibri"/>
                <a:cs typeface="Calibri"/>
                <a:sym typeface="Calibri"/>
              </a:rPr>
              <a:t>Il primo </a:t>
            </a:r>
            <a:r>
              <a:rPr lang="en-GB" sz="1800" dirty="0" err="1">
                <a:solidFill>
                  <a:schemeClr val="dk1"/>
                </a:solidFill>
                <a:latin typeface="Calibri"/>
                <a:ea typeface="Calibri"/>
                <a:cs typeface="Calibri"/>
                <a:sym typeface="Calibri"/>
              </a:rPr>
              <a:t>è</a:t>
            </a:r>
            <a:r>
              <a:rPr lang="en-GB" sz="1800" dirty="0">
                <a:solidFill>
                  <a:schemeClr val="dk1"/>
                </a:solidFill>
                <a:latin typeface="Calibri"/>
                <a:ea typeface="Calibri"/>
                <a:cs typeface="Calibri"/>
                <a:sym typeface="Calibri"/>
              </a:rPr>
              <a:t> una </a:t>
            </a:r>
            <a:r>
              <a:rPr lang="en-GB" sz="1800" dirty="0" err="1">
                <a:solidFill>
                  <a:schemeClr val="dk1"/>
                </a:solidFill>
                <a:latin typeface="Calibri"/>
                <a:ea typeface="Calibri"/>
                <a:cs typeface="Calibri"/>
                <a:sym typeface="Calibri"/>
              </a:rPr>
              <a:t>rappresentazione</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quanto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chiaramente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comprendiamo</a:t>
            </a:r>
            <a:r>
              <a:rPr lang="en-GB" sz="1800" dirty="0">
                <a:solidFill>
                  <a:schemeClr val="dk1"/>
                </a:solidFill>
                <a:latin typeface="Calibri"/>
                <a:ea typeface="Calibri"/>
                <a:cs typeface="Calibri"/>
                <a:sym typeface="Calibri"/>
              </a:rPr>
              <a:t> le </a:t>
            </a:r>
            <a:r>
              <a:rPr lang="en-GB" sz="1800" dirty="0" err="1">
                <a:solidFill>
                  <a:schemeClr val="dk1"/>
                </a:solidFill>
                <a:latin typeface="Calibri"/>
                <a:ea typeface="Calibri"/>
                <a:cs typeface="Calibri"/>
                <a:sym typeface="Calibri"/>
              </a:rPr>
              <a:t>nostre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convinzioni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motivazioni</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obiettivi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nonché</a:t>
            </a:r>
            <a:r>
              <a:rPr lang="en-GB" sz="1800" dirty="0">
                <a:solidFill>
                  <a:schemeClr val="dk1"/>
                </a:solidFill>
                <a:latin typeface="Calibri"/>
                <a:ea typeface="Calibri"/>
                <a:cs typeface="Calibri"/>
                <a:sym typeface="Calibri"/>
              </a:rPr>
              <a:t> come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adattano</a:t>
            </a:r>
            <a:r>
              <a:rPr lang="en-GB" sz="1800" dirty="0">
                <a:solidFill>
                  <a:schemeClr val="dk1"/>
                </a:solidFill>
                <a:latin typeface="Calibri"/>
                <a:ea typeface="Calibri"/>
                <a:cs typeface="Calibri"/>
                <a:sym typeface="Calibri"/>
              </a:rPr>
              <a:t> al nostro </a:t>
            </a:r>
            <a:r>
              <a:rPr lang="en-GB" sz="1800" dirty="0" err="1">
                <a:solidFill>
                  <a:schemeClr val="dk1"/>
                </a:solidFill>
                <a:latin typeface="Calibri"/>
                <a:ea typeface="Calibri"/>
                <a:cs typeface="Calibri"/>
                <a:sym typeface="Calibri"/>
              </a:rPr>
              <a:t>ambiente</a:t>
            </a:r>
            <a:r>
              <a:rPr lang="en-GB" sz="1800" dirty="0">
                <a:solidFill>
                  <a:schemeClr val="dk1"/>
                </a:solidFill>
                <a:latin typeface="Calibri"/>
                <a:ea typeface="Calibri"/>
                <a:cs typeface="Calibri"/>
                <a:sym typeface="Calibri"/>
              </a:rPr>
              <a:t> e come </a:t>
            </a:r>
            <a:r>
              <a:rPr lang="en-GB" sz="1800" dirty="0" err="1">
                <a:solidFill>
                  <a:schemeClr val="dk1"/>
                </a:solidFill>
                <a:latin typeface="Calibri"/>
                <a:ea typeface="Calibri"/>
                <a:cs typeface="Calibri"/>
                <a:sym typeface="Calibri"/>
              </a:rPr>
              <a:t>influenzano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altri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L'autoconsapevolezza</a:t>
            </a:r>
            <a:r>
              <a:rPr lang="en-GB" sz="1800" dirty="0">
                <a:solidFill>
                  <a:schemeClr val="dk1"/>
                </a:solidFill>
                <a:latin typeface="Calibri"/>
                <a:ea typeface="Calibri"/>
                <a:cs typeface="Calibri"/>
                <a:sym typeface="Calibri"/>
              </a:rPr>
              <a:t> interna </a:t>
            </a:r>
            <a:r>
              <a:rPr lang="en-GB" sz="1800" dirty="0" err="1">
                <a:solidFill>
                  <a:schemeClr val="dk1"/>
                </a:solidFill>
                <a:latin typeface="Calibri"/>
                <a:ea typeface="Calibri"/>
                <a:cs typeface="Calibri"/>
                <a:sym typeface="Calibri"/>
              </a:rPr>
              <a:t>è</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legata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negativamente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all'ansia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tensione</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alla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depressione</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positivamente</a:t>
            </a:r>
            <a:r>
              <a:rPr lang="en-GB" sz="1800" dirty="0">
                <a:solidFill>
                  <a:schemeClr val="dk1"/>
                </a:solidFill>
                <a:latin typeface="Calibri"/>
                <a:ea typeface="Calibri"/>
                <a:cs typeface="Calibri"/>
                <a:sym typeface="Calibri"/>
              </a:rPr>
              <a:t> a una </a:t>
            </a:r>
            <a:r>
              <a:rPr lang="en-GB" sz="1800" dirty="0" err="1">
                <a:solidFill>
                  <a:schemeClr val="dk1"/>
                </a:solidFill>
                <a:latin typeface="Calibri"/>
                <a:ea typeface="Calibri"/>
                <a:cs typeface="Calibri"/>
                <a:sym typeface="Calibri"/>
              </a:rPr>
              <a:t>maggiore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soddisfazione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lavorativa</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relazionale</a:t>
            </a:r>
            <a:r>
              <a:rPr lang="en-GB" sz="1800" dirty="0">
                <a:solidFill>
                  <a:schemeClr val="dk1"/>
                </a:solidFill>
                <a:latin typeface="Calibri"/>
                <a:ea typeface="Calibri"/>
                <a:cs typeface="Calibri"/>
                <a:sym typeface="Calibri"/>
              </a:rPr>
              <a:t>, al </a:t>
            </a:r>
            <a:r>
              <a:rPr lang="en-GB" sz="1800" dirty="0" err="1">
                <a:solidFill>
                  <a:schemeClr val="dk1"/>
                </a:solidFill>
                <a:latin typeface="Calibri"/>
                <a:ea typeface="Calibri"/>
                <a:cs typeface="Calibri"/>
                <a:sym typeface="Calibri"/>
              </a:rPr>
              <a:t>controllo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sociale</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alla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felicità</a:t>
            </a:r>
            <a:r>
              <a:rPr lang="en-GB" sz="1800" dirty="0">
                <a:solidFill>
                  <a:schemeClr val="dk1"/>
                </a:solidFill>
                <a:latin typeface="Calibri"/>
                <a:ea typeface="Calibri"/>
                <a:cs typeface="Calibri"/>
                <a:sym typeface="Calibri"/>
              </a:rPr>
              <a:t>. </a:t>
            </a:r>
            <a:endParaRPr dirty="0"/>
          </a:p>
        </p:txBody>
      </p:sp>
      <p:sp>
        <p:nvSpPr>
          <p:cNvPr id="239" name="Google Shape;239;p10"/>
          <p:cNvSpPr/>
          <p:nvPr/>
        </p:nvSpPr>
        <p:spPr>
          <a:xfrm>
            <a:off x="549183" y="2978590"/>
            <a:ext cx="4941268" cy="480000"/>
          </a:xfrm>
          <a:prstGeom prst="rect">
            <a:avLst/>
          </a:prstGeom>
          <a:solidFill>
            <a:srgbClr val="F39E5A"/>
          </a:solidFill>
          <a:ln>
            <a:noFill/>
          </a:ln>
        </p:spPr>
        <p:txBody>
          <a:bodyPr spcFirstLastPara="1" wrap="square" lIns="121900" tIns="60950" rIns="121900" bIns="60950" anchor="ctr" anchorCtr="0">
            <a:noAutofit/>
          </a:bodyPr>
          <a:lstStyle/>
          <a:p>
            <a:pPr lvl="0" algn="ctr"/>
            <a:r>
              <a:rPr lang="en-GB" sz="2400" dirty="0" err="1">
                <a:solidFill>
                  <a:schemeClr val="lt1"/>
                </a:solidFill>
                <a:latin typeface="Calibri"/>
                <a:ea typeface="Calibri"/>
                <a:cs typeface="Calibri"/>
                <a:sym typeface="Calibri"/>
              </a:rPr>
              <a:t>Autoconsapevolezza</a:t>
            </a:r>
            <a:r>
              <a:rPr lang="en-GB" sz="2400" dirty="0">
                <a:solidFill>
                  <a:schemeClr val="lt1"/>
                </a:solidFill>
                <a:latin typeface="Calibri"/>
                <a:ea typeface="Calibri"/>
                <a:cs typeface="Calibri"/>
                <a:sym typeface="Calibri"/>
              </a:rPr>
              <a:t> interna</a:t>
            </a:r>
            <a:endParaRPr dirty="0"/>
          </a:p>
        </p:txBody>
      </p:sp>
      <p:sp>
        <p:nvSpPr>
          <p:cNvPr id="240" name="Google Shape;240;p10"/>
          <p:cNvSpPr/>
          <p:nvPr/>
        </p:nvSpPr>
        <p:spPr>
          <a:xfrm>
            <a:off x="6575461" y="2951560"/>
            <a:ext cx="5465280" cy="480000"/>
          </a:xfrm>
          <a:prstGeom prst="rect">
            <a:avLst/>
          </a:prstGeom>
          <a:solidFill>
            <a:srgbClr val="86BD70"/>
          </a:solidFill>
          <a:ln>
            <a:noFill/>
          </a:ln>
        </p:spPr>
        <p:txBody>
          <a:bodyPr spcFirstLastPara="1" wrap="square" lIns="121900" tIns="60950" rIns="121900" bIns="60950" anchor="ctr" anchorCtr="0">
            <a:noAutofit/>
          </a:bodyPr>
          <a:lstStyle/>
          <a:p>
            <a:pPr lvl="0" algn="ctr"/>
            <a:r>
              <a:rPr lang="en-GB" sz="2400" dirty="0" err="1">
                <a:solidFill>
                  <a:schemeClr val="lt1"/>
                </a:solidFill>
                <a:latin typeface="Calibri"/>
                <a:ea typeface="Calibri"/>
                <a:cs typeface="Calibri"/>
                <a:sym typeface="Calibri"/>
              </a:rPr>
              <a:t>Autoconsapevolezza</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esterna</a:t>
            </a:r>
            <a:endParaRPr dirty="0"/>
          </a:p>
        </p:txBody>
      </p:sp>
      <p:graphicFrame>
        <p:nvGraphicFramePr>
          <p:cNvPr id="241" name="Google Shape;241;p10"/>
          <p:cNvGraphicFramePr/>
          <p:nvPr/>
        </p:nvGraphicFramePr>
        <p:xfrm>
          <a:off x="0" y="0"/>
          <a:ext cx="534286" cy="529345"/>
        </p:xfrm>
        <a:graphic>
          <a:graphicData uri="http://schemas.openxmlformats.org/presentationml/2006/ole">
            <mc:AlternateContent xmlns:mc="http://schemas.openxmlformats.org/markup-compatibility/2006">
              <mc:Choice xmlns:v="urn:schemas-microsoft-com:vml" Requires="v">
                <p:oleObj r:id="rId3" imgW="534286" imgH="529345" progId="">
                  <p:embed/>
                </p:oleObj>
              </mc:Choice>
              <mc:Fallback>
                <p:oleObj r:id="rId3" imgW="534286" imgH="529345" progId="">
                  <p:embed/>
                  <p:pic>
                    <p:nvPicPr>
                      <p:cNvPr id="241" name="Google Shape;241;p10"/>
                      <p:cNvPicPr preferRelativeResize="0"/>
                      <p:nvPr/>
                    </p:nvPicPr>
                    <p:blipFill rotWithShape="1">
                      <a:blip r:embed="rId4">
                        <a:alphaModFix/>
                      </a:blip>
                      <a:srcRect/>
                      <a:stretch/>
                    </p:blipFill>
                    <p:spPr>
                      <a:xfrm>
                        <a:off x="0" y="0"/>
                        <a:ext cx="534286" cy="529345"/>
                      </a:xfrm>
                      <a:prstGeom prst="rect">
                        <a:avLst/>
                      </a:prstGeom>
                      <a:noFill/>
                      <a:ln>
                        <a:noFill/>
                      </a:ln>
                    </p:spPr>
                  </p:pic>
                </p:oleObj>
              </mc:Fallback>
            </mc:AlternateContent>
          </a:graphicData>
        </a:graphic>
      </p:graphicFrame>
      <p:pic>
        <p:nvPicPr>
          <p:cNvPr id="242" name="Google Shape;242;p10" descr="Icon&#10;&#10;Description automatically generated"/>
          <p:cNvPicPr preferRelativeResize="0"/>
          <p:nvPr/>
        </p:nvPicPr>
        <p:blipFill rotWithShape="1">
          <a:blip r:embed="rId5">
            <a:alphaModFix/>
          </a:blip>
          <a:srcRect/>
          <a:stretch/>
        </p:blipFill>
        <p:spPr>
          <a:xfrm>
            <a:off x="8620016" y="686287"/>
            <a:ext cx="2359552" cy="2249805"/>
          </a:xfrm>
          <a:prstGeom prst="rect">
            <a:avLst/>
          </a:prstGeom>
          <a:noFill/>
          <a:ln>
            <a:noFill/>
          </a:ln>
        </p:spPr>
      </p:pic>
      <p:pic>
        <p:nvPicPr>
          <p:cNvPr id="243" name="Google Shape;243;p10"/>
          <p:cNvPicPr preferRelativeResize="0"/>
          <p:nvPr/>
        </p:nvPicPr>
        <p:blipFill rotWithShape="1">
          <a:blip r:embed="rId6">
            <a:alphaModFix/>
          </a:blip>
          <a:srcRect t="-2541" r="61260"/>
          <a:stretch/>
        </p:blipFill>
        <p:spPr>
          <a:xfrm>
            <a:off x="1" y="4006921"/>
            <a:ext cx="697102" cy="1654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1"/>
          <p:cNvPicPr preferRelativeResize="0"/>
          <p:nvPr/>
        </p:nvPicPr>
        <p:blipFill rotWithShape="1">
          <a:blip r:embed="rId3">
            <a:alphaModFix/>
          </a:blip>
          <a:srcRect l="21668" t="4805"/>
          <a:stretch/>
        </p:blipFill>
        <p:spPr>
          <a:xfrm>
            <a:off x="9863192" y="195763"/>
            <a:ext cx="2041547" cy="1016343"/>
          </a:xfrm>
          <a:prstGeom prst="rect">
            <a:avLst/>
          </a:prstGeom>
          <a:noFill/>
          <a:ln>
            <a:noFill/>
          </a:ln>
        </p:spPr>
      </p:pic>
      <p:sp>
        <p:nvSpPr>
          <p:cNvPr id="249" name="Google Shape;249;p11"/>
          <p:cNvSpPr txBox="1"/>
          <p:nvPr/>
        </p:nvSpPr>
        <p:spPr>
          <a:xfrm>
            <a:off x="4224856" y="493582"/>
            <a:ext cx="5441495" cy="707846"/>
          </a:xfrm>
          <a:prstGeom prst="rect">
            <a:avLst/>
          </a:prstGeom>
          <a:noFill/>
          <a:ln>
            <a:noFill/>
          </a:ln>
        </p:spPr>
        <p:txBody>
          <a:bodyPr spcFirstLastPara="1" wrap="square" lIns="91425" tIns="45700" rIns="91425" bIns="45700" anchor="t" anchorCtr="0">
            <a:spAutoFit/>
          </a:bodyPr>
          <a:lstStyle/>
          <a:p>
            <a:pPr lvl="0"/>
            <a:r>
              <a:rPr lang="en-GB" sz="2000" b="1" dirty="0">
                <a:solidFill>
                  <a:schemeClr val="dk1"/>
                </a:solidFill>
                <a:latin typeface="Calibri"/>
                <a:ea typeface="Calibri"/>
                <a:cs typeface="Calibri"/>
                <a:sym typeface="Calibri"/>
              </a:rPr>
              <a:t>I quattro </a:t>
            </a:r>
            <a:r>
              <a:rPr lang="en-GB" sz="2000" b="1" dirty="0" err="1">
                <a:solidFill>
                  <a:schemeClr val="dk1"/>
                </a:solidFill>
                <a:latin typeface="Calibri"/>
                <a:ea typeface="Calibri"/>
                <a:cs typeface="Calibri"/>
                <a:sym typeface="Calibri"/>
              </a:rPr>
              <a:t>archetipi</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della</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consapevolezza</a:t>
            </a:r>
            <a:r>
              <a:rPr lang="en-GB" sz="2000" b="1" dirty="0">
                <a:solidFill>
                  <a:schemeClr val="dk1"/>
                </a:solidFill>
                <a:latin typeface="Calibri"/>
                <a:ea typeface="Calibri"/>
                <a:cs typeface="Calibri"/>
                <a:sym typeface="Calibri"/>
              </a:rPr>
              <a:t> di </a:t>
            </a:r>
            <a:r>
              <a:rPr lang="en-GB" sz="2000" b="1" dirty="0" err="1">
                <a:solidFill>
                  <a:schemeClr val="dk1"/>
                </a:solidFill>
                <a:latin typeface="Calibri"/>
                <a:ea typeface="Calibri"/>
                <a:cs typeface="Calibri"/>
                <a:sym typeface="Calibri"/>
              </a:rPr>
              <a:t>sé</a:t>
            </a:r>
            <a:r>
              <a:rPr lang="en-GB" sz="2000" b="1" dirty="0">
                <a:solidFill>
                  <a:schemeClr val="dk1"/>
                </a:solidFill>
                <a:latin typeface="Calibri"/>
                <a:ea typeface="Calibri"/>
                <a:cs typeface="Calibri"/>
                <a:sym typeface="Calibri"/>
              </a:rPr>
              <a:t>
</a:t>
            </a:r>
            <a:endParaRPr dirty="0"/>
          </a:p>
        </p:txBody>
      </p:sp>
      <p:sp>
        <p:nvSpPr>
          <p:cNvPr id="250" name="Google Shape;250;p11"/>
          <p:cNvSpPr txBox="1"/>
          <p:nvPr/>
        </p:nvSpPr>
        <p:spPr>
          <a:xfrm>
            <a:off x="731126" y="1191004"/>
            <a:ext cx="11173613" cy="923289"/>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Calibri"/>
                <a:ea typeface="Calibri"/>
                <a:cs typeface="Calibri"/>
                <a:sym typeface="Calibri"/>
              </a:rPr>
              <a:t>Questo 2x2 </a:t>
            </a:r>
            <a:r>
              <a:rPr lang="en-GB" sz="1800" dirty="0" err="1">
                <a:solidFill>
                  <a:schemeClr val="dk1"/>
                </a:solidFill>
                <a:latin typeface="Calibri"/>
                <a:ea typeface="Calibri"/>
                <a:cs typeface="Calibri"/>
                <a:sym typeface="Calibri"/>
              </a:rPr>
              <a:t>mappa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l'autoconsapevolezza</a:t>
            </a:r>
            <a:r>
              <a:rPr lang="en-GB" sz="1800" dirty="0">
                <a:solidFill>
                  <a:schemeClr val="dk1"/>
                </a:solidFill>
                <a:latin typeface="Calibri"/>
                <a:ea typeface="Calibri"/>
                <a:cs typeface="Calibri"/>
                <a:sym typeface="Calibri"/>
              </a:rPr>
              <a:t> interna (</a:t>
            </a:r>
            <a:r>
              <a:rPr lang="en-GB" sz="1800" dirty="0" err="1">
                <a:solidFill>
                  <a:schemeClr val="dk1"/>
                </a:solidFill>
                <a:latin typeface="Calibri"/>
                <a:ea typeface="Calibri"/>
                <a:cs typeface="Calibri"/>
                <a:sym typeface="Calibri"/>
              </a:rPr>
              <a:t>quanto</a:t>
            </a:r>
            <a:r>
              <a:rPr lang="en-GB" sz="1800" dirty="0">
                <a:solidFill>
                  <a:schemeClr val="dk1"/>
                </a:solidFill>
                <a:latin typeface="Calibri"/>
                <a:ea typeface="Calibri"/>
                <a:cs typeface="Calibri"/>
                <a:sym typeface="Calibri"/>
              </a:rPr>
              <a:t> bene </a:t>
            </a:r>
            <a:r>
              <a:rPr lang="en-GB" sz="1800" dirty="0" err="1">
                <a:solidFill>
                  <a:schemeClr val="dk1"/>
                </a:solidFill>
                <a:latin typeface="Calibri"/>
                <a:ea typeface="Calibri"/>
                <a:cs typeface="Calibri"/>
                <a:sym typeface="Calibri"/>
              </a:rPr>
              <a:t>conosci</a:t>
            </a:r>
            <a:r>
              <a:rPr lang="en-GB" sz="1800" dirty="0">
                <a:solidFill>
                  <a:schemeClr val="dk1"/>
                </a:solidFill>
                <a:latin typeface="Calibri"/>
                <a:ea typeface="Calibri"/>
                <a:cs typeface="Calibri"/>
                <a:sym typeface="Calibri"/>
              </a:rPr>
              <a:t> te </a:t>
            </a:r>
            <a:r>
              <a:rPr lang="en-GB" sz="1800" dirty="0" err="1">
                <a:solidFill>
                  <a:schemeClr val="dk1"/>
                </a:solidFill>
                <a:latin typeface="Calibri"/>
                <a:ea typeface="Calibri"/>
                <a:cs typeface="Calibri"/>
                <a:sym typeface="Calibri"/>
              </a:rPr>
              <a:t>stesso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contro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l'autoconsapevolezza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esterna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quanto</a:t>
            </a:r>
            <a:r>
              <a:rPr lang="en-GB" sz="1800" dirty="0">
                <a:solidFill>
                  <a:schemeClr val="dk1"/>
                </a:solidFill>
                <a:latin typeface="Calibri"/>
                <a:ea typeface="Calibri"/>
                <a:cs typeface="Calibri"/>
                <a:sym typeface="Calibri"/>
              </a:rPr>
              <a:t> bene </a:t>
            </a:r>
            <a:r>
              <a:rPr lang="en-GB" sz="1800" dirty="0" err="1">
                <a:solidFill>
                  <a:schemeClr val="dk1"/>
                </a:solidFill>
                <a:latin typeface="Calibri"/>
                <a:ea typeface="Calibri"/>
                <a:cs typeface="Calibri"/>
                <a:sym typeface="Calibri"/>
              </a:rPr>
              <a:t>capisci</a:t>
            </a:r>
            <a:r>
              <a:rPr lang="en-GB" sz="1800" dirty="0">
                <a:solidFill>
                  <a:schemeClr val="dk1"/>
                </a:solidFill>
                <a:latin typeface="Calibri"/>
                <a:ea typeface="Calibri"/>
                <a:cs typeface="Calibri"/>
                <a:sym typeface="Calibri"/>
              </a:rPr>
              <a:t> come </a:t>
            </a:r>
            <a:r>
              <a:rPr lang="en-GB" sz="1800" dirty="0" err="1">
                <a:solidFill>
                  <a:schemeClr val="dk1"/>
                </a:solidFill>
                <a:latin typeface="Calibri"/>
                <a:ea typeface="Calibri"/>
                <a:cs typeface="Calibri"/>
                <a:sym typeface="Calibri"/>
              </a:rPr>
              <a:t>ti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vedono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altri</a:t>
            </a:r>
            <a:r>
              <a:rPr lang="en-GB" sz="1800" dirty="0">
                <a:solidFill>
                  <a:schemeClr val="dk1"/>
                </a:solidFill>
                <a:latin typeface="Calibri"/>
                <a:ea typeface="Calibri"/>
                <a:cs typeface="Calibri"/>
                <a:sym typeface="Calibri"/>
              </a:rPr>
              <a:t>).
</a:t>
            </a:r>
            <a:endParaRPr dirty="0"/>
          </a:p>
        </p:txBody>
      </p:sp>
      <p:graphicFrame>
        <p:nvGraphicFramePr>
          <p:cNvPr id="251" name="Google Shape;251;p11"/>
          <p:cNvGraphicFramePr/>
          <p:nvPr>
            <p:extLst>
              <p:ext uri="{D42A27DB-BD31-4B8C-83A1-F6EECF244321}">
                <p14:modId xmlns:p14="http://schemas.microsoft.com/office/powerpoint/2010/main" val="4200314593"/>
              </p:ext>
            </p:extLst>
          </p:nvPr>
        </p:nvGraphicFramePr>
        <p:xfrm>
          <a:off x="1848179" y="2095929"/>
          <a:ext cx="9297200" cy="3661550"/>
        </p:xfrm>
        <a:graphic>
          <a:graphicData uri="http://schemas.openxmlformats.org/drawingml/2006/table">
            <a:tbl>
              <a:tblPr firstRow="1" bandRow="1">
                <a:noFill/>
                <a:tableStyleId>{A41CB96C-3967-4954-A16B-36DDC13261C1}</a:tableStyleId>
              </a:tblPr>
              <a:tblGrid>
                <a:gridCol w="4648600">
                  <a:extLst>
                    <a:ext uri="{9D8B030D-6E8A-4147-A177-3AD203B41FA5}">
                      <a16:colId xmlns:a16="http://schemas.microsoft.com/office/drawing/2014/main" val="20000"/>
                    </a:ext>
                  </a:extLst>
                </a:gridCol>
                <a:gridCol w="4648600">
                  <a:extLst>
                    <a:ext uri="{9D8B030D-6E8A-4147-A177-3AD203B41FA5}">
                      <a16:colId xmlns:a16="http://schemas.microsoft.com/office/drawing/2014/main" val="20001"/>
                    </a:ext>
                  </a:extLst>
                </a:gridCol>
              </a:tblGrid>
              <a:tr h="1830775">
                <a:tc>
                  <a:txBody>
                    <a:bodyPr/>
                    <a:lstStyle/>
                    <a:p>
                      <a:pPr marL="0" marR="0" lvl="0" indent="0" algn="ctr" rtl="0">
                        <a:spcBef>
                          <a:spcPts val="0"/>
                        </a:spcBef>
                        <a:spcAft>
                          <a:spcPts val="0"/>
                        </a:spcAft>
                        <a:buNone/>
                      </a:pPr>
                      <a:r>
                        <a:rPr lang="it-IT" sz="1700" b="1" dirty="0"/>
                        <a:t>Introspettivi</a:t>
                      </a:r>
                      <a:endParaRPr dirty="0"/>
                    </a:p>
                    <a:p>
                      <a:pPr marL="0" marR="0" lvl="0" indent="0" algn="ctr" rtl="0">
                        <a:spcBef>
                          <a:spcPts val="0"/>
                        </a:spcBef>
                        <a:spcAft>
                          <a:spcPts val="0"/>
                        </a:spcAft>
                        <a:buNone/>
                      </a:pPr>
                      <a:endParaRPr sz="1500" b="1" dirty="0"/>
                    </a:p>
                    <a:p>
                      <a:pPr marL="0" marR="0" lvl="0" indent="0" algn="ctr" rtl="0">
                        <a:spcBef>
                          <a:spcPts val="0"/>
                        </a:spcBef>
                        <a:spcAft>
                          <a:spcPts val="0"/>
                        </a:spcAft>
                        <a:buNone/>
                      </a:pPr>
                      <a:r>
                        <a:rPr lang="en-GB" sz="1500" b="0" dirty="0" err="1"/>
                        <a:t>Sono</a:t>
                      </a:r>
                      <a:r>
                        <a:rPr lang="en-GB" sz="1500" b="0" dirty="0"/>
                        <a:t> </a:t>
                      </a:r>
                      <a:r>
                        <a:rPr lang="en-GB" sz="1500" b="0" dirty="0" err="1"/>
                        <a:t>chiari</a:t>
                      </a:r>
                      <a:r>
                        <a:rPr lang="en-GB" sz="1500" b="0" dirty="0"/>
                        <a:t> </a:t>
                      </a:r>
                      <a:r>
                        <a:rPr lang="en-GB" sz="1500" b="0" dirty="0" err="1"/>
                        <a:t>su</a:t>
                      </a:r>
                      <a:r>
                        <a:rPr lang="en-GB" sz="1500" b="0" dirty="0"/>
                        <a:t> chi </a:t>
                      </a:r>
                      <a:r>
                        <a:rPr lang="en-GB" sz="1500" b="0" dirty="0" err="1"/>
                        <a:t>sono</a:t>
                      </a:r>
                      <a:r>
                        <a:rPr lang="en-GB" sz="1500" b="0" dirty="0"/>
                        <a:t>, ma non </a:t>
                      </a:r>
                      <a:r>
                        <a:rPr lang="en-GB" sz="1500" b="0" dirty="0" err="1"/>
                        <a:t>sfidano</a:t>
                      </a:r>
                      <a:r>
                        <a:rPr lang="en-GB" sz="1500" b="0" dirty="0"/>
                        <a:t> le </a:t>
                      </a:r>
                      <a:r>
                        <a:rPr lang="en-GB" sz="1500" b="0" dirty="0" err="1"/>
                        <a:t>proprie</a:t>
                      </a:r>
                      <a:r>
                        <a:rPr lang="en-GB" sz="1500" b="0" dirty="0"/>
                        <a:t> </a:t>
                      </a:r>
                      <a:r>
                        <a:rPr lang="en-GB" sz="1500" b="0" dirty="0" err="1"/>
                        <a:t>opinioni</a:t>
                      </a:r>
                      <a:r>
                        <a:rPr lang="en-GB" sz="1500" b="0" dirty="0"/>
                        <a:t> o </a:t>
                      </a:r>
                      <a:r>
                        <a:rPr lang="en-GB" sz="1500" b="0" dirty="0" err="1"/>
                        <a:t>cercano</a:t>
                      </a:r>
                      <a:r>
                        <a:rPr lang="en-GB" sz="1500" b="0" dirty="0"/>
                        <a:t> </a:t>
                      </a:r>
                      <a:r>
                        <a:rPr lang="en-GB" sz="1500" b="0" dirty="0" err="1"/>
                        <a:t>punti</a:t>
                      </a:r>
                      <a:r>
                        <a:rPr lang="en-GB" sz="1500" b="0" dirty="0"/>
                        <a:t> </a:t>
                      </a:r>
                      <a:r>
                        <a:rPr lang="en-GB" sz="1500" b="0" dirty="0" err="1"/>
                        <a:t>ciechi</a:t>
                      </a:r>
                      <a:r>
                        <a:rPr lang="en-GB" sz="1500" b="0" dirty="0"/>
                        <a:t> </a:t>
                      </a:r>
                      <a:r>
                        <a:rPr lang="en-GB" sz="1500" b="0" dirty="0" err="1"/>
                        <a:t>ottenendo</a:t>
                      </a:r>
                      <a:r>
                        <a:rPr lang="en-GB" sz="1500" b="0" dirty="0"/>
                        <a:t> feedback </a:t>
                      </a:r>
                      <a:r>
                        <a:rPr lang="en-GB" sz="1500" b="0" dirty="0" err="1"/>
                        <a:t>dagli</a:t>
                      </a:r>
                      <a:r>
                        <a:rPr lang="en-GB" sz="1500" b="0" dirty="0"/>
                        <a:t> </a:t>
                      </a:r>
                      <a:r>
                        <a:rPr lang="en-GB" sz="1500" b="0" dirty="0" err="1"/>
                        <a:t>altri</a:t>
                      </a:r>
                      <a:r>
                        <a:rPr lang="en-GB" sz="1500" b="0" dirty="0"/>
                        <a:t>. Questo </a:t>
                      </a:r>
                      <a:r>
                        <a:rPr lang="en-GB" sz="1500" b="0" dirty="0" err="1"/>
                        <a:t>può</a:t>
                      </a:r>
                      <a:r>
                        <a:rPr lang="en-GB" sz="1500" b="0" dirty="0"/>
                        <a:t> </a:t>
                      </a:r>
                      <a:r>
                        <a:rPr lang="en-GB" sz="1500" b="0" dirty="0" err="1"/>
                        <a:t>danneggiare</a:t>
                      </a:r>
                      <a:r>
                        <a:rPr lang="en-GB" sz="1500" b="0" dirty="0"/>
                        <a:t> la </a:t>
                      </a:r>
                      <a:r>
                        <a:rPr lang="en-GB" sz="1500" b="0" dirty="0" err="1"/>
                        <a:t>loro</a:t>
                      </a:r>
                      <a:r>
                        <a:rPr lang="en-GB" sz="1500" b="0" dirty="0"/>
                        <a:t> </a:t>
                      </a:r>
                      <a:r>
                        <a:rPr lang="en-GB" sz="1500" b="0" dirty="0" err="1"/>
                        <a:t>relazione</a:t>
                      </a:r>
                      <a:r>
                        <a:rPr lang="en-GB" sz="1500" b="0" dirty="0"/>
                        <a:t> e </a:t>
                      </a:r>
                      <a:r>
                        <a:rPr lang="en-GB" sz="1500" b="0" dirty="0" err="1"/>
                        <a:t>limitare</a:t>
                      </a:r>
                      <a:r>
                        <a:rPr lang="en-GB" sz="1500" b="0" dirty="0"/>
                        <a:t> il </a:t>
                      </a:r>
                      <a:r>
                        <a:rPr lang="en-GB" sz="1500" b="0" dirty="0" err="1"/>
                        <a:t>loro</a:t>
                      </a:r>
                      <a:r>
                        <a:rPr lang="en-GB" sz="1500" b="0" dirty="0"/>
                        <a:t> </a:t>
                      </a:r>
                      <a:r>
                        <a:rPr lang="en-GB" sz="1500" b="0" dirty="0" err="1"/>
                        <a:t>successo</a:t>
                      </a:r>
                      <a:r>
                        <a:rPr lang="en-GB" sz="1500" b="0" dirty="0"/>
                        <a:t>.
</a:t>
                      </a:r>
                      <a:endParaRPr dirty="0"/>
                    </a:p>
                  </a:txBody>
                  <a:tcPr marL="88275" marR="88275" marT="44150" marB="44150" anchor="ctr"/>
                </a:tc>
                <a:tc>
                  <a:txBody>
                    <a:bodyPr/>
                    <a:lstStyle/>
                    <a:p>
                      <a:pPr marL="0" marR="0" lvl="0" indent="0" algn="ctr" rtl="0">
                        <a:spcBef>
                          <a:spcPts val="0"/>
                        </a:spcBef>
                        <a:spcAft>
                          <a:spcPts val="0"/>
                        </a:spcAft>
                        <a:buNone/>
                      </a:pPr>
                      <a:r>
                        <a:rPr lang="it-IT" sz="1700" b="1" dirty="0"/>
                        <a:t>Consapevoli</a:t>
                      </a:r>
                      <a:endParaRPr dirty="0"/>
                    </a:p>
                    <a:p>
                      <a:pPr marL="0" marR="0" lvl="0" indent="0" algn="ctr" rtl="0">
                        <a:spcBef>
                          <a:spcPts val="0"/>
                        </a:spcBef>
                        <a:spcAft>
                          <a:spcPts val="0"/>
                        </a:spcAft>
                        <a:buNone/>
                      </a:pPr>
                      <a:endParaRPr sz="1500" b="1" dirty="0"/>
                    </a:p>
                    <a:p>
                      <a:pPr marL="0" marR="0" lvl="0" indent="0" algn="ctr" rtl="0">
                        <a:spcBef>
                          <a:spcPts val="0"/>
                        </a:spcBef>
                        <a:spcAft>
                          <a:spcPts val="0"/>
                        </a:spcAft>
                        <a:buNone/>
                      </a:pPr>
                      <a:r>
                        <a:rPr lang="en-GB" sz="1500" b="1" dirty="0" err="1"/>
                        <a:t>Sanno</a:t>
                      </a:r>
                      <a:r>
                        <a:rPr lang="en-GB" sz="1500" b="1" dirty="0"/>
                        <a:t> chi </a:t>
                      </a:r>
                      <a:r>
                        <a:rPr lang="en-GB" sz="1500" b="1" dirty="0" err="1"/>
                        <a:t>sono</a:t>
                      </a:r>
                      <a:r>
                        <a:rPr lang="en-GB" sz="1500" b="1" dirty="0"/>
                        <a:t>, </a:t>
                      </a:r>
                      <a:r>
                        <a:rPr lang="en-GB" sz="1500" b="1" dirty="0" err="1"/>
                        <a:t>cosa</a:t>
                      </a:r>
                      <a:r>
                        <a:rPr lang="en-GB" sz="1500" b="1" dirty="0"/>
                        <a:t> </a:t>
                      </a:r>
                      <a:r>
                        <a:rPr lang="en-GB" sz="1500" b="1" dirty="0" err="1"/>
                        <a:t>vogliono</a:t>
                      </a:r>
                      <a:r>
                        <a:rPr lang="en-GB" sz="1500" b="1" dirty="0"/>
                        <a:t> </a:t>
                      </a:r>
                      <a:r>
                        <a:rPr lang="en-GB" sz="1500" b="1" dirty="0" err="1"/>
                        <a:t>realizzare</a:t>
                      </a:r>
                      <a:r>
                        <a:rPr lang="en-GB" sz="1500" b="1" dirty="0"/>
                        <a:t> e </a:t>
                      </a:r>
                      <a:r>
                        <a:rPr lang="en-GB" sz="1500" b="1" dirty="0" err="1"/>
                        <a:t>cercano</a:t>
                      </a:r>
                      <a:r>
                        <a:rPr lang="en-GB" sz="1500" b="1" dirty="0"/>
                        <a:t> e </a:t>
                      </a:r>
                      <a:r>
                        <a:rPr lang="en-GB" sz="1500" b="1" dirty="0" err="1"/>
                        <a:t>valorizzano</a:t>
                      </a:r>
                      <a:r>
                        <a:rPr lang="en-GB" sz="1500" b="1" dirty="0"/>
                        <a:t> le </a:t>
                      </a:r>
                      <a:r>
                        <a:rPr lang="en-GB" sz="1500" b="1" dirty="0" err="1"/>
                        <a:t>opinioni</a:t>
                      </a:r>
                      <a:r>
                        <a:rPr lang="en-GB" sz="1500" b="1" dirty="0"/>
                        <a:t> </a:t>
                      </a:r>
                      <a:r>
                        <a:rPr lang="en-GB" sz="1500" b="1" dirty="0" err="1"/>
                        <a:t>degli</a:t>
                      </a:r>
                      <a:r>
                        <a:rPr lang="en-GB" sz="1500" b="1" dirty="0"/>
                        <a:t> </a:t>
                      </a:r>
                      <a:r>
                        <a:rPr lang="en-GB" sz="1500" b="1" dirty="0" err="1"/>
                        <a:t>altri</a:t>
                      </a:r>
                      <a:r>
                        <a:rPr lang="en-GB" sz="1500" b="0" dirty="0"/>
                        <a:t>. </a:t>
                      </a:r>
                      <a:r>
                        <a:rPr lang="en-GB" sz="1500" b="0" dirty="0" err="1"/>
                        <a:t>È</a:t>
                      </a:r>
                      <a:r>
                        <a:rPr lang="en-GB" sz="1500" b="0" dirty="0"/>
                        <a:t> qui che i leader </a:t>
                      </a:r>
                      <a:r>
                        <a:rPr lang="en-GB" sz="1500" b="0" dirty="0" err="1"/>
                        <a:t>iniziano</a:t>
                      </a:r>
                      <a:r>
                        <a:rPr lang="en-GB" sz="1500" b="0" dirty="0"/>
                        <a:t> a </a:t>
                      </a:r>
                      <a:r>
                        <a:rPr lang="en-GB" sz="1500" b="0" dirty="0" err="1"/>
                        <a:t>realizzare</a:t>
                      </a:r>
                      <a:r>
                        <a:rPr lang="en-GB" sz="1500" b="0" dirty="0"/>
                        <a:t> </a:t>
                      </a:r>
                      <a:r>
                        <a:rPr lang="en-GB" sz="1500" b="0" dirty="0" err="1"/>
                        <a:t>pienamente</a:t>
                      </a:r>
                      <a:r>
                        <a:rPr lang="en-GB" sz="1500" b="0" dirty="0"/>
                        <a:t> i </a:t>
                      </a:r>
                      <a:r>
                        <a:rPr lang="en-GB" sz="1500" b="0" dirty="0" err="1"/>
                        <a:t>veri</a:t>
                      </a:r>
                      <a:r>
                        <a:rPr lang="en-GB" sz="1500" b="0" dirty="0"/>
                        <a:t> </a:t>
                      </a:r>
                      <a:r>
                        <a:rPr lang="en-GB" sz="1500" b="0" dirty="0" err="1"/>
                        <a:t>benefici</a:t>
                      </a:r>
                      <a:r>
                        <a:rPr lang="en-GB" sz="1500" b="0" dirty="0"/>
                        <a:t> </a:t>
                      </a:r>
                      <a:r>
                        <a:rPr lang="en-GB" sz="1500" b="0" dirty="0" err="1"/>
                        <a:t>dell'autoconsapevolezza</a:t>
                      </a:r>
                      <a:r>
                        <a:rPr lang="en-GB" sz="1500" b="0" dirty="0"/>
                        <a:t>.</a:t>
                      </a:r>
                      <a:r>
                        <a:rPr lang="en-GB" sz="1500" b="1" dirty="0"/>
                        <a:t>
</a:t>
                      </a:r>
                      <a:endParaRPr dirty="0"/>
                    </a:p>
                  </a:txBody>
                  <a:tcPr marL="88275" marR="88275" marT="44150" marB="44150" anchor="ctr"/>
                </a:tc>
                <a:extLst>
                  <a:ext uri="{0D108BD9-81ED-4DB2-BD59-A6C34878D82A}">
                    <a16:rowId xmlns:a16="http://schemas.microsoft.com/office/drawing/2014/main" val="10000"/>
                  </a:ext>
                </a:extLst>
              </a:tr>
              <a:tr h="1830775">
                <a:tc>
                  <a:txBody>
                    <a:bodyPr/>
                    <a:lstStyle/>
                    <a:p>
                      <a:pPr marL="0" marR="0" lvl="0" indent="0" algn="ctr" rtl="0">
                        <a:spcBef>
                          <a:spcPts val="0"/>
                        </a:spcBef>
                        <a:spcAft>
                          <a:spcPts val="0"/>
                        </a:spcAft>
                        <a:buNone/>
                      </a:pPr>
                      <a:r>
                        <a:rPr lang="en-GB" sz="1700" b="1" dirty="0" err="1"/>
                        <a:t>Ricercatori</a:t>
                      </a:r>
                      <a:endParaRPr lang="en-GB" sz="1700" b="1" dirty="0"/>
                    </a:p>
                    <a:p>
                      <a:pPr marL="0" marR="0" lvl="0" indent="0" algn="ctr" rtl="0">
                        <a:spcBef>
                          <a:spcPts val="0"/>
                        </a:spcBef>
                        <a:spcAft>
                          <a:spcPts val="0"/>
                        </a:spcAft>
                        <a:buNone/>
                      </a:pPr>
                      <a:r>
                        <a:rPr lang="en-GB" sz="1500" b="1" dirty="0"/>
                        <a:t>
Non </a:t>
                      </a:r>
                      <a:r>
                        <a:rPr lang="en-GB" sz="1500" b="1" dirty="0" err="1"/>
                        <a:t>sanno</a:t>
                      </a:r>
                      <a:r>
                        <a:rPr lang="en-GB" sz="1500" b="1" dirty="0"/>
                        <a:t> </a:t>
                      </a:r>
                      <a:r>
                        <a:rPr lang="en-GB" sz="1500" b="1" dirty="0" err="1"/>
                        <a:t>ancora</a:t>
                      </a:r>
                      <a:r>
                        <a:rPr lang="en-GB" sz="1500" b="1" dirty="0"/>
                        <a:t> chi </a:t>
                      </a:r>
                      <a:r>
                        <a:rPr lang="en-GB" sz="1500" b="1" dirty="0" err="1"/>
                        <a:t>sono</a:t>
                      </a:r>
                      <a:r>
                        <a:rPr lang="en-GB" sz="1500" b="1" dirty="0"/>
                        <a:t>, </a:t>
                      </a:r>
                      <a:r>
                        <a:rPr lang="en-GB" sz="1500" b="1" dirty="0" err="1"/>
                        <a:t>cosa</a:t>
                      </a:r>
                      <a:r>
                        <a:rPr lang="en-GB" sz="1500" b="1" dirty="0"/>
                        <a:t> </a:t>
                      </a:r>
                      <a:r>
                        <a:rPr lang="en-GB" sz="1500" b="1" dirty="0" err="1"/>
                        <a:t>rappresentano</a:t>
                      </a:r>
                      <a:r>
                        <a:rPr lang="en-GB" sz="1500" b="1" dirty="0"/>
                        <a:t> o come li </a:t>
                      </a:r>
                      <a:r>
                        <a:rPr lang="en-GB" sz="1500" b="1" dirty="0" err="1"/>
                        <a:t>vedono</a:t>
                      </a:r>
                      <a:r>
                        <a:rPr lang="en-GB" sz="1500" b="1" dirty="0"/>
                        <a:t> i </a:t>
                      </a:r>
                      <a:r>
                        <a:rPr lang="en-GB" sz="1500" b="1" dirty="0" err="1"/>
                        <a:t>loro</a:t>
                      </a:r>
                      <a:r>
                        <a:rPr lang="en-GB" sz="1500" b="1" dirty="0"/>
                        <a:t> team. </a:t>
                      </a:r>
                      <a:r>
                        <a:rPr lang="en-GB" sz="1500" b="0" dirty="0"/>
                        <a:t>Di </a:t>
                      </a:r>
                      <a:r>
                        <a:rPr lang="en-GB" sz="1500" b="0" dirty="0" err="1"/>
                        <a:t>conseguenza</a:t>
                      </a:r>
                      <a:r>
                        <a:rPr lang="en-GB" sz="1500" b="0" dirty="0"/>
                        <a:t>, </a:t>
                      </a:r>
                      <a:r>
                        <a:rPr lang="en-GB" sz="1500" b="0" dirty="0" err="1"/>
                        <a:t>potrebbero</a:t>
                      </a:r>
                      <a:r>
                        <a:rPr lang="en-GB" sz="1500" b="0" dirty="0"/>
                        <a:t> </a:t>
                      </a:r>
                      <a:r>
                        <a:rPr lang="en-GB" sz="1500" b="0" dirty="0" err="1"/>
                        <a:t>sentirsi</a:t>
                      </a:r>
                      <a:r>
                        <a:rPr lang="en-GB" sz="1500" b="0" dirty="0"/>
                        <a:t> </a:t>
                      </a:r>
                      <a:r>
                        <a:rPr lang="en-GB" sz="1500" b="0" dirty="0" err="1"/>
                        <a:t>bloccati</a:t>
                      </a:r>
                      <a:r>
                        <a:rPr lang="en-GB" sz="1500" b="0" dirty="0"/>
                        <a:t> o </a:t>
                      </a:r>
                      <a:r>
                        <a:rPr lang="en-GB" sz="1500" b="0" dirty="0" err="1"/>
                        <a:t>frustrati</a:t>
                      </a:r>
                      <a:r>
                        <a:rPr lang="en-GB" sz="1500" b="0" dirty="0"/>
                        <a:t> </a:t>
                      </a:r>
                      <a:r>
                        <a:rPr lang="en-GB" sz="1500" b="0" dirty="0" err="1"/>
                        <a:t>dalle</a:t>
                      </a:r>
                      <a:r>
                        <a:rPr lang="en-GB" sz="1500" b="0" dirty="0"/>
                        <a:t> </a:t>
                      </a:r>
                      <a:r>
                        <a:rPr lang="en-GB" sz="1500" b="0" dirty="0" err="1"/>
                        <a:t>loro</a:t>
                      </a:r>
                      <a:r>
                        <a:rPr lang="en-GB" sz="1500" b="0" dirty="0"/>
                        <a:t> </a:t>
                      </a:r>
                      <a:r>
                        <a:rPr lang="en-GB" sz="1500" b="0" dirty="0" err="1"/>
                        <a:t>prestazioni</a:t>
                      </a:r>
                      <a:r>
                        <a:rPr lang="en-GB" sz="1500" b="0" dirty="0"/>
                        <a:t> e </a:t>
                      </a:r>
                      <a:r>
                        <a:rPr lang="en-GB" sz="1500" b="0" dirty="0" err="1"/>
                        <a:t>relazioni</a:t>
                      </a:r>
                      <a:r>
                        <a:rPr lang="en-GB" sz="1500" b="0" dirty="0"/>
                        <a:t>.</a:t>
                      </a:r>
                      <a:r>
                        <a:rPr lang="en-GB" sz="1700" b="1" dirty="0"/>
                        <a:t>
</a:t>
                      </a:r>
                      <a:endParaRPr dirty="0"/>
                    </a:p>
                  </a:txBody>
                  <a:tcPr marL="88275" marR="88275" marT="44150" marB="44150" anchor="ctr"/>
                </a:tc>
                <a:tc>
                  <a:txBody>
                    <a:bodyPr/>
                    <a:lstStyle/>
                    <a:p>
                      <a:pPr marL="0" marR="0" lvl="0" indent="0" algn="ctr" rtl="0">
                        <a:spcBef>
                          <a:spcPts val="0"/>
                        </a:spcBef>
                        <a:spcAft>
                          <a:spcPts val="0"/>
                        </a:spcAft>
                        <a:buNone/>
                      </a:pPr>
                      <a:r>
                        <a:rPr lang="it-IT" sz="1700" b="1" dirty="0"/>
                        <a:t>Edonisti</a:t>
                      </a:r>
                      <a:endParaRPr dirty="0">
                        <a:highlight>
                          <a:srgbClr val="FFFF00"/>
                        </a:highlight>
                      </a:endParaRPr>
                    </a:p>
                    <a:p>
                      <a:pPr marL="0" marR="0" lvl="0" indent="0" algn="ctr" rtl="0">
                        <a:spcBef>
                          <a:spcPts val="0"/>
                        </a:spcBef>
                        <a:spcAft>
                          <a:spcPts val="0"/>
                        </a:spcAft>
                        <a:buNone/>
                      </a:pPr>
                      <a:endParaRPr sz="1500" b="1" dirty="0"/>
                    </a:p>
                    <a:p>
                      <a:pPr marL="0" marR="0" lvl="0" indent="0" algn="ctr" rtl="0">
                        <a:spcBef>
                          <a:spcPts val="0"/>
                        </a:spcBef>
                        <a:spcAft>
                          <a:spcPts val="0"/>
                        </a:spcAft>
                        <a:buNone/>
                      </a:pPr>
                      <a:r>
                        <a:rPr lang="en-GB" sz="1500" b="1" dirty="0" err="1"/>
                        <a:t>Possono</a:t>
                      </a:r>
                      <a:r>
                        <a:rPr lang="en-GB" sz="1500" b="1" dirty="0"/>
                        <a:t> </a:t>
                      </a:r>
                      <a:r>
                        <a:rPr lang="en-GB" sz="1500" b="1" dirty="0" err="1"/>
                        <a:t>essere</a:t>
                      </a:r>
                      <a:r>
                        <a:rPr lang="en-GB" sz="1500" b="1" dirty="0"/>
                        <a:t> </a:t>
                      </a:r>
                      <a:r>
                        <a:rPr lang="en-GB" sz="1500" b="1" dirty="0" err="1"/>
                        <a:t>così</a:t>
                      </a:r>
                      <a:r>
                        <a:rPr lang="en-GB" sz="1500" b="1" dirty="0"/>
                        <a:t> </a:t>
                      </a:r>
                      <a:r>
                        <a:rPr lang="en-GB" sz="1500" b="1" dirty="0" err="1"/>
                        <a:t>concentrati</a:t>
                      </a:r>
                      <a:r>
                        <a:rPr lang="en-GB" sz="1500" b="1" dirty="0"/>
                        <a:t> </a:t>
                      </a:r>
                      <a:r>
                        <a:rPr lang="en-GB" sz="1500" b="1" dirty="0" err="1"/>
                        <a:t>sull'apparire</a:t>
                      </a:r>
                      <a:r>
                        <a:rPr lang="en-GB" sz="1500" b="1" dirty="0"/>
                        <a:t> in un </a:t>
                      </a:r>
                      <a:r>
                        <a:rPr lang="en-GB" sz="1500" b="1" dirty="0" err="1"/>
                        <a:t>certo</a:t>
                      </a:r>
                      <a:r>
                        <a:rPr lang="en-GB" sz="1500" b="1" dirty="0"/>
                        <a:t> modo </a:t>
                      </a:r>
                      <a:r>
                        <a:rPr lang="en-GB" sz="1500" b="1" dirty="0" err="1"/>
                        <a:t>agli</a:t>
                      </a:r>
                      <a:r>
                        <a:rPr lang="en-GB" sz="1500" b="1" dirty="0"/>
                        <a:t> </a:t>
                      </a:r>
                      <a:r>
                        <a:rPr lang="en-GB" sz="1500" b="1" dirty="0" err="1"/>
                        <a:t>altri</a:t>
                      </a:r>
                      <a:r>
                        <a:rPr lang="en-GB" sz="1500" b="1" dirty="0"/>
                        <a:t> che </a:t>
                      </a:r>
                      <a:r>
                        <a:rPr lang="en-GB" sz="1500" b="1" dirty="0" err="1"/>
                        <a:t>potrebbero</a:t>
                      </a:r>
                      <a:r>
                        <a:rPr lang="en-GB" sz="1500" b="1" dirty="0"/>
                        <a:t> </a:t>
                      </a:r>
                      <a:r>
                        <a:rPr lang="en-GB" sz="1500" b="1" dirty="0" err="1"/>
                        <a:t>trascurare</a:t>
                      </a:r>
                      <a:r>
                        <a:rPr lang="en-GB" sz="1500" b="1" dirty="0"/>
                        <a:t> </a:t>
                      </a:r>
                      <a:r>
                        <a:rPr lang="en-GB" sz="1500" b="1" dirty="0" err="1"/>
                        <a:t>ciò</a:t>
                      </a:r>
                      <a:r>
                        <a:rPr lang="en-GB" sz="1500" b="1" dirty="0"/>
                        <a:t> che </a:t>
                      </a:r>
                      <a:r>
                        <a:rPr lang="en-GB" sz="1500" b="1" dirty="0" err="1"/>
                        <a:t>conta</a:t>
                      </a:r>
                      <a:r>
                        <a:rPr lang="en-GB" sz="1500" b="1" dirty="0"/>
                        <a:t> per </a:t>
                      </a:r>
                      <a:r>
                        <a:rPr lang="en-GB" sz="1500" b="1" dirty="0" err="1"/>
                        <a:t>loro</a:t>
                      </a:r>
                      <a:r>
                        <a:rPr lang="en-GB" sz="1500" b="1" dirty="0"/>
                        <a:t>. </a:t>
                      </a:r>
                      <a:r>
                        <a:rPr lang="en-GB" sz="1500" b="0" dirty="0"/>
                        <a:t>Nel </a:t>
                      </a:r>
                      <a:r>
                        <a:rPr lang="en-GB" sz="1500" b="0" dirty="0" err="1"/>
                        <a:t>corso</a:t>
                      </a:r>
                      <a:r>
                        <a:rPr lang="en-GB" sz="1500" b="0" dirty="0"/>
                        <a:t> del tempo, </a:t>
                      </a:r>
                      <a:r>
                        <a:rPr lang="en-GB" sz="1500" b="0" dirty="0" err="1"/>
                        <a:t>tendono</a:t>
                      </a:r>
                      <a:r>
                        <a:rPr lang="en-GB" sz="1500" b="0" dirty="0"/>
                        <a:t> a fare </a:t>
                      </a:r>
                      <a:r>
                        <a:rPr lang="en-GB" sz="1500" b="0" dirty="0" err="1"/>
                        <a:t>scelte</a:t>
                      </a:r>
                      <a:r>
                        <a:rPr lang="en-GB" sz="1500" b="0" dirty="0"/>
                        <a:t> che non </a:t>
                      </a:r>
                      <a:r>
                        <a:rPr lang="en-GB" sz="1500" b="0" dirty="0" err="1"/>
                        <a:t>sono</a:t>
                      </a:r>
                      <a:r>
                        <a:rPr lang="en-GB" sz="1500" b="0" dirty="0"/>
                        <a:t> al </a:t>
                      </a:r>
                      <a:r>
                        <a:rPr lang="en-GB" sz="1500" b="0" dirty="0" err="1"/>
                        <a:t>servizio</a:t>
                      </a:r>
                      <a:r>
                        <a:rPr lang="en-GB" sz="1500" b="0" dirty="0"/>
                        <a:t> del proprio </a:t>
                      </a:r>
                      <a:r>
                        <a:rPr lang="en-GB" sz="1500" b="0" dirty="0" err="1"/>
                        <a:t>successo</a:t>
                      </a:r>
                      <a:r>
                        <a:rPr lang="en-GB" sz="1500" b="0" dirty="0"/>
                        <a:t> e </a:t>
                      </a:r>
                      <a:r>
                        <a:rPr lang="en-GB" sz="1500" b="0" dirty="0" err="1"/>
                        <a:t>realizzazione</a:t>
                      </a:r>
                      <a:r>
                        <a:rPr lang="en-GB" sz="1500" b="0" dirty="0"/>
                        <a:t>.</a:t>
                      </a:r>
                      <a:endParaRPr dirty="0"/>
                    </a:p>
                  </a:txBody>
                  <a:tcPr marL="88275" marR="88275" marT="44150" marB="44150" anchor="ctr"/>
                </a:tc>
                <a:extLst>
                  <a:ext uri="{0D108BD9-81ED-4DB2-BD59-A6C34878D82A}">
                    <a16:rowId xmlns:a16="http://schemas.microsoft.com/office/drawing/2014/main" val="10001"/>
                  </a:ext>
                </a:extLst>
              </a:tr>
            </a:tbl>
          </a:graphicData>
        </a:graphic>
      </p:graphicFrame>
      <p:sp>
        <p:nvSpPr>
          <p:cNvPr id="252" name="Google Shape;252;p11"/>
          <p:cNvSpPr txBox="1"/>
          <p:nvPr/>
        </p:nvSpPr>
        <p:spPr>
          <a:xfrm>
            <a:off x="5176827" y="6023360"/>
            <a:ext cx="2282212" cy="646290"/>
          </a:xfrm>
          <a:prstGeom prst="rect">
            <a:avLst/>
          </a:prstGeom>
          <a:noFill/>
          <a:ln>
            <a:noFill/>
          </a:ln>
        </p:spPr>
        <p:txBody>
          <a:bodyPr spcFirstLastPara="1" wrap="square" lIns="91425" tIns="45700" rIns="91425" bIns="45700" anchor="t" anchorCtr="0">
            <a:spAutoFit/>
          </a:bodyPr>
          <a:lstStyle/>
          <a:p>
            <a:pPr lvl="0" algn="ctr"/>
            <a:r>
              <a:rPr lang="en-GB" sz="1200" b="1" dirty="0">
                <a:solidFill>
                  <a:schemeClr val="dk1"/>
                </a:solidFill>
                <a:latin typeface="Calibri"/>
                <a:ea typeface="Calibri"/>
                <a:cs typeface="Calibri"/>
                <a:sym typeface="Calibri"/>
              </a:rPr>
              <a:t>AUTOCONSAPEVOLEZZA ESTERNA
</a:t>
            </a:r>
            <a:endParaRPr dirty="0"/>
          </a:p>
        </p:txBody>
      </p:sp>
      <p:sp>
        <p:nvSpPr>
          <p:cNvPr id="253" name="Google Shape;253;p11"/>
          <p:cNvSpPr txBox="1"/>
          <p:nvPr/>
        </p:nvSpPr>
        <p:spPr>
          <a:xfrm rot="16200000">
            <a:off x="347836" y="3715292"/>
            <a:ext cx="2107985" cy="646290"/>
          </a:xfrm>
          <a:prstGeom prst="rect">
            <a:avLst/>
          </a:prstGeom>
          <a:noFill/>
          <a:ln>
            <a:noFill/>
          </a:ln>
        </p:spPr>
        <p:txBody>
          <a:bodyPr spcFirstLastPara="1" wrap="square" lIns="91425" tIns="45700" rIns="91425" bIns="45700" anchor="t" anchorCtr="0">
            <a:spAutoFit/>
          </a:bodyPr>
          <a:lstStyle/>
          <a:p>
            <a:pPr lvl="0" algn="ctr"/>
            <a:r>
              <a:rPr lang="en-GB" sz="1200" b="1" dirty="0">
                <a:solidFill>
                  <a:schemeClr val="dk1"/>
                </a:solidFill>
                <a:latin typeface="Calibri"/>
                <a:ea typeface="Calibri"/>
                <a:cs typeface="Calibri"/>
                <a:sym typeface="Calibri"/>
              </a:rPr>
              <a:t>AUTOCONSAPEVOLEZZA INTERNA
</a:t>
            </a:r>
            <a:endParaRPr dirty="0"/>
          </a:p>
        </p:txBody>
      </p:sp>
      <p:cxnSp>
        <p:nvCxnSpPr>
          <p:cNvPr id="254" name="Google Shape;254;p11"/>
          <p:cNvCxnSpPr/>
          <p:nvPr/>
        </p:nvCxnSpPr>
        <p:spPr>
          <a:xfrm rot="10800000">
            <a:off x="1952090" y="6133203"/>
            <a:ext cx="3051424" cy="0"/>
          </a:xfrm>
          <a:prstGeom prst="straightConnector1">
            <a:avLst/>
          </a:prstGeom>
          <a:noFill/>
          <a:ln w="9525" cap="flat" cmpd="sng">
            <a:solidFill>
              <a:schemeClr val="dk1"/>
            </a:solidFill>
            <a:prstDash val="solid"/>
            <a:miter lim="800000"/>
            <a:headEnd type="none" w="sm" len="sm"/>
            <a:tailEnd type="triangle" w="med" len="med"/>
          </a:ln>
        </p:spPr>
      </p:cxnSp>
      <p:cxnSp>
        <p:nvCxnSpPr>
          <p:cNvPr id="255" name="Google Shape;255;p11"/>
          <p:cNvCxnSpPr/>
          <p:nvPr/>
        </p:nvCxnSpPr>
        <p:spPr>
          <a:xfrm>
            <a:off x="7294653" y="6154064"/>
            <a:ext cx="3534309" cy="0"/>
          </a:xfrm>
          <a:prstGeom prst="straightConnector1">
            <a:avLst/>
          </a:prstGeom>
          <a:noFill/>
          <a:ln w="9525" cap="flat" cmpd="sng">
            <a:solidFill>
              <a:schemeClr val="dk1"/>
            </a:solidFill>
            <a:prstDash val="solid"/>
            <a:miter lim="800000"/>
            <a:headEnd type="none" w="sm" len="sm"/>
            <a:tailEnd type="triangle" w="med" len="med"/>
          </a:ln>
        </p:spPr>
      </p:cxnSp>
      <p:cxnSp>
        <p:nvCxnSpPr>
          <p:cNvPr id="256" name="Google Shape;256;p11"/>
          <p:cNvCxnSpPr/>
          <p:nvPr/>
        </p:nvCxnSpPr>
        <p:spPr>
          <a:xfrm rot="10800000">
            <a:off x="1369789" y="2178121"/>
            <a:ext cx="0" cy="883578"/>
          </a:xfrm>
          <a:prstGeom prst="straightConnector1">
            <a:avLst/>
          </a:prstGeom>
          <a:noFill/>
          <a:ln w="9525" cap="flat" cmpd="sng">
            <a:solidFill>
              <a:schemeClr val="dk1"/>
            </a:solidFill>
            <a:prstDash val="solid"/>
            <a:miter lim="800000"/>
            <a:headEnd type="none" w="sm" len="sm"/>
            <a:tailEnd type="triangle" w="med" len="med"/>
          </a:ln>
        </p:spPr>
      </p:cxnSp>
      <p:cxnSp>
        <p:nvCxnSpPr>
          <p:cNvPr id="257" name="Google Shape;257;p11"/>
          <p:cNvCxnSpPr>
            <a:cxnSpLocks/>
            <a:stCxn id="253" idx="1"/>
          </p:cNvCxnSpPr>
          <p:nvPr/>
        </p:nvCxnSpPr>
        <p:spPr>
          <a:xfrm>
            <a:off x="1401829" y="5092430"/>
            <a:ext cx="0" cy="711899"/>
          </a:xfrm>
          <a:prstGeom prst="straightConnector1">
            <a:avLst/>
          </a:prstGeom>
          <a:noFill/>
          <a:ln w="9525" cap="flat" cmpd="sng">
            <a:solidFill>
              <a:schemeClr val="dk1"/>
            </a:solidFill>
            <a:prstDash val="solid"/>
            <a:miter lim="800000"/>
            <a:headEnd type="none" w="sm" len="sm"/>
            <a:tailEnd type="triangle" w="med" len="med"/>
          </a:ln>
        </p:spPr>
      </p:cxnSp>
      <p:sp>
        <p:nvSpPr>
          <p:cNvPr id="258" name="Google Shape;258;p11"/>
          <p:cNvSpPr txBox="1"/>
          <p:nvPr/>
        </p:nvSpPr>
        <p:spPr>
          <a:xfrm>
            <a:off x="2038162" y="6084267"/>
            <a:ext cx="6881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BASSA</a:t>
            </a:r>
            <a:r>
              <a:rPr lang="en-GB" sz="1800" dirty="0">
                <a:solidFill>
                  <a:schemeClr val="dk1"/>
                </a:solidFill>
                <a:latin typeface="Calibri"/>
                <a:ea typeface="Calibri"/>
                <a:cs typeface="Calibri"/>
                <a:sym typeface="Calibri"/>
              </a:rPr>
              <a:t> </a:t>
            </a:r>
            <a:endParaRPr dirty="0"/>
          </a:p>
        </p:txBody>
      </p:sp>
      <p:sp>
        <p:nvSpPr>
          <p:cNvPr id="259" name="Google Shape;259;p11"/>
          <p:cNvSpPr txBox="1"/>
          <p:nvPr/>
        </p:nvSpPr>
        <p:spPr>
          <a:xfrm>
            <a:off x="10253609" y="6176600"/>
            <a:ext cx="5753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ALTA</a:t>
            </a:r>
            <a:endParaRPr dirty="0"/>
          </a:p>
        </p:txBody>
      </p:sp>
      <p:sp>
        <p:nvSpPr>
          <p:cNvPr id="260" name="Google Shape;260;p11"/>
          <p:cNvSpPr txBox="1"/>
          <p:nvPr/>
        </p:nvSpPr>
        <p:spPr>
          <a:xfrm rot="16200000">
            <a:off x="786501" y="5156844"/>
            <a:ext cx="688189"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BASSA</a:t>
            </a:r>
            <a:endParaRPr dirty="0"/>
          </a:p>
        </p:txBody>
      </p:sp>
      <p:sp>
        <p:nvSpPr>
          <p:cNvPr id="261" name="Google Shape;261;p11"/>
          <p:cNvSpPr txBox="1"/>
          <p:nvPr/>
        </p:nvSpPr>
        <p:spPr>
          <a:xfrm rot="-5400000">
            <a:off x="807385" y="2318712"/>
            <a:ext cx="7400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ALTA</a:t>
            </a:r>
            <a:endParaRPr dirty="0"/>
          </a:p>
        </p:txBody>
      </p:sp>
      <p:graphicFrame>
        <p:nvGraphicFramePr>
          <p:cNvPr id="262" name="Google Shape;262;p11"/>
          <p:cNvGraphicFramePr/>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4" imgW="534286" imgH="529345" progId="">
                  <p:embed/>
                </p:oleObj>
              </mc:Choice>
              <mc:Fallback>
                <p:oleObj r:id="rId4" imgW="534286" imgH="529345" progId="">
                  <p:embed/>
                  <p:pic>
                    <p:nvPicPr>
                      <p:cNvPr id="262" name="Google Shape;262;p11"/>
                      <p:cNvPicPr preferRelativeResize="0"/>
                      <p:nvPr/>
                    </p:nvPicPr>
                    <p:blipFill rotWithShape="1">
                      <a:blip r:embed="rId5">
                        <a:alphaModFix/>
                      </a:blip>
                      <a:srcRect/>
                      <a:stretch/>
                    </p:blipFill>
                    <p:spPr>
                      <a:xfrm>
                        <a:off x="0" y="-35763"/>
                        <a:ext cx="534286" cy="529345"/>
                      </a:xfrm>
                      <a:prstGeom prst="rect">
                        <a:avLst/>
                      </a:prstGeom>
                      <a:no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p:nvPr/>
        </p:nvSpPr>
        <p:spPr>
          <a:xfrm>
            <a:off x="4323320" y="507514"/>
            <a:ext cx="437889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err="1">
                <a:solidFill>
                  <a:schemeClr val="dk1"/>
                </a:solidFill>
                <a:latin typeface="Calibri"/>
                <a:ea typeface="Calibri"/>
                <a:cs typeface="Calibri"/>
                <a:sym typeface="Calibri"/>
              </a:rPr>
              <a:t>Alcuni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benefici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dell’autoconsapevolezza</a:t>
            </a:r>
            <a:r>
              <a:rPr lang="en-GB"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8" name="Google Shape;268;p12"/>
          <p:cNvSpPr txBox="1"/>
          <p:nvPr/>
        </p:nvSpPr>
        <p:spPr>
          <a:xfrm>
            <a:off x="1328787" y="14239"/>
            <a:ext cx="9534418" cy="369291"/>
          </a:xfrm>
          <a:prstGeom prst="rect">
            <a:avLst/>
          </a:prstGeom>
          <a:noFill/>
          <a:ln>
            <a:noFill/>
          </a:ln>
        </p:spPr>
        <p:txBody>
          <a:bodyPr spcFirstLastPara="1" wrap="square" lIns="91425" tIns="45700" rIns="91425" bIns="45700" anchor="t" anchorCtr="0">
            <a:spAutoFit/>
          </a:bodyPr>
          <a:lstStyle/>
          <a:p>
            <a:pPr lvl="0" algn="ctr"/>
            <a:r>
              <a:rPr lang="en-GB" sz="1800" b="1" dirty="0">
                <a:solidFill>
                  <a:schemeClr val="dk1"/>
                </a:solidFill>
                <a:latin typeface="Calibri"/>
                <a:ea typeface="Calibri"/>
                <a:cs typeface="Calibri"/>
                <a:sym typeface="Calibri"/>
              </a:rPr>
              <a:t>“</a:t>
            </a:r>
            <a:r>
              <a:rPr lang="en-GB" sz="1800" b="1" dirty="0" err="1">
                <a:solidFill>
                  <a:schemeClr val="dk1"/>
                </a:solidFill>
                <a:latin typeface="Calibri"/>
                <a:ea typeface="Calibri"/>
                <a:cs typeface="Calibri"/>
                <a:sym typeface="Calibri"/>
              </a:rPr>
              <a:t>Conoscere</a:t>
            </a:r>
            <a:r>
              <a:rPr lang="en-GB" sz="1800" b="1" dirty="0">
                <a:solidFill>
                  <a:schemeClr val="dk1"/>
                </a:solidFill>
                <a:latin typeface="Calibri"/>
                <a:ea typeface="Calibri"/>
                <a:cs typeface="Calibri"/>
                <a:sym typeface="Calibri"/>
              </a:rPr>
              <a:t> se </a:t>
            </a:r>
            <a:r>
              <a:rPr lang="en-GB" sz="1800" b="1" dirty="0" err="1">
                <a:solidFill>
                  <a:schemeClr val="dk1"/>
                </a:solidFill>
                <a:latin typeface="Calibri"/>
                <a:ea typeface="Calibri"/>
                <a:cs typeface="Calibri"/>
                <a:sym typeface="Calibri"/>
              </a:rPr>
              <a:t>stessi</a:t>
            </a:r>
            <a:r>
              <a:rPr lang="en-GB" sz="1800" b="1" dirty="0">
                <a:solidFill>
                  <a:schemeClr val="dk1"/>
                </a:solidFill>
                <a:latin typeface="Calibri"/>
                <a:ea typeface="Calibri"/>
                <a:cs typeface="Calibri"/>
                <a:sym typeface="Calibri"/>
              </a:rPr>
              <a:t> è </a:t>
            </a:r>
            <a:r>
              <a:rPr lang="en-GB" sz="1800" b="1" dirty="0" err="1">
                <a:solidFill>
                  <a:schemeClr val="dk1"/>
                </a:solidFill>
                <a:latin typeface="Calibri"/>
                <a:ea typeface="Calibri"/>
                <a:cs typeface="Calibri"/>
                <a:sym typeface="Calibri"/>
              </a:rPr>
              <a:t>l'inizio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della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saggezza</a:t>
            </a:r>
            <a:r>
              <a:rPr lang="en-GB" sz="1800" b="1"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Aristotele</a:t>
            </a:r>
            <a:r>
              <a:rPr lang="en-GB" sz="1800" dirty="0">
                <a:solidFill>
                  <a:schemeClr val="dk1"/>
                </a:solidFill>
                <a:latin typeface="Calibri"/>
                <a:ea typeface="Calibri"/>
                <a:cs typeface="Calibri"/>
                <a:sym typeface="Calibri"/>
              </a:rPr>
              <a:t> </a:t>
            </a:r>
            <a:endParaRPr dirty="0"/>
          </a:p>
        </p:txBody>
      </p:sp>
      <p:graphicFrame>
        <p:nvGraphicFramePr>
          <p:cNvPr id="269" name="Google Shape;269;p12"/>
          <p:cNvGraphicFramePr/>
          <p:nvPr>
            <p:extLst>
              <p:ext uri="{D42A27DB-BD31-4B8C-83A1-F6EECF244321}">
                <p14:modId xmlns:p14="http://schemas.microsoft.com/office/powerpoint/2010/main" val="3347098770"/>
              </p:ext>
            </p:extLst>
          </p:nvPr>
        </p:nvGraphicFramePr>
        <p:xfrm>
          <a:off x="560082" y="830679"/>
          <a:ext cx="11385500" cy="5364530"/>
        </p:xfrm>
        <a:graphic>
          <a:graphicData uri="http://schemas.openxmlformats.org/drawingml/2006/table">
            <a:tbl>
              <a:tblPr firstRow="1" bandRow="1">
                <a:noFill/>
                <a:tableStyleId>{6A22C014-8880-4280-80A8-E2597389FFAE}</a:tableStyleId>
              </a:tblPr>
              <a:tblGrid>
                <a:gridCol w="3922175">
                  <a:extLst>
                    <a:ext uri="{9D8B030D-6E8A-4147-A177-3AD203B41FA5}">
                      <a16:colId xmlns:a16="http://schemas.microsoft.com/office/drawing/2014/main" val="20000"/>
                    </a:ext>
                  </a:extLst>
                </a:gridCol>
                <a:gridCol w="7463325">
                  <a:extLst>
                    <a:ext uri="{9D8B030D-6E8A-4147-A177-3AD203B41FA5}">
                      <a16:colId xmlns:a16="http://schemas.microsoft.com/office/drawing/2014/main" val="20001"/>
                    </a:ext>
                  </a:extLst>
                </a:gridCol>
              </a:tblGrid>
              <a:tr h="356950">
                <a:tc>
                  <a:txBody>
                    <a:bodyPr/>
                    <a:lstStyle/>
                    <a:p>
                      <a:pPr marL="0" marR="0" lvl="0" indent="0" algn="l" rtl="0">
                        <a:spcBef>
                          <a:spcPts val="0"/>
                        </a:spcBef>
                        <a:spcAft>
                          <a:spcPts val="0"/>
                        </a:spcAft>
                        <a:buNone/>
                      </a:pPr>
                      <a:r>
                        <a:rPr lang="en-GB" sz="1600" b="1" dirty="0" err="1"/>
                        <a:t>Crea</a:t>
                      </a:r>
                      <a:r>
                        <a:rPr lang="en-GB" sz="1600" b="1" dirty="0"/>
                        <a:t> </a:t>
                      </a:r>
                      <a:r>
                        <a:rPr lang="en-GB" sz="1600" b="1" dirty="0" err="1"/>
                        <a:t>empatia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it-IT" sz="1400" dirty="0"/>
                        <a:t>
Una cosa che potrebbe davvero aiutarti a sviluppare una maggiore empatia per le altre persone è la consapevolezza di sé. Puoi comprendere meglio il punto di vista dell'altro individuo. Inoltre, migliorerà la qualità delle tue connessioni. Puoi comprendere meglio gli altri e te stesso quando sei consapevole di ciò che ti circonda e di te stesso. </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18250">
                <a:tc>
                  <a:txBody>
                    <a:bodyPr/>
                    <a:lstStyle/>
                    <a:p>
                      <a:pPr marL="0" marR="0" lvl="0" indent="0" algn="l" rtl="0">
                        <a:spcBef>
                          <a:spcPts val="0"/>
                        </a:spcBef>
                        <a:spcAft>
                          <a:spcPts val="0"/>
                        </a:spcAft>
                        <a:buNone/>
                      </a:pPr>
                      <a:r>
                        <a:rPr lang="en-GB" sz="1600" b="1" dirty="0" err="1"/>
                        <a:t>Costruisce</a:t>
                      </a:r>
                      <a:r>
                        <a:rPr lang="en-GB" sz="1600" b="1" dirty="0"/>
                        <a:t> il </a:t>
                      </a:r>
                      <a:r>
                        <a:rPr lang="en-GB" sz="1600" b="1" dirty="0" err="1"/>
                        <a:t>pensiero</a:t>
                      </a:r>
                      <a:r>
                        <a:rPr lang="en-GB" sz="1600" b="1" dirty="0"/>
                        <a:t> </a:t>
                      </a:r>
                      <a:r>
                        <a:rPr lang="en-GB" sz="1600" b="1" dirty="0" err="1"/>
                        <a:t>critico</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it-IT" sz="1400" dirty="0"/>
                        <a:t>
Quando si sviluppa la consapevolezza di sé, si analizza, si riflette e si valuta frequentemente. Invece di fare affidamento esclusivamente sulle tue emozioni, questo ti aiuta a pensare in modo più critico alle situazioni. Di conseguenza, l'autoconsapevolezza può aiutare nello sviluppo delle capacità di pensiero critico. Oltre a se stessi, ci sono altre aree in cui il pensiero critico può essere utilizzato. </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41550">
                <a:tc>
                  <a:txBody>
                    <a:bodyPr/>
                    <a:lstStyle/>
                    <a:p>
                      <a:pPr marL="0" marR="0" lvl="0" indent="0" algn="l" rtl="0">
                        <a:spcBef>
                          <a:spcPts val="0"/>
                        </a:spcBef>
                        <a:spcAft>
                          <a:spcPts val="0"/>
                        </a:spcAft>
                        <a:buNone/>
                      </a:pPr>
                      <a:r>
                        <a:rPr lang="en-GB" sz="1600" b="1" dirty="0" err="1"/>
                        <a:t>Migliora</a:t>
                      </a:r>
                      <a:r>
                        <a:rPr lang="en-GB" sz="1600" b="1" dirty="0"/>
                        <a:t> il </a:t>
                      </a:r>
                      <a:r>
                        <a:rPr lang="en-GB" sz="1600" b="1" dirty="0" err="1"/>
                        <a:t>processo</a:t>
                      </a:r>
                      <a:r>
                        <a:rPr lang="en-GB" sz="1600" b="1" dirty="0"/>
                        <a:t> </a:t>
                      </a:r>
                      <a:r>
                        <a:rPr lang="en-GB" sz="1600" b="1" dirty="0" err="1"/>
                        <a:t>decisionale</a:t>
                      </a:r>
                      <a:r>
                        <a:rPr lang="en-GB" sz="1600" b="1" dirty="0"/>
                        <a:t>
</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it-IT" sz="1400" dirty="0"/>
                        <a:t>
Essere consapevoli di sé ti aiuta a ottenere una comprensione più profonda di te stesso. Puoi distinguere tra ciò che è buono e ciò che è cattivo. Questa consapevolezza ti aiuta ad analizzare le situazioni in modo sistematico. Si soppesano facilmente i meriti e i demeriti. E questo aiuta a migliorare le tue capacità decisionali.</a:t>
                      </a:r>
                      <a:endParaRPr sz="14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4250">
                <a:tc>
                  <a:txBody>
                    <a:bodyPr/>
                    <a:lstStyle/>
                    <a:p>
                      <a:pPr marL="0" marR="0" lvl="0" indent="0" algn="l" rtl="0">
                        <a:spcBef>
                          <a:spcPts val="0"/>
                        </a:spcBef>
                        <a:spcAft>
                          <a:spcPts val="0"/>
                        </a:spcAft>
                        <a:buNone/>
                      </a:pPr>
                      <a:endParaRPr sz="1600" b="1" dirty="0"/>
                    </a:p>
                    <a:p>
                      <a:pPr marL="0" marR="0" lvl="0" indent="0" algn="l" rtl="0">
                        <a:spcBef>
                          <a:spcPts val="0"/>
                        </a:spcBef>
                        <a:spcAft>
                          <a:spcPts val="0"/>
                        </a:spcAft>
                        <a:buNone/>
                      </a:pPr>
                      <a:r>
                        <a:rPr lang="en-GB" sz="1600" b="1" dirty="0" err="1"/>
                        <a:t>Aumenta</a:t>
                      </a:r>
                      <a:r>
                        <a:rPr lang="en-GB" sz="1600" b="1" dirty="0"/>
                        <a:t> la </a:t>
                      </a:r>
                      <a:r>
                        <a:rPr lang="en-GB" sz="1600" b="1" dirty="0" err="1"/>
                        <a:t>creatività</a:t>
                      </a:r>
                      <a:r>
                        <a:rPr lang="en-GB" sz="1600" b="1" dirty="0"/>
                        <a:t>
</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it-IT" sz="1400" dirty="0"/>
                        <a:t>
La tua vita sarà migliore in più di un'area se hai un punto di vista creativo. Sarai in grado di risolvere un problema in modo rapido e creativo se sei consapevole di te stesso. Diventi abbastanza percettivo da pensare in modo creativo quando sei consapevole di te stesso. </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600" b="1" dirty="0" err="1"/>
                        <a:t>Sviluppa</a:t>
                      </a:r>
                      <a:r>
                        <a:rPr lang="en-GB" sz="1600" b="1" dirty="0"/>
                        <a:t> </a:t>
                      </a:r>
                      <a:r>
                        <a:rPr lang="en-GB" sz="1600" b="1" dirty="0" err="1"/>
                        <a:t>qualità</a:t>
                      </a:r>
                      <a:r>
                        <a:rPr lang="en-GB" sz="1600" b="1" dirty="0"/>
                        <a:t> di leadership</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it-IT" sz="1400" dirty="0"/>
                        <a:t>
È ovvio che se sei consapevole di te stesso, la tua salute mentale sarà in buona forma.
La consapevolezza di sé ti fornisce le capacità di leadership di cui hai bisogno. 
</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70" name="Google Shape;270;p12"/>
          <p:cNvSpPr/>
          <p:nvPr/>
        </p:nvSpPr>
        <p:spPr>
          <a:xfrm>
            <a:off x="2907587" y="1340738"/>
            <a:ext cx="1222624" cy="226032"/>
          </a:xfrm>
          <a:prstGeom prst="rightArrow">
            <a:avLst>
              <a:gd name="adj1" fmla="val 50000"/>
              <a:gd name="adj2" fmla="val 50000"/>
            </a:avLst>
          </a:prstGeom>
          <a:solidFill>
            <a:srgbClr val="87B5BA"/>
          </a:solidFill>
          <a:ln w="12700" cap="flat" cmpd="sng">
            <a:solidFill>
              <a:srgbClr val="87B5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2"/>
          <p:cNvSpPr/>
          <p:nvPr/>
        </p:nvSpPr>
        <p:spPr>
          <a:xfrm>
            <a:off x="3100696" y="2468645"/>
            <a:ext cx="1222624" cy="226032"/>
          </a:xfrm>
          <a:prstGeom prst="right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2"/>
          <p:cNvSpPr/>
          <p:nvPr/>
        </p:nvSpPr>
        <p:spPr>
          <a:xfrm>
            <a:off x="3261917" y="3522360"/>
            <a:ext cx="1222624" cy="226032"/>
          </a:xfrm>
          <a:prstGeom prst="rightArrow">
            <a:avLst>
              <a:gd name="adj1" fmla="val 50000"/>
              <a:gd name="adj2"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2"/>
          <p:cNvSpPr/>
          <p:nvPr/>
        </p:nvSpPr>
        <p:spPr>
          <a:xfrm>
            <a:off x="2907587" y="4650267"/>
            <a:ext cx="1222624" cy="226032"/>
          </a:xfrm>
          <a:prstGeom prst="rightArrow">
            <a:avLst>
              <a:gd name="adj1" fmla="val 50000"/>
              <a:gd name="adj2" fmla="val 50000"/>
            </a:avLst>
          </a:prstGeom>
          <a:solidFill>
            <a:srgbClr val="87B5BA"/>
          </a:solidFill>
          <a:ln w="12700" cap="flat" cmpd="sng">
            <a:solidFill>
              <a:srgbClr val="87B5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2"/>
          <p:cNvSpPr/>
          <p:nvPr/>
        </p:nvSpPr>
        <p:spPr>
          <a:xfrm>
            <a:off x="3100696" y="5512573"/>
            <a:ext cx="1222624" cy="226032"/>
          </a:xfrm>
          <a:prstGeom prst="right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75" name="Google Shape;275;p12"/>
          <p:cNvGraphicFramePr/>
          <p:nvPr/>
        </p:nvGraphicFramePr>
        <p:xfrm>
          <a:off x="4254" y="1272024"/>
          <a:ext cx="501742" cy="497102"/>
        </p:xfrm>
        <a:graphic>
          <a:graphicData uri="http://schemas.openxmlformats.org/presentationml/2006/ole">
            <mc:AlternateContent xmlns:mc="http://schemas.openxmlformats.org/markup-compatibility/2006">
              <mc:Choice xmlns:v="urn:schemas-microsoft-com:vml" Requires="v">
                <p:oleObj r:id="rId3" imgW="501742" imgH="497102" progId="">
                  <p:embed/>
                </p:oleObj>
              </mc:Choice>
              <mc:Fallback>
                <p:oleObj r:id="rId3" imgW="501742" imgH="497102" progId="">
                  <p:embed/>
                  <p:pic>
                    <p:nvPicPr>
                      <p:cNvPr id="275" name="Google Shape;275;p12"/>
                      <p:cNvPicPr preferRelativeResize="0"/>
                      <p:nvPr/>
                    </p:nvPicPr>
                    <p:blipFill rotWithShape="1">
                      <a:blip r:embed="rId4">
                        <a:alphaModFix/>
                      </a:blip>
                      <a:srcRect/>
                      <a:stretch/>
                    </p:blipFill>
                    <p:spPr>
                      <a:xfrm>
                        <a:off x="4254" y="1272024"/>
                        <a:ext cx="501742" cy="497102"/>
                      </a:xfrm>
                      <a:prstGeom prst="rect">
                        <a:avLst/>
                      </a:prstGeom>
                      <a:noFill/>
                      <a:ln>
                        <a:noFill/>
                      </a:ln>
                    </p:spPr>
                  </p:pic>
                </p:oleObj>
              </mc:Fallback>
            </mc:AlternateContent>
          </a:graphicData>
        </a:graphic>
      </p:graphicFrame>
      <p:graphicFrame>
        <p:nvGraphicFramePr>
          <p:cNvPr id="276" name="Google Shape;276;p12"/>
          <p:cNvGraphicFramePr/>
          <p:nvPr/>
        </p:nvGraphicFramePr>
        <p:xfrm>
          <a:off x="23957" y="2337100"/>
          <a:ext cx="501742" cy="497102"/>
        </p:xfrm>
        <a:graphic>
          <a:graphicData uri="http://schemas.openxmlformats.org/presentationml/2006/ole">
            <mc:AlternateContent xmlns:mc="http://schemas.openxmlformats.org/markup-compatibility/2006">
              <mc:Choice xmlns:v="urn:schemas-microsoft-com:vml" Requires="v">
                <p:oleObj r:id="rId5" imgW="501742" imgH="497102" progId="">
                  <p:embed/>
                </p:oleObj>
              </mc:Choice>
              <mc:Fallback>
                <p:oleObj r:id="rId5" imgW="501742" imgH="497102" progId="">
                  <p:embed/>
                  <p:pic>
                    <p:nvPicPr>
                      <p:cNvPr id="276" name="Google Shape;276;p12"/>
                      <p:cNvPicPr preferRelativeResize="0"/>
                      <p:nvPr/>
                    </p:nvPicPr>
                    <p:blipFill rotWithShape="1">
                      <a:blip r:embed="rId4">
                        <a:alphaModFix/>
                      </a:blip>
                      <a:srcRect/>
                      <a:stretch/>
                    </p:blipFill>
                    <p:spPr>
                      <a:xfrm>
                        <a:off x="23957" y="2337100"/>
                        <a:ext cx="501742" cy="497102"/>
                      </a:xfrm>
                      <a:prstGeom prst="rect">
                        <a:avLst/>
                      </a:prstGeom>
                      <a:noFill/>
                      <a:ln>
                        <a:noFill/>
                      </a:ln>
                    </p:spPr>
                  </p:pic>
                </p:oleObj>
              </mc:Fallback>
            </mc:AlternateContent>
          </a:graphicData>
        </a:graphic>
      </p:graphicFrame>
      <p:graphicFrame>
        <p:nvGraphicFramePr>
          <p:cNvPr id="277" name="Google Shape;277;p12"/>
          <p:cNvGraphicFramePr/>
          <p:nvPr/>
        </p:nvGraphicFramePr>
        <p:xfrm>
          <a:off x="49652" y="3455753"/>
          <a:ext cx="501742" cy="497102"/>
        </p:xfrm>
        <a:graphic>
          <a:graphicData uri="http://schemas.openxmlformats.org/presentationml/2006/ole">
            <mc:AlternateContent xmlns:mc="http://schemas.openxmlformats.org/markup-compatibility/2006">
              <mc:Choice xmlns:v="urn:schemas-microsoft-com:vml" Requires="v">
                <p:oleObj r:id="rId6" imgW="501742" imgH="497102" progId="">
                  <p:embed/>
                </p:oleObj>
              </mc:Choice>
              <mc:Fallback>
                <p:oleObj r:id="rId6" imgW="501742" imgH="497102" progId="">
                  <p:embed/>
                  <p:pic>
                    <p:nvPicPr>
                      <p:cNvPr id="277" name="Google Shape;277;p12"/>
                      <p:cNvPicPr preferRelativeResize="0"/>
                      <p:nvPr/>
                    </p:nvPicPr>
                    <p:blipFill rotWithShape="1">
                      <a:blip r:embed="rId4">
                        <a:alphaModFix/>
                      </a:blip>
                      <a:srcRect/>
                      <a:stretch/>
                    </p:blipFill>
                    <p:spPr>
                      <a:xfrm>
                        <a:off x="49652" y="3455753"/>
                        <a:ext cx="501742" cy="497102"/>
                      </a:xfrm>
                      <a:prstGeom prst="rect">
                        <a:avLst/>
                      </a:prstGeom>
                      <a:noFill/>
                      <a:ln>
                        <a:noFill/>
                      </a:ln>
                    </p:spPr>
                  </p:pic>
                </p:oleObj>
              </mc:Fallback>
            </mc:AlternateContent>
          </a:graphicData>
        </a:graphic>
      </p:graphicFrame>
      <p:graphicFrame>
        <p:nvGraphicFramePr>
          <p:cNvPr id="278" name="Google Shape;278;p12"/>
          <p:cNvGraphicFramePr/>
          <p:nvPr/>
        </p:nvGraphicFramePr>
        <p:xfrm>
          <a:off x="49652" y="4453594"/>
          <a:ext cx="501742" cy="497102"/>
        </p:xfrm>
        <a:graphic>
          <a:graphicData uri="http://schemas.openxmlformats.org/presentationml/2006/ole">
            <mc:AlternateContent xmlns:mc="http://schemas.openxmlformats.org/markup-compatibility/2006">
              <mc:Choice xmlns:v="urn:schemas-microsoft-com:vml" Requires="v">
                <p:oleObj r:id="rId7" imgW="501742" imgH="497102" progId="">
                  <p:embed/>
                </p:oleObj>
              </mc:Choice>
              <mc:Fallback>
                <p:oleObj r:id="rId7" imgW="501742" imgH="497102" progId="">
                  <p:embed/>
                  <p:pic>
                    <p:nvPicPr>
                      <p:cNvPr id="278" name="Google Shape;278;p12"/>
                      <p:cNvPicPr preferRelativeResize="0"/>
                      <p:nvPr/>
                    </p:nvPicPr>
                    <p:blipFill rotWithShape="1">
                      <a:blip r:embed="rId4">
                        <a:alphaModFix/>
                      </a:blip>
                      <a:srcRect/>
                      <a:stretch/>
                    </p:blipFill>
                    <p:spPr>
                      <a:xfrm>
                        <a:off x="49652" y="4453594"/>
                        <a:ext cx="501742" cy="497102"/>
                      </a:xfrm>
                      <a:prstGeom prst="rect">
                        <a:avLst/>
                      </a:prstGeom>
                      <a:noFill/>
                      <a:ln>
                        <a:noFill/>
                      </a:ln>
                    </p:spPr>
                  </p:pic>
                </p:oleObj>
              </mc:Fallback>
            </mc:AlternateContent>
          </a:graphicData>
        </a:graphic>
      </p:graphicFrame>
      <p:graphicFrame>
        <p:nvGraphicFramePr>
          <p:cNvPr id="279" name="Google Shape;279;p12"/>
          <p:cNvGraphicFramePr/>
          <p:nvPr/>
        </p:nvGraphicFramePr>
        <p:xfrm>
          <a:off x="23957" y="5338160"/>
          <a:ext cx="501742" cy="497102"/>
        </p:xfrm>
        <a:graphic>
          <a:graphicData uri="http://schemas.openxmlformats.org/presentationml/2006/ole">
            <mc:AlternateContent xmlns:mc="http://schemas.openxmlformats.org/markup-compatibility/2006">
              <mc:Choice xmlns:v="urn:schemas-microsoft-com:vml" Requires="v">
                <p:oleObj r:id="rId8" imgW="501742" imgH="497102" progId="">
                  <p:embed/>
                </p:oleObj>
              </mc:Choice>
              <mc:Fallback>
                <p:oleObj r:id="rId8" imgW="501742" imgH="497102" progId="">
                  <p:embed/>
                  <p:pic>
                    <p:nvPicPr>
                      <p:cNvPr id="279" name="Google Shape;279;p12"/>
                      <p:cNvPicPr preferRelativeResize="0"/>
                      <p:nvPr/>
                    </p:nvPicPr>
                    <p:blipFill rotWithShape="1">
                      <a:blip r:embed="rId4">
                        <a:alphaModFix/>
                      </a:blip>
                      <a:srcRect/>
                      <a:stretch/>
                    </p:blipFill>
                    <p:spPr>
                      <a:xfrm>
                        <a:off x="23957" y="5338160"/>
                        <a:ext cx="501742" cy="497102"/>
                      </a:xfrm>
                      <a:prstGeom prst="rect">
                        <a:avLst/>
                      </a:prstGeom>
                      <a:noFill/>
                      <a:ln>
                        <a:noFill/>
                      </a:ln>
                    </p:spPr>
                  </p:pic>
                </p:oleObj>
              </mc:Fallback>
            </mc:AlternateContent>
          </a:graphicData>
        </a:graphic>
      </p:graphicFrame>
      <p:pic>
        <p:nvPicPr>
          <p:cNvPr id="280" name="Google Shape;280;p12" descr="A picture containing LEGO, toy&#10;&#10;Description automatically generated"/>
          <p:cNvPicPr preferRelativeResize="0"/>
          <p:nvPr/>
        </p:nvPicPr>
        <p:blipFill rotWithShape="1">
          <a:blip r:embed="rId9">
            <a:alphaModFix/>
          </a:blip>
          <a:srcRect/>
          <a:stretch/>
        </p:blipFill>
        <p:spPr>
          <a:xfrm>
            <a:off x="1024550" y="81389"/>
            <a:ext cx="1134656" cy="11346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Quests</a:t>
            </a:r>
            <a:endParaRPr sz="3733" dirty="0"/>
          </a:p>
        </p:txBody>
      </p:sp>
      <p:sp>
        <p:nvSpPr>
          <p:cNvPr id="286" name="Google Shape;286;p13"/>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p>
            <a:pPr marL="0" lvl="0" indent="0">
              <a:spcBef>
                <a:spcPts val="0"/>
              </a:spcBef>
              <a:buSzPts val="1800"/>
            </a:pPr>
            <a:r>
              <a:rPr lang="en-GB" dirty="0"/>
              <a:t>Sulla base di </a:t>
            </a:r>
            <a:r>
              <a:rPr lang="en-GB" dirty="0" err="1"/>
              <a:t>ciò</a:t>
            </a:r>
            <a:r>
              <a:rPr lang="en-GB" dirty="0"/>
              <a:t> che </a:t>
            </a:r>
            <a:r>
              <a:rPr lang="en-GB" dirty="0" err="1"/>
              <a:t>hai</a:t>
            </a:r>
            <a:r>
              <a:rPr lang="en-GB" dirty="0"/>
              <a:t> </a:t>
            </a:r>
            <a:r>
              <a:rPr lang="en-GB" dirty="0" err="1"/>
              <a:t>studiato</a:t>
            </a:r>
            <a:r>
              <a:rPr lang="en-GB" dirty="0"/>
              <a:t> in </a:t>
            </a:r>
            <a:r>
              <a:rPr lang="en-GB" dirty="0" err="1"/>
              <a:t>questa</a:t>
            </a:r>
            <a:r>
              <a:rPr lang="en-GB" dirty="0"/>
              <a:t> </a:t>
            </a:r>
            <a:r>
              <a:rPr lang="en-GB" dirty="0" err="1"/>
              <a:t>unità</a:t>
            </a:r>
            <a:r>
              <a:rPr lang="en-GB" dirty="0"/>
              <a:t>, </a:t>
            </a:r>
            <a:r>
              <a:rPr lang="en-GB" dirty="0" err="1"/>
              <a:t>puoi</a:t>
            </a:r>
            <a:r>
              <a:rPr lang="en-GB" dirty="0"/>
              <a:t> </a:t>
            </a:r>
            <a:r>
              <a:rPr lang="en-GB" dirty="0" err="1"/>
              <a:t>risolvere</a:t>
            </a:r>
            <a:r>
              <a:rPr lang="en-GB" dirty="0"/>
              <a:t> </a:t>
            </a:r>
            <a:r>
              <a:rPr lang="en-GB" dirty="0" err="1"/>
              <a:t>gli</a:t>
            </a:r>
            <a:r>
              <a:rPr lang="en-GB" dirty="0"/>
              <a:t> </a:t>
            </a:r>
            <a:r>
              <a:rPr lang="en-GB" dirty="0" err="1"/>
              <a:t>esercizi</a:t>
            </a:r>
            <a:r>
              <a:rPr lang="en-GB" dirty="0"/>
              <a:t> </a:t>
            </a:r>
            <a:r>
              <a:rPr lang="en-GB" dirty="0" err="1"/>
              <a:t>nelle</a:t>
            </a:r>
            <a:r>
              <a:rPr lang="en-GB" dirty="0"/>
              <a:t> </a:t>
            </a:r>
            <a:r>
              <a:rPr lang="en-GB" dirty="0" err="1"/>
              <a:t>seguenti</a:t>
            </a:r>
            <a:r>
              <a:rPr lang="en-GB" dirty="0"/>
              <a:t> diapositive?</a:t>
            </a:r>
            <a:endParaRPr dirty="0"/>
          </a:p>
        </p:txBody>
      </p:sp>
      <p:grpSp>
        <p:nvGrpSpPr>
          <p:cNvPr id="287" name="Google Shape;287;p13"/>
          <p:cNvGrpSpPr/>
          <p:nvPr/>
        </p:nvGrpSpPr>
        <p:grpSpPr>
          <a:xfrm>
            <a:off x="2345140" y="1866295"/>
            <a:ext cx="7523429" cy="3635451"/>
            <a:chOff x="1521716" y="1275606"/>
            <a:chExt cx="5642572" cy="2726588"/>
          </a:xfrm>
        </p:grpSpPr>
        <p:grpSp>
          <p:nvGrpSpPr>
            <p:cNvPr id="288" name="Google Shape;288;p13"/>
            <p:cNvGrpSpPr/>
            <p:nvPr/>
          </p:nvGrpSpPr>
          <p:grpSpPr>
            <a:xfrm>
              <a:off x="1521716" y="1596158"/>
              <a:ext cx="3168352" cy="2406036"/>
              <a:chOff x="1521716" y="1596158"/>
              <a:chExt cx="3168352" cy="2406036"/>
            </a:xfrm>
          </p:grpSpPr>
          <p:grpSp>
            <p:nvGrpSpPr>
              <p:cNvPr id="289" name="Google Shape;289;p13"/>
              <p:cNvGrpSpPr/>
              <p:nvPr/>
            </p:nvGrpSpPr>
            <p:grpSpPr>
              <a:xfrm>
                <a:off x="1521716" y="1596158"/>
                <a:ext cx="3168352" cy="2406036"/>
                <a:chOff x="1691680" y="-1532706"/>
                <a:chExt cx="7101775" cy="5393065"/>
              </a:xfrm>
            </p:grpSpPr>
            <p:sp>
              <p:nvSpPr>
                <p:cNvPr id="290" name="Google Shape;290;p13"/>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91" name="Google Shape;291;p13"/>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sp>
            <p:nvSpPr>
              <p:cNvPr id="292" name="Google Shape;292;p13"/>
              <p:cNvSpPr/>
              <p:nvPr/>
            </p:nvSpPr>
            <p:spPr>
              <a:xfrm>
                <a:off x="2263185" y="2337627"/>
                <a:ext cx="701581" cy="701581"/>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93" name="Google Shape;293;p13"/>
            <p:cNvGrpSpPr/>
            <p:nvPr/>
          </p:nvGrpSpPr>
          <p:grpSpPr>
            <a:xfrm>
              <a:off x="3995936" y="1275606"/>
              <a:ext cx="3168352" cy="2406036"/>
              <a:chOff x="3851920" y="1401130"/>
              <a:chExt cx="3168352" cy="2406036"/>
            </a:xfrm>
          </p:grpSpPr>
          <p:grpSp>
            <p:nvGrpSpPr>
              <p:cNvPr id="294" name="Google Shape;294;p13"/>
              <p:cNvGrpSpPr/>
              <p:nvPr/>
            </p:nvGrpSpPr>
            <p:grpSpPr>
              <a:xfrm rot="10800000">
                <a:off x="3851920" y="1401130"/>
                <a:ext cx="3168352" cy="2406036"/>
                <a:chOff x="1691680" y="-1532706"/>
                <a:chExt cx="7101775" cy="5393065"/>
              </a:xfrm>
            </p:grpSpPr>
            <p:sp>
              <p:nvSpPr>
                <p:cNvPr id="295" name="Google Shape;295;p13"/>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96" name="Google Shape;296;p13"/>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sp>
            <p:nvSpPr>
              <p:cNvPr id="297" name="Google Shape;297;p13"/>
              <p:cNvSpPr/>
              <p:nvPr/>
            </p:nvSpPr>
            <p:spPr>
              <a:xfrm>
                <a:off x="5577220" y="2364114"/>
                <a:ext cx="701581" cy="701581"/>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298" name="Google Shape;298;p13"/>
          <p:cNvSpPr/>
          <p:nvPr/>
        </p:nvSpPr>
        <p:spPr>
          <a:xfrm>
            <a:off x="5429580" y="3100163"/>
            <a:ext cx="1354549" cy="1167715"/>
          </a:xfrm>
          <a:prstGeom prst="triangle">
            <a:avLst>
              <a:gd name="adj" fmla="val 50000"/>
            </a:avLst>
          </a:prstGeom>
          <a:solidFill>
            <a:srgbClr val="F39E5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99" name="Google Shape;299;p13"/>
          <p:cNvSpPr/>
          <p:nvPr/>
        </p:nvSpPr>
        <p:spPr>
          <a:xfrm>
            <a:off x="5885635" y="3628221"/>
            <a:ext cx="442440" cy="44311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00" name="Google Shape;300;p13"/>
          <p:cNvSpPr txBox="1"/>
          <p:nvPr/>
        </p:nvSpPr>
        <p:spPr>
          <a:xfrm>
            <a:off x="6192011" y="1469298"/>
            <a:ext cx="5760640" cy="584735"/>
          </a:xfrm>
          <a:prstGeom prst="rect">
            <a:avLst/>
          </a:prstGeom>
          <a:noFill/>
          <a:ln>
            <a:noFill/>
          </a:ln>
        </p:spPr>
        <p:txBody>
          <a:bodyPr spcFirstLastPara="1" wrap="square" lIns="91425" tIns="45700" rIns="91425" bIns="45700" anchor="t" anchorCtr="0">
            <a:spAutoFit/>
          </a:bodyPr>
          <a:lstStyle/>
          <a:p>
            <a:pPr lvl="0"/>
            <a:r>
              <a:rPr lang="en-GB" sz="1600" dirty="0" err="1">
                <a:solidFill>
                  <a:srgbClr val="3F3F3F"/>
                </a:solidFill>
                <a:latin typeface="Calibri"/>
                <a:ea typeface="Calibri"/>
                <a:cs typeface="Calibri"/>
                <a:sym typeface="Calibri"/>
              </a:rPr>
              <a:t>Dovrai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prendere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decisioni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su</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situazioni</a:t>
            </a:r>
            <a:r>
              <a:rPr lang="en-GB" sz="1600" dirty="0">
                <a:solidFill>
                  <a:srgbClr val="3F3F3F"/>
                </a:solidFill>
                <a:latin typeface="Calibri"/>
                <a:ea typeface="Calibri"/>
                <a:cs typeface="Calibri"/>
                <a:sym typeface="Calibri"/>
              </a:rPr>
              <a:t> complicate in cui </a:t>
            </a:r>
            <a:r>
              <a:rPr lang="en-GB" sz="1600" dirty="0" err="1">
                <a:solidFill>
                  <a:srgbClr val="3F3F3F"/>
                </a:solidFill>
                <a:latin typeface="Calibri"/>
                <a:ea typeface="Calibri"/>
                <a:cs typeface="Calibri"/>
                <a:sym typeface="Calibri"/>
              </a:rPr>
              <a:t>utilizzerai</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conoscenze</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hai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acquisito</a:t>
            </a:r>
            <a:r>
              <a:rPr lang="en-GB" sz="1600" dirty="0">
                <a:solidFill>
                  <a:srgbClr val="3F3F3F"/>
                </a:solidFill>
                <a:latin typeface="Calibri"/>
                <a:ea typeface="Calibri"/>
                <a:cs typeface="Calibri"/>
                <a:sym typeface="Calibri"/>
              </a:rPr>
              <a:t>.</a:t>
            </a:r>
            <a:endParaRPr sz="1600" dirty="0">
              <a:solidFill>
                <a:srgbClr val="3F3F3F"/>
              </a:solidFill>
              <a:latin typeface="Calibri"/>
              <a:ea typeface="Calibri"/>
              <a:cs typeface="Calibri"/>
              <a:sym typeface="Calibri"/>
            </a:endParaRPr>
          </a:p>
        </p:txBody>
      </p:sp>
      <p:sp>
        <p:nvSpPr>
          <p:cNvPr id="301" name="Google Shape;301;p13"/>
          <p:cNvSpPr txBox="1"/>
          <p:nvPr/>
        </p:nvSpPr>
        <p:spPr>
          <a:xfrm>
            <a:off x="509775" y="5309725"/>
            <a:ext cx="5375860" cy="830956"/>
          </a:xfrm>
          <a:prstGeom prst="rect">
            <a:avLst/>
          </a:prstGeom>
          <a:noFill/>
          <a:ln>
            <a:noFill/>
          </a:ln>
        </p:spPr>
        <p:txBody>
          <a:bodyPr spcFirstLastPara="1" wrap="square" lIns="91425" tIns="45700" rIns="91425" bIns="45700" anchor="t" anchorCtr="0">
            <a:spAutoFit/>
          </a:bodyPr>
          <a:lstStyle/>
          <a:p>
            <a:pPr lvl="0" algn="r"/>
            <a:r>
              <a:rPr lang="en-GB" sz="1600" dirty="0" err="1">
                <a:solidFill>
                  <a:srgbClr val="3F3F3F"/>
                </a:solidFill>
                <a:latin typeface="Calibri"/>
                <a:ea typeface="Calibri"/>
                <a:cs typeface="Calibri"/>
                <a:sym typeface="Calibri"/>
              </a:rPr>
              <a:t>Dovrai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aprire</a:t>
            </a:r>
            <a:r>
              <a:rPr lang="en-GB" sz="1600" dirty="0">
                <a:solidFill>
                  <a:srgbClr val="3F3F3F"/>
                </a:solidFill>
                <a:latin typeface="Calibri"/>
                <a:ea typeface="Calibri"/>
                <a:cs typeface="Calibri"/>
                <a:sym typeface="Calibri"/>
              </a:rPr>
              <a:t> la </a:t>
            </a:r>
            <a:r>
              <a:rPr lang="en-GB" sz="1600" dirty="0" err="1">
                <a:solidFill>
                  <a:srgbClr val="3F3F3F"/>
                </a:solidFill>
                <a:latin typeface="Calibri"/>
                <a:ea typeface="Calibri"/>
                <a:cs typeface="Calibri"/>
                <a:sym typeface="Calibri"/>
              </a:rPr>
              <a:t>tua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mente</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pensare</a:t>
            </a:r>
            <a:r>
              <a:rPr lang="en-GB" sz="1600" dirty="0">
                <a:solidFill>
                  <a:srgbClr val="3F3F3F"/>
                </a:solidFill>
                <a:latin typeface="Calibri"/>
                <a:ea typeface="Calibri"/>
                <a:cs typeface="Calibri"/>
                <a:sym typeface="Calibri"/>
              </a:rPr>
              <a:t> come se </a:t>
            </a:r>
            <a:r>
              <a:rPr lang="en-GB" sz="1600" dirty="0" err="1">
                <a:solidFill>
                  <a:srgbClr val="3F3F3F"/>
                </a:solidFill>
                <a:latin typeface="Calibri"/>
                <a:ea typeface="Calibri"/>
                <a:cs typeface="Calibri"/>
                <a:sym typeface="Calibri"/>
              </a:rPr>
              <a:t>fossi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davvero</a:t>
            </a:r>
            <a:r>
              <a:rPr lang="en-GB" sz="1600" dirty="0">
                <a:solidFill>
                  <a:srgbClr val="3F3F3F"/>
                </a:solidFill>
                <a:latin typeface="Calibri"/>
                <a:ea typeface="Calibri"/>
                <a:cs typeface="Calibri"/>
                <a:sym typeface="Calibri"/>
              </a:rPr>
              <a:t> in </a:t>
            </a:r>
            <a:r>
              <a:rPr lang="en-GB" sz="1600" dirty="0" err="1">
                <a:solidFill>
                  <a:srgbClr val="3F3F3F"/>
                </a:solidFill>
                <a:latin typeface="Calibri"/>
                <a:ea typeface="Calibri"/>
                <a:cs typeface="Calibri"/>
                <a:sym typeface="Calibri"/>
              </a:rPr>
              <a:t>quella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situazione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usando</a:t>
            </a:r>
            <a:r>
              <a:rPr lang="en-GB" sz="1600" dirty="0">
                <a:solidFill>
                  <a:srgbClr val="3F3F3F"/>
                </a:solidFill>
                <a:latin typeface="Calibri"/>
                <a:ea typeface="Calibri"/>
                <a:cs typeface="Calibri"/>
                <a:sym typeface="Calibri"/>
              </a:rPr>
              <a:t> il </a:t>
            </a:r>
            <a:r>
              <a:rPr lang="en-GB" sz="1600" dirty="0" err="1">
                <a:solidFill>
                  <a:srgbClr val="3F3F3F"/>
                </a:solidFill>
                <a:latin typeface="Calibri"/>
                <a:ea typeface="Calibri"/>
                <a:cs typeface="Calibri"/>
                <a:sym typeface="Calibri"/>
              </a:rPr>
              <a:t>tuo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strumento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migliore</a:t>
            </a:r>
            <a:r>
              <a:rPr lang="en-GB" sz="1600" dirty="0">
                <a:solidFill>
                  <a:srgbClr val="3F3F3F"/>
                </a:solidFill>
                <a:latin typeface="Calibri"/>
                <a:ea typeface="Calibri"/>
                <a:cs typeface="Calibri"/>
                <a:sym typeface="Calibri"/>
              </a:rPr>
              <a:t>: il </a:t>
            </a:r>
            <a:r>
              <a:rPr lang="en-GB" sz="1600" dirty="0" err="1">
                <a:solidFill>
                  <a:srgbClr val="3F3F3F"/>
                </a:solidFill>
                <a:latin typeface="Calibri"/>
                <a:ea typeface="Calibri"/>
                <a:cs typeface="Calibri"/>
                <a:sym typeface="Calibri"/>
              </a:rPr>
              <a:t>tuo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cervello</a:t>
            </a:r>
            <a:r>
              <a:rPr lang="en-GB" sz="1600" dirty="0">
                <a:solidFill>
                  <a:srgbClr val="3F3F3F"/>
                </a:solidFill>
                <a:latin typeface="Calibri"/>
                <a:ea typeface="Calibri"/>
                <a:cs typeface="Calibri"/>
                <a:sym typeface="Calibri"/>
              </a:rPr>
              <a:t>.</a:t>
            </a:r>
            <a:endParaRPr sz="1600" dirty="0">
              <a:solidFill>
                <a:srgbClr val="3F3F3F"/>
              </a:solidFill>
              <a:latin typeface="Calibri"/>
              <a:ea typeface="Calibri"/>
              <a:cs typeface="Calibri"/>
              <a:sym typeface="Calibri"/>
            </a:endParaRPr>
          </a:p>
        </p:txBody>
      </p:sp>
      <p:sp>
        <p:nvSpPr>
          <p:cNvPr id="302" name="Google Shape;302;p13"/>
          <p:cNvSpPr txBox="1"/>
          <p:nvPr/>
        </p:nvSpPr>
        <p:spPr>
          <a:xfrm>
            <a:off x="2859791" y="4766492"/>
            <a:ext cx="3115955" cy="584735"/>
          </a:xfrm>
          <a:prstGeom prst="rect">
            <a:avLst/>
          </a:prstGeom>
          <a:noFill/>
          <a:ln>
            <a:noFill/>
          </a:ln>
        </p:spPr>
        <p:txBody>
          <a:bodyPr spcFirstLastPara="1" wrap="square" lIns="91425" tIns="45700" rIns="91425" bIns="45700" anchor="t" anchorCtr="0">
            <a:spAutoFit/>
          </a:bodyPr>
          <a:lstStyle/>
          <a:p>
            <a:pPr lvl="0" algn="r"/>
            <a:r>
              <a:rPr lang="en-GB" sz="1600" b="1" dirty="0" err="1">
                <a:solidFill>
                  <a:schemeClr val="lt1"/>
                </a:solidFill>
                <a:latin typeface="Calibri"/>
                <a:ea typeface="Calibri"/>
                <a:cs typeface="Calibri"/>
                <a:sym typeface="Calibri"/>
              </a:rPr>
              <a:t>Espandi</a:t>
            </a:r>
            <a:r>
              <a:rPr lang="en-GB" sz="1600" b="1" dirty="0">
                <a:solidFill>
                  <a:schemeClr val="lt1"/>
                </a:solidFill>
                <a:latin typeface="Calibri"/>
                <a:ea typeface="Calibri"/>
                <a:cs typeface="Calibri"/>
                <a:sym typeface="Calibri"/>
              </a:rPr>
              <a:t> il </a:t>
            </a:r>
            <a:r>
              <a:rPr lang="en-GB" sz="1600" b="1" dirty="0" err="1">
                <a:solidFill>
                  <a:schemeClr val="lt1"/>
                </a:solidFill>
                <a:latin typeface="Calibri"/>
                <a:ea typeface="Calibri"/>
                <a:cs typeface="Calibri"/>
                <a:sym typeface="Calibri"/>
              </a:rPr>
              <a:t>tuo</a:t>
            </a:r>
            <a:r>
              <a:rPr lang="en-GB" sz="1600" b="1" dirty="0">
                <a:solidFill>
                  <a:schemeClr val="lt1"/>
                </a:solidFill>
                <a:latin typeface="Calibri"/>
                <a:ea typeface="Calibri"/>
                <a:cs typeface="Calibri"/>
                <a:sym typeface="Calibri"/>
              </a:rPr>
              <a:t> </a:t>
            </a:r>
            <a:r>
              <a:rPr lang="en-GB" sz="1600" b="1" dirty="0" err="1">
                <a:solidFill>
                  <a:schemeClr val="lt1"/>
                </a:solidFill>
                <a:latin typeface="Calibri"/>
                <a:ea typeface="Calibri"/>
                <a:cs typeface="Calibri"/>
                <a:sym typeface="Calibri"/>
              </a:rPr>
              <a:t>pensiero</a:t>
            </a:r>
            <a:r>
              <a:rPr lang="en-GB" sz="1600" b="1"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sp>
        <p:nvSpPr>
          <p:cNvPr id="303" name="Google Shape;303;p13"/>
          <p:cNvSpPr txBox="1"/>
          <p:nvPr/>
        </p:nvSpPr>
        <p:spPr>
          <a:xfrm>
            <a:off x="6226593" y="2232214"/>
            <a:ext cx="3115955" cy="338514"/>
          </a:xfrm>
          <a:prstGeom prst="rect">
            <a:avLst/>
          </a:prstGeom>
          <a:noFill/>
          <a:ln>
            <a:noFill/>
          </a:ln>
        </p:spPr>
        <p:txBody>
          <a:bodyPr spcFirstLastPara="1" wrap="square" lIns="91425" tIns="45700" rIns="91425" bIns="45700" anchor="t" anchorCtr="0">
            <a:spAutoFit/>
          </a:bodyPr>
          <a:lstStyle/>
          <a:p>
            <a:pPr lvl="0"/>
            <a:r>
              <a:rPr lang="en-GB" sz="1600" b="1" dirty="0" err="1">
                <a:solidFill>
                  <a:schemeClr val="lt1"/>
                </a:solidFill>
                <a:latin typeface="Calibri"/>
                <a:ea typeface="Calibri"/>
                <a:cs typeface="Calibri"/>
                <a:sym typeface="Calibri"/>
              </a:rPr>
              <a:t>Prendere</a:t>
            </a:r>
            <a:r>
              <a:rPr lang="en-GB" sz="1600" b="1" dirty="0">
                <a:solidFill>
                  <a:schemeClr val="lt1"/>
                </a:solidFill>
                <a:latin typeface="Calibri"/>
                <a:ea typeface="Calibri"/>
                <a:cs typeface="Calibri"/>
                <a:sym typeface="Calibri"/>
              </a:rPr>
              <a:t> </a:t>
            </a:r>
            <a:r>
              <a:rPr lang="en-GB" sz="1600" b="1" dirty="0" err="1">
                <a:solidFill>
                  <a:schemeClr val="lt1"/>
                </a:solidFill>
                <a:latin typeface="Calibri"/>
                <a:ea typeface="Calibri"/>
                <a:cs typeface="Calibri"/>
                <a:sym typeface="Calibri"/>
              </a:rPr>
              <a:t>decisioni</a:t>
            </a:r>
            <a:endParaRPr sz="1600" b="1" dirty="0">
              <a:solidFill>
                <a:schemeClr val="lt1"/>
              </a:solidFill>
              <a:latin typeface="Calibri"/>
              <a:ea typeface="Calibri"/>
              <a:cs typeface="Calibri"/>
              <a:sym typeface="Calibri"/>
            </a:endParaRPr>
          </a:p>
        </p:txBody>
      </p:sp>
      <p:graphicFrame>
        <p:nvGraphicFramePr>
          <p:cNvPr id="304" name="Google Shape;304;p13"/>
          <p:cNvGraphicFramePr/>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3" imgW="534286" imgH="529345" progId="">
                  <p:embed/>
                </p:oleObj>
              </mc:Choice>
              <mc:Fallback>
                <p:oleObj r:id="rId3" imgW="534286" imgH="529345" progId="">
                  <p:embed/>
                  <p:pic>
                    <p:nvPicPr>
                      <p:cNvPr id="304" name="Google Shape;304;p13"/>
                      <p:cNvPicPr preferRelativeResize="0"/>
                      <p:nvPr/>
                    </p:nvPicPr>
                    <p:blipFill rotWithShape="1">
                      <a:blip r:embed="rId4">
                        <a:alphaModFix/>
                      </a:blip>
                      <a:srcRect/>
                      <a:stretch/>
                    </p:blipFill>
                    <p:spPr>
                      <a:xfrm>
                        <a:off x="0" y="-35763"/>
                        <a:ext cx="534286" cy="529345"/>
                      </a:xfrm>
                      <a:prstGeom prst="rect">
                        <a:avLst/>
                      </a:prstGeom>
                      <a:noFill/>
                      <a:ln>
                        <a:noFill/>
                      </a:ln>
                    </p:spPr>
                  </p:pic>
                </p:oleObj>
              </mc:Fallback>
            </mc:AlternateContent>
          </a:graphicData>
        </a:graphic>
      </p:graphicFrame>
      <p:pic>
        <p:nvPicPr>
          <p:cNvPr id="305" name="Google Shape;305;p13" descr="Graphical user interface&#10;&#10;Description automatically generated with medium confidence"/>
          <p:cNvPicPr preferRelativeResize="0"/>
          <p:nvPr/>
        </p:nvPicPr>
        <p:blipFill rotWithShape="1">
          <a:blip r:embed="rId5">
            <a:alphaModFix/>
          </a:blip>
          <a:srcRect/>
          <a:stretch/>
        </p:blipFill>
        <p:spPr>
          <a:xfrm>
            <a:off x="10152440" y="4766492"/>
            <a:ext cx="1800211" cy="153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1: </a:t>
            </a:r>
            <a:r>
              <a:rPr lang="en-GB" sz="3733" dirty="0" err="1"/>
              <a:t>Cerca</a:t>
            </a:r>
            <a:r>
              <a:rPr lang="en-GB" sz="3733" dirty="0"/>
              <a:t> di </a:t>
            </a:r>
            <a:r>
              <a:rPr lang="en-GB" sz="3733" dirty="0" err="1"/>
              <a:t>essere</a:t>
            </a:r>
            <a:r>
              <a:rPr lang="en-GB" sz="3733" dirty="0"/>
              <a:t> il </a:t>
            </a:r>
            <a:r>
              <a:rPr lang="en-GB" sz="3733" dirty="0" err="1"/>
              <a:t>tuo</a:t>
            </a:r>
            <a:r>
              <a:rPr lang="en-GB" sz="3733" dirty="0"/>
              <a:t> mental coach</a:t>
            </a:r>
            <a:endParaRPr sz="3733" dirty="0"/>
          </a:p>
        </p:txBody>
      </p:sp>
      <p:sp>
        <p:nvSpPr>
          <p:cNvPr id="311" name="Google Shape;311;p14"/>
          <p:cNvSpPr/>
          <p:nvPr/>
        </p:nvSpPr>
        <p:spPr>
          <a:xfrm>
            <a:off x="1110337" y="2173324"/>
            <a:ext cx="9893285" cy="379596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lvl="0" algn="just">
              <a:lnSpc>
                <a:spcPct val="150000"/>
              </a:lnSpc>
            </a:pPr>
            <a:r>
              <a:rPr lang="en-GB" sz="1600" dirty="0" err="1">
                <a:solidFill>
                  <a:srgbClr val="3F3F3F"/>
                </a:solidFill>
                <a:latin typeface="Calibri"/>
                <a:ea typeface="Calibri"/>
                <a:cs typeface="Calibri"/>
                <a:sym typeface="Calibri"/>
              </a:rPr>
              <a:t>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senti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spesso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impreparato</a:t>
            </a:r>
            <a:r>
              <a:rPr lang="en-GB" sz="1600" dirty="0">
                <a:solidFill>
                  <a:srgbClr val="3F3F3F"/>
                </a:solidFill>
                <a:latin typeface="Calibri"/>
                <a:ea typeface="Calibri"/>
                <a:cs typeface="Calibri"/>
                <a:sym typeface="Calibri"/>
              </a:rPr>
              <a:t> a </a:t>
            </a:r>
            <a:r>
              <a:rPr lang="en-GB" sz="1600" dirty="0" err="1">
                <a:solidFill>
                  <a:srgbClr val="3F3F3F"/>
                </a:solidFill>
                <a:latin typeface="Calibri"/>
                <a:ea typeface="Calibri"/>
                <a:cs typeface="Calibri"/>
                <a:sym typeface="Calibri"/>
              </a:rPr>
              <a:t>situazioni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familiari</a:t>
            </a:r>
            <a:r>
              <a:rPr lang="en-GB" sz="1600" dirty="0">
                <a:solidFill>
                  <a:srgbClr val="3F3F3F"/>
                </a:solidFill>
                <a:latin typeface="Calibri"/>
                <a:ea typeface="Calibri"/>
                <a:cs typeface="Calibri"/>
                <a:sym typeface="Calibri"/>
              </a:rPr>
              <a:t> o </a:t>
            </a:r>
            <a:r>
              <a:rPr lang="en-GB" sz="1600" dirty="0" err="1">
                <a:solidFill>
                  <a:srgbClr val="3F3F3F"/>
                </a:solidFill>
                <a:latin typeface="Calibri"/>
                <a:ea typeface="Calibri"/>
                <a:cs typeface="Calibri"/>
                <a:sym typeface="Calibri"/>
              </a:rPr>
              <a:t>professionali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senti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mai</a:t>
            </a:r>
            <a:r>
              <a:rPr lang="en-GB" sz="1600" dirty="0">
                <a:solidFill>
                  <a:srgbClr val="3F3F3F"/>
                </a:solidFill>
                <a:latin typeface="Calibri"/>
                <a:ea typeface="Calibri"/>
                <a:cs typeface="Calibri"/>
                <a:sym typeface="Calibri"/>
              </a:rPr>
              <a:t> come se la </a:t>
            </a:r>
            <a:r>
              <a:rPr lang="en-GB" sz="1600" dirty="0" err="1">
                <a:solidFill>
                  <a:srgbClr val="3F3F3F"/>
                </a:solidFill>
                <a:latin typeface="Calibri"/>
                <a:ea typeface="Calibri"/>
                <a:cs typeface="Calibri"/>
                <a:sym typeface="Calibri"/>
              </a:rPr>
              <a:t>situazione</a:t>
            </a:r>
            <a:r>
              <a:rPr lang="en-GB" sz="1600" dirty="0">
                <a:solidFill>
                  <a:srgbClr val="3F3F3F"/>
                </a:solidFill>
                <a:latin typeface="Calibri"/>
                <a:ea typeface="Calibri"/>
                <a:cs typeface="Calibri"/>
                <a:sym typeface="Calibri"/>
              </a:rPr>
              <a:t> fosse al di </a:t>
            </a:r>
            <a:r>
              <a:rPr lang="en-GB" sz="1600" dirty="0" err="1">
                <a:solidFill>
                  <a:srgbClr val="3F3F3F"/>
                </a:solidFill>
                <a:latin typeface="Calibri"/>
                <a:ea typeface="Calibri"/>
                <a:cs typeface="Calibri"/>
                <a:sym typeface="Calibri"/>
              </a:rPr>
              <a:t>là</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delle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tue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capacità</a:t>
            </a:r>
            <a:r>
              <a:rPr lang="en-GB" sz="1600" dirty="0">
                <a:solidFill>
                  <a:srgbClr val="3F3F3F"/>
                </a:solidFill>
                <a:latin typeface="Calibri"/>
                <a:ea typeface="Calibri"/>
                <a:cs typeface="Calibri"/>
                <a:sym typeface="Calibri"/>
              </a:rPr>
              <a:t>? Sei </a:t>
            </a:r>
            <a:r>
              <a:rPr lang="en-GB" sz="1600" dirty="0" err="1">
                <a:solidFill>
                  <a:srgbClr val="3F3F3F"/>
                </a:solidFill>
                <a:latin typeface="Calibri"/>
                <a:ea typeface="Calibri"/>
                <a:cs typeface="Calibri"/>
                <a:sym typeface="Calibri"/>
              </a:rPr>
              <a:t>costantemente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insicuro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dubiti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delle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tue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capacità</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personali</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professionali</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senti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inferiore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agli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altri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intorno</a:t>
            </a:r>
            <a:r>
              <a:rPr lang="en-GB" sz="1600" dirty="0">
                <a:solidFill>
                  <a:srgbClr val="3F3F3F"/>
                </a:solidFill>
                <a:latin typeface="Calibri"/>
                <a:ea typeface="Calibri"/>
                <a:cs typeface="Calibri"/>
                <a:sym typeface="Calibri"/>
              </a:rPr>
              <a:t> a te? Tutte </a:t>
            </a:r>
            <a:r>
              <a:rPr lang="en-GB" sz="1600" dirty="0" err="1">
                <a:solidFill>
                  <a:srgbClr val="3F3F3F"/>
                </a:solidFill>
                <a:latin typeface="Calibri"/>
                <a:ea typeface="Calibri"/>
                <a:cs typeface="Calibri"/>
                <a:sym typeface="Calibri"/>
              </a:rPr>
              <a:t>queste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manifestazioni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psichiche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possono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essere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collegate</a:t>
            </a:r>
            <a:r>
              <a:rPr lang="en-GB" sz="1600" dirty="0">
                <a:solidFill>
                  <a:srgbClr val="3F3F3F"/>
                </a:solidFill>
                <a:latin typeface="Calibri"/>
                <a:ea typeface="Calibri"/>
                <a:cs typeface="Calibri"/>
                <a:sym typeface="Calibri"/>
              </a:rPr>
              <a:t> a un basso senso di </a:t>
            </a:r>
            <a:r>
              <a:rPr lang="en-GB" sz="1600" dirty="0" err="1">
                <a:solidFill>
                  <a:srgbClr val="3F3F3F"/>
                </a:solidFill>
                <a:latin typeface="Calibri"/>
                <a:ea typeface="Calibri"/>
                <a:cs typeface="Calibri"/>
                <a:sym typeface="Calibri"/>
              </a:rPr>
              <a:t>autoefficacia</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ti</a:t>
            </a:r>
            <a:r>
              <a:rPr lang="en-GB" sz="1600" dirty="0">
                <a:solidFill>
                  <a:srgbClr val="3F3F3F"/>
                </a:solidFill>
                <a:latin typeface="Calibri"/>
                <a:ea typeface="Calibri"/>
                <a:cs typeface="Calibri"/>
                <a:sym typeface="Calibri"/>
              </a:rPr>
              <a:t> fa </a:t>
            </a:r>
            <a:r>
              <a:rPr lang="en-GB" sz="1600" dirty="0" err="1">
                <a:solidFill>
                  <a:srgbClr val="3F3F3F"/>
                </a:solidFill>
                <a:latin typeface="Calibri"/>
                <a:ea typeface="Calibri"/>
                <a:cs typeface="Calibri"/>
                <a:sym typeface="Calibri"/>
              </a:rPr>
              <a:t>sentire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insicuro</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incapace</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vedere</a:t>
            </a:r>
            <a:r>
              <a:rPr lang="en-GB" sz="1600" dirty="0">
                <a:solidFill>
                  <a:srgbClr val="3F3F3F"/>
                </a:solidFill>
                <a:latin typeface="Calibri"/>
                <a:ea typeface="Calibri"/>
                <a:cs typeface="Calibri"/>
                <a:sym typeface="Calibri"/>
              </a:rPr>
              <a:t> il </a:t>
            </a:r>
            <a:r>
              <a:rPr lang="en-GB" sz="1600" dirty="0" err="1">
                <a:solidFill>
                  <a:srgbClr val="3F3F3F"/>
                </a:solidFill>
                <a:latin typeface="Calibri"/>
                <a:ea typeface="Calibri"/>
                <a:cs typeface="Calibri"/>
                <a:sym typeface="Calibri"/>
              </a:rPr>
              <a:t>tuo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potenziale</a:t>
            </a:r>
            <a:r>
              <a:rPr lang="en-GB" sz="1600" dirty="0">
                <a:solidFill>
                  <a:srgbClr val="3F3F3F"/>
                </a:solidFill>
                <a:latin typeface="Calibri"/>
                <a:ea typeface="Calibri"/>
                <a:cs typeface="Calibri"/>
                <a:sym typeface="Calibri"/>
              </a:rPr>
              <a:t>.  </a:t>
            </a:r>
          </a:p>
          <a:p>
            <a:pPr lvl="0" algn="just">
              <a:lnSpc>
                <a:spcPct val="150000"/>
              </a:lnSpc>
            </a:pPr>
            <a:r>
              <a:rPr lang="en-GB" sz="1600" dirty="0">
                <a:solidFill>
                  <a:srgbClr val="3F3F3F"/>
                </a:solidFill>
                <a:latin typeface="Calibri"/>
                <a:ea typeface="Calibri"/>
                <a:cs typeface="Calibri"/>
                <a:sym typeface="Calibri"/>
              </a:rPr>
              <a:t>
Un </a:t>
            </a:r>
            <a:r>
              <a:rPr lang="en-GB" sz="1600" dirty="0" err="1">
                <a:solidFill>
                  <a:srgbClr val="3F3F3F"/>
                </a:solidFill>
                <a:latin typeface="Calibri"/>
                <a:ea typeface="Calibri"/>
                <a:cs typeface="Calibri"/>
                <a:sym typeface="Calibri"/>
              </a:rPr>
              <a:t>livello</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autoefficacia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troppo</a:t>
            </a:r>
            <a:r>
              <a:rPr lang="en-GB" sz="1600" dirty="0">
                <a:solidFill>
                  <a:srgbClr val="3F3F3F"/>
                </a:solidFill>
                <a:latin typeface="Calibri"/>
                <a:ea typeface="Calibri"/>
                <a:cs typeface="Calibri"/>
                <a:sym typeface="Calibri"/>
              </a:rPr>
              <a:t> basso </a:t>
            </a:r>
            <a:r>
              <a:rPr lang="en-GB" sz="1600" dirty="0" err="1">
                <a:solidFill>
                  <a:srgbClr val="3F3F3F"/>
                </a:solidFill>
                <a:latin typeface="Calibri"/>
                <a:ea typeface="Calibri"/>
                <a:cs typeface="Calibri"/>
                <a:sym typeface="Calibri"/>
              </a:rPr>
              <a:t>può</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avere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conseguenze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molto</a:t>
            </a:r>
            <a:r>
              <a:rPr lang="en-GB" sz="1600" dirty="0">
                <a:solidFill>
                  <a:srgbClr val="3F3F3F"/>
                </a:solidFill>
                <a:latin typeface="Calibri"/>
                <a:ea typeface="Calibri"/>
                <a:cs typeface="Calibri"/>
                <a:sym typeface="Calibri"/>
              </a:rPr>
              <a:t> negative </a:t>
            </a:r>
            <a:r>
              <a:rPr lang="en-GB" sz="1600" dirty="0" err="1">
                <a:solidFill>
                  <a:srgbClr val="3F3F3F"/>
                </a:solidFill>
                <a:latin typeface="Calibri"/>
                <a:ea typeface="Calibri"/>
                <a:cs typeface="Calibri"/>
                <a:sym typeface="Calibri"/>
              </a:rPr>
              <a:t>sulla</a:t>
            </a:r>
            <a:r>
              <a:rPr lang="en-GB" sz="1600" dirty="0">
                <a:solidFill>
                  <a:srgbClr val="3F3F3F"/>
                </a:solidFill>
                <a:latin typeface="Calibri"/>
                <a:ea typeface="Calibri"/>
                <a:cs typeface="Calibri"/>
                <a:sym typeface="Calibri"/>
              </a:rPr>
              <a:t> nostra vita </a:t>
            </a:r>
            <a:r>
              <a:rPr lang="en-GB" sz="1600" dirty="0" err="1">
                <a:solidFill>
                  <a:srgbClr val="3F3F3F"/>
                </a:solidFill>
                <a:latin typeface="Calibri"/>
                <a:ea typeface="Calibri"/>
                <a:cs typeface="Calibri"/>
                <a:sym typeface="Calibri"/>
              </a:rPr>
              <a:t>personale</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lavorativa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convincersi</a:t>
            </a:r>
            <a:r>
              <a:rPr lang="en-GB" sz="1600" dirty="0">
                <a:solidFill>
                  <a:srgbClr val="3F3F3F"/>
                </a:solidFill>
                <a:latin typeface="Calibri"/>
                <a:ea typeface="Calibri"/>
                <a:cs typeface="Calibri"/>
                <a:sym typeface="Calibri"/>
              </a:rPr>
              <a:t>, in </a:t>
            </a:r>
            <a:r>
              <a:rPr lang="en-GB" sz="1600" dirty="0" err="1">
                <a:solidFill>
                  <a:srgbClr val="3F3F3F"/>
                </a:solidFill>
                <a:latin typeface="Calibri"/>
                <a:ea typeface="Calibri"/>
                <a:cs typeface="Calibri"/>
                <a:sym typeface="Calibri"/>
              </a:rPr>
              <a:t>ogni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situazione</a:t>
            </a:r>
            <a:r>
              <a:rPr lang="en-GB" sz="1600" dirty="0">
                <a:solidFill>
                  <a:srgbClr val="3F3F3F"/>
                </a:solidFill>
                <a:latin typeface="Calibri"/>
                <a:ea typeface="Calibri"/>
                <a:cs typeface="Calibri"/>
                <a:sym typeface="Calibri"/>
              </a:rPr>
              <a:t>, che non </a:t>
            </a:r>
            <a:r>
              <a:rPr lang="en-GB" sz="1600" dirty="0" err="1">
                <a:solidFill>
                  <a:srgbClr val="3F3F3F"/>
                </a:solidFill>
                <a:latin typeface="Calibri"/>
                <a:ea typeface="Calibri"/>
                <a:cs typeface="Calibri"/>
                <a:sym typeface="Calibri"/>
              </a:rPr>
              <a:t>ce</a:t>
            </a:r>
            <a:r>
              <a:rPr lang="en-GB" sz="1600" dirty="0">
                <a:solidFill>
                  <a:srgbClr val="3F3F3F"/>
                </a:solidFill>
                <a:latin typeface="Calibri"/>
                <a:ea typeface="Calibri"/>
                <a:cs typeface="Calibri"/>
                <a:sym typeface="Calibri"/>
              </a:rPr>
              <a:t> la </a:t>
            </a:r>
            <a:r>
              <a:rPr lang="en-GB" sz="1600" dirty="0" err="1">
                <a:solidFill>
                  <a:srgbClr val="3F3F3F"/>
                </a:solidFill>
                <a:latin typeface="Calibri"/>
                <a:ea typeface="Calibri"/>
                <a:cs typeface="Calibri"/>
                <a:sym typeface="Calibri"/>
              </a:rPr>
              <a:t>facciamo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porterà</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inevitabilmente</a:t>
            </a:r>
            <a:r>
              <a:rPr lang="en-GB" sz="1600" dirty="0">
                <a:solidFill>
                  <a:srgbClr val="3F3F3F"/>
                </a:solidFill>
                <a:latin typeface="Calibri"/>
                <a:ea typeface="Calibri"/>
                <a:cs typeface="Calibri"/>
                <a:sym typeface="Calibri"/>
              </a:rPr>
              <a:t> a un </a:t>
            </a:r>
            <a:r>
              <a:rPr lang="en-GB" sz="1600" dirty="0" err="1">
                <a:solidFill>
                  <a:srgbClr val="3F3F3F"/>
                </a:solidFill>
                <a:latin typeface="Calibri"/>
                <a:ea typeface="Calibri"/>
                <a:cs typeface="Calibri"/>
                <a:sym typeface="Calibri"/>
              </a:rPr>
              <a:t>fallimento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già</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annunciato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all'inizio</a:t>
            </a:r>
            <a:r>
              <a:rPr lang="en-GB" sz="1600" dirty="0">
                <a:solidFill>
                  <a:srgbClr val="3F3F3F"/>
                </a:solidFill>
                <a:latin typeface="Calibri"/>
                <a:ea typeface="Calibri"/>
                <a:cs typeface="Calibri"/>
                <a:sym typeface="Calibri"/>
              </a:rPr>
              <a:t>.
Per </a:t>
            </a:r>
            <a:r>
              <a:rPr lang="en-GB" sz="1600" dirty="0" err="1">
                <a:solidFill>
                  <a:srgbClr val="3F3F3F"/>
                </a:solidFill>
                <a:latin typeface="Calibri"/>
                <a:ea typeface="Calibri"/>
                <a:cs typeface="Calibri"/>
                <a:sym typeface="Calibri"/>
              </a:rPr>
              <a:t>questi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motivi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essenziale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avere</a:t>
            </a:r>
            <a:r>
              <a:rPr lang="en-GB" sz="1600" dirty="0">
                <a:solidFill>
                  <a:srgbClr val="3F3F3F"/>
                </a:solidFill>
                <a:latin typeface="Calibri"/>
                <a:ea typeface="Calibri"/>
                <a:cs typeface="Calibri"/>
                <a:sym typeface="Calibri"/>
              </a:rPr>
              <a:t> un senso </a:t>
            </a:r>
            <a:r>
              <a:rPr lang="en-GB" sz="1600" dirty="0" err="1">
                <a:solidFill>
                  <a:srgbClr val="3F3F3F"/>
                </a:solidFill>
                <a:latin typeface="Calibri"/>
                <a:ea typeface="Calibri"/>
                <a:cs typeface="Calibri"/>
                <a:sym typeface="Calibri"/>
              </a:rPr>
              <a:t>equilibrato</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autoefficacia</a:t>
            </a:r>
            <a:r>
              <a:rPr lang="en-GB" sz="1600" dirty="0">
                <a:solidFill>
                  <a:srgbClr val="3F3F3F"/>
                </a:solidFill>
                <a:latin typeface="Calibri"/>
                <a:ea typeface="Calibri"/>
                <a:cs typeface="Calibri"/>
                <a:sym typeface="Calibri"/>
              </a:rPr>
              <a:t> per </a:t>
            </a:r>
            <a:r>
              <a:rPr lang="en-GB" sz="1600" dirty="0" err="1">
                <a:solidFill>
                  <a:srgbClr val="3F3F3F"/>
                </a:solidFill>
                <a:latin typeface="Calibri"/>
                <a:ea typeface="Calibri"/>
                <a:cs typeface="Calibri"/>
                <a:sym typeface="Calibri"/>
              </a:rPr>
              <a:t>tutta</a:t>
            </a:r>
            <a:r>
              <a:rPr lang="en-GB" sz="1600" dirty="0">
                <a:solidFill>
                  <a:srgbClr val="3F3F3F"/>
                </a:solidFill>
                <a:latin typeface="Calibri"/>
                <a:ea typeface="Calibri"/>
                <a:cs typeface="Calibri"/>
                <a:sym typeface="Calibri"/>
              </a:rPr>
              <a:t> la vita, che ci porta ad </a:t>
            </a:r>
            <a:r>
              <a:rPr lang="en-GB" sz="1600" dirty="0" err="1">
                <a:solidFill>
                  <a:srgbClr val="3F3F3F"/>
                </a:solidFill>
                <a:latin typeface="Calibri"/>
                <a:ea typeface="Calibri"/>
                <a:cs typeface="Calibri"/>
                <a:sym typeface="Calibri"/>
              </a:rPr>
              <a:t>essere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ottimisti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sulle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nostre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capacità</a:t>
            </a:r>
            <a:r>
              <a:rPr lang="en-GB" sz="1600" dirty="0">
                <a:solidFill>
                  <a:srgbClr val="3F3F3F"/>
                </a:solidFill>
                <a:latin typeface="Calibri"/>
                <a:ea typeface="Calibri"/>
                <a:cs typeface="Calibri"/>
                <a:sym typeface="Calibri"/>
              </a:rPr>
              <a:t> e ad </a:t>
            </a:r>
            <a:r>
              <a:rPr lang="en-GB" sz="1600" dirty="0" err="1">
                <a:solidFill>
                  <a:srgbClr val="3F3F3F"/>
                </a:solidFill>
                <a:latin typeface="Calibri"/>
                <a:ea typeface="Calibri"/>
                <a:cs typeface="Calibri"/>
                <a:sym typeface="Calibri"/>
              </a:rPr>
              <a:t>affrontare</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sfide</a:t>
            </a:r>
            <a:r>
              <a:rPr lang="en-GB" sz="1600" dirty="0">
                <a:solidFill>
                  <a:srgbClr val="3F3F3F"/>
                </a:solidFill>
                <a:latin typeface="Calibri"/>
                <a:ea typeface="Calibri"/>
                <a:cs typeface="Calibri"/>
                <a:sym typeface="Calibri"/>
              </a:rPr>
              <a:t> con la </a:t>
            </a:r>
            <a:r>
              <a:rPr lang="en-GB" sz="1600" dirty="0" err="1">
                <a:solidFill>
                  <a:srgbClr val="3F3F3F"/>
                </a:solidFill>
                <a:latin typeface="Calibri"/>
                <a:ea typeface="Calibri"/>
                <a:cs typeface="Calibri"/>
                <a:sym typeface="Calibri"/>
              </a:rPr>
              <a:t>convinzione</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potercela</a:t>
            </a:r>
            <a:r>
              <a:rPr lang="en-GB" sz="1600" dirty="0">
                <a:solidFill>
                  <a:srgbClr val="3F3F3F"/>
                </a:solidFill>
                <a:latin typeface="Calibri"/>
                <a:ea typeface="Calibri"/>
                <a:cs typeface="Calibri"/>
                <a:sym typeface="Calibri"/>
              </a:rPr>
              <a:t> fare.</a:t>
            </a:r>
            <a:endParaRPr sz="1600" dirty="0">
              <a:solidFill>
                <a:srgbClr val="3F3F3F"/>
              </a:solidFill>
              <a:latin typeface="Calibri"/>
              <a:ea typeface="Calibri"/>
              <a:cs typeface="Calibri"/>
              <a:sym typeface="Calibri"/>
            </a:endParaRPr>
          </a:p>
        </p:txBody>
      </p:sp>
      <p:sp>
        <p:nvSpPr>
          <p:cNvPr id="312" name="Google Shape;312;p14"/>
          <p:cNvSpPr/>
          <p:nvPr/>
        </p:nvSpPr>
        <p:spPr>
          <a:xfrm>
            <a:off x="833391" y="1180721"/>
            <a:ext cx="462076" cy="5900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13" name="Google Shape;313;p14"/>
          <p:cNvSpPr txBox="1">
            <a:spLocks noGrp="1"/>
          </p:cNvSpPr>
          <p:nvPr>
            <p:ph type="body" idx="2"/>
          </p:nvPr>
        </p:nvSpPr>
        <p:spPr>
          <a:xfrm>
            <a:off x="1343471" y="1364492"/>
            <a:ext cx="6288700"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Introduzione</a:t>
            </a:r>
            <a:r>
              <a:rPr lang="en-GB" sz="2400" b="1" dirty="0"/>
              <a:t>: di </a:t>
            </a:r>
            <a:r>
              <a:rPr lang="en-GB" sz="2400" b="1" dirty="0" err="1"/>
              <a:t>cosa</a:t>
            </a:r>
            <a:r>
              <a:rPr lang="en-GB" sz="2400" b="1" dirty="0"/>
              <a:t> </a:t>
            </a:r>
            <a:r>
              <a:rPr lang="en-GB" sz="2400" b="1" dirty="0" err="1"/>
              <a:t>si</a:t>
            </a:r>
            <a:r>
              <a:rPr lang="en-GB" sz="2400" b="1" dirty="0"/>
              <a:t> </a:t>
            </a:r>
            <a:r>
              <a:rPr lang="en-GB" sz="2400" b="1" dirty="0" err="1"/>
              <a:t>tratta</a:t>
            </a:r>
            <a:r>
              <a:rPr lang="en-GB" sz="2400" b="1" dirty="0"/>
              <a:t>?</a:t>
            </a:r>
            <a:endParaRPr sz="2400" b="1" dirty="0"/>
          </a:p>
        </p:txBody>
      </p:sp>
      <p:pic>
        <p:nvPicPr>
          <p:cNvPr id="314" name="Google Shape;314;p14" descr="A picture containing text, snow, outdoor, skiing&#10;&#10;Description automatically generated"/>
          <p:cNvPicPr preferRelativeResize="0"/>
          <p:nvPr/>
        </p:nvPicPr>
        <p:blipFill rotWithShape="1">
          <a:blip r:embed="rId3">
            <a:alphaModFix/>
          </a:blip>
          <a:srcRect l="17120" t="2379" r="9657" b="11080"/>
          <a:stretch/>
        </p:blipFill>
        <p:spPr>
          <a:xfrm>
            <a:off x="10693641" y="253525"/>
            <a:ext cx="1088135" cy="13583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1: </a:t>
            </a:r>
            <a:r>
              <a:rPr lang="en-GB" sz="3733" dirty="0" err="1"/>
              <a:t>Cerca</a:t>
            </a:r>
            <a:r>
              <a:rPr lang="en-GB" sz="3733" dirty="0"/>
              <a:t> di </a:t>
            </a:r>
            <a:r>
              <a:rPr lang="en-GB" sz="3733" dirty="0" err="1"/>
              <a:t>essere</a:t>
            </a:r>
            <a:r>
              <a:rPr lang="en-GB" sz="3733" dirty="0"/>
              <a:t> il </a:t>
            </a:r>
            <a:r>
              <a:rPr lang="en-GB" sz="3733" dirty="0" err="1"/>
              <a:t>tuo</a:t>
            </a:r>
            <a:r>
              <a:rPr lang="en-GB" sz="3733" dirty="0"/>
              <a:t> mental coach</a:t>
            </a:r>
          </a:p>
        </p:txBody>
      </p:sp>
      <p:sp>
        <p:nvSpPr>
          <p:cNvPr id="320" name="Google Shape;320;p15"/>
          <p:cNvSpPr/>
          <p:nvPr/>
        </p:nvSpPr>
        <p:spPr>
          <a:xfrm>
            <a:off x="2386430" y="2089794"/>
            <a:ext cx="7419140" cy="30617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lvl="0" algn="just">
              <a:lnSpc>
                <a:spcPct val="150000"/>
              </a:lnSpc>
            </a:pPr>
            <a:r>
              <a:rPr lang="en-GB" sz="1800" dirty="0">
                <a:solidFill>
                  <a:srgbClr val="3F3F3F"/>
                </a:solidFill>
                <a:latin typeface="Calibri"/>
                <a:ea typeface="Calibri"/>
                <a:cs typeface="Calibri"/>
                <a:sym typeface="Calibri"/>
              </a:rPr>
              <a:t>Come </a:t>
            </a:r>
            <a:r>
              <a:rPr lang="en-GB" sz="1800" dirty="0" err="1">
                <a:solidFill>
                  <a:srgbClr val="3F3F3F"/>
                </a:solidFill>
                <a:latin typeface="Calibri"/>
                <a:ea typeface="Calibri"/>
                <a:cs typeface="Calibri"/>
                <a:sym typeface="Calibri"/>
              </a:rPr>
              <a:t>nelle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pagine</a:t>
            </a:r>
            <a:r>
              <a:rPr lang="en-GB" sz="1800" dirty="0">
                <a:solidFill>
                  <a:srgbClr val="3F3F3F"/>
                </a:solidFill>
                <a:latin typeface="Calibri"/>
                <a:ea typeface="Calibri"/>
                <a:cs typeface="Calibri"/>
                <a:sym typeface="Calibri"/>
              </a:rPr>
              <a:t> che </a:t>
            </a:r>
            <a:r>
              <a:rPr lang="en-GB" sz="1800" dirty="0" err="1">
                <a:solidFill>
                  <a:srgbClr val="3F3F3F"/>
                </a:solidFill>
                <a:latin typeface="Calibri"/>
                <a:ea typeface="Calibri"/>
                <a:cs typeface="Calibri"/>
                <a:sym typeface="Calibri"/>
              </a:rPr>
              <a:t>seguono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guiderò</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attraverso</a:t>
            </a:r>
            <a:r>
              <a:rPr lang="en-GB" sz="1800" dirty="0">
                <a:solidFill>
                  <a:srgbClr val="3F3F3F"/>
                </a:solidFill>
                <a:latin typeface="Calibri"/>
                <a:ea typeface="Calibri"/>
                <a:cs typeface="Calibri"/>
                <a:sym typeface="Calibri"/>
              </a:rPr>
              <a:t> un </a:t>
            </a:r>
            <a:r>
              <a:rPr lang="en-GB" sz="1800" dirty="0" err="1">
                <a:solidFill>
                  <a:srgbClr val="3F3F3F"/>
                </a:solidFill>
                <a:latin typeface="Calibri"/>
                <a:ea typeface="Calibri"/>
                <a:cs typeface="Calibri"/>
                <a:sym typeface="Calibri"/>
              </a:rPr>
              <a:t>rapido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esercizio</a:t>
            </a:r>
            <a:r>
              <a:rPr lang="en-GB" sz="1800" dirty="0">
                <a:solidFill>
                  <a:srgbClr val="3F3F3F"/>
                </a:solidFill>
                <a:latin typeface="Calibri"/>
                <a:ea typeface="Calibri"/>
                <a:cs typeface="Calibri"/>
                <a:sym typeface="Calibri"/>
              </a:rPr>
              <a:t> che </a:t>
            </a:r>
            <a:r>
              <a:rPr lang="en-GB" sz="1800" dirty="0" err="1">
                <a:solidFill>
                  <a:srgbClr val="3F3F3F"/>
                </a:solidFill>
                <a:latin typeface="Calibri"/>
                <a:ea typeface="Calibri"/>
                <a:cs typeface="Calibri"/>
                <a:sym typeface="Calibri"/>
              </a:rPr>
              <a:t>puoi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completare</a:t>
            </a:r>
            <a:r>
              <a:rPr lang="en-GB" sz="1800" dirty="0">
                <a:solidFill>
                  <a:srgbClr val="3F3F3F"/>
                </a:solidFill>
                <a:latin typeface="Calibri"/>
                <a:ea typeface="Calibri"/>
                <a:cs typeface="Calibri"/>
                <a:sym typeface="Calibri"/>
              </a:rPr>
              <a:t> in </a:t>
            </a:r>
            <a:r>
              <a:rPr lang="en-GB" sz="1800" dirty="0" err="1">
                <a:solidFill>
                  <a:srgbClr val="3F3F3F"/>
                </a:solidFill>
                <a:latin typeface="Calibri"/>
                <a:ea typeface="Calibri"/>
                <a:cs typeface="Calibri"/>
                <a:sym typeface="Calibri"/>
              </a:rPr>
              <a:t>qualsiasi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momento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giornata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ogni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giorno</a:t>
            </a:r>
            <a:r>
              <a:rPr lang="en-GB" sz="1800" dirty="0">
                <a:solidFill>
                  <a:srgbClr val="3F3F3F"/>
                </a:solidFill>
                <a:latin typeface="Calibri"/>
                <a:ea typeface="Calibri"/>
                <a:cs typeface="Calibri"/>
                <a:sym typeface="Calibri"/>
              </a:rPr>
              <a:t> per </a:t>
            </a:r>
            <a:r>
              <a:rPr lang="en-GB" sz="1800" dirty="0" err="1">
                <a:solidFill>
                  <a:srgbClr val="3F3F3F"/>
                </a:solidFill>
                <a:latin typeface="Calibri"/>
                <a:ea typeface="Calibri"/>
                <a:cs typeface="Calibri"/>
                <a:sym typeface="Calibri"/>
              </a:rPr>
              <a:t>aumentare</a:t>
            </a:r>
            <a:r>
              <a:rPr lang="en-GB" sz="1800" dirty="0">
                <a:solidFill>
                  <a:srgbClr val="3F3F3F"/>
                </a:solidFill>
                <a:latin typeface="Calibri"/>
                <a:ea typeface="Calibri"/>
                <a:cs typeface="Calibri"/>
                <a:sym typeface="Calibri"/>
              </a:rPr>
              <a:t> il </a:t>
            </a:r>
            <a:r>
              <a:rPr lang="en-GB" sz="1800" dirty="0" err="1">
                <a:solidFill>
                  <a:srgbClr val="3F3F3F"/>
                </a:solidFill>
                <a:latin typeface="Calibri"/>
                <a:ea typeface="Calibri"/>
                <a:cs typeface="Calibri"/>
                <a:sym typeface="Calibri"/>
              </a:rPr>
              <a:t>tuo</a:t>
            </a:r>
            <a:r>
              <a:rPr lang="en-GB" sz="1800" dirty="0">
                <a:solidFill>
                  <a:srgbClr val="3F3F3F"/>
                </a:solidFill>
                <a:latin typeface="Calibri"/>
                <a:ea typeface="Calibri"/>
                <a:cs typeface="Calibri"/>
                <a:sym typeface="Calibri"/>
              </a:rPr>
              <a:t> senso di </a:t>
            </a:r>
            <a:r>
              <a:rPr lang="en-GB" sz="1800" dirty="0" err="1">
                <a:solidFill>
                  <a:srgbClr val="3F3F3F"/>
                </a:solidFill>
                <a:latin typeface="Calibri"/>
                <a:ea typeface="Calibri"/>
                <a:cs typeface="Calibri"/>
                <a:sym typeface="Calibri"/>
              </a:rPr>
              <a:t>autoefficacia</a:t>
            </a:r>
            <a:r>
              <a:rPr lang="en-GB" sz="1800" dirty="0">
                <a:solidFill>
                  <a:srgbClr val="3F3F3F"/>
                </a:solidFill>
                <a:latin typeface="Calibri"/>
                <a:ea typeface="Calibri"/>
                <a:cs typeface="Calibri"/>
                <a:sym typeface="Calibri"/>
              </a:rPr>
              <a:t>. Per </a:t>
            </a:r>
            <a:r>
              <a:rPr lang="en-GB" sz="1800" dirty="0" err="1">
                <a:solidFill>
                  <a:srgbClr val="3F3F3F"/>
                </a:solidFill>
                <a:latin typeface="Calibri"/>
                <a:ea typeface="Calibri"/>
                <a:cs typeface="Calibri"/>
                <a:sym typeface="Calibri"/>
              </a:rPr>
              <a:t>imparare</a:t>
            </a:r>
            <a:r>
              <a:rPr lang="en-GB" sz="1800" dirty="0">
                <a:solidFill>
                  <a:srgbClr val="3F3F3F"/>
                </a:solidFill>
                <a:latin typeface="Calibri"/>
                <a:ea typeface="Calibri"/>
                <a:cs typeface="Calibri"/>
                <a:sym typeface="Calibri"/>
              </a:rPr>
              <a:t> a credere di </a:t>
            </a:r>
            <a:r>
              <a:rPr lang="en-GB" sz="1800" dirty="0" err="1">
                <a:solidFill>
                  <a:srgbClr val="3F3F3F"/>
                </a:solidFill>
                <a:latin typeface="Calibri"/>
                <a:ea typeface="Calibri"/>
                <a:cs typeface="Calibri"/>
                <a:sym typeface="Calibri"/>
              </a:rPr>
              <a:t>più</a:t>
            </a:r>
            <a:r>
              <a:rPr lang="en-GB" sz="1800" dirty="0">
                <a:solidFill>
                  <a:srgbClr val="3F3F3F"/>
                </a:solidFill>
                <a:latin typeface="Calibri"/>
                <a:ea typeface="Calibri"/>
                <a:cs typeface="Calibri"/>
                <a:sym typeface="Calibri"/>
              </a:rPr>
              <a:t> in </a:t>
            </a:r>
            <a:r>
              <a:rPr lang="en-GB" sz="1800" dirty="0" err="1">
                <a:solidFill>
                  <a:srgbClr val="3F3F3F"/>
                </a:solidFill>
                <a:latin typeface="Calibri"/>
                <a:ea typeface="Calibri"/>
                <a:cs typeface="Calibri"/>
                <a:sym typeface="Calibri"/>
              </a:rPr>
              <a:t>noi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stessi</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nei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nostri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atteggiamenti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possiamo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usare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questa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istruzione</a:t>
            </a:r>
            <a:r>
              <a:rPr lang="en-GB" sz="1800" dirty="0">
                <a:solidFill>
                  <a:srgbClr val="3F3F3F"/>
                </a:solidFill>
                <a:latin typeface="Calibri"/>
                <a:ea typeface="Calibri"/>
                <a:cs typeface="Calibri"/>
                <a:sym typeface="Calibri"/>
              </a:rPr>
              <a:t> come nostro mantra </a:t>
            </a:r>
            <a:r>
              <a:rPr lang="en-GB" sz="1800" dirty="0" err="1">
                <a:solidFill>
                  <a:srgbClr val="3F3F3F"/>
                </a:solidFill>
                <a:latin typeface="Calibri"/>
                <a:ea typeface="Calibri"/>
                <a:cs typeface="Calibri"/>
                <a:sym typeface="Calibri"/>
              </a:rPr>
              <a:t>quotidiano</a:t>
            </a:r>
            <a:r>
              <a:rPr lang="en-GB" sz="1800" dirty="0">
                <a:solidFill>
                  <a:srgbClr val="3F3F3F"/>
                </a:solidFill>
                <a:latin typeface="Calibri"/>
                <a:ea typeface="Calibri"/>
                <a:cs typeface="Calibri"/>
                <a:sym typeface="Calibri"/>
              </a:rPr>
              <a:t>. </a:t>
            </a:r>
            <a:endParaRPr sz="1800" dirty="0">
              <a:solidFill>
                <a:srgbClr val="3F3F3F"/>
              </a:solidFill>
              <a:latin typeface="Calibri"/>
              <a:ea typeface="Calibri"/>
              <a:cs typeface="Calibri"/>
              <a:sym typeface="Calibri"/>
            </a:endParaRPr>
          </a:p>
        </p:txBody>
      </p:sp>
      <p:sp>
        <p:nvSpPr>
          <p:cNvPr id="321" name="Google Shape;321;p15"/>
          <p:cNvSpPr/>
          <p:nvPr/>
        </p:nvSpPr>
        <p:spPr>
          <a:xfrm>
            <a:off x="1007435" y="1325109"/>
            <a:ext cx="462076" cy="455827"/>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22" name="Google Shape;322;p15"/>
          <p:cNvSpPr txBox="1"/>
          <p:nvPr/>
        </p:nvSpPr>
        <p:spPr>
          <a:xfrm>
            <a:off x="1469512" y="1366620"/>
            <a:ext cx="4338457" cy="377065"/>
          </a:xfrm>
          <a:prstGeom prst="rect">
            <a:avLst/>
          </a:prstGeom>
          <a:noFill/>
          <a:ln>
            <a:noFill/>
          </a:ln>
        </p:spPr>
        <p:txBody>
          <a:bodyPr spcFirstLastPara="1" wrap="square" lIns="91425" tIns="45700" rIns="91425" bIns="45700" anchor="ctr" anchorCtr="0">
            <a:noAutofit/>
          </a:bodyPr>
          <a:lstStyle/>
          <a:p>
            <a:pPr lvl="0">
              <a:buClr>
                <a:srgbClr val="3F3F3F"/>
              </a:buClr>
              <a:buSzPts val="2400"/>
            </a:pPr>
            <a:r>
              <a:rPr lang="en-GB" sz="2400" b="1" dirty="0">
                <a:solidFill>
                  <a:srgbClr val="3F3F3F"/>
                </a:solidFill>
                <a:latin typeface="Calibri"/>
                <a:ea typeface="Calibri"/>
                <a:cs typeface="Calibri"/>
                <a:sym typeface="Calibri"/>
              </a:rPr>
              <a:t>Task: In </a:t>
            </a:r>
            <a:r>
              <a:rPr lang="en-GB" sz="2400" b="1" dirty="0" err="1">
                <a:solidFill>
                  <a:srgbClr val="3F3F3F"/>
                </a:solidFill>
                <a:latin typeface="Calibri"/>
                <a:ea typeface="Calibri"/>
                <a:cs typeface="Calibri"/>
                <a:sym typeface="Calibri"/>
              </a:rPr>
              <a:t>cosa</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consiste</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l’attività</a:t>
            </a:r>
            <a:r>
              <a:rPr lang="en-GB" sz="2400" b="1" dirty="0">
                <a:solidFill>
                  <a:srgbClr val="3F3F3F"/>
                </a:solidFill>
                <a:latin typeface="Calibri"/>
                <a:ea typeface="Calibri"/>
                <a:cs typeface="Calibri"/>
                <a:sym typeface="Calibri"/>
              </a:rPr>
              <a:t>?</a:t>
            </a:r>
            <a:endParaRPr sz="2400" b="1" dirty="0">
              <a:solidFill>
                <a:srgbClr val="3F3F3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6"/>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1: </a:t>
            </a:r>
            <a:r>
              <a:rPr lang="en-GB" sz="3733" dirty="0" err="1"/>
              <a:t>Cerca</a:t>
            </a:r>
            <a:r>
              <a:rPr lang="en-GB" sz="3733" dirty="0"/>
              <a:t> di </a:t>
            </a:r>
            <a:r>
              <a:rPr lang="en-GB" sz="3733" dirty="0" err="1"/>
              <a:t>essere</a:t>
            </a:r>
            <a:r>
              <a:rPr lang="en-GB" sz="3733" dirty="0"/>
              <a:t> il </a:t>
            </a:r>
            <a:r>
              <a:rPr lang="en-GB" sz="3733" dirty="0" err="1"/>
              <a:t>tuo</a:t>
            </a:r>
            <a:r>
              <a:rPr lang="en-GB" sz="3733" dirty="0"/>
              <a:t> mental coach</a:t>
            </a:r>
          </a:p>
        </p:txBody>
      </p:sp>
      <p:sp>
        <p:nvSpPr>
          <p:cNvPr id="328" name="Google Shape;328;p16"/>
          <p:cNvSpPr/>
          <p:nvPr/>
        </p:nvSpPr>
        <p:spPr>
          <a:xfrm>
            <a:off x="752933" y="1005800"/>
            <a:ext cx="446524" cy="4502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29" name="Google Shape;329;p16"/>
          <p:cNvSpPr/>
          <p:nvPr/>
        </p:nvSpPr>
        <p:spPr>
          <a:xfrm>
            <a:off x="635394" y="1760842"/>
            <a:ext cx="10921213" cy="409135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285750" lvl="0" indent="-285750" algn="just">
              <a:lnSpc>
                <a:spcPct val="150000"/>
              </a:lnSpc>
              <a:buClr>
                <a:srgbClr val="3F3F3F"/>
              </a:buClr>
              <a:buSzPts val="1800"/>
              <a:buFont typeface="Arial"/>
              <a:buChar char="•"/>
            </a:pP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Descrivi</a:t>
            </a:r>
            <a:r>
              <a:rPr lang="en-GB" sz="1800" dirty="0">
                <a:solidFill>
                  <a:srgbClr val="3F3F3F"/>
                </a:solidFill>
                <a:latin typeface="Calibri"/>
                <a:ea typeface="Calibri"/>
                <a:cs typeface="Calibri"/>
                <a:sym typeface="Calibri"/>
              </a:rPr>
              <a:t> una </a:t>
            </a:r>
            <a:r>
              <a:rPr lang="en-GB" sz="1800" dirty="0" err="1">
                <a:solidFill>
                  <a:srgbClr val="3F3F3F"/>
                </a:solidFill>
                <a:latin typeface="Calibri"/>
                <a:ea typeface="Calibri"/>
                <a:cs typeface="Calibri"/>
                <a:sym typeface="Calibri"/>
              </a:rPr>
              <a:t>situazione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spiacevole</a:t>
            </a:r>
            <a:r>
              <a:rPr lang="en-GB" sz="1800" dirty="0">
                <a:solidFill>
                  <a:srgbClr val="3F3F3F"/>
                </a:solidFill>
                <a:latin typeface="Calibri"/>
                <a:ea typeface="Calibri"/>
                <a:cs typeface="Calibri"/>
                <a:sym typeface="Calibri"/>
              </a:rPr>
              <a:t>) che </a:t>
            </a:r>
            <a:r>
              <a:rPr lang="en-GB" sz="1800" dirty="0" err="1">
                <a:solidFill>
                  <a:srgbClr val="3F3F3F"/>
                </a:solidFill>
                <a:latin typeface="Calibri"/>
                <a:ea typeface="Calibri"/>
                <a:cs typeface="Calibri"/>
                <a:sym typeface="Calibri"/>
              </a:rPr>
              <a:t>abbiamo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dovuto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affrontare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nell'ultimo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periodo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nostra vita,
 </a:t>
            </a:r>
            <a:r>
              <a:rPr lang="en-GB" sz="1800" dirty="0" err="1">
                <a:solidFill>
                  <a:srgbClr val="3F3F3F"/>
                </a:solidFill>
                <a:latin typeface="Calibri"/>
                <a:ea typeface="Calibri"/>
                <a:cs typeface="Calibri"/>
                <a:sym typeface="Calibri"/>
              </a:rPr>
              <a:t>Descrivi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inizialmente</a:t>
            </a:r>
            <a:r>
              <a:rPr lang="en-GB" sz="1800" dirty="0">
                <a:solidFill>
                  <a:srgbClr val="3F3F3F"/>
                </a:solidFill>
                <a:latin typeface="Calibri"/>
                <a:ea typeface="Calibri"/>
                <a:cs typeface="Calibri"/>
                <a:sym typeface="Calibri"/>
              </a:rPr>
              <a:t> qual era </a:t>
            </a:r>
            <a:r>
              <a:rPr lang="en-GB" sz="1800" dirty="0" err="1">
                <a:solidFill>
                  <a:srgbClr val="3F3F3F"/>
                </a:solidFill>
                <a:latin typeface="Calibri"/>
                <a:ea typeface="Calibri"/>
                <a:cs typeface="Calibri"/>
                <a:sym typeface="Calibri"/>
              </a:rPr>
              <a:t>l'obiettivo</a:t>
            </a:r>
            <a:r>
              <a:rPr lang="en-GB" sz="1800" dirty="0">
                <a:solidFill>
                  <a:srgbClr val="3F3F3F"/>
                </a:solidFill>
                <a:latin typeface="Calibri"/>
                <a:ea typeface="Calibri"/>
                <a:cs typeface="Calibri"/>
                <a:sym typeface="Calibri"/>
              </a:rPr>
              <a:t> che ci </a:t>
            </a:r>
            <a:r>
              <a:rPr lang="en-GB" sz="1800" dirty="0" err="1">
                <a:solidFill>
                  <a:srgbClr val="3F3F3F"/>
                </a:solidFill>
                <a:latin typeface="Calibri"/>
                <a:ea typeface="Calibri"/>
                <a:cs typeface="Calibri"/>
                <a:sym typeface="Calibri"/>
              </a:rPr>
              <a:t>siamo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prefissati</a:t>
            </a:r>
            <a:r>
              <a:rPr lang="en-GB" sz="1800" dirty="0">
                <a:solidFill>
                  <a:srgbClr val="3F3F3F"/>
                </a:solidFill>
                <a:latin typeface="Calibri"/>
                <a:ea typeface="Calibri"/>
                <a:cs typeface="Calibri"/>
                <a:sym typeface="Calibri"/>
              </a:rPr>
              <a:t> di </a:t>
            </a:r>
            <a:r>
              <a:rPr lang="en-GB" sz="1800" dirty="0" err="1">
                <a:solidFill>
                  <a:srgbClr val="3F3F3F"/>
                </a:solidFill>
                <a:latin typeface="Calibri"/>
                <a:ea typeface="Calibri"/>
                <a:cs typeface="Calibri"/>
                <a:sym typeface="Calibri"/>
              </a:rPr>
              <a:t>raggiungere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Parlare</a:t>
            </a:r>
            <a:r>
              <a:rPr lang="en-GB" sz="1800" dirty="0">
                <a:solidFill>
                  <a:srgbClr val="3F3F3F"/>
                </a:solidFill>
                <a:latin typeface="Calibri"/>
                <a:ea typeface="Calibri"/>
                <a:cs typeface="Calibri"/>
                <a:sym typeface="Calibri"/>
              </a:rPr>
              <a:t> del </a:t>
            </a:r>
            <a:r>
              <a:rPr lang="en-GB" sz="1800" dirty="0" err="1">
                <a:solidFill>
                  <a:srgbClr val="3F3F3F"/>
                </a:solidFill>
                <a:latin typeface="Calibri"/>
                <a:ea typeface="Calibri"/>
                <a:cs typeface="Calibri"/>
                <a:sym typeface="Calibri"/>
              </a:rPr>
              <a:t>comportamento</a:t>
            </a:r>
            <a:r>
              <a:rPr lang="en-GB" sz="1800" dirty="0">
                <a:solidFill>
                  <a:srgbClr val="3F3F3F"/>
                </a:solidFill>
                <a:latin typeface="Calibri"/>
                <a:ea typeface="Calibri"/>
                <a:cs typeface="Calibri"/>
                <a:sym typeface="Calibri"/>
              </a:rPr>
              <a:t> che </a:t>
            </a:r>
            <a:r>
              <a:rPr lang="en-GB" sz="1800" dirty="0" err="1">
                <a:solidFill>
                  <a:srgbClr val="3F3F3F"/>
                </a:solidFill>
                <a:latin typeface="Calibri"/>
                <a:ea typeface="Calibri"/>
                <a:cs typeface="Calibri"/>
                <a:sym typeface="Calibri"/>
              </a:rPr>
              <a:t>abbiamo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seguito</a:t>
            </a:r>
            <a:r>
              <a:rPr lang="en-GB" sz="1800" dirty="0">
                <a:solidFill>
                  <a:srgbClr val="3F3F3F"/>
                </a:solidFill>
                <a:latin typeface="Calibri"/>
                <a:ea typeface="Calibri"/>
                <a:cs typeface="Calibri"/>
                <a:sym typeface="Calibri"/>
              </a:rPr>
              <a:t> per </a:t>
            </a:r>
            <a:r>
              <a:rPr lang="en-GB" sz="1800" dirty="0" err="1">
                <a:solidFill>
                  <a:srgbClr val="3F3F3F"/>
                </a:solidFill>
                <a:latin typeface="Calibri"/>
                <a:ea typeface="Calibri"/>
                <a:cs typeface="Calibri"/>
                <a:sym typeface="Calibri"/>
              </a:rPr>
              <a:t>uscire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dalla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situazione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iniziale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concentrarsi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sulle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nostre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azioni</a:t>
            </a:r>
            <a:r>
              <a:rPr lang="en-GB" sz="1800" dirty="0">
                <a:solidFill>
                  <a:srgbClr val="3F3F3F"/>
                </a:solidFill>
                <a:latin typeface="Calibri"/>
                <a:ea typeface="Calibri"/>
                <a:cs typeface="Calibri"/>
                <a:sym typeface="Calibri"/>
              </a:rPr>
              <a:t> che ci </a:t>
            </a:r>
            <a:r>
              <a:rPr lang="en-GB" sz="1800" dirty="0" err="1">
                <a:solidFill>
                  <a:srgbClr val="3F3F3F"/>
                </a:solidFill>
                <a:latin typeface="Calibri"/>
                <a:ea typeface="Calibri"/>
                <a:cs typeface="Calibri"/>
                <a:sym typeface="Calibri"/>
              </a:rPr>
              <a:t>hanno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portato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alla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soluzione</a:t>
            </a:r>
            <a:r>
              <a:rPr lang="en-GB" sz="1800" dirty="0">
                <a:solidFill>
                  <a:srgbClr val="3F3F3F"/>
                </a:solidFill>
                <a:latin typeface="Calibri"/>
                <a:ea typeface="Calibri"/>
                <a:cs typeface="Calibri"/>
                <a:sym typeface="Calibri"/>
              </a:rPr>
              <a:t> del </a:t>
            </a:r>
            <a:r>
              <a:rPr lang="en-GB" sz="1800" dirty="0" err="1">
                <a:solidFill>
                  <a:srgbClr val="3F3F3F"/>
                </a:solidFill>
                <a:latin typeface="Calibri"/>
                <a:ea typeface="Calibri"/>
                <a:cs typeface="Calibri"/>
                <a:sym typeface="Calibri"/>
              </a:rPr>
              <a:t>problema</a:t>
            </a:r>
            <a:endParaRPr lang="en-GB" sz="1800" dirty="0">
              <a:solidFill>
                <a:srgbClr val="3F3F3F"/>
              </a:solidFill>
              <a:latin typeface="Calibri"/>
              <a:ea typeface="Calibri"/>
              <a:cs typeface="Calibri"/>
              <a:sym typeface="Calibri"/>
            </a:endParaRPr>
          </a:p>
          <a:p>
            <a:pPr lvl="0" algn="just">
              <a:lnSpc>
                <a:spcPct val="150000"/>
              </a:lnSpc>
              <a:buClr>
                <a:srgbClr val="3F3F3F"/>
              </a:buClr>
              <a:buSzPts val="1800"/>
            </a:pPr>
            <a:endParaRPr sz="1800" dirty="0">
              <a:solidFill>
                <a:srgbClr val="3F3F3F"/>
              </a:solidFill>
              <a:latin typeface="Calibri"/>
              <a:ea typeface="Calibri"/>
              <a:cs typeface="Calibri"/>
              <a:sym typeface="Calibri"/>
            </a:endParaRPr>
          </a:p>
          <a:p>
            <a:pPr lvl="0" algn="just">
              <a:lnSpc>
                <a:spcPct val="150000"/>
              </a:lnSpc>
              <a:spcBef>
                <a:spcPts val="1333"/>
              </a:spcBef>
            </a:pPr>
            <a:r>
              <a:rPr lang="en-GB" sz="1800" dirty="0" err="1">
                <a:solidFill>
                  <a:srgbClr val="3F3F3F"/>
                </a:solidFill>
                <a:latin typeface="Calibri"/>
                <a:ea typeface="Calibri"/>
                <a:cs typeface="Calibri"/>
                <a:sym typeface="Calibri"/>
              </a:rPr>
              <a:t>Seguendo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questi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semplici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punti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focalizzi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l'attenzione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sulla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tua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capacità</a:t>
            </a:r>
            <a:r>
              <a:rPr lang="en-GB" sz="1800" dirty="0">
                <a:solidFill>
                  <a:srgbClr val="3F3F3F"/>
                </a:solidFill>
                <a:latin typeface="Calibri"/>
                <a:ea typeface="Calibri"/>
                <a:cs typeface="Calibri"/>
                <a:sym typeface="Calibri"/>
              </a:rPr>
              <a:t> di </a:t>
            </a:r>
            <a:r>
              <a:rPr lang="en-GB" sz="1800" dirty="0" err="1">
                <a:solidFill>
                  <a:srgbClr val="3F3F3F"/>
                </a:solidFill>
                <a:latin typeface="Calibri"/>
                <a:ea typeface="Calibri"/>
                <a:cs typeface="Calibri"/>
                <a:sym typeface="Calibri"/>
              </a:rPr>
              <a:t>emergere</a:t>
            </a:r>
            <a:r>
              <a:rPr lang="en-GB" sz="1800" dirty="0">
                <a:solidFill>
                  <a:srgbClr val="3F3F3F"/>
                </a:solidFill>
                <a:latin typeface="Calibri"/>
                <a:ea typeface="Calibri"/>
                <a:cs typeface="Calibri"/>
                <a:sym typeface="Calibri"/>
              </a:rPr>
              <a:t> da una </a:t>
            </a:r>
            <a:r>
              <a:rPr lang="en-GB" sz="1800" dirty="0" err="1">
                <a:solidFill>
                  <a:srgbClr val="3F3F3F"/>
                </a:solidFill>
                <a:latin typeface="Calibri"/>
                <a:ea typeface="Calibri"/>
                <a:cs typeface="Calibri"/>
                <a:sym typeface="Calibri"/>
              </a:rPr>
              <a:t>situazione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spiacevole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attuando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azioni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innescate</a:t>
            </a:r>
            <a:r>
              <a:rPr lang="en-GB" sz="1800" dirty="0">
                <a:solidFill>
                  <a:srgbClr val="3F3F3F"/>
                </a:solidFill>
                <a:latin typeface="Calibri"/>
                <a:ea typeface="Calibri"/>
                <a:cs typeface="Calibri"/>
                <a:sym typeface="Calibri"/>
              </a:rPr>
              <a:t> dal nostro senso di </a:t>
            </a:r>
            <a:r>
              <a:rPr lang="en-GB" sz="1800" dirty="0" err="1">
                <a:solidFill>
                  <a:srgbClr val="3F3F3F"/>
                </a:solidFill>
                <a:latin typeface="Calibri"/>
                <a:ea typeface="Calibri"/>
                <a:cs typeface="Calibri"/>
                <a:sym typeface="Calibri"/>
              </a:rPr>
              <a:t>controllo</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gestione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difficoltà</a:t>
            </a:r>
            <a:r>
              <a:rPr lang="en-GB" sz="1800" dirty="0">
                <a:solidFill>
                  <a:srgbClr val="3F3F3F"/>
                </a:solidFill>
                <a:latin typeface="Calibri"/>
                <a:ea typeface="Calibri"/>
                <a:cs typeface="Calibri"/>
                <a:sym typeface="Calibri"/>
              </a:rPr>
              <a:t>.
</a:t>
            </a:r>
            <a:endParaRPr dirty="0"/>
          </a:p>
        </p:txBody>
      </p:sp>
      <p:sp>
        <p:nvSpPr>
          <p:cNvPr id="330" name="Google Shape;330;p16"/>
          <p:cNvSpPr txBox="1">
            <a:spLocks noGrp="1"/>
          </p:cNvSpPr>
          <p:nvPr>
            <p:ph type="body" idx="2"/>
          </p:nvPr>
        </p:nvSpPr>
        <p:spPr>
          <a:xfrm>
            <a:off x="1199456" y="1074722"/>
            <a:ext cx="6048672"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Processo</a:t>
            </a:r>
            <a:r>
              <a:rPr lang="en-GB" sz="2400" b="1" dirty="0"/>
              <a:t>: Cosa </a:t>
            </a:r>
            <a:r>
              <a:rPr lang="en-GB" sz="2400" b="1" dirty="0" err="1"/>
              <a:t>dovrò</a:t>
            </a:r>
            <a:r>
              <a:rPr lang="en-GB" sz="2400" b="1" dirty="0"/>
              <a:t> fare?</a:t>
            </a:r>
            <a:endParaRPr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1: </a:t>
            </a:r>
            <a:r>
              <a:rPr lang="en-GB" sz="3733" dirty="0" err="1"/>
              <a:t>Cerca</a:t>
            </a:r>
            <a:r>
              <a:rPr lang="en-GB" sz="3733" dirty="0"/>
              <a:t> di </a:t>
            </a:r>
            <a:r>
              <a:rPr lang="en-GB" sz="3733" dirty="0" err="1"/>
              <a:t>essere</a:t>
            </a:r>
            <a:r>
              <a:rPr lang="en-GB" sz="3733" dirty="0"/>
              <a:t> il </a:t>
            </a:r>
            <a:r>
              <a:rPr lang="en-GB" sz="3733" dirty="0" err="1"/>
              <a:t>tuo</a:t>
            </a:r>
            <a:r>
              <a:rPr lang="en-GB" sz="3733" dirty="0"/>
              <a:t> mental coach</a:t>
            </a:r>
          </a:p>
        </p:txBody>
      </p:sp>
      <p:sp>
        <p:nvSpPr>
          <p:cNvPr id="336" name="Google Shape;336;p17"/>
          <p:cNvSpPr/>
          <p:nvPr/>
        </p:nvSpPr>
        <p:spPr>
          <a:xfrm rot="-5400000" flipH="1">
            <a:off x="808643" y="1131517"/>
            <a:ext cx="559571" cy="5460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37" name="Google Shape;337;p17"/>
          <p:cNvSpPr/>
          <p:nvPr/>
        </p:nvSpPr>
        <p:spPr>
          <a:xfrm>
            <a:off x="564471" y="2058842"/>
            <a:ext cx="4761909" cy="38276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0" marR="0" lvl="0" indent="0" algn="ctr" rtl="0">
              <a:spcBef>
                <a:spcPts val="0"/>
              </a:spcBef>
              <a:spcAft>
                <a:spcPts val="0"/>
              </a:spcAft>
              <a:buNone/>
            </a:pPr>
            <a:r>
              <a:rPr lang="en-GB" sz="1800" b="1" dirty="0">
                <a:solidFill>
                  <a:srgbClr val="3F3F3F"/>
                </a:solidFill>
                <a:latin typeface="Calibri"/>
                <a:ea typeface="Calibri"/>
                <a:cs typeface="Calibri"/>
                <a:sym typeface="Calibri"/>
              </a:rPr>
              <a:t>Competences </a:t>
            </a:r>
            <a:endParaRPr dirty="0"/>
          </a:p>
          <a:p>
            <a:pPr marL="0" marR="0" lvl="0" indent="0" algn="ctr" rtl="0">
              <a:spcBef>
                <a:spcPts val="0"/>
              </a:spcBef>
              <a:spcAft>
                <a:spcPts val="0"/>
              </a:spcAft>
              <a:buNone/>
            </a:pPr>
            <a:r>
              <a:rPr lang="en-GB" sz="1800" b="1" dirty="0" err="1">
                <a:solidFill>
                  <a:srgbClr val="3F3F3F"/>
                </a:solidFill>
                <a:latin typeface="Calibri"/>
                <a:ea typeface="Calibri"/>
                <a:cs typeface="Calibri"/>
                <a:sym typeface="Calibri"/>
              </a:rPr>
              <a:t>LifeComp</a:t>
            </a:r>
            <a:r>
              <a:rPr lang="en-GB" sz="1800" b="1" dirty="0">
                <a:solidFill>
                  <a:srgbClr val="3F3F3F"/>
                </a:solidFill>
                <a:latin typeface="Calibri"/>
                <a:ea typeface="Calibri"/>
                <a:cs typeface="Calibri"/>
                <a:sym typeface="Calibri"/>
              </a:rPr>
              <a:t> </a:t>
            </a:r>
            <a:endParaRPr dirty="0"/>
          </a:p>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457189" lvl="0" indent="-457189">
              <a:buClr>
                <a:srgbClr val="3F3F3F"/>
              </a:buClr>
              <a:buSzPts val="1800"/>
              <a:buFont typeface="Noto Sans Symbols"/>
              <a:buChar char="∙"/>
            </a:pPr>
            <a:r>
              <a:rPr lang="en-GB" sz="1800" b="1" dirty="0" err="1">
                <a:solidFill>
                  <a:srgbClr val="3F3F3F"/>
                </a:solidFill>
                <a:latin typeface="Calibri"/>
                <a:ea typeface="Calibri"/>
                <a:cs typeface="Calibri"/>
                <a:sym typeface="Calibri"/>
              </a:rPr>
              <a:t>Autoregolazione</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consapevolezza</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gestione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emozioni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pensieri</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dei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comportamenti</a:t>
            </a:r>
            <a:r>
              <a:rPr lang="en-GB" sz="1800" dirty="0">
                <a:solidFill>
                  <a:srgbClr val="3F3F3F"/>
                </a:solidFill>
                <a:latin typeface="Calibri"/>
                <a:ea typeface="Calibri"/>
                <a:cs typeface="Calibri"/>
                <a:sym typeface="Calibri"/>
              </a:rPr>
              <a:t>.</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Flessibilità</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capacità</a:t>
            </a:r>
            <a:r>
              <a:rPr lang="en-GB" sz="1800" dirty="0">
                <a:solidFill>
                  <a:srgbClr val="3F3F3F"/>
                </a:solidFill>
                <a:latin typeface="Calibri"/>
                <a:ea typeface="Calibri"/>
                <a:cs typeface="Calibri"/>
                <a:sym typeface="Calibri"/>
              </a:rPr>
              <a:t> di </a:t>
            </a:r>
            <a:r>
              <a:rPr lang="en-GB" sz="1800" dirty="0" err="1">
                <a:solidFill>
                  <a:srgbClr val="3F3F3F"/>
                </a:solidFill>
                <a:latin typeface="Calibri"/>
                <a:ea typeface="Calibri"/>
                <a:cs typeface="Calibri"/>
                <a:sym typeface="Calibri"/>
              </a:rPr>
              <a:t>gestire</a:t>
            </a:r>
            <a:r>
              <a:rPr lang="en-GB" sz="1800" dirty="0">
                <a:solidFill>
                  <a:srgbClr val="3F3F3F"/>
                </a:solidFill>
                <a:latin typeface="Calibri"/>
                <a:ea typeface="Calibri"/>
                <a:cs typeface="Calibri"/>
                <a:sym typeface="Calibri"/>
              </a:rPr>
              <a:t> la </a:t>
            </a:r>
            <a:r>
              <a:rPr lang="en-GB" sz="1800" dirty="0" err="1">
                <a:solidFill>
                  <a:srgbClr val="3F3F3F"/>
                </a:solidFill>
                <a:latin typeface="Calibri"/>
                <a:ea typeface="Calibri"/>
                <a:cs typeface="Calibri"/>
                <a:sym typeface="Calibri"/>
              </a:rPr>
              <a:t>transizione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l'incertezza</a:t>
            </a:r>
            <a:r>
              <a:rPr lang="en-GB" sz="1800" dirty="0">
                <a:solidFill>
                  <a:srgbClr val="3F3F3F"/>
                </a:solidFill>
                <a:latin typeface="Calibri"/>
                <a:ea typeface="Calibri"/>
                <a:cs typeface="Calibri"/>
                <a:sym typeface="Calibri"/>
              </a:rPr>
              <a:t> e di </a:t>
            </a:r>
            <a:r>
              <a:rPr lang="en-GB" sz="1800" dirty="0" err="1">
                <a:solidFill>
                  <a:srgbClr val="3F3F3F"/>
                </a:solidFill>
                <a:latin typeface="Calibri"/>
                <a:ea typeface="Calibri"/>
                <a:cs typeface="Calibri"/>
                <a:sym typeface="Calibri"/>
              </a:rPr>
              <a:t>affrontare</a:t>
            </a:r>
            <a:r>
              <a:rPr lang="en-GB" sz="1800" dirty="0">
                <a:solidFill>
                  <a:srgbClr val="3F3F3F"/>
                </a:solidFill>
                <a:latin typeface="Calibri"/>
                <a:ea typeface="Calibri"/>
                <a:cs typeface="Calibri"/>
                <a:sym typeface="Calibri"/>
              </a:rPr>
              <a:t> le </a:t>
            </a:r>
            <a:r>
              <a:rPr lang="en-GB" sz="1800" dirty="0" err="1">
                <a:solidFill>
                  <a:srgbClr val="3F3F3F"/>
                </a:solidFill>
                <a:latin typeface="Calibri"/>
                <a:ea typeface="Calibri"/>
                <a:cs typeface="Calibri"/>
                <a:sym typeface="Calibri"/>
              </a:rPr>
              <a:t>sfide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Benessere</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ricerca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soddisfazione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vita, </a:t>
            </a:r>
            <a:r>
              <a:rPr lang="en-GB" sz="1800" dirty="0" err="1">
                <a:solidFill>
                  <a:srgbClr val="3F3F3F"/>
                </a:solidFill>
                <a:latin typeface="Calibri"/>
                <a:ea typeface="Calibri"/>
                <a:cs typeface="Calibri"/>
                <a:sym typeface="Calibri"/>
              </a:rPr>
              <a:t>cura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salute </a:t>
            </a:r>
            <a:r>
              <a:rPr lang="en-GB" sz="1800" dirty="0" err="1">
                <a:solidFill>
                  <a:srgbClr val="3F3F3F"/>
                </a:solidFill>
                <a:latin typeface="Calibri"/>
                <a:ea typeface="Calibri"/>
                <a:cs typeface="Calibri"/>
                <a:sym typeface="Calibri"/>
              </a:rPr>
              <a:t>fisica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mentale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sociale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l'adozione</a:t>
            </a:r>
            <a:r>
              <a:rPr lang="en-GB" sz="1800" dirty="0">
                <a:solidFill>
                  <a:srgbClr val="3F3F3F"/>
                </a:solidFill>
                <a:latin typeface="Calibri"/>
                <a:ea typeface="Calibri"/>
                <a:cs typeface="Calibri"/>
                <a:sym typeface="Calibri"/>
              </a:rPr>
              <a:t> di uno stile di vita </a:t>
            </a:r>
            <a:r>
              <a:rPr lang="en-GB" sz="1800" dirty="0" err="1">
                <a:solidFill>
                  <a:srgbClr val="3F3F3F"/>
                </a:solidFill>
                <a:latin typeface="Calibri"/>
                <a:ea typeface="Calibri"/>
                <a:cs typeface="Calibri"/>
                <a:sym typeface="Calibri"/>
              </a:rPr>
              <a:t>sostenibile</a:t>
            </a:r>
            <a:r>
              <a:rPr lang="en-GB" sz="1800" dirty="0">
                <a:solidFill>
                  <a:srgbClr val="3F3F3F"/>
                </a:solidFill>
                <a:latin typeface="Calibri"/>
                <a:ea typeface="Calibri"/>
                <a:cs typeface="Calibri"/>
                <a:sym typeface="Calibri"/>
              </a:rPr>
              <a:t>.</a:t>
            </a:r>
            <a:endParaRPr sz="1800" dirty="0">
              <a:solidFill>
                <a:srgbClr val="3F3F3F"/>
              </a:solidFill>
              <a:latin typeface="Calibri"/>
              <a:ea typeface="Calibri"/>
              <a:cs typeface="Calibri"/>
              <a:sym typeface="Calibri"/>
            </a:endParaRPr>
          </a:p>
        </p:txBody>
      </p:sp>
      <p:sp>
        <p:nvSpPr>
          <p:cNvPr id="338" name="Google Shape;338;p17"/>
          <p:cNvSpPr txBox="1"/>
          <p:nvPr/>
        </p:nvSpPr>
        <p:spPr>
          <a:xfrm>
            <a:off x="1295468" y="1307250"/>
            <a:ext cx="5954345" cy="377065"/>
          </a:xfrm>
          <a:prstGeom prst="rect">
            <a:avLst/>
          </a:prstGeom>
          <a:noFill/>
          <a:ln>
            <a:noFill/>
          </a:ln>
        </p:spPr>
        <p:txBody>
          <a:bodyPr spcFirstLastPara="1" wrap="square" lIns="91425" tIns="45700" rIns="91425" bIns="45700" anchor="ctr" anchorCtr="0">
            <a:noAutofit/>
          </a:bodyPr>
          <a:lstStyle/>
          <a:p>
            <a:pPr lvl="0">
              <a:buClr>
                <a:srgbClr val="3F3F3F"/>
              </a:buClr>
              <a:buSzPts val="2400"/>
            </a:pPr>
            <a:r>
              <a:rPr lang="en-GB" sz="2400" b="1" dirty="0" err="1">
                <a:solidFill>
                  <a:srgbClr val="3F3F3F"/>
                </a:solidFill>
                <a:latin typeface="Calibri"/>
                <a:ea typeface="Calibri"/>
                <a:cs typeface="Calibri"/>
                <a:sym typeface="Calibri"/>
              </a:rPr>
              <a:t>Risultati</a:t>
            </a:r>
            <a:r>
              <a:rPr lang="en-GB" sz="2400" b="1" dirty="0">
                <a:solidFill>
                  <a:srgbClr val="3F3F3F"/>
                </a:solidFill>
                <a:latin typeface="Calibri"/>
                <a:ea typeface="Calibri"/>
                <a:cs typeface="Calibri"/>
                <a:sym typeface="Calibri"/>
              </a:rPr>
              <a:t> di </a:t>
            </a:r>
            <a:r>
              <a:rPr lang="en-GB" sz="2400" b="1" dirty="0" err="1">
                <a:solidFill>
                  <a:srgbClr val="3F3F3F"/>
                </a:solidFill>
                <a:latin typeface="Calibri"/>
                <a:ea typeface="Calibri"/>
                <a:cs typeface="Calibri"/>
                <a:sym typeface="Calibri"/>
              </a:rPr>
              <a:t>apprendimento</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cosa</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imparerò</a:t>
            </a:r>
            <a:r>
              <a:rPr lang="en-GB" sz="2400" b="1" dirty="0">
                <a:solidFill>
                  <a:srgbClr val="3F3F3F"/>
                </a:solidFill>
                <a:latin typeface="Calibri"/>
                <a:ea typeface="Calibri"/>
                <a:cs typeface="Calibri"/>
                <a:sym typeface="Calibri"/>
              </a:rPr>
              <a:t>?</a:t>
            </a:r>
            <a:endParaRPr dirty="0"/>
          </a:p>
        </p:txBody>
      </p:sp>
      <p:sp>
        <p:nvSpPr>
          <p:cNvPr id="339" name="Google Shape;339;p17"/>
          <p:cNvSpPr/>
          <p:nvPr/>
        </p:nvSpPr>
        <p:spPr>
          <a:xfrm>
            <a:off x="6096000" y="2058842"/>
            <a:ext cx="5073535" cy="38276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0" marR="0" lvl="0" indent="0" algn="ctr" rtl="0">
              <a:spcBef>
                <a:spcPts val="0"/>
              </a:spcBef>
              <a:spcAft>
                <a:spcPts val="0"/>
              </a:spcAft>
              <a:buNone/>
            </a:pPr>
            <a:r>
              <a:rPr lang="en-GB" sz="1800" b="1" dirty="0">
                <a:solidFill>
                  <a:srgbClr val="3F3F3F"/>
                </a:solidFill>
                <a:latin typeface="Calibri"/>
                <a:ea typeface="Calibri"/>
                <a:cs typeface="Calibri"/>
                <a:sym typeface="Calibri"/>
              </a:rPr>
              <a:t>Competences</a:t>
            </a:r>
            <a:endParaRPr dirty="0"/>
          </a:p>
          <a:p>
            <a:pPr marL="0" marR="0" lvl="0" indent="0" algn="ctr" rtl="0">
              <a:spcBef>
                <a:spcPts val="0"/>
              </a:spcBef>
              <a:spcAft>
                <a:spcPts val="0"/>
              </a:spcAft>
              <a:buNone/>
            </a:pPr>
            <a:r>
              <a:rPr lang="en-GB" sz="1800" b="1" dirty="0" err="1">
                <a:solidFill>
                  <a:srgbClr val="3F3F3F"/>
                </a:solidFill>
                <a:latin typeface="Calibri"/>
                <a:ea typeface="Calibri"/>
                <a:cs typeface="Calibri"/>
                <a:sym typeface="Calibri"/>
              </a:rPr>
              <a:t>EntreComp</a:t>
            </a:r>
            <a:endParaRPr dirty="0"/>
          </a:p>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457189" lvl="0" indent="-457189">
              <a:buClr>
                <a:srgbClr val="3F3F3F"/>
              </a:buClr>
              <a:buSzPts val="1800"/>
              <a:buFont typeface="Noto Sans Symbols"/>
              <a:buChar char="∙"/>
            </a:pP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Autoconsapevolezza</a:t>
            </a:r>
            <a:r>
              <a:rPr lang="en-GB" sz="1800" b="1" dirty="0">
                <a:solidFill>
                  <a:srgbClr val="3F3F3F"/>
                </a:solidFill>
                <a:latin typeface="Calibri"/>
                <a:ea typeface="Calibri"/>
                <a:cs typeface="Calibri"/>
                <a:sym typeface="Calibri"/>
              </a:rPr>
              <a:t> e </a:t>
            </a:r>
            <a:r>
              <a:rPr lang="en-GB" sz="1800" b="1" dirty="0" err="1">
                <a:solidFill>
                  <a:srgbClr val="3F3F3F"/>
                </a:solidFill>
                <a:latin typeface="Calibri"/>
                <a:ea typeface="Calibri"/>
                <a:cs typeface="Calibri"/>
                <a:sym typeface="Calibri"/>
              </a:rPr>
              <a:t>autoefficacia</a:t>
            </a:r>
            <a:r>
              <a:rPr lang="en-GB" sz="1800" b="1" dirty="0">
                <a:solidFill>
                  <a:srgbClr val="3F3F3F"/>
                </a:solidFill>
                <a:latin typeface="Calibri"/>
                <a:ea typeface="Calibri"/>
                <a:cs typeface="Calibri"/>
                <a:sym typeface="Calibri"/>
              </a:rPr>
              <a:t>: </a:t>
            </a:r>
            <a:r>
              <a:rPr lang="en-GB" sz="1800" dirty="0">
                <a:solidFill>
                  <a:srgbClr val="3F3F3F"/>
                </a:solidFill>
                <a:latin typeface="Calibri"/>
                <a:ea typeface="Calibri"/>
                <a:cs typeface="Calibri"/>
                <a:sym typeface="Calibri"/>
              </a:rPr>
              <a:t>credere in se </a:t>
            </a:r>
            <a:r>
              <a:rPr lang="en-GB" sz="1800" dirty="0" err="1">
                <a:solidFill>
                  <a:srgbClr val="3F3F3F"/>
                </a:solidFill>
                <a:latin typeface="Calibri"/>
                <a:ea typeface="Calibri"/>
                <a:cs typeface="Calibri"/>
                <a:sym typeface="Calibri"/>
              </a:rPr>
              <a:t>stessi</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continuare</a:t>
            </a:r>
            <a:r>
              <a:rPr lang="en-GB" sz="1800" dirty="0">
                <a:solidFill>
                  <a:srgbClr val="3F3F3F"/>
                </a:solidFill>
                <a:latin typeface="Calibri"/>
                <a:ea typeface="Calibri"/>
                <a:cs typeface="Calibri"/>
                <a:sym typeface="Calibri"/>
              </a:rPr>
              <a:t> a </a:t>
            </a:r>
            <a:r>
              <a:rPr lang="en-GB" sz="1800" dirty="0" err="1">
                <a:solidFill>
                  <a:srgbClr val="3F3F3F"/>
                </a:solidFill>
                <a:latin typeface="Calibri"/>
                <a:ea typeface="Calibri"/>
                <a:cs typeface="Calibri"/>
                <a:sym typeface="Calibri"/>
              </a:rPr>
              <a:t>svilupparsi</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Motivazione</a:t>
            </a:r>
            <a:r>
              <a:rPr lang="en-GB" sz="1800" b="1" dirty="0">
                <a:solidFill>
                  <a:srgbClr val="3F3F3F"/>
                </a:solidFill>
                <a:latin typeface="Calibri"/>
                <a:ea typeface="Calibri"/>
                <a:cs typeface="Calibri"/>
                <a:sym typeface="Calibri"/>
              </a:rPr>
              <a:t> e </a:t>
            </a:r>
            <a:r>
              <a:rPr lang="en-GB" sz="1800" b="1" dirty="0" err="1">
                <a:solidFill>
                  <a:srgbClr val="3F3F3F"/>
                </a:solidFill>
                <a:latin typeface="Calibri"/>
                <a:ea typeface="Calibri"/>
                <a:cs typeface="Calibri"/>
                <a:sym typeface="Calibri"/>
              </a:rPr>
              <a:t>perseveranza</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rimanere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concentrati</a:t>
            </a:r>
            <a:r>
              <a:rPr lang="en-GB" sz="1800" dirty="0">
                <a:solidFill>
                  <a:srgbClr val="3F3F3F"/>
                </a:solidFill>
                <a:latin typeface="Calibri"/>
                <a:ea typeface="Calibri"/>
                <a:cs typeface="Calibri"/>
                <a:sym typeface="Calibri"/>
              </a:rPr>
              <a:t> e non </a:t>
            </a:r>
            <a:r>
              <a:rPr lang="en-GB" sz="1800" dirty="0" err="1">
                <a:solidFill>
                  <a:srgbClr val="3F3F3F"/>
                </a:solidFill>
                <a:latin typeface="Calibri"/>
                <a:ea typeface="Calibri"/>
                <a:cs typeface="Calibri"/>
                <a:sym typeface="Calibri"/>
              </a:rPr>
              <a:t>mollare</a:t>
            </a:r>
            <a:r>
              <a:rPr lang="en-GB" sz="1800" dirty="0">
                <a:solidFill>
                  <a:srgbClr val="3F3F3F"/>
                </a:solidFill>
                <a:latin typeface="Calibri"/>
                <a:ea typeface="Calibri"/>
                <a:cs typeface="Calibri"/>
                <a:sym typeface="Calibri"/>
              </a:rPr>
              <a:t>.</a:t>
            </a:r>
            <a:endParaRPr sz="1800" dirty="0">
              <a:solidFill>
                <a:srgbClr val="3F3F3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1: </a:t>
            </a:r>
            <a:r>
              <a:rPr lang="en-GB" sz="3733" dirty="0" err="1"/>
              <a:t>Cerca</a:t>
            </a:r>
            <a:r>
              <a:rPr lang="en-GB" sz="3733" dirty="0"/>
              <a:t> di </a:t>
            </a:r>
            <a:r>
              <a:rPr lang="en-GB" sz="3733" dirty="0" err="1"/>
              <a:t>essere</a:t>
            </a:r>
            <a:r>
              <a:rPr lang="en-GB" sz="3733" dirty="0"/>
              <a:t> il </a:t>
            </a:r>
            <a:r>
              <a:rPr lang="en-GB" sz="3733" dirty="0" err="1"/>
              <a:t>tuo</a:t>
            </a:r>
            <a:r>
              <a:rPr lang="en-GB" sz="3733" dirty="0"/>
              <a:t> mental coach</a:t>
            </a:r>
          </a:p>
        </p:txBody>
      </p:sp>
      <p:sp>
        <p:nvSpPr>
          <p:cNvPr id="345" name="Google Shape;345;p18"/>
          <p:cNvSpPr/>
          <p:nvPr/>
        </p:nvSpPr>
        <p:spPr>
          <a:xfrm>
            <a:off x="789328" y="1988840"/>
            <a:ext cx="10639208" cy="32472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lvl="0" algn="just">
              <a:lnSpc>
                <a:spcPct val="150000"/>
              </a:lnSpc>
            </a:pPr>
            <a:r>
              <a:rPr lang="en-GB" sz="1600" dirty="0">
                <a:solidFill>
                  <a:srgbClr val="3F3F3F"/>
                </a:solidFill>
                <a:latin typeface="Calibri"/>
                <a:ea typeface="Calibri"/>
                <a:cs typeface="Calibri"/>
                <a:sym typeface="Calibri"/>
              </a:rPr>
              <a:t>Hai </a:t>
            </a:r>
            <a:r>
              <a:rPr lang="en-GB" sz="1600" dirty="0" err="1">
                <a:solidFill>
                  <a:srgbClr val="3F3F3F"/>
                </a:solidFill>
                <a:latin typeface="Calibri"/>
                <a:ea typeface="Calibri"/>
                <a:cs typeface="Calibri"/>
                <a:sym typeface="Calibri"/>
              </a:rPr>
              <a:t>avuto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difficoltà</a:t>
            </a:r>
            <a:r>
              <a:rPr lang="en-GB" sz="1600" dirty="0">
                <a:solidFill>
                  <a:srgbClr val="3F3F3F"/>
                </a:solidFill>
                <a:latin typeface="Calibri"/>
                <a:ea typeface="Calibri"/>
                <a:cs typeface="Calibri"/>
                <a:sym typeface="Calibri"/>
              </a:rPr>
              <a:t> a </a:t>
            </a:r>
            <a:r>
              <a:rPr lang="en-GB" sz="1600" dirty="0" err="1">
                <a:solidFill>
                  <a:srgbClr val="3F3F3F"/>
                </a:solidFill>
                <a:latin typeface="Calibri"/>
                <a:ea typeface="Calibri"/>
                <a:cs typeface="Calibri"/>
                <a:sym typeface="Calibri"/>
              </a:rPr>
              <a:t>eseguire</a:t>
            </a:r>
            <a:r>
              <a:rPr lang="en-GB" sz="1600" dirty="0">
                <a:solidFill>
                  <a:srgbClr val="3F3F3F"/>
                </a:solidFill>
                <a:latin typeface="Calibri"/>
                <a:ea typeface="Calibri"/>
                <a:cs typeface="Calibri"/>
                <a:sym typeface="Calibri"/>
              </a:rPr>
              <a:t> questo </a:t>
            </a:r>
            <a:r>
              <a:rPr lang="en-GB" sz="1600" dirty="0" err="1">
                <a:solidFill>
                  <a:srgbClr val="3F3F3F"/>
                </a:solidFill>
                <a:latin typeface="Calibri"/>
                <a:ea typeface="Calibri"/>
                <a:cs typeface="Calibri"/>
                <a:sym typeface="Calibri"/>
              </a:rPr>
              <a:t>esercizio</a:t>
            </a:r>
            <a:r>
              <a:rPr lang="en-GB" sz="1600" dirty="0">
                <a:solidFill>
                  <a:srgbClr val="3F3F3F"/>
                </a:solidFill>
                <a:latin typeface="Calibri"/>
                <a:ea typeface="Calibri"/>
                <a:cs typeface="Calibri"/>
                <a:sym typeface="Calibri"/>
              </a:rPr>
              <a:t>? Non </a:t>
            </a:r>
            <a:r>
              <a:rPr lang="en-GB" sz="1600" dirty="0" err="1">
                <a:solidFill>
                  <a:srgbClr val="3F3F3F"/>
                </a:solidFill>
                <a:latin typeface="Calibri"/>
                <a:ea typeface="Calibri"/>
                <a:cs typeface="Calibri"/>
                <a:sym typeface="Calibri"/>
              </a:rPr>
              <a:t>preoccuparti</a:t>
            </a:r>
            <a:r>
              <a:rPr lang="en-GB" sz="1600" dirty="0">
                <a:solidFill>
                  <a:srgbClr val="3F3F3F"/>
                </a:solidFill>
                <a:latin typeface="Calibri"/>
                <a:ea typeface="Calibri"/>
                <a:cs typeface="Calibri"/>
                <a:sym typeface="Calibri"/>
              </a:rPr>
              <a:t>, questo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allenamento</a:t>
            </a:r>
            <a:r>
              <a:rPr lang="en-GB" sz="1600" dirty="0">
                <a:solidFill>
                  <a:srgbClr val="3F3F3F"/>
                </a:solidFill>
                <a:latin typeface="Calibri"/>
                <a:ea typeface="Calibri"/>
                <a:cs typeface="Calibri"/>
                <a:sym typeface="Calibri"/>
              </a:rPr>
              <a:t>! </a:t>
            </a:r>
          </a:p>
          <a:p>
            <a:pPr lvl="0" algn="just">
              <a:lnSpc>
                <a:spcPct val="150000"/>
              </a:lnSpc>
            </a:pP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Ogni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esperienza</a:t>
            </a:r>
            <a:r>
              <a:rPr lang="en-GB" sz="1600" dirty="0">
                <a:solidFill>
                  <a:srgbClr val="3F3F3F"/>
                </a:solidFill>
                <a:latin typeface="Calibri"/>
                <a:ea typeface="Calibri"/>
                <a:cs typeface="Calibri"/>
                <a:sym typeface="Calibri"/>
              </a:rPr>
              <a:t> di vita influenza </a:t>
            </a:r>
            <a:r>
              <a:rPr lang="en-GB" sz="1600" dirty="0" err="1">
                <a:solidFill>
                  <a:srgbClr val="3F3F3F"/>
                </a:solidFill>
                <a:latin typeface="Calibri"/>
                <a:ea typeface="Calibri"/>
                <a:cs typeface="Calibri"/>
                <a:sym typeface="Calibri"/>
              </a:rPr>
              <a:t>direttamente</a:t>
            </a:r>
            <a:r>
              <a:rPr lang="en-GB" sz="1600" dirty="0">
                <a:solidFill>
                  <a:srgbClr val="3F3F3F"/>
                </a:solidFill>
                <a:latin typeface="Calibri"/>
                <a:ea typeface="Calibri"/>
                <a:cs typeface="Calibri"/>
                <a:sym typeface="Calibri"/>
              </a:rPr>
              <a:t> il nostro senso di </a:t>
            </a:r>
            <a:r>
              <a:rPr lang="en-GB" sz="1600" dirty="0" err="1">
                <a:solidFill>
                  <a:srgbClr val="3F3F3F"/>
                </a:solidFill>
                <a:latin typeface="Calibri"/>
                <a:ea typeface="Calibri"/>
                <a:cs typeface="Calibri"/>
                <a:sym typeface="Calibri"/>
              </a:rPr>
              <a:t>efficacia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Quando</a:t>
            </a:r>
            <a:r>
              <a:rPr lang="en-GB" sz="1600" dirty="0">
                <a:solidFill>
                  <a:srgbClr val="3F3F3F"/>
                </a:solidFill>
                <a:latin typeface="Calibri"/>
                <a:ea typeface="Calibri"/>
                <a:cs typeface="Calibri"/>
                <a:sym typeface="Calibri"/>
              </a:rPr>
              <a:t> li </a:t>
            </a:r>
            <a:r>
              <a:rPr lang="en-GB" sz="1600" dirty="0" err="1">
                <a:solidFill>
                  <a:srgbClr val="3F3F3F"/>
                </a:solidFill>
                <a:latin typeface="Calibri"/>
                <a:ea typeface="Calibri"/>
                <a:cs typeface="Calibri"/>
                <a:sym typeface="Calibri"/>
              </a:rPr>
              <a:t>affrontiamo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raggiungendo</a:t>
            </a:r>
            <a:r>
              <a:rPr lang="en-GB" sz="1600" dirty="0">
                <a:solidFill>
                  <a:srgbClr val="3F3F3F"/>
                </a:solidFill>
                <a:latin typeface="Calibri"/>
                <a:ea typeface="Calibri"/>
                <a:cs typeface="Calibri"/>
                <a:sym typeface="Calibri"/>
              </a:rPr>
              <a:t> con </a:t>
            </a:r>
            <a:r>
              <a:rPr lang="en-GB" sz="1600" dirty="0" err="1">
                <a:solidFill>
                  <a:srgbClr val="3F3F3F"/>
                </a:solidFill>
                <a:latin typeface="Calibri"/>
                <a:ea typeface="Calibri"/>
                <a:cs typeface="Calibri"/>
                <a:sym typeface="Calibri"/>
              </a:rPr>
              <a:t>successo</a:t>
            </a:r>
            <a:r>
              <a:rPr lang="en-GB" sz="1600" dirty="0">
                <a:solidFill>
                  <a:srgbClr val="3F3F3F"/>
                </a:solidFill>
                <a:latin typeface="Calibri"/>
                <a:ea typeface="Calibri"/>
                <a:cs typeface="Calibri"/>
                <a:sym typeface="Calibri"/>
              </a:rPr>
              <a:t> i </a:t>
            </a:r>
            <a:r>
              <a:rPr lang="en-GB" sz="1600" dirty="0" err="1">
                <a:solidFill>
                  <a:srgbClr val="3F3F3F"/>
                </a:solidFill>
                <a:latin typeface="Calibri"/>
                <a:ea typeface="Calibri"/>
                <a:cs typeface="Calibri"/>
                <a:sym typeface="Calibri"/>
              </a:rPr>
              <a:t>nostri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obiettivi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aumentiamo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automaticamente</a:t>
            </a:r>
            <a:r>
              <a:rPr lang="en-GB" sz="1600" dirty="0">
                <a:solidFill>
                  <a:srgbClr val="3F3F3F"/>
                </a:solidFill>
                <a:latin typeface="Calibri"/>
                <a:ea typeface="Calibri"/>
                <a:cs typeface="Calibri"/>
                <a:sym typeface="Calibri"/>
              </a:rPr>
              <a:t> la nostra fiducia </a:t>
            </a:r>
            <a:r>
              <a:rPr lang="en-GB" sz="1600" dirty="0" err="1">
                <a:solidFill>
                  <a:srgbClr val="3F3F3F"/>
                </a:solidFill>
                <a:latin typeface="Calibri"/>
                <a:ea typeface="Calibri"/>
                <a:cs typeface="Calibri"/>
                <a:sym typeface="Calibri"/>
              </a:rPr>
              <a:t>nelle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nostre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capacità</a:t>
            </a:r>
            <a:r>
              <a:rPr lang="en-GB" sz="1600" dirty="0">
                <a:solidFill>
                  <a:srgbClr val="3F3F3F"/>
                </a:solidFill>
                <a:latin typeface="Calibri"/>
                <a:ea typeface="Calibri"/>
                <a:cs typeface="Calibri"/>
                <a:sym typeface="Calibri"/>
              </a:rPr>
              <a:t>.</a:t>
            </a:r>
          </a:p>
          <a:p>
            <a:pPr lvl="0" algn="just">
              <a:lnSpc>
                <a:spcPct val="150000"/>
              </a:lnSpc>
            </a:pP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Ciò</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interessante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anche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quando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falliamo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possiamo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migliorare</a:t>
            </a:r>
            <a:r>
              <a:rPr lang="en-GB" sz="1600" dirty="0">
                <a:solidFill>
                  <a:srgbClr val="3F3F3F"/>
                </a:solidFill>
                <a:latin typeface="Calibri"/>
                <a:ea typeface="Calibri"/>
                <a:cs typeface="Calibri"/>
                <a:sym typeface="Calibri"/>
              </a:rPr>
              <a:t> il nostro senso di </a:t>
            </a:r>
            <a:r>
              <a:rPr lang="en-GB" sz="1600" dirty="0" err="1">
                <a:solidFill>
                  <a:srgbClr val="3F3F3F"/>
                </a:solidFill>
                <a:latin typeface="Calibri"/>
                <a:ea typeface="Calibri"/>
                <a:cs typeface="Calibri"/>
                <a:sym typeface="Calibri"/>
              </a:rPr>
              <a:t>autoefficacia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Ciò</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può</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trasformare</a:t>
            </a:r>
            <a:r>
              <a:rPr lang="en-GB" sz="1600" dirty="0">
                <a:solidFill>
                  <a:srgbClr val="3F3F3F"/>
                </a:solidFill>
                <a:latin typeface="Calibri"/>
                <a:ea typeface="Calibri"/>
                <a:cs typeface="Calibri"/>
                <a:sym typeface="Calibri"/>
              </a:rPr>
              <a:t> il </a:t>
            </a:r>
            <a:r>
              <a:rPr lang="en-GB" sz="1600" dirty="0" err="1">
                <a:solidFill>
                  <a:srgbClr val="3F3F3F"/>
                </a:solidFill>
                <a:latin typeface="Calibri"/>
                <a:ea typeface="Calibri"/>
                <a:cs typeface="Calibri"/>
                <a:sym typeface="Calibri"/>
              </a:rPr>
              <a:t>fallimento</a:t>
            </a:r>
            <a:r>
              <a:rPr lang="en-GB" sz="1600" dirty="0">
                <a:solidFill>
                  <a:srgbClr val="3F3F3F"/>
                </a:solidFill>
                <a:latin typeface="Calibri"/>
                <a:ea typeface="Calibri"/>
                <a:cs typeface="Calibri"/>
                <a:sym typeface="Calibri"/>
              </a:rPr>
              <a:t> in </a:t>
            </a:r>
            <a:r>
              <a:rPr lang="en-GB" sz="1600" dirty="0" err="1">
                <a:solidFill>
                  <a:srgbClr val="3F3F3F"/>
                </a:solidFill>
                <a:latin typeface="Calibri"/>
                <a:ea typeface="Calibri"/>
                <a:cs typeface="Calibri"/>
                <a:sym typeface="Calibri"/>
              </a:rPr>
              <a:t>un'importante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opportunità</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crescita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la </a:t>
            </a:r>
            <a:r>
              <a:rPr lang="en-GB" sz="1600" dirty="0" err="1">
                <a:solidFill>
                  <a:srgbClr val="3F3F3F"/>
                </a:solidFill>
                <a:latin typeface="Calibri"/>
                <a:ea typeface="Calibri"/>
                <a:cs typeface="Calibri"/>
                <a:sym typeface="Calibri"/>
              </a:rPr>
              <a:t>capacità</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valorizzare</a:t>
            </a:r>
            <a:r>
              <a:rPr lang="en-GB" sz="1600" dirty="0">
                <a:solidFill>
                  <a:srgbClr val="3F3F3F"/>
                </a:solidFill>
                <a:latin typeface="Calibri"/>
                <a:ea typeface="Calibri"/>
                <a:cs typeface="Calibri"/>
                <a:sym typeface="Calibri"/>
              </a:rPr>
              <a:t> il </a:t>
            </a:r>
            <a:r>
              <a:rPr lang="en-GB" sz="1600" dirty="0" err="1">
                <a:solidFill>
                  <a:srgbClr val="3F3F3F"/>
                </a:solidFill>
                <a:latin typeface="Calibri"/>
                <a:ea typeface="Calibri"/>
                <a:cs typeface="Calibri"/>
                <a:sym typeface="Calibri"/>
              </a:rPr>
              <a:t>fatto</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abbiamo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provato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comunque</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individuare</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cose</a:t>
            </a:r>
            <a:r>
              <a:rPr lang="en-GB" sz="1600" dirty="0">
                <a:solidFill>
                  <a:srgbClr val="3F3F3F"/>
                </a:solidFill>
                <a:latin typeface="Calibri"/>
                <a:ea typeface="Calibri"/>
                <a:cs typeface="Calibri"/>
                <a:sym typeface="Calibri"/>
              </a:rPr>
              <a:t> che non </a:t>
            </a:r>
            <a:r>
              <a:rPr lang="en-GB" sz="1600" dirty="0" err="1">
                <a:solidFill>
                  <a:srgbClr val="3F3F3F"/>
                </a:solidFill>
                <a:latin typeface="Calibri"/>
                <a:ea typeface="Calibri"/>
                <a:cs typeface="Calibri"/>
                <a:sym typeface="Calibri"/>
              </a:rPr>
              <a:t>hanno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funzionato</a:t>
            </a:r>
            <a:r>
              <a:rPr lang="en-GB" sz="1600" dirty="0">
                <a:solidFill>
                  <a:srgbClr val="3F3F3F"/>
                </a:solidFill>
                <a:latin typeface="Calibri"/>
                <a:ea typeface="Calibri"/>
                <a:cs typeface="Calibri"/>
                <a:sym typeface="Calibri"/>
              </a:rPr>
              <a:t> e di </a:t>
            </a:r>
            <a:r>
              <a:rPr lang="en-GB" sz="1600" dirty="0" err="1">
                <a:solidFill>
                  <a:srgbClr val="3F3F3F"/>
                </a:solidFill>
                <a:latin typeface="Calibri"/>
                <a:ea typeface="Calibri"/>
                <a:cs typeface="Calibri"/>
                <a:sym typeface="Calibri"/>
              </a:rPr>
              <a:t>migliorare</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qualità</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personali</a:t>
            </a:r>
            <a:r>
              <a:rPr lang="en-GB" sz="1600" dirty="0">
                <a:solidFill>
                  <a:srgbClr val="3F3F3F"/>
                </a:solidFill>
                <a:latin typeface="Calibri"/>
                <a:ea typeface="Calibri"/>
                <a:cs typeface="Calibri"/>
                <a:sym typeface="Calibri"/>
              </a:rPr>
              <a:t> che ci </a:t>
            </a:r>
            <a:r>
              <a:rPr lang="en-GB" sz="1600" dirty="0" err="1">
                <a:solidFill>
                  <a:srgbClr val="3F3F3F"/>
                </a:solidFill>
                <a:latin typeface="Calibri"/>
                <a:ea typeface="Calibri"/>
                <a:cs typeface="Calibri"/>
                <a:sym typeface="Calibri"/>
              </a:rPr>
              <a:t>avrebbero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guidato</a:t>
            </a:r>
            <a:r>
              <a:rPr lang="en-GB" sz="1600" dirty="0">
                <a:solidFill>
                  <a:srgbClr val="3F3F3F"/>
                </a:solidFill>
                <a:latin typeface="Calibri"/>
                <a:ea typeface="Calibri"/>
                <a:cs typeface="Calibri"/>
                <a:sym typeface="Calibri"/>
              </a:rPr>
              <a:t> verso il </a:t>
            </a:r>
            <a:r>
              <a:rPr lang="en-GB" sz="1600" dirty="0" err="1">
                <a:solidFill>
                  <a:srgbClr val="3F3F3F"/>
                </a:solidFill>
                <a:latin typeface="Calibri"/>
                <a:ea typeface="Calibri"/>
                <a:cs typeface="Calibri"/>
                <a:sym typeface="Calibri"/>
              </a:rPr>
              <a:t>successo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L'importante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fermarsi</a:t>
            </a:r>
            <a:r>
              <a:rPr lang="en-GB" sz="1600" dirty="0">
                <a:solidFill>
                  <a:srgbClr val="3F3F3F"/>
                </a:solidFill>
                <a:latin typeface="Calibri"/>
                <a:ea typeface="Calibri"/>
                <a:cs typeface="Calibri"/>
                <a:sym typeface="Calibri"/>
              </a:rPr>
              <a:t> a </a:t>
            </a:r>
            <a:r>
              <a:rPr lang="en-GB" sz="1600" dirty="0" err="1">
                <a:solidFill>
                  <a:srgbClr val="3F3F3F"/>
                </a:solidFill>
                <a:latin typeface="Calibri"/>
                <a:ea typeface="Calibri"/>
                <a:cs typeface="Calibri"/>
                <a:sym typeface="Calibri"/>
              </a:rPr>
              <a:t>pensare</a:t>
            </a:r>
            <a:r>
              <a:rPr lang="en-GB" sz="1600" dirty="0">
                <a:solidFill>
                  <a:srgbClr val="3F3F3F"/>
                </a:solidFill>
                <a:latin typeface="Calibri"/>
                <a:ea typeface="Calibri"/>
                <a:cs typeface="Calibri"/>
                <a:sym typeface="Calibri"/>
              </a:rPr>
              <a:t>!</a:t>
            </a:r>
            <a:endParaRPr sz="1600" dirty="0">
              <a:solidFill>
                <a:srgbClr val="3F3F3F"/>
              </a:solidFill>
              <a:latin typeface="Calibri"/>
              <a:ea typeface="Calibri"/>
              <a:cs typeface="Calibri"/>
              <a:sym typeface="Calibri"/>
            </a:endParaRPr>
          </a:p>
        </p:txBody>
      </p:sp>
      <p:sp>
        <p:nvSpPr>
          <p:cNvPr id="346" name="Google Shape;346;p18"/>
          <p:cNvSpPr txBox="1">
            <a:spLocks noGrp="1"/>
          </p:cNvSpPr>
          <p:nvPr>
            <p:ph type="body" idx="2"/>
          </p:nvPr>
        </p:nvSpPr>
        <p:spPr>
          <a:xfrm>
            <a:off x="1199456" y="1154085"/>
            <a:ext cx="681675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Conclusione</a:t>
            </a:r>
            <a:r>
              <a:rPr lang="en-GB" sz="2400" b="1" dirty="0"/>
              <a:t>: </a:t>
            </a:r>
            <a:r>
              <a:rPr lang="en-GB" sz="2400" b="1" dirty="0" err="1"/>
              <a:t>cosa</a:t>
            </a:r>
            <a:r>
              <a:rPr lang="en-GB" sz="2400" b="1" dirty="0"/>
              <a:t> </a:t>
            </a:r>
            <a:r>
              <a:rPr lang="en-GB" sz="2400" b="1" dirty="0" err="1"/>
              <a:t>porterò</a:t>
            </a:r>
            <a:r>
              <a:rPr lang="en-GB" sz="2400" b="1" dirty="0"/>
              <a:t> a casa? </a:t>
            </a:r>
            <a:endParaRPr sz="2400" b="1" dirty="0"/>
          </a:p>
        </p:txBody>
      </p:sp>
      <p:sp>
        <p:nvSpPr>
          <p:cNvPr id="347" name="Google Shape;347;p18"/>
          <p:cNvSpPr/>
          <p:nvPr/>
        </p:nvSpPr>
        <p:spPr>
          <a:xfrm>
            <a:off x="744784" y="1028733"/>
            <a:ext cx="454673" cy="502416"/>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2: </a:t>
            </a:r>
            <a:r>
              <a:rPr lang="en-GB" sz="3733" dirty="0" err="1"/>
              <a:t>Analisi</a:t>
            </a:r>
            <a:r>
              <a:rPr lang="en-GB" sz="3733" dirty="0"/>
              <a:t> SWOT </a:t>
            </a:r>
            <a:r>
              <a:rPr lang="en-GB" sz="3733" dirty="0" err="1"/>
              <a:t>personale</a:t>
            </a:r>
            <a:endParaRPr dirty="0"/>
          </a:p>
        </p:txBody>
      </p:sp>
      <p:sp>
        <p:nvSpPr>
          <p:cNvPr id="353" name="Google Shape;353;p19"/>
          <p:cNvSpPr/>
          <p:nvPr/>
        </p:nvSpPr>
        <p:spPr>
          <a:xfrm>
            <a:off x="1110337" y="2173324"/>
            <a:ext cx="9893285" cy="379596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lvl="0" algn="just">
              <a:lnSpc>
                <a:spcPct val="150000"/>
              </a:lnSpc>
            </a:pPr>
            <a:r>
              <a:rPr lang="en-GB" sz="1600" dirty="0" err="1">
                <a:solidFill>
                  <a:srgbClr val="3F3F3F"/>
                </a:solidFill>
                <a:latin typeface="Calibri"/>
                <a:ea typeface="Calibri"/>
                <a:cs typeface="Calibri"/>
                <a:sym typeface="Calibri"/>
              </a:rPr>
              <a:t>L'analisi</a:t>
            </a:r>
            <a:r>
              <a:rPr lang="en-GB" sz="1600" dirty="0">
                <a:solidFill>
                  <a:srgbClr val="3F3F3F"/>
                </a:solidFill>
                <a:latin typeface="Calibri"/>
                <a:ea typeface="Calibri"/>
                <a:cs typeface="Calibri"/>
                <a:sym typeface="Calibri"/>
              </a:rPr>
              <a:t> SWOT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una </a:t>
            </a:r>
            <a:r>
              <a:rPr lang="en-GB" sz="1600" dirty="0" err="1">
                <a:solidFill>
                  <a:srgbClr val="3F3F3F"/>
                </a:solidFill>
                <a:latin typeface="Calibri"/>
                <a:ea typeface="Calibri"/>
                <a:cs typeface="Calibri"/>
                <a:sym typeface="Calibri"/>
              </a:rPr>
              <a:t>tecnica</a:t>
            </a:r>
            <a:r>
              <a:rPr lang="en-GB" sz="1600" dirty="0">
                <a:solidFill>
                  <a:srgbClr val="3F3F3F"/>
                </a:solidFill>
                <a:latin typeface="Calibri"/>
                <a:ea typeface="Calibri"/>
                <a:cs typeface="Calibri"/>
                <a:sym typeface="Calibri"/>
              </a:rPr>
              <a:t> utile per </a:t>
            </a:r>
            <a:r>
              <a:rPr lang="en-GB" sz="1600" dirty="0" err="1">
                <a:solidFill>
                  <a:srgbClr val="3F3F3F"/>
                </a:solidFill>
                <a:latin typeface="Calibri"/>
                <a:ea typeface="Calibri"/>
                <a:cs typeface="Calibri"/>
                <a:sym typeface="Calibri"/>
              </a:rPr>
              <a:t>identificare</a:t>
            </a:r>
            <a:r>
              <a:rPr lang="en-GB" sz="1600" dirty="0">
                <a:solidFill>
                  <a:srgbClr val="3F3F3F"/>
                </a:solidFill>
                <a:latin typeface="Calibri"/>
                <a:ea typeface="Calibri"/>
                <a:cs typeface="Calibri"/>
                <a:sym typeface="Calibri"/>
              </a:rPr>
              <a:t> i </a:t>
            </a:r>
            <a:r>
              <a:rPr lang="en-GB" sz="1600" dirty="0" err="1">
                <a:solidFill>
                  <a:srgbClr val="3F3F3F"/>
                </a:solidFill>
                <a:latin typeface="Calibri"/>
                <a:ea typeface="Calibri"/>
                <a:cs typeface="Calibri"/>
                <a:sym typeface="Calibri"/>
              </a:rPr>
              <a:t>punti</a:t>
            </a:r>
            <a:r>
              <a:rPr lang="en-GB" sz="1600" dirty="0">
                <a:solidFill>
                  <a:srgbClr val="3F3F3F"/>
                </a:solidFill>
                <a:latin typeface="Calibri"/>
                <a:ea typeface="Calibri"/>
                <a:cs typeface="Calibri"/>
                <a:sym typeface="Calibri"/>
              </a:rPr>
              <a:t> di forza e di </a:t>
            </a:r>
            <a:r>
              <a:rPr lang="en-GB" sz="1600" dirty="0" err="1">
                <a:solidFill>
                  <a:srgbClr val="3F3F3F"/>
                </a:solidFill>
                <a:latin typeface="Calibri"/>
                <a:ea typeface="Calibri"/>
                <a:cs typeface="Calibri"/>
                <a:sym typeface="Calibri"/>
              </a:rPr>
              <a:t>debolezza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personali</a:t>
            </a:r>
            <a:r>
              <a:rPr lang="en-GB" sz="1600" dirty="0">
                <a:solidFill>
                  <a:srgbClr val="3F3F3F"/>
                </a:solidFill>
                <a:latin typeface="Calibri"/>
                <a:ea typeface="Calibri"/>
                <a:cs typeface="Calibri"/>
                <a:sym typeface="Calibri"/>
              </a:rPr>
              <a:t> e per </a:t>
            </a:r>
            <a:r>
              <a:rPr lang="en-GB" sz="1600" dirty="0" err="1">
                <a:solidFill>
                  <a:srgbClr val="3F3F3F"/>
                </a:solidFill>
                <a:latin typeface="Calibri"/>
                <a:ea typeface="Calibri"/>
                <a:cs typeface="Calibri"/>
                <a:sym typeface="Calibri"/>
              </a:rPr>
              <a:t>analizzare</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opportunità</a:t>
            </a:r>
            <a:r>
              <a:rPr lang="en-GB" sz="1600" dirty="0">
                <a:solidFill>
                  <a:srgbClr val="3F3F3F"/>
                </a:solidFill>
                <a:latin typeface="Calibri"/>
                <a:ea typeface="Calibri"/>
                <a:cs typeface="Calibri"/>
                <a:sym typeface="Calibri"/>
              </a:rPr>
              <a:t> e le </a:t>
            </a:r>
            <a:r>
              <a:rPr lang="en-GB" sz="1600" dirty="0" err="1">
                <a:solidFill>
                  <a:srgbClr val="3F3F3F"/>
                </a:solidFill>
                <a:latin typeface="Calibri"/>
                <a:ea typeface="Calibri"/>
                <a:cs typeface="Calibri"/>
                <a:sym typeface="Calibri"/>
              </a:rPr>
              <a:t>minacce</a:t>
            </a:r>
            <a:r>
              <a:rPr lang="en-GB" sz="1600" dirty="0">
                <a:solidFill>
                  <a:srgbClr val="3F3F3F"/>
                </a:solidFill>
                <a:latin typeface="Calibri"/>
                <a:ea typeface="Calibri"/>
                <a:cs typeface="Calibri"/>
                <a:sym typeface="Calibri"/>
              </a:rPr>
              <a:t> che ne </a:t>
            </a:r>
            <a:r>
              <a:rPr lang="en-GB" sz="1600" dirty="0" err="1">
                <a:solidFill>
                  <a:srgbClr val="3F3F3F"/>
                </a:solidFill>
                <a:latin typeface="Calibri"/>
                <a:ea typeface="Calibri"/>
                <a:cs typeface="Calibri"/>
                <a:sym typeface="Calibri"/>
              </a:rPr>
              <a:t>derivano</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persone</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conoscono</a:t>
            </a:r>
            <a:r>
              <a:rPr lang="en-GB" sz="1600" dirty="0">
                <a:solidFill>
                  <a:srgbClr val="3F3F3F"/>
                </a:solidFill>
                <a:latin typeface="Calibri"/>
                <a:ea typeface="Calibri"/>
                <a:cs typeface="Calibri"/>
                <a:sym typeface="Calibri"/>
              </a:rPr>
              <a:t> la </a:t>
            </a:r>
            <a:r>
              <a:rPr lang="en-GB" sz="1600" dirty="0" err="1">
                <a:solidFill>
                  <a:srgbClr val="3F3F3F"/>
                </a:solidFill>
                <a:latin typeface="Calibri"/>
                <a:ea typeface="Calibri"/>
                <a:cs typeface="Calibri"/>
                <a:sym typeface="Calibri"/>
              </a:rPr>
              <a:t>loro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personalità</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hanno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maggiori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probabilità</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avere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successo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nella</a:t>
            </a:r>
            <a:r>
              <a:rPr lang="en-GB" sz="1600" dirty="0">
                <a:solidFill>
                  <a:srgbClr val="3F3F3F"/>
                </a:solidFill>
                <a:latin typeface="Calibri"/>
                <a:ea typeface="Calibri"/>
                <a:cs typeface="Calibri"/>
                <a:sym typeface="Calibri"/>
              </a:rPr>
              <a:t> vita se </a:t>
            </a:r>
            <a:r>
              <a:rPr lang="en-GB" sz="1600" dirty="0" err="1">
                <a:solidFill>
                  <a:srgbClr val="3F3F3F"/>
                </a:solidFill>
                <a:latin typeface="Calibri"/>
                <a:ea typeface="Calibri"/>
                <a:cs typeface="Calibri"/>
                <a:sym typeface="Calibri"/>
              </a:rPr>
              <a:t>usano</a:t>
            </a:r>
            <a:r>
              <a:rPr lang="en-GB" sz="1600" dirty="0">
                <a:solidFill>
                  <a:srgbClr val="3F3F3F"/>
                </a:solidFill>
                <a:latin typeface="Calibri"/>
                <a:ea typeface="Calibri"/>
                <a:cs typeface="Calibri"/>
                <a:sym typeface="Calibri"/>
              </a:rPr>
              <a:t> i </a:t>
            </a:r>
            <a:r>
              <a:rPr lang="en-GB" sz="1600" dirty="0" err="1">
                <a:solidFill>
                  <a:srgbClr val="3F3F3F"/>
                </a:solidFill>
                <a:latin typeface="Calibri"/>
                <a:ea typeface="Calibri"/>
                <a:cs typeface="Calibri"/>
                <a:sym typeface="Calibri"/>
              </a:rPr>
              <a:t>loro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talenti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nella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loro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massima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misura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Allo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stesso</a:t>
            </a:r>
            <a:r>
              <a:rPr lang="en-GB" sz="1600" dirty="0">
                <a:solidFill>
                  <a:srgbClr val="3F3F3F"/>
                </a:solidFill>
                <a:latin typeface="Calibri"/>
                <a:ea typeface="Calibri"/>
                <a:cs typeface="Calibri"/>
                <a:sym typeface="Calibri"/>
              </a:rPr>
              <a:t> modo, </a:t>
            </a:r>
            <a:r>
              <a:rPr lang="en-GB" sz="1600" dirty="0" err="1">
                <a:solidFill>
                  <a:srgbClr val="3F3F3F"/>
                </a:solidFill>
                <a:latin typeface="Calibri"/>
                <a:ea typeface="Calibri"/>
                <a:cs typeface="Calibri"/>
                <a:sym typeface="Calibri"/>
              </a:rPr>
              <a:t>subiranno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meno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problemi</a:t>
            </a:r>
            <a:r>
              <a:rPr lang="en-GB" sz="1600" dirty="0">
                <a:solidFill>
                  <a:srgbClr val="3F3F3F"/>
                </a:solidFill>
                <a:latin typeface="Calibri"/>
                <a:ea typeface="Calibri"/>
                <a:cs typeface="Calibri"/>
                <a:sym typeface="Calibri"/>
              </a:rPr>
              <a:t> se </a:t>
            </a:r>
            <a:r>
              <a:rPr lang="en-GB" sz="1600" dirty="0" err="1">
                <a:solidFill>
                  <a:srgbClr val="3F3F3F"/>
                </a:solidFill>
                <a:latin typeface="Calibri"/>
                <a:ea typeface="Calibri"/>
                <a:cs typeface="Calibri"/>
                <a:sym typeface="Calibri"/>
              </a:rPr>
              <a:t>sanno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quali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sono</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loro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debolezze</a:t>
            </a:r>
            <a:r>
              <a:rPr lang="en-GB" sz="1600" dirty="0">
                <a:solidFill>
                  <a:srgbClr val="3F3F3F"/>
                </a:solidFill>
                <a:latin typeface="Calibri"/>
                <a:ea typeface="Calibri"/>
                <a:cs typeface="Calibri"/>
                <a:sym typeface="Calibri"/>
              </a:rPr>
              <a:t> e se </a:t>
            </a:r>
            <a:r>
              <a:rPr lang="en-GB" sz="1600" dirty="0" err="1">
                <a:solidFill>
                  <a:srgbClr val="3F3F3F"/>
                </a:solidFill>
                <a:latin typeface="Calibri"/>
                <a:ea typeface="Calibri"/>
                <a:cs typeface="Calibri"/>
                <a:sym typeface="Calibri"/>
              </a:rPr>
              <a:t>gestiscono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queste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debolezze</a:t>
            </a:r>
            <a:r>
              <a:rPr lang="en-GB" sz="1600" dirty="0">
                <a:solidFill>
                  <a:srgbClr val="3F3F3F"/>
                </a:solidFill>
                <a:latin typeface="Calibri"/>
                <a:ea typeface="Calibri"/>
                <a:cs typeface="Calibri"/>
                <a:sym typeface="Calibri"/>
              </a:rPr>
              <a:t> in modo che non </a:t>
            </a:r>
            <a:r>
              <a:rPr lang="en-GB" sz="1600" dirty="0" err="1">
                <a:solidFill>
                  <a:srgbClr val="3F3F3F"/>
                </a:solidFill>
                <a:latin typeface="Calibri"/>
                <a:ea typeface="Calibri"/>
                <a:cs typeface="Calibri"/>
                <a:sym typeface="Calibri"/>
              </a:rPr>
              <a:t>contino</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nel</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lavoro</a:t>
            </a:r>
            <a:r>
              <a:rPr lang="en-GB" sz="1600" dirty="0">
                <a:solidFill>
                  <a:srgbClr val="3F3F3F"/>
                </a:solidFill>
                <a:latin typeface="Calibri"/>
                <a:ea typeface="Calibri"/>
                <a:cs typeface="Calibri"/>
                <a:sym typeface="Calibri"/>
              </a:rPr>
              <a:t> che </a:t>
            </a:r>
            <a:r>
              <a:rPr lang="en-GB" sz="1600" dirty="0" err="1">
                <a:solidFill>
                  <a:srgbClr val="3F3F3F"/>
                </a:solidFill>
                <a:latin typeface="Calibri"/>
                <a:ea typeface="Calibri"/>
                <a:cs typeface="Calibri"/>
                <a:sym typeface="Calibri"/>
              </a:rPr>
              <a:t>fanno</a:t>
            </a:r>
            <a:r>
              <a:rPr lang="en-GB"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354" name="Google Shape;354;p19"/>
          <p:cNvSpPr/>
          <p:nvPr/>
        </p:nvSpPr>
        <p:spPr>
          <a:xfrm>
            <a:off x="833391" y="1180721"/>
            <a:ext cx="462076" cy="5900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55" name="Google Shape;355;p19"/>
          <p:cNvSpPr txBox="1">
            <a:spLocks noGrp="1"/>
          </p:cNvSpPr>
          <p:nvPr>
            <p:ph type="body" idx="2"/>
          </p:nvPr>
        </p:nvSpPr>
        <p:spPr>
          <a:xfrm>
            <a:off x="1343471" y="1364492"/>
            <a:ext cx="6288700"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Introduzione</a:t>
            </a:r>
            <a:r>
              <a:rPr lang="en-GB" sz="2400" b="1" dirty="0"/>
              <a:t>: di </a:t>
            </a:r>
            <a:r>
              <a:rPr lang="en-GB" sz="2400" b="1" dirty="0" err="1"/>
              <a:t>cosa</a:t>
            </a:r>
            <a:r>
              <a:rPr lang="en-GB" sz="2400" b="1" dirty="0"/>
              <a:t> </a:t>
            </a:r>
            <a:r>
              <a:rPr lang="en-GB" sz="2400" b="1" dirty="0" err="1"/>
              <a:t>si</a:t>
            </a:r>
            <a:r>
              <a:rPr lang="en-GB" sz="2400" b="1" dirty="0"/>
              <a:t> </a:t>
            </a:r>
            <a:r>
              <a:rPr lang="en-GB" sz="2400" b="1" dirty="0" err="1"/>
              <a:t>tratta</a:t>
            </a:r>
            <a:r>
              <a:rPr lang="en-GB" sz="2400" b="1" dirty="0"/>
              <a:t>?</a:t>
            </a:r>
            <a:endParaRPr sz="2400" b="1" dirty="0"/>
          </a:p>
        </p:txBody>
      </p:sp>
      <p:pic>
        <p:nvPicPr>
          <p:cNvPr id="356" name="Google Shape;356;p19" descr="A picture containing text, snow, outdoor, skiing&#10;&#10;Description automatically generated"/>
          <p:cNvPicPr preferRelativeResize="0"/>
          <p:nvPr/>
        </p:nvPicPr>
        <p:blipFill rotWithShape="1">
          <a:blip r:embed="rId3">
            <a:alphaModFix/>
          </a:blip>
          <a:srcRect l="17120" t="2379" r="9657" b="11080"/>
          <a:stretch/>
        </p:blipFill>
        <p:spPr>
          <a:xfrm>
            <a:off x="10693641" y="253525"/>
            <a:ext cx="1088135" cy="13583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p:nvPr/>
        </p:nvSpPr>
        <p:spPr>
          <a:xfrm>
            <a:off x="2255573" y="452670"/>
            <a:ext cx="8784299" cy="7680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800"/>
              <a:buFont typeface="Calibri"/>
              <a:buNone/>
            </a:pPr>
            <a:r>
              <a:rPr lang="en-GB" sz="4800" b="0" i="0" u="none" strike="noStrike" cap="none">
                <a:solidFill>
                  <a:schemeClr val="dk1"/>
                </a:solidFill>
                <a:latin typeface="Calibri"/>
                <a:ea typeface="Calibri"/>
                <a:cs typeface="Calibri"/>
                <a:sym typeface="Calibri"/>
              </a:rPr>
              <a:t>Index</a:t>
            </a:r>
            <a:endParaRPr sz="4800" b="0" i="0" u="none" strike="noStrike" cap="none">
              <a:solidFill>
                <a:schemeClr val="dk1"/>
              </a:solidFill>
              <a:latin typeface="Calibri"/>
              <a:ea typeface="Calibri"/>
              <a:cs typeface="Calibri"/>
              <a:sym typeface="Calibri"/>
            </a:endParaRPr>
          </a:p>
        </p:txBody>
      </p:sp>
      <p:grpSp>
        <p:nvGrpSpPr>
          <p:cNvPr id="121" name="Google Shape;121;p2"/>
          <p:cNvGrpSpPr/>
          <p:nvPr/>
        </p:nvGrpSpPr>
        <p:grpSpPr>
          <a:xfrm>
            <a:off x="3023659" y="1700808"/>
            <a:ext cx="7008779" cy="960000"/>
            <a:chOff x="3131840" y="1491630"/>
            <a:chExt cx="5256584" cy="576064"/>
          </a:xfrm>
        </p:grpSpPr>
        <p:sp>
          <p:nvSpPr>
            <p:cNvPr id="122" name="Google Shape;122;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23" name="Google Shape;123;p2"/>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grpSp>
        <p:nvGrpSpPr>
          <p:cNvPr id="124" name="Google Shape;124;p2"/>
          <p:cNvGrpSpPr/>
          <p:nvPr/>
        </p:nvGrpSpPr>
        <p:grpSpPr>
          <a:xfrm>
            <a:off x="3015985" y="2884940"/>
            <a:ext cx="7008779" cy="960000"/>
            <a:chOff x="3131840" y="1491630"/>
            <a:chExt cx="5256584" cy="576064"/>
          </a:xfrm>
        </p:grpSpPr>
        <p:sp>
          <p:nvSpPr>
            <p:cNvPr id="125" name="Google Shape;125;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Calibri"/>
                <a:ea typeface="Calibri"/>
                <a:cs typeface="Calibri"/>
                <a:sym typeface="Calibri"/>
              </a:endParaRPr>
            </a:p>
          </p:txBody>
        </p:sp>
        <p:sp>
          <p:nvSpPr>
            <p:cNvPr id="126" name="Google Shape;126;p2"/>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grpSp>
        <p:nvGrpSpPr>
          <p:cNvPr id="127" name="Google Shape;127;p2"/>
          <p:cNvGrpSpPr/>
          <p:nvPr/>
        </p:nvGrpSpPr>
        <p:grpSpPr>
          <a:xfrm>
            <a:off x="3002668" y="4068965"/>
            <a:ext cx="7008779" cy="960000"/>
            <a:chOff x="3131840" y="1491630"/>
            <a:chExt cx="5256584" cy="576064"/>
          </a:xfrm>
        </p:grpSpPr>
        <p:sp>
          <p:nvSpPr>
            <p:cNvPr id="128" name="Google Shape;128;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29" name="Google Shape;129;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sp>
        <p:nvSpPr>
          <p:cNvPr id="130" name="Google Shape;130;p2"/>
          <p:cNvSpPr txBox="1"/>
          <p:nvPr/>
        </p:nvSpPr>
        <p:spPr>
          <a:xfrm>
            <a:off x="3023659" y="1700808"/>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i="0" u="none" strike="noStrike" cap="none">
                <a:solidFill>
                  <a:schemeClr val="lt1"/>
                </a:solidFill>
                <a:latin typeface="Calibri"/>
                <a:ea typeface="Calibri"/>
                <a:cs typeface="Calibri"/>
                <a:sym typeface="Calibri"/>
              </a:rPr>
              <a:t>01</a:t>
            </a:r>
            <a:endParaRPr sz="2667" b="1">
              <a:solidFill>
                <a:schemeClr val="lt1"/>
              </a:solidFill>
              <a:latin typeface="Calibri"/>
              <a:ea typeface="Calibri"/>
              <a:cs typeface="Calibri"/>
              <a:sym typeface="Calibri"/>
            </a:endParaRPr>
          </a:p>
        </p:txBody>
      </p:sp>
      <p:sp>
        <p:nvSpPr>
          <p:cNvPr id="131" name="Google Shape;131;p2"/>
          <p:cNvSpPr txBox="1"/>
          <p:nvPr/>
        </p:nvSpPr>
        <p:spPr>
          <a:xfrm>
            <a:off x="3008312" y="2884940"/>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02</a:t>
            </a:r>
            <a:endParaRPr sz="2667" b="1">
              <a:solidFill>
                <a:schemeClr val="lt1"/>
              </a:solidFill>
              <a:latin typeface="Calibri"/>
              <a:ea typeface="Calibri"/>
              <a:cs typeface="Calibri"/>
              <a:sym typeface="Calibri"/>
            </a:endParaRPr>
          </a:p>
        </p:txBody>
      </p:sp>
      <p:sp>
        <p:nvSpPr>
          <p:cNvPr id="132" name="Google Shape;132;p2"/>
          <p:cNvSpPr txBox="1"/>
          <p:nvPr/>
        </p:nvSpPr>
        <p:spPr>
          <a:xfrm>
            <a:off x="2987322" y="4068965"/>
            <a:ext cx="710885"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67" b="1">
                <a:solidFill>
                  <a:schemeClr val="lt1"/>
                </a:solidFill>
                <a:latin typeface="Calibri"/>
                <a:ea typeface="Calibri"/>
                <a:cs typeface="Calibri"/>
                <a:sym typeface="Calibri"/>
              </a:rPr>
              <a:t>03</a:t>
            </a:r>
            <a:endParaRPr sz="2667" b="1">
              <a:solidFill>
                <a:schemeClr val="lt1"/>
              </a:solidFill>
              <a:latin typeface="Calibri"/>
              <a:ea typeface="Calibri"/>
              <a:cs typeface="Calibri"/>
              <a:sym typeface="Calibri"/>
            </a:endParaRPr>
          </a:p>
        </p:txBody>
      </p:sp>
      <p:grpSp>
        <p:nvGrpSpPr>
          <p:cNvPr id="133" name="Google Shape;133;p2"/>
          <p:cNvGrpSpPr/>
          <p:nvPr/>
        </p:nvGrpSpPr>
        <p:grpSpPr>
          <a:xfrm>
            <a:off x="3983659" y="1808330"/>
            <a:ext cx="5856757" cy="1189922"/>
            <a:chOff x="3851840" y="1356248"/>
            <a:chExt cx="4392568" cy="892442"/>
          </a:xfrm>
        </p:grpSpPr>
        <p:sp>
          <p:nvSpPr>
            <p:cNvPr id="134" name="Google Shape;134;p2"/>
            <p:cNvSpPr txBox="1"/>
            <p:nvPr/>
          </p:nvSpPr>
          <p:spPr>
            <a:xfrm>
              <a:off x="3851840" y="1356248"/>
              <a:ext cx="4392567" cy="500203"/>
            </a:xfrm>
            <a:prstGeom prst="rect">
              <a:avLst/>
            </a:prstGeom>
            <a:noFill/>
            <a:ln>
              <a:noFill/>
            </a:ln>
          </p:spPr>
          <p:txBody>
            <a:bodyPr spcFirstLastPara="1" wrap="square" lIns="91425" tIns="45700" rIns="91425" bIns="45700" anchor="t" anchorCtr="0">
              <a:spAutoFit/>
            </a:bodyPr>
            <a:lstStyle/>
            <a:p>
              <a:pPr lvl="0"/>
              <a:r>
                <a:rPr lang="en-GB" sz="1867" b="1" dirty="0">
                  <a:solidFill>
                    <a:srgbClr val="3F3F3F"/>
                  </a:solidFill>
                  <a:latin typeface="Calibri"/>
                  <a:ea typeface="Calibri"/>
                  <a:cs typeface="Calibri"/>
                  <a:sym typeface="Calibri"/>
                </a:rPr>
                <a:t>Chi </a:t>
              </a:r>
              <a:r>
                <a:rPr lang="en-GB" sz="1867" b="1" dirty="0" err="1">
                  <a:solidFill>
                    <a:srgbClr val="3F3F3F"/>
                  </a:solidFill>
                  <a:latin typeface="Calibri"/>
                  <a:ea typeface="Calibri"/>
                  <a:cs typeface="Calibri"/>
                  <a:sym typeface="Calibri"/>
                </a:rPr>
                <a:t>è</a:t>
              </a:r>
              <a:r>
                <a:rPr lang="en-GB" sz="1867" b="1" dirty="0">
                  <a:solidFill>
                    <a:srgbClr val="3F3F3F"/>
                  </a:solidFill>
                  <a:latin typeface="Calibri"/>
                  <a:ea typeface="Calibri"/>
                  <a:cs typeface="Calibri"/>
                  <a:sym typeface="Calibri"/>
                </a:rPr>
                <a:t> un </a:t>
              </a:r>
              <a:r>
                <a:rPr lang="en-GB" sz="1867" b="1" dirty="0" err="1">
                  <a:solidFill>
                    <a:srgbClr val="3F3F3F"/>
                  </a:solidFill>
                  <a:latin typeface="Calibri"/>
                  <a:ea typeface="Calibri"/>
                  <a:cs typeface="Calibri"/>
                  <a:sym typeface="Calibri"/>
                </a:rPr>
                <a:t>imprenditore</a:t>
              </a:r>
              <a:r>
                <a:rPr lang="en-GB" sz="1867" b="1" dirty="0">
                  <a:solidFill>
                    <a:srgbClr val="3F3F3F"/>
                  </a:solidFill>
                  <a:latin typeface="Calibri"/>
                  <a:ea typeface="Calibri"/>
                  <a:cs typeface="Calibri"/>
                  <a:sym typeface="Calibri"/>
                </a:rPr>
                <a:t>?
</a:t>
              </a:r>
              <a:endParaRPr sz="1867" b="1" dirty="0">
                <a:solidFill>
                  <a:srgbClr val="3F3F3F"/>
                </a:solidFill>
                <a:latin typeface="Calibri"/>
                <a:ea typeface="Calibri"/>
                <a:cs typeface="Calibri"/>
                <a:sym typeface="Calibri"/>
              </a:endParaRPr>
            </a:p>
          </p:txBody>
        </p:sp>
        <p:sp>
          <p:nvSpPr>
            <p:cNvPr id="135" name="Google Shape;135;p2"/>
            <p:cNvSpPr txBox="1"/>
            <p:nvPr/>
          </p:nvSpPr>
          <p:spPr>
            <a:xfrm>
              <a:off x="3851840" y="1625473"/>
              <a:ext cx="4392568" cy="623217"/>
            </a:xfrm>
            <a:prstGeom prst="rect">
              <a:avLst/>
            </a:prstGeom>
            <a:noFill/>
            <a:ln>
              <a:noFill/>
            </a:ln>
          </p:spPr>
          <p:txBody>
            <a:bodyPr spcFirstLastPara="1" wrap="square" lIns="91425" tIns="45700" rIns="91425" bIns="45700" anchor="t" anchorCtr="0">
              <a:spAutoFit/>
            </a:bodyPr>
            <a:lstStyle/>
            <a:p>
              <a:pPr lvl="0"/>
              <a:r>
                <a:rPr lang="en-GB" sz="1600" dirty="0" err="1">
                  <a:solidFill>
                    <a:srgbClr val="3F3F3F"/>
                  </a:solidFill>
                  <a:latin typeface="Calibri"/>
                  <a:ea typeface="Calibri"/>
                  <a:cs typeface="Calibri"/>
                  <a:sym typeface="Calibri"/>
                </a:rPr>
                <a:t>Definizione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caratteristiche</a:t>
              </a:r>
              <a:r>
                <a:rPr lang="en-GB" sz="1600" dirty="0">
                  <a:solidFill>
                    <a:srgbClr val="3F3F3F"/>
                  </a:solidFill>
                  <a:latin typeface="Calibri"/>
                  <a:ea typeface="Calibri"/>
                  <a:cs typeface="Calibri"/>
                  <a:sym typeface="Calibri"/>
                </a:rPr>
                <a:t>, senso di </a:t>
              </a:r>
              <a:r>
                <a:rPr lang="en-GB" sz="1600" dirty="0" err="1">
                  <a:solidFill>
                    <a:srgbClr val="3F3F3F"/>
                  </a:solidFill>
                  <a:latin typeface="Calibri"/>
                  <a:ea typeface="Calibri"/>
                  <a:cs typeface="Calibri"/>
                  <a:sym typeface="Calibri"/>
                </a:rPr>
                <a:t>iniziativa</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attitudine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imprenditoriale</a:t>
              </a:r>
              <a:r>
                <a:rPr lang="en-GB"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grpSp>
      <p:grpSp>
        <p:nvGrpSpPr>
          <p:cNvPr id="136" name="Google Shape;136;p2"/>
          <p:cNvGrpSpPr/>
          <p:nvPr/>
        </p:nvGrpSpPr>
        <p:grpSpPr>
          <a:xfrm>
            <a:off x="3962668" y="2993200"/>
            <a:ext cx="5856757" cy="943702"/>
            <a:chOff x="3851840" y="1356248"/>
            <a:chExt cx="4392568" cy="707778"/>
          </a:xfrm>
        </p:grpSpPr>
        <p:sp>
          <p:nvSpPr>
            <p:cNvPr id="137" name="Google Shape;137;p2"/>
            <p:cNvSpPr txBox="1"/>
            <p:nvPr/>
          </p:nvSpPr>
          <p:spPr>
            <a:xfrm>
              <a:off x="3851840" y="1356248"/>
              <a:ext cx="4392567" cy="284743"/>
            </a:xfrm>
            <a:prstGeom prst="rect">
              <a:avLst/>
            </a:prstGeom>
            <a:noFill/>
            <a:ln>
              <a:noFill/>
            </a:ln>
          </p:spPr>
          <p:txBody>
            <a:bodyPr spcFirstLastPara="1" wrap="square" lIns="91425" tIns="45700" rIns="91425" bIns="45700" anchor="t" anchorCtr="0">
              <a:spAutoFit/>
            </a:bodyPr>
            <a:lstStyle/>
            <a:p>
              <a:pPr lvl="0"/>
              <a:r>
                <a:rPr lang="en-GB" sz="1867" b="1" dirty="0" err="1">
                  <a:solidFill>
                    <a:srgbClr val="3F3F3F"/>
                  </a:solidFill>
                  <a:latin typeface="Calibri"/>
                  <a:ea typeface="Calibri"/>
                  <a:cs typeface="Calibri"/>
                  <a:sym typeface="Calibri"/>
                </a:rPr>
                <a:t>Autoefficacia</a:t>
              </a:r>
              <a:endParaRPr sz="1867" b="1" dirty="0">
                <a:solidFill>
                  <a:srgbClr val="3F3F3F"/>
                </a:solidFill>
                <a:latin typeface="Calibri"/>
                <a:ea typeface="Calibri"/>
                <a:cs typeface="Calibri"/>
                <a:sym typeface="Calibri"/>
              </a:endParaRPr>
            </a:p>
          </p:txBody>
        </p:sp>
        <p:sp>
          <p:nvSpPr>
            <p:cNvPr id="138" name="Google Shape;138;p2"/>
            <p:cNvSpPr txBox="1"/>
            <p:nvPr/>
          </p:nvSpPr>
          <p:spPr>
            <a:xfrm>
              <a:off x="3851840" y="1625474"/>
              <a:ext cx="4392568" cy="438552"/>
            </a:xfrm>
            <a:prstGeom prst="rect">
              <a:avLst/>
            </a:prstGeom>
            <a:noFill/>
            <a:ln>
              <a:noFill/>
            </a:ln>
          </p:spPr>
          <p:txBody>
            <a:bodyPr spcFirstLastPara="1" wrap="square" lIns="91425" tIns="45700" rIns="91425" bIns="45700" anchor="t" anchorCtr="0">
              <a:spAutoFit/>
            </a:bodyPr>
            <a:lstStyle/>
            <a:p>
              <a:pPr lvl="0"/>
              <a:r>
                <a:rPr lang="en-GB" sz="1600" dirty="0" err="1">
                  <a:solidFill>
                    <a:srgbClr val="3F3F3F"/>
                  </a:solidFill>
                  <a:latin typeface="Calibri"/>
                  <a:ea typeface="Calibri"/>
                  <a:cs typeface="Calibri"/>
                  <a:sym typeface="Calibri"/>
                </a:rPr>
                <a:t>Cos’è</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perché</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importante</a:t>
              </a:r>
              <a:r>
                <a:rPr lang="en-GB"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grpSp>
      <p:grpSp>
        <p:nvGrpSpPr>
          <p:cNvPr id="139" name="Google Shape;139;p2"/>
          <p:cNvGrpSpPr/>
          <p:nvPr/>
        </p:nvGrpSpPr>
        <p:grpSpPr>
          <a:xfrm>
            <a:off x="3978015" y="4193037"/>
            <a:ext cx="5856757" cy="943701"/>
            <a:chOff x="3851840" y="1356248"/>
            <a:chExt cx="4392568" cy="707776"/>
          </a:xfrm>
        </p:grpSpPr>
        <p:sp>
          <p:nvSpPr>
            <p:cNvPr id="140" name="Google Shape;140;p2"/>
            <p:cNvSpPr txBox="1"/>
            <p:nvPr/>
          </p:nvSpPr>
          <p:spPr>
            <a:xfrm>
              <a:off x="3851840" y="1356248"/>
              <a:ext cx="4392567" cy="500203"/>
            </a:xfrm>
            <a:prstGeom prst="rect">
              <a:avLst/>
            </a:prstGeom>
            <a:noFill/>
            <a:ln>
              <a:noFill/>
            </a:ln>
          </p:spPr>
          <p:txBody>
            <a:bodyPr spcFirstLastPara="1" wrap="square" lIns="91425" tIns="45700" rIns="91425" bIns="45700" anchor="t" anchorCtr="0">
              <a:spAutoFit/>
            </a:bodyPr>
            <a:lstStyle/>
            <a:p>
              <a:pPr lvl="0"/>
              <a:r>
                <a:rPr lang="en-GB" sz="1867" b="1" dirty="0" err="1">
                  <a:solidFill>
                    <a:srgbClr val="3F3F3F"/>
                  </a:solidFill>
                  <a:latin typeface="Calibri"/>
                  <a:ea typeface="Calibri"/>
                  <a:cs typeface="Calibri"/>
                  <a:sym typeface="Calibri"/>
                </a:rPr>
                <a:t>Consapevolezza</a:t>
              </a:r>
              <a:r>
                <a:rPr lang="en-GB" sz="1867" b="1" dirty="0">
                  <a:solidFill>
                    <a:srgbClr val="3F3F3F"/>
                  </a:solidFill>
                  <a:latin typeface="Calibri"/>
                  <a:ea typeface="Calibri"/>
                  <a:cs typeface="Calibri"/>
                  <a:sym typeface="Calibri"/>
                </a:rPr>
                <a:t> di </a:t>
              </a:r>
              <a:r>
                <a:rPr lang="en-GB" sz="1867" b="1" dirty="0" err="1">
                  <a:solidFill>
                    <a:srgbClr val="3F3F3F"/>
                  </a:solidFill>
                  <a:latin typeface="Calibri"/>
                  <a:ea typeface="Calibri"/>
                  <a:cs typeface="Calibri"/>
                  <a:sym typeface="Calibri"/>
                </a:rPr>
                <a:t>sè</a:t>
              </a:r>
              <a:r>
                <a:rPr lang="en-GB" sz="1867" b="1" dirty="0">
                  <a:solidFill>
                    <a:srgbClr val="3F3F3F"/>
                  </a:solidFill>
                  <a:latin typeface="Calibri"/>
                  <a:ea typeface="Calibri"/>
                  <a:cs typeface="Calibri"/>
                  <a:sym typeface="Calibri"/>
                </a:rPr>
                <a:t>
</a:t>
              </a:r>
              <a:endParaRPr sz="1867" b="1" dirty="0">
                <a:solidFill>
                  <a:srgbClr val="3F3F3F"/>
                </a:solidFill>
                <a:latin typeface="Calibri"/>
                <a:ea typeface="Calibri"/>
                <a:cs typeface="Calibri"/>
                <a:sym typeface="Calibri"/>
              </a:endParaRPr>
            </a:p>
          </p:txBody>
        </p:sp>
        <p:sp>
          <p:nvSpPr>
            <p:cNvPr id="141" name="Google Shape;141;p2"/>
            <p:cNvSpPr txBox="1"/>
            <p:nvPr/>
          </p:nvSpPr>
          <p:spPr>
            <a:xfrm>
              <a:off x="3851840" y="1625473"/>
              <a:ext cx="4392568" cy="438551"/>
            </a:xfrm>
            <a:prstGeom prst="rect">
              <a:avLst/>
            </a:prstGeom>
            <a:noFill/>
            <a:ln>
              <a:noFill/>
            </a:ln>
          </p:spPr>
          <p:txBody>
            <a:bodyPr spcFirstLastPara="1" wrap="square" lIns="91425" tIns="45700" rIns="91425" bIns="45700" anchor="t" anchorCtr="0">
              <a:spAutoFit/>
            </a:bodyPr>
            <a:lstStyle/>
            <a:p>
              <a:pPr lvl="0"/>
              <a:r>
                <a:rPr lang="en-GB" sz="1600" dirty="0" err="1">
                  <a:solidFill>
                    <a:srgbClr val="3F3F3F"/>
                  </a:solidFill>
                  <a:latin typeface="Calibri"/>
                  <a:ea typeface="Calibri"/>
                  <a:cs typeface="Calibri"/>
                  <a:sym typeface="Calibri"/>
                </a:rPr>
                <a:t>Cos’è</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perché</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importante</a:t>
              </a:r>
              <a:r>
                <a:rPr lang="en-GB"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2: </a:t>
            </a:r>
            <a:r>
              <a:rPr lang="en-GB" sz="3733" dirty="0" err="1"/>
              <a:t>Analisi</a:t>
            </a:r>
            <a:r>
              <a:rPr lang="en-GB" sz="3733" dirty="0"/>
              <a:t> SWOT </a:t>
            </a:r>
            <a:r>
              <a:rPr lang="en-GB" sz="3733" dirty="0" err="1"/>
              <a:t>personale</a:t>
            </a:r>
            <a:endParaRPr lang="en-GB" sz="4000" dirty="0"/>
          </a:p>
        </p:txBody>
      </p:sp>
      <p:sp>
        <p:nvSpPr>
          <p:cNvPr id="362" name="Google Shape;362;p20"/>
          <p:cNvSpPr/>
          <p:nvPr/>
        </p:nvSpPr>
        <p:spPr>
          <a:xfrm>
            <a:off x="2386430" y="2089794"/>
            <a:ext cx="7419140" cy="30617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lvl="0" algn="just">
              <a:lnSpc>
                <a:spcPct val="150000"/>
              </a:lnSpc>
            </a:pPr>
            <a:r>
              <a:rPr lang="en-GB" sz="1800" dirty="0">
                <a:solidFill>
                  <a:srgbClr val="3F3F3F"/>
                </a:solidFill>
                <a:latin typeface="Calibri"/>
                <a:ea typeface="Calibri"/>
                <a:cs typeface="Calibri"/>
                <a:sym typeface="Calibri"/>
              </a:rPr>
              <a:t>SWOT </a:t>
            </a:r>
            <a:r>
              <a:rPr lang="en-GB" sz="1800" dirty="0" err="1">
                <a:solidFill>
                  <a:srgbClr val="3F3F3F"/>
                </a:solidFill>
                <a:latin typeface="Calibri"/>
                <a:ea typeface="Calibri"/>
                <a:cs typeface="Calibri"/>
                <a:sym typeface="Calibri"/>
              </a:rPr>
              <a:t>è</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particolarmente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efficace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poiché</a:t>
            </a:r>
            <a:r>
              <a:rPr lang="en-GB" sz="1800" dirty="0">
                <a:solidFill>
                  <a:srgbClr val="3F3F3F"/>
                </a:solidFill>
                <a:latin typeface="Calibri"/>
                <a:ea typeface="Calibri"/>
                <a:cs typeface="Calibri"/>
                <a:sym typeface="Calibri"/>
              </a:rPr>
              <a:t>, con </a:t>
            </a:r>
            <a:r>
              <a:rPr lang="en-GB" sz="1800" dirty="0" err="1">
                <a:solidFill>
                  <a:srgbClr val="3F3F3F"/>
                </a:solidFill>
                <a:latin typeface="Calibri"/>
                <a:ea typeface="Calibri"/>
                <a:cs typeface="Calibri"/>
                <a:sym typeface="Calibri"/>
              </a:rPr>
              <a:t>qualche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pensiero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può</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aiutarti</a:t>
            </a:r>
            <a:r>
              <a:rPr lang="en-GB" sz="1800" dirty="0">
                <a:solidFill>
                  <a:srgbClr val="3F3F3F"/>
                </a:solidFill>
                <a:latin typeface="Calibri"/>
                <a:ea typeface="Calibri"/>
                <a:cs typeface="Calibri"/>
                <a:sym typeface="Calibri"/>
              </a:rPr>
              <a:t> a </a:t>
            </a:r>
            <a:r>
              <a:rPr lang="en-GB" sz="1800" dirty="0" err="1">
                <a:solidFill>
                  <a:srgbClr val="3F3F3F"/>
                </a:solidFill>
                <a:latin typeface="Calibri"/>
                <a:ea typeface="Calibri"/>
                <a:cs typeface="Calibri"/>
                <a:sym typeface="Calibri"/>
              </a:rPr>
              <a:t>trovare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possibilità</a:t>
            </a:r>
            <a:r>
              <a:rPr lang="en-GB" sz="1800" dirty="0">
                <a:solidFill>
                  <a:srgbClr val="3F3F3F"/>
                </a:solidFill>
                <a:latin typeface="Calibri"/>
                <a:ea typeface="Calibri"/>
                <a:cs typeface="Calibri"/>
                <a:sym typeface="Calibri"/>
              </a:rPr>
              <a:t> che </a:t>
            </a:r>
            <a:r>
              <a:rPr lang="en-GB" sz="1800" dirty="0" err="1">
                <a:solidFill>
                  <a:srgbClr val="3F3F3F"/>
                </a:solidFill>
                <a:latin typeface="Calibri"/>
                <a:ea typeface="Calibri"/>
                <a:cs typeface="Calibri"/>
                <a:sym typeface="Calibri"/>
              </a:rPr>
              <a:t>potresti</a:t>
            </a:r>
            <a:r>
              <a:rPr lang="en-GB" sz="1800" dirty="0">
                <a:solidFill>
                  <a:srgbClr val="3F3F3F"/>
                </a:solidFill>
                <a:latin typeface="Calibri"/>
                <a:ea typeface="Calibri"/>
                <a:cs typeface="Calibri"/>
                <a:sym typeface="Calibri"/>
              </a:rPr>
              <a:t> non aver </a:t>
            </a:r>
            <a:r>
              <a:rPr lang="en-GB" sz="1800" dirty="0" err="1">
                <a:solidFill>
                  <a:srgbClr val="3F3F3F"/>
                </a:solidFill>
                <a:latin typeface="Calibri"/>
                <a:ea typeface="Calibri"/>
                <a:cs typeface="Calibri"/>
                <a:sym typeface="Calibri"/>
              </a:rPr>
              <a:t>notato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altrimenti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Inoltre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essendo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consapevoli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tue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carenze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puoi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controllare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sbarazzarti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rischi</a:t>
            </a:r>
            <a:r>
              <a:rPr lang="en-GB" sz="1800" dirty="0">
                <a:solidFill>
                  <a:srgbClr val="3F3F3F"/>
                </a:solidFill>
                <a:latin typeface="Calibri"/>
                <a:ea typeface="Calibri"/>
                <a:cs typeface="Calibri"/>
                <a:sym typeface="Calibri"/>
              </a:rPr>
              <a:t> che </a:t>
            </a:r>
            <a:r>
              <a:rPr lang="en-GB" sz="1800" dirty="0" err="1">
                <a:solidFill>
                  <a:srgbClr val="3F3F3F"/>
                </a:solidFill>
                <a:latin typeface="Calibri"/>
                <a:ea typeface="Calibri"/>
                <a:cs typeface="Calibri"/>
                <a:sym typeface="Calibri"/>
              </a:rPr>
              <a:t>altrimenti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ostacolerebbero</a:t>
            </a:r>
            <a:r>
              <a:rPr lang="en-GB" sz="1800" dirty="0">
                <a:solidFill>
                  <a:srgbClr val="3F3F3F"/>
                </a:solidFill>
                <a:latin typeface="Calibri"/>
                <a:ea typeface="Calibri"/>
                <a:cs typeface="Calibri"/>
                <a:sym typeface="Calibri"/>
              </a:rPr>
              <a:t> la </a:t>
            </a:r>
            <a:r>
              <a:rPr lang="en-GB" sz="1800" dirty="0" err="1">
                <a:solidFill>
                  <a:srgbClr val="3F3F3F"/>
                </a:solidFill>
                <a:latin typeface="Calibri"/>
                <a:ea typeface="Calibri"/>
                <a:cs typeface="Calibri"/>
                <a:sym typeface="Calibri"/>
              </a:rPr>
              <a:t>tua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capacità</a:t>
            </a:r>
            <a:r>
              <a:rPr lang="en-GB" sz="1800" dirty="0">
                <a:solidFill>
                  <a:srgbClr val="3F3F3F"/>
                </a:solidFill>
                <a:latin typeface="Calibri"/>
                <a:ea typeface="Calibri"/>
                <a:cs typeface="Calibri"/>
                <a:sym typeface="Calibri"/>
              </a:rPr>
              <a:t> di </a:t>
            </a:r>
            <a:r>
              <a:rPr lang="en-GB" sz="1800" dirty="0" err="1">
                <a:solidFill>
                  <a:srgbClr val="3F3F3F"/>
                </a:solidFill>
                <a:latin typeface="Calibri"/>
                <a:ea typeface="Calibri"/>
                <a:cs typeface="Calibri"/>
                <a:sym typeface="Calibri"/>
              </a:rPr>
              <a:t>avanzare</a:t>
            </a:r>
            <a:r>
              <a:rPr lang="en-GB" sz="1800" dirty="0">
                <a:solidFill>
                  <a:srgbClr val="3F3F3F"/>
                </a:solidFill>
                <a:latin typeface="Calibri"/>
                <a:ea typeface="Calibri"/>
                <a:cs typeface="Calibri"/>
                <a:sym typeface="Calibri"/>
              </a:rPr>
              <a:t>.
</a:t>
            </a:r>
            <a:endParaRPr sz="1800" dirty="0">
              <a:solidFill>
                <a:srgbClr val="3F3F3F"/>
              </a:solidFill>
              <a:latin typeface="Calibri"/>
              <a:ea typeface="Calibri"/>
              <a:cs typeface="Calibri"/>
              <a:sym typeface="Calibri"/>
            </a:endParaRPr>
          </a:p>
        </p:txBody>
      </p:sp>
      <p:sp>
        <p:nvSpPr>
          <p:cNvPr id="363" name="Google Shape;363;p20"/>
          <p:cNvSpPr/>
          <p:nvPr/>
        </p:nvSpPr>
        <p:spPr>
          <a:xfrm>
            <a:off x="1007435" y="1325109"/>
            <a:ext cx="462076" cy="455827"/>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64" name="Google Shape;364;p20"/>
          <p:cNvSpPr txBox="1"/>
          <p:nvPr/>
        </p:nvSpPr>
        <p:spPr>
          <a:xfrm>
            <a:off x="1469512" y="1366620"/>
            <a:ext cx="5301158" cy="246423"/>
          </a:xfrm>
          <a:prstGeom prst="rect">
            <a:avLst/>
          </a:prstGeom>
          <a:noFill/>
          <a:ln>
            <a:noFill/>
          </a:ln>
        </p:spPr>
        <p:txBody>
          <a:bodyPr spcFirstLastPara="1" wrap="square" lIns="91425" tIns="45700" rIns="91425" bIns="45700" anchor="ctr" anchorCtr="0">
            <a:noAutofit/>
          </a:bodyPr>
          <a:lstStyle/>
          <a:p>
            <a:pPr lvl="0">
              <a:buClr>
                <a:srgbClr val="3F3F3F"/>
              </a:buClr>
              <a:buSzPts val="2400"/>
            </a:pPr>
            <a:r>
              <a:rPr lang="en-GB" sz="2400" b="1" dirty="0">
                <a:solidFill>
                  <a:srgbClr val="3F3F3F"/>
                </a:solidFill>
                <a:latin typeface="Calibri"/>
                <a:ea typeface="Calibri"/>
                <a:cs typeface="Calibri"/>
                <a:sym typeface="Calibri"/>
              </a:rPr>
              <a:t>Task: In </a:t>
            </a:r>
            <a:r>
              <a:rPr lang="en-GB" sz="2400" b="1" dirty="0" err="1">
                <a:solidFill>
                  <a:srgbClr val="3F3F3F"/>
                </a:solidFill>
                <a:latin typeface="Calibri"/>
                <a:ea typeface="Calibri"/>
                <a:cs typeface="Calibri"/>
                <a:sym typeface="Calibri"/>
              </a:rPr>
              <a:t>cosa</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consiste</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questa</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attività</a:t>
            </a:r>
            <a:r>
              <a:rPr lang="en-GB" sz="2400" b="1" dirty="0">
                <a:solidFill>
                  <a:srgbClr val="3F3F3F"/>
                </a:solidFill>
                <a:latin typeface="Calibri"/>
                <a:ea typeface="Calibri"/>
                <a:cs typeface="Calibri"/>
                <a:sym typeface="Calibri"/>
              </a:rPr>
              <a:t>?</a:t>
            </a:r>
            <a:endParaRPr sz="2400" b="1" dirty="0">
              <a:solidFill>
                <a:srgbClr val="3F3F3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2: </a:t>
            </a:r>
            <a:r>
              <a:rPr lang="en-GB" sz="3733" dirty="0" err="1"/>
              <a:t>Analisi</a:t>
            </a:r>
            <a:r>
              <a:rPr lang="en-GB" sz="3733" dirty="0"/>
              <a:t> SWOT </a:t>
            </a:r>
            <a:r>
              <a:rPr lang="en-GB" sz="3733" dirty="0" err="1"/>
              <a:t>personale</a:t>
            </a:r>
            <a:endParaRPr lang="en-GB" sz="4000" dirty="0"/>
          </a:p>
        </p:txBody>
      </p:sp>
      <p:sp>
        <p:nvSpPr>
          <p:cNvPr id="370" name="Google Shape;370;p21"/>
          <p:cNvSpPr/>
          <p:nvPr/>
        </p:nvSpPr>
        <p:spPr>
          <a:xfrm>
            <a:off x="752933" y="1005800"/>
            <a:ext cx="446524" cy="4502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71" name="Google Shape;371;p21"/>
          <p:cNvSpPr/>
          <p:nvPr/>
        </p:nvSpPr>
        <p:spPr>
          <a:xfrm>
            <a:off x="635394" y="1760842"/>
            <a:ext cx="10921213" cy="472215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lvl="0" algn="just">
              <a:lnSpc>
                <a:spcPct val="150000"/>
              </a:lnSpc>
            </a:pPr>
            <a:r>
              <a:rPr lang="en-GB" sz="1200" dirty="0">
                <a:solidFill>
                  <a:srgbClr val="3F3F3F"/>
                </a:solidFill>
                <a:latin typeface="Calibri"/>
                <a:ea typeface="Calibri"/>
                <a:cs typeface="Calibri"/>
                <a:sym typeface="Calibri"/>
              </a:rPr>
              <a:t>Prima di </a:t>
            </a:r>
            <a:r>
              <a:rPr lang="en-GB" sz="1200" dirty="0" err="1">
                <a:solidFill>
                  <a:srgbClr val="3F3F3F"/>
                </a:solidFill>
                <a:latin typeface="Calibri"/>
                <a:ea typeface="Calibri"/>
                <a:cs typeface="Calibri"/>
                <a:sym typeface="Calibri"/>
              </a:rPr>
              <a:t>tutto</a:t>
            </a:r>
            <a:r>
              <a:rPr lang="en-GB" sz="1200" dirty="0">
                <a:solidFill>
                  <a:srgbClr val="3F3F3F"/>
                </a:solidFill>
                <a:latin typeface="Calibri"/>
                <a:ea typeface="Calibri"/>
                <a:cs typeface="Calibri"/>
                <a:sym typeface="Calibri"/>
              </a:rPr>
              <a:t>, devi </a:t>
            </a:r>
            <a:r>
              <a:rPr lang="en-GB" sz="1200" dirty="0" err="1">
                <a:solidFill>
                  <a:srgbClr val="3F3F3F"/>
                </a:solidFill>
                <a:latin typeface="Calibri"/>
                <a:ea typeface="Calibri"/>
                <a:cs typeface="Calibri"/>
                <a:sym typeface="Calibri"/>
              </a:rPr>
              <a:t>stampare</a:t>
            </a:r>
            <a:r>
              <a:rPr lang="en-GB" sz="1200" dirty="0">
                <a:solidFill>
                  <a:srgbClr val="3F3F3F"/>
                </a:solidFill>
                <a:latin typeface="Calibri"/>
                <a:ea typeface="Calibri"/>
                <a:cs typeface="Calibri"/>
                <a:sym typeface="Calibri"/>
              </a:rPr>
              <a:t> un </a:t>
            </a:r>
            <a:r>
              <a:rPr lang="en-GB" sz="1200" dirty="0" err="1">
                <a:solidFill>
                  <a:srgbClr val="3F3F3F"/>
                </a:solidFill>
                <a:latin typeface="Calibri"/>
                <a:ea typeface="Calibri"/>
                <a:cs typeface="Calibri"/>
                <a:sym typeface="Calibri"/>
              </a:rPr>
              <a:t>foglio</a:t>
            </a:r>
            <a:r>
              <a:rPr lang="en-GB" sz="1200" dirty="0">
                <a:solidFill>
                  <a:srgbClr val="3F3F3F"/>
                </a:solidFill>
                <a:latin typeface="Calibri"/>
                <a:ea typeface="Calibri"/>
                <a:cs typeface="Calibri"/>
                <a:sym typeface="Calibri"/>
              </a:rPr>
              <a:t> di </a:t>
            </a:r>
            <a:r>
              <a:rPr lang="en-GB" sz="1200" dirty="0" err="1">
                <a:solidFill>
                  <a:srgbClr val="3F3F3F"/>
                </a:solidFill>
                <a:latin typeface="Calibri"/>
                <a:ea typeface="Calibri"/>
                <a:cs typeface="Calibri"/>
                <a:sym typeface="Calibri"/>
              </a:rPr>
              <a:t>lavoro</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diviso</a:t>
            </a:r>
            <a:r>
              <a:rPr lang="en-GB" sz="1200" dirty="0">
                <a:solidFill>
                  <a:srgbClr val="3F3F3F"/>
                </a:solidFill>
                <a:latin typeface="Calibri"/>
                <a:ea typeface="Calibri"/>
                <a:cs typeface="Calibri"/>
                <a:sym typeface="Calibri"/>
              </a:rPr>
              <a:t> in quattro </a:t>
            </a:r>
            <a:r>
              <a:rPr lang="en-GB" sz="1200" dirty="0" err="1">
                <a:solidFill>
                  <a:srgbClr val="3F3F3F"/>
                </a:solidFill>
                <a:latin typeface="Calibri"/>
                <a:ea typeface="Calibri"/>
                <a:cs typeface="Calibri"/>
                <a:sym typeface="Calibri"/>
              </a:rPr>
              <a:t>colonne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punti</a:t>
            </a:r>
            <a:r>
              <a:rPr lang="en-GB" sz="1200" dirty="0">
                <a:solidFill>
                  <a:srgbClr val="3F3F3F"/>
                </a:solidFill>
                <a:latin typeface="Calibri"/>
                <a:ea typeface="Calibri"/>
                <a:cs typeface="Calibri"/>
                <a:sym typeface="Calibri"/>
              </a:rPr>
              <a:t> di forza, </a:t>
            </a:r>
            <a:r>
              <a:rPr lang="en-GB" sz="1200" dirty="0" err="1">
                <a:solidFill>
                  <a:srgbClr val="3F3F3F"/>
                </a:solidFill>
                <a:latin typeface="Calibri"/>
                <a:ea typeface="Calibri"/>
                <a:cs typeface="Calibri"/>
                <a:sym typeface="Calibri"/>
              </a:rPr>
              <a:t>debolezze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opportunità</a:t>
            </a:r>
            <a:r>
              <a:rPr lang="en-GB" sz="1200" dirty="0">
                <a:solidFill>
                  <a:srgbClr val="3F3F3F"/>
                </a:solidFill>
                <a:latin typeface="Calibri"/>
                <a:ea typeface="Calibri"/>
                <a:cs typeface="Calibri"/>
                <a:sym typeface="Calibri"/>
              </a:rPr>
              <a:t> e </a:t>
            </a:r>
            <a:r>
              <a:rPr lang="en-GB" sz="1200" dirty="0" err="1">
                <a:solidFill>
                  <a:srgbClr val="3F3F3F"/>
                </a:solidFill>
                <a:latin typeface="Calibri"/>
                <a:ea typeface="Calibri"/>
                <a:cs typeface="Calibri"/>
                <a:sym typeface="Calibri"/>
              </a:rPr>
              <a:t>minacce</a:t>
            </a:r>
            <a:r>
              <a:rPr lang="en-GB" sz="1200" dirty="0">
                <a:solidFill>
                  <a:srgbClr val="3F3F3F"/>
                </a:solidFill>
                <a:latin typeface="Calibri"/>
                <a:ea typeface="Calibri"/>
                <a:cs typeface="Calibri"/>
                <a:sym typeface="Calibri"/>
              </a:rPr>
              <a:t>. Dopo aver </a:t>
            </a:r>
            <a:r>
              <a:rPr lang="en-GB" sz="1200" dirty="0" err="1">
                <a:solidFill>
                  <a:srgbClr val="3F3F3F"/>
                </a:solidFill>
                <a:latin typeface="Calibri"/>
                <a:ea typeface="Calibri"/>
                <a:cs typeface="Calibri"/>
                <a:sym typeface="Calibri"/>
              </a:rPr>
              <a:t>scritto</a:t>
            </a:r>
            <a:r>
              <a:rPr lang="en-GB" sz="1200" dirty="0">
                <a:solidFill>
                  <a:srgbClr val="3F3F3F"/>
                </a:solidFill>
                <a:latin typeface="Calibri"/>
                <a:ea typeface="Calibri"/>
                <a:cs typeface="Calibri"/>
                <a:sym typeface="Calibri"/>
              </a:rPr>
              <a:t> le </a:t>
            </a:r>
            <a:r>
              <a:rPr lang="en-GB" sz="1200" dirty="0" err="1">
                <a:solidFill>
                  <a:srgbClr val="3F3F3F"/>
                </a:solidFill>
                <a:latin typeface="Calibri"/>
                <a:ea typeface="Calibri"/>
                <a:cs typeface="Calibri"/>
                <a:sym typeface="Calibri"/>
              </a:rPr>
              <a:t>risposte</a:t>
            </a:r>
            <a:r>
              <a:rPr lang="en-GB" sz="1200" dirty="0">
                <a:solidFill>
                  <a:srgbClr val="3F3F3F"/>
                </a:solidFill>
                <a:latin typeface="Calibri"/>
                <a:ea typeface="Calibri"/>
                <a:cs typeface="Calibri"/>
                <a:sym typeface="Calibri"/>
              </a:rPr>
              <a:t> alle </a:t>
            </a:r>
            <a:r>
              <a:rPr lang="en-GB" sz="1200" dirty="0" err="1">
                <a:solidFill>
                  <a:srgbClr val="3F3F3F"/>
                </a:solidFill>
                <a:latin typeface="Calibri"/>
                <a:ea typeface="Calibri"/>
                <a:cs typeface="Calibri"/>
                <a:sym typeface="Calibri"/>
              </a:rPr>
              <a:t>seguenti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domande</a:t>
            </a:r>
            <a:r>
              <a:rPr lang="en-GB" sz="1200" dirty="0">
                <a:solidFill>
                  <a:srgbClr val="3F3F3F"/>
                </a:solidFill>
                <a:latin typeface="Calibri"/>
                <a:ea typeface="Calibri"/>
                <a:cs typeface="Calibri"/>
                <a:sym typeface="Calibri"/>
              </a:rPr>
              <a:t>: </a:t>
            </a:r>
          </a:p>
          <a:p>
            <a:pPr lvl="0" algn="just">
              <a:lnSpc>
                <a:spcPct val="150000"/>
              </a:lnSpc>
            </a:pPr>
            <a:r>
              <a:rPr lang="en-GB" sz="1200" dirty="0">
                <a:solidFill>
                  <a:srgbClr val="3F3F3F"/>
                </a:solidFill>
                <a:latin typeface="Calibri"/>
                <a:ea typeface="Calibri"/>
                <a:cs typeface="Calibri"/>
                <a:sym typeface="Calibri"/>
              </a:rPr>
              <a:t>
- Per i </a:t>
            </a:r>
            <a:r>
              <a:rPr lang="en-GB" sz="1200" dirty="0" err="1">
                <a:solidFill>
                  <a:srgbClr val="3F3F3F"/>
                </a:solidFill>
                <a:latin typeface="Calibri"/>
                <a:ea typeface="Calibri"/>
                <a:cs typeface="Calibri"/>
                <a:sym typeface="Calibri"/>
              </a:rPr>
              <a:t>punti</a:t>
            </a:r>
            <a:r>
              <a:rPr lang="en-GB" sz="1200" dirty="0">
                <a:solidFill>
                  <a:srgbClr val="3F3F3F"/>
                </a:solidFill>
                <a:latin typeface="Calibri"/>
                <a:ea typeface="Calibri"/>
                <a:cs typeface="Calibri"/>
                <a:sym typeface="Calibri"/>
              </a:rPr>
              <a:t> di forza: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vantaggi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hai</a:t>
            </a:r>
            <a:r>
              <a:rPr lang="en-GB" sz="1200" dirty="0">
                <a:solidFill>
                  <a:srgbClr val="3F3F3F"/>
                </a:solidFill>
                <a:latin typeface="Calibri"/>
                <a:ea typeface="Calibri"/>
                <a:cs typeface="Calibri"/>
                <a:sym typeface="Calibri"/>
              </a:rPr>
              <a:t> che </a:t>
            </a:r>
            <a:r>
              <a:rPr lang="en-GB" sz="1200" dirty="0" err="1">
                <a:solidFill>
                  <a:srgbClr val="3F3F3F"/>
                </a:solidFill>
                <a:latin typeface="Calibri"/>
                <a:ea typeface="Calibri"/>
                <a:cs typeface="Calibri"/>
                <a:sym typeface="Calibri"/>
              </a:rPr>
              <a:t>gli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altri</a:t>
            </a:r>
            <a:r>
              <a:rPr lang="en-GB" sz="1200" dirty="0">
                <a:solidFill>
                  <a:srgbClr val="3F3F3F"/>
                </a:solidFill>
                <a:latin typeface="Calibri"/>
                <a:ea typeface="Calibri"/>
                <a:cs typeface="Calibri"/>
                <a:sym typeface="Calibri"/>
              </a:rPr>
              <a:t> non </a:t>
            </a:r>
            <a:r>
              <a:rPr lang="en-GB" sz="1200" dirty="0" err="1">
                <a:solidFill>
                  <a:srgbClr val="3F3F3F"/>
                </a:solidFill>
                <a:latin typeface="Calibri"/>
                <a:ea typeface="Calibri"/>
                <a:cs typeface="Calibri"/>
                <a:sym typeface="Calibri"/>
              </a:rPr>
              <a:t>hanno</a:t>
            </a:r>
            <a:r>
              <a:rPr lang="en-GB" sz="1200" dirty="0">
                <a:solidFill>
                  <a:srgbClr val="3F3F3F"/>
                </a:solidFill>
                <a:latin typeface="Calibri"/>
                <a:ea typeface="Calibri"/>
                <a:cs typeface="Calibri"/>
                <a:sym typeface="Calibri"/>
              </a:rPr>
              <a:t> (ad </a:t>
            </a:r>
            <a:r>
              <a:rPr lang="en-GB" sz="1200" dirty="0" err="1">
                <a:solidFill>
                  <a:srgbClr val="3F3F3F"/>
                </a:solidFill>
                <a:latin typeface="Calibri"/>
                <a:ea typeface="Calibri"/>
                <a:cs typeface="Calibri"/>
                <a:sym typeface="Calibri"/>
              </a:rPr>
              <a:t>esempio</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competenze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certificazioni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istruzione</a:t>
            </a:r>
            <a:r>
              <a:rPr lang="en-GB" sz="1200" dirty="0">
                <a:solidFill>
                  <a:srgbClr val="3F3F3F"/>
                </a:solidFill>
                <a:latin typeface="Calibri"/>
                <a:ea typeface="Calibri"/>
                <a:cs typeface="Calibri"/>
                <a:sym typeface="Calibri"/>
              </a:rPr>
              <a:t> o </a:t>
            </a:r>
            <a:r>
              <a:rPr lang="en-GB" sz="1200" dirty="0" err="1">
                <a:solidFill>
                  <a:srgbClr val="3F3F3F"/>
                </a:solidFill>
                <a:latin typeface="Calibri"/>
                <a:ea typeface="Calibri"/>
                <a:cs typeface="Calibri"/>
                <a:sym typeface="Calibri"/>
              </a:rPr>
              <a:t>connessioni</a:t>
            </a:r>
            <a:r>
              <a:rPr lang="en-GB" sz="1200" dirty="0">
                <a:solidFill>
                  <a:srgbClr val="3F3F3F"/>
                </a:solidFill>
                <a:latin typeface="Calibri"/>
                <a:ea typeface="Calibri"/>
                <a:cs typeface="Calibri"/>
                <a:sym typeface="Calibri"/>
              </a:rPr>
              <a:t>)? Cosa </a:t>
            </a:r>
            <a:r>
              <a:rPr lang="en-GB" sz="1200" dirty="0" err="1">
                <a:solidFill>
                  <a:srgbClr val="3F3F3F"/>
                </a:solidFill>
                <a:latin typeface="Calibri"/>
                <a:ea typeface="Calibri"/>
                <a:cs typeface="Calibri"/>
                <a:sym typeface="Calibri"/>
              </a:rPr>
              <a:t>sai</a:t>
            </a:r>
            <a:r>
              <a:rPr lang="en-GB" sz="1200" dirty="0">
                <a:solidFill>
                  <a:srgbClr val="3F3F3F"/>
                </a:solidFill>
                <a:latin typeface="Calibri"/>
                <a:ea typeface="Calibri"/>
                <a:cs typeface="Calibri"/>
                <a:sym typeface="Calibri"/>
              </a:rPr>
              <a:t> fare </a:t>
            </a:r>
            <a:r>
              <a:rPr lang="en-GB" sz="1200" dirty="0" err="1">
                <a:solidFill>
                  <a:srgbClr val="3F3F3F"/>
                </a:solidFill>
                <a:latin typeface="Calibri"/>
                <a:ea typeface="Calibri"/>
                <a:cs typeface="Calibri"/>
                <a:sym typeface="Calibri"/>
              </a:rPr>
              <a:t>meglio</a:t>
            </a:r>
            <a:r>
              <a:rPr lang="en-GB" sz="1200" dirty="0">
                <a:solidFill>
                  <a:srgbClr val="3F3F3F"/>
                </a:solidFill>
                <a:latin typeface="Calibri"/>
                <a:ea typeface="Calibri"/>
                <a:cs typeface="Calibri"/>
                <a:sym typeface="Calibri"/>
              </a:rPr>
              <a:t> di </a:t>
            </a:r>
            <a:r>
              <a:rPr lang="en-GB" sz="1200" dirty="0" err="1">
                <a:solidFill>
                  <a:srgbClr val="3F3F3F"/>
                </a:solidFill>
                <a:latin typeface="Calibri"/>
                <a:ea typeface="Calibri"/>
                <a:cs typeface="Calibri"/>
                <a:sym typeface="Calibri"/>
              </a:rPr>
              <a:t>chiunque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altro</a:t>
            </a:r>
            <a:r>
              <a:rPr lang="en-GB" sz="1200" dirty="0">
                <a:solidFill>
                  <a:srgbClr val="3F3F3F"/>
                </a:solidFill>
                <a:latin typeface="Calibri"/>
                <a:ea typeface="Calibri"/>
                <a:cs typeface="Calibri"/>
                <a:sym typeface="Calibri"/>
              </a:rPr>
              <a:t>? A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risorse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personali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puoi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accedere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sono</a:t>
            </a:r>
            <a:r>
              <a:rPr lang="en-GB" sz="1200" dirty="0">
                <a:solidFill>
                  <a:srgbClr val="3F3F3F"/>
                </a:solidFill>
                <a:latin typeface="Calibri"/>
                <a:ea typeface="Calibri"/>
                <a:cs typeface="Calibri"/>
                <a:sym typeface="Calibri"/>
              </a:rPr>
              <a:t> i </a:t>
            </a:r>
            <a:r>
              <a:rPr lang="en-GB" sz="1200" dirty="0" err="1">
                <a:solidFill>
                  <a:srgbClr val="3F3F3F"/>
                </a:solidFill>
                <a:latin typeface="Calibri"/>
                <a:ea typeface="Calibri"/>
                <a:cs typeface="Calibri"/>
                <a:sym typeface="Calibri"/>
              </a:rPr>
              <a:t>tuoi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punti</a:t>
            </a:r>
            <a:r>
              <a:rPr lang="en-GB" sz="1200" dirty="0">
                <a:solidFill>
                  <a:srgbClr val="3F3F3F"/>
                </a:solidFill>
                <a:latin typeface="Calibri"/>
                <a:ea typeface="Calibri"/>
                <a:cs typeface="Calibri"/>
                <a:sym typeface="Calibri"/>
              </a:rPr>
              <a:t> di forza per </a:t>
            </a:r>
            <a:r>
              <a:rPr lang="en-GB" sz="1200" dirty="0" err="1">
                <a:solidFill>
                  <a:srgbClr val="3F3F3F"/>
                </a:solidFill>
                <a:latin typeface="Calibri"/>
                <a:ea typeface="Calibri"/>
                <a:cs typeface="Calibri"/>
                <a:sym typeface="Calibri"/>
              </a:rPr>
              <a:t>gli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altri</a:t>
            </a:r>
            <a:r>
              <a:rPr lang="en-GB" sz="1200" dirty="0">
                <a:solidFill>
                  <a:srgbClr val="3F3F3F"/>
                </a:solidFill>
                <a:latin typeface="Calibri"/>
                <a:ea typeface="Calibri"/>
                <a:cs typeface="Calibri"/>
                <a:sym typeface="Calibri"/>
              </a:rPr>
              <a:t>? Di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dei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tuoi</a:t>
            </a:r>
            <a:r>
              <a:rPr lang="en-GB" sz="1200" dirty="0">
                <a:solidFill>
                  <a:srgbClr val="3F3F3F"/>
                </a:solidFill>
                <a:latin typeface="Calibri"/>
                <a:ea typeface="Calibri"/>
                <a:cs typeface="Calibri"/>
                <a:sym typeface="Calibri"/>
              </a:rPr>
              <a:t> successi sei </a:t>
            </a:r>
            <a:r>
              <a:rPr lang="en-GB" sz="1200" dirty="0" err="1">
                <a:solidFill>
                  <a:srgbClr val="3F3F3F"/>
                </a:solidFill>
                <a:latin typeface="Calibri"/>
                <a:ea typeface="Calibri"/>
                <a:cs typeface="Calibri"/>
                <a:sym typeface="Calibri"/>
              </a:rPr>
              <a:t>più</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orgoglioso</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Essere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consapevoli</a:t>
            </a:r>
            <a:r>
              <a:rPr lang="en-GB" sz="1200" dirty="0">
                <a:solidFill>
                  <a:srgbClr val="3F3F3F"/>
                </a:solidFill>
                <a:latin typeface="Calibri"/>
                <a:ea typeface="Calibri"/>
                <a:cs typeface="Calibri"/>
                <a:sym typeface="Calibri"/>
              </a:rPr>
              <a:t> e </a:t>
            </a:r>
            <a:r>
              <a:rPr lang="en-GB" sz="1200" dirty="0" err="1">
                <a:solidFill>
                  <a:srgbClr val="3F3F3F"/>
                </a:solidFill>
                <a:latin typeface="Calibri"/>
                <a:ea typeface="Calibri"/>
                <a:cs typeface="Calibri"/>
                <a:sym typeface="Calibri"/>
              </a:rPr>
              <a:t>usare</a:t>
            </a:r>
            <a:r>
              <a:rPr lang="en-GB" sz="1200" dirty="0">
                <a:solidFill>
                  <a:srgbClr val="3F3F3F"/>
                </a:solidFill>
                <a:latin typeface="Calibri"/>
                <a:ea typeface="Calibri"/>
                <a:cs typeface="Calibri"/>
                <a:sym typeface="Calibri"/>
              </a:rPr>
              <a:t> i </a:t>
            </a:r>
            <a:r>
              <a:rPr lang="en-GB" sz="1200" dirty="0" err="1">
                <a:solidFill>
                  <a:srgbClr val="3F3F3F"/>
                </a:solidFill>
                <a:latin typeface="Calibri"/>
                <a:ea typeface="Calibri"/>
                <a:cs typeface="Calibri"/>
                <a:sym typeface="Calibri"/>
              </a:rPr>
              <a:t>tuoi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punti</a:t>
            </a:r>
            <a:r>
              <a:rPr lang="en-GB" sz="1200" dirty="0">
                <a:solidFill>
                  <a:srgbClr val="3F3F3F"/>
                </a:solidFill>
                <a:latin typeface="Calibri"/>
                <a:ea typeface="Calibri"/>
                <a:cs typeface="Calibri"/>
                <a:sym typeface="Calibri"/>
              </a:rPr>
              <a:t> di forza </a:t>
            </a:r>
            <a:r>
              <a:rPr lang="en-GB" sz="1200" dirty="0" err="1">
                <a:solidFill>
                  <a:srgbClr val="3F3F3F"/>
                </a:solidFill>
                <a:latin typeface="Calibri"/>
                <a:ea typeface="Calibri"/>
                <a:cs typeface="Calibri"/>
                <a:sym typeface="Calibri"/>
              </a:rPr>
              <a:t>può</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renderti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più</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felice</a:t>
            </a:r>
            <a:r>
              <a:rPr lang="en-GB" sz="1200" dirty="0">
                <a:solidFill>
                  <a:srgbClr val="3F3F3F"/>
                </a:solidFill>
                <a:latin typeface="Calibri"/>
                <a:ea typeface="Calibri"/>
                <a:cs typeface="Calibri"/>
                <a:sym typeface="Calibri"/>
              </a:rPr>
              <a:t> e </a:t>
            </a:r>
            <a:r>
              <a:rPr lang="en-GB" sz="1200" dirty="0" err="1">
                <a:solidFill>
                  <a:srgbClr val="3F3F3F"/>
                </a:solidFill>
                <a:latin typeface="Calibri"/>
                <a:ea typeface="Calibri"/>
                <a:cs typeface="Calibri"/>
                <a:sym typeface="Calibri"/>
              </a:rPr>
              <a:t>più</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soddisfatto</a:t>
            </a:r>
            <a:r>
              <a:rPr lang="en-GB" sz="1200" dirty="0">
                <a:solidFill>
                  <a:srgbClr val="3F3F3F"/>
                </a:solidFill>
                <a:latin typeface="Calibri"/>
                <a:ea typeface="Calibri"/>
                <a:cs typeface="Calibri"/>
                <a:sym typeface="Calibri"/>
              </a:rPr>
              <a:t> al </a:t>
            </a:r>
            <a:r>
              <a:rPr lang="en-GB" sz="1200" dirty="0" err="1">
                <a:solidFill>
                  <a:srgbClr val="3F3F3F"/>
                </a:solidFill>
                <a:latin typeface="Calibri"/>
                <a:ea typeface="Calibri"/>
                <a:cs typeface="Calibri"/>
                <a:sym typeface="Calibri"/>
              </a:rPr>
              <a:t>lavoro</a:t>
            </a:r>
            <a:r>
              <a:rPr lang="en-GB" sz="1200" dirty="0">
                <a:solidFill>
                  <a:srgbClr val="3F3F3F"/>
                </a:solidFill>
                <a:latin typeface="Calibri"/>
                <a:ea typeface="Calibri"/>
                <a:cs typeface="Calibri"/>
                <a:sym typeface="Calibri"/>
              </a:rPr>
              <a:t>.
- Per i </a:t>
            </a:r>
            <a:r>
              <a:rPr lang="en-GB" sz="1200" dirty="0" err="1">
                <a:solidFill>
                  <a:srgbClr val="3F3F3F"/>
                </a:solidFill>
                <a:latin typeface="Calibri"/>
                <a:ea typeface="Calibri"/>
                <a:cs typeface="Calibri"/>
                <a:sym typeface="Calibri"/>
              </a:rPr>
              <a:t>punti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deboli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compiti</a:t>
            </a:r>
            <a:r>
              <a:rPr lang="en-GB" sz="1200" dirty="0">
                <a:solidFill>
                  <a:srgbClr val="3F3F3F"/>
                </a:solidFill>
                <a:latin typeface="Calibri"/>
                <a:ea typeface="Calibri"/>
                <a:cs typeface="Calibri"/>
                <a:sym typeface="Calibri"/>
              </a:rPr>
              <a:t> di </a:t>
            </a:r>
            <a:r>
              <a:rPr lang="en-GB" sz="1200" dirty="0" err="1">
                <a:solidFill>
                  <a:srgbClr val="3F3F3F"/>
                </a:solidFill>
                <a:latin typeface="Calibri"/>
                <a:ea typeface="Calibri"/>
                <a:cs typeface="Calibri"/>
                <a:sym typeface="Calibri"/>
              </a:rPr>
              <a:t>solito</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eviti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perché</a:t>
            </a:r>
            <a:r>
              <a:rPr lang="en-GB" sz="1200" dirty="0">
                <a:solidFill>
                  <a:srgbClr val="3F3F3F"/>
                </a:solidFill>
                <a:latin typeface="Calibri"/>
                <a:ea typeface="Calibri"/>
                <a:cs typeface="Calibri"/>
                <a:sym typeface="Calibri"/>
              </a:rPr>
              <a:t> non </a:t>
            </a:r>
            <a:r>
              <a:rPr lang="en-GB" sz="1200" dirty="0" err="1">
                <a:solidFill>
                  <a:srgbClr val="3F3F3F"/>
                </a:solidFill>
                <a:latin typeface="Calibri"/>
                <a:ea typeface="Calibri"/>
                <a:cs typeface="Calibri"/>
                <a:sym typeface="Calibri"/>
              </a:rPr>
              <a:t>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senti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sicuro</a:t>
            </a:r>
            <a:r>
              <a:rPr lang="en-GB" sz="1200" dirty="0">
                <a:solidFill>
                  <a:srgbClr val="3F3F3F"/>
                </a:solidFill>
                <a:latin typeface="Calibri"/>
                <a:ea typeface="Calibri"/>
                <a:cs typeface="Calibri"/>
                <a:sym typeface="Calibri"/>
              </a:rPr>
              <a:t> di </a:t>
            </a:r>
            <a:r>
              <a:rPr lang="en-GB" sz="1200" dirty="0" err="1">
                <a:solidFill>
                  <a:srgbClr val="3F3F3F"/>
                </a:solidFill>
                <a:latin typeface="Calibri"/>
                <a:ea typeface="Calibri"/>
                <a:cs typeface="Calibri"/>
                <a:sym typeface="Calibri"/>
              </a:rPr>
              <a:t>farli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saranno</a:t>
            </a:r>
            <a:r>
              <a:rPr lang="en-GB" sz="1200" dirty="0">
                <a:solidFill>
                  <a:srgbClr val="3F3F3F"/>
                </a:solidFill>
                <a:latin typeface="Calibri"/>
                <a:ea typeface="Calibri"/>
                <a:cs typeface="Calibri"/>
                <a:sym typeface="Calibri"/>
              </a:rPr>
              <a:t> le </a:t>
            </a:r>
            <a:r>
              <a:rPr lang="en-GB" sz="1200" dirty="0" err="1">
                <a:solidFill>
                  <a:srgbClr val="3F3F3F"/>
                </a:solidFill>
                <a:latin typeface="Calibri"/>
                <a:ea typeface="Calibri"/>
                <a:cs typeface="Calibri"/>
                <a:sym typeface="Calibri"/>
              </a:rPr>
              <a:t>persone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intorno</a:t>
            </a:r>
            <a:r>
              <a:rPr lang="en-GB" sz="1200" dirty="0">
                <a:solidFill>
                  <a:srgbClr val="3F3F3F"/>
                </a:solidFill>
                <a:latin typeface="Calibri"/>
                <a:ea typeface="Calibri"/>
                <a:cs typeface="Calibri"/>
                <a:sym typeface="Calibri"/>
              </a:rPr>
              <a:t> a te come le </a:t>
            </a:r>
            <a:r>
              <a:rPr lang="en-GB" sz="1200" dirty="0" err="1">
                <a:solidFill>
                  <a:srgbClr val="3F3F3F"/>
                </a:solidFill>
                <a:latin typeface="Calibri"/>
                <a:ea typeface="Calibri"/>
                <a:cs typeface="Calibri"/>
                <a:sym typeface="Calibri"/>
              </a:rPr>
              <a:t>tue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debolezze</a:t>
            </a:r>
            <a:r>
              <a:rPr lang="en-GB" sz="1200" dirty="0">
                <a:solidFill>
                  <a:srgbClr val="3F3F3F"/>
                </a:solidFill>
                <a:latin typeface="Calibri"/>
                <a:ea typeface="Calibri"/>
                <a:cs typeface="Calibri"/>
                <a:sym typeface="Calibri"/>
              </a:rPr>
              <a:t>? Hai </a:t>
            </a:r>
            <a:r>
              <a:rPr lang="en-GB" sz="1200" dirty="0" err="1">
                <a:solidFill>
                  <a:srgbClr val="3F3F3F"/>
                </a:solidFill>
                <a:latin typeface="Calibri"/>
                <a:ea typeface="Calibri"/>
                <a:cs typeface="Calibri"/>
                <a:sym typeface="Calibri"/>
              </a:rPr>
              <a:t>piena</a:t>
            </a:r>
            <a:r>
              <a:rPr lang="en-GB" sz="1200" dirty="0">
                <a:solidFill>
                  <a:srgbClr val="3F3F3F"/>
                </a:solidFill>
                <a:latin typeface="Calibri"/>
                <a:ea typeface="Calibri"/>
                <a:cs typeface="Calibri"/>
                <a:sym typeface="Calibri"/>
              </a:rPr>
              <a:t> fiducia </a:t>
            </a:r>
            <a:r>
              <a:rPr lang="en-GB" sz="1200" dirty="0" err="1">
                <a:solidFill>
                  <a:srgbClr val="3F3F3F"/>
                </a:solidFill>
                <a:latin typeface="Calibri"/>
                <a:ea typeface="Calibri"/>
                <a:cs typeface="Calibri"/>
                <a:sym typeface="Calibri"/>
              </a:rPr>
              <a:t>nell'istruzione</a:t>
            </a:r>
            <a:r>
              <a:rPr lang="en-GB" sz="1200" dirty="0">
                <a:solidFill>
                  <a:srgbClr val="3F3F3F"/>
                </a:solidFill>
                <a:latin typeface="Calibri"/>
                <a:ea typeface="Calibri"/>
                <a:cs typeface="Calibri"/>
                <a:sym typeface="Calibri"/>
              </a:rPr>
              <a:t> e </a:t>
            </a:r>
            <a:r>
              <a:rPr lang="en-GB" sz="1200" dirty="0" err="1">
                <a:solidFill>
                  <a:srgbClr val="3F3F3F"/>
                </a:solidFill>
                <a:latin typeface="Calibri"/>
                <a:ea typeface="Calibri"/>
                <a:cs typeface="Calibri"/>
                <a:sym typeface="Calibri"/>
              </a:rPr>
              <a:t>nella</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formazione</a:t>
            </a:r>
            <a:r>
              <a:rPr lang="en-GB" sz="1200" dirty="0">
                <a:solidFill>
                  <a:srgbClr val="3F3F3F"/>
                </a:solidFill>
                <a:latin typeface="Calibri"/>
                <a:ea typeface="Calibri"/>
                <a:cs typeface="Calibri"/>
                <a:sym typeface="Calibri"/>
              </a:rPr>
              <a:t> che </a:t>
            </a:r>
            <a:r>
              <a:rPr lang="en-GB" sz="1200" dirty="0" err="1">
                <a:solidFill>
                  <a:srgbClr val="3F3F3F"/>
                </a:solidFill>
                <a:latin typeface="Calibri"/>
                <a:ea typeface="Calibri"/>
                <a:cs typeface="Calibri"/>
                <a:sym typeface="Calibri"/>
              </a:rPr>
              <a:t>hai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ricevuto</a:t>
            </a:r>
            <a:r>
              <a:rPr lang="en-GB" sz="1200" dirty="0">
                <a:solidFill>
                  <a:srgbClr val="3F3F3F"/>
                </a:solidFill>
                <a:latin typeface="Calibri"/>
                <a:ea typeface="Calibri"/>
                <a:cs typeface="Calibri"/>
                <a:sym typeface="Calibri"/>
              </a:rPr>
              <a:t>? Dove sei </a:t>
            </a:r>
            <a:r>
              <a:rPr lang="en-GB" sz="1200" dirty="0" err="1">
                <a:solidFill>
                  <a:srgbClr val="3F3F3F"/>
                </a:solidFill>
                <a:latin typeface="Calibri"/>
                <a:ea typeface="Calibri"/>
                <a:cs typeface="Calibri"/>
                <a:sym typeface="Calibri"/>
              </a:rPr>
              <a:t>più</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vulnerabile</a:t>
            </a:r>
            <a:r>
              <a:rPr lang="en-GB" sz="1200" dirty="0">
                <a:solidFill>
                  <a:srgbClr val="3F3F3F"/>
                </a:solidFill>
                <a:latin typeface="Calibri"/>
                <a:ea typeface="Calibri"/>
                <a:cs typeface="Calibri"/>
                <a:sym typeface="Calibri"/>
              </a:rPr>
              <a:t> se no?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sono</a:t>
            </a:r>
            <a:r>
              <a:rPr lang="en-GB" sz="1200" dirty="0">
                <a:solidFill>
                  <a:srgbClr val="3F3F3F"/>
                </a:solidFill>
                <a:latin typeface="Calibri"/>
                <a:ea typeface="Calibri"/>
                <a:cs typeface="Calibri"/>
                <a:sym typeface="Calibri"/>
              </a:rPr>
              <a:t> le </a:t>
            </a:r>
            <a:r>
              <a:rPr lang="en-GB" sz="1200" dirty="0" err="1">
                <a:solidFill>
                  <a:srgbClr val="3F3F3F"/>
                </a:solidFill>
                <a:latin typeface="Calibri"/>
                <a:ea typeface="Calibri"/>
                <a:cs typeface="Calibri"/>
                <a:sym typeface="Calibri"/>
              </a:rPr>
              <a:t>tue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cattive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abitudini</a:t>
            </a:r>
            <a:r>
              <a:rPr lang="en-GB" sz="1200" dirty="0">
                <a:solidFill>
                  <a:srgbClr val="3F3F3F"/>
                </a:solidFill>
                <a:latin typeface="Calibri"/>
                <a:ea typeface="Calibri"/>
                <a:cs typeface="Calibri"/>
                <a:sym typeface="Calibri"/>
              </a:rPr>
              <a:t> di </a:t>
            </a:r>
            <a:r>
              <a:rPr lang="en-GB" sz="1200" dirty="0" err="1">
                <a:solidFill>
                  <a:srgbClr val="3F3F3F"/>
                </a:solidFill>
                <a:latin typeface="Calibri"/>
                <a:ea typeface="Calibri"/>
                <a:cs typeface="Calibri"/>
                <a:sym typeface="Calibri"/>
              </a:rPr>
              <a:t>lavoro</a:t>
            </a:r>
            <a:r>
              <a:rPr lang="en-GB" sz="1200" dirty="0">
                <a:solidFill>
                  <a:srgbClr val="3F3F3F"/>
                </a:solidFill>
                <a:latin typeface="Calibri"/>
                <a:ea typeface="Calibri"/>
                <a:cs typeface="Calibri"/>
                <a:sym typeface="Calibri"/>
              </a:rPr>
              <a:t>, come </a:t>
            </a:r>
            <a:r>
              <a:rPr lang="en-GB" sz="1200" dirty="0" err="1">
                <a:solidFill>
                  <a:srgbClr val="3F3F3F"/>
                </a:solidFill>
                <a:latin typeface="Calibri"/>
                <a:ea typeface="Calibri"/>
                <a:cs typeface="Calibri"/>
                <a:sym typeface="Calibri"/>
              </a:rPr>
              <a:t>essere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spesso</a:t>
            </a:r>
            <a:r>
              <a:rPr lang="en-GB" sz="1200" dirty="0">
                <a:solidFill>
                  <a:srgbClr val="3F3F3F"/>
                </a:solidFill>
                <a:latin typeface="Calibri"/>
                <a:ea typeface="Calibri"/>
                <a:cs typeface="Calibri"/>
                <a:sym typeface="Calibri"/>
              </a:rPr>
              <a:t> in </a:t>
            </a:r>
            <a:r>
              <a:rPr lang="en-GB" sz="1200" dirty="0" err="1">
                <a:solidFill>
                  <a:srgbClr val="3F3F3F"/>
                </a:solidFill>
                <a:latin typeface="Calibri"/>
                <a:ea typeface="Calibri"/>
                <a:cs typeface="Calibri"/>
                <a:sym typeface="Calibri"/>
              </a:rPr>
              <a:t>ritardo</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essere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disorganizzati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essere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facilmente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irritati</a:t>
            </a:r>
            <a:r>
              <a:rPr lang="en-GB" sz="1200" dirty="0">
                <a:solidFill>
                  <a:srgbClr val="3F3F3F"/>
                </a:solidFill>
                <a:latin typeface="Calibri"/>
                <a:ea typeface="Calibri"/>
                <a:cs typeface="Calibri"/>
                <a:sym typeface="Calibri"/>
              </a:rPr>
              <a:t> o </a:t>
            </a:r>
            <a:r>
              <a:rPr lang="en-GB" sz="1200" dirty="0" err="1">
                <a:solidFill>
                  <a:srgbClr val="3F3F3F"/>
                </a:solidFill>
                <a:latin typeface="Calibri"/>
                <a:ea typeface="Calibri"/>
                <a:cs typeface="Calibri"/>
                <a:sym typeface="Calibri"/>
              </a:rPr>
              <a:t>avere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problemi</a:t>
            </a:r>
            <a:r>
              <a:rPr lang="en-GB" sz="1200" dirty="0">
                <a:solidFill>
                  <a:srgbClr val="3F3F3F"/>
                </a:solidFill>
                <a:latin typeface="Calibri"/>
                <a:ea typeface="Calibri"/>
                <a:cs typeface="Calibri"/>
                <a:sym typeface="Calibri"/>
              </a:rPr>
              <a:t> a </a:t>
            </a:r>
            <a:r>
              <a:rPr lang="en-GB" sz="1200" dirty="0" err="1">
                <a:solidFill>
                  <a:srgbClr val="3F3F3F"/>
                </a:solidFill>
                <a:latin typeface="Calibri"/>
                <a:ea typeface="Calibri"/>
                <a:cs typeface="Calibri"/>
                <a:sym typeface="Calibri"/>
              </a:rPr>
              <a:t>gestire</a:t>
            </a:r>
            <a:r>
              <a:rPr lang="en-GB" sz="1200" dirty="0">
                <a:solidFill>
                  <a:srgbClr val="3F3F3F"/>
                </a:solidFill>
                <a:latin typeface="Calibri"/>
                <a:ea typeface="Calibri"/>
                <a:cs typeface="Calibri"/>
                <a:sym typeface="Calibri"/>
              </a:rPr>
              <a:t> lo stress?
- Per le </a:t>
            </a:r>
            <a:r>
              <a:rPr lang="en-GB" sz="1200" dirty="0" err="1">
                <a:solidFill>
                  <a:srgbClr val="3F3F3F"/>
                </a:solidFill>
                <a:latin typeface="Calibri"/>
                <a:ea typeface="Calibri"/>
                <a:cs typeface="Calibri"/>
                <a:sym typeface="Calibri"/>
              </a:rPr>
              <a:t>opportunità</a:t>
            </a:r>
            <a:r>
              <a:rPr lang="en-GB" sz="1200" dirty="0">
                <a:solidFill>
                  <a:srgbClr val="3F3F3F"/>
                </a:solidFill>
                <a:latin typeface="Calibri"/>
                <a:ea typeface="Calibri"/>
                <a:cs typeface="Calibri"/>
                <a:sym typeface="Calibri"/>
              </a:rPr>
              <a:t>: quale </a:t>
            </a:r>
            <a:r>
              <a:rPr lang="en-GB" sz="1200" dirty="0" err="1">
                <a:solidFill>
                  <a:srgbClr val="3F3F3F"/>
                </a:solidFill>
                <a:latin typeface="Calibri"/>
                <a:ea typeface="Calibri"/>
                <a:cs typeface="Calibri"/>
                <a:sym typeface="Calibri"/>
              </a:rPr>
              <a:t>nuova</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tecnologia</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può</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aiutarti</a:t>
            </a:r>
            <a:r>
              <a:rPr lang="en-GB" sz="1200" dirty="0">
                <a:solidFill>
                  <a:srgbClr val="3F3F3F"/>
                </a:solidFill>
                <a:latin typeface="Calibri"/>
                <a:ea typeface="Calibri"/>
                <a:cs typeface="Calibri"/>
                <a:sym typeface="Calibri"/>
              </a:rPr>
              <a:t>? O </a:t>
            </a:r>
            <a:r>
              <a:rPr lang="en-GB" sz="1200" dirty="0" err="1">
                <a:solidFill>
                  <a:srgbClr val="3F3F3F"/>
                </a:solidFill>
                <a:latin typeface="Calibri"/>
                <a:ea typeface="Calibri"/>
                <a:cs typeface="Calibri"/>
                <a:sym typeface="Calibri"/>
              </a:rPr>
              <a:t>puoi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ottenere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aiuto</a:t>
            </a:r>
            <a:r>
              <a:rPr lang="en-GB" sz="1200" dirty="0">
                <a:solidFill>
                  <a:srgbClr val="3F3F3F"/>
                </a:solidFill>
                <a:latin typeface="Calibri"/>
                <a:ea typeface="Calibri"/>
                <a:cs typeface="Calibri"/>
                <a:sym typeface="Calibri"/>
              </a:rPr>
              <a:t> da </a:t>
            </a:r>
            <a:r>
              <a:rPr lang="en-GB" sz="1200" dirty="0" err="1">
                <a:solidFill>
                  <a:srgbClr val="3F3F3F"/>
                </a:solidFill>
                <a:latin typeface="Calibri"/>
                <a:ea typeface="Calibri"/>
                <a:cs typeface="Calibri"/>
                <a:sym typeface="Calibri"/>
              </a:rPr>
              <a:t>altri</a:t>
            </a:r>
            <a:r>
              <a:rPr lang="en-GB" sz="1200" dirty="0">
                <a:solidFill>
                  <a:srgbClr val="3F3F3F"/>
                </a:solidFill>
                <a:latin typeface="Calibri"/>
                <a:ea typeface="Calibri"/>
                <a:cs typeface="Calibri"/>
                <a:sym typeface="Calibri"/>
              </a:rPr>
              <a:t> o da </a:t>
            </a:r>
            <a:r>
              <a:rPr lang="en-GB" sz="1200" dirty="0" err="1">
                <a:solidFill>
                  <a:srgbClr val="3F3F3F"/>
                </a:solidFill>
                <a:latin typeface="Calibri"/>
                <a:ea typeface="Calibri"/>
                <a:cs typeface="Calibri"/>
                <a:sym typeface="Calibri"/>
              </a:rPr>
              <a:t>persone</a:t>
            </a:r>
            <a:r>
              <a:rPr lang="en-GB" sz="1200" dirty="0">
                <a:solidFill>
                  <a:srgbClr val="3F3F3F"/>
                </a:solidFill>
                <a:latin typeface="Calibri"/>
                <a:ea typeface="Calibri"/>
                <a:cs typeface="Calibri"/>
                <a:sym typeface="Calibri"/>
              </a:rPr>
              <a:t>? Hai una rete di </a:t>
            </a:r>
            <a:r>
              <a:rPr lang="en-GB" sz="1200" dirty="0" err="1">
                <a:solidFill>
                  <a:srgbClr val="3F3F3F"/>
                </a:solidFill>
                <a:latin typeface="Calibri"/>
                <a:ea typeface="Calibri"/>
                <a:cs typeface="Calibri"/>
                <a:sym typeface="Calibri"/>
              </a:rPr>
              <a:t>contatti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strategici</a:t>
            </a:r>
            <a:r>
              <a:rPr lang="en-GB" sz="1200" dirty="0">
                <a:solidFill>
                  <a:srgbClr val="3F3F3F"/>
                </a:solidFill>
                <a:latin typeface="Calibri"/>
                <a:ea typeface="Calibri"/>
                <a:cs typeface="Calibri"/>
                <a:sym typeface="Calibri"/>
              </a:rPr>
              <a:t> per </a:t>
            </a:r>
            <a:r>
              <a:rPr lang="en-GB" sz="1200" dirty="0" err="1">
                <a:solidFill>
                  <a:srgbClr val="3F3F3F"/>
                </a:solidFill>
                <a:latin typeface="Calibri"/>
                <a:ea typeface="Calibri"/>
                <a:cs typeface="Calibri"/>
                <a:sym typeface="Calibri"/>
              </a:rPr>
              <a:t>aiutarti</a:t>
            </a:r>
            <a:r>
              <a:rPr lang="en-GB" sz="1200" dirty="0">
                <a:solidFill>
                  <a:srgbClr val="3F3F3F"/>
                </a:solidFill>
                <a:latin typeface="Calibri"/>
                <a:ea typeface="Calibri"/>
                <a:cs typeface="Calibri"/>
                <a:sym typeface="Calibri"/>
              </a:rPr>
              <a:t> o </a:t>
            </a:r>
            <a:r>
              <a:rPr lang="en-GB" sz="1200" dirty="0" err="1">
                <a:solidFill>
                  <a:srgbClr val="3F3F3F"/>
                </a:solidFill>
                <a:latin typeface="Calibri"/>
                <a:ea typeface="Calibri"/>
                <a:cs typeface="Calibri"/>
                <a:sym typeface="Calibri"/>
              </a:rPr>
              <a:t>offrire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buoni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consigli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tendenze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vedi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nella</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tua</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azienda</a:t>
            </a:r>
            <a:r>
              <a:rPr lang="en-GB" sz="1200" dirty="0">
                <a:solidFill>
                  <a:srgbClr val="3F3F3F"/>
                </a:solidFill>
                <a:latin typeface="Calibri"/>
                <a:ea typeface="Calibri"/>
                <a:cs typeface="Calibri"/>
                <a:sym typeface="Calibri"/>
              </a:rPr>
              <a:t> e come </a:t>
            </a:r>
            <a:r>
              <a:rPr lang="en-GB" sz="1200" dirty="0" err="1">
                <a:solidFill>
                  <a:srgbClr val="3F3F3F"/>
                </a:solidFill>
                <a:latin typeface="Calibri"/>
                <a:ea typeface="Calibri"/>
                <a:cs typeface="Calibri"/>
                <a:sym typeface="Calibri"/>
              </a:rPr>
              <a:t>puoi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trarne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vantaggio</a:t>
            </a:r>
            <a:r>
              <a:rPr lang="en-GB" sz="1200" dirty="0">
                <a:solidFill>
                  <a:srgbClr val="3F3F3F"/>
                </a:solidFill>
                <a:latin typeface="Calibri"/>
                <a:ea typeface="Calibri"/>
                <a:cs typeface="Calibri"/>
                <a:sym typeface="Calibri"/>
              </a:rPr>
              <a:t>?
- Per le </a:t>
            </a:r>
            <a:r>
              <a:rPr lang="en-GB" sz="1200" dirty="0" err="1">
                <a:solidFill>
                  <a:srgbClr val="3F3F3F"/>
                </a:solidFill>
                <a:latin typeface="Calibri"/>
                <a:ea typeface="Calibri"/>
                <a:cs typeface="Calibri"/>
                <a:sym typeface="Calibri"/>
              </a:rPr>
              <a:t>minacce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quali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ostacoli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affrontate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attualmente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sul</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lavoro</a:t>
            </a:r>
            <a:r>
              <a:rPr lang="en-GB" sz="1200" dirty="0">
                <a:solidFill>
                  <a:srgbClr val="3F3F3F"/>
                </a:solidFill>
                <a:latin typeface="Calibri"/>
                <a:ea typeface="Calibri"/>
                <a:cs typeface="Calibri"/>
                <a:sym typeface="Calibri"/>
              </a:rPr>
              <a:t>? Il </a:t>
            </a:r>
            <a:r>
              <a:rPr lang="en-GB" sz="1200" dirty="0" err="1">
                <a:solidFill>
                  <a:srgbClr val="3F3F3F"/>
                </a:solidFill>
                <a:latin typeface="Calibri"/>
                <a:ea typeface="Calibri"/>
                <a:cs typeface="Calibri"/>
                <a:sym typeface="Calibri"/>
              </a:rPr>
              <a:t>tuo</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lavoro</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sta</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cambiando</a:t>
            </a:r>
            <a:r>
              <a:rPr lang="en-GB" sz="1200" dirty="0">
                <a:solidFill>
                  <a:srgbClr val="3F3F3F"/>
                </a:solidFill>
                <a:latin typeface="Calibri"/>
                <a:ea typeface="Calibri"/>
                <a:cs typeface="Calibri"/>
                <a:sym typeface="Calibri"/>
              </a:rPr>
              <a:t> o la </a:t>
            </a:r>
            <a:r>
              <a:rPr lang="en-GB" sz="1200" dirty="0" err="1">
                <a:solidFill>
                  <a:srgbClr val="3F3F3F"/>
                </a:solidFill>
                <a:latin typeface="Calibri"/>
                <a:ea typeface="Calibri"/>
                <a:cs typeface="Calibri"/>
                <a:sym typeface="Calibri"/>
              </a:rPr>
              <a:t>tecnologia</a:t>
            </a:r>
            <a:r>
              <a:rPr lang="en-GB" sz="1200" dirty="0">
                <a:solidFill>
                  <a:srgbClr val="3F3F3F"/>
                </a:solidFill>
                <a:latin typeface="Calibri"/>
                <a:ea typeface="Calibri"/>
                <a:cs typeface="Calibri"/>
                <a:sym typeface="Calibri"/>
              </a:rPr>
              <a:t> che cambia </a:t>
            </a:r>
            <a:r>
              <a:rPr lang="en-GB" sz="1200" dirty="0" err="1">
                <a:solidFill>
                  <a:srgbClr val="3F3F3F"/>
                </a:solidFill>
                <a:latin typeface="Calibri"/>
                <a:ea typeface="Calibri"/>
                <a:cs typeface="Calibri"/>
                <a:sym typeface="Calibri"/>
              </a:rPr>
              <a:t>minaccia</a:t>
            </a:r>
            <a:r>
              <a:rPr lang="en-GB" sz="1200" dirty="0">
                <a:solidFill>
                  <a:srgbClr val="3F3F3F"/>
                </a:solidFill>
                <a:latin typeface="Calibri"/>
                <a:ea typeface="Calibri"/>
                <a:cs typeface="Calibri"/>
                <a:sym typeface="Calibri"/>
              </a:rPr>
              <a:t> la </a:t>
            </a:r>
            <a:r>
              <a:rPr lang="en-GB" sz="1200" dirty="0" err="1">
                <a:solidFill>
                  <a:srgbClr val="3F3F3F"/>
                </a:solidFill>
                <a:latin typeface="Calibri"/>
                <a:ea typeface="Calibri"/>
                <a:cs typeface="Calibri"/>
                <a:sym typeface="Calibri"/>
              </a:rPr>
              <a:t>tua</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posizione</a:t>
            </a:r>
            <a:r>
              <a:rPr lang="en-GB" sz="1200" dirty="0">
                <a:solidFill>
                  <a:srgbClr val="3F3F3F"/>
                </a:solidFill>
                <a:latin typeface="Calibri"/>
                <a:ea typeface="Calibri"/>
                <a:cs typeface="Calibri"/>
                <a:sym typeface="Calibri"/>
              </a:rPr>
              <a:t>? Una </a:t>
            </a:r>
            <a:r>
              <a:rPr lang="en-GB" sz="1200" dirty="0" err="1">
                <a:solidFill>
                  <a:srgbClr val="3F3F3F"/>
                </a:solidFill>
                <a:latin typeface="Calibri"/>
                <a:ea typeface="Calibri"/>
                <a:cs typeface="Calibri"/>
                <a:sym typeface="Calibri"/>
              </a:rPr>
              <a:t>qualsiasi</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delle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tue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debolezze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potrebbe</a:t>
            </a:r>
            <a:r>
              <a:rPr lang="en-GB" sz="1200" dirty="0">
                <a:solidFill>
                  <a:srgbClr val="3F3F3F"/>
                </a:solidFill>
                <a:latin typeface="Calibri"/>
                <a:ea typeface="Calibri"/>
                <a:cs typeface="Calibri"/>
                <a:sym typeface="Calibri"/>
              </a:rPr>
              <a:t> </a:t>
            </a:r>
            <a:r>
              <a:rPr lang="en-GB" sz="1200" dirty="0" err="1">
                <a:solidFill>
                  <a:srgbClr val="3F3F3F"/>
                </a:solidFill>
                <a:latin typeface="Calibri"/>
                <a:ea typeface="Calibri"/>
                <a:cs typeface="Calibri"/>
                <a:sym typeface="Calibri"/>
              </a:rPr>
              <a:t>portare</a:t>
            </a:r>
            <a:r>
              <a:rPr lang="en-GB" sz="1200" dirty="0">
                <a:solidFill>
                  <a:srgbClr val="3F3F3F"/>
                </a:solidFill>
                <a:latin typeface="Calibri"/>
                <a:ea typeface="Calibri"/>
                <a:cs typeface="Calibri"/>
                <a:sym typeface="Calibri"/>
              </a:rPr>
              <a:t> a </a:t>
            </a:r>
            <a:r>
              <a:rPr lang="en-GB" sz="1200" dirty="0" err="1">
                <a:solidFill>
                  <a:srgbClr val="3F3F3F"/>
                </a:solidFill>
                <a:latin typeface="Calibri"/>
                <a:ea typeface="Calibri"/>
                <a:cs typeface="Calibri"/>
                <a:sym typeface="Calibri"/>
              </a:rPr>
              <a:t>minacce</a:t>
            </a:r>
            <a:r>
              <a:rPr lang="en-GB" sz="1200" dirty="0">
                <a:solidFill>
                  <a:srgbClr val="3F3F3F"/>
                </a:solidFill>
                <a:latin typeface="Calibri"/>
                <a:ea typeface="Calibri"/>
                <a:cs typeface="Calibri"/>
                <a:sym typeface="Calibri"/>
              </a:rPr>
              <a:t>?
</a:t>
            </a:r>
            <a:endParaRPr dirty="0"/>
          </a:p>
        </p:txBody>
      </p:sp>
      <p:sp>
        <p:nvSpPr>
          <p:cNvPr id="372" name="Google Shape;372;p21"/>
          <p:cNvSpPr txBox="1">
            <a:spLocks noGrp="1"/>
          </p:cNvSpPr>
          <p:nvPr>
            <p:ph type="body" idx="2"/>
          </p:nvPr>
        </p:nvSpPr>
        <p:spPr>
          <a:xfrm>
            <a:off x="1199456" y="1074722"/>
            <a:ext cx="6048672"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Processo</a:t>
            </a:r>
            <a:r>
              <a:rPr lang="en-GB" sz="2400" b="1" dirty="0"/>
              <a:t>: Cosa </a:t>
            </a:r>
            <a:r>
              <a:rPr lang="en-GB" sz="2400" b="1" dirty="0" err="1"/>
              <a:t>dovrò</a:t>
            </a:r>
            <a:r>
              <a:rPr lang="en-GB" sz="2400" b="1" dirty="0"/>
              <a:t> fare?</a:t>
            </a:r>
            <a:endParaRPr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2: </a:t>
            </a:r>
            <a:r>
              <a:rPr lang="en-GB" sz="3733" dirty="0" err="1"/>
              <a:t>Analisi</a:t>
            </a:r>
            <a:r>
              <a:rPr lang="en-GB" sz="3733" dirty="0"/>
              <a:t> SWOT </a:t>
            </a:r>
            <a:r>
              <a:rPr lang="en-GB" sz="3733" dirty="0" err="1"/>
              <a:t>personale</a:t>
            </a:r>
            <a:endParaRPr lang="en-GB" sz="4000" dirty="0"/>
          </a:p>
        </p:txBody>
      </p:sp>
      <p:sp>
        <p:nvSpPr>
          <p:cNvPr id="378" name="Google Shape;378;p22"/>
          <p:cNvSpPr/>
          <p:nvPr/>
        </p:nvSpPr>
        <p:spPr>
          <a:xfrm rot="-5400000" flipH="1">
            <a:off x="808643" y="1131517"/>
            <a:ext cx="559571" cy="5460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9" name="Google Shape;379;p22"/>
          <p:cNvSpPr/>
          <p:nvPr/>
        </p:nvSpPr>
        <p:spPr>
          <a:xfrm>
            <a:off x="564471" y="2058842"/>
            <a:ext cx="4712379" cy="396181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lvl="0" algn="ctr"/>
            <a:r>
              <a:rPr lang="en-GB" sz="1800" b="1" dirty="0" err="1">
                <a:solidFill>
                  <a:srgbClr val="3F3F3F"/>
                </a:solidFill>
                <a:latin typeface="Calibri"/>
                <a:ea typeface="Calibri"/>
                <a:cs typeface="Calibri"/>
                <a:sym typeface="Calibri"/>
              </a:rPr>
              <a:t>Competenze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LifeComp</a:t>
            </a:r>
            <a:r>
              <a:rPr lang="en-GB" sz="1800" b="1" dirty="0">
                <a:solidFill>
                  <a:srgbClr val="3F3F3F"/>
                </a:solidFill>
                <a:latin typeface="Calibri"/>
                <a:ea typeface="Calibri"/>
                <a:cs typeface="Calibri"/>
                <a:sym typeface="Calibri"/>
              </a:rPr>
              <a:t> </a:t>
            </a:r>
            <a:endParaRPr dirty="0"/>
          </a:p>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457189" lvl="0" indent="-457189">
              <a:buClr>
                <a:srgbClr val="3F3F3F"/>
              </a:buClr>
              <a:buSzPts val="1800"/>
              <a:buFont typeface="Noto Sans Symbols"/>
              <a:buChar char="∙"/>
            </a:pPr>
            <a:r>
              <a:rPr lang="en-GB" sz="1800" b="1" dirty="0" err="1">
                <a:solidFill>
                  <a:srgbClr val="3F3F3F"/>
                </a:solidFill>
                <a:latin typeface="Calibri"/>
                <a:ea typeface="Calibri"/>
                <a:cs typeface="Calibri"/>
                <a:sym typeface="Calibri"/>
              </a:rPr>
              <a:t>Autoregolazione</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consapevolezza</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gestione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emozioni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pensieri</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dei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comportamenti</a:t>
            </a:r>
            <a:r>
              <a:rPr lang="en-GB" sz="1800" dirty="0">
                <a:solidFill>
                  <a:srgbClr val="3F3F3F"/>
                </a:solidFill>
                <a:latin typeface="Calibri"/>
                <a:ea typeface="Calibri"/>
                <a:cs typeface="Calibri"/>
                <a:sym typeface="Calibri"/>
              </a:rPr>
              <a:t>.</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Flessibilità</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capacità</a:t>
            </a:r>
            <a:r>
              <a:rPr lang="en-GB" sz="1800" dirty="0">
                <a:solidFill>
                  <a:srgbClr val="3F3F3F"/>
                </a:solidFill>
                <a:latin typeface="Calibri"/>
                <a:ea typeface="Calibri"/>
                <a:cs typeface="Calibri"/>
                <a:sym typeface="Calibri"/>
              </a:rPr>
              <a:t> di </a:t>
            </a:r>
            <a:r>
              <a:rPr lang="en-GB" sz="1800" dirty="0" err="1">
                <a:solidFill>
                  <a:srgbClr val="3F3F3F"/>
                </a:solidFill>
                <a:latin typeface="Calibri"/>
                <a:ea typeface="Calibri"/>
                <a:cs typeface="Calibri"/>
                <a:sym typeface="Calibri"/>
              </a:rPr>
              <a:t>gestire</a:t>
            </a:r>
            <a:r>
              <a:rPr lang="en-GB" sz="1800" dirty="0">
                <a:solidFill>
                  <a:srgbClr val="3F3F3F"/>
                </a:solidFill>
                <a:latin typeface="Calibri"/>
                <a:ea typeface="Calibri"/>
                <a:cs typeface="Calibri"/>
                <a:sym typeface="Calibri"/>
              </a:rPr>
              <a:t> la </a:t>
            </a:r>
            <a:r>
              <a:rPr lang="en-GB" sz="1800" dirty="0" err="1">
                <a:solidFill>
                  <a:srgbClr val="3F3F3F"/>
                </a:solidFill>
                <a:latin typeface="Calibri"/>
                <a:ea typeface="Calibri"/>
                <a:cs typeface="Calibri"/>
                <a:sym typeface="Calibri"/>
              </a:rPr>
              <a:t>transizione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l'incertezza</a:t>
            </a:r>
            <a:r>
              <a:rPr lang="en-GB" sz="1800" dirty="0">
                <a:solidFill>
                  <a:srgbClr val="3F3F3F"/>
                </a:solidFill>
                <a:latin typeface="Calibri"/>
                <a:ea typeface="Calibri"/>
                <a:cs typeface="Calibri"/>
                <a:sym typeface="Calibri"/>
              </a:rPr>
              <a:t> e di </a:t>
            </a:r>
            <a:r>
              <a:rPr lang="en-GB" sz="1800" dirty="0" err="1">
                <a:solidFill>
                  <a:srgbClr val="3F3F3F"/>
                </a:solidFill>
                <a:latin typeface="Calibri"/>
                <a:ea typeface="Calibri"/>
                <a:cs typeface="Calibri"/>
                <a:sym typeface="Calibri"/>
              </a:rPr>
              <a:t>affrontare</a:t>
            </a:r>
            <a:r>
              <a:rPr lang="en-GB" sz="1800" dirty="0">
                <a:solidFill>
                  <a:srgbClr val="3F3F3F"/>
                </a:solidFill>
                <a:latin typeface="Calibri"/>
                <a:ea typeface="Calibri"/>
                <a:cs typeface="Calibri"/>
                <a:sym typeface="Calibri"/>
              </a:rPr>
              <a:t> le </a:t>
            </a:r>
            <a:r>
              <a:rPr lang="en-GB" sz="1800" dirty="0" err="1">
                <a:solidFill>
                  <a:srgbClr val="3F3F3F"/>
                </a:solidFill>
                <a:latin typeface="Calibri"/>
                <a:ea typeface="Calibri"/>
                <a:cs typeface="Calibri"/>
                <a:sym typeface="Calibri"/>
              </a:rPr>
              <a:t>sfide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Benessere</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ricerca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soddisfazione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vita, </a:t>
            </a:r>
            <a:r>
              <a:rPr lang="en-GB" sz="1800" dirty="0" err="1">
                <a:solidFill>
                  <a:srgbClr val="3F3F3F"/>
                </a:solidFill>
                <a:latin typeface="Calibri"/>
                <a:ea typeface="Calibri"/>
                <a:cs typeface="Calibri"/>
                <a:sym typeface="Calibri"/>
              </a:rPr>
              <a:t>cura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della</a:t>
            </a:r>
            <a:r>
              <a:rPr lang="en-GB" sz="1800" dirty="0">
                <a:solidFill>
                  <a:srgbClr val="3F3F3F"/>
                </a:solidFill>
                <a:latin typeface="Calibri"/>
                <a:ea typeface="Calibri"/>
                <a:cs typeface="Calibri"/>
                <a:sym typeface="Calibri"/>
              </a:rPr>
              <a:t> salute </a:t>
            </a:r>
            <a:r>
              <a:rPr lang="en-GB" sz="1800" dirty="0" err="1">
                <a:solidFill>
                  <a:srgbClr val="3F3F3F"/>
                </a:solidFill>
                <a:latin typeface="Calibri"/>
                <a:ea typeface="Calibri"/>
                <a:cs typeface="Calibri"/>
                <a:sym typeface="Calibri"/>
              </a:rPr>
              <a:t>fisica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mentale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sociale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l'adozione</a:t>
            </a:r>
            <a:r>
              <a:rPr lang="en-GB" sz="1800" dirty="0">
                <a:solidFill>
                  <a:srgbClr val="3F3F3F"/>
                </a:solidFill>
                <a:latin typeface="Calibri"/>
                <a:ea typeface="Calibri"/>
                <a:cs typeface="Calibri"/>
                <a:sym typeface="Calibri"/>
              </a:rPr>
              <a:t> di uno stile di vita </a:t>
            </a:r>
            <a:r>
              <a:rPr lang="en-GB" sz="1800" dirty="0" err="1">
                <a:solidFill>
                  <a:srgbClr val="3F3F3F"/>
                </a:solidFill>
                <a:latin typeface="Calibri"/>
                <a:ea typeface="Calibri"/>
                <a:cs typeface="Calibri"/>
                <a:sym typeface="Calibri"/>
              </a:rPr>
              <a:t>sostenibile</a:t>
            </a:r>
            <a:r>
              <a:rPr lang="en-GB" sz="1800" dirty="0">
                <a:solidFill>
                  <a:srgbClr val="3F3F3F"/>
                </a:solidFill>
                <a:latin typeface="Calibri"/>
                <a:ea typeface="Calibri"/>
                <a:cs typeface="Calibri"/>
                <a:sym typeface="Calibri"/>
              </a:rPr>
              <a:t>.</a:t>
            </a:r>
            <a:r>
              <a:rPr lang="en-GB" sz="1800" b="1" dirty="0">
                <a:solidFill>
                  <a:srgbClr val="3F3F3F"/>
                </a:solidFill>
                <a:latin typeface="Calibri"/>
                <a:ea typeface="Calibri"/>
                <a:cs typeface="Calibri"/>
                <a:sym typeface="Calibri"/>
              </a:rPr>
              <a:t>
</a:t>
            </a:r>
            <a:endParaRPr sz="1800" dirty="0">
              <a:solidFill>
                <a:srgbClr val="3F3F3F"/>
              </a:solidFill>
              <a:latin typeface="Calibri"/>
              <a:ea typeface="Calibri"/>
              <a:cs typeface="Calibri"/>
              <a:sym typeface="Calibri"/>
            </a:endParaRPr>
          </a:p>
        </p:txBody>
      </p:sp>
      <p:sp>
        <p:nvSpPr>
          <p:cNvPr id="380" name="Google Shape;380;p22"/>
          <p:cNvSpPr txBox="1"/>
          <p:nvPr/>
        </p:nvSpPr>
        <p:spPr>
          <a:xfrm>
            <a:off x="1295468" y="1307250"/>
            <a:ext cx="5954345" cy="377065"/>
          </a:xfrm>
          <a:prstGeom prst="rect">
            <a:avLst/>
          </a:prstGeom>
          <a:noFill/>
          <a:ln>
            <a:noFill/>
          </a:ln>
        </p:spPr>
        <p:txBody>
          <a:bodyPr spcFirstLastPara="1" wrap="square" lIns="91425" tIns="45700" rIns="91425" bIns="45700" anchor="ctr" anchorCtr="0">
            <a:noAutofit/>
          </a:bodyPr>
          <a:lstStyle/>
          <a:p>
            <a:pPr lvl="0">
              <a:buClr>
                <a:srgbClr val="3F3F3F"/>
              </a:buClr>
              <a:buSzPts val="2400"/>
            </a:pPr>
            <a:r>
              <a:rPr lang="en-GB" sz="2400" b="1" dirty="0" err="1">
                <a:solidFill>
                  <a:srgbClr val="3F3F3F"/>
                </a:solidFill>
                <a:latin typeface="Calibri"/>
                <a:ea typeface="Calibri"/>
                <a:cs typeface="Calibri"/>
                <a:sym typeface="Calibri"/>
              </a:rPr>
              <a:t>Risultati</a:t>
            </a:r>
            <a:r>
              <a:rPr lang="en-GB" sz="2400" b="1" dirty="0">
                <a:solidFill>
                  <a:srgbClr val="3F3F3F"/>
                </a:solidFill>
                <a:latin typeface="Calibri"/>
                <a:ea typeface="Calibri"/>
                <a:cs typeface="Calibri"/>
                <a:sym typeface="Calibri"/>
              </a:rPr>
              <a:t> di </a:t>
            </a:r>
            <a:r>
              <a:rPr lang="en-GB" sz="2400" b="1" dirty="0" err="1">
                <a:solidFill>
                  <a:srgbClr val="3F3F3F"/>
                </a:solidFill>
                <a:latin typeface="Calibri"/>
                <a:ea typeface="Calibri"/>
                <a:cs typeface="Calibri"/>
                <a:sym typeface="Calibri"/>
              </a:rPr>
              <a:t>apprendimento</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cosa</a:t>
            </a:r>
            <a:r>
              <a:rPr lang="en-GB" sz="2400" b="1" dirty="0">
                <a:solidFill>
                  <a:srgbClr val="3F3F3F"/>
                </a:solidFill>
                <a:latin typeface="Calibri"/>
                <a:ea typeface="Calibri"/>
                <a:cs typeface="Calibri"/>
                <a:sym typeface="Calibri"/>
              </a:rPr>
              <a:t> </a:t>
            </a:r>
            <a:r>
              <a:rPr lang="en-GB" sz="2400" b="1" dirty="0" err="1">
                <a:solidFill>
                  <a:srgbClr val="3F3F3F"/>
                </a:solidFill>
                <a:latin typeface="Calibri"/>
                <a:ea typeface="Calibri"/>
                <a:cs typeface="Calibri"/>
                <a:sym typeface="Calibri"/>
              </a:rPr>
              <a:t>imparerò</a:t>
            </a:r>
            <a:r>
              <a:rPr lang="en-GB" sz="2400" b="1" dirty="0">
                <a:solidFill>
                  <a:srgbClr val="3F3F3F"/>
                </a:solidFill>
                <a:latin typeface="Calibri"/>
                <a:ea typeface="Calibri"/>
                <a:cs typeface="Calibri"/>
                <a:sym typeface="Calibri"/>
              </a:rPr>
              <a:t>?</a:t>
            </a:r>
            <a:endParaRPr dirty="0"/>
          </a:p>
        </p:txBody>
      </p:sp>
      <p:sp>
        <p:nvSpPr>
          <p:cNvPr id="381" name="Google Shape;381;p22"/>
          <p:cNvSpPr/>
          <p:nvPr/>
        </p:nvSpPr>
        <p:spPr>
          <a:xfrm>
            <a:off x="6096000" y="2058841"/>
            <a:ext cx="5073535" cy="3961813"/>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lvl="0" algn="ctr"/>
            <a:r>
              <a:rPr lang="en-GB" sz="1800" b="1" dirty="0" err="1">
                <a:solidFill>
                  <a:srgbClr val="3F3F3F"/>
                </a:solidFill>
                <a:latin typeface="Calibri"/>
                <a:ea typeface="Calibri"/>
                <a:cs typeface="Calibri"/>
                <a:sym typeface="Calibri"/>
              </a:rPr>
              <a:t>Competenze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EntreComp</a:t>
            </a:r>
            <a:endParaRPr dirty="0"/>
          </a:p>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800" b="1" dirty="0">
              <a:solidFill>
                <a:srgbClr val="3F3F3F"/>
              </a:solidFill>
              <a:latin typeface="Calibri"/>
              <a:ea typeface="Calibri"/>
              <a:cs typeface="Calibri"/>
              <a:sym typeface="Calibri"/>
            </a:endParaRPr>
          </a:p>
          <a:p>
            <a:pPr marL="457189" lvl="0" indent="-457189">
              <a:buClr>
                <a:srgbClr val="3F3F3F"/>
              </a:buClr>
              <a:buSzPts val="1800"/>
              <a:buFont typeface="Noto Sans Symbols"/>
              <a:buChar char="∙"/>
            </a:pPr>
            <a:r>
              <a:rPr lang="en-GB" sz="1800" b="1" dirty="0" err="1">
                <a:solidFill>
                  <a:srgbClr val="3F3F3F"/>
                </a:solidFill>
                <a:latin typeface="Calibri"/>
                <a:ea typeface="Calibri"/>
                <a:cs typeface="Calibri"/>
                <a:sym typeface="Calibri"/>
              </a:rPr>
              <a:t>Autoconsapevolezza</a:t>
            </a:r>
            <a:r>
              <a:rPr lang="en-GB" sz="1800" b="1" dirty="0">
                <a:solidFill>
                  <a:srgbClr val="3F3F3F"/>
                </a:solidFill>
                <a:latin typeface="Calibri"/>
                <a:ea typeface="Calibri"/>
                <a:cs typeface="Calibri"/>
                <a:sym typeface="Calibri"/>
              </a:rPr>
              <a:t> e </a:t>
            </a:r>
            <a:r>
              <a:rPr lang="en-GB" sz="1800" b="1" dirty="0" err="1">
                <a:solidFill>
                  <a:srgbClr val="3F3F3F"/>
                </a:solidFill>
                <a:latin typeface="Calibri"/>
                <a:ea typeface="Calibri"/>
                <a:cs typeface="Calibri"/>
                <a:sym typeface="Calibri"/>
              </a:rPr>
              <a:t>autoefficacia</a:t>
            </a:r>
            <a:r>
              <a:rPr lang="en-GB" sz="1800" b="1" dirty="0">
                <a:solidFill>
                  <a:srgbClr val="3F3F3F"/>
                </a:solidFill>
                <a:latin typeface="Calibri"/>
                <a:ea typeface="Calibri"/>
                <a:cs typeface="Calibri"/>
                <a:sym typeface="Calibri"/>
              </a:rPr>
              <a:t>: </a:t>
            </a:r>
            <a:r>
              <a:rPr lang="en-GB" sz="1800" dirty="0">
                <a:solidFill>
                  <a:srgbClr val="3F3F3F"/>
                </a:solidFill>
                <a:latin typeface="Calibri"/>
                <a:ea typeface="Calibri"/>
                <a:cs typeface="Calibri"/>
                <a:sym typeface="Calibri"/>
              </a:rPr>
              <a:t>credere in se </a:t>
            </a:r>
            <a:r>
              <a:rPr lang="en-GB" sz="1800" dirty="0" err="1">
                <a:solidFill>
                  <a:srgbClr val="3F3F3F"/>
                </a:solidFill>
                <a:latin typeface="Calibri"/>
                <a:ea typeface="Calibri"/>
                <a:cs typeface="Calibri"/>
                <a:sym typeface="Calibri"/>
              </a:rPr>
              <a:t>stessi</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continuare</a:t>
            </a:r>
            <a:r>
              <a:rPr lang="en-GB" sz="1800" dirty="0">
                <a:solidFill>
                  <a:srgbClr val="3F3F3F"/>
                </a:solidFill>
                <a:latin typeface="Calibri"/>
                <a:ea typeface="Calibri"/>
                <a:cs typeface="Calibri"/>
                <a:sym typeface="Calibri"/>
              </a:rPr>
              <a:t> a </a:t>
            </a:r>
            <a:r>
              <a:rPr lang="en-GB" sz="1800" dirty="0" err="1">
                <a:solidFill>
                  <a:srgbClr val="3F3F3F"/>
                </a:solidFill>
                <a:latin typeface="Calibri"/>
                <a:ea typeface="Calibri"/>
                <a:cs typeface="Calibri"/>
                <a:sym typeface="Calibri"/>
              </a:rPr>
              <a:t>svilupparsi</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Motivazione</a:t>
            </a:r>
            <a:r>
              <a:rPr lang="en-GB" sz="1800" b="1" dirty="0">
                <a:solidFill>
                  <a:srgbClr val="3F3F3F"/>
                </a:solidFill>
                <a:latin typeface="Calibri"/>
                <a:ea typeface="Calibri"/>
                <a:cs typeface="Calibri"/>
                <a:sym typeface="Calibri"/>
              </a:rPr>
              <a:t> e </a:t>
            </a:r>
            <a:r>
              <a:rPr lang="en-GB" sz="1800" b="1" dirty="0" err="1">
                <a:solidFill>
                  <a:srgbClr val="3F3F3F"/>
                </a:solidFill>
                <a:latin typeface="Calibri"/>
                <a:ea typeface="Calibri"/>
                <a:cs typeface="Calibri"/>
                <a:sym typeface="Calibri"/>
              </a:rPr>
              <a:t>perseveranza</a:t>
            </a:r>
            <a:r>
              <a:rPr lang="en-GB" sz="1800" b="1"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rimanere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concentrati</a:t>
            </a:r>
            <a:r>
              <a:rPr lang="en-GB" sz="1800" dirty="0">
                <a:solidFill>
                  <a:srgbClr val="3F3F3F"/>
                </a:solidFill>
                <a:latin typeface="Calibri"/>
                <a:ea typeface="Calibri"/>
                <a:cs typeface="Calibri"/>
                <a:sym typeface="Calibri"/>
              </a:rPr>
              <a:t> e non </a:t>
            </a:r>
            <a:r>
              <a:rPr lang="en-GB" sz="1800" dirty="0" err="1">
                <a:solidFill>
                  <a:srgbClr val="3F3F3F"/>
                </a:solidFill>
                <a:latin typeface="Calibri"/>
                <a:ea typeface="Calibri"/>
                <a:cs typeface="Calibri"/>
                <a:sym typeface="Calibri"/>
              </a:rPr>
              <a:t>mollare</a:t>
            </a:r>
            <a:r>
              <a:rPr lang="en-GB" sz="1800" dirty="0">
                <a:solidFill>
                  <a:srgbClr val="3F3F3F"/>
                </a:solidFill>
                <a:latin typeface="Calibri"/>
                <a:ea typeface="Calibri"/>
                <a:cs typeface="Calibri"/>
                <a:sym typeface="Calibri"/>
              </a:rPr>
              <a:t>.</a:t>
            </a:r>
            <a:endParaRPr sz="1800" dirty="0">
              <a:solidFill>
                <a:srgbClr val="3F3F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a:t>Quest 2: </a:t>
            </a:r>
            <a:r>
              <a:rPr lang="en-GB" sz="3733" dirty="0" err="1"/>
              <a:t>Analisi</a:t>
            </a:r>
            <a:r>
              <a:rPr lang="en-GB" sz="3733" dirty="0"/>
              <a:t> SWOT </a:t>
            </a:r>
            <a:r>
              <a:rPr lang="en-GB" sz="3733" dirty="0" err="1"/>
              <a:t>personale</a:t>
            </a:r>
            <a:endParaRPr lang="en-GB" sz="4000" dirty="0"/>
          </a:p>
        </p:txBody>
      </p:sp>
      <p:sp>
        <p:nvSpPr>
          <p:cNvPr id="387" name="Google Shape;387;p23"/>
          <p:cNvSpPr/>
          <p:nvPr/>
        </p:nvSpPr>
        <p:spPr>
          <a:xfrm>
            <a:off x="789328" y="1988840"/>
            <a:ext cx="10639208" cy="32472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lvl="0" algn="just">
              <a:lnSpc>
                <a:spcPct val="150000"/>
              </a:lnSpc>
            </a:pPr>
            <a:r>
              <a:rPr lang="en-GB" sz="1600" dirty="0">
                <a:solidFill>
                  <a:srgbClr val="3F3F3F"/>
                </a:solidFill>
                <a:latin typeface="Calibri"/>
                <a:ea typeface="Calibri"/>
                <a:cs typeface="Calibri"/>
                <a:sym typeface="Calibri"/>
              </a:rPr>
              <a:t>Un </a:t>
            </a:r>
            <a:r>
              <a:rPr lang="en-GB" sz="1600" dirty="0" err="1">
                <a:solidFill>
                  <a:srgbClr val="3F3F3F"/>
                </a:solidFill>
                <a:latin typeface="Calibri"/>
                <a:ea typeface="Calibri"/>
                <a:cs typeface="Calibri"/>
                <a:sym typeface="Calibri"/>
              </a:rPr>
              <a:t>quadro</a:t>
            </a:r>
            <a:r>
              <a:rPr lang="en-GB" sz="1600" dirty="0">
                <a:solidFill>
                  <a:srgbClr val="3F3F3F"/>
                </a:solidFill>
                <a:latin typeface="Calibri"/>
                <a:ea typeface="Calibri"/>
                <a:cs typeface="Calibri"/>
                <a:sym typeface="Calibri"/>
              </a:rPr>
              <a:t> per </a:t>
            </a:r>
            <a:r>
              <a:rPr lang="en-GB" sz="1600" dirty="0" err="1">
                <a:solidFill>
                  <a:srgbClr val="3F3F3F"/>
                </a:solidFill>
                <a:latin typeface="Calibri"/>
                <a:ea typeface="Calibri"/>
                <a:cs typeface="Calibri"/>
                <a:sym typeface="Calibri"/>
              </a:rPr>
              <a:t>analizzare</a:t>
            </a:r>
            <a:r>
              <a:rPr lang="en-GB" sz="1600" dirty="0">
                <a:solidFill>
                  <a:srgbClr val="3F3F3F"/>
                </a:solidFill>
                <a:latin typeface="Calibri"/>
                <a:ea typeface="Calibri"/>
                <a:cs typeface="Calibri"/>
                <a:sym typeface="Calibri"/>
              </a:rPr>
              <a:t> i </a:t>
            </a:r>
            <a:r>
              <a:rPr lang="en-GB" sz="1600" dirty="0" err="1">
                <a:solidFill>
                  <a:srgbClr val="3F3F3F"/>
                </a:solidFill>
                <a:latin typeface="Calibri"/>
                <a:ea typeface="Calibri"/>
                <a:cs typeface="Calibri"/>
                <a:sym typeface="Calibri"/>
              </a:rPr>
              <a:t>punti</a:t>
            </a:r>
            <a:r>
              <a:rPr lang="en-GB" sz="1600" dirty="0">
                <a:solidFill>
                  <a:srgbClr val="3F3F3F"/>
                </a:solidFill>
                <a:latin typeface="Calibri"/>
                <a:ea typeface="Calibri"/>
                <a:cs typeface="Calibri"/>
                <a:sym typeface="Calibri"/>
              </a:rPr>
              <a:t> di forza e di </a:t>
            </a:r>
            <a:r>
              <a:rPr lang="en-GB" sz="1600" dirty="0" err="1">
                <a:solidFill>
                  <a:srgbClr val="3F3F3F"/>
                </a:solidFill>
                <a:latin typeface="Calibri"/>
                <a:ea typeface="Calibri"/>
                <a:cs typeface="Calibri"/>
                <a:sym typeface="Calibri"/>
              </a:rPr>
              <a:t>debolezza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nonché</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opportunità</a:t>
            </a:r>
            <a:r>
              <a:rPr lang="en-GB" sz="1600" dirty="0">
                <a:solidFill>
                  <a:srgbClr val="3F3F3F"/>
                </a:solidFill>
                <a:latin typeface="Calibri"/>
                <a:ea typeface="Calibri"/>
                <a:cs typeface="Calibri"/>
                <a:sym typeface="Calibri"/>
              </a:rPr>
              <a:t> e le </a:t>
            </a:r>
            <a:r>
              <a:rPr lang="en-GB" sz="1600" dirty="0" err="1">
                <a:solidFill>
                  <a:srgbClr val="3F3F3F"/>
                </a:solidFill>
                <a:latin typeface="Calibri"/>
                <a:ea typeface="Calibri"/>
                <a:cs typeface="Calibri"/>
                <a:sym typeface="Calibri"/>
              </a:rPr>
              <a:t>minacce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sono</a:t>
            </a:r>
            <a:r>
              <a:rPr lang="en-GB" sz="1600" dirty="0">
                <a:solidFill>
                  <a:srgbClr val="3F3F3F"/>
                </a:solidFill>
                <a:latin typeface="Calibri"/>
                <a:ea typeface="Calibri"/>
                <a:cs typeface="Calibri"/>
                <a:sym typeface="Calibri"/>
              </a:rPr>
              <a:t> la </a:t>
            </a:r>
            <a:r>
              <a:rPr lang="en-GB" sz="1600" dirty="0" err="1">
                <a:solidFill>
                  <a:srgbClr val="3F3F3F"/>
                </a:solidFill>
                <a:latin typeface="Calibri"/>
                <a:ea typeface="Calibri"/>
                <a:cs typeface="Calibri"/>
                <a:sym typeface="Calibri"/>
              </a:rPr>
              <a:t>matrice</a:t>
            </a:r>
            <a:r>
              <a:rPr lang="en-GB" sz="1600" dirty="0">
                <a:solidFill>
                  <a:srgbClr val="3F3F3F"/>
                </a:solidFill>
                <a:latin typeface="Calibri"/>
                <a:ea typeface="Calibri"/>
                <a:cs typeface="Calibri"/>
                <a:sym typeface="Calibri"/>
              </a:rPr>
              <a:t> SWOT. </a:t>
            </a:r>
            <a:r>
              <a:rPr lang="en-GB" sz="1600" dirty="0" err="1">
                <a:solidFill>
                  <a:srgbClr val="3F3F3F"/>
                </a:solidFill>
                <a:latin typeface="Calibri"/>
                <a:ea typeface="Calibri"/>
                <a:cs typeface="Calibri"/>
                <a:sym typeface="Calibri"/>
              </a:rPr>
              <a:t>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consente</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massimizzare</a:t>
            </a:r>
            <a:r>
              <a:rPr lang="en-GB" sz="1600" dirty="0">
                <a:solidFill>
                  <a:srgbClr val="3F3F3F"/>
                </a:solidFill>
                <a:latin typeface="Calibri"/>
                <a:ea typeface="Calibri"/>
                <a:cs typeface="Calibri"/>
                <a:sym typeface="Calibri"/>
              </a:rPr>
              <a:t> le </a:t>
            </a:r>
            <a:r>
              <a:rPr lang="en-GB" sz="1600" dirty="0" err="1">
                <a:solidFill>
                  <a:srgbClr val="3F3F3F"/>
                </a:solidFill>
                <a:latin typeface="Calibri"/>
                <a:ea typeface="Calibri"/>
                <a:cs typeface="Calibri"/>
                <a:sym typeface="Calibri"/>
              </a:rPr>
              <a:t>opportunità</a:t>
            </a:r>
            <a:r>
              <a:rPr lang="en-GB" sz="1600" dirty="0">
                <a:solidFill>
                  <a:srgbClr val="3F3F3F"/>
                </a:solidFill>
                <a:latin typeface="Calibri"/>
                <a:ea typeface="Calibri"/>
                <a:cs typeface="Calibri"/>
                <a:sym typeface="Calibri"/>
              </a:rPr>
              <a:t> a </a:t>
            </a:r>
            <a:r>
              <a:rPr lang="en-GB" sz="1600" dirty="0" err="1">
                <a:solidFill>
                  <a:srgbClr val="3F3F3F"/>
                </a:solidFill>
                <a:latin typeface="Calibri"/>
                <a:ea typeface="Calibri"/>
                <a:cs typeface="Calibri"/>
                <a:sym typeface="Calibri"/>
              </a:rPr>
              <a:t>tua</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disposizione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concentrarti</a:t>
            </a:r>
            <a:r>
              <a:rPr lang="en-GB" sz="1600" dirty="0">
                <a:solidFill>
                  <a:srgbClr val="3F3F3F"/>
                </a:solidFill>
                <a:latin typeface="Calibri"/>
                <a:ea typeface="Calibri"/>
                <a:cs typeface="Calibri"/>
                <a:sym typeface="Calibri"/>
              </a:rPr>
              <a:t> sui </a:t>
            </a:r>
            <a:r>
              <a:rPr lang="en-GB" sz="1600" dirty="0" err="1">
                <a:solidFill>
                  <a:srgbClr val="3F3F3F"/>
                </a:solidFill>
                <a:latin typeface="Calibri"/>
                <a:ea typeface="Calibri"/>
                <a:cs typeface="Calibri"/>
                <a:sym typeface="Calibri"/>
              </a:rPr>
              <a:t>tuoi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punti</a:t>
            </a:r>
            <a:r>
              <a:rPr lang="en-GB" sz="1600" dirty="0">
                <a:solidFill>
                  <a:srgbClr val="3F3F3F"/>
                </a:solidFill>
                <a:latin typeface="Calibri"/>
                <a:ea typeface="Calibri"/>
                <a:cs typeface="Calibri"/>
                <a:sym typeface="Calibri"/>
              </a:rPr>
              <a:t> di forza e </a:t>
            </a:r>
            <a:r>
              <a:rPr lang="en-GB" sz="1600" dirty="0" err="1">
                <a:solidFill>
                  <a:srgbClr val="3F3F3F"/>
                </a:solidFill>
                <a:latin typeface="Calibri"/>
                <a:ea typeface="Calibri"/>
                <a:cs typeface="Calibri"/>
                <a:sym typeface="Calibri"/>
              </a:rPr>
              <a:t>ridurre</a:t>
            </a:r>
            <a:r>
              <a:rPr lang="en-GB" sz="1600" dirty="0">
                <a:solidFill>
                  <a:srgbClr val="3F3F3F"/>
                </a:solidFill>
                <a:latin typeface="Calibri"/>
                <a:ea typeface="Calibri"/>
                <a:cs typeface="Calibri"/>
                <a:sym typeface="Calibri"/>
              </a:rPr>
              <a:t> al </a:t>
            </a:r>
            <a:r>
              <a:rPr lang="en-GB" sz="1600" dirty="0" err="1">
                <a:solidFill>
                  <a:srgbClr val="3F3F3F"/>
                </a:solidFill>
                <a:latin typeface="Calibri"/>
                <a:ea typeface="Calibri"/>
                <a:cs typeface="Calibri"/>
                <a:sym typeface="Calibri"/>
              </a:rPr>
              <a:t>minimo</a:t>
            </a:r>
            <a:r>
              <a:rPr lang="en-GB" sz="1600" dirty="0">
                <a:solidFill>
                  <a:srgbClr val="3F3F3F"/>
                </a:solidFill>
                <a:latin typeface="Calibri"/>
                <a:ea typeface="Calibri"/>
                <a:cs typeface="Calibri"/>
                <a:sym typeface="Calibri"/>
              </a:rPr>
              <a:t> i </a:t>
            </a:r>
            <a:r>
              <a:rPr lang="en-GB" sz="1600" dirty="0" err="1">
                <a:solidFill>
                  <a:srgbClr val="3F3F3F"/>
                </a:solidFill>
                <a:latin typeface="Calibri"/>
                <a:ea typeface="Calibri"/>
                <a:cs typeface="Calibri"/>
                <a:sym typeface="Calibri"/>
              </a:rPr>
              <a:t>tuoi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limiti</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Inoltre</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è</a:t>
            </a:r>
            <a:r>
              <a:rPr lang="en-GB" sz="1600" dirty="0">
                <a:solidFill>
                  <a:srgbClr val="3F3F3F"/>
                </a:solidFill>
                <a:latin typeface="Calibri"/>
                <a:ea typeface="Calibri"/>
                <a:cs typeface="Calibri"/>
                <a:sym typeface="Calibri"/>
              </a:rPr>
              <a:t> </a:t>
            </a:r>
            <a:r>
              <a:rPr lang="en-GB" sz="1600" dirty="0" err="1">
                <a:solidFill>
                  <a:srgbClr val="3F3F3F"/>
                </a:solidFill>
                <a:latin typeface="Calibri"/>
                <a:ea typeface="Calibri"/>
                <a:cs typeface="Calibri"/>
                <a:sym typeface="Calibri"/>
              </a:rPr>
              <a:t>molto</a:t>
            </a:r>
            <a:r>
              <a:rPr lang="en-GB" sz="1600" dirty="0">
                <a:solidFill>
                  <a:srgbClr val="3F3F3F"/>
                </a:solidFill>
                <a:latin typeface="Calibri"/>
                <a:ea typeface="Calibri"/>
                <a:cs typeface="Calibri"/>
                <a:sym typeface="Calibri"/>
              </a:rPr>
              <a:t> utile per </a:t>
            </a:r>
            <a:r>
              <a:rPr lang="en-GB" sz="1600" dirty="0" err="1">
                <a:solidFill>
                  <a:srgbClr val="3F3F3F"/>
                </a:solidFill>
                <a:latin typeface="Calibri"/>
                <a:ea typeface="Calibri"/>
                <a:cs typeface="Calibri"/>
                <a:sym typeface="Calibri"/>
              </a:rPr>
              <a:t>crescere</a:t>
            </a:r>
            <a:r>
              <a:rPr lang="en-GB" sz="1600" dirty="0">
                <a:solidFill>
                  <a:srgbClr val="3F3F3F"/>
                </a:solidFill>
                <a:latin typeface="Calibri"/>
                <a:ea typeface="Calibri"/>
                <a:cs typeface="Calibri"/>
                <a:sym typeface="Calibri"/>
              </a:rPr>
              <a:t> e </a:t>
            </a:r>
            <a:r>
              <a:rPr lang="en-GB" sz="1600" dirty="0" err="1">
                <a:solidFill>
                  <a:srgbClr val="3F3F3F"/>
                </a:solidFill>
                <a:latin typeface="Calibri"/>
                <a:ea typeface="Calibri"/>
                <a:cs typeface="Calibri"/>
                <a:sym typeface="Calibri"/>
              </a:rPr>
              <a:t>migliorare</a:t>
            </a:r>
            <a:r>
              <a:rPr lang="en-GB" sz="1600" dirty="0">
                <a:solidFill>
                  <a:srgbClr val="3F3F3F"/>
                </a:solidFill>
                <a:latin typeface="Calibri"/>
                <a:ea typeface="Calibri"/>
                <a:cs typeface="Calibri"/>
                <a:sym typeface="Calibri"/>
              </a:rPr>
              <a:t> la </a:t>
            </a:r>
            <a:r>
              <a:rPr lang="en-GB" sz="1600" dirty="0" err="1">
                <a:solidFill>
                  <a:srgbClr val="3F3F3F"/>
                </a:solidFill>
                <a:latin typeface="Calibri"/>
                <a:ea typeface="Calibri"/>
                <a:cs typeface="Calibri"/>
                <a:sym typeface="Calibri"/>
              </a:rPr>
              <a:t>consapevolezza</a:t>
            </a:r>
            <a:r>
              <a:rPr lang="en-GB" sz="1600" dirty="0">
                <a:solidFill>
                  <a:srgbClr val="3F3F3F"/>
                </a:solidFill>
                <a:latin typeface="Calibri"/>
                <a:ea typeface="Calibri"/>
                <a:cs typeface="Calibri"/>
                <a:sym typeface="Calibri"/>
              </a:rPr>
              <a:t> di </a:t>
            </a:r>
            <a:r>
              <a:rPr lang="en-GB" sz="1600" dirty="0" err="1">
                <a:solidFill>
                  <a:srgbClr val="3F3F3F"/>
                </a:solidFill>
                <a:latin typeface="Calibri"/>
                <a:ea typeface="Calibri"/>
                <a:cs typeface="Calibri"/>
                <a:sym typeface="Calibri"/>
              </a:rPr>
              <a:t>sé</a:t>
            </a:r>
            <a:r>
              <a:rPr lang="en-GB"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388" name="Google Shape;388;p23"/>
          <p:cNvSpPr txBox="1">
            <a:spLocks noGrp="1"/>
          </p:cNvSpPr>
          <p:nvPr>
            <p:ph type="body" idx="2"/>
          </p:nvPr>
        </p:nvSpPr>
        <p:spPr>
          <a:xfrm>
            <a:off x="1199456" y="1154085"/>
            <a:ext cx="681675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Conclusione</a:t>
            </a:r>
            <a:r>
              <a:rPr lang="en-GB" sz="2400" b="1" dirty="0"/>
              <a:t>: </a:t>
            </a:r>
            <a:r>
              <a:rPr lang="en-GB" sz="2400" b="1" dirty="0" err="1"/>
              <a:t>cosa</a:t>
            </a:r>
            <a:r>
              <a:rPr lang="en-GB" sz="2400" b="1" dirty="0"/>
              <a:t> </a:t>
            </a:r>
            <a:r>
              <a:rPr lang="en-GB" sz="2400" b="1" dirty="0" err="1"/>
              <a:t>porterò</a:t>
            </a:r>
            <a:r>
              <a:rPr lang="en-GB" sz="2400" b="1" dirty="0"/>
              <a:t> a casa?</a:t>
            </a:r>
            <a:endParaRPr sz="2400" b="1" dirty="0"/>
          </a:p>
        </p:txBody>
      </p:sp>
      <p:sp>
        <p:nvSpPr>
          <p:cNvPr id="389" name="Google Shape;389;p23"/>
          <p:cNvSpPr/>
          <p:nvPr/>
        </p:nvSpPr>
        <p:spPr>
          <a:xfrm>
            <a:off x="744784" y="1028733"/>
            <a:ext cx="454673" cy="502416"/>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err="1"/>
              <a:t>Autovalutazione</a:t>
            </a:r>
            <a:endParaRPr dirty="0"/>
          </a:p>
        </p:txBody>
      </p:sp>
      <p:sp>
        <p:nvSpPr>
          <p:cNvPr id="395" name="Google Shape;395;p24"/>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Domande</a:t>
            </a:r>
            <a:r>
              <a:rPr lang="en-GB" sz="2400" b="1" dirty="0"/>
              <a:t> a </a:t>
            </a:r>
            <a:r>
              <a:rPr lang="en-GB" sz="2400" b="1" dirty="0" err="1"/>
              <a:t>scelta</a:t>
            </a:r>
            <a:r>
              <a:rPr lang="en-GB" sz="2400" b="1" dirty="0"/>
              <a:t> </a:t>
            </a:r>
            <a:r>
              <a:rPr lang="en-GB" sz="2400" b="1" dirty="0" err="1"/>
              <a:t>multipla</a:t>
            </a:r>
            <a:r>
              <a:rPr lang="en-GB" sz="2400" b="1" dirty="0"/>
              <a:t>: </a:t>
            </a:r>
            <a:r>
              <a:rPr lang="en-GB" sz="2400" dirty="0" err="1"/>
              <a:t>consolida</a:t>
            </a:r>
            <a:r>
              <a:rPr lang="en-GB" sz="2400" dirty="0"/>
              <a:t> il </a:t>
            </a:r>
            <a:r>
              <a:rPr lang="en-GB" sz="2400" dirty="0" err="1"/>
              <a:t>tuo</a:t>
            </a:r>
            <a:r>
              <a:rPr lang="en-GB" sz="2400" dirty="0"/>
              <a:t> </a:t>
            </a:r>
            <a:r>
              <a:rPr lang="en-GB" sz="2400" dirty="0" err="1"/>
              <a:t>apprendimento</a:t>
            </a:r>
            <a:endParaRPr sz="2400" dirty="0"/>
          </a:p>
        </p:txBody>
      </p:sp>
      <p:sp>
        <p:nvSpPr>
          <p:cNvPr id="396" name="Google Shape;396;p24"/>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97" name="Google Shape;397;p24"/>
          <p:cNvSpPr txBox="1"/>
          <p:nvPr/>
        </p:nvSpPr>
        <p:spPr>
          <a:xfrm>
            <a:off x="335360"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lgn="just">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1: </a:t>
            </a:r>
            <a:r>
              <a:rPr lang="en-GB" sz="1867" dirty="0">
                <a:solidFill>
                  <a:srgbClr val="3F3F3F"/>
                </a:solidFill>
                <a:latin typeface="Calibri"/>
                <a:ea typeface="Calibri"/>
                <a:cs typeface="Calibri"/>
                <a:sym typeface="Calibri"/>
              </a:rPr>
              <a:t>Quale di </a:t>
            </a:r>
            <a:r>
              <a:rPr lang="en-GB" sz="1867" dirty="0" err="1">
                <a:solidFill>
                  <a:srgbClr val="3F3F3F"/>
                </a:solidFill>
                <a:latin typeface="Calibri"/>
                <a:ea typeface="Calibri"/>
                <a:cs typeface="Calibri"/>
                <a:sym typeface="Calibri"/>
              </a:rPr>
              <a:t>queste</a:t>
            </a:r>
            <a:r>
              <a:rPr lang="en-GB" sz="1867" dirty="0">
                <a:solidFill>
                  <a:srgbClr val="3F3F3F"/>
                </a:solidFill>
                <a:latin typeface="Calibri"/>
                <a:ea typeface="Calibri"/>
                <a:cs typeface="Calibri"/>
                <a:sym typeface="Calibri"/>
              </a:rPr>
              <a:t> parole non </a:t>
            </a:r>
            <a:r>
              <a:rPr lang="en-GB" sz="1867" dirty="0" err="1">
                <a:solidFill>
                  <a:srgbClr val="3F3F3F"/>
                </a:solidFill>
                <a:latin typeface="Calibri"/>
                <a:ea typeface="Calibri"/>
                <a:cs typeface="Calibri"/>
                <a:sym typeface="Calibri"/>
              </a:rPr>
              <a:t>assoceresti</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alla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parola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imprenditore</a:t>
            </a:r>
            <a:r>
              <a:rPr lang="en-GB" sz="1867" dirty="0">
                <a:solidFill>
                  <a:srgbClr val="3F3F3F"/>
                </a:solidFill>
                <a:latin typeface="Calibri"/>
                <a:ea typeface="Calibri"/>
                <a:cs typeface="Calibri"/>
                <a:sym typeface="Calibri"/>
              </a:rPr>
              <a:t>?</a:t>
            </a:r>
          </a:p>
          <a:p>
            <a:pPr marL="457200" lvl="0" indent="-457200" algn="just">
              <a:buClr>
                <a:srgbClr val="3F3F3F"/>
              </a:buClr>
              <a:buSzPts val="1867"/>
              <a:buFont typeface="+mj-lt"/>
              <a:buAutoNum type="alphaLcPeriod"/>
            </a:pPr>
            <a:r>
              <a:rPr lang="en-GB" sz="1867" dirty="0" err="1">
                <a:solidFill>
                  <a:srgbClr val="3F3F3F"/>
                </a:solidFill>
                <a:latin typeface="Calibri"/>
                <a:ea typeface="Calibri"/>
                <a:cs typeface="Calibri"/>
                <a:sym typeface="Calibri"/>
              </a:rPr>
              <a:t>Curiosità</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Conforto</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Rischio</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Motivazione</a:t>
            </a:r>
            <a:endParaRPr sz="1867" b="0" dirty="0">
              <a:solidFill>
                <a:srgbClr val="3F3F3F"/>
              </a:solidFill>
              <a:latin typeface="Calibri"/>
              <a:ea typeface="Calibri"/>
              <a:cs typeface="Calibri"/>
              <a:sym typeface="Calibri"/>
            </a:endParaRPr>
          </a:p>
        </p:txBody>
      </p:sp>
      <p:sp>
        <p:nvSpPr>
          <p:cNvPr id="398" name="Google Shape;398;p24"/>
          <p:cNvSpPr txBox="1"/>
          <p:nvPr/>
        </p:nvSpPr>
        <p:spPr>
          <a:xfrm>
            <a:off x="4223792"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2: </a:t>
            </a:r>
            <a:r>
              <a:rPr lang="en-GB" sz="1867" dirty="0">
                <a:solidFill>
                  <a:srgbClr val="3F3F3F"/>
                </a:solidFill>
                <a:latin typeface="Calibri"/>
                <a:ea typeface="Calibri"/>
                <a:cs typeface="Calibri"/>
                <a:sym typeface="Calibri"/>
              </a:rPr>
              <a:t>Chi ha </a:t>
            </a:r>
            <a:r>
              <a:rPr lang="en-GB" sz="1867" dirty="0" err="1">
                <a:solidFill>
                  <a:srgbClr val="3F3F3F"/>
                </a:solidFill>
                <a:latin typeface="Calibri"/>
                <a:ea typeface="Calibri"/>
                <a:cs typeface="Calibri"/>
                <a:sym typeface="Calibri"/>
              </a:rPr>
              <a:t>inventato</a:t>
            </a:r>
            <a:r>
              <a:rPr lang="en-GB" sz="1867" dirty="0">
                <a:solidFill>
                  <a:srgbClr val="3F3F3F"/>
                </a:solidFill>
                <a:latin typeface="Calibri"/>
                <a:ea typeface="Calibri"/>
                <a:cs typeface="Calibri"/>
                <a:sym typeface="Calibri"/>
              </a:rPr>
              <a:t> il </a:t>
            </a:r>
            <a:r>
              <a:rPr lang="en-GB" sz="1867" dirty="0" err="1">
                <a:solidFill>
                  <a:srgbClr val="3F3F3F"/>
                </a:solidFill>
                <a:latin typeface="Calibri"/>
                <a:ea typeface="Calibri"/>
                <a:cs typeface="Calibri"/>
                <a:sym typeface="Calibri"/>
              </a:rPr>
              <a:t>termine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imprenditore</a:t>
            </a:r>
            <a:r>
              <a:rPr lang="en-GB" sz="1867" dirty="0">
                <a:solidFill>
                  <a:srgbClr val="3F3F3F"/>
                </a:solidFill>
                <a:latin typeface="Calibri"/>
                <a:ea typeface="Calibri"/>
                <a:cs typeface="Calibri"/>
                <a:sym typeface="Calibri"/>
              </a:rPr>
              <a:t>? </a:t>
            </a:r>
            <a:endParaRPr dirty="0"/>
          </a:p>
          <a:p>
            <a:pPr marL="457200" marR="0" lvl="0" indent="-457200" algn="l" rtl="0">
              <a:spcBef>
                <a:spcPts val="373"/>
              </a:spcBef>
              <a:spcAft>
                <a:spcPts val="0"/>
              </a:spcAft>
              <a:buClr>
                <a:srgbClr val="3F3F3F"/>
              </a:buClr>
              <a:buSzPts val="1867"/>
              <a:buFont typeface="Calibri"/>
              <a:buAutoNum type="alphaLcPeriod"/>
            </a:pPr>
            <a:r>
              <a:rPr lang="en-GB" sz="1867" b="0" dirty="0" err="1">
                <a:solidFill>
                  <a:srgbClr val="3F3F3F"/>
                </a:solidFill>
                <a:latin typeface="Calibri"/>
                <a:ea typeface="Calibri"/>
                <a:cs typeface="Calibri"/>
                <a:sym typeface="Calibri"/>
              </a:rPr>
              <a:t>Bundera</a:t>
            </a:r>
            <a:endParaRPr sz="1867" b="0" dirty="0">
              <a:solidFill>
                <a:srgbClr val="3F3F3F"/>
              </a:solidFill>
              <a:latin typeface="Calibri"/>
              <a:ea typeface="Calibri"/>
              <a:cs typeface="Calibri"/>
              <a:sym typeface="Calibri"/>
            </a:endParaRPr>
          </a:p>
          <a:p>
            <a:pPr marL="457200" marR="0" lvl="0" indent="-457200" algn="l" rtl="0">
              <a:spcBef>
                <a:spcPts val="373"/>
              </a:spcBef>
              <a:spcAft>
                <a:spcPts val="0"/>
              </a:spcAft>
              <a:buClr>
                <a:srgbClr val="3F3F3F"/>
              </a:buClr>
              <a:buSzPts val="1867"/>
              <a:buFont typeface="Calibri"/>
              <a:buAutoNum type="alphaLcPeriod"/>
            </a:pPr>
            <a:r>
              <a:rPr lang="en-GB" sz="1867" b="0" dirty="0">
                <a:solidFill>
                  <a:srgbClr val="3F3F3F"/>
                </a:solidFill>
                <a:latin typeface="Calibri"/>
                <a:ea typeface="Calibri"/>
                <a:cs typeface="Calibri"/>
                <a:sym typeface="Calibri"/>
              </a:rPr>
              <a:t>Ducker</a:t>
            </a:r>
            <a:endParaRPr dirty="0"/>
          </a:p>
          <a:p>
            <a:pPr marL="457200" marR="0" lvl="0" indent="-457200" algn="l" rtl="0">
              <a:spcBef>
                <a:spcPts val="373"/>
              </a:spcBef>
              <a:spcAft>
                <a:spcPts val="0"/>
              </a:spcAft>
              <a:buClr>
                <a:srgbClr val="3F3F3F"/>
              </a:buClr>
              <a:buSzPts val="1867"/>
              <a:buFont typeface="Calibri"/>
              <a:buAutoNum type="alphaLcPeriod"/>
            </a:pPr>
            <a:r>
              <a:rPr lang="en-GB" sz="1867" b="0" dirty="0">
                <a:solidFill>
                  <a:srgbClr val="3F3F3F"/>
                </a:solidFill>
                <a:latin typeface="Calibri"/>
                <a:ea typeface="Calibri"/>
                <a:cs typeface="Calibri"/>
                <a:sym typeface="Calibri"/>
              </a:rPr>
              <a:t>Say </a:t>
            </a:r>
            <a:endParaRPr dirty="0"/>
          </a:p>
          <a:p>
            <a:pPr marL="457200" marR="0" lvl="0" indent="-457200" algn="l" rtl="0">
              <a:spcBef>
                <a:spcPts val="373"/>
              </a:spcBef>
              <a:spcAft>
                <a:spcPts val="0"/>
              </a:spcAft>
              <a:buClr>
                <a:srgbClr val="3F3F3F"/>
              </a:buClr>
              <a:buSzPts val="1867"/>
              <a:buFont typeface="Calibri"/>
              <a:buAutoNum type="alphaLcPeriod"/>
            </a:pPr>
            <a:r>
              <a:rPr lang="en-GB" sz="1867" b="0" dirty="0" err="1">
                <a:solidFill>
                  <a:srgbClr val="3F3F3F"/>
                </a:solidFill>
                <a:latin typeface="Calibri"/>
                <a:ea typeface="Calibri"/>
                <a:cs typeface="Calibri"/>
                <a:sym typeface="Calibri"/>
              </a:rPr>
              <a:t>Eurich</a:t>
            </a:r>
            <a:r>
              <a:rPr lang="en-GB" sz="1867" b="0" dirty="0">
                <a:solidFill>
                  <a:srgbClr val="3F3F3F"/>
                </a:solidFill>
                <a:latin typeface="Calibri"/>
                <a:ea typeface="Calibri"/>
                <a:cs typeface="Calibri"/>
                <a:sym typeface="Calibri"/>
              </a:rPr>
              <a:t> </a:t>
            </a:r>
            <a:endParaRPr dirty="0"/>
          </a:p>
        </p:txBody>
      </p:sp>
      <p:sp>
        <p:nvSpPr>
          <p:cNvPr id="399" name="Google Shape;399;p24"/>
          <p:cNvSpPr txBox="1"/>
          <p:nvPr/>
        </p:nvSpPr>
        <p:spPr>
          <a:xfrm>
            <a:off x="8112224"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3: </a:t>
            </a:r>
            <a:r>
              <a:rPr lang="en-GB" sz="1867" dirty="0">
                <a:solidFill>
                  <a:srgbClr val="3F3F3F"/>
                </a:solidFill>
                <a:latin typeface="Calibri"/>
                <a:ea typeface="Calibri"/>
                <a:cs typeface="Calibri"/>
                <a:sym typeface="Calibri"/>
              </a:rPr>
              <a:t>Ci </a:t>
            </a:r>
            <a:r>
              <a:rPr lang="en-GB" sz="1867" dirty="0" err="1">
                <a:solidFill>
                  <a:srgbClr val="3F3F3F"/>
                </a:solidFill>
                <a:latin typeface="Calibri"/>
                <a:ea typeface="Calibri"/>
                <a:cs typeface="Calibri"/>
                <a:sym typeface="Calibri"/>
              </a:rPr>
              <a:t>sono</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differenze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nelle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prestazioni</a:t>
            </a:r>
            <a:r>
              <a:rPr lang="en-GB" sz="1867" dirty="0">
                <a:solidFill>
                  <a:srgbClr val="3F3F3F"/>
                </a:solidFill>
                <a:latin typeface="Calibri"/>
                <a:ea typeface="Calibri"/>
                <a:cs typeface="Calibri"/>
                <a:sym typeface="Calibri"/>
              </a:rPr>
              <a:t> e </a:t>
            </a:r>
            <a:r>
              <a:rPr lang="en-GB" sz="1867" dirty="0" err="1">
                <a:solidFill>
                  <a:srgbClr val="3F3F3F"/>
                </a:solidFill>
                <a:latin typeface="Calibri"/>
                <a:ea typeface="Calibri"/>
                <a:cs typeface="Calibri"/>
                <a:sym typeface="Calibri"/>
              </a:rPr>
              <a:t>nel</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benessere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tra</a:t>
            </a:r>
            <a:r>
              <a:rPr lang="en-GB" sz="1867" dirty="0">
                <a:solidFill>
                  <a:srgbClr val="3F3F3F"/>
                </a:solidFill>
                <a:latin typeface="Calibri"/>
                <a:ea typeface="Calibri"/>
                <a:cs typeface="Calibri"/>
                <a:sym typeface="Calibri"/>
              </a:rPr>
              <a:t> le </a:t>
            </a:r>
            <a:r>
              <a:rPr lang="en-GB" sz="1867" dirty="0" err="1">
                <a:solidFill>
                  <a:srgbClr val="3F3F3F"/>
                </a:solidFill>
                <a:latin typeface="Calibri"/>
                <a:ea typeface="Calibri"/>
                <a:cs typeface="Calibri"/>
                <a:sym typeface="Calibri"/>
              </a:rPr>
              <a:t>persone</a:t>
            </a:r>
            <a:r>
              <a:rPr lang="en-GB" sz="1867" dirty="0">
                <a:solidFill>
                  <a:srgbClr val="3F3F3F"/>
                </a:solidFill>
                <a:latin typeface="Calibri"/>
                <a:ea typeface="Calibri"/>
                <a:cs typeface="Calibri"/>
                <a:sym typeface="Calibri"/>
              </a:rPr>
              <a:t> con </a:t>
            </a:r>
            <a:r>
              <a:rPr lang="en-GB" sz="1867" dirty="0" err="1">
                <a:solidFill>
                  <a:srgbClr val="3F3F3F"/>
                </a:solidFill>
                <a:latin typeface="Calibri"/>
                <a:ea typeface="Calibri"/>
                <a:cs typeface="Calibri"/>
                <a:sym typeface="Calibri"/>
              </a:rPr>
              <a:t>bassa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consapevolezza</a:t>
            </a:r>
            <a:r>
              <a:rPr lang="en-GB" sz="1867" dirty="0">
                <a:solidFill>
                  <a:srgbClr val="3F3F3F"/>
                </a:solidFill>
                <a:latin typeface="Calibri"/>
                <a:ea typeface="Calibri"/>
                <a:cs typeface="Calibri"/>
                <a:sym typeface="Calibri"/>
              </a:rPr>
              <a:t> di </a:t>
            </a:r>
            <a:r>
              <a:rPr lang="en-GB" sz="1867" dirty="0" err="1">
                <a:solidFill>
                  <a:srgbClr val="3F3F3F"/>
                </a:solidFill>
                <a:latin typeface="Calibri"/>
                <a:ea typeface="Calibri"/>
                <a:cs typeface="Calibri"/>
                <a:sym typeface="Calibri"/>
              </a:rPr>
              <a:t>sé</a:t>
            </a:r>
            <a:r>
              <a:rPr lang="en-GB" sz="1867" dirty="0">
                <a:solidFill>
                  <a:srgbClr val="3F3F3F"/>
                </a:solidFill>
                <a:latin typeface="Calibri"/>
                <a:ea typeface="Calibri"/>
                <a:cs typeface="Calibri"/>
                <a:sym typeface="Calibri"/>
              </a:rPr>
              <a:t> e quelle con </a:t>
            </a:r>
            <a:r>
              <a:rPr lang="en-GB" sz="1867" dirty="0" err="1">
                <a:solidFill>
                  <a:srgbClr val="3F3F3F"/>
                </a:solidFill>
                <a:latin typeface="Calibri"/>
                <a:ea typeface="Calibri"/>
                <a:cs typeface="Calibri"/>
                <a:sym typeface="Calibri"/>
              </a:rPr>
              <a:t>alta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consapevolezza</a:t>
            </a:r>
            <a:r>
              <a:rPr lang="en-GB" sz="1867" dirty="0">
                <a:solidFill>
                  <a:srgbClr val="3F3F3F"/>
                </a:solidFill>
                <a:latin typeface="Calibri"/>
                <a:ea typeface="Calibri"/>
                <a:cs typeface="Calibri"/>
                <a:sym typeface="Calibri"/>
              </a:rPr>
              <a:t> di </a:t>
            </a:r>
            <a:r>
              <a:rPr lang="en-GB" sz="1867" dirty="0" err="1">
                <a:solidFill>
                  <a:srgbClr val="3F3F3F"/>
                </a:solidFill>
                <a:latin typeface="Calibri"/>
                <a:ea typeface="Calibri"/>
                <a:cs typeface="Calibri"/>
                <a:sym typeface="Calibri"/>
              </a:rPr>
              <a:t>sé</a:t>
            </a:r>
            <a:r>
              <a:rPr lang="en-GB" sz="1867" dirty="0">
                <a:solidFill>
                  <a:srgbClr val="3F3F3F"/>
                </a:solidFill>
                <a:latin typeface="Calibri"/>
                <a:ea typeface="Calibri"/>
                <a:cs typeface="Calibri"/>
                <a:sym typeface="Calibri"/>
              </a:rPr>
              <a:t>?</a:t>
            </a:r>
            <a:r>
              <a:rPr lang="en-GB" sz="1867" b="1" dirty="0">
                <a:solidFill>
                  <a:srgbClr val="3F3F3F"/>
                </a:solidFill>
                <a:latin typeface="Calibri"/>
                <a:ea typeface="Calibri"/>
                <a:cs typeface="Calibri"/>
                <a:sym typeface="Calibri"/>
              </a:rPr>
              <a:t>
</a:t>
            </a:r>
          </a:p>
          <a:p>
            <a:pPr marL="457200" lvl="0" indent="-457200">
              <a:buClr>
                <a:srgbClr val="3F3F3F"/>
              </a:buClr>
              <a:buSzPts val="1867"/>
              <a:buFont typeface="+mj-lt"/>
              <a:buAutoNum type="alphaLcPeriod"/>
            </a:pPr>
            <a:r>
              <a:rPr lang="it-IT" sz="1867" b="0" dirty="0">
                <a:solidFill>
                  <a:srgbClr val="3F3F3F"/>
                </a:solidFill>
                <a:latin typeface="Calibri"/>
                <a:ea typeface="Calibri"/>
                <a:cs typeface="Calibri"/>
                <a:sym typeface="Calibri"/>
              </a:rPr>
              <a:t>Si</a:t>
            </a:r>
            <a:endParaRPr dirty="0"/>
          </a:p>
          <a:p>
            <a:pPr marL="457200" marR="0" lvl="0" indent="-457200" algn="l" rtl="0">
              <a:spcBef>
                <a:spcPts val="373"/>
              </a:spcBef>
              <a:spcAft>
                <a:spcPts val="0"/>
              </a:spcAft>
              <a:buClr>
                <a:srgbClr val="3F3F3F"/>
              </a:buClr>
              <a:buSzPts val="1867"/>
              <a:buFont typeface="+mj-lt"/>
              <a:buAutoNum type="alphaLcPeriod"/>
            </a:pPr>
            <a:r>
              <a:rPr lang="en-GB" sz="1867" b="0" dirty="0">
                <a:solidFill>
                  <a:srgbClr val="3F3F3F"/>
                </a:solidFill>
                <a:latin typeface="Calibri"/>
                <a:ea typeface="Calibri"/>
                <a:cs typeface="Calibri"/>
                <a:sym typeface="Calibri"/>
              </a:rPr>
              <a:t>No </a:t>
            </a:r>
            <a:endParaRPr dirty="0"/>
          </a:p>
          <a:p>
            <a:pPr marL="0" marR="0" lvl="0" indent="0" algn="l" rtl="0">
              <a:spcBef>
                <a:spcPts val="373"/>
              </a:spcBef>
              <a:spcAft>
                <a:spcPts val="0"/>
              </a:spcAft>
              <a:buClr>
                <a:srgbClr val="3F3F3F"/>
              </a:buClr>
              <a:buSzPts val="1867"/>
              <a:buFont typeface="Arial"/>
              <a:buNone/>
            </a:pPr>
            <a:endParaRPr sz="1867" b="0" dirty="0">
              <a:solidFill>
                <a:srgbClr val="3F3F3F"/>
              </a:solidFill>
              <a:latin typeface="Calibri"/>
              <a:ea typeface="Calibri"/>
              <a:cs typeface="Calibri"/>
              <a:sym typeface="Calibri"/>
            </a:endParaRPr>
          </a:p>
          <a:p>
            <a:pPr marL="0" marR="0" lvl="0" indent="0" algn="l" rtl="0">
              <a:spcBef>
                <a:spcPts val="373"/>
              </a:spcBef>
              <a:spcAft>
                <a:spcPts val="0"/>
              </a:spcAft>
              <a:buClr>
                <a:srgbClr val="3F3F3F"/>
              </a:buClr>
              <a:buSzPts val="1867"/>
              <a:buFont typeface="Arial"/>
              <a:buNone/>
            </a:pPr>
            <a:endParaRPr sz="1867" b="0" dirty="0">
              <a:solidFill>
                <a:srgbClr val="3F3F3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err="1"/>
              <a:t>Autovalutazione</a:t>
            </a:r>
            <a:endParaRPr dirty="0"/>
          </a:p>
        </p:txBody>
      </p:sp>
      <p:sp>
        <p:nvSpPr>
          <p:cNvPr id="405" name="Google Shape;405;p25"/>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Domande</a:t>
            </a:r>
            <a:r>
              <a:rPr lang="en-GB" sz="2400" b="1" dirty="0"/>
              <a:t> a </a:t>
            </a:r>
            <a:r>
              <a:rPr lang="en-GB" sz="2400" b="1" dirty="0" err="1"/>
              <a:t>scelta</a:t>
            </a:r>
            <a:r>
              <a:rPr lang="en-GB" sz="2400" b="1" dirty="0"/>
              <a:t> </a:t>
            </a:r>
            <a:r>
              <a:rPr lang="en-GB" sz="2400" b="1" dirty="0" err="1"/>
              <a:t>multipla</a:t>
            </a:r>
            <a:r>
              <a:rPr lang="en-GB" sz="2400" b="1" dirty="0"/>
              <a:t>: </a:t>
            </a:r>
            <a:r>
              <a:rPr lang="en-GB" sz="2400" dirty="0" err="1"/>
              <a:t>consolida</a:t>
            </a:r>
            <a:r>
              <a:rPr lang="en-GB" sz="2400" dirty="0"/>
              <a:t> il </a:t>
            </a:r>
            <a:r>
              <a:rPr lang="en-GB" sz="2400" dirty="0" err="1"/>
              <a:t>tuo</a:t>
            </a:r>
            <a:r>
              <a:rPr lang="en-GB" sz="2400" dirty="0"/>
              <a:t> </a:t>
            </a:r>
            <a:r>
              <a:rPr lang="en-GB" sz="2400" dirty="0" err="1"/>
              <a:t>apprendimento</a:t>
            </a:r>
            <a:endParaRPr sz="2400" dirty="0"/>
          </a:p>
        </p:txBody>
      </p:sp>
      <p:sp>
        <p:nvSpPr>
          <p:cNvPr id="406" name="Google Shape;406;p25"/>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07" name="Google Shape;407;p25"/>
          <p:cNvSpPr txBox="1"/>
          <p:nvPr/>
        </p:nvSpPr>
        <p:spPr>
          <a:xfrm>
            <a:off x="2159564" y="2361859"/>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a:solidFill>
                  <a:srgbClr val="3F3F3F"/>
                </a:solidFill>
                <a:latin typeface="Calibri"/>
                <a:ea typeface="Calibri"/>
                <a:cs typeface="Calibri"/>
                <a:sym typeface="Calibri"/>
              </a:rPr>
              <a:t>Question 4: </a:t>
            </a:r>
            <a:r>
              <a:rPr lang="en-GB" sz="1867" dirty="0">
                <a:solidFill>
                  <a:srgbClr val="3F3F3F"/>
                </a:solidFill>
                <a:latin typeface="Calibri"/>
                <a:ea typeface="Calibri"/>
                <a:cs typeface="Calibri"/>
                <a:sym typeface="Calibri"/>
              </a:rPr>
              <a:t>Come </a:t>
            </a:r>
            <a:r>
              <a:rPr lang="en-GB" sz="1867" dirty="0" err="1">
                <a:solidFill>
                  <a:srgbClr val="3F3F3F"/>
                </a:solidFill>
                <a:latin typeface="Calibri"/>
                <a:ea typeface="Calibri"/>
                <a:cs typeface="Calibri"/>
                <a:sym typeface="Calibri"/>
              </a:rPr>
              <a:t>si</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distingue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l'autoefficacia</a:t>
            </a:r>
            <a:r>
              <a:rPr lang="en-GB" sz="1867" dirty="0">
                <a:solidFill>
                  <a:srgbClr val="3F3F3F"/>
                </a:solidFill>
                <a:latin typeface="Calibri"/>
                <a:ea typeface="Calibri"/>
                <a:cs typeface="Calibri"/>
                <a:sym typeface="Calibri"/>
              </a:rPr>
              <a:t>?</a:t>
            </a:r>
          </a:p>
          <a:p>
            <a:pPr marL="457200" lvl="0" indent="-457200">
              <a:buClr>
                <a:srgbClr val="3F3F3F"/>
              </a:buClr>
              <a:buSzPts val="1867"/>
              <a:buFont typeface="+mj-lt"/>
              <a:buAutoNum type="alphaLcPeriod"/>
            </a:pPr>
            <a:r>
              <a:rPr lang="en-GB" sz="1867" dirty="0">
                <a:solidFill>
                  <a:srgbClr val="3F3F3F"/>
                </a:solidFill>
                <a:latin typeface="Calibri"/>
                <a:ea typeface="Calibri"/>
                <a:cs typeface="Calibri"/>
                <a:sym typeface="Calibri"/>
              </a:rPr>
              <a:t>Alto/basso
Forte/</a:t>
            </a:r>
            <a:r>
              <a:rPr lang="en-GB" sz="1867" dirty="0" err="1">
                <a:solidFill>
                  <a:srgbClr val="3F3F3F"/>
                </a:solidFill>
                <a:latin typeface="Calibri"/>
                <a:ea typeface="Calibri"/>
                <a:cs typeface="Calibri"/>
                <a:sym typeface="Calibri"/>
              </a:rPr>
              <a:t>debole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Esterno</a:t>
            </a:r>
            <a:r>
              <a:rPr lang="en-GB" sz="1867" dirty="0">
                <a:solidFill>
                  <a:srgbClr val="3F3F3F"/>
                </a:solidFill>
                <a:latin typeface="Calibri"/>
                <a:ea typeface="Calibri"/>
                <a:cs typeface="Calibri"/>
                <a:sym typeface="Calibri"/>
              </a:rPr>
              <a:t>/</a:t>
            </a:r>
            <a:r>
              <a:rPr lang="en-GB" sz="1867" dirty="0" err="1">
                <a:solidFill>
                  <a:srgbClr val="3F3F3F"/>
                </a:solidFill>
                <a:latin typeface="Calibri"/>
                <a:ea typeface="Calibri"/>
                <a:cs typeface="Calibri"/>
                <a:sym typeface="Calibri"/>
              </a:rPr>
              <a:t>interno</a:t>
            </a:r>
            <a:r>
              <a:rPr lang="en-GB" sz="1867" dirty="0">
                <a:solidFill>
                  <a:srgbClr val="3F3F3F"/>
                </a:solidFill>
                <a:latin typeface="Calibri"/>
                <a:ea typeface="Calibri"/>
                <a:cs typeface="Calibri"/>
                <a:sym typeface="Calibri"/>
              </a:rPr>
              <a:t>
Giusto/</a:t>
            </a:r>
            <a:r>
              <a:rPr lang="en-GB" sz="1867" dirty="0" err="1">
                <a:solidFill>
                  <a:srgbClr val="3F3F3F"/>
                </a:solidFill>
                <a:latin typeface="Calibri"/>
                <a:ea typeface="Calibri"/>
                <a:cs typeface="Calibri"/>
                <a:sym typeface="Calibri"/>
              </a:rPr>
              <a:t>sbagliato</a:t>
            </a:r>
            <a:endParaRPr dirty="0"/>
          </a:p>
        </p:txBody>
      </p:sp>
      <p:sp>
        <p:nvSpPr>
          <p:cNvPr id="408" name="Google Shape;408;p25"/>
          <p:cNvSpPr txBox="1"/>
          <p:nvPr/>
        </p:nvSpPr>
        <p:spPr>
          <a:xfrm>
            <a:off x="6288021"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5: </a:t>
            </a:r>
            <a:r>
              <a:rPr lang="en-GB" sz="1867" dirty="0">
                <a:solidFill>
                  <a:srgbClr val="3F3F3F"/>
                </a:solidFill>
                <a:latin typeface="Calibri"/>
                <a:ea typeface="Calibri"/>
                <a:cs typeface="Calibri"/>
                <a:sym typeface="Calibri"/>
              </a:rPr>
              <a:t>Secondo lei, qual </a:t>
            </a:r>
            <a:r>
              <a:rPr lang="en-GB" sz="1867" dirty="0" err="1">
                <a:solidFill>
                  <a:srgbClr val="3F3F3F"/>
                </a:solidFill>
                <a:latin typeface="Calibri"/>
                <a:ea typeface="Calibri"/>
                <a:cs typeface="Calibri"/>
                <a:sym typeface="Calibri"/>
              </a:rPr>
              <a:t>è</a:t>
            </a:r>
            <a:r>
              <a:rPr lang="en-GB" sz="1867" dirty="0">
                <a:solidFill>
                  <a:srgbClr val="3F3F3F"/>
                </a:solidFill>
                <a:latin typeface="Calibri"/>
                <a:ea typeface="Calibri"/>
                <a:cs typeface="Calibri"/>
                <a:sym typeface="Calibri"/>
              </a:rPr>
              <a:t> la </a:t>
            </a:r>
            <a:r>
              <a:rPr lang="en-GB" sz="1867" dirty="0" err="1">
                <a:solidFill>
                  <a:srgbClr val="3F3F3F"/>
                </a:solidFill>
                <a:latin typeface="Calibri"/>
                <a:ea typeface="Calibri"/>
                <a:cs typeface="Calibri"/>
                <a:sym typeface="Calibri"/>
              </a:rPr>
              <a:t>caratteristica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più</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importante</a:t>
            </a:r>
            <a:r>
              <a:rPr lang="en-GB" sz="1867" dirty="0">
                <a:solidFill>
                  <a:srgbClr val="3F3F3F"/>
                </a:solidFill>
                <a:latin typeface="Calibri"/>
                <a:ea typeface="Calibri"/>
                <a:cs typeface="Calibri"/>
                <a:sym typeface="Calibri"/>
              </a:rPr>
              <a:t> di un </a:t>
            </a:r>
            <a:r>
              <a:rPr lang="en-GB" sz="1867" dirty="0" err="1">
                <a:solidFill>
                  <a:srgbClr val="3F3F3F"/>
                </a:solidFill>
                <a:latin typeface="Calibri"/>
                <a:ea typeface="Calibri"/>
                <a:cs typeface="Calibri"/>
                <a:sym typeface="Calibri"/>
              </a:rPr>
              <a:t>imprenditore</a:t>
            </a:r>
            <a:r>
              <a:rPr lang="en-GB" sz="1867" dirty="0">
                <a:solidFill>
                  <a:srgbClr val="3F3F3F"/>
                </a:solidFill>
                <a:latin typeface="Calibri"/>
                <a:ea typeface="Calibri"/>
                <a:cs typeface="Calibri"/>
                <a:sym typeface="Calibri"/>
              </a:rPr>
              <a:t>?</a:t>
            </a:r>
          </a:p>
          <a:p>
            <a:pPr lvl="0">
              <a:buClr>
                <a:srgbClr val="3F3F3F"/>
              </a:buClr>
              <a:buSzPts val="1867"/>
            </a:pPr>
            <a:r>
              <a:rPr lang="en-GB" sz="1867" dirty="0">
                <a:solidFill>
                  <a:srgbClr val="3F3F3F"/>
                </a:solidFill>
                <a:latin typeface="Calibri"/>
                <a:ea typeface="Calibri"/>
                <a:cs typeface="Calibri"/>
                <a:sym typeface="Calibri"/>
              </a:rPr>
              <a:t>a. </a:t>
            </a:r>
            <a:r>
              <a:rPr lang="en-GB" sz="1867" dirty="0" err="1">
                <a:solidFill>
                  <a:srgbClr val="3F3F3F"/>
                </a:solidFill>
                <a:latin typeface="Calibri"/>
                <a:ea typeface="Calibri"/>
                <a:cs typeface="Calibri"/>
                <a:sym typeface="Calibri"/>
              </a:rPr>
              <a:t>Pigrizia</a:t>
            </a:r>
            <a:r>
              <a:rPr lang="en-GB" sz="1867" dirty="0">
                <a:solidFill>
                  <a:srgbClr val="3F3F3F"/>
                </a:solidFill>
                <a:latin typeface="Calibri"/>
                <a:ea typeface="Calibri"/>
                <a:cs typeface="Calibri"/>
                <a:sym typeface="Calibri"/>
              </a:rPr>
              <a:t>
b. </a:t>
            </a:r>
            <a:r>
              <a:rPr lang="en-GB" sz="1867" dirty="0" err="1">
                <a:solidFill>
                  <a:srgbClr val="3F3F3F"/>
                </a:solidFill>
                <a:latin typeface="Calibri"/>
                <a:ea typeface="Calibri"/>
                <a:cs typeface="Calibri"/>
                <a:sym typeface="Calibri"/>
              </a:rPr>
              <a:t>Talento</a:t>
            </a:r>
            <a:r>
              <a:rPr lang="en-GB" sz="1867" dirty="0">
                <a:solidFill>
                  <a:srgbClr val="3F3F3F"/>
                </a:solidFill>
                <a:latin typeface="Calibri"/>
                <a:ea typeface="Calibri"/>
                <a:cs typeface="Calibri"/>
                <a:sym typeface="Calibri"/>
              </a:rPr>
              <a:t>
c. Senso del </a:t>
            </a:r>
            <a:r>
              <a:rPr lang="en-GB" sz="1867" dirty="0" err="1">
                <a:solidFill>
                  <a:srgbClr val="3F3F3F"/>
                </a:solidFill>
                <a:latin typeface="Calibri"/>
                <a:ea typeface="Calibri"/>
                <a:cs typeface="Calibri"/>
                <a:sym typeface="Calibri"/>
              </a:rPr>
              <a:t>rischio</a:t>
            </a:r>
            <a:r>
              <a:rPr lang="en-GB" sz="1867" dirty="0">
                <a:solidFill>
                  <a:srgbClr val="3F3F3F"/>
                </a:solidFill>
                <a:latin typeface="Calibri"/>
                <a:ea typeface="Calibri"/>
                <a:cs typeface="Calibri"/>
                <a:sym typeface="Calibri"/>
              </a:rPr>
              <a:t>
d. </a:t>
            </a:r>
            <a:r>
              <a:rPr lang="en-GB" sz="1867" dirty="0" err="1">
                <a:solidFill>
                  <a:srgbClr val="3F3F3F"/>
                </a:solidFill>
                <a:latin typeface="Calibri"/>
                <a:ea typeface="Calibri"/>
                <a:cs typeface="Calibri"/>
                <a:sym typeface="Calibri"/>
              </a:rPr>
              <a:t>Nessuna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delle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risposte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precedenti</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è</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corretta</a:t>
            </a:r>
            <a:r>
              <a:rPr lang="en-GB" sz="1867" dirty="0">
                <a:solidFill>
                  <a:srgbClr val="3F3F3F"/>
                </a:solidFill>
                <a:latin typeface="Calibri"/>
                <a:ea typeface="Calibri"/>
                <a:cs typeface="Calibri"/>
                <a:sym typeface="Calibri"/>
              </a:rPr>
              <a:t> </a:t>
            </a:r>
            <a:r>
              <a:rPr lang="en-GB" sz="1867" b="1" dirty="0">
                <a:solidFill>
                  <a:srgbClr val="3F3F3F"/>
                </a:solidFill>
                <a:latin typeface="Calibri"/>
                <a:ea typeface="Calibri"/>
                <a:cs typeface="Calibri"/>
                <a:sym typeface="Calibri"/>
              </a:rPr>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6"/>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dirty="0" err="1"/>
              <a:t>Autovalutazione</a:t>
            </a:r>
            <a:endParaRPr dirty="0"/>
          </a:p>
        </p:txBody>
      </p:sp>
      <p:sp>
        <p:nvSpPr>
          <p:cNvPr id="414" name="Google Shape;414;p26"/>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n-GB" sz="2400" b="1" dirty="0" err="1"/>
              <a:t>Domande</a:t>
            </a:r>
            <a:r>
              <a:rPr lang="en-GB" sz="2400" b="1" dirty="0"/>
              <a:t> a </a:t>
            </a:r>
            <a:r>
              <a:rPr lang="en-GB" sz="2400" b="1" dirty="0" err="1"/>
              <a:t>scelta</a:t>
            </a:r>
            <a:r>
              <a:rPr lang="en-GB" sz="2400" b="1" dirty="0"/>
              <a:t> </a:t>
            </a:r>
            <a:r>
              <a:rPr lang="en-GB" sz="2400" b="1" dirty="0" err="1"/>
              <a:t>multipla</a:t>
            </a:r>
            <a:r>
              <a:rPr lang="en-GB" sz="2400" b="1" dirty="0"/>
              <a:t>: </a:t>
            </a:r>
            <a:r>
              <a:rPr lang="en-GB" sz="2400" dirty="0" err="1"/>
              <a:t>soluzioni</a:t>
            </a:r>
            <a:endParaRPr sz="2400" dirty="0"/>
          </a:p>
        </p:txBody>
      </p:sp>
      <p:sp>
        <p:nvSpPr>
          <p:cNvPr id="415" name="Google Shape;415;p26"/>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16" name="Google Shape;416;p26"/>
          <p:cNvSpPr txBox="1"/>
          <p:nvPr/>
        </p:nvSpPr>
        <p:spPr>
          <a:xfrm>
            <a:off x="335360"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lgn="just">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1: </a:t>
            </a:r>
            <a:r>
              <a:rPr lang="en-GB" sz="1867" dirty="0">
                <a:solidFill>
                  <a:srgbClr val="3F3F3F"/>
                </a:solidFill>
                <a:latin typeface="Calibri"/>
                <a:ea typeface="Calibri"/>
                <a:cs typeface="Calibri"/>
                <a:sym typeface="Calibri"/>
              </a:rPr>
              <a:t>Quale di </a:t>
            </a:r>
            <a:r>
              <a:rPr lang="en-GB" sz="1867" dirty="0" err="1">
                <a:solidFill>
                  <a:srgbClr val="3F3F3F"/>
                </a:solidFill>
                <a:latin typeface="Calibri"/>
                <a:ea typeface="Calibri"/>
                <a:cs typeface="Calibri"/>
                <a:sym typeface="Calibri"/>
              </a:rPr>
              <a:t>queste</a:t>
            </a:r>
            <a:r>
              <a:rPr lang="en-GB" sz="1867" dirty="0">
                <a:solidFill>
                  <a:srgbClr val="3F3F3F"/>
                </a:solidFill>
                <a:latin typeface="Calibri"/>
                <a:ea typeface="Calibri"/>
                <a:cs typeface="Calibri"/>
                <a:sym typeface="Calibri"/>
              </a:rPr>
              <a:t> parole non </a:t>
            </a:r>
            <a:r>
              <a:rPr lang="en-GB" sz="1867" dirty="0" err="1">
                <a:solidFill>
                  <a:srgbClr val="3F3F3F"/>
                </a:solidFill>
                <a:latin typeface="Calibri"/>
                <a:ea typeface="Calibri"/>
                <a:cs typeface="Calibri"/>
                <a:sym typeface="Calibri"/>
              </a:rPr>
              <a:t>assoceresti</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alla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parola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imprenditore</a:t>
            </a:r>
            <a:r>
              <a:rPr lang="en-GB" sz="1867" dirty="0">
                <a:solidFill>
                  <a:srgbClr val="3F3F3F"/>
                </a:solidFill>
                <a:latin typeface="Calibri"/>
                <a:ea typeface="Calibri"/>
                <a:cs typeface="Calibri"/>
                <a:sym typeface="Calibri"/>
              </a:rPr>
              <a:t>?</a:t>
            </a:r>
          </a:p>
          <a:p>
            <a:pPr marL="457200" lvl="0" indent="-457200" algn="just">
              <a:buClr>
                <a:srgbClr val="3F3F3F"/>
              </a:buClr>
              <a:buSzPts val="1867"/>
              <a:buFont typeface="+mj-lt"/>
              <a:buAutoNum type="alphaLcPeriod"/>
            </a:pPr>
            <a:r>
              <a:rPr lang="en-GB" sz="1867" dirty="0" err="1">
                <a:solidFill>
                  <a:srgbClr val="3F3F3F"/>
                </a:solidFill>
                <a:latin typeface="Calibri"/>
                <a:ea typeface="Calibri"/>
                <a:cs typeface="Calibri"/>
                <a:sym typeface="Calibri"/>
              </a:rPr>
              <a:t>Curiosità</a:t>
            </a:r>
            <a:r>
              <a:rPr lang="en-GB" sz="1867" b="1" dirty="0">
                <a:solidFill>
                  <a:srgbClr val="3F3F3F"/>
                </a:solidFill>
                <a:latin typeface="Calibri"/>
                <a:ea typeface="Calibri"/>
                <a:cs typeface="Calibri"/>
                <a:sym typeface="Calibri"/>
              </a:rPr>
              <a:t>
</a:t>
            </a:r>
            <a:r>
              <a:rPr lang="en-GB" sz="1867" b="1" dirty="0" err="1">
                <a:solidFill>
                  <a:srgbClr val="3F3F3F"/>
                </a:solidFill>
                <a:latin typeface="Calibri"/>
                <a:ea typeface="Calibri"/>
                <a:cs typeface="Calibri"/>
                <a:sym typeface="Calibri"/>
              </a:rPr>
              <a:t>Conforto</a:t>
            </a:r>
            <a:r>
              <a:rPr lang="en-GB" sz="1867" b="1"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Rischio</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Motivazione</a:t>
            </a:r>
            <a:endParaRPr sz="1867" dirty="0">
              <a:solidFill>
                <a:srgbClr val="3F3F3F"/>
              </a:solidFill>
              <a:latin typeface="Calibri"/>
              <a:ea typeface="Calibri"/>
              <a:cs typeface="Calibri"/>
              <a:sym typeface="Calibri"/>
            </a:endParaRPr>
          </a:p>
        </p:txBody>
      </p:sp>
      <p:sp>
        <p:nvSpPr>
          <p:cNvPr id="417" name="Google Shape;417;p26"/>
          <p:cNvSpPr txBox="1"/>
          <p:nvPr/>
        </p:nvSpPr>
        <p:spPr>
          <a:xfrm>
            <a:off x="4223792"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2: </a:t>
            </a:r>
            <a:r>
              <a:rPr lang="en-GB" sz="1867" dirty="0">
                <a:solidFill>
                  <a:srgbClr val="3F3F3F"/>
                </a:solidFill>
                <a:latin typeface="Calibri"/>
                <a:ea typeface="Calibri"/>
                <a:cs typeface="Calibri"/>
                <a:sym typeface="Calibri"/>
              </a:rPr>
              <a:t>Chi ha </a:t>
            </a:r>
            <a:r>
              <a:rPr lang="en-GB" sz="1867" dirty="0" err="1">
                <a:solidFill>
                  <a:srgbClr val="3F3F3F"/>
                </a:solidFill>
                <a:latin typeface="Calibri"/>
                <a:ea typeface="Calibri"/>
                <a:cs typeface="Calibri"/>
                <a:sym typeface="Calibri"/>
              </a:rPr>
              <a:t>inventato</a:t>
            </a:r>
            <a:r>
              <a:rPr lang="en-GB" sz="1867" dirty="0">
                <a:solidFill>
                  <a:srgbClr val="3F3F3F"/>
                </a:solidFill>
                <a:latin typeface="Calibri"/>
                <a:ea typeface="Calibri"/>
                <a:cs typeface="Calibri"/>
                <a:sym typeface="Calibri"/>
              </a:rPr>
              <a:t> il </a:t>
            </a:r>
            <a:r>
              <a:rPr lang="en-GB" sz="1867" dirty="0" err="1">
                <a:solidFill>
                  <a:srgbClr val="3F3F3F"/>
                </a:solidFill>
                <a:latin typeface="Calibri"/>
                <a:ea typeface="Calibri"/>
                <a:cs typeface="Calibri"/>
                <a:sym typeface="Calibri"/>
              </a:rPr>
              <a:t>termine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imprenditore</a:t>
            </a:r>
            <a:r>
              <a:rPr lang="en-GB" sz="1867" dirty="0">
                <a:solidFill>
                  <a:srgbClr val="3F3F3F"/>
                </a:solidFill>
                <a:latin typeface="Calibri"/>
                <a:ea typeface="Calibri"/>
                <a:cs typeface="Calibri"/>
                <a:sym typeface="Calibri"/>
              </a:rPr>
              <a:t>? </a:t>
            </a:r>
            <a:r>
              <a:rPr lang="en-GB" sz="1867" b="1" dirty="0">
                <a:solidFill>
                  <a:srgbClr val="3F3F3F"/>
                </a:solidFill>
                <a:latin typeface="Calibri"/>
                <a:ea typeface="Calibri"/>
                <a:cs typeface="Calibri"/>
                <a:sym typeface="Calibri"/>
              </a:rPr>
              <a:t>
</a:t>
            </a:r>
          </a:p>
          <a:p>
            <a:pPr marL="457200" lvl="0" indent="-457200">
              <a:buClr>
                <a:srgbClr val="3F3F3F"/>
              </a:buClr>
              <a:buSzPts val="1867"/>
              <a:buFont typeface="+mj-lt"/>
              <a:buAutoNum type="alphaLcPeriod"/>
            </a:pPr>
            <a:r>
              <a:rPr lang="en-GB" sz="1867" b="0" dirty="0" err="1">
                <a:solidFill>
                  <a:srgbClr val="3F3F3F"/>
                </a:solidFill>
                <a:latin typeface="Calibri"/>
                <a:ea typeface="Calibri"/>
                <a:cs typeface="Calibri"/>
                <a:sym typeface="Calibri"/>
              </a:rPr>
              <a:t>Bundera</a:t>
            </a:r>
            <a:endParaRPr sz="1867" b="0" dirty="0">
              <a:solidFill>
                <a:srgbClr val="3F3F3F"/>
              </a:solidFill>
              <a:latin typeface="Calibri"/>
              <a:ea typeface="Calibri"/>
              <a:cs typeface="Calibri"/>
              <a:sym typeface="Calibri"/>
            </a:endParaRPr>
          </a:p>
          <a:p>
            <a:pPr marL="457200" marR="0" lvl="0" indent="-457200" algn="l" rtl="0">
              <a:spcBef>
                <a:spcPts val="373"/>
              </a:spcBef>
              <a:spcAft>
                <a:spcPts val="0"/>
              </a:spcAft>
              <a:buClr>
                <a:srgbClr val="3F3F3F"/>
              </a:buClr>
              <a:buSzPts val="1867"/>
              <a:buFont typeface="+mj-lt"/>
              <a:buAutoNum type="alphaLcPeriod"/>
            </a:pPr>
            <a:r>
              <a:rPr lang="en-GB" sz="1867" b="0" dirty="0">
                <a:solidFill>
                  <a:srgbClr val="3F3F3F"/>
                </a:solidFill>
                <a:latin typeface="Calibri"/>
                <a:ea typeface="Calibri"/>
                <a:cs typeface="Calibri"/>
                <a:sym typeface="Calibri"/>
              </a:rPr>
              <a:t>Ducker</a:t>
            </a:r>
            <a:endParaRPr dirty="0"/>
          </a:p>
          <a:p>
            <a:pPr marL="457200" marR="0" lvl="0" indent="-457200" algn="l" rtl="0">
              <a:spcBef>
                <a:spcPts val="373"/>
              </a:spcBef>
              <a:spcAft>
                <a:spcPts val="0"/>
              </a:spcAft>
              <a:buClr>
                <a:srgbClr val="3F3F3F"/>
              </a:buClr>
              <a:buSzPts val="1867"/>
              <a:buFont typeface="+mj-lt"/>
              <a:buAutoNum type="alphaLcPeriod"/>
            </a:pPr>
            <a:r>
              <a:rPr lang="en-GB" sz="1867" b="1" dirty="0">
                <a:solidFill>
                  <a:srgbClr val="3F3F3F"/>
                </a:solidFill>
                <a:latin typeface="Calibri"/>
                <a:ea typeface="Calibri"/>
                <a:cs typeface="Calibri"/>
                <a:sym typeface="Calibri"/>
              </a:rPr>
              <a:t>Say </a:t>
            </a:r>
            <a:endParaRPr dirty="0"/>
          </a:p>
          <a:p>
            <a:pPr marL="457200" marR="0" lvl="0" indent="-457200" algn="l" rtl="0">
              <a:spcBef>
                <a:spcPts val="373"/>
              </a:spcBef>
              <a:spcAft>
                <a:spcPts val="0"/>
              </a:spcAft>
              <a:buClr>
                <a:srgbClr val="3F3F3F"/>
              </a:buClr>
              <a:buSzPts val="1867"/>
              <a:buFont typeface="+mj-lt"/>
              <a:buAutoNum type="alphaLcPeriod"/>
            </a:pPr>
            <a:r>
              <a:rPr lang="en-GB" sz="1867" b="0" dirty="0" err="1">
                <a:solidFill>
                  <a:srgbClr val="3F3F3F"/>
                </a:solidFill>
                <a:latin typeface="Calibri"/>
                <a:ea typeface="Calibri"/>
                <a:cs typeface="Calibri"/>
                <a:sym typeface="Calibri"/>
              </a:rPr>
              <a:t>Eurich</a:t>
            </a:r>
            <a:r>
              <a:rPr lang="en-GB" sz="1867" b="0" dirty="0">
                <a:solidFill>
                  <a:srgbClr val="3F3F3F"/>
                </a:solidFill>
                <a:latin typeface="Calibri"/>
                <a:ea typeface="Calibri"/>
                <a:cs typeface="Calibri"/>
                <a:sym typeface="Calibri"/>
              </a:rPr>
              <a:t> </a:t>
            </a:r>
            <a:endParaRPr dirty="0"/>
          </a:p>
        </p:txBody>
      </p:sp>
      <p:sp>
        <p:nvSpPr>
          <p:cNvPr id="418" name="Google Shape;418;p26"/>
          <p:cNvSpPr txBox="1"/>
          <p:nvPr/>
        </p:nvSpPr>
        <p:spPr>
          <a:xfrm>
            <a:off x="8112224"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3: </a:t>
            </a:r>
            <a:r>
              <a:rPr lang="en-GB" sz="1867" dirty="0">
                <a:solidFill>
                  <a:srgbClr val="3F3F3F"/>
                </a:solidFill>
                <a:latin typeface="Calibri"/>
                <a:ea typeface="Calibri"/>
                <a:cs typeface="Calibri"/>
                <a:sym typeface="Calibri"/>
              </a:rPr>
              <a:t>Ci </a:t>
            </a:r>
            <a:r>
              <a:rPr lang="en-GB" sz="1867" dirty="0" err="1">
                <a:solidFill>
                  <a:srgbClr val="3F3F3F"/>
                </a:solidFill>
                <a:latin typeface="Calibri"/>
                <a:ea typeface="Calibri"/>
                <a:cs typeface="Calibri"/>
                <a:sym typeface="Calibri"/>
              </a:rPr>
              <a:t>sono</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differenze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nelle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prestazioni</a:t>
            </a:r>
            <a:r>
              <a:rPr lang="en-GB" sz="1867" dirty="0">
                <a:solidFill>
                  <a:srgbClr val="3F3F3F"/>
                </a:solidFill>
                <a:latin typeface="Calibri"/>
                <a:ea typeface="Calibri"/>
                <a:cs typeface="Calibri"/>
                <a:sym typeface="Calibri"/>
              </a:rPr>
              <a:t> e </a:t>
            </a:r>
            <a:r>
              <a:rPr lang="en-GB" sz="1867" dirty="0" err="1">
                <a:solidFill>
                  <a:srgbClr val="3F3F3F"/>
                </a:solidFill>
                <a:latin typeface="Calibri"/>
                <a:ea typeface="Calibri"/>
                <a:cs typeface="Calibri"/>
                <a:sym typeface="Calibri"/>
              </a:rPr>
              <a:t>nel</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benessere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tra</a:t>
            </a:r>
            <a:r>
              <a:rPr lang="en-GB" sz="1867" dirty="0">
                <a:solidFill>
                  <a:srgbClr val="3F3F3F"/>
                </a:solidFill>
                <a:latin typeface="Calibri"/>
                <a:ea typeface="Calibri"/>
                <a:cs typeface="Calibri"/>
                <a:sym typeface="Calibri"/>
              </a:rPr>
              <a:t> le </a:t>
            </a:r>
            <a:r>
              <a:rPr lang="en-GB" sz="1867" dirty="0" err="1">
                <a:solidFill>
                  <a:srgbClr val="3F3F3F"/>
                </a:solidFill>
                <a:latin typeface="Calibri"/>
                <a:ea typeface="Calibri"/>
                <a:cs typeface="Calibri"/>
                <a:sym typeface="Calibri"/>
              </a:rPr>
              <a:t>persone</a:t>
            </a:r>
            <a:r>
              <a:rPr lang="en-GB" sz="1867" dirty="0">
                <a:solidFill>
                  <a:srgbClr val="3F3F3F"/>
                </a:solidFill>
                <a:latin typeface="Calibri"/>
                <a:ea typeface="Calibri"/>
                <a:cs typeface="Calibri"/>
                <a:sym typeface="Calibri"/>
              </a:rPr>
              <a:t> con </a:t>
            </a:r>
            <a:r>
              <a:rPr lang="en-GB" sz="1867" dirty="0" err="1">
                <a:solidFill>
                  <a:srgbClr val="3F3F3F"/>
                </a:solidFill>
                <a:latin typeface="Calibri"/>
                <a:ea typeface="Calibri"/>
                <a:cs typeface="Calibri"/>
                <a:sym typeface="Calibri"/>
              </a:rPr>
              <a:t>bassa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consapevolezza</a:t>
            </a:r>
            <a:r>
              <a:rPr lang="en-GB" sz="1867" dirty="0">
                <a:solidFill>
                  <a:srgbClr val="3F3F3F"/>
                </a:solidFill>
                <a:latin typeface="Calibri"/>
                <a:ea typeface="Calibri"/>
                <a:cs typeface="Calibri"/>
                <a:sym typeface="Calibri"/>
              </a:rPr>
              <a:t> di </a:t>
            </a:r>
            <a:r>
              <a:rPr lang="en-GB" sz="1867" dirty="0" err="1">
                <a:solidFill>
                  <a:srgbClr val="3F3F3F"/>
                </a:solidFill>
                <a:latin typeface="Calibri"/>
                <a:ea typeface="Calibri"/>
                <a:cs typeface="Calibri"/>
                <a:sym typeface="Calibri"/>
              </a:rPr>
              <a:t>sé</a:t>
            </a:r>
            <a:r>
              <a:rPr lang="en-GB" sz="1867" dirty="0">
                <a:solidFill>
                  <a:srgbClr val="3F3F3F"/>
                </a:solidFill>
                <a:latin typeface="Calibri"/>
                <a:ea typeface="Calibri"/>
                <a:cs typeface="Calibri"/>
                <a:sym typeface="Calibri"/>
              </a:rPr>
              <a:t> e quelle con </a:t>
            </a:r>
            <a:r>
              <a:rPr lang="en-GB" sz="1867" dirty="0" err="1">
                <a:solidFill>
                  <a:srgbClr val="3F3F3F"/>
                </a:solidFill>
                <a:latin typeface="Calibri"/>
                <a:ea typeface="Calibri"/>
                <a:cs typeface="Calibri"/>
                <a:sym typeface="Calibri"/>
              </a:rPr>
              <a:t>alta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consapevolezza</a:t>
            </a:r>
            <a:r>
              <a:rPr lang="en-GB" sz="1867" dirty="0">
                <a:solidFill>
                  <a:srgbClr val="3F3F3F"/>
                </a:solidFill>
                <a:latin typeface="Calibri"/>
                <a:ea typeface="Calibri"/>
                <a:cs typeface="Calibri"/>
                <a:sym typeface="Calibri"/>
              </a:rPr>
              <a:t> di </a:t>
            </a:r>
            <a:r>
              <a:rPr lang="en-GB" sz="1867" dirty="0" err="1">
                <a:solidFill>
                  <a:srgbClr val="3F3F3F"/>
                </a:solidFill>
                <a:latin typeface="Calibri"/>
                <a:ea typeface="Calibri"/>
                <a:cs typeface="Calibri"/>
                <a:sym typeface="Calibri"/>
              </a:rPr>
              <a:t>sé</a:t>
            </a:r>
            <a:r>
              <a:rPr lang="en-GB" sz="1867" dirty="0">
                <a:solidFill>
                  <a:srgbClr val="3F3F3F"/>
                </a:solidFill>
                <a:latin typeface="Calibri"/>
                <a:ea typeface="Calibri"/>
                <a:cs typeface="Calibri"/>
                <a:sym typeface="Calibri"/>
              </a:rPr>
              <a:t>?</a:t>
            </a:r>
          </a:p>
          <a:p>
            <a:pPr marL="457200" lvl="0" indent="-457200">
              <a:buClr>
                <a:srgbClr val="3F3F3F"/>
              </a:buClr>
              <a:buSzPts val="1867"/>
              <a:buFont typeface="+mj-lt"/>
              <a:buAutoNum type="alphaLcPeriod"/>
            </a:pPr>
            <a:r>
              <a:rPr lang="en-GB" sz="1867" b="1" dirty="0">
                <a:solidFill>
                  <a:srgbClr val="3F3F3F"/>
                </a:solidFill>
                <a:latin typeface="Calibri"/>
                <a:ea typeface="Calibri"/>
                <a:cs typeface="Calibri"/>
                <a:sym typeface="Calibri"/>
              </a:rPr>
              <a:t>Yes</a:t>
            </a:r>
            <a:r>
              <a:rPr lang="en-GB" sz="1867" b="0" dirty="0">
                <a:solidFill>
                  <a:srgbClr val="3F3F3F"/>
                </a:solidFill>
                <a:latin typeface="Calibri"/>
                <a:ea typeface="Calibri"/>
                <a:cs typeface="Calibri"/>
                <a:sym typeface="Calibri"/>
              </a:rPr>
              <a:t> </a:t>
            </a:r>
            <a:endParaRPr lang="en-GB" dirty="0"/>
          </a:p>
          <a:p>
            <a:pPr marL="457200" marR="0" lvl="0" indent="-457200" algn="l" rtl="0">
              <a:spcBef>
                <a:spcPts val="373"/>
              </a:spcBef>
              <a:spcAft>
                <a:spcPts val="0"/>
              </a:spcAft>
              <a:buClr>
                <a:srgbClr val="3F3F3F"/>
              </a:buClr>
              <a:buSzPts val="1867"/>
              <a:buFont typeface="+mj-lt"/>
              <a:buAutoNum type="alphaLcPeriod"/>
            </a:pPr>
            <a:r>
              <a:rPr lang="en-GB" sz="1867" b="0" dirty="0">
                <a:solidFill>
                  <a:srgbClr val="3F3F3F"/>
                </a:solidFill>
                <a:latin typeface="Calibri"/>
                <a:ea typeface="Calibri"/>
                <a:cs typeface="Calibri"/>
                <a:sym typeface="Calibri"/>
              </a:rPr>
              <a:t>No </a:t>
            </a:r>
            <a:endParaRPr dirty="0"/>
          </a:p>
          <a:p>
            <a:pPr marL="0" marR="0" lvl="0" indent="0" algn="l" rtl="0">
              <a:spcBef>
                <a:spcPts val="373"/>
              </a:spcBef>
              <a:spcAft>
                <a:spcPts val="0"/>
              </a:spcAft>
              <a:buClr>
                <a:srgbClr val="3F3F3F"/>
              </a:buClr>
              <a:buSzPts val="1867"/>
              <a:buFont typeface="Arial"/>
              <a:buNone/>
            </a:pPr>
            <a:endParaRPr sz="1867" b="0" dirty="0">
              <a:solidFill>
                <a:srgbClr val="3F3F3F"/>
              </a:solidFill>
              <a:latin typeface="Calibri"/>
              <a:ea typeface="Calibri"/>
              <a:cs typeface="Calibri"/>
              <a:sym typeface="Calibri"/>
            </a:endParaRPr>
          </a:p>
          <a:p>
            <a:pPr marL="0" marR="0" lvl="0" indent="0" algn="l" rtl="0">
              <a:spcBef>
                <a:spcPts val="373"/>
              </a:spcBef>
              <a:spcAft>
                <a:spcPts val="0"/>
              </a:spcAft>
              <a:buClr>
                <a:srgbClr val="3F3F3F"/>
              </a:buClr>
              <a:buSzPts val="1867"/>
              <a:buFont typeface="Arial"/>
              <a:buNone/>
            </a:pPr>
            <a:endParaRPr sz="1867" b="0" dirty="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733"/>
            </a:pPr>
            <a:r>
              <a:rPr lang="en-GB" sz="3733" dirty="0" err="1"/>
              <a:t>Autovalutazione</a:t>
            </a:r>
            <a:endParaRPr dirty="0"/>
          </a:p>
        </p:txBody>
      </p:sp>
      <p:sp>
        <p:nvSpPr>
          <p:cNvPr id="424" name="Google Shape;424;p27"/>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a:spcBef>
                <a:spcPts val="0"/>
              </a:spcBef>
              <a:buSzPct val="100000"/>
            </a:pPr>
            <a:r>
              <a:rPr lang="en-GB" sz="2400" b="1" dirty="0" err="1"/>
              <a:t>Domande</a:t>
            </a:r>
            <a:r>
              <a:rPr lang="en-GB" sz="2400" b="1" dirty="0"/>
              <a:t> a </a:t>
            </a:r>
            <a:r>
              <a:rPr lang="en-GB" sz="2400" b="1" dirty="0" err="1"/>
              <a:t>scelta</a:t>
            </a:r>
            <a:r>
              <a:rPr lang="en-GB" sz="2400" b="1" dirty="0"/>
              <a:t> </a:t>
            </a:r>
            <a:r>
              <a:rPr lang="en-GB" sz="2400" b="1" dirty="0" err="1"/>
              <a:t>multipla</a:t>
            </a:r>
            <a:r>
              <a:rPr lang="en-GB" sz="2400" b="1" dirty="0"/>
              <a:t>: </a:t>
            </a:r>
            <a:r>
              <a:rPr lang="en-GB" sz="2400" dirty="0" err="1"/>
              <a:t>soluzioni</a:t>
            </a:r>
            <a:endParaRPr sz="2400" dirty="0"/>
          </a:p>
        </p:txBody>
      </p:sp>
      <p:sp>
        <p:nvSpPr>
          <p:cNvPr id="425" name="Google Shape;425;p27"/>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26" name="Google Shape;426;p27"/>
          <p:cNvSpPr txBox="1"/>
          <p:nvPr/>
        </p:nvSpPr>
        <p:spPr>
          <a:xfrm>
            <a:off x="2159564" y="2361859"/>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4: </a:t>
            </a:r>
            <a:r>
              <a:rPr lang="en-GB" sz="1867" dirty="0">
                <a:solidFill>
                  <a:srgbClr val="3F3F3F"/>
                </a:solidFill>
                <a:latin typeface="Calibri"/>
                <a:ea typeface="Calibri"/>
                <a:cs typeface="Calibri"/>
                <a:sym typeface="Calibri"/>
              </a:rPr>
              <a:t>Come </a:t>
            </a:r>
            <a:r>
              <a:rPr lang="en-GB" sz="1867" dirty="0" err="1">
                <a:solidFill>
                  <a:srgbClr val="3F3F3F"/>
                </a:solidFill>
                <a:latin typeface="Calibri"/>
                <a:ea typeface="Calibri"/>
                <a:cs typeface="Calibri"/>
                <a:sym typeface="Calibri"/>
              </a:rPr>
              <a:t>si</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distingue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l'autoefficacia</a:t>
            </a:r>
            <a:r>
              <a:rPr lang="en-GB" sz="1867" dirty="0">
                <a:solidFill>
                  <a:srgbClr val="3F3F3F"/>
                </a:solidFill>
                <a:latin typeface="Calibri"/>
                <a:ea typeface="Calibri"/>
                <a:cs typeface="Calibri"/>
                <a:sym typeface="Calibri"/>
              </a:rPr>
              <a:t>?</a:t>
            </a:r>
          </a:p>
          <a:p>
            <a:pPr marL="457200" lvl="0" indent="-457200">
              <a:buClr>
                <a:srgbClr val="3F3F3F"/>
              </a:buClr>
              <a:buSzPts val="1867"/>
              <a:buFont typeface="+mj-lt"/>
              <a:buAutoNum type="alphaLcPeriod"/>
            </a:pPr>
            <a:r>
              <a:rPr lang="en-GB" sz="1867" dirty="0">
                <a:solidFill>
                  <a:srgbClr val="3F3F3F"/>
                </a:solidFill>
                <a:latin typeface="Calibri"/>
                <a:ea typeface="Calibri"/>
                <a:cs typeface="Calibri"/>
                <a:sym typeface="Calibri"/>
              </a:rPr>
              <a:t>Alto/basso
</a:t>
            </a:r>
            <a:r>
              <a:rPr lang="en-GB" sz="1867" b="1" dirty="0">
                <a:solidFill>
                  <a:srgbClr val="3F3F3F"/>
                </a:solidFill>
                <a:latin typeface="Calibri"/>
                <a:ea typeface="Calibri"/>
                <a:cs typeface="Calibri"/>
                <a:sym typeface="Calibri"/>
              </a:rPr>
              <a:t>Forte/</a:t>
            </a:r>
            <a:r>
              <a:rPr lang="en-GB" sz="1867" b="1" dirty="0" err="1">
                <a:solidFill>
                  <a:srgbClr val="3F3F3F"/>
                </a:solidFill>
                <a:latin typeface="Calibri"/>
                <a:ea typeface="Calibri"/>
                <a:cs typeface="Calibri"/>
                <a:sym typeface="Calibri"/>
              </a:rPr>
              <a:t>debole</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Esterno</a:t>
            </a:r>
            <a:r>
              <a:rPr lang="en-GB" sz="1867" dirty="0">
                <a:solidFill>
                  <a:srgbClr val="3F3F3F"/>
                </a:solidFill>
                <a:latin typeface="Calibri"/>
                <a:ea typeface="Calibri"/>
                <a:cs typeface="Calibri"/>
                <a:sym typeface="Calibri"/>
              </a:rPr>
              <a:t>/</a:t>
            </a:r>
            <a:r>
              <a:rPr lang="en-GB" sz="1867" dirty="0" err="1">
                <a:solidFill>
                  <a:srgbClr val="3F3F3F"/>
                </a:solidFill>
                <a:latin typeface="Calibri"/>
                <a:ea typeface="Calibri"/>
                <a:cs typeface="Calibri"/>
                <a:sym typeface="Calibri"/>
              </a:rPr>
              <a:t>interno</a:t>
            </a:r>
            <a:r>
              <a:rPr lang="en-GB" sz="1867" dirty="0">
                <a:solidFill>
                  <a:srgbClr val="3F3F3F"/>
                </a:solidFill>
                <a:latin typeface="Calibri"/>
                <a:ea typeface="Calibri"/>
                <a:cs typeface="Calibri"/>
                <a:sym typeface="Calibri"/>
              </a:rPr>
              <a:t>
Giusto/</a:t>
            </a:r>
            <a:r>
              <a:rPr lang="en-GB" sz="1867" dirty="0" err="1">
                <a:solidFill>
                  <a:srgbClr val="3F3F3F"/>
                </a:solidFill>
                <a:latin typeface="Calibri"/>
                <a:ea typeface="Calibri"/>
                <a:cs typeface="Calibri"/>
                <a:sym typeface="Calibri"/>
              </a:rPr>
              <a:t>sbagliato</a:t>
            </a:r>
            <a:endParaRPr dirty="0"/>
          </a:p>
        </p:txBody>
      </p:sp>
      <p:sp>
        <p:nvSpPr>
          <p:cNvPr id="427" name="Google Shape;427;p27"/>
          <p:cNvSpPr txBox="1"/>
          <p:nvPr/>
        </p:nvSpPr>
        <p:spPr>
          <a:xfrm>
            <a:off x="6288021"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lvl="0">
              <a:buClr>
                <a:srgbClr val="3F3F3F"/>
              </a:buClr>
              <a:buSzPts val="1867"/>
            </a:pPr>
            <a:r>
              <a:rPr lang="en-GB" sz="1867" b="1" dirty="0" err="1">
                <a:solidFill>
                  <a:srgbClr val="3F3F3F"/>
                </a:solidFill>
                <a:latin typeface="Calibri"/>
                <a:ea typeface="Calibri"/>
                <a:cs typeface="Calibri"/>
                <a:sym typeface="Calibri"/>
              </a:rPr>
              <a:t>Domanda</a:t>
            </a:r>
            <a:r>
              <a:rPr lang="en-GB" sz="1867" b="1" dirty="0">
                <a:solidFill>
                  <a:srgbClr val="3F3F3F"/>
                </a:solidFill>
                <a:latin typeface="Calibri"/>
                <a:ea typeface="Calibri"/>
                <a:cs typeface="Calibri"/>
                <a:sym typeface="Calibri"/>
              </a:rPr>
              <a:t> 5: </a:t>
            </a:r>
            <a:r>
              <a:rPr lang="en-GB" sz="1867" dirty="0">
                <a:solidFill>
                  <a:srgbClr val="3F3F3F"/>
                </a:solidFill>
                <a:latin typeface="Calibri"/>
                <a:ea typeface="Calibri"/>
                <a:cs typeface="Calibri"/>
                <a:sym typeface="Calibri"/>
              </a:rPr>
              <a:t>Secondo lei, qual </a:t>
            </a:r>
            <a:r>
              <a:rPr lang="en-GB" sz="1867" dirty="0" err="1">
                <a:solidFill>
                  <a:srgbClr val="3F3F3F"/>
                </a:solidFill>
                <a:latin typeface="Calibri"/>
                <a:ea typeface="Calibri"/>
                <a:cs typeface="Calibri"/>
                <a:sym typeface="Calibri"/>
              </a:rPr>
              <a:t>è</a:t>
            </a:r>
            <a:r>
              <a:rPr lang="en-GB" sz="1867" dirty="0">
                <a:solidFill>
                  <a:srgbClr val="3F3F3F"/>
                </a:solidFill>
                <a:latin typeface="Calibri"/>
                <a:ea typeface="Calibri"/>
                <a:cs typeface="Calibri"/>
                <a:sym typeface="Calibri"/>
              </a:rPr>
              <a:t> la </a:t>
            </a:r>
            <a:r>
              <a:rPr lang="en-GB" sz="1867" dirty="0" err="1">
                <a:solidFill>
                  <a:srgbClr val="3F3F3F"/>
                </a:solidFill>
                <a:latin typeface="Calibri"/>
                <a:ea typeface="Calibri"/>
                <a:cs typeface="Calibri"/>
                <a:sym typeface="Calibri"/>
              </a:rPr>
              <a:t>caratteristica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più</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importante</a:t>
            </a:r>
            <a:r>
              <a:rPr lang="en-GB" sz="1867" dirty="0">
                <a:solidFill>
                  <a:srgbClr val="3F3F3F"/>
                </a:solidFill>
                <a:latin typeface="Calibri"/>
                <a:ea typeface="Calibri"/>
                <a:cs typeface="Calibri"/>
                <a:sym typeface="Calibri"/>
              </a:rPr>
              <a:t> di un </a:t>
            </a:r>
            <a:r>
              <a:rPr lang="en-GB" sz="1867" dirty="0" err="1">
                <a:solidFill>
                  <a:srgbClr val="3F3F3F"/>
                </a:solidFill>
                <a:latin typeface="Calibri"/>
                <a:ea typeface="Calibri"/>
                <a:cs typeface="Calibri"/>
                <a:sym typeface="Calibri"/>
              </a:rPr>
              <a:t>imprenditore</a:t>
            </a:r>
            <a:r>
              <a:rPr lang="en-GB" sz="1867" dirty="0">
                <a:solidFill>
                  <a:srgbClr val="3F3F3F"/>
                </a:solidFill>
                <a:latin typeface="Calibri"/>
                <a:ea typeface="Calibri"/>
                <a:cs typeface="Calibri"/>
                <a:sym typeface="Calibri"/>
              </a:rPr>
              <a:t>?</a:t>
            </a:r>
          </a:p>
          <a:p>
            <a:pPr lvl="0">
              <a:buClr>
                <a:srgbClr val="3F3F3F"/>
              </a:buClr>
              <a:buSzPts val="1867"/>
            </a:pPr>
            <a:endParaRPr lang="en-GB" sz="1867" dirty="0">
              <a:solidFill>
                <a:srgbClr val="3F3F3F"/>
              </a:solidFill>
              <a:latin typeface="Calibri"/>
              <a:ea typeface="Calibri"/>
              <a:cs typeface="Calibri"/>
              <a:sym typeface="Calibri"/>
            </a:endParaRPr>
          </a:p>
          <a:p>
            <a:pPr marL="457200" lvl="0" indent="-457200">
              <a:buClr>
                <a:srgbClr val="3F3F3F"/>
              </a:buClr>
              <a:buSzPts val="1867"/>
              <a:buFont typeface="+mj-lt"/>
              <a:buAutoNum type="alphaLcPeriod"/>
            </a:pPr>
            <a:r>
              <a:rPr lang="en-GB" sz="1867" dirty="0" err="1">
                <a:solidFill>
                  <a:srgbClr val="3F3F3F"/>
                </a:solidFill>
                <a:latin typeface="Calibri"/>
                <a:ea typeface="Calibri"/>
                <a:cs typeface="Calibri"/>
                <a:sym typeface="Calibri"/>
              </a:rPr>
              <a:t>Pigrizia</a:t>
            </a:r>
            <a:r>
              <a:rPr lang="en-GB" sz="1867" dirty="0">
                <a:solidFill>
                  <a:srgbClr val="3F3F3F"/>
                </a:solidFill>
                <a:latin typeface="Calibri"/>
                <a:ea typeface="Calibri"/>
                <a:cs typeface="Calibri"/>
                <a:sym typeface="Calibri"/>
              </a:rPr>
              <a:t>
</a:t>
            </a:r>
            <a:r>
              <a:rPr lang="en-GB" sz="1867" dirty="0" err="1">
                <a:solidFill>
                  <a:srgbClr val="3F3F3F"/>
                </a:solidFill>
                <a:latin typeface="Calibri"/>
                <a:ea typeface="Calibri"/>
                <a:cs typeface="Calibri"/>
                <a:sym typeface="Calibri"/>
              </a:rPr>
              <a:t>Talento</a:t>
            </a:r>
            <a:r>
              <a:rPr lang="en-GB" sz="1867" dirty="0">
                <a:solidFill>
                  <a:srgbClr val="3F3F3F"/>
                </a:solidFill>
                <a:latin typeface="Calibri"/>
                <a:ea typeface="Calibri"/>
                <a:cs typeface="Calibri"/>
                <a:sym typeface="Calibri"/>
              </a:rPr>
              <a:t>
Senso del </a:t>
            </a:r>
            <a:r>
              <a:rPr lang="en-GB" sz="1867" dirty="0" err="1">
                <a:solidFill>
                  <a:srgbClr val="3F3F3F"/>
                </a:solidFill>
                <a:latin typeface="Calibri"/>
                <a:ea typeface="Calibri"/>
                <a:cs typeface="Calibri"/>
                <a:sym typeface="Calibri"/>
              </a:rPr>
              <a:t>rischio</a:t>
            </a:r>
            <a:r>
              <a:rPr lang="en-GB" sz="1867" dirty="0">
                <a:solidFill>
                  <a:srgbClr val="3F3F3F"/>
                </a:solidFill>
                <a:latin typeface="Calibri"/>
                <a:ea typeface="Calibri"/>
                <a:cs typeface="Calibri"/>
                <a:sym typeface="Calibri"/>
              </a:rPr>
              <a:t>
</a:t>
            </a:r>
            <a:r>
              <a:rPr lang="en-GB" sz="1867" b="1" dirty="0" err="1">
                <a:solidFill>
                  <a:srgbClr val="3F3F3F"/>
                </a:solidFill>
                <a:latin typeface="Calibri"/>
                <a:ea typeface="Calibri"/>
                <a:cs typeface="Calibri"/>
                <a:sym typeface="Calibri"/>
              </a:rPr>
              <a:t>Nessuna</a:t>
            </a:r>
            <a:r>
              <a:rPr lang="en-GB" sz="1867" b="1" dirty="0">
                <a:solidFill>
                  <a:srgbClr val="3F3F3F"/>
                </a:solidFill>
                <a:latin typeface="Calibri"/>
                <a:ea typeface="Calibri"/>
                <a:cs typeface="Calibri"/>
                <a:sym typeface="Calibri"/>
              </a:rPr>
              <a:t> </a:t>
            </a:r>
            <a:r>
              <a:rPr lang="en-GB" sz="1867" b="1" dirty="0" err="1">
                <a:solidFill>
                  <a:srgbClr val="3F3F3F"/>
                </a:solidFill>
                <a:latin typeface="Calibri"/>
                <a:ea typeface="Calibri"/>
                <a:cs typeface="Calibri"/>
                <a:sym typeface="Calibri"/>
              </a:rPr>
              <a:t>delle</a:t>
            </a:r>
            <a:r>
              <a:rPr lang="en-GB" sz="1867" b="1" dirty="0">
                <a:solidFill>
                  <a:srgbClr val="3F3F3F"/>
                </a:solidFill>
                <a:latin typeface="Calibri"/>
                <a:ea typeface="Calibri"/>
                <a:cs typeface="Calibri"/>
                <a:sym typeface="Calibri"/>
              </a:rPr>
              <a:t> </a:t>
            </a:r>
            <a:r>
              <a:rPr lang="en-GB" sz="1867" b="1" dirty="0" err="1">
                <a:solidFill>
                  <a:srgbClr val="3F3F3F"/>
                </a:solidFill>
                <a:latin typeface="Calibri"/>
                <a:ea typeface="Calibri"/>
                <a:cs typeface="Calibri"/>
                <a:sym typeface="Calibri"/>
              </a:rPr>
              <a:t>risposte</a:t>
            </a:r>
            <a:r>
              <a:rPr lang="en-GB" sz="1867" b="1" dirty="0">
                <a:solidFill>
                  <a:srgbClr val="3F3F3F"/>
                </a:solidFill>
                <a:latin typeface="Calibri"/>
                <a:ea typeface="Calibri"/>
                <a:cs typeface="Calibri"/>
                <a:sym typeface="Calibri"/>
              </a:rPr>
              <a:t> </a:t>
            </a:r>
            <a:r>
              <a:rPr lang="en-GB" sz="1867" b="1" dirty="0" err="1">
                <a:solidFill>
                  <a:srgbClr val="3F3F3F"/>
                </a:solidFill>
                <a:latin typeface="Calibri"/>
                <a:ea typeface="Calibri"/>
                <a:cs typeface="Calibri"/>
                <a:sym typeface="Calibri"/>
              </a:rPr>
              <a:t>precedenti</a:t>
            </a:r>
            <a:r>
              <a:rPr lang="en-GB" sz="1867" b="1" dirty="0">
                <a:solidFill>
                  <a:srgbClr val="3F3F3F"/>
                </a:solidFill>
                <a:latin typeface="Calibri"/>
                <a:ea typeface="Calibri"/>
                <a:cs typeface="Calibri"/>
                <a:sym typeface="Calibri"/>
              </a:rPr>
              <a:t> </a:t>
            </a:r>
            <a:r>
              <a:rPr lang="en-GB" sz="1867" b="1" dirty="0" err="1">
                <a:solidFill>
                  <a:srgbClr val="3F3F3F"/>
                </a:solidFill>
                <a:latin typeface="Calibri"/>
                <a:ea typeface="Calibri"/>
                <a:cs typeface="Calibri"/>
                <a:sym typeface="Calibri"/>
              </a:rPr>
              <a:t>è</a:t>
            </a:r>
            <a:r>
              <a:rPr lang="en-GB" sz="1867" b="1" dirty="0">
                <a:solidFill>
                  <a:srgbClr val="3F3F3F"/>
                </a:solidFill>
                <a:latin typeface="Calibri"/>
                <a:ea typeface="Calibri"/>
                <a:cs typeface="Calibri"/>
                <a:sym typeface="Calibri"/>
              </a:rPr>
              <a:t> </a:t>
            </a:r>
            <a:r>
              <a:rPr lang="en-GB" sz="1867" b="1" dirty="0" err="1">
                <a:solidFill>
                  <a:srgbClr val="3F3F3F"/>
                </a:solidFill>
                <a:latin typeface="Calibri"/>
                <a:ea typeface="Calibri"/>
                <a:cs typeface="Calibri"/>
                <a:sym typeface="Calibri"/>
              </a:rPr>
              <a:t>corretta</a:t>
            </a:r>
            <a:r>
              <a:rPr lang="en-GB" sz="1867" b="1" dirty="0">
                <a:solidFill>
                  <a:srgbClr val="3F3F3F"/>
                </a:solidFill>
                <a:latin typeface="Calibri"/>
                <a:ea typeface="Calibri"/>
                <a:cs typeface="Calibri"/>
                <a:sym typeface="Calibri"/>
              </a:rPr>
              <a:t> </a:t>
            </a:r>
            <a:endParaRP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8"/>
          <p:cNvSpPr txBox="1">
            <a:spLocks noGrp="1"/>
          </p:cNvSpPr>
          <p:nvPr>
            <p:ph type="body" idx="1"/>
          </p:nvPr>
        </p:nvSpPr>
        <p:spPr>
          <a:xfrm>
            <a:off x="0" y="594671"/>
            <a:ext cx="12192000" cy="768085"/>
          </a:xfrm>
          <a:prstGeom prst="rect">
            <a:avLst/>
          </a:prstGeom>
          <a:noFill/>
          <a:ln>
            <a:noFill/>
          </a:ln>
        </p:spPr>
        <p:txBody>
          <a:bodyPr spcFirstLastPara="1" wrap="square" lIns="91425" tIns="45700" rIns="91425" bIns="45700" anchor="ctr" anchorCtr="0">
            <a:normAutofit/>
          </a:bodyPr>
          <a:lstStyle/>
          <a:p>
            <a:pPr marL="0" lvl="0" indent="0">
              <a:spcBef>
                <a:spcPts val="0"/>
              </a:spcBef>
              <a:buSzPts val="4267"/>
            </a:pPr>
            <a:r>
              <a:rPr lang="en-GB" sz="4267" dirty="0" err="1"/>
              <a:t>Riassumendo</a:t>
            </a:r>
            <a:endParaRPr sz="4267" dirty="0"/>
          </a:p>
        </p:txBody>
      </p:sp>
      <p:grpSp>
        <p:nvGrpSpPr>
          <p:cNvPr id="433" name="Google Shape;433;p28"/>
          <p:cNvGrpSpPr/>
          <p:nvPr/>
        </p:nvGrpSpPr>
        <p:grpSpPr>
          <a:xfrm>
            <a:off x="4778523" y="2337135"/>
            <a:ext cx="1200000" cy="1200000"/>
            <a:chOff x="3563888" y="1923678"/>
            <a:chExt cx="900000" cy="900000"/>
          </a:xfrm>
        </p:grpSpPr>
        <p:sp>
          <p:nvSpPr>
            <p:cNvPr id="434" name="Google Shape;434;p28"/>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35" name="Google Shape;435;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36" name="Google Shape;436;p28"/>
          <p:cNvGrpSpPr/>
          <p:nvPr/>
        </p:nvGrpSpPr>
        <p:grpSpPr>
          <a:xfrm rot="5400000">
            <a:off x="6126243" y="2001135"/>
            <a:ext cx="1536000" cy="1536000"/>
            <a:chOff x="3563888" y="1923678"/>
            <a:chExt cx="900000" cy="900000"/>
          </a:xfrm>
        </p:grpSpPr>
        <p:sp>
          <p:nvSpPr>
            <p:cNvPr id="437" name="Google Shape;437;p28"/>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38" name="Google Shape;438;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39" name="Google Shape;439;p28"/>
          <p:cNvGrpSpPr/>
          <p:nvPr/>
        </p:nvGrpSpPr>
        <p:grpSpPr>
          <a:xfrm rot="10800000">
            <a:off x="6126243" y="3686853"/>
            <a:ext cx="960000" cy="960000"/>
            <a:chOff x="3563888" y="1923678"/>
            <a:chExt cx="900000" cy="900000"/>
          </a:xfrm>
        </p:grpSpPr>
        <p:sp>
          <p:nvSpPr>
            <p:cNvPr id="440" name="Google Shape;440;p28"/>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41" name="Google Shape;441;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42" name="Google Shape;442;p28"/>
          <p:cNvGrpSpPr/>
          <p:nvPr/>
        </p:nvGrpSpPr>
        <p:grpSpPr>
          <a:xfrm rot="-5400000">
            <a:off x="4634479" y="3686855"/>
            <a:ext cx="1344044" cy="1344044"/>
            <a:chOff x="3563888" y="1923678"/>
            <a:chExt cx="900000" cy="900000"/>
          </a:xfrm>
        </p:grpSpPr>
        <p:sp>
          <p:nvSpPr>
            <p:cNvPr id="443" name="Google Shape;443;p28"/>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44" name="Google Shape;444;p28"/>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sp>
        <p:nvSpPr>
          <p:cNvPr id="445" name="Google Shape;445;p28"/>
          <p:cNvSpPr txBox="1"/>
          <p:nvPr/>
        </p:nvSpPr>
        <p:spPr>
          <a:xfrm>
            <a:off x="5324127" y="2895155"/>
            <a:ext cx="537183"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87B5BA"/>
                </a:solidFill>
                <a:latin typeface="Calibri"/>
                <a:ea typeface="Calibri"/>
                <a:cs typeface="Calibri"/>
                <a:sym typeface="Calibri"/>
              </a:rPr>
              <a:t>A</a:t>
            </a:r>
            <a:endParaRPr sz="2667" b="1">
              <a:solidFill>
                <a:srgbClr val="87B5BA"/>
              </a:solidFill>
              <a:latin typeface="Calibri"/>
              <a:ea typeface="Calibri"/>
              <a:cs typeface="Calibri"/>
              <a:sym typeface="Calibri"/>
            </a:endParaRPr>
          </a:p>
        </p:txBody>
      </p:sp>
      <p:sp>
        <p:nvSpPr>
          <p:cNvPr id="446" name="Google Shape;446;p28"/>
          <p:cNvSpPr txBox="1"/>
          <p:nvPr/>
        </p:nvSpPr>
        <p:spPr>
          <a:xfrm>
            <a:off x="6268397" y="2842216"/>
            <a:ext cx="537183"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86BD70"/>
                </a:solidFill>
                <a:latin typeface="Calibri"/>
                <a:ea typeface="Calibri"/>
                <a:cs typeface="Calibri"/>
                <a:sym typeface="Calibri"/>
              </a:rPr>
              <a:t>B</a:t>
            </a:r>
            <a:endParaRPr sz="2667" b="1">
              <a:solidFill>
                <a:srgbClr val="86BD70"/>
              </a:solidFill>
              <a:latin typeface="Calibri"/>
              <a:ea typeface="Calibri"/>
              <a:cs typeface="Calibri"/>
              <a:sym typeface="Calibri"/>
            </a:endParaRPr>
          </a:p>
        </p:txBody>
      </p:sp>
      <p:sp>
        <p:nvSpPr>
          <p:cNvPr id="447" name="Google Shape;447;p28"/>
          <p:cNvSpPr txBox="1"/>
          <p:nvPr/>
        </p:nvSpPr>
        <p:spPr>
          <a:xfrm>
            <a:off x="5324127" y="3812495"/>
            <a:ext cx="537183"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87B5BA"/>
                </a:solidFill>
                <a:latin typeface="Calibri"/>
                <a:ea typeface="Calibri"/>
                <a:cs typeface="Calibri"/>
                <a:sym typeface="Calibri"/>
              </a:rPr>
              <a:t>C</a:t>
            </a:r>
            <a:endParaRPr sz="2667" b="1">
              <a:solidFill>
                <a:srgbClr val="87B5BA"/>
              </a:solidFill>
              <a:latin typeface="Calibri"/>
              <a:ea typeface="Calibri"/>
              <a:cs typeface="Calibri"/>
              <a:sym typeface="Calibri"/>
            </a:endParaRPr>
          </a:p>
        </p:txBody>
      </p:sp>
      <p:sp>
        <p:nvSpPr>
          <p:cNvPr id="448" name="Google Shape;448;p28"/>
          <p:cNvSpPr txBox="1"/>
          <p:nvPr/>
        </p:nvSpPr>
        <p:spPr>
          <a:xfrm>
            <a:off x="6141774" y="3708132"/>
            <a:ext cx="537183" cy="502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67" b="1">
                <a:solidFill>
                  <a:srgbClr val="F39E5A"/>
                </a:solidFill>
                <a:latin typeface="Calibri"/>
                <a:ea typeface="Calibri"/>
                <a:cs typeface="Calibri"/>
                <a:sym typeface="Calibri"/>
              </a:rPr>
              <a:t>D</a:t>
            </a:r>
            <a:endParaRPr sz="2667" b="1">
              <a:solidFill>
                <a:srgbClr val="F39E5A"/>
              </a:solidFill>
              <a:latin typeface="Calibri"/>
              <a:ea typeface="Calibri"/>
              <a:cs typeface="Calibri"/>
              <a:sym typeface="Calibri"/>
            </a:endParaRPr>
          </a:p>
        </p:txBody>
      </p:sp>
      <p:sp>
        <p:nvSpPr>
          <p:cNvPr id="449" name="Google Shape;449;p28"/>
          <p:cNvSpPr/>
          <p:nvPr/>
        </p:nvSpPr>
        <p:spPr>
          <a:xfrm>
            <a:off x="4931619" y="2484797"/>
            <a:ext cx="430207" cy="40271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50" name="Google Shape;450;p28"/>
          <p:cNvSpPr/>
          <p:nvPr/>
        </p:nvSpPr>
        <p:spPr>
          <a:xfrm rot="2700000">
            <a:off x="4899737" y="4326010"/>
            <a:ext cx="325931" cy="58433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51" name="Google Shape;451;p28"/>
          <p:cNvSpPr/>
          <p:nvPr/>
        </p:nvSpPr>
        <p:spPr>
          <a:xfrm>
            <a:off x="6935319" y="2242822"/>
            <a:ext cx="521955" cy="52631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52" name="Google Shape;452;p28"/>
          <p:cNvSpPr/>
          <p:nvPr/>
        </p:nvSpPr>
        <p:spPr>
          <a:xfrm>
            <a:off x="6553213" y="4207718"/>
            <a:ext cx="393571" cy="302316"/>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453" name="Google Shape;453;p28"/>
          <p:cNvGrpSpPr/>
          <p:nvPr/>
        </p:nvGrpSpPr>
        <p:grpSpPr>
          <a:xfrm>
            <a:off x="131654" y="1788947"/>
            <a:ext cx="4347608" cy="634460"/>
            <a:chOff x="558104" y="3357932"/>
            <a:chExt cx="2644608" cy="475845"/>
          </a:xfrm>
        </p:grpSpPr>
        <p:sp>
          <p:nvSpPr>
            <p:cNvPr id="454" name="Google Shape;454;p28"/>
            <p:cNvSpPr txBox="1"/>
            <p:nvPr/>
          </p:nvSpPr>
          <p:spPr>
            <a:xfrm>
              <a:off x="803640" y="3579862"/>
              <a:ext cx="2059657" cy="25391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a:solidFill>
                    <a:srgbClr val="3F3F3F"/>
                  </a:solidFill>
                  <a:latin typeface="Calibri"/>
                  <a:ea typeface="Calibri"/>
                  <a:cs typeface="Calibri"/>
                  <a:sym typeface="Calibri"/>
                </a:rPr>
                <a:t>.   </a:t>
              </a:r>
              <a:endParaRPr sz="1600">
                <a:solidFill>
                  <a:srgbClr val="3F3F3F"/>
                </a:solidFill>
                <a:latin typeface="Calibri"/>
                <a:ea typeface="Calibri"/>
                <a:cs typeface="Calibri"/>
                <a:sym typeface="Calibri"/>
              </a:endParaRPr>
            </a:p>
          </p:txBody>
        </p:sp>
        <p:sp>
          <p:nvSpPr>
            <p:cNvPr id="455" name="Google Shape;455;p28"/>
            <p:cNvSpPr txBox="1"/>
            <p:nvPr/>
          </p:nvSpPr>
          <p:spPr>
            <a:xfrm>
              <a:off x="558104" y="3357932"/>
              <a:ext cx="2644608" cy="438551"/>
            </a:xfrm>
            <a:prstGeom prst="rect">
              <a:avLst/>
            </a:prstGeom>
            <a:noFill/>
            <a:ln>
              <a:noFill/>
            </a:ln>
          </p:spPr>
          <p:txBody>
            <a:bodyPr spcFirstLastPara="1" wrap="square" lIns="91425" tIns="45700" rIns="91425" bIns="45700" anchor="t" anchorCtr="0">
              <a:spAutoFit/>
            </a:bodyPr>
            <a:lstStyle/>
            <a:p>
              <a:pPr lvl="0" algn="r"/>
              <a:r>
                <a:rPr lang="en-GB" sz="1600" b="1" dirty="0">
                  <a:solidFill>
                    <a:srgbClr val="3F3F3F"/>
                  </a:solidFill>
                  <a:latin typeface="Calibri"/>
                  <a:ea typeface="Calibri"/>
                  <a:cs typeface="Calibri"/>
                  <a:sym typeface="Calibri"/>
                </a:rPr>
                <a:t>Senso di </a:t>
              </a:r>
              <a:r>
                <a:rPr lang="en-GB" sz="1600" b="1" dirty="0" err="1">
                  <a:solidFill>
                    <a:srgbClr val="3F3F3F"/>
                  </a:solidFill>
                  <a:latin typeface="Calibri"/>
                  <a:ea typeface="Calibri"/>
                  <a:cs typeface="Calibri"/>
                  <a:sym typeface="Calibri"/>
                </a:rPr>
                <a:t>iniziativa</a:t>
              </a:r>
              <a:r>
                <a:rPr lang="en-GB" sz="1600" b="1" dirty="0">
                  <a:solidFill>
                    <a:srgbClr val="3F3F3F"/>
                  </a:solidFill>
                  <a:latin typeface="Calibri"/>
                  <a:ea typeface="Calibri"/>
                  <a:cs typeface="Calibri"/>
                  <a:sym typeface="Calibri"/>
                </a:rPr>
                <a:t> e </a:t>
              </a:r>
              <a:r>
                <a:rPr lang="en-GB" sz="1600" b="1" dirty="0" err="1">
                  <a:solidFill>
                    <a:srgbClr val="3F3F3F"/>
                  </a:solidFill>
                  <a:latin typeface="Calibri"/>
                  <a:ea typeface="Calibri"/>
                  <a:cs typeface="Calibri"/>
                  <a:sym typeface="Calibri"/>
                </a:rPr>
                <a:t>imprenditorialità</a:t>
              </a:r>
              <a:r>
                <a:rPr lang="en-GB" sz="1600" b="1" dirty="0">
                  <a:solidFill>
                    <a:srgbClr val="3F3F3F"/>
                  </a:solidFill>
                  <a:latin typeface="Calibri"/>
                  <a:ea typeface="Calibri"/>
                  <a:cs typeface="Calibri"/>
                  <a:sym typeface="Calibri"/>
                </a:rPr>
                <a:t>
</a:t>
              </a:r>
              <a:endParaRPr sz="1600" b="1" dirty="0">
                <a:solidFill>
                  <a:srgbClr val="3F3F3F"/>
                </a:solidFill>
                <a:latin typeface="Calibri"/>
                <a:ea typeface="Calibri"/>
                <a:cs typeface="Calibri"/>
                <a:sym typeface="Calibri"/>
              </a:endParaRPr>
            </a:p>
          </p:txBody>
        </p:sp>
      </p:grpSp>
      <p:grpSp>
        <p:nvGrpSpPr>
          <p:cNvPr id="456" name="Google Shape;456;p28"/>
          <p:cNvGrpSpPr/>
          <p:nvPr/>
        </p:nvGrpSpPr>
        <p:grpSpPr>
          <a:xfrm>
            <a:off x="771863" y="4124450"/>
            <a:ext cx="3838851" cy="996455"/>
            <a:chOff x="803640" y="3086436"/>
            <a:chExt cx="2335136" cy="747341"/>
          </a:xfrm>
        </p:grpSpPr>
        <p:sp>
          <p:nvSpPr>
            <p:cNvPr id="457" name="Google Shape;457;p28"/>
            <p:cNvSpPr txBox="1"/>
            <p:nvPr/>
          </p:nvSpPr>
          <p:spPr>
            <a:xfrm>
              <a:off x="803640" y="3579862"/>
              <a:ext cx="2059657" cy="25391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p:txBody>
        </p:sp>
        <p:sp>
          <p:nvSpPr>
            <p:cNvPr id="458" name="Google Shape;458;p28"/>
            <p:cNvSpPr txBox="1"/>
            <p:nvPr/>
          </p:nvSpPr>
          <p:spPr>
            <a:xfrm>
              <a:off x="1079119" y="3086436"/>
              <a:ext cx="2059657" cy="438551"/>
            </a:xfrm>
            <a:prstGeom prst="rect">
              <a:avLst/>
            </a:prstGeom>
            <a:noFill/>
            <a:ln>
              <a:noFill/>
            </a:ln>
          </p:spPr>
          <p:txBody>
            <a:bodyPr spcFirstLastPara="1" wrap="square" lIns="91425" tIns="45700" rIns="91425" bIns="45700" anchor="t" anchorCtr="0">
              <a:spAutoFit/>
            </a:bodyPr>
            <a:lstStyle/>
            <a:p>
              <a:pPr lvl="0" algn="r"/>
              <a:r>
                <a:rPr lang="en-GB" sz="1600" b="1" dirty="0" err="1">
                  <a:solidFill>
                    <a:srgbClr val="3F3F3F"/>
                  </a:solidFill>
                  <a:latin typeface="Calibri"/>
                  <a:ea typeface="Calibri"/>
                  <a:cs typeface="Calibri"/>
                  <a:sym typeface="Calibri"/>
                </a:rPr>
                <a:t>Motivazione</a:t>
              </a:r>
              <a:r>
                <a:rPr lang="en-GB" sz="1600" b="1" dirty="0">
                  <a:solidFill>
                    <a:srgbClr val="3F3F3F"/>
                  </a:solidFill>
                  <a:latin typeface="Calibri"/>
                  <a:ea typeface="Calibri"/>
                  <a:cs typeface="Calibri"/>
                  <a:sym typeface="Calibri"/>
                </a:rPr>
                <a:t>
</a:t>
              </a:r>
              <a:endParaRPr sz="1600" b="1" dirty="0">
                <a:solidFill>
                  <a:srgbClr val="3F3F3F"/>
                </a:solidFill>
                <a:latin typeface="Calibri"/>
                <a:ea typeface="Calibri"/>
                <a:cs typeface="Calibri"/>
                <a:sym typeface="Calibri"/>
              </a:endParaRPr>
            </a:p>
          </p:txBody>
        </p:sp>
      </p:grpSp>
      <p:grpSp>
        <p:nvGrpSpPr>
          <p:cNvPr id="459" name="Google Shape;459;p28"/>
          <p:cNvGrpSpPr/>
          <p:nvPr/>
        </p:nvGrpSpPr>
        <p:grpSpPr>
          <a:xfrm>
            <a:off x="8112225" y="2084853"/>
            <a:ext cx="3385977" cy="627923"/>
            <a:chOff x="803640" y="3362835"/>
            <a:chExt cx="2059657" cy="470942"/>
          </a:xfrm>
        </p:grpSpPr>
        <p:sp>
          <p:nvSpPr>
            <p:cNvPr id="460" name="Google Shape;460;p28"/>
            <p:cNvSpPr txBox="1"/>
            <p:nvPr/>
          </p:nvSpPr>
          <p:spPr>
            <a:xfrm>
              <a:off x="803640" y="3579862"/>
              <a:ext cx="2059657" cy="253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461" name="Google Shape;461;p28"/>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lvl="0"/>
              <a:r>
                <a:rPr lang="en-GB" sz="1600" b="1" dirty="0" err="1">
                  <a:solidFill>
                    <a:srgbClr val="3F3F3F"/>
                  </a:solidFill>
                  <a:latin typeface="Calibri"/>
                  <a:ea typeface="Calibri"/>
                  <a:cs typeface="Calibri"/>
                  <a:sym typeface="Calibri"/>
                </a:rPr>
                <a:t>Autoefficacia</a:t>
              </a:r>
              <a:endParaRPr sz="1600" b="1" dirty="0">
                <a:solidFill>
                  <a:srgbClr val="3F3F3F"/>
                </a:solidFill>
                <a:latin typeface="Calibri"/>
                <a:ea typeface="Calibri"/>
                <a:cs typeface="Calibri"/>
                <a:sym typeface="Calibri"/>
              </a:endParaRPr>
            </a:p>
          </p:txBody>
        </p:sp>
      </p:grpSp>
      <p:grpSp>
        <p:nvGrpSpPr>
          <p:cNvPr id="462" name="Google Shape;462;p28"/>
          <p:cNvGrpSpPr/>
          <p:nvPr/>
        </p:nvGrpSpPr>
        <p:grpSpPr>
          <a:xfrm>
            <a:off x="7513214" y="4291295"/>
            <a:ext cx="3385977" cy="627923"/>
            <a:chOff x="803640" y="3362835"/>
            <a:chExt cx="2059657" cy="470942"/>
          </a:xfrm>
        </p:grpSpPr>
        <p:sp>
          <p:nvSpPr>
            <p:cNvPr id="463" name="Google Shape;463;p28"/>
            <p:cNvSpPr txBox="1"/>
            <p:nvPr/>
          </p:nvSpPr>
          <p:spPr>
            <a:xfrm>
              <a:off x="803640" y="3579862"/>
              <a:ext cx="2059657" cy="253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3F3F3F"/>
                  </a:solidFill>
                  <a:latin typeface="Calibri"/>
                  <a:ea typeface="Calibri"/>
                  <a:cs typeface="Calibri"/>
                  <a:sym typeface="Calibri"/>
                </a:rPr>
                <a:t>   </a:t>
              </a:r>
              <a:endParaRPr sz="1600">
                <a:solidFill>
                  <a:srgbClr val="3F3F3F"/>
                </a:solidFill>
                <a:latin typeface="Calibri"/>
                <a:ea typeface="Calibri"/>
                <a:cs typeface="Calibri"/>
                <a:sym typeface="Calibri"/>
              </a:endParaRPr>
            </a:p>
          </p:txBody>
        </p:sp>
        <p:sp>
          <p:nvSpPr>
            <p:cNvPr id="464" name="Google Shape;464;p28"/>
            <p:cNvSpPr txBox="1"/>
            <p:nvPr/>
          </p:nvSpPr>
          <p:spPr>
            <a:xfrm>
              <a:off x="803640" y="3362835"/>
              <a:ext cx="2059657" cy="438551"/>
            </a:xfrm>
            <a:prstGeom prst="rect">
              <a:avLst/>
            </a:prstGeom>
            <a:noFill/>
            <a:ln>
              <a:noFill/>
            </a:ln>
          </p:spPr>
          <p:txBody>
            <a:bodyPr spcFirstLastPara="1" wrap="square" lIns="91425" tIns="45700" rIns="91425" bIns="45700" anchor="t" anchorCtr="0">
              <a:spAutoFit/>
            </a:bodyPr>
            <a:lstStyle/>
            <a:p>
              <a:pPr lvl="0"/>
              <a:r>
                <a:rPr lang="en-GB" sz="1600" b="1" dirty="0" err="1">
                  <a:solidFill>
                    <a:srgbClr val="3F3F3F"/>
                  </a:solidFill>
                  <a:latin typeface="Calibri"/>
                  <a:ea typeface="Calibri"/>
                  <a:cs typeface="Calibri"/>
                  <a:sym typeface="Calibri"/>
                </a:rPr>
                <a:t>Consapevolezza</a:t>
              </a:r>
              <a:r>
                <a:rPr lang="en-GB" sz="1600" b="1" dirty="0">
                  <a:solidFill>
                    <a:srgbClr val="3F3F3F"/>
                  </a:solidFill>
                  <a:latin typeface="Calibri"/>
                  <a:ea typeface="Calibri"/>
                  <a:cs typeface="Calibri"/>
                  <a:sym typeface="Calibri"/>
                </a:rPr>
                <a:t>
</a:t>
              </a:r>
              <a:endParaRPr sz="1600" b="1" dirty="0">
                <a:solidFill>
                  <a:srgbClr val="3F3F3F"/>
                </a:solidFill>
                <a:latin typeface="Calibri"/>
                <a:ea typeface="Calibri"/>
                <a:cs typeface="Calibri"/>
                <a:sym typeface="Calibri"/>
              </a:endParaRPr>
            </a:p>
          </p:txBody>
        </p:sp>
      </p:grpSp>
      <p:sp>
        <p:nvSpPr>
          <p:cNvPr id="465" name="Google Shape;465;p28"/>
          <p:cNvSpPr txBox="1"/>
          <p:nvPr/>
        </p:nvSpPr>
        <p:spPr>
          <a:xfrm>
            <a:off x="948243" y="2115474"/>
            <a:ext cx="3569301" cy="2062063"/>
          </a:xfrm>
          <a:prstGeom prst="rect">
            <a:avLst/>
          </a:prstGeom>
          <a:noFill/>
          <a:ln>
            <a:noFill/>
          </a:ln>
        </p:spPr>
        <p:txBody>
          <a:bodyPr spcFirstLastPara="1" wrap="square" lIns="91425" tIns="45700" rIns="91425" bIns="45700" anchor="t" anchorCtr="0">
            <a:spAutoFit/>
          </a:bodyPr>
          <a:lstStyle/>
          <a:p>
            <a:pPr lvl="0" algn="just"/>
            <a:r>
              <a:rPr lang="en-GB" sz="1600" dirty="0">
                <a:solidFill>
                  <a:schemeClr val="dk1"/>
                </a:solidFill>
                <a:latin typeface="Calibri"/>
                <a:ea typeface="Calibri"/>
                <a:cs typeface="Calibri"/>
                <a:sym typeface="Calibri"/>
              </a:rPr>
              <a:t>Il senso di </a:t>
            </a:r>
            <a:r>
              <a:rPr lang="en-GB" sz="1600" dirty="0" err="1">
                <a:solidFill>
                  <a:schemeClr val="dk1"/>
                </a:solidFill>
                <a:latin typeface="Calibri"/>
                <a:ea typeface="Calibri"/>
                <a:cs typeface="Calibri"/>
                <a:sym typeface="Calibri"/>
              </a:rPr>
              <a:t>iniziativa</a:t>
            </a:r>
            <a:r>
              <a:rPr lang="en-GB" sz="1600" dirty="0">
                <a:solidFill>
                  <a:schemeClr val="dk1"/>
                </a:solidFill>
                <a:latin typeface="Calibri"/>
                <a:ea typeface="Calibri"/>
                <a:cs typeface="Calibri"/>
                <a:sym typeface="Calibri"/>
              </a:rPr>
              <a:t> e </a:t>
            </a:r>
            <a:r>
              <a:rPr lang="en-GB" sz="1600" dirty="0" err="1">
                <a:solidFill>
                  <a:schemeClr val="dk1"/>
                </a:solidFill>
                <a:latin typeface="Calibri"/>
                <a:ea typeface="Calibri"/>
                <a:cs typeface="Calibri"/>
                <a:sym typeface="Calibri"/>
              </a:rPr>
              <a:t>imprenditorialità</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riferisce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alla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capacità</a:t>
            </a:r>
            <a:r>
              <a:rPr lang="en-GB" sz="1600" dirty="0">
                <a:solidFill>
                  <a:schemeClr val="dk1"/>
                </a:solidFill>
                <a:latin typeface="Calibri"/>
                <a:ea typeface="Calibri"/>
                <a:cs typeface="Calibri"/>
                <a:sym typeface="Calibri"/>
              </a:rPr>
              <a:t> di un </a:t>
            </a:r>
            <a:r>
              <a:rPr lang="en-GB" sz="1600" dirty="0" err="1">
                <a:solidFill>
                  <a:schemeClr val="dk1"/>
                </a:solidFill>
                <a:latin typeface="Calibri"/>
                <a:ea typeface="Calibri"/>
                <a:cs typeface="Calibri"/>
                <a:sym typeface="Calibri"/>
              </a:rPr>
              <a:t>individuo</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trasformare</a:t>
            </a:r>
            <a:r>
              <a:rPr lang="en-GB" sz="1600" dirty="0">
                <a:solidFill>
                  <a:schemeClr val="dk1"/>
                </a:solidFill>
                <a:latin typeface="Calibri"/>
                <a:ea typeface="Calibri"/>
                <a:cs typeface="Calibri"/>
                <a:sym typeface="Calibri"/>
              </a:rPr>
              <a:t> le idee in azione. Include </a:t>
            </a:r>
            <a:r>
              <a:rPr lang="en-GB" sz="1600" dirty="0" err="1">
                <a:solidFill>
                  <a:schemeClr val="dk1"/>
                </a:solidFill>
                <a:latin typeface="Calibri"/>
                <a:ea typeface="Calibri"/>
                <a:cs typeface="Calibri"/>
                <a:sym typeface="Calibri"/>
              </a:rPr>
              <a:t>creatività</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innovazione</a:t>
            </a:r>
            <a:r>
              <a:rPr lang="en-GB" sz="1600" dirty="0">
                <a:solidFill>
                  <a:schemeClr val="dk1"/>
                </a:solidFill>
                <a:latin typeface="Calibri"/>
                <a:ea typeface="Calibri"/>
                <a:cs typeface="Calibri"/>
                <a:sym typeface="Calibri"/>
              </a:rPr>
              <a:t> e </a:t>
            </a:r>
            <a:r>
              <a:rPr lang="en-GB" sz="1600" dirty="0" err="1">
                <a:solidFill>
                  <a:schemeClr val="dk1"/>
                </a:solidFill>
                <a:latin typeface="Calibri"/>
                <a:ea typeface="Calibri"/>
                <a:cs typeface="Calibri"/>
                <a:sym typeface="Calibri"/>
              </a:rPr>
              <a:t>assunzione</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rischi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nonché</a:t>
            </a:r>
            <a:r>
              <a:rPr lang="en-GB" sz="1600" dirty="0">
                <a:solidFill>
                  <a:schemeClr val="dk1"/>
                </a:solidFill>
                <a:latin typeface="Calibri"/>
                <a:ea typeface="Calibri"/>
                <a:cs typeface="Calibri"/>
                <a:sym typeface="Calibri"/>
              </a:rPr>
              <a:t> la </a:t>
            </a:r>
            <a:r>
              <a:rPr lang="en-GB" sz="1600" dirty="0" err="1">
                <a:solidFill>
                  <a:schemeClr val="dk1"/>
                </a:solidFill>
                <a:latin typeface="Calibri"/>
                <a:ea typeface="Calibri"/>
                <a:cs typeface="Calibri"/>
                <a:sym typeface="Calibri"/>
              </a:rPr>
              <a:t>capacità</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pianificare</a:t>
            </a:r>
            <a:r>
              <a:rPr lang="en-GB" sz="1600" dirty="0">
                <a:solidFill>
                  <a:schemeClr val="dk1"/>
                </a:solidFill>
                <a:latin typeface="Calibri"/>
                <a:ea typeface="Calibri"/>
                <a:cs typeface="Calibri"/>
                <a:sym typeface="Calibri"/>
              </a:rPr>
              <a:t> e </a:t>
            </a:r>
            <a:r>
              <a:rPr lang="en-GB" sz="1600" dirty="0" err="1">
                <a:solidFill>
                  <a:schemeClr val="dk1"/>
                </a:solidFill>
                <a:latin typeface="Calibri"/>
                <a:ea typeface="Calibri"/>
                <a:cs typeface="Calibri"/>
                <a:sym typeface="Calibri"/>
              </a:rPr>
              <a:t>gestire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progetti</a:t>
            </a:r>
            <a:r>
              <a:rPr lang="en-GB" sz="1600" dirty="0">
                <a:solidFill>
                  <a:schemeClr val="dk1"/>
                </a:solidFill>
                <a:latin typeface="Calibri"/>
                <a:ea typeface="Calibri"/>
                <a:cs typeface="Calibri"/>
                <a:sym typeface="Calibri"/>
              </a:rPr>
              <a:t> al fine di </a:t>
            </a:r>
            <a:r>
              <a:rPr lang="en-GB" sz="1600" dirty="0" err="1">
                <a:solidFill>
                  <a:schemeClr val="dk1"/>
                </a:solidFill>
                <a:latin typeface="Calibri"/>
                <a:ea typeface="Calibri"/>
                <a:cs typeface="Calibri"/>
                <a:sym typeface="Calibri"/>
              </a:rPr>
              <a:t>raggiungere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gli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obiettivi</a:t>
            </a:r>
            <a:r>
              <a:rPr lang="en-GB" sz="1600" dirty="0">
                <a:solidFill>
                  <a:schemeClr val="dk1"/>
                </a:solidFill>
                <a:latin typeface="Calibri"/>
                <a:ea typeface="Calibri"/>
                <a:cs typeface="Calibri"/>
                <a:sym typeface="Calibri"/>
              </a:rPr>
              <a:t>.
</a:t>
            </a:r>
            <a:endParaRPr dirty="0"/>
          </a:p>
        </p:txBody>
      </p:sp>
      <p:sp>
        <p:nvSpPr>
          <p:cNvPr id="466" name="Google Shape;466;p28"/>
          <p:cNvSpPr txBox="1"/>
          <p:nvPr/>
        </p:nvSpPr>
        <p:spPr>
          <a:xfrm>
            <a:off x="8098378" y="2372881"/>
            <a:ext cx="3897928" cy="1323399"/>
          </a:xfrm>
          <a:prstGeom prst="rect">
            <a:avLst/>
          </a:prstGeom>
          <a:noFill/>
          <a:ln>
            <a:noFill/>
          </a:ln>
        </p:spPr>
        <p:txBody>
          <a:bodyPr spcFirstLastPara="1" wrap="square" lIns="91425" tIns="45700" rIns="91425" bIns="45700" anchor="t" anchorCtr="0">
            <a:spAutoFit/>
          </a:bodyPr>
          <a:lstStyle/>
          <a:p>
            <a:pPr lvl="0" algn="just"/>
            <a:r>
              <a:rPr lang="en-GB" sz="1600" dirty="0" err="1">
                <a:solidFill>
                  <a:schemeClr val="dk1"/>
                </a:solidFill>
                <a:latin typeface="Calibri"/>
                <a:ea typeface="Calibri"/>
                <a:cs typeface="Calibri"/>
                <a:sym typeface="Calibri"/>
              </a:rPr>
              <a:t>L'autoefficacia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riferisce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alla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convinzione</a:t>
            </a:r>
            <a:r>
              <a:rPr lang="en-GB" sz="1600" dirty="0">
                <a:solidFill>
                  <a:schemeClr val="dk1"/>
                </a:solidFill>
                <a:latin typeface="Calibri"/>
                <a:ea typeface="Calibri"/>
                <a:cs typeface="Calibri"/>
                <a:sym typeface="Calibri"/>
              </a:rPr>
              <a:t> di un </a:t>
            </a:r>
            <a:r>
              <a:rPr lang="en-GB" sz="1600" dirty="0" err="1">
                <a:solidFill>
                  <a:schemeClr val="dk1"/>
                </a:solidFill>
                <a:latin typeface="Calibri"/>
                <a:ea typeface="Calibri"/>
                <a:cs typeface="Calibri"/>
                <a:sym typeface="Calibri"/>
              </a:rPr>
              <a:t>individuo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nella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sua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capacità</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eseguire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comportamenti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necessari</a:t>
            </a:r>
            <a:r>
              <a:rPr lang="en-GB" sz="1600" dirty="0">
                <a:solidFill>
                  <a:schemeClr val="dk1"/>
                </a:solidFill>
                <a:latin typeface="Calibri"/>
                <a:ea typeface="Calibri"/>
                <a:cs typeface="Calibri"/>
                <a:sym typeface="Calibri"/>
              </a:rPr>
              <a:t> per </a:t>
            </a:r>
            <a:r>
              <a:rPr lang="en-GB" sz="1600" dirty="0" err="1">
                <a:solidFill>
                  <a:schemeClr val="dk1"/>
                </a:solidFill>
                <a:latin typeface="Calibri"/>
                <a:ea typeface="Calibri"/>
                <a:cs typeface="Calibri"/>
                <a:sym typeface="Calibri"/>
              </a:rPr>
              <a:t>produrre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risultati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specifici</a:t>
            </a:r>
            <a:r>
              <a:rPr lang="en-GB" sz="1600" dirty="0">
                <a:solidFill>
                  <a:schemeClr val="dk1"/>
                </a:solidFill>
                <a:latin typeface="Calibri"/>
                <a:ea typeface="Calibri"/>
                <a:cs typeface="Calibri"/>
                <a:sym typeface="Calibri"/>
              </a:rPr>
              <a:t>
</a:t>
            </a:r>
            <a:endParaRPr dirty="0"/>
          </a:p>
        </p:txBody>
      </p:sp>
      <p:sp>
        <p:nvSpPr>
          <p:cNvPr id="467" name="Google Shape;467;p28"/>
          <p:cNvSpPr txBox="1"/>
          <p:nvPr/>
        </p:nvSpPr>
        <p:spPr>
          <a:xfrm>
            <a:off x="7513214" y="4580664"/>
            <a:ext cx="4254210" cy="1815841"/>
          </a:xfrm>
          <a:prstGeom prst="rect">
            <a:avLst/>
          </a:prstGeom>
          <a:noFill/>
          <a:ln>
            <a:noFill/>
          </a:ln>
        </p:spPr>
        <p:txBody>
          <a:bodyPr spcFirstLastPara="1" wrap="square" lIns="91425" tIns="45700" rIns="91425" bIns="45700" anchor="t" anchorCtr="0">
            <a:spAutoFit/>
          </a:bodyPr>
          <a:lstStyle/>
          <a:p>
            <a:pPr lvl="0" algn="just"/>
            <a:r>
              <a:rPr lang="en-GB" sz="1600" dirty="0">
                <a:solidFill>
                  <a:schemeClr val="dk1"/>
                </a:solidFill>
                <a:latin typeface="Calibri"/>
                <a:ea typeface="Calibri"/>
                <a:cs typeface="Calibri"/>
                <a:sym typeface="Calibri"/>
              </a:rPr>
              <a:t>La </a:t>
            </a:r>
            <a:r>
              <a:rPr lang="en-GB" sz="1600" dirty="0" err="1">
                <a:solidFill>
                  <a:schemeClr val="dk1"/>
                </a:solidFill>
                <a:latin typeface="Calibri"/>
                <a:ea typeface="Calibri"/>
                <a:cs typeface="Calibri"/>
                <a:sym typeface="Calibri"/>
              </a:rPr>
              <a:t>consapevolezza</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sé</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è</a:t>
            </a:r>
            <a:r>
              <a:rPr lang="en-GB" sz="1600" dirty="0">
                <a:solidFill>
                  <a:schemeClr val="dk1"/>
                </a:solidFill>
                <a:latin typeface="Calibri"/>
                <a:ea typeface="Calibri"/>
                <a:cs typeface="Calibri"/>
                <a:sym typeface="Calibri"/>
              </a:rPr>
              <a:t> la </a:t>
            </a:r>
            <a:r>
              <a:rPr lang="en-GB" sz="1600" dirty="0" err="1">
                <a:solidFill>
                  <a:schemeClr val="dk1"/>
                </a:solidFill>
                <a:latin typeface="Calibri"/>
                <a:ea typeface="Calibri"/>
                <a:cs typeface="Calibri"/>
                <a:sym typeface="Calibri"/>
              </a:rPr>
              <a:t>tua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capacità</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percepire</a:t>
            </a:r>
            <a:r>
              <a:rPr lang="en-GB" sz="1600" dirty="0">
                <a:solidFill>
                  <a:schemeClr val="dk1"/>
                </a:solidFill>
                <a:latin typeface="Calibri"/>
                <a:ea typeface="Calibri"/>
                <a:cs typeface="Calibri"/>
                <a:sym typeface="Calibri"/>
              </a:rPr>
              <a:t> e </a:t>
            </a:r>
            <a:r>
              <a:rPr lang="en-GB" sz="1600" dirty="0" err="1">
                <a:solidFill>
                  <a:schemeClr val="dk1"/>
                </a:solidFill>
                <a:latin typeface="Calibri"/>
                <a:ea typeface="Calibri"/>
                <a:cs typeface="Calibri"/>
                <a:sym typeface="Calibri"/>
              </a:rPr>
              <a:t>comprendere</a:t>
            </a:r>
            <a:r>
              <a:rPr lang="en-GB" sz="1600" dirty="0">
                <a:solidFill>
                  <a:schemeClr val="dk1"/>
                </a:solidFill>
                <a:latin typeface="Calibri"/>
                <a:ea typeface="Calibri"/>
                <a:cs typeface="Calibri"/>
                <a:sym typeface="Calibri"/>
              </a:rPr>
              <a:t> le </a:t>
            </a:r>
            <a:r>
              <a:rPr lang="en-GB" sz="1600" dirty="0" err="1">
                <a:solidFill>
                  <a:schemeClr val="dk1"/>
                </a:solidFill>
                <a:latin typeface="Calibri"/>
                <a:ea typeface="Calibri"/>
                <a:cs typeface="Calibri"/>
                <a:sym typeface="Calibri"/>
              </a:rPr>
              <a:t>cose</a:t>
            </a:r>
            <a:r>
              <a:rPr lang="en-GB" sz="1600" dirty="0">
                <a:solidFill>
                  <a:schemeClr val="dk1"/>
                </a:solidFill>
                <a:latin typeface="Calibri"/>
                <a:ea typeface="Calibri"/>
                <a:cs typeface="Calibri"/>
                <a:sym typeface="Calibri"/>
              </a:rPr>
              <a:t> che </a:t>
            </a:r>
            <a:r>
              <a:rPr lang="en-GB" sz="1600" dirty="0" err="1">
                <a:solidFill>
                  <a:schemeClr val="dk1"/>
                </a:solidFill>
                <a:latin typeface="Calibri"/>
                <a:ea typeface="Calibri"/>
                <a:cs typeface="Calibri"/>
                <a:sym typeface="Calibri"/>
              </a:rPr>
              <a:t>ti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rendono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ciò</a:t>
            </a:r>
            <a:r>
              <a:rPr lang="en-GB" sz="1600" dirty="0">
                <a:solidFill>
                  <a:schemeClr val="dk1"/>
                </a:solidFill>
                <a:latin typeface="Calibri"/>
                <a:ea typeface="Calibri"/>
                <a:cs typeface="Calibri"/>
                <a:sym typeface="Calibri"/>
              </a:rPr>
              <a:t> che sei come </a:t>
            </a:r>
            <a:r>
              <a:rPr lang="en-GB" sz="1600" dirty="0" err="1">
                <a:solidFill>
                  <a:schemeClr val="dk1"/>
                </a:solidFill>
                <a:latin typeface="Calibri"/>
                <a:ea typeface="Calibri"/>
                <a:cs typeface="Calibri"/>
                <a:sym typeface="Calibri"/>
              </a:rPr>
              <a:t>individuo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inclusa</a:t>
            </a:r>
            <a:r>
              <a:rPr lang="en-GB" sz="1600" dirty="0">
                <a:solidFill>
                  <a:schemeClr val="dk1"/>
                </a:solidFill>
                <a:latin typeface="Calibri"/>
                <a:ea typeface="Calibri"/>
                <a:cs typeface="Calibri"/>
                <a:sym typeface="Calibri"/>
              </a:rPr>
              <a:t> la </a:t>
            </a:r>
            <a:r>
              <a:rPr lang="en-GB" sz="1600" dirty="0" err="1">
                <a:solidFill>
                  <a:schemeClr val="dk1"/>
                </a:solidFill>
                <a:latin typeface="Calibri"/>
                <a:ea typeface="Calibri"/>
                <a:cs typeface="Calibri"/>
                <a:sym typeface="Calibri"/>
              </a:rPr>
              <a:t>tua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personalità</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azioni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valori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credenze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emozioni</a:t>
            </a:r>
            <a:r>
              <a:rPr lang="en-GB" sz="1600" dirty="0">
                <a:solidFill>
                  <a:schemeClr val="dk1"/>
                </a:solidFill>
                <a:latin typeface="Calibri"/>
                <a:ea typeface="Calibri"/>
                <a:cs typeface="Calibri"/>
                <a:sym typeface="Calibri"/>
              </a:rPr>
              <a:t> e </a:t>
            </a:r>
            <a:r>
              <a:rPr lang="en-GB" sz="1600" dirty="0" err="1">
                <a:solidFill>
                  <a:schemeClr val="dk1"/>
                </a:solidFill>
                <a:latin typeface="Calibri"/>
                <a:ea typeface="Calibri"/>
                <a:cs typeface="Calibri"/>
                <a:sym typeface="Calibri"/>
              </a:rPr>
              <a:t>pensieri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Essenzialmente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è</a:t>
            </a:r>
            <a:r>
              <a:rPr lang="en-GB" sz="1600" dirty="0">
                <a:solidFill>
                  <a:schemeClr val="dk1"/>
                </a:solidFill>
                <a:latin typeface="Calibri"/>
                <a:ea typeface="Calibri"/>
                <a:cs typeface="Calibri"/>
                <a:sym typeface="Calibri"/>
              </a:rPr>
              <a:t> uno </a:t>
            </a:r>
            <a:r>
              <a:rPr lang="en-GB" sz="1600" dirty="0" err="1">
                <a:solidFill>
                  <a:schemeClr val="dk1"/>
                </a:solidFill>
                <a:latin typeface="Calibri"/>
                <a:ea typeface="Calibri"/>
                <a:cs typeface="Calibri"/>
                <a:sym typeface="Calibri"/>
              </a:rPr>
              <a:t>stato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psicologico</a:t>
            </a:r>
            <a:r>
              <a:rPr lang="en-GB" sz="1600" dirty="0">
                <a:solidFill>
                  <a:schemeClr val="dk1"/>
                </a:solidFill>
                <a:latin typeface="Calibri"/>
                <a:ea typeface="Calibri"/>
                <a:cs typeface="Calibri"/>
                <a:sym typeface="Calibri"/>
              </a:rPr>
              <a:t> in cui il </a:t>
            </a:r>
            <a:r>
              <a:rPr lang="en-GB" sz="1600" dirty="0" err="1">
                <a:solidFill>
                  <a:schemeClr val="dk1"/>
                </a:solidFill>
                <a:latin typeface="Calibri"/>
                <a:ea typeface="Calibri"/>
                <a:cs typeface="Calibri"/>
                <a:sym typeface="Calibri"/>
              </a:rPr>
              <a:t>sé</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diventa</a:t>
            </a:r>
            <a:r>
              <a:rPr lang="en-GB" sz="1600" dirty="0">
                <a:solidFill>
                  <a:schemeClr val="dk1"/>
                </a:solidFill>
                <a:latin typeface="Calibri"/>
                <a:ea typeface="Calibri"/>
                <a:cs typeface="Calibri"/>
                <a:sym typeface="Calibri"/>
              </a:rPr>
              <a:t> il </a:t>
            </a:r>
            <a:r>
              <a:rPr lang="en-GB" sz="1600" dirty="0" err="1">
                <a:solidFill>
                  <a:schemeClr val="dk1"/>
                </a:solidFill>
                <a:latin typeface="Calibri"/>
                <a:ea typeface="Calibri"/>
                <a:cs typeface="Calibri"/>
                <a:sym typeface="Calibri"/>
              </a:rPr>
              <a:t>centro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dell'attenzione</a:t>
            </a:r>
            <a:r>
              <a:rPr lang="en-GB" sz="1600" dirty="0">
                <a:solidFill>
                  <a:schemeClr val="dk1"/>
                </a:solidFill>
                <a:latin typeface="Calibri"/>
                <a:ea typeface="Calibri"/>
                <a:cs typeface="Calibri"/>
                <a:sym typeface="Calibri"/>
              </a:rPr>
              <a:t>.
</a:t>
            </a:r>
            <a:endParaRPr dirty="0"/>
          </a:p>
        </p:txBody>
      </p:sp>
      <p:sp>
        <p:nvSpPr>
          <p:cNvPr id="468" name="Google Shape;468;p28"/>
          <p:cNvSpPr txBox="1"/>
          <p:nvPr/>
        </p:nvSpPr>
        <p:spPr>
          <a:xfrm>
            <a:off x="96466" y="4408473"/>
            <a:ext cx="4514248" cy="2308284"/>
          </a:xfrm>
          <a:prstGeom prst="rect">
            <a:avLst/>
          </a:prstGeom>
          <a:noFill/>
          <a:ln>
            <a:noFill/>
          </a:ln>
        </p:spPr>
        <p:txBody>
          <a:bodyPr spcFirstLastPara="1" wrap="square" lIns="91425" tIns="45700" rIns="91425" bIns="45700" anchor="t" anchorCtr="0">
            <a:spAutoFit/>
          </a:bodyPr>
          <a:lstStyle/>
          <a:p>
            <a:pPr lvl="0" algn="just"/>
            <a:r>
              <a:rPr lang="en-GB" sz="1600" dirty="0">
                <a:solidFill>
                  <a:schemeClr val="dk1"/>
                </a:solidFill>
                <a:latin typeface="Calibri"/>
                <a:ea typeface="Calibri"/>
                <a:cs typeface="Calibri"/>
                <a:sym typeface="Calibri"/>
              </a:rPr>
              <a:t>La "</a:t>
            </a:r>
            <a:r>
              <a:rPr lang="en-GB" sz="1600" dirty="0" err="1">
                <a:solidFill>
                  <a:schemeClr val="dk1"/>
                </a:solidFill>
                <a:latin typeface="Calibri"/>
                <a:ea typeface="Calibri"/>
                <a:cs typeface="Calibri"/>
                <a:sym typeface="Calibri"/>
              </a:rPr>
              <a:t>motivazione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è</a:t>
            </a:r>
            <a:r>
              <a:rPr lang="en-GB" sz="1600" dirty="0">
                <a:solidFill>
                  <a:schemeClr val="dk1"/>
                </a:solidFill>
                <a:latin typeface="Calibri"/>
                <a:ea typeface="Calibri"/>
                <a:cs typeface="Calibri"/>
                <a:sym typeface="Calibri"/>
              </a:rPr>
              <a:t> il </a:t>
            </a:r>
            <a:r>
              <a:rPr lang="en-GB" sz="1600" dirty="0" err="1">
                <a:solidFill>
                  <a:schemeClr val="dk1"/>
                </a:solidFill>
                <a:latin typeface="Calibri"/>
                <a:ea typeface="Calibri"/>
                <a:cs typeface="Calibri"/>
                <a:sym typeface="Calibri"/>
              </a:rPr>
              <a:t>processo</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ispirare</a:t>
            </a:r>
            <a:r>
              <a:rPr lang="en-GB" sz="1600" dirty="0">
                <a:solidFill>
                  <a:schemeClr val="dk1"/>
                </a:solidFill>
                <a:latin typeface="Calibri"/>
                <a:ea typeface="Calibri"/>
                <a:cs typeface="Calibri"/>
                <a:sym typeface="Calibri"/>
              </a:rPr>
              <a:t> le </a:t>
            </a:r>
            <a:r>
              <a:rPr lang="en-GB" sz="1600" dirty="0" err="1">
                <a:solidFill>
                  <a:schemeClr val="dk1"/>
                </a:solidFill>
                <a:latin typeface="Calibri"/>
                <a:ea typeface="Calibri"/>
                <a:cs typeface="Calibri"/>
                <a:sym typeface="Calibri"/>
              </a:rPr>
              <a:t>persone</a:t>
            </a:r>
            <a:r>
              <a:rPr lang="en-GB" sz="1600" dirty="0">
                <a:solidFill>
                  <a:schemeClr val="dk1"/>
                </a:solidFill>
                <a:latin typeface="Calibri"/>
                <a:ea typeface="Calibri"/>
                <a:cs typeface="Calibri"/>
                <a:sym typeface="Calibri"/>
              </a:rPr>
              <a:t> al fine di </a:t>
            </a:r>
            <a:r>
              <a:rPr lang="en-GB" sz="1600" dirty="0" err="1">
                <a:solidFill>
                  <a:schemeClr val="dk1"/>
                </a:solidFill>
                <a:latin typeface="Calibri"/>
                <a:ea typeface="Calibri"/>
                <a:cs typeface="Calibri"/>
                <a:sym typeface="Calibri"/>
              </a:rPr>
              <a:t>intensificare</a:t>
            </a:r>
            <a:r>
              <a:rPr lang="en-GB" sz="1600" dirty="0">
                <a:solidFill>
                  <a:schemeClr val="dk1"/>
                </a:solidFill>
                <a:latin typeface="Calibri"/>
                <a:ea typeface="Calibri"/>
                <a:cs typeface="Calibri"/>
                <a:sym typeface="Calibri"/>
              </a:rPr>
              <a:t> il </a:t>
            </a:r>
            <a:r>
              <a:rPr lang="en-GB" sz="1600" dirty="0" err="1">
                <a:solidFill>
                  <a:schemeClr val="dk1"/>
                </a:solidFill>
                <a:latin typeface="Calibri"/>
                <a:ea typeface="Calibri"/>
                <a:cs typeface="Calibri"/>
                <a:sym typeface="Calibri"/>
              </a:rPr>
              <a:t>loro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desiderio</a:t>
            </a:r>
            <a:r>
              <a:rPr lang="en-GB" sz="1600" dirty="0">
                <a:solidFill>
                  <a:schemeClr val="dk1"/>
                </a:solidFill>
                <a:latin typeface="Calibri"/>
                <a:ea typeface="Calibri"/>
                <a:cs typeface="Calibri"/>
                <a:sym typeface="Calibri"/>
              </a:rPr>
              <a:t> e la </a:t>
            </a:r>
            <a:r>
              <a:rPr lang="en-GB" sz="1600" dirty="0" err="1">
                <a:solidFill>
                  <a:schemeClr val="dk1"/>
                </a:solidFill>
                <a:latin typeface="Calibri"/>
                <a:ea typeface="Calibri"/>
                <a:cs typeface="Calibri"/>
                <a:sym typeface="Calibri"/>
              </a:rPr>
              <a:t>loro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volontà</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svolgere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efficacemente</a:t>
            </a:r>
            <a:r>
              <a:rPr lang="en-GB" sz="1600" dirty="0">
                <a:solidFill>
                  <a:schemeClr val="dk1"/>
                </a:solidFill>
                <a:latin typeface="Calibri"/>
                <a:ea typeface="Calibri"/>
                <a:cs typeface="Calibri"/>
                <a:sym typeface="Calibri"/>
              </a:rPr>
              <a:t> i </a:t>
            </a:r>
            <a:r>
              <a:rPr lang="en-GB" sz="1600" dirty="0" err="1">
                <a:solidFill>
                  <a:schemeClr val="dk1"/>
                </a:solidFill>
                <a:latin typeface="Calibri"/>
                <a:ea typeface="Calibri"/>
                <a:cs typeface="Calibri"/>
                <a:sym typeface="Calibri"/>
              </a:rPr>
              <a:t>loro</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compiti</a:t>
            </a:r>
            <a:r>
              <a:rPr lang="en-GB" sz="1600" dirty="0">
                <a:solidFill>
                  <a:schemeClr val="dk1"/>
                </a:solidFill>
                <a:latin typeface="Calibri"/>
                <a:ea typeface="Calibri"/>
                <a:cs typeface="Calibri"/>
                <a:sym typeface="Calibri"/>
              </a:rPr>
              <a:t> e di </a:t>
            </a:r>
            <a:r>
              <a:rPr lang="en-GB" sz="1600" dirty="0" err="1">
                <a:solidFill>
                  <a:schemeClr val="dk1"/>
                </a:solidFill>
                <a:latin typeface="Calibri"/>
                <a:ea typeface="Calibri"/>
                <a:cs typeface="Calibri"/>
                <a:sym typeface="Calibri"/>
              </a:rPr>
              <a:t>cooperare</a:t>
            </a:r>
            <a:r>
              <a:rPr lang="en-GB" sz="1600" dirty="0">
                <a:solidFill>
                  <a:schemeClr val="dk1"/>
                </a:solidFill>
                <a:latin typeface="Calibri"/>
                <a:ea typeface="Calibri"/>
                <a:cs typeface="Calibri"/>
                <a:sym typeface="Calibri"/>
              </a:rPr>
              <a:t> per </a:t>
            </a:r>
            <a:r>
              <a:rPr lang="en-GB" sz="1600" dirty="0" err="1">
                <a:solidFill>
                  <a:schemeClr val="dk1"/>
                </a:solidFill>
                <a:latin typeface="Calibri"/>
                <a:ea typeface="Calibri"/>
                <a:cs typeface="Calibri"/>
                <a:sym typeface="Calibri"/>
              </a:rPr>
              <a:t>raggiungere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gli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obiettivi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comuni</a:t>
            </a:r>
            <a:r>
              <a:rPr lang="en-GB" sz="1600" dirty="0">
                <a:solidFill>
                  <a:schemeClr val="dk1"/>
                </a:solidFill>
                <a:latin typeface="Calibri"/>
                <a:ea typeface="Calibri"/>
                <a:cs typeface="Calibri"/>
                <a:sym typeface="Calibri"/>
              </a:rPr>
              <a:t> di </a:t>
            </a:r>
            <a:r>
              <a:rPr lang="en-GB" sz="1600" dirty="0" err="1">
                <a:solidFill>
                  <a:schemeClr val="dk1"/>
                </a:solidFill>
                <a:latin typeface="Calibri"/>
                <a:ea typeface="Calibri"/>
                <a:cs typeface="Calibri"/>
                <a:sym typeface="Calibri"/>
              </a:rPr>
              <a:t>un'impresa</a:t>
            </a:r>
            <a:r>
              <a:rPr lang="en-GB" sz="1600" dirty="0">
                <a:solidFill>
                  <a:schemeClr val="dk1"/>
                </a:solidFill>
                <a:latin typeface="Calibri"/>
                <a:ea typeface="Calibri"/>
                <a:cs typeface="Calibri"/>
                <a:sym typeface="Calibri"/>
              </a:rPr>
              <a:t>. In </a:t>
            </a:r>
            <a:r>
              <a:rPr lang="en-GB" sz="1600" dirty="0" err="1">
                <a:solidFill>
                  <a:schemeClr val="dk1"/>
                </a:solidFill>
                <a:latin typeface="Calibri"/>
                <a:ea typeface="Calibri"/>
                <a:cs typeface="Calibri"/>
                <a:sym typeface="Calibri"/>
              </a:rPr>
              <a:t>altre</a:t>
            </a:r>
            <a:r>
              <a:rPr lang="en-GB" sz="1600" dirty="0">
                <a:solidFill>
                  <a:schemeClr val="dk1"/>
                </a:solidFill>
                <a:latin typeface="Calibri"/>
                <a:ea typeface="Calibri"/>
                <a:cs typeface="Calibri"/>
                <a:sym typeface="Calibri"/>
              </a:rPr>
              <a:t> parole, </a:t>
            </a:r>
            <a:r>
              <a:rPr lang="en-GB" sz="1600" dirty="0" err="1">
                <a:solidFill>
                  <a:schemeClr val="dk1"/>
                </a:solidFill>
                <a:latin typeface="Calibri"/>
                <a:ea typeface="Calibri"/>
                <a:cs typeface="Calibri"/>
                <a:sym typeface="Calibri"/>
              </a:rPr>
              <a:t>significa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indurre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istigare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incitare</a:t>
            </a:r>
            <a:r>
              <a:rPr lang="en-GB" sz="1600" dirty="0">
                <a:solidFill>
                  <a:schemeClr val="dk1"/>
                </a:solidFill>
                <a:latin typeface="Calibri"/>
                <a:ea typeface="Calibri"/>
                <a:cs typeface="Calibri"/>
                <a:sym typeface="Calibri"/>
              </a:rPr>
              <a:t> o </a:t>
            </a:r>
            <a:r>
              <a:rPr lang="en-GB" sz="1600" dirty="0" err="1">
                <a:solidFill>
                  <a:schemeClr val="dk1"/>
                </a:solidFill>
                <a:latin typeface="Calibri"/>
                <a:ea typeface="Calibri"/>
                <a:cs typeface="Calibri"/>
                <a:sym typeface="Calibri"/>
              </a:rPr>
              <a:t>spingere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qualcuno</a:t>
            </a:r>
            <a:r>
              <a:rPr lang="en-GB" sz="1600" dirty="0">
                <a:solidFill>
                  <a:schemeClr val="dk1"/>
                </a:solidFill>
                <a:latin typeface="Calibri"/>
                <a:ea typeface="Calibri"/>
                <a:cs typeface="Calibri"/>
                <a:sym typeface="Calibri"/>
              </a:rPr>
              <a:t> a una </a:t>
            </a:r>
            <a:r>
              <a:rPr lang="en-GB" sz="1600" dirty="0" err="1">
                <a:solidFill>
                  <a:schemeClr val="dk1"/>
                </a:solidFill>
                <a:latin typeface="Calibri"/>
                <a:ea typeface="Calibri"/>
                <a:cs typeface="Calibri"/>
                <a:sym typeface="Calibri"/>
              </a:rPr>
              <a:t>particolare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linea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d'azione</a:t>
            </a:r>
            <a:r>
              <a:rPr lang="en-GB" sz="1600" dirty="0">
                <a:solidFill>
                  <a:schemeClr val="dk1"/>
                </a:solidFill>
                <a:latin typeface="Calibri"/>
                <a:ea typeface="Calibri"/>
                <a:cs typeface="Calibri"/>
                <a:sym typeface="Calibri"/>
              </a:rPr>
              <a:t> per </a:t>
            </a:r>
            <a:r>
              <a:rPr lang="en-GB" sz="1600" dirty="0" err="1">
                <a:solidFill>
                  <a:schemeClr val="dk1"/>
                </a:solidFill>
                <a:latin typeface="Calibri"/>
                <a:ea typeface="Calibri"/>
                <a:cs typeface="Calibri"/>
                <a:sym typeface="Calibri"/>
              </a:rPr>
              <a:t>ottenere</a:t>
            </a:r>
            <a:r>
              <a:rPr lang="en-GB" sz="1600" dirty="0">
                <a:solidFill>
                  <a:schemeClr val="dk1"/>
                </a:solidFill>
                <a:latin typeface="Calibri"/>
                <a:ea typeface="Calibri"/>
                <a:cs typeface="Calibri"/>
                <a:sym typeface="Calibri"/>
              </a:rPr>
              <a:t> i </a:t>
            </a:r>
            <a:r>
              <a:rPr lang="en-GB" sz="1600" dirty="0" err="1">
                <a:solidFill>
                  <a:schemeClr val="dk1"/>
                </a:solidFill>
                <a:latin typeface="Calibri"/>
                <a:ea typeface="Calibri"/>
                <a:cs typeface="Calibri"/>
                <a:sym typeface="Calibri"/>
              </a:rPr>
              <a:t>risultati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attesi</a:t>
            </a:r>
            <a:r>
              <a:rPr lang="en-GB" sz="1600" dirty="0">
                <a:solidFill>
                  <a:schemeClr val="dk1"/>
                </a:solidFill>
                <a:latin typeface="Calibri"/>
                <a:ea typeface="Calibri"/>
                <a:cs typeface="Calibri"/>
                <a:sym typeface="Calibri"/>
              </a:rPr>
              <a:t> da </a:t>
            </a:r>
            <a:r>
              <a:rPr lang="en-GB" sz="1600" dirty="0" err="1">
                <a:solidFill>
                  <a:schemeClr val="dk1"/>
                </a:solidFill>
                <a:latin typeface="Calibri"/>
                <a:ea typeface="Calibri"/>
                <a:cs typeface="Calibri"/>
                <a:sym typeface="Calibri"/>
              </a:rPr>
              <a:t>lui</a:t>
            </a:r>
            <a:r>
              <a:rPr lang="en-GB" sz="1600" dirty="0">
                <a:solidFill>
                  <a:schemeClr val="dk1"/>
                </a:solidFill>
                <a:latin typeface="Calibri"/>
                <a:ea typeface="Calibri"/>
                <a:cs typeface="Calibri"/>
                <a:sym typeface="Calibri"/>
              </a:rPr>
              <a:t>. 
</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9"/>
          <p:cNvSpPr/>
          <p:nvPr/>
        </p:nvSpPr>
        <p:spPr>
          <a:xfrm>
            <a:off x="287355" y="308371"/>
            <a:ext cx="11617291" cy="6384992"/>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474" name="Google Shape;474;p29"/>
          <p:cNvSpPr/>
          <p:nvPr/>
        </p:nvSpPr>
        <p:spPr>
          <a:xfrm>
            <a:off x="8961910" y="0"/>
            <a:ext cx="2688299" cy="6858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75" name="Google Shape;475;p29"/>
          <p:cNvSpPr txBox="1"/>
          <p:nvPr/>
        </p:nvSpPr>
        <p:spPr>
          <a:xfrm>
            <a:off x="9101476" y="2776901"/>
            <a:ext cx="2409165" cy="723966"/>
          </a:xfrm>
          <a:prstGeom prst="rect">
            <a:avLst/>
          </a:prstGeom>
          <a:noFill/>
          <a:ln>
            <a:noFill/>
          </a:ln>
        </p:spPr>
        <p:txBody>
          <a:bodyPr spcFirstLastPara="1" wrap="square" lIns="91425" tIns="45700" rIns="91425" bIns="45700" anchor="t" anchorCtr="0">
            <a:noAutofit/>
          </a:bodyPr>
          <a:lstStyle/>
          <a:p>
            <a:pPr lvl="0" algn="ctr">
              <a:buClr>
                <a:schemeClr val="lt1"/>
              </a:buClr>
              <a:buSzPts val="3733"/>
            </a:pPr>
            <a:r>
              <a:rPr lang="en-GB" sz="3733" b="1" dirty="0" err="1">
                <a:solidFill>
                  <a:schemeClr val="lt1"/>
                </a:solidFill>
                <a:latin typeface="Calibri"/>
                <a:ea typeface="Calibri"/>
                <a:cs typeface="Calibri"/>
                <a:sym typeface="Calibri"/>
              </a:rPr>
              <a:t>Risorse</a:t>
            </a:r>
            <a:r>
              <a:rPr lang="en-GB" sz="3733" b="1" dirty="0">
                <a:solidFill>
                  <a:schemeClr val="lt1"/>
                </a:solidFill>
                <a:latin typeface="Calibri"/>
                <a:ea typeface="Calibri"/>
                <a:cs typeface="Calibri"/>
                <a:sym typeface="Calibri"/>
              </a:rPr>
              <a:t>
</a:t>
            </a:r>
            <a:endParaRPr sz="2400" dirty="0">
              <a:solidFill>
                <a:schemeClr val="lt1"/>
              </a:solidFill>
              <a:latin typeface="Calibri"/>
              <a:ea typeface="Calibri"/>
              <a:cs typeface="Calibri"/>
              <a:sym typeface="Calibri"/>
            </a:endParaRPr>
          </a:p>
        </p:txBody>
      </p:sp>
      <p:pic>
        <p:nvPicPr>
          <p:cNvPr id="476" name="Google Shape;476;p29"/>
          <p:cNvPicPr preferRelativeResize="0"/>
          <p:nvPr/>
        </p:nvPicPr>
        <p:blipFill rotWithShape="1">
          <a:blip r:embed="rId3">
            <a:alphaModFix/>
          </a:blip>
          <a:srcRect/>
          <a:stretch/>
        </p:blipFill>
        <p:spPr>
          <a:xfrm>
            <a:off x="7023277" y="501251"/>
            <a:ext cx="1684196" cy="890427"/>
          </a:xfrm>
          <a:prstGeom prst="rect">
            <a:avLst/>
          </a:prstGeom>
          <a:noFill/>
          <a:ln>
            <a:noFill/>
          </a:ln>
        </p:spPr>
      </p:pic>
      <p:pic>
        <p:nvPicPr>
          <p:cNvPr id="477" name="Google Shape;477;p29" descr="A person sitting at a desk with a computer and a computer&#10;&#10;Description automatically generated with low confidence"/>
          <p:cNvPicPr preferRelativeResize="0"/>
          <p:nvPr/>
        </p:nvPicPr>
        <p:blipFill rotWithShape="1">
          <a:blip r:embed="rId4">
            <a:alphaModFix/>
          </a:blip>
          <a:srcRect/>
          <a:stretch/>
        </p:blipFill>
        <p:spPr>
          <a:xfrm>
            <a:off x="365588" y="5075287"/>
            <a:ext cx="1474342" cy="1474342"/>
          </a:xfrm>
          <a:prstGeom prst="rect">
            <a:avLst/>
          </a:prstGeom>
          <a:noFill/>
          <a:ln>
            <a:noFill/>
          </a:ln>
        </p:spPr>
      </p:pic>
      <p:sp>
        <p:nvSpPr>
          <p:cNvPr id="478" name="Google Shape;478;p29"/>
          <p:cNvSpPr txBox="1"/>
          <p:nvPr/>
        </p:nvSpPr>
        <p:spPr>
          <a:xfrm>
            <a:off x="634668" y="841999"/>
            <a:ext cx="6986427" cy="418576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https://esignals.fi/research/en/2021/02/24/the-impact-of-self-efficacy-on-entrepreneurship-performance</a:t>
            </a:r>
            <a:endParaRPr sz="1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http://keyconet.eun.org/initiative-and-entrepreneurship</a:t>
            </a:r>
            <a:endParaRPr sz="1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https://www.apa.org/pi/aids/resources/education/self-efficacy</a:t>
            </a:r>
            <a:endParaRPr sz="1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https://www.schooleducationgateway.eu/en/pub/resources/tutorials/entrepreneurship-empowering-y.htm</a:t>
            </a:r>
            <a:endParaRPr sz="1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https://online.hbs.edu/blog/post/characteristics-of-successful-entrepreneurs</a:t>
            </a:r>
            <a:endParaRPr sz="1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https://publications.jrc.ec.europa.eu/repository/handle/JRC120911</a:t>
            </a:r>
            <a:endParaRPr sz="1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https://www.fi.uu.nl/publicaties/literatuur/2018_eu_key_competences.pdf</a:t>
            </a:r>
            <a:endParaRPr sz="1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https://hbr.org/2018/01/what-self-awareness-really-is-and-how-to-cultivate-it</a:t>
            </a: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Veronika Agustini Srimulyani and Yustinus Budi Hermanto, </a:t>
            </a:r>
            <a:r>
              <a:rPr lang="en-GB" sz="1400" i="1">
                <a:solidFill>
                  <a:schemeClr val="dk1"/>
                </a:solidFill>
                <a:latin typeface="Calibri"/>
                <a:ea typeface="Calibri"/>
                <a:cs typeface="Calibri"/>
                <a:sym typeface="Calibri"/>
              </a:rPr>
              <a:t>Impact of Entrepreneurial Self-Efficacy and Entrepreneurial Motivation on Micro and Small Business Success for Food and Beverage Sector in East Java, Indonesia, </a:t>
            </a:r>
            <a:r>
              <a:rPr lang="en-GB" sz="1400">
                <a:solidFill>
                  <a:schemeClr val="dk1"/>
                </a:solidFill>
                <a:latin typeface="Calibri"/>
                <a:ea typeface="Calibri"/>
                <a:cs typeface="Calibri"/>
                <a:sym typeface="Calibri"/>
              </a:rPr>
              <a:t>Economies, 2022</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Bundera A., Self-efficacy mechanism in human agency”, American Psychologist, 1982</a:t>
            </a:r>
            <a:endParaRPr/>
          </a:p>
        </p:txBody>
      </p:sp>
      <p:sp>
        <p:nvSpPr>
          <p:cNvPr id="479" name="Google Shape;479;p29"/>
          <p:cNvSpPr txBox="1"/>
          <p:nvPr/>
        </p:nvSpPr>
        <p:spPr>
          <a:xfrm>
            <a:off x="2147300" y="5415836"/>
            <a:ext cx="5845995"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https://www.youtube.com/watch?v=tGdsOXZpyWE</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https://www.youtube.com/watch?v=agwsjYg9hJ8</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https://www.youtube.com/watch?v=4lTbWQ8zD3w</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287355" y="308371"/>
            <a:ext cx="11617291" cy="6384992"/>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47" name="Google Shape;147;p3"/>
          <p:cNvSpPr/>
          <p:nvPr/>
        </p:nvSpPr>
        <p:spPr>
          <a:xfrm>
            <a:off x="9018521" y="0"/>
            <a:ext cx="2688299" cy="6858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48" name="Google Shape;148;p3"/>
          <p:cNvSpPr txBox="1"/>
          <p:nvPr/>
        </p:nvSpPr>
        <p:spPr>
          <a:xfrm>
            <a:off x="8919609" y="2237406"/>
            <a:ext cx="2886122" cy="1920544"/>
          </a:xfrm>
          <a:prstGeom prst="rect">
            <a:avLst/>
          </a:prstGeom>
          <a:noFill/>
          <a:ln>
            <a:noFill/>
          </a:ln>
        </p:spPr>
        <p:txBody>
          <a:bodyPr spcFirstLastPara="1" wrap="square" lIns="91425" tIns="45700" rIns="91425" bIns="45700" anchor="t" anchorCtr="0">
            <a:noAutofit/>
          </a:bodyPr>
          <a:lstStyle/>
          <a:p>
            <a:pPr lvl="0" algn="ctr">
              <a:buClr>
                <a:schemeClr val="lt1"/>
              </a:buClr>
              <a:buSzPts val="3400"/>
            </a:pPr>
            <a:r>
              <a:rPr lang="en-GB" sz="3400" b="1" dirty="0">
                <a:solidFill>
                  <a:schemeClr val="lt1"/>
                </a:solidFill>
                <a:latin typeface="Calibri"/>
                <a:ea typeface="Calibri"/>
                <a:cs typeface="Calibri"/>
                <a:sym typeface="Calibri"/>
              </a:rPr>
              <a:t>Chi </a:t>
            </a:r>
            <a:r>
              <a:rPr lang="en-GB" sz="3400" b="1" dirty="0" err="1">
                <a:solidFill>
                  <a:schemeClr val="lt1"/>
                </a:solidFill>
                <a:latin typeface="Calibri"/>
                <a:ea typeface="Calibri"/>
                <a:cs typeface="Calibri"/>
                <a:sym typeface="Calibri"/>
              </a:rPr>
              <a:t>è</a:t>
            </a:r>
            <a:r>
              <a:rPr lang="en-GB" sz="3400" b="1" dirty="0">
                <a:solidFill>
                  <a:schemeClr val="lt1"/>
                </a:solidFill>
                <a:latin typeface="Calibri"/>
                <a:ea typeface="Calibri"/>
                <a:cs typeface="Calibri"/>
                <a:sym typeface="Calibri"/>
              </a:rPr>
              <a:t> un </a:t>
            </a:r>
            <a:r>
              <a:rPr lang="en-GB" sz="3400" b="1" dirty="0" err="1">
                <a:solidFill>
                  <a:schemeClr val="lt1"/>
                </a:solidFill>
                <a:latin typeface="Calibri"/>
                <a:ea typeface="Calibri"/>
                <a:cs typeface="Calibri"/>
                <a:sym typeface="Calibri"/>
              </a:rPr>
              <a:t>imprenditore</a:t>
            </a:r>
            <a:r>
              <a:rPr lang="en-GB" sz="3400" b="1" dirty="0">
                <a:solidFill>
                  <a:schemeClr val="lt1"/>
                </a:solidFill>
                <a:latin typeface="Calibri"/>
                <a:ea typeface="Calibri"/>
                <a:cs typeface="Calibri"/>
                <a:sym typeface="Calibri"/>
              </a:rPr>
              <a:t>?
</a:t>
            </a:r>
            <a:endParaRPr sz="3400" dirty="0">
              <a:solidFill>
                <a:schemeClr val="lt1"/>
              </a:solidFill>
              <a:latin typeface="Calibri"/>
              <a:ea typeface="Calibri"/>
              <a:cs typeface="Calibri"/>
              <a:sym typeface="Calibri"/>
            </a:endParaRPr>
          </a:p>
        </p:txBody>
      </p:sp>
      <p:sp>
        <p:nvSpPr>
          <p:cNvPr id="149" name="Google Shape;149;p3"/>
          <p:cNvSpPr txBox="1"/>
          <p:nvPr/>
        </p:nvSpPr>
        <p:spPr>
          <a:xfrm>
            <a:off x="1500526" y="562503"/>
            <a:ext cx="5110911" cy="1200288"/>
          </a:xfrm>
          <a:prstGeom prst="rect">
            <a:avLst/>
          </a:prstGeom>
          <a:solidFill>
            <a:schemeClr val="lt1"/>
          </a:solidFill>
          <a:ln>
            <a:noFill/>
          </a:ln>
        </p:spPr>
        <p:txBody>
          <a:bodyPr spcFirstLastPara="1" wrap="square" lIns="91425" tIns="45700" rIns="91425" bIns="45700" anchor="t" anchorCtr="0">
            <a:spAutoFit/>
          </a:bodyPr>
          <a:lstStyle/>
          <a:p>
            <a:pPr lvl="0" algn="ctr"/>
            <a:r>
              <a:rPr lang="en-GB" sz="1800" dirty="0">
                <a:solidFill>
                  <a:srgbClr val="3F3F3F"/>
                </a:solidFill>
                <a:latin typeface="Calibri"/>
                <a:ea typeface="Calibri"/>
                <a:cs typeface="Calibri"/>
                <a:sym typeface="Calibri"/>
              </a:rPr>
              <a:t>La </a:t>
            </a:r>
            <a:r>
              <a:rPr lang="en-GB" sz="1800" dirty="0" err="1">
                <a:solidFill>
                  <a:srgbClr val="3F3F3F"/>
                </a:solidFill>
                <a:latin typeface="Calibri"/>
                <a:ea typeface="Calibri"/>
                <a:cs typeface="Calibri"/>
                <a:sym typeface="Calibri"/>
              </a:rPr>
              <a:t>parola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imprenditore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deriva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originariamente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dalla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combinazione</a:t>
            </a:r>
            <a:r>
              <a:rPr lang="en-GB" sz="1800" dirty="0">
                <a:solidFill>
                  <a:srgbClr val="3F3F3F"/>
                </a:solidFill>
                <a:latin typeface="Calibri"/>
                <a:ea typeface="Calibri"/>
                <a:cs typeface="Calibri"/>
                <a:sym typeface="Calibri"/>
              </a:rPr>
              <a:t> di due parole </a:t>
            </a:r>
            <a:r>
              <a:rPr lang="en-GB" sz="1800" dirty="0" err="1">
                <a:solidFill>
                  <a:srgbClr val="3F3F3F"/>
                </a:solidFill>
                <a:latin typeface="Calibri"/>
                <a:ea typeface="Calibri"/>
                <a:cs typeface="Calibri"/>
                <a:sym typeface="Calibri"/>
              </a:rPr>
              <a:t>latine</a:t>
            </a:r>
            <a:r>
              <a:rPr lang="en-GB" sz="1800" dirty="0">
                <a:solidFill>
                  <a:srgbClr val="3F3F3F"/>
                </a:solidFill>
                <a:latin typeface="Calibri"/>
                <a:ea typeface="Calibri"/>
                <a:cs typeface="Calibri"/>
                <a:sym typeface="Calibri"/>
              </a:rPr>
              <a:t> </a:t>
            </a:r>
            <a:r>
              <a:rPr lang="en-GB" sz="1800" b="1" dirty="0">
                <a:solidFill>
                  <a:srgbClr val="3F3F3F"/>
                </a:solidFill>
                <a:latin typeface="Calibri"/>
                <a:ea typeface="Calibri"/>
                <a:cs typeface="Calibri"/>
                <a:sym typeface="Calibri"/>
              </a:rPr>
              <a:t>entre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nuotare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fuori</a:t>
            </a:r>
            <a:r>
              <a:rPr lang="en-GB" sz="1800" dirty="0">
                <a:solidFill>
                  <a:srgbClr val="3F3F3F"/>
                </a:solidFill>
                <a:latin typeface="Calibri"/>
                <a:ea typeface="Calibri"/>
                <a:cs typeface="Calibri"/>
                <a:sym typeface="Calibri"/>
              </a:rPr>
              <a:t>, e </a:t>
            </a:r>
            <a:r>
              <a:rPr lang="en-GB" sz="1800" b="1" dirty="0" err="1">
                <a:solidFill>
                  <a:srgbClr val="3F3F3F"/>
                </a:solidFill>
                <a:latin typeface="Calibri"/>
                <a:ea typeface="Calibri"/>
                <a:cs typeface="Calibri"/>
                <a:sym typeface="Calibri"/>
              </a:rPr>
              <a:t>prendes</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afferrare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capire</a:t>
            </a:r>
            <a:r>
              <a:rPr lang="en-GB" sz="1800" dirty="0">
                <a:solidFill>
                  <a:srgbClr val="3F3F3F"/>
                </a:solidFill>
                <a:latin typeface="Calibri"/>
                <a:ea typeface="Calibri"/>
                <a:cs typeface="Calibri"/>
                <a:sym typeface="Calibri"/>
              </a:rPr>
              <a:t> o </a:t>
            </a:r>
            <a:r>
              <a:rPr lang="en-GB" sz="1800" dirty="0" err="1">
                <a:solidFill>
                  <a:srgbClr val="3F3F3F"/>
                </a:solidFill>
                <a:latin typeface="Calibri"/>
                <a:ea typeface="Calibri"/>
                <a:cs typeface="Calibri"/>
                <a:sym typeface="Calibri"/>
              </a:rPr>
              <a:t>catturare</a:t>
            </a:r>
            <a:r>
              <a:rPr lang="en-GB" sz="1800" dirty="0">
                <a:solidFill>
                  <a:srgbClr val="3F3F3F"/>
                </a:solidFill>
                <a:latin typeface="Calibri"/>
                <a:ea typeface="Calibri"/>
                <a:cs typeface="Calibri"/>
                <a:sym typeface="Calibri"/>
              </a:rPr>
              <a:t>. 
</a:t>
            </a:r>
            <a:endParaRPr dirty="0"/>
          </a:p>
        </p:txBody>
      </p:sp>
      <p:pic>
        <p:nvPicPr>
          <p:cNvPr id="150" name="Google Shape;150;p3" descr="Graphical user interface&#10;&#10;Description automatically generated with medium confidence"/>
          <p:cNvPicPr preferRelativeResize="0"/>
          <p:nvPr/>
        </p:nvPicPr>
        <p:blipFill rotWithShape="1">
          <a:blip r:embed="rId3">
            <a:alphaModFix/>
          </a:blip>
          <a:srcRect/>
          <a:stretch/>
        </p:blipFill>
        <p:spPr>
          <a:xfrm>
            <a:off x="6611437" y="375219"/>
            <a:ext cx="1800211" cy="1539180"/>
          </a:xfrm>
          <a:prstGeom prst="rect">
            <a:avLst/>
          </a:prstGeom>
          <a:noFill/>
          <a:ln>
            <a:noFill/>
          </a:ln>
        </p:spPr>
      </p:pic>
      <p:sp>
        <p:nvSpPr>
          <p:cNvPr id="151" name="Google Shape;151;p3"/>
          <p:cNvSpPr txBox="1"/>
          <p:nvPr/>
        </p:nvSpPr>
        <p:spPr>
          <a:xfrm>
            <a:off x="634317" y="2237406"/>
            <a:ext cx="8235067" cy="1754286"/>
          </a:xfrm>
          <a:prstGeom prst="rect">
            <a:avLst/>
          </a:prstGeom>
          <a:noFill/>
          <a:ln>
            <a:noFill/>
          </a:ln>
        </p:spPr>
        <p:txBody>
          <a:bodyPr spcFirstLastPara="1" wrap="square" lIns="91425" tIns="45700" rIns="91425" bIns="45700" anchor="t" anchorCtr="0">
            <a:spAutoFit/>
          </a:bodyPr>
          <a:lstStyle/>
          <a:p>
            <a:pPr lvl="0" algn="just"/>
            <a:r>
              <a:rPr lang="en-GB" sz="1800" dirty="0" err="1">
                <a:solidFill>
                  <a:srgbClr val="3F3F3F"/>
                </a:solidFill>
                <a:latin typeface="Calibri"/>
                <a:ea typeface="Calibri"/>
                <a:cs typeface="Calibri"/>
                <a:sym typeface="Calibri"/>
              </a:rPr>
              <a:t>Intorno</a:t>
            </a:r>
            <a:r>
              <a:rPr lang="en-GB" sz="1800" dirty="0">
                <a:solidFill>
                  <a:srgbClr val="3F3F3F"/>
                </a:solidFill>
                <a:latin typeface="Calibri"/>
                <a:ea typeface="Calibri"/>
                <a:cs typeface="Calibri"/>
                <a:sym typeface="Calibri"/>
              </a:rPr>
              <a:t> al 1800, un </a:t>
            </a:r>
            <a:r>
              <a:rPr lang="en-GB" sz="1800" dirty="0" err="1">
                <a:solidFill>
                  <a:srgbClr val="3F3F3F"/>
                </a:solidFill>
                <a:latin typeface="Calibri"/>
                <a:ea typeface="Calibri"/>
                <a:cs typeface="Calibri"/>
                <a:sym typeface="Calibri"/>
              </a:rPr>
              <a:t>economista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francese</a:t>
            </a:r>
            <a:r>
              <a:rPr lang="en-GB" sz="1800" dirty="0">
                <a:solidFill>
                  <a:srgbClr val="3F3F3F"/>
                </a:solidFill>
                <a:latin typeface="Calibri"/>
                <a:ea typeface="Calibri"/>
                <a:cs typeface="Calibri"/>
                <a:sym typeface="Calibri"/>
              </a:rPr>
              <a:t> </a:t>
            </a:r>
            <a:r>
              <a:rPr lang="en-GB" sz="1800" b="1" dirty="0">
                <a:solidFill>
                  <a:srgbClr val="3F3F3F"/>
                </a:solidFill>
                <a:latin typeface="Calibri"/>
                <a:ea typeface="Calibri"/>
                <a:cs typeface="Calibri"/>
                <a:sym typeface="Calibri"/>
              </a:rPr>
              <a:t>Jean-Baptiste Say </a:t>
            </a:r>
            <a:r>
              <a:rPr lang="en-GB" sz="1800" dirty="0" err="1">
                <a:solidFill>
                  <a:srgbClr val="3F3F3F"/>
                </a:solidFill>
                <a:latin typeface="Calibri"/>
                <a:ea typeface="Calibri"/>
                <a:cs typeface="Calibri"/>
                <a:sym typeface="Calibri"/>
              </a:rPr>
              <a:t>combinò</a:t>
            </a:r>
            <a:r>
              <a:rPr lang="en-GB" sz="1800" dirty="0">
                <a:solidFill>
                  <a:srgbClr val="3F3F3F"/>
                </a:solidFill>
                <a:latin typeface="Calibri"/>
                <a:ea typeface="Calibri"/>
                <a:cs typeface="Calibri"/>
                <a:sym typeface="Calibri"/>
              </a:rPr>
              <a:t> le due parole per </a:t>
            </a:r>
            <a:r>
              <a:rPr lang="en-GB" sz="1800" dirty="0" err="1">
                <a:solidFill>
                  <a:srgbClr val="3F3F3F"/>
                </a:solidFill>
                <a:latin typeface="Calibri"/>
                <a:ea typeface="Calibri"/>
                <a:cs typeface="Calibri"/>
                <a:sym typeface="Calibri"/>
              </a:rPr>
              <a:t>rendere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popolare</a:t>
            </a:r>
            <a:r>
              <a:rPr lang="en-GB" sz="1800" dirty="0">
                <a:solidFill>
                  <a:srgbClr val="3F3F3F"/>
                </a:solidFill>
                <a:latin typeface="Calibri"/>
                <a:ea typeface="Calibri"/>
                <a:cs typeface="Calibri"/>
                <a:sym typeface="Calibri"/>
              </a:rPr>
              <a:t> il </a:t>
            </a:r>
            <a:r>
              <a:rPr lang="en-GB" sz="1800" dirty="0" err="1">
                <a:solidFill>
                  <a:srgbClr val="3F3F3F"/>
                </a:solidFill>
                <a:latin typeface="Calibri"/>
                <a:ea typeface="Calibri"/>
                <a:cs typeface="Calibri"/>
                <a:sym typeface="Calibri"/>
              </a:rPr>
              <a:t>termine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imprenditore</a:t>
            </a:r>
            <a:r>
              <a:rPr lang="en-GB" sz="1800" dirty="0">
                <a:solidFill>
                  <a:srgbClr val="3F3F3F"/>
                </a:solidFill>
                <a:latin typeface="Calibri"/>
                <a:ea typeface="Calibri"/>
                <a:cs typeface="Calibri"/>
                <a:sym typeface="Calibri"/>
              </a:rPr>
              <a:t> e </a:t>
            </a:r>
            <a:r>
              <a:rPr lang="en-GB" sz="1800" dirty="0" err="1">
                <a:solidFill>
                  <a:srgbClr val="3F3F3F"/>
                </a:solidFill>
                <a:latin typeface="Calibri"/>
                <a:ea typeface="Calibri"/>
                <a:cs typeface="Calibri"/>
                <a:sym typeface="Calibri"/>
              </a:rPr>
              <a:t>disse</a:t>
            </a:r>
            <a:r>
              <a:rPr lang="en-GB" sz="1800"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L'imprenditore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sposta</a:t>
            </a:r>
            <a:r>
              <a:rPr lang="en-GB" sz="1800" b="1" dirty="0">
                <a:solidFill>
                  <a:srgbClr val="3F3F3F"/>
                </a:solidFill>
                <a:latin typeface="Calibri"/>
                <a:ea typeface="Calibri"/>
                <a:cs typeface="Calibri"/>
                <a:sym typeface="Calibri"/>
              </a:rPr>
              <a:t> le </a:t>
            </a:r>
            <a:r>
              <a:rPr lang="en-GB" sz="1800" b="1" dirty="0" err="1">
                <a:solidFill>
                  <a:srgbClr val="3F3F3F"/>
                </a:solidFill>
                <a:latin typeface="Calibri"/>
                <a:ea typeface="Calibri"/>
                <a:cs typeface="Calibri"/>
                <a:sym typeface="Calibri"/>
              </a:rPr>
              <a:t>risorse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economiche</a:t>
            </a:r>
            <a:r>
              <a:rPr lang="en-GB" sz="1800" b="1" dirty="0">
                <a:solidFill>
                  <a:srgbClr val="3F3F3F"/>
                </a:solidFill>
                <a:latin typeface="Calibri"/>
                <a:ea typeface="Calibri"/>
                <a:cs typeface="Calibri"/>
                <a:sym typeface="Calibri"/>
              </a:rPr>
              <a:t> da </a:t>
            </a:r>
            <a:r>
              <a:rPr lang="en-GB" sz="1800" b="1" dirty="0" err="1">
                <a:solidFill>
                  <a:srgbClr val="3F3F3F"/>
                </a:solidFill>
                <a:latin typeface="Calibri"/>
                <a:ea typeface="Calibri"/>
                <a:cs typeface="Calibri"/>
                <a:sym typeface="Calibri"/>
              </a:rPr>
              <a:t>un'area</a:t>
            </a:r>
            <a:r>
              <a:rPr lang="en-GB" sz="1800" b="1" dirty="0">
                <a:solidFill>
                  <a:srgbClr val="3F3F3F"/>
                </a:solidFill>
                <a:latin typeface="Calibri"/>
                <a:ea typeface="Calibri"/>
                <a:cs typeface="Calibri"/>
                <a:sym typeface="Calibri"/>
              </a:rPr>
              <a:t> di </a:t>
            </a:r>
            <a:r>
              <a:rPr lang="en-GB" sz="1800" b="1" dirty="0" err="1">
                <a:solidFill>
                  <a:srgbClr val="3F3F3F"/>
                </a:solidFill>
                <a:latin typeface="Calibri"/>
                <a:ea typeface="Calibri"/>
                <a:cs typeface="Calibri"/>
                <a:sym typeface="Calibri"/>
              </a:rPr>
              <a:t>bassa</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produttività</a:t>
            </a:r>
            <a:r>
              <a:rPr lang="en-GB" sz="1800" b="1" dirty="0">
                <a:solidFill>
                  <a:srgbClr val="3F3F3F"/>
                </a:solidFill>
                <a:latin typeface="Calibri"/>
                <a:ea typeface="Calibri"/>
                <a:cs typeface="Calibri"/>
                <a:sym typeface="Calibri"/>
              </a:rPr>
              <a:t> e </a:t>
            </a:r>
            <a:r>
              <a:rPr lang="en-GB" sz="1800" b="1" dirty="0" err="1">
                <a:solidFill>
                  <a:srgbClr val="3F3F3F"/>
                </a:solidFill>
                <a:latin typeface="Calibri"/>
                <a:ea typeface="Calibri"/>
                <a:cs typeface="Calibri"/>
                <a:sym typeface="Calibri"/>
              </a:rPr>
              <a:t>maggiore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rendimento</a:t>
            </a:r>
            <a:r>
              <a:rPr lang="en-GB" sz="1800" b="1" dirty="0">
                <a:solidFill>
                  <a:srgbClr val="3F3F3F"/>
                </a:solidFill>
                <a:latin typeface="Calibri"/>
                <a:ea typeface="Calibri"/>
                <a:cs typeface="Calibri"/>
                <a:sym typeface="Calibri"/>
              </a:rPr>
              <a:t>”</a:t>
            </a:r>
            <a:r>
              <a:rPr lang="en-GB" sz="1800" dirty="0">
                <a:solidFill>
                  <a:srgbClr val="3F3F3F"/>
                </a:solidFill>
                <a:latin typeface="Calibri"/>
                <a:ea typeface="Calibri"/>
                <a:cs typeface="Calibri"/>
                <a:sym typeface="Calibri"/>
              </a:rPr>
              <a:t>. Nella </a:t>
            </a:r>
            <a:r>
              <a:rPr lang="en-GB" sz="1800" dirty="0" err="1">
                <a:solidFill>
                  <a:srgbClr val="3F3F3F"/>
                </a:solidFill>
                <a:latin typeface="Calibri"/>
                <a:ea typeface="Calibri"/>
                <a:cs typeface="Calibri"/>
                <a:sym typeface="Calibri"/>
              </a:rPr>
              <a:t>mente</a:t>
            </a:r>
            <a:r>
              <a:rPr lang="en-GB" sz="1800" dirty="0">
                <a:solidFill>
                  <a:srgbClr val="3F3F3F"/>
                </a:solidFill>
                <a:latin typeface="Calibri"/>
                <a:ea typeface="Calibri"/>
                <a:cs typeface="Calibri"/>
                <a:sym typeface="Calibri"/>
              </a:rPr>
              <a:t> di Say, </a:t>
            </a:r>
            <a:r>
              <a:rPr lang="en-GB" sz="1800" dirty="0" err="1">
                <a:solidFill>
                  <a:srgbClr val="3F3F3F"/>
                </a:solidFill>
                <a:latin typeface="Calibri"/>
                <a:ea typeface="Calibri"/>
                <a:cs typeface="Calibri"/>
                <a:sym typeface="Calibri"/>
              </a:rPr>
              <a:t>l’imprenditore</a:t>
            </a:r>
            <a:r>
              <a:rPr lang="en-GB" sz="1800" dirty="0">
                <a:solidFill>
                  <a:srgbClr val="3F3F3F"/>
                </a:solidFill>
                <a:latin typeface="Calibri"/>
                <a:ea typeface="Calibri"/>
                <a:cs typeface="Calibri"/>
                <a:sym typeface="Calibri"/>
              </a:rPr>
              <a:t> era una </a:t>
            </a:r>
            <a:r>
              <a:rPr lang="en-GB" sz="1800" dirty="0" err="1">
                <a:solidFill>
                  <a:srgbClr val="3F3F3F"/>
                </a:solidFill>
                <a:latin typeface="Calibri"/>
                <a:ea typeface="Calibri"/>
                <a:cs typeface="Calibri"/>
                <a:sym typeface="Calibri"/>
              </a:rPr>
              <a:t>sorta</a:t>
            </a:r>
            <a:r>
              <a:rPr lang="en-GB" sz="1800" dirty="0">
                <a:solidFill>
                  <a:srgbClr val="3F3F3F"/>
                </a:solidFill>
                <a:latin typeface="Calibri"/>
                <a:ea typeface="Calibri"/>
                <a:cs typeface="Calibri"/>
                <a:sym typeface="Calibri"/>
              </a:rPr>
              <a:t> di hacker di </a:t>
            </a:r>
            <a:r>
              <a:rPr lang="en-GB" sz="1800" dirty="0" err="1">
                <a:solidFill>
                  <a:srgbClr val="3F3F3F"/>
                </a:solidFill>
                <a:latin typeface="Calibri"/>
                <a:ea typeface="Calibri"/>
                <a:cs typeface="Calibri"/>
                <a:sym typeface="Calibri"/>
              </a:rPr>
              <a:t>risorse</a:t>
            </a:r>
            <a:r>
              <a:rPr lang="en-GB" sz="1800" dirty="0">
                <a:solidFill>
                  <a:srgbClr val="3F3F3F"/>
                </a:solidFill>
                <a:latin typeface="Calibri"/>
                <a:ea typeface="Calibri"/>
                <a:cs typeface="Calibri"/>
                <a:sym typeface="Calibri"/>
              </a:rPr>
              <a:t>, in </a:t>
            </a:r>
            <a:r>
              <a:rPr lang="en-GB" sz="1800" dirty="0" err="1">
                <a:solidFill>
                  <a:srgbClr val="3F3F3F"/>
                </a:solidFill>
                <a:latin typeface="Calibri"/>
                <a:ea typeface="Calibri"/>
                <a:cs typeface="Calibri"/>
                <a:sym typeface="Calibri"/>
              </a:rPr>
              <a:t>grado</a:t>
            </a:r>
            <a:r>
              <a:rPr lang="en-GB" sz="1800" dirty="0">
                <a:solidFill>
                  <a:srgbClr val="3F3F3F"/>
                </a:solidFill>
                <a:latin typeface="Calibri"/>
                <a:ea typeface="Calibri"/>
                <a:cs typeface="Calibri"/>
                <a:sym typeface="Calibri"/>
              </a:rPr>
              <a:t> di </a:t>
            </a:r>
            <a:r>
              <a:rPr lang="en-GB" sz="1800" dirty="0" err="1">
                <a:solidFill>
                  <a:srgbClr val="3F3F3F"/>
                </a:solidFill>
                <a:latin typeface="Calibri"/>
                <a:ea typeface="Calibri"/>
                <a:cs typeface="Calibri"/>
                <a:sym typeface="Calibri"/>
              </a:rPr>
              <a:t>utilizzare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risorse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scarse</a:t>
            </a:r>
            <a:r>
              <a:rPr lang="en-GB" sz="1800" dirty="0">
                <a:solidFill>
                  <a:srgbClr val="3F3F3F"/>
                </a:solidFill>
                <a:latin typeface="Calibri"/>
                <a:ea typeface="Calibri"/>
                <a:cs typeface="Calibri"/>
                <a:sym typeface="Calibri"/>
              </a:rPr>
              <a:t> per </a:t>
            </a:r>
            <a:r>
              <a:rPr lang="en-GB" sz="1800" dirty="0" err="1">
                <a:solidFill>
                  <a:srgbClr val="3F3F3F"/>
                </a:solidFill>
                <a:latin typeface="Calibri"/>
                <a:ea typeface="Calibri"/>
                <a:cs typeface="Calibri"/>
                <a:sym typeface="Calibri"/>
              </a:rPr>
              <a:t>creare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prodotti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innovativi</a:t>
            </a:r>
            <a:r>
              <a:rPr lang="en-GB" sz="1800" dirty="0">
                <a:solidFill>
                  <a:srgbClr val="3F3F3F"/>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52" name="Google Shape;152;p3"/>
          <p:cNvSpPr txBox="1"/>
          <p:nvPr/>
        </p:nvSpPr>
        <p:spPr>
          <a:xfrm>
            <a:off x="635852" y="3914922"/>
            <a:ext cx="8184841" cy="2585283"/>
          </a:xfrm>
          <a:prstGeom prst="rect">
            <a:avLst/>
          </a:prstGeom>
          <a:noFill/>
          <a:ln>
            <a:noFill/>
          </a:ln>
        </p:spPr>
        <p:txBody>
          <a:bodyPr spcFirstLastPara="1" wrap="square" lIns="91425" tIns="45700" rIns="91425" bIns="45700" anchor="t" anchorCtr="0">
            <a:spAutoFit/>
          </a:bodyPr>
          <a:lstStyle/>
          <a:p>
            <a:pPr lvl="0" algn="just"/>
            <a:r>
              <a:rPr lang="en-GB" sz="1800" dirty="0">
                <a:solidFill>
                  <a:srgbClr val="3F3F3F"/>
                </a:solidFill>
                <a:latin typeface="Calibri"/>
                <a:ea typeface="Calibri"/>
                <a:cs typeface="Calibri"/>
                <a:sym typeface="Calibri"/>
              </a:rPr>
              <a:t>Secondo Richard Callington, </a:t>
            </a:r>
            <a:r>
              <a:rPr lang="en-GB" sz="1800" b="1" dirty="0">
                <a:solidFill>
                  <a:srgbClr val="3F3F3F"/>
                </a:solidFill>
                <a:latin typeface="Calibri"/>
                <a:ea typeface="Calibri"/>
                <a:cs typeface="Calibri"/>
                <a:sym typeface="Calibri"/>
              </a:rPr>
              <a:t>un </a:t>
            </a:r>
            <a:r>
              <a:rPr lang="en-GB" sz="1800" b="1" dirty="0" err="1">
                <a:solidFill>
                  <a:srgbClr val="3F3F3F"/>
                </a:solidFill>
                <a:latin typeface="Calibri"/>
                <a:ea typeface="Calibri"/>
                <a:cs typeface="Calibri"/>
                <a:sym typeface="Calibri"/>
              </a:rPr>
              <a:t>imprenditore</a:t>
            </a:r>
            <a:r>
              <a:rPr lang="en-GB" sz="1800" b="1" dirty="0">
                <a:solidFill>
                  <a:srgbClr val="3F3F3F"/>
                </a:solidFill>
                <a:latin typeface="Calibri"/>
                <a:ea typeface="Calibri"/>
                <a:cs typeface="Calibri"/>
                <a:sym typeface="Calibri"/>
              </a:rPr>
              <a:t> è </a:t>
            </a:r>
            <a:r>
              <a:rPr lang="en-GB" sz="1800" b="1" dirty="0" err="1">
                <a:solidFill>
                  <a:srgbClr val="3F3F3F"/>
                </a:solidFill>
                <a:latin typeface="Calibri"/>
                <a:ea typeface="Calibri"/>
                <a:cs typeface="Calibri"/>
                <a:sym typeface="Calibri"/>
              </a:rPr>
              <a:t>qualcuno</a:t>
            </a:r>
            <a:r>
              <a:rPr lang="en-GB" sz="1800" b="1" dirty="0">
                <a:solidFill>
                  <a:srgbClr val="3F3F3F"/>
                </a:solidFill>
                <a:latin typeface="Calibri"/>
                <a:ea typeface="Calibri"/>
                <a:cs typeface="Calibri"/>
                <a:sym typeface="Calibri"/>
              </a:rPr>
              <a:t> che </a:t>
            </a:r>
            <a:r>
              <a:rPr lang="en-GB" sz="1800" b="1" dirty="0" err="1">
                <a:solidFill>
                  <a:srgbClr val="3F3F3F"/>
                </a:solidFill>
                <a:latin typeface="Calibri"/>
                <a:ea typeface="Calibri"/>
                <a:cs typeface="Calibri"/>
                <a:sym typeface="Calibri"/>
              </a:rPr>
              <a:t>pratica</a:t>
            </a:r>
            <a:r>
              <a:rPr lang="en-GB" sz="1800" b="1" dirty="0">
                <a:solidFill>
                  <a:srgbClr val="3F3F3F"/>
                </a:solidFill>
                <a:latin typeface="Calibri"/>
                <a:ea typeface="Calibri"/>
                <a:cs typeface="Calibri"/>
                <a:sym typeface="Calibri"/>
              </a:rPr>
              <a:t> il </a:t>
            </a:r>
            <a:r>
              <a:rPr lang="en-GB" sz="1800" b="1" dirty="0" err="1">
                <a:solidFill>
                  <a:srgbClr val="3F3F3F"/>
                </a:solidFill>
                <a:latin typeface="Calibri"/>
                <a:ea typeface="Calibri"/>
                <a:cs typeface="Calibri"/>
                <a:sym typeface="Calibri"/>
              </a:rPr>
              <a:t>giudizio</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aziendale</a:t>
            </a:r>
            <a:r>
              <a:rPr lang="en-GB" sz="1800" b="1" dirty="0">
                <a:solidFill>
                  <a:srgbClr val="3F3F3F"/>
                </a:solidFill>
                <a:latin typeface="Calibri"/>
                <a:ea typeface="Calibri"/>
                <a:cs typeface="Calibri"/>
                <a:sym typeface="Calibri"/>
              </a:rPr>
              <a:t> di </a:t>
            </a:r>
            <a:r>
              <a:rPr lang="en-GB" sz="1800" b="1" dirty="0" err="1">
                <a:solidFill>
                  <a:srgbClr val="3F3F3F"/>
                </a:solidFill>
                <a:latin typeface="Calibri"/>
                <a:ea typeface="Calibri"/>
                <a:cs typeface="Calibri"/>
                <a:sym typeface="Calibri"/>
              </a:rPr>
              <a:t>fronte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all’incertezza</a:t>
            </a:r>
            <a:r>
              <a:rPr lang="en-GB" sz="1800" b="1" dirty="0">
                <a:solidFill>
                  <a:srgbClr val="3F3F3F"/>
                </a:solidFill>
                <a:latin typeface="Calibri"/>
                <a:ea typeface="Calibri"/>
                <a:cs typeface="Calibri"/>
                <a:sym typeface="Calibri"/>
              </a:rPr>
              <a:t> del </a:t>
            </a:r>
            <a:r>
              <a:rPr lang="en-GB" sz="1800" b="1" dirty="0" err="1">
                <a:solidFill>
                  <a:srgbClr val="3F3F3F"/>
                </a:solidFill>
                <a:latin typeface="Calibri"/>
                <a:ea typeface="Calibri"/>
                <a:cs typeface="Calibri"/>
                <a:sym typeface="Calibri"/>
              </a:rPr>
              <a:t>futuro</a:t>
            </a:r>
            <a:r>
              <a:rPr lang="en-GB" sz="1800" b="1" dirty="0">
                <a:solidFill>
                  <a:srgbClr val="3F3F3F"/>
                </a:solidFill>
                <a:latin typeface="Calibri"/>
                <a:ea typeface="Calibri"/>
                <a:cs typeface="Calibri"/>
                <a:sym typeface="Calibri"/>
              </a:rPr>
              <a:t>. Peter Drucker </a:t>
            </a:r>
            <a:r>
              <a:rPr lang="en-GB" sz="1800" b="1" dirty="0" err="1">
                <a:solidFill>
                  <a:srgbClr val="3F3F3F"/>
                </a:solidFill>
                <a:latin typeface="Calibri"/>
                <a:ea typeface="Calibri"/>
                <a:cs typeface="Calibri"/>
                <a:sym typeface="Calibri"/>
              </a:rPr>
              <a:t>descrive</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gli</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imprenditori</a:t>
            </a:r>
            <a:r>
              <a:rPr lang="en-GB" sz="1800" b="1" dirty="0">
                <a:solidFill>
                  <a:srgbClr val="3F3F3F"/>
                </a:solidFill>
                <a:latin typeface="Calibri"/>
                <a:ea typeface="Calibri"/>
                <a:cs typeface="Calibri"/>
                <a:sym typeface="Calibri"/>
              </a:rPr>
              <a:t> come un </a:t>
            </a:r>
            <a:r>
              <a:rPr lang="en-GB" sz="1800" b="1" dirty="0" err="1">
                <a:solidFill>
                  <a:srgbClr val="3F3F3F"/>
                </a:solidFill>
                <a:latin typeface="Calibri"/>
                <a:ea typeface="Calibri"/>
                <a:cs typeface="Calibri"/>
                <a:sym typeface="Calibri"/>
              </a:rPr>
              <a:t>innovatore</a:t>
            </a:r>
            <a:r>
              <a:rPr lang="en-GB" sz="1800" b="1" dirty="0">
                <a:solidFill>
                  <a:srgbClr val="3F3F3F"/>
                </a:solidFill>
                <a:latin typeface="Calibri"/>
                <a:ea typeface="Calibri"/>
                <a:cs typeface="Calibri"/>
                <a:sym typeface="Calibri"/>
              </a:rPr>
              <a:t>, che </a:t>
            </a:r>
            <a:r>
              <a:rPr lang="en-GB" sz="1800" b="1" dirty="0" err="1">
                <a:solidFill>
                  <a:srgbClr val="3F3F3F"/>
                </a:solidFill>
                <a:latin typeface="Calibri"/>
                <a:ea typeface="Calibri"/>
                <a:cs typeface="Calibri"/>
                <a:sym typeface="Calibri"/>
              </a:rPr>
              <a:t>è</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disposto</a:t>
            </a:r>
            <a:r>
              <a:rPr lang="en-GB" sz="1800" b="1" dirty="0">
                <a:solidFill>
                  <a:srgbClr val="3F3F3F"/>
                </a:solidFill>
                <a:latin typeface="Calibri"/>
                <a:ea typeface="Calibri"/>
                <a:cs typeface="Calibri"/>
                <a:sym typeface="Calibri"/>
              </a:rPr>
              <a:t> a </a:t>
            </a:r>
            <a:r>
              <a:rPr lang="en-GB" sz="1800" b="1" dirty="0" err="1">
                <a:solidFill>
                  <a:srgbClr val="3F3F3F"/>
                </a:solidFill>
                <a:latin typeface="Calibri"/>
                <a:ea typeface="Calibri"/>
                <a:cs typeface="Calibri"/>
                <a:sym typeface="Calibri"/>
              </a:rPr>
              <a:t>correre</a:t>
            </a:r>
            <a:r>
              <a:rPr lang="en-GB" sz="1800" b="1" dirty="0">
                <a:solidFill>
                  <a:srgbClr val="3F3F3F"/>
                </a:solidFill>
                <a:latin typeface="Calibri"/>
                <a:ea typeface="Calibri"/>
                <a:cs typeface="Calibri"/>
                <a:sym typeface="Calibri"/>
              </a:rPr>
              <a:t> un </a:t>
            </a:r>
            <a:r>
              <a:rPr lang="en-GB" sz="1800" b="1" dirty="0" err="1">
                <a:solidFill>
                  <a:srgbClr val="3F3F3F"/>
                </a:solidFill>
                <a:latin typeface="Calibri"/>
                <a:ea typeface="Calibri"/>
                <a:cs typeface="Calibri"/>
                <a:sym typeface="Calibri"/>
              </a:rPr>
              <a:t>rischio</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misurato</a:t>
            </a:r>
            <a:r>
              <a:rPr lang="en-GB" sz="1800" b="1" dirty="0">
                <a:solidFill>
                  <a:srgbClr val="3F3F3F"/>
                </a:solidFill>
                <a:latin typeface="Calibri"/>
                <a:ea typeface="Calibri"/>
                <a:cs typeface="Calibri"/>
                <a:sym typeface="Calibri"/>
              </a:rPr>
              <a:t> per </a:t>
            </a:r>
            <a:r>
              <a:rPr lang="en-GB" sz="1800" b="1" dirty="0" err="1">
                <a:solidFill>
                  <a:srgbClr val="3F3F3F"/>
                </a:solidFill>
                <a:latin typeface="Calibri"/>
                <a:ea typeface="Calibri"/>
                <a:cs typeface="Calibri"/>
                <a:sym typeface="Calibri"/>
              </a:rPr>
              <a:t>avviare</a:t>
            </a:r>
            <a:r>
              <a:rPr lang="en-GB" sz="1800" b="1" dirty="0">
                <a:solidFill>
                  <a:srgbClr val="3F3F3F"/>
                </a:solidFill>
                <a:latin typeface="Calibri"/>
                <a:ea typeface="Calibri"/>
                <a:cs typeface="Calibri"/>
                <a:sym typeface="Calibri"/>
              </a:rPr>
              <a:t> una </a:t>
            </a:r>
            <a:r>
              <a:rPr lang="en-GB" sz="1800" b="1" dirty="0" err="1">
                <a:solidFill>
                  <a:srgbClr val="3F3F3F"/>
                </a:solidFill>
                <a:latin typeface="Calibri"/>
                <a:ea typeface="Calibri"/>
                <a:cs typeface="Calibri"/>
                <a:sym typeface="Calibri"/>
              </a:rPr>
              <a:t>nuova</a:t>
            </a:r>
            <a:r>
              <a:rPr lang="en-GB" sz="1800" b="1" dirty="0">
                <a:solidFill>
                  <a:srgbClr val="3F3F3F"/>
                </a:solidFill>
                <a:latin typeface="Calibri"/>
                <a:ea typeface="Calibri"/>
                <a:cs typeface="Calibri"/>
                <a:sym typeface="Calibri"/>
              </a:rPr>
              <a:t> impresa </a:t>
            </a:r>
            <a:r>
              <a:rPr lang="en-GB" sz="1800" b="1" dirty="0" err="1">
                <a:solidFill>
                  <a:srgbClr val="3F3F3F"/>
                </a:solidFill>
                <a:latin typeface="Calibri"/>
                <a:ea typeface="Calibri"/>
                <a:cs typeface="Calibri"/>
                <a:sym typeface="Calibri"/>
              </a:rPr>
              <a:t>inseguendo</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profitti</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maggiori</a:t>
            </a:r>
            <a:r>
              <a:rPr lang="en-GB" sz="1800" b="1" dirty="0">
                <a:solidFill>
                  <a:srgbClr val="3F3F3F"/>
                </a:solidFill>
                <a:latin typeface="Calibri"/>
                <a:ea typeface="Calibri"/>
                <a:cs typeface="Calibri"/>
                <a:sym typeface="Calibri"/>
              </a:rPr>
              <a:t> del </a:t>
            </a:r>
            <a:r>
              <a:rPr lang="en-GB" sz="1800" b="1" dirty="0" err="1">
                <a:solidFill>
                  <a:srgbClr val="3F3F3F"/>
                </a:solidFill>
                <a:latin typeface="Calibri"/>
                <a:ea typeface="Calibri"/>
                <a:cs typeface="Calibri"/>
                <a:sym typeface="Calibri"/>
              </a:rPr>
              <a:t>solito</a:t>
            </a:r>
            <a:r>
              <a:rPr lang="en-GB" sz="1800" b="1" dirty="0">
                <a:solidFill>
                  <a:srgbClr val="3F3F3F"/>
                </a:solidFill>
                <a:latin typeface="Calibri"/>
                <a:ea typeface="Calibri"/>
                <a:cs typeface="Calibri"/>
                <a:sym typeface="Calibri"/>
              </a:rPr>
              <a:t>.</a:t>
            </a:r>
            <a:r>
              <a:rPr lang="en-GB" sz="1800" dirty="0">
                <a:solidFill>
                  <a:srgbClr val="3F3F3F"/>
                </a:solidFill>
                <a:latin typeface="Calibri"/>
                <a:ea typeface="Calibri"/>
                <a:cs typeface="Calibri"/>
                <a:sym typeface="Calibri"/>
              </a:rPr>
              <a:t>
</a:t>
            </a:r>
            <a:endParaRPr sz="1800" dirty="0">
              <a:solidFill>
                <a:srgbClr val="3F3F3F"/>
              </a:solidFill>
              <a:latin typeface="Calibri"/>
              <a:ea typeface="Calibri"/>
              <a:cs typeface="Calibri"/>
              <a:sym typeface="Calibri"/>
            </a:endParaRPr>
          </a:p>
          <a:p>
            <a:pPr marL="0" marR="0" lvl="0" indent="0" algn="just" rtl="0">
              <a:spcBef>
                <a:spcPts val="0"/>
              </a:spcBef>
              <a:spcAft>
                <a:spcPts val="0"/>
              </a:spcAft>
              <a:buNone/>
            </a:pPr>
            <a:endParaRPr sz="1800" dirty="0">
              <a:solidFill>
                <a:srgbClr val="3F3F3F"/>
              </a:solidFill>
              <a:latin typeface="Calibri"/>
              <a:ea typeface="Calibri"/>
              <a:cs typeface="Calibri"/>
              <a:sym typeface="Calibri"/>
            </a:endParaRPr>
          </a:p>
          <a:p>
            <a:pPr lvl="0" algn="just"/>
            <a:r>
              <a:rPr lang="en-GB" sz="1800" dirty="0">
                <a:solidFill>
                  <a:srgbClr val="3F3F3F"/>
                </a:solidFill>
                <a:latin typeface="Calibri"/>
                <a:ea typeface="Calibri"/>
                <a:cs typeface="Calibri"/>
                <a:sym typeface="Calibri"/>
              </a:rPr>
              <a:t>In </a:t>
            </a:r>
            <a:r>
              <a:rPr lang="en-GB" sz="1800" dirty="0" err="1">
                <a:solidFill>
                  <a:srgbClr val="3F3F3F"/>
                </a:solidFill>
                <a:latin typeface="Calibri"/>
                <a:ea typeface="Calibri"/>
                <a:cs typeface="Calibri"/>
                <a:sym typeface="Calibri"/>
              </a:rPr>
              <a:t>queste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definizioni</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possiamo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riconoscere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chiaramente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alcune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caratteristiche</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dell'imprenditore</a:t>
            </a:r>
            <a:r>
              <a:rPr lang="en-GB" sz="1800" dirty="0">
                <a:solidFill>
                  <a:srgbClr val="3F3F3F"/>
                </a:solidFill>
                <a:latin typeface="Calibri"/>
                <a:ea typeface="Calibri"/>
                <a:cs typeface="Calibri"/>
                <a:sym typeface="Calibri"/>
              </a:rPr>
              <a:t> come il </a:t>
            </a:r>
            <a:r>
              <a:rPr lang="en-GB" sz="1800" b="1" dirty="0">
                <a:solidFill>
                  <a:srgbClr val="3F3F3F"/>
                </a:solidFill>
                <a:latin typeface="Calibri"/>
                <a:ea typeface="Calibri"/>
                <a:cs typeface="Calibri"/>
                <a:sym typeface="Calibri"/>
              </a:rPr>
              <a:t>senso del </a:t>
            </a:r>
            <a:r>
              <a:rPr lang="en-GB" sz="1800" b="1" dirty="0" err="1">
                <a:solidFill>
                  <a:srgbClr val="3F3F3F"/>
                </a:solidFill>
                <a:latin typeface="Calibri"/>
                <a:ea typeface="Calibri"/>
                <a:cs typeface="Calibri"/>
                <a:sym typeface="Calibri"/>
              </a:rPr>
              <a:t>rischio</a:t>
            </a:r>
            <a:r>
              <a:rPr lang="en-GB" sz="1800" b="1" dirty="0">
                <a:solidFill>
                  <a:srgbClr val="3F3F3F"/>
                </a:solidFill>
                <a:latin typeface="Calibri"/>
                <a:ea typeface="Calibri"/>
                <a:cs typeface="Calibri"/>
                <a:sym typeface="Calibri"/>
              </a:rPr>
              <a:t>, </a:t>
            </a:r>
            <a:r>
              <a:rPr lang="en-GB" sz="1800" b="1" dirty="0" err="1">
                <a:solidFill>
                  <a:srgbClr val="3F3F3F"/>
                </a:solidFill>
                <a:latin typeface="Calibri"/>
                <a:ea typeface="Calibri"/>
                <a:cs typeface="Calibri"/>
                <a:sym typeface="Calibri"/>
              </a:rPr>
              <a:t>l’innovazione</a:t>
            </a:r>
            <a:r>
              <a:rPr lang="en-GB" sz="1800" b="1" dirty="0">
                <a:solidFill>
                  <a:srgbClr val="3F3F3F"/>
                </a:solidFill>
                <a:latin typeface="Calibri"/>
                <a:ea typeface="Calibri"/>
                <a:cs typeface="Calibri"/>
                <a:sym typeface="Calibri"/>
              </a:rPr>
              <a:t>, la </a:t>
            </a:r>
            <a:r>
              <a:rPr lang="en-GB" sz="1800" b="1" dirty="0" err="1">
                <a:solidFill>
                  <a:srgbClr val="3F3F3F"/>
                </a:solidFill>
                <a:latin typeface="Calibri"/>
                <a:ea typeface="Calibri"/>
                <a:cs typeface="Calibri"/>
                <a:sym typeface="Calibri"/>
              </a:rPr>
              <a:t>creatività</a:t>
            </a:r>
            <a:r>
              <a:rPr lang="en-GB" sz="1800" b="1" dirty="0">
                <a:solidFill>
                  <a:srgbClr val="3F3F3F"/>
                </a:solidFill>
                <a:latin typeface="Calibri"/>
                <a:ea typeface="Calibri"/>
                <a:cs typeface="Calibri"/>
                <a:sym typeface="Calibri"/>
              </a:rPr>
              <a:t>, la </a:t>
            </a:r>
            <a:r>
              <a:rPr lang="en-GB" sz="1800" b="1" dirty="0" err="1">
                <a:solidFill>
                  <a:srgbClr val="3F3F3F"/>
                </a:solidFill>
                <a:latin typeface="Calibri"/>
                <a:ea typeface="Calibri"/>
                <a:cs typeface="Calibri"/>
                <a:sym typeface="Calibri"/>
              </a:rPr>
              <a:t>curiosità</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Diamo</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un’occhiata</a:t>
            </a:r>
            <a:r>
              <a:rPr lang="en-GB" sz="1800" dirty="0">
                <a:solidFill>
                  <a:srgbClr val="3F3F3F"/>
                </a:solidFill>
                <a:latin typeface="Calibri"/>
                <a:ea typeface="Calibri"/>
                <a:cs typeface="Calibri"/>
                <a:sym typeface="Calibri"/>
              </a:rPr>
              <a:t> </a:t>
            </a:r>
            <a:r>
              <a:rPr lang="en-GB" sz="1800" dirty="0" err="1">
                <a:solidFill>
                  <a:srgbClr val="3F3F3F"/>
                </a:solidFill>
                <a:latin typeface="Calibri"/>
                <a:ea typeface="Calibri"/>
                <a:cs typeface="Calibri"/>
                <a:sym typeface="Calibri"/>
              </a:rPr>
              <a:t>più</a:t>
            </a:r>
            <a:r>
              <a:rPr lang="en-GB" sz="1800" dirty="0">
                <a:solidFill>
                  <a:srgbClr val="3F3F3F"/>
                </a:solidFill>
                <a:latin typeface="Calibri"/>
                <a:ea typeface="Calibri"/>
                <a:cs typeface="Calibri"/>
                <a:sym typeface="Calibri"/>
              </a:rPr>
              <a:t> da </a:t>
            </a:r>
            <a:r>
              <a:rPr lang="en-GB" sz="1800" dirty="0" err="1">
                <a:solidFill>
                  <a:srgbClr val="3F3F3F"/>
                </a:solidFill>
                <a:latin typeface="Calibri"/>
                <a:ea typeface="Calibri"/>
                <a:cs typeface="Calibri"/>
                <a:sym typeface="Calibri"/>
              </a:rPr>
              <a:t>vicino</a:t>
            </a:r>
            <a:r>
              <a:rPr lang="en-GB" sz="1800" dirty="0">
                <a:solidFill>
                  <a:srgbClr val="3F3F3F"/>
                </a:solidFill>
                <a:latin typeface="Calibri"/>
                <a:ea typeface="Calibri"/>
                <a:cs typeface="Calibri"/>
                <a:sym typeface="Calibri"/>
              </a:rPr>
              <a:t>!</a:t>
            </a:r>
            <a:endParaRPr dirty="0"/>
          </a:p>
        </p:txBody>
      </p:sp>
      <p:graphicFrame>
        <p:nvGraphicFramePr>
          <p:cNvPr id="153" name="Google Shape;153;p3"/>
          <p:cNvGraphicFramePr/>
          <p:nvPr/>
        </p:nvGraphicFramePr>
        <p:xfrm>
          <a:off x="0" y="0"/>
          <a:ext cx="481611" cy="476867"/>
        </p:xfrm>
        <a:graphic>
          <a:graphicData uri="http://schemas.openxmlformats.org/presentationml/2006/ole">
            <mc:AlternateContent xmlns:mc="http://schemas.openxmlformats.org/markup-compatibility/2006">
              <mc:Choice xmlns:v="urn:schemas-microsoft-com:vml" Requires="v">
                <p:oleObj r:id="rId4" imgW="481611" imgH="476867" progId="">
                  <p:embed/>
                </p:oleObj>
              </mc:Choice>
              <mc:Fallback>
                <p:oleObj r:id="rId4" imgW="481611" imgH="476867" progId="">
                  <p:embed/>
                  <p:pic>
                    <p:nvPicPr>
                      <p:cNvPr id="153" name="Google Shape;153;p3"/>
                      <p:cNvPicPr preferRelativeResize="0"/>
                      <p:nvPr/>
                    </p:nvPicPr>
                    <p:blipFill rotWithShape="1">
                      <a:blip r:embed="rId5">
                        <a:alphaModFix/>
                      </a:blip>
                      <a:srcRect/>
                      <a:stretch/>
                    </p:blipFill>
                    <p:spPr>
                      <a:xfrm>
                        <a:off x="0" y="0"/>
                        <a:ext cx="481611" cy="476867"/>
                      </a:xfrm>
                      <a:prstGeom prst="rect">
                        <a:avLst/>
                      </a:prstGeom>
                      <a:noFill/>
                      <a:ln>
                        <a:noFill/>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0"/>
          <p:cNvSpPr txBox="1">
            <a:spLocks noGrp="1"/>
          </p:cNvSpPr>
          <p:nvPr>
            <p:ph type="body" idx="1"/>
          </p:nvPr>
        </p:nvSpPr>
        <p:spPr>
          <a:xfrm>
            <a:off x="-197" y="4005065"/>
            <a:ext cx="12192000" cy="76808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GB" dirty="0" err="1"/>
              <a:t>Grazie</a:t>
            </a:r>
            <a:r>
              <a:rPr lang="en-GB" dirty="0"/>
              <a:t>!</a:t>
            </a:r>
            <a:endParaRPr dirty="0"/>
          </a:p>
        </p:txBody>
      </p:sp>
      <p:sp>
        <p:nvSpPr>
          <p:cNvPr id="485" name="Google Shape;485;p30"/>
          <p:cNvSpPr txBox="1">
            <a:spLocks noGrp="1"/>
          </p:cNvSpPr>
          <p:nvPr>
            <p:ph type="body" idx="2"/>
          </p:nvPr>
        </p:nvSpPr>
        <p:spPr>
          <a:xfrm>
            <a:off x="-197" y="5157192"/>
            <a:ext cx="12192000" cy="384043"/>
          </a:xfrm>
          <a:prstGeom prst="rect">
            <a:avLst/>
          </a:prstGeom>
          <a:noFill/>
          <a:ln>
            <a:noFill/>
          </a:ln>
        </p:spPr>
        <p:txBody>
          <a:bodyPr spcFirstLastPara="1" wrap="square" lIns="91425" tIns="45700" rIns="91425" bIns="45700" anchor="ctr" anchorCtr="0">
            <a:normAutofit fontScale="92500" lnSpcReduction="10000"/>
          </a:bodyPr>
          <a:lstStyle/>
          <a:p>
            <a:pPr marL="0" lvl="0" indent="0">
              <a:spcBef>
                <a:spcPts val="0"/>
              </a:spcBef>
              <a:buSzPct val="100000"/>
            </a:pPr>
            <a:r>
              <a:rPr lang="en-GB" sz="2400" dirty="0"/>
              <a:t>Continua il </a:t>
            </a:r>
            <a:r>
              <a:rPr lang="en-GB" sz="2400" dirty="0" err="1"/>
              <a:t>tuo</a:t>
            </a:r>
            <a:r>
              <a:rPr lang="en-GB" sz="2400" dirty="0"/>
              <a:t> </a:t>
            </a:r>
            <a:r>
              <a:rPr lang="en-GB" sz="2400" dirty="0" err="1"/>
              <a:t>percorso</a:t>
            </a:r>
            <a:r>
              <a:rPr lang="en-GB" sz="2400" dirty="0"/>
              <a:t> </a:t>
            </a:r>
            <a:r>
              <a:rPr lang="en-GB" sz="2400" dirty="0" err="1"/>
              <a:t>formativo</a:t>
            </a:r>
            <a:r>
              <a:rPr lang="en-GB" sz="2400" dirty="0"/>
              <a:t> </a:t>
            </a:r>
            <a:r>
              <a:rPr lang="en-GB" sz="2400"/>
              <a:t>su </a:t>
            </a:r>
            <a:r>
              <a:rPr lang="en-GB" sz="2400" dirty="0">
                <a:hlinkClick r:id="rId3"/>
              </a:rPr>
              <a:t>www.projectspecial</a:t>
            </a:r>
            <a:r>
              <a:rPr lang="en-GB" sz="2400">
                <a:hlinkClick r:id="rId3"/>
              </a:rPr>
              <a:t>.eu</a:t>
            </a:r>
            <a:r>
              <a:rPr lang="en-GB" sz="2400"/>
              <a:t>! </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4" descr="Graphical user interface&#10;&#10;Description automatically generated with medium confidence"/>
          <p:cNvPicPr preferRelativeResize="0"/>
          <p:nvPr/>
        </p:nvPicPr>
        <p:blipFill rotWithShape="1">
          <a:blip r:embed="rId3">
            <a:alphaModFix/>
          </a:blip>
          <a:srcRect t="9025" r="2956" b="13260"/>
          <a:stretch/>
        </p:blipFill>
        <p:spPr>
          <a:xfrm>
            <a:off x="4234344" y="2023001"/>
            <a:ext cx="2890625" cy="1730791"/>
          </a:xfrm>
          <a:prstGeom prst="rect">
            <a:avLst/>
          </a:prstGeom>
          <a:noFill/>
          <a:ln>
            <a:noFill/>
          </a:ln>
        </p:spPr>
      </p:pic>
      <p:sp>
        <p:nvSpPr>
          <p:cNvPr id="159" name="Google Shape;159;p4"/>
          <p:cNvSpPr/>
          <p:nvPr/>
        </p:nvSpPr>
        <p:spPr>
          <a:xfrm>
            <a:off x="11236774" y="4110800"/>
            <a:ext cx="268500" cy="226857"/>
          </a:xfrm>
          <a:prstGeom prst="ellipse">
            <a:avLst/>
          </a:prstGeom>
          <a:solidFill>
            <a:srgbClr val="F39E5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0" name="Google Shape;160;p4"/>
          <p:cNvSpPr/>
          <p:nvPr/>
        </p:nvSpPr>
        <p:spPr>
          <a:xfrm>
            <a:off x="10042013" y="382999"/>
            <a:ext cx="357542" cy="338556"/>
          </a:xfrm>
          <a:prstGeom prst="ellipse">
            <a:avLst/>
          </a:prstGeom>
          <a:solidFill>
            <a:srgbClr val="86BD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1" name="Google Shape;161;p4"/>
          <p:cNvSpPr/>
          <p:nvPr/>
        </p:nvSpPr>
        <p:spPr>
          <a:xfrm>
            <a:off x="7013150" y="5861297"/>
            <a:ext cx="363731" cy="338553"/>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2" name="Google Shape;162;p4"/>
          <p:cNvSpPr/>
          <p:nvPr/>
        </p:nvSpPr>
        <p:spPr>
          <a:xfrm rot="2700000">
            <a:off x="7562352" y="5537270"/>
            <a:ext cx="145925" cy="585033"/>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3" name="Google Shape;163;p4"/>
          <p:cNvSpPr/>
          <p:nvPr/>
        </p:nvSpPr>
        <p:spPr>
          <a:xfrm flipH="1">
            <a:off x="1522588" y="2803717"/>
            <a:ext cx="221275" cy="212078"/>
          </a:xfrm>
          <a:prstGeom prst="ellipse">
            <a:avLst/>
          </a:prstGeom>
          <a:solidFill>
            <a:srgbClr val="F39E5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4" name="Google Shape;164;p4"/>
          <p:cNvSpPr/>
          <p:nvPr/>
        </p:nvSpPr>
        <p:spPr>
          <a:xfrm flipH="1">
            <a:off x="334779" y="6084302"/>
            <a:ext cx="231096" cy="231096"/>
          </a:xfrm>
          <a:prstGeom prst="ellipse">
            <a:avLst/>
          </a:prstGeom>
          <a:solidFill>
            <a:srgbClr val="86BD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5" name="Google Shape;165;p4"/>
          <p:cNvSpPr/>
          <p:nvPr/>
        </p:nvSpPr>
        <p:spPr>
          <a:xfrm rot="-2700000" flipH="1">
            <a:off x="5076637" y="5568781"/>
            <a:ext cx="145925" cy="585033"/>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66" name="Google Shape;166;p4"/>
          <p:cNvSpPr txBox="1"/>
          <p:nvPr/>
        </p:nvSpPr>
        <p:spPr>
          <a:xfrm>
            <a:off x="1217479" y="1656786"/>
            <a:ext cx="2568979" cy="33855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p:txBody>
      </p:sp>
      <p:grpSp>
        <p:nvGrpSpPr>
          <p:cNvPr id="167" name="Google Shape;167;p4"/>
          <p:cNvGrpSpPr/>
          <p:nvPr/>
        </p:nvGrpSpPr>
        <p:grpSpPr>
          <a:xfrm>
            <a:off x="565875" y="2510232"/>
            <a:ext cx="2830423" cy="642701"/>
            <a:chOff x="803640" y="3362835"/>
            <a:chExt cx="2269267" cy="482026"/>
          </a:xfrm>
        </p:grpSpPr>
        <p:sp>
          <p:nvSpPr>
            <p:cNvPr id="168" name="Google Shape;168;p4"/>
            <p:cNvSpPr txBox="1"/>
            <p:nvPr/>
          </p:nvSpPr>
          <p:spPr>
            <a:xfrm>
              <a:off x="803640" y="3590945"/>
              <a:ext cx="2269267" cy="25391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a:solidFill>
                    <a:srgbClr val="3F3F3F"/>
                  </a:solidFill>
                  <a:latin typeface="Calibri"/>
                  <a:ea typeface="Calibri"/>
                  <a:cs typeface="Calibri"/>
                  <a:sym typeface="Calibri"/>
                </a:rPr>
                <a:t>. </a:t>
              </a:r>
              <a:endParaRPr sz="1600">
                <a:solidFill>
                  <a:srgbClr val="3F3F3F"/>
                </a:solidFill>
                <a:latin typeface="Calibri"/>
                <a:ea typeface="Calibri"/>
                <a:cs typeface="Calibri"/>
                <a:sym typeface="Calibri"/>
              </a:endParaRPr>
            </a:p>
          </p:txBody>
        </p:sp>
        <p:sp>
          <p:nvSpPr>
            <p:cNvPr id="169" name="Google Shape;169;p4"/>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170" name="Google Shape;170;p4"/>
          <p:cNvGrpSpPr/>
          <p:nvPr/>
        </p:nvGrpSpPr>
        <p:grpSpPr>
          <a:xfrm>
            <a:off x="8547870" y="4034966"/>
            <a:ext cx="5057708" cy="788524"/>
            <a:chOff x="803640" y="3242385"/>
            <a:chExt cx="4054973" cy="591393"/>
          </a:xfrm>
        </p:grpSpPr>
        <p:sp>
          <p:nvSpPr>
            <p:cNvPr id="171" name="Google Shape;171;p4"/>
            <p:cNvSpPr txBox="1"/>
            <p:nvPr/>
          </p:nvSpPr>
          <p:spPr>
            <a:xfrm>
              <a:off x="803640" y="3579862"/>
              <a:ext cx="205965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172" name="Google Shape;172;p4"/>
            <p:cNvSpPr txBox="1"/>
            <p:nvPr/>
          </p:nvSpPr>
          <p:spPr>
            <a:xfrm>
              <a:off x="2798956" y="3242385"/>
              <a:ext cx="2059657" cy="253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173" name="Google Shape;173;p4"/>
          <p:cNvGrpSpPr/>
          <p:nvPr/>
        </p:nvGrpSpPr>
        <p:grpSpPr>
          <a:xfrm>
            <a:off x="10220784" y="5151180"/>
            <a:ext cx="2568980" cy="627924"/>
            <a:chOff x="803640" y="3362835"/>
            <a:chExt cx="2059657" cy="470943"/>
          </a:xfrm>
        </p:grpSpPr>
        <p:sp>
          <p:nvSpPr>
            <p:cNvPr id="174" name="Google Shape;174;p4"/>
            <p:cNvSpPr txBox="1"/>
            <p:nvPr/>
          </p:nvSpPr>
          <p:spPr>
            <a:xfrm>
              <a:off x="803640" y="3579862"/>
              <a:ext cx="205965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175" name="Google Shape;175;p4"/>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 </a:t>
              </a:r>
              <a:endParaRPr sz="1600" b="1">
                <a:solidFill>
                  <a:srgbClr val="3F3F3F"/>
                </a:solidFill>
                <a:latin typeface="Calibri"/>
                <a:ea typeface="Calibri"/>
                <a:cs typeface="Calibri"/>
                <a:sym typeface="Calibri"/>
              </a:endParaRPr>
            </a:p>
          </p:txBody>
        </p:sp>
      </p:grpSp>
      <p:graphicFrame>
        <p:nvGraphicFramePr>
          <p:cNvPr id="176" name="Google Shape;176;p4"/>
          <p:cNvGraphicFramePr/>
          <p:nvPr>
            <p:extLst>
              <p:ext uri="{D42A27DB-BD31-4B8C-83A1-F6EECF244321}">
                <p14:modId xmlns:p14="http://schemas.microsoft.com/office/powerpoint/2010/main" val="3155157176"/>
              </p:ext>
            </p:extLst>
          </p:nvPr>
        </p:nvGraphicFramePr>
        <p:xfrm>
          <a:off x="554606" y="968562"/>
          <a:ext cx="11202225" cy="5790480"/>
        </p:xfrm>
        <a:graphic>
          <a:graphicData uri="http://schemas.openxmlformats.org/drawingml/2006/table">
            <a:tbl>
              <a:tblPr firstRow="1" bandRow="1">
                <a:noFill/>
                <a:tableStyleId>{6A22C014-8880-4280-80A8-E2597389FFAE}</a:tableStyleId>
              </a:tblPr>
              <a:tblGrid>
                <a:gridCol w="1436225">
                  <a:extLst>
                    <a:ext uri="{9D8B030D-6E8A-4147-A177-3AD203B41FA5}">
                      <a16:colId xmlns:a16="http://schemas.microsoft.com/office/drawing/2014/main" val="20000"/>
                    </a:ext>
                  </a:extLst>
                </a:gridCol>
                <a:gridCol w="2141800">
                  <a:extLst>
                    <a:ext uri="{9D8B030D-6E8A-4147-A177-3AD203B41FA5}">
                      <a16:colId xmlns:a16="http://schemas.microsoft.com/office/drawing/2014/main" val="20001"/>
                    </a:ext>
                  </a:extLst>
                </a:gridCol>
                <a:gridCol w="4281900">
                  <a:extLst>
                    <a:ext uri="{9D8B030D-6E8A-4147-A177-3AD203B41FA5}">
                      <a16:colId xmlns:a16="http://schemas.microsoft.com/office/drawing/2014/main" val="20002"/>
                    </a:ext>
                  </a:extLst>
                </a:gridCol>
                <a:gridCol w="3342300">
                  <a:extLst>
                    <a:ext uri="{9D8B030D-6E8A-4147-A177-3AD203B41FA5}">
                      <a16:colId xmlns:a16="http://schemas.microsoft.com/office/drawing/2014/main" val="20003"/>
                    </a:ext>
                  </a:extLst>
                </a:gridCol>
              </a:tblGrid>
              <a:tr h="838875">
                <a:tc>
                  <a:txBody>
                    <a:bodyPr/>
                    <a:lstStyle/>
                    <a:p>
                      <a:pPr marL="0" marR="0" lvl="0" indent="0" algn="just" rtl="0">
                        <a:spcBef>
                          <a:spcPts val="0"/>
                        </a:spcBef>
                        <a:spcAft>
                          <a:spcPts val="0"/>
                        </a:spcAft>
                        <a:buNone/>
                      </a:pPr>
                      <a:r>
                        <a:rPr lang="en-GB" sz="1300" b="1" u="none" strike="noStrike" cap="none" dirty="0" err="1"/>
                        <a:t>Curiosità</a:t>
                      </a:r>
                      <a:r>
                        <a:rPr lang="en-GB" sz="1300" b="1"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a:t>La </a:t>
                      </a:r>
                      <a:r>
                        <a:rPr lang="en-GB" sz="1100" u="none" strike="noStrike" cap="none" dirty="0" err="1"/>
                        <a:t>capacità</a:t>
                      </a:r>
                      <a:r>
                        <a:rPr lang="en-GB" sz="1100" u="none" strike="noStrike" cap="none" dirty="0"/>
                        <a:t> di un </a:t>
                      </a:r>
                      <a:r>
                        <a:rPr lang="en-GB" sz="1100" u="none" strike="noStrike" cap="none" dirty="0" err="1"/>
                        <a:t>imprenditore</a:t>
                      </a:r>
                      <a:r>
                        <a:rPr lang="en-GB" sz="1100" u="none" strike="noStrike" cap="none" dirty="0"/>
                        <a:t> di </a:t>
                      </a:r>
                      <a:r>
                        <a:rPr lang="en-GB" sz="1100" u="none" strike="noStrike" cap="none" dirty="0" err="1"/>
                        <a:t>rimanere</a:t>
                      </a:r>
                      <a:r>
                        <a:rPr lang="en-GB" sz="1100" u="none" strike="noStrike" cap="none" dirty="0"/>
                        <a:t> curioso </a:t>
                      </a:r>
                      <a:r>
                        <a:rPr lang="en-GB" sz="1100" u="none" strike="noStrike" cap="none" dirty="0" err="1"/>
                        <a:t>consente</a:t>
                      </a:r>
                      <a:r>
                        <a:rPr lang="en-GB" sz="1100" u="none" strike="noStrike" cap="none" dirty="0"/>
                        <a:t> </a:t>
                      </a:r>
                      <a:r>
                        <a:rPr lang="en-GB" sz="1100" u="none" strike="noStrike" cap="none" dirty="0" err="1"/>
                        <a:t>loro</a:t>
                      </a:r>
                      <a:r>
                        <a:rPr lang="en-GB" sz="1100" u="none" strike="noStrike" cap="none" dirty="0"/>
                        <a:t> di </a:t>
                      </a:r>
                      <a:r>
                        <a:rPr lang="en-GB" sz="1100" u="none" strike="noStrike" cap="none" dirty="0" err="1"/>
                        <a:t>cercare</a:t>
                      </a:r>
                      <a:r>
                        <a:rPr lang="en-GB" sz="1100" u="none" strike="noStrike" cap="none" dirty="0"/>
                        <a:t> </a:t>
                      </a:r>
                      <a:r>
                        <a:rPr lang="en-GB" sz="1100" u="none" strike="noStrike" cap="none" dirty="0" err="1"/>
                        <a:t>continuamente</a:t>
                      </a:r>
                      <a:r>
                        <a:rPr lang="en-GB" sz="1100" u="none" strike="noStrike" cap="none" dirty="0"/>
                        <a:t> </a:t>
                      </a:r>
                      <a:r>
                        <a:rPr lang="en-GB" sz="1100" u="none" strike="noStrike" cap="none" dirty="0" err="1"/>
                        <a:t>nuove</a:t>
                      </a:r>
                      <a:r>
                        <a:rPr lang="en-GB" sz="1100" u="none" strike="noStrike" cap="none" dirty="0"/>
                        <a:t> </a:t>
                      </a:r>
                      <a:r>
                        <a:rPr lang="en-GB" sz="1100" u="none" strike="noStrike" cap="none" dirty="0" err="1"/>
                        <a:t>opportunità</a:t>
                      </a:r>
                      <a:r>
                        <a:rPr lang="en-GB" sz="1100" u="none" strike="noStrike" cap="none" dirty="0"/>
                        <a:t>.
</a:t>
                      </a:r>
                      <a:endParaRPr sz="1100" u="none" strike="noStrike" cap="none"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300" b="1" u="none" strike="noStrike" cap="none" dirty="0"/>
                        <a:t>   Team Building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a:t>Un </a:t>
                      </a:r>
                      <a:r>
                        <a:rPr lang="en-GB" sz="1100" u="none" strike="noStrike" cap="none" dirty="0" err="1"/>
                        <a:t>grande</a:t>
                      </a:r>
                      <a:r>
                        <a:rPr lang="en-GB" sz="1100" u="none" strike="noStrike" cap="none" dirty="0"/>
                        <a:t> </a:t>
                      </a:r>
                      <a:r>
                        <a:rPr lang="en-GB" sz="1100" u="none" strike="noStrike" cap="none" dirty="0" err="1"/>
                        <a:t>imprenditore</a:t>
                      </a:r>
                      <a:r>
                        <a:rPr lang="en-GB" sz="1100" u="none" strike="noStrike" cap="none" dirty="0"/>
                        <a:t> </a:t>
                      </a:r>
                      <a:r>
                        <a:rPr lang="en-GB" sz="1100" u="none" strike="noStrike" cap="none" dirty="0" err="1"/>
                        <a:t>è</a:t>
                      </a:r>
                      <a:r>
                        <a:rPr lang="en-GB" sz="1100" u="none" strike="noStrike" cap="none" dirty="0"/>
                        <a:t> </a:t>
                      </a:r>
                      <a:r>
                        <a:rPr lang="en-GB" sz="1100" u="none" strike="noStrike" cap="none" dirty="0" err="1"/>
                        <a:t>consapevole</a:t>
                      </a:r>
                      <a:r>
                        <a:rPr lang="en-GB" sz="1100" u="none" strike="noStrike" cap="none" dirty="0"/>
                        <a:t> </a:t>
                      </a:r>
                      <a:r>
                        <a:rPr lang="en-GB" sz="1100" u="none" strike="noStrike" cap="none" dirty="0" err="1"/>
                        <a:t>dei</a:t>
                      </a:r>
                      <a:r>
                        <a:rPr lang="en-GB" sz="1100" u="none" strike="noStrike" cap="none" dirty="0"/>
                        <a:t> </a:t>
                      </a:r>
                      <a:r>
                        <a:rPr lang="en-GB" sz="1100" u="none" strike="noStrike" cap="none" dirty="0" err="1"/>
                        <a:t>propri</a:t>
                      </a:r>
                      <a:r>
                        <a:rPr lang="en-GB" sz="1100" u="none" strike="noStrike" cap="none" dirty="0"/>
                        <a:t> </a:t>
                      </a:r>
                      <a:r>
                        <a:rPr lang="en-GB" sz="1100" u="none" strike="noStrike" cap="none" dirty="0" err="1"/>
                        <a:t>punti</a:t>
                      </a:r>
                      <a:r>
                        <a:rPr lang="en-GB" sz="1100" u="none" strike="noStrike" cap="none" dirty="0"/>
                        <a:t> di forza e di </a:t>
                      </a:r>
                      <a:r>
                        <a:rPr lang="en-GB" sz="1100" u="none" strike="noStrike" cap="none" dirty="0" err="1"/>
                        <a:t>debolezza</a:t>
                      </a:r>
                      <a:r>
                        <a:rPr lang="en-GB" sz="1100" u="none" strike="noStrike" cap="none" dirty="0"/>
                        <a:t>. </a:t>
                      </a:r>
                      <a:r>
                        <a:rPr lang="en-GB" sz="1100" u="none" strike="noStrike" cap="none" dirty="0" err="1"/>
                        <a:t>Piuttosto</a:t>
                      </a:r>
                      <a:r>
                        <a:rPr lang="en-GB" sz="1100" u="none" strike="noStrike" cap="none" dirty="0"/>
                        <a:t> che </a:t>
                      </a:r>
                      <a:r>
                        <a:rPr lang="en-GB" sz="1100" u="none" strike="noStrike" cap="none" dirty="0" err="1"/>
                        <a:t>lasciare</a:t>
                      </a:r>
                      <a:r>
                        <a:rPr lang="en-GB" sz="1100" u="none" strike="noStrike" cap="none" dirty="0"/>
                        <a:t> che le </a:t>
                      </a:r>
                      <a:r>
                        <a:rPr lang="en-GB" sz="1100" u="none" strike="noStrike" cap="none" dirty="0" err="1"/>
                        <a:t>carenze</a:t>
                      </a:r>
                      <a:r>
                        <a:rPr lang="en-GB" sz="1100" u="none" strike="noStrike" cap="none" dirty="0"/>
                        <a:t> li </a:t>
                      </a:r>
                      <a:r>
                        <a:rPr lang="en-GB" sz="1100" u="none" strike="noStrike" cap="none" dirty="0" err="1"/>
                        <a:t>trattengano</a:t>
                      </a:r>
                      <a:r>
                        <a:rPr lang="en-GB" sz="1100" u="none" strike="noStrike" cap="none" dirty="0"/>
                        <a:t>, </a:t>
                      </a:r>
                      <a:r>
                        <a:rPr lang="en-GB" sz="1100" u="none" strike="noStrike" cap="none" dirty="0" err="1"/>
                        <a:t>costruiscono</a:t>
                      </a:r>
                      <a:r>
                        <a:rPr lang="en-GB" sz="1100" u="none" strike="noStrike" cap="none" dirty="0"/>
                        <a:t> </a:t>
                      </a:r>
                      <a:r>
                        <a:rPr lang="en-GB" sz="1100" u="none" strike="noStrike" cap="none" dirty="0" err="1"/>
                        <a:t>squadre</a:t>
                      </a:r>
                      <a:r>
                        <a:rPr lang="en-GB" sz="1100" u="none" strike="noStrike" cap="none" dirty="0"/>
                        <a:t> a </a:t>
                      </a:r>
                      <a:r>
                        <a:rPr lang="en-GB" sz="1100" u="none" strike="noStrike" cap="none" dirty="0" err="1"/>
                        <a:t>tutto</a:t>
                      </a:r>
                      <a:r>
                        <a:rPr lang="en-GB" sz="1100" u="none" strike="noStrike" cap="none" dirty="0"/>
                        <a:t> tondo che </a:t>
                      </a:r>
                      <a:r>
                        <a:rPr lang="en-GB" sz="1100" u="none" strike="noStrike" cap="none" dirty="0" err="1"/>
                        <a:t>completano</a:t>
                      </a:r>
                      <a:r>
                        <a:rPr lang="en-GB" sz="1100" u="none" strike="noStrike" cap="none" dirty="0"/>
                        <a:t> le </a:t>
                      </a:r>
                      <a:r>
                        <a:rPr lang="en-GB" sz="1100" u="none" strike="noStrike" cap="none" dirty="0" err="1"/>
                        <a:t>loro</a:t>
                      </a:r>
                      <a:r>
                        <a:rPr lang="en-GB" sz="1100" u="none" strike="noStrike" cap="none" dirty="0"/>
                        <a:t> </a:t>
                      </a:r>
                      <a:r>
                        <a:rPr lang="en-GB" sz="1100" u="none" strike="noStrike" cap="none" dirty="0" err="1"/>
                        <a:t>capacità</a:t>
                      </a:r>
                      <a:r>
                        <a:rPr lang="en-GB" sz="1100" u="none" strike="noStrike" cap="none" dirty="0"/>
                        <a:t>.
</a:t>
                      </a:r>
                      <a:endParaRPr sz="1100" u="none" strike="noStrike" cap="none"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213275">
                <a:tc>
                  <a:txBody>
                    <a:bodyPr/>
                    <a:lstStyle/>
                    <a:p>
                      <a:pPr marL="0" marR="0" lvl="0" indent="0" algn="just" rtl="0">
                        <a:spcBef>
                          <a:spcPts val="0"/>
                        </a:spcBef>
                        <a:spcAft>
                          <a:spcPts val="0"/>
                        </a:spcAft>
                        <a:buNone/>
                      </a:pPr>
                      <a:r>
                        <a:rPr lang="en-GB" sz="1300" b="1" u="none" strike="noStrike" cap="none" dirty="0" err="1"/>
                        <a:t>Sperimentazione</a:t>
                      </a:r>
                      <a:r>
                        <a:rPr lang="en-GB" sz="1300" b="1" u="none" strike="noStrike" cap="none" dirty="0"/>
                        <a:t> </a:t>
                      </a:r>
                      <a:r>
                        <a:rPr lang="en-GB" sz="1300" b="1" u="none" strike="noStrike" cap="none" dirty="0" err="1"/>
                        <a:t>strutturata</a:t>
                      </a:r>
                      <a:r>
                        <a:rPr lang="en-GB" sz="1300" b="1" u="none" strike="noStrike" cap="none" dirty="0"/>
                        <a:t>
</a:t>
                      </a:r>
                      <a:endParaRPr sz="1300" b="1" u="none" strike="noStrike" cap="none"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a:t>La </a:t>
                      </a:r>
                      <a:r>
                        <a:rPr lang="en-GB" sz="1100" u="none" strike="noStrike" cap="none" dirty="0" err="1"/>
                        <a:t>consapevolezza</a:t>
                      </a:r>
                      <a:r>
                        <a:rPr lang="en-GB" sz="1100" u="none" strike="noStrike" cap="none" dirty="0"/>
                        <a:t> </a:t>
                      </a:r>
                      <a:r>
                        <a:rPr lang="en-GB" sz="1100" u="none" strike="noStrike" cap="none" dirty="0" err="1"/>
                        <a:t>della</a:t>
                      </a:r>
                      <a:r>
                        <a:rPr lang="en-GB" sz="1100" u="none" strike="noStrike" cap="none" dirty="0"/>
                        <a:t> </a:t>
                      </a:r>
                      <a:r>
                        <a:rPr lang="en-GB" sz="1100" u="none" strike="noStrike" cap="none" dirty="0" err="1"/>
                        <a:t>sperimentazione</a:t>
                      </a:r>
                      <a:r>
                        <a:rPr lang="en-GB" sz="1100" u="none" strike="noStrike" cap="none" dirty="0"/>
                        <a:t> </a:t>
                      </a:r>
                      <a:r>
                        <a:rPr lang="en-GB" sz="1100" u="none" strike="noStrike" cap="none" dirty="0" err="1"/>
                        <a:t>controllata</a:t>
                      </a:r>
                      <a:r>
                        <a:rPr lang="en-GB" sz="1100" u="none" strike="noStrike" cap="none" dirty="0"/>
                        <a:t> </a:t>
                      </a:r>
                      <a:r>
                        <a:rPr lang="en-GB" sz="1100" u="none" strike="noStrike" cap="none" dirty="0" err="1"/>
                        <a:t>è</a:t>
                      </a:r>
                      <a:r>
                        <a:rPr lang="en-GB" sz="1100" u="none" strike="noStrike" cap="none" dirty="0"/>
                        <a:t> </a:t>
                      </a:r>
                      <a:r>
                        <a:rPr lang="en-GB" sz="1100" u="none" strike="noStrike" cap="none" dirty="0" err="1"/>
                        <a:t>necessaria</a:t>
                      </a:r>
                      <a:r>
                        <a:rPr lang="en-GB" sz="1100" u="none" strike="noStrike" cap="none" dirty="0"/>
                        <a:t> per </a:t>
                      </a:r>
                      <a:r>
                        <a:rPr lang="en-GB" sz="1100" u="none" strike="noStrike" cap="none" dirty="0" err="1"/>
                        <a:t>gli</a:t>
                      </a:r>
                      <a:r>
                        <a:rPr lang="en-GB" sz="1100" u="none" strike="noStrike" cap="none" dirty="0"/>
                        <a:t> </a:t>
                      </a:r>
                      <a:r>
                        <a:rPr lang="en-GB" sz="1100" u="none" strike="noStrike" cap="none" dirty="0" err="1"/>
                        <a:t>imprenditori</a:t>
                      </a:r>
                      <a:r>
                        <a:rPr lang="en-GB" sz="1100" u="none" strike="noStrike" cap="none" dirty="0"/>
                        <a:t>.
Un </a:t>
                      </a:r>
                      <a:r>
                        <a:rPr lang="en-GB" sz="1100" u="none" strike="noStrike" cap="none" dirty="0" err="1"/>
                        <a:t>imprenditore</a:t>
                      </a:r>
                      <a:r>
                        <a:rPr lang="en-GB" sz="1100" u="none" strike="noStrike" cap="none" dirty="0"/>
                        <a:t> </a:t>
                      </a:r>
                      <a:r>
                        <a:rPr lang="en-GB" sz="1100" u="none" strike="noStrike" cap="none" dirty="0" err="1"/>
                        <a:t>deve</a:t>
                      </a:r>
                      <a:r>
                        <a:rPr lang="en-GB" sz="1100" u="none" strike="noStrike" cap="none" dirty="0"/>
                        <a:t> </a:t>
                      </a:r>
                      <a:r>
                        <a:rPr lang="en-GB" sz="1100" u="none" strike="noStrike" cap="none" dirty="0" err="1"/>
                        <a:t>condurre</a:t>
                      </a:r>
                      <a:r>
                        <a:rPr lang="en-GB" sz="1100" u="none" strike="noStrike" cap="none" dirty="0"/>
                        <a:t> test </a:t>
                      </a:r>
                      <a:r>
                        <a:rPr lang="en-GB" sz="1100" u="none" strike="noStrike" cap="none" dirty="0" err="1"/>
                        <a:t>su</a:t>
                      </a:r>
                      <a:r>
                        <a:rPr lang="en-GB" sz="1100" u="none" strike="noStrike" cap="none" dirty="0"/>
                        <a:t> </a:t>
                      </a:r>
                      <a:r>
                        <a:rPr lang="en-GB" sz="1100" u="none" strike="noStrike" cap="none" dirty="0" err="1"/>
                        <a:t>ogni</a:t>
                      </a:r>
                      <a:r>
                        <a:rPr lang="en-GB" sz="1100" u="none" strike="noStrike" cap="none" dirty="0"/>
                        <a:t> </a:t>
                      </a:r>
                      <a:r>
                        <a:rPr lang="en-GB" sz="1100" u="none" strike="noStrike" cap="none" dirty="0" err="1"/>
                        <a:t>nuova</a:t>
                      </a:r>
                      <a:r>
                        <a:rPr lang="en-GB" sz="1100" u="none" strike="noStrike" cap="none" dirty="0"/>
                        <a:t> </a:t>
                      </a:r>
                      <a:r>
                        <a:rPr lang="en-GB" sz="1100" u="none" strike="noStrike" cap="none" dirty="0" err="1"/>
                        <a:t>opportunità</a:t>
                      </a:r>
                      <a:r>
                        <a:rPr lang="en-GB" sz="1100" u="none" strike="noStrike" cap="none" dirty="0"/>
                        <a:t> per </a:t>
                      </a:r>
                      <a:r>
                        <a:rPr lang="en-GB" sz="1100" u="none" strike="noStrike" cap="none" dirty="0" err="1"/>
                        <a:t>decidere</a:t>
                      </a:r>
                      <a:r>
                        <a:rPr lang="en-GB" sz="1100" u="none" strike="noStrike" cap="none" dirty="0"/>
                        <a:t> se vale la </a:t>
                      </a:r>
                      <a:r>
                        <a:rPr lang="en-GB" sz="1100" u="none" strike="noStrike" cap="none" dirty="0" err="1"/>
                        <a:t>pena</a:t>
                      </a:r>
                      <a:r>
                        <a:rPr lang="en-GB" sz="1100" u="none" strike="noStrike" cap="none" dirty="0"/>
                        <a:t> </a:t>
                      </a:r>
                      <a:r>
                        <a:rPr lang="en-GB" sz="1100" u="none" strike="noStrike" cap="none" dirty="0" err="1"/>
                        <a:t>perseguirla</a:t>
                      </a:r>
                      <a:r>
                        <a:rPr lang="en-GB" sz="1100"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100" b="1" u="none" strike="noStrike" cap="none" dirty="0" err="1"/>
                        <a:t>Tolleranza</a:t>
                      </a:r>
                      <a:r>
                        <a:rPr lang="en-GB" sz="1100" b="1" u="none" strike="noStrike" cap="none" dirty="0"/>
                        <a:t> al </a:t>
                      </a:r>
                      <a:r>
                        <a:rPr lang="en-GB" sz="1100" b="1" u="none" strike="noStrike" cap="none" dirty="0" err="1"/>
                        <a:t>rischio</a:t>
                      </a:r>
                      <a:r>
                        <a:rPr lang="en-GB" sz="1100" b="1" u="none" strike="noStrike" cap="none" dirty="0"/>
                        <a:t>
</a:t>
                      </a:r>
                      <a:endParaRPr sz="1100"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a:t>Il </a:t>
                      </a:r>
                      <a:r>
                        <a:rPr lang="en-GB" sz="1100" u="none" strike="noStrike" cap="none" dirty="0" err="1"/>
                        <a:t>rischio</a:t>
                      </a:r>
                      <a:r>
                        <a:rPr lang="en-GB" sz="1100" u="none" strike="noStrike" cap="none" dirty="0"/>
                        <a:t> e </a:t>
                      </a:r>
                      <a:r>
                        <a:rPr lang="en-GB" sz="1100" u="none" strike="noStrike" cap="none" dirty="0" err="1"/>
                        <a:t>l'imprenditorialità</a:t>
                      </a:r>
                      <a:r>
                        <a:rPr lang="en-GB" sz="1100" u="none" strike="noStrike" cap="none" dirty="0"/>
                        <a:t> </a:t>
                      </a:r>
                      <a:r>
                        <a:rPr lang="en-GB" sz="1100" u="none" strike="noStrike" cap="none" dirty="0" err="1"/>
                        <a:t>sono</a:t>
                      </a:r>
                      <a:r>
                        <a:rPr lang="en-GB" sz="1100" u="none" strike="noStrike" cap="none" dirty="0"/>
                        <a:t> </a:t>
                      </a:r>
                      <a:r>
                        <a:rPr lang="en-GB" sz="1100" u="none" strike="noStrike" cap="none" dirty="0" err="1"/>
                        <a:t>spesso</a:t>
                      </a:r>
                      <a:r>
                        <a:rPr lang="en-GB" sz="1100" u="none" strike="noStrike" cap="none" dirty="0"/>
                        <a:t> </a:t>
                      </a:r>
                      <a:r>
                        <a:rPr lang="en-GB" sz="1100" u="none" strike="noStrike" cap="none" dirty="0" err="1"/>
                        <a:t>collegati</a:t>
                      </a:r>
                      <a:r>
                        <a:rPr lang="en-GB" sz="1100" u="none" strike="noStrike" cap="none" dirty="0"/>
                        <a:t>.
Un </a:t>
                      </a:r>
                      <a:r>
                        <a:rPr lang="en-GB" sz="1100" u="none" strike="noStrike" cap="none" dirty="0" err="1"/>
                        <a:t>imprenditore</a:t>
                      </a:r>
                      <a:r>
                        <a:rPr lang="en-GB" sz="1100" u="none" strike="noStrike" cap="none" dirty="0"/>
                        <a:t> </a:t>
                      </a:r>
                      <a:r>
                        <a:rPr lang="en-GB" sz="1100" u="none" strike="noStrike" cap="none" dirty="0" err="1"/>
                        <a:t>deve</a:t>
                      </a:r>
                      <a:r>
                        <a:rPr lang="en-GB" sz="1100" u="none" strike="noStrike" cap="none" dirty="0"/>
                        <a:t> </a:t>
                      </a:r>
                      <a:r>
                        <a:rPr lang="en-GB" sz="1100" u="none" strike="noStrike" cap="none" dirty="0" err="1"/>
                        <a:t>incorrere</a:t>
                      </a:r>
                      <a:r>
                        <a:rPr lang="en-GB" sz="1100" u="none" strike="noStrike" cap="none" dirty="0"/>
                        <a:t> in </a:t>
                      </a:r>
                      <a:r>
                        <a:rPr lang="en-GB" sz="1100" u="none" strike="noStrike" cap="none" dirty="0" err="1"/>
                        <a:t>rischi</a:t>
                      </a:r>
                      <a:r>
                        <a:rPr lang="en-GB" sz="1100" u="none" strike="noStrike" cap="none" dirty="0"/>
                        <a:t> </a:t>
                      </a:r>
                      <a:r>
                        <a:rPr lang="en-GB" sz="1100" u="none" strike="noStrike" cap="none" dirty="0" err="1"/>
                        <a:t>durante</a:t>
                      </a:r>
                      <a:r>
                        <a:rPr lang="en-GB" sz="1100" u="none" strike="noStrike" cap="none" dirty="0"/>
                        <a:t> </a:t>
                      </a:r>
                      <a:r>
                        <a:rPr lang="en-GB" sz="1100" u="none" strike="noStrike" cap="none" dirty="0" err="1"/>
                        <a:t>l'avvio</a:t>
                      </a:r>
                      <a:r>
                        <a:rPr lang="en-GB" sz="1100" u="none" strike="noStrike" cap="none" dirty="0"/>
                        <a:t> di </a:t>
                      </a:r>
                      <a:r>
                        <a:rPr lang="en-GB" sz="1100" u="none" strike="noStrike" cap="none" dirty="0" err="1"/>
                        <a:t>un'impresa</a:t>
                      </a:r>
                      <a:r>
                        <a:rPr lang="en-GB" sz="1100" u="none" strike="noStrike" cap="none" dirty="0"/>
                        <a:t>, ma </a:t>
                      </a:r>
                      <a:r>
                        <a:rPr lang="en-GB" sz="1100" u="none" strike="noStrike" cap="none" dirty="0" err="1"/>
                        <a:t>deve</a:t>
                      </a:r>
                      <a:r>
                        <a:rPr lang="en-GB" sz="1100" u="none" strike="noStrike" cap="none" dirty="0"/>
                        <a:t> </a:t>
                      </a:r>
                      <a:r>
                        <a:rPr lang="en-GB" sz="1100" u="none" strike="noStrike" cap="none" dirty="0" err="1"/>
                        <a:t>anche</a:t>
                      </a:r>
                      <a:r>
                        <a:rPr lang="en-GB" sz="1100" u="none" strike="noStrike" cap="none" dirty="0"/>
                        <a:t> </a:t>
                      </a:r>
                      <a:r>
                        <a:rPr lang="en-GB" sz="1100" u="none" strike="noStrike" cap="none" dirty="0" err="1"/>
                        <a:t>prendere</a:t>
                      </a:r>
                      <a:r>
                        <a:rPr lang="en-GB" sz="1100" u="none" strike="noStrike" cap="none" dirty="0"/>
                        <a:t> </a:t>
                      </a:r>
                      <a:r>
                        <a:rPr lang="en-GB" sz="1100" u="none" strike="noStrike" cap="none" dirty="0" err="1"/>
                        <a:t>precauzioni</a:t>
                      </a:r>
                      <a:r>
                        <a:rPr lang="en-GB" sz="1100" u="none" strike="noStrike" cap="none" dirty="0"/>
                        <a:t> per </a:t>
                      </a:r>
                      <a:r>
                        <a:rPr lang="en-GB" sz="1100" u="none" strike="noStrike" cap="none" dirty="0" err="1"/>
                        <a:t>ridurre</a:t>
                      </a:r>
                      <a:r>
                        <a:rPr lang="en-GB" sz="1100" u="none" strike="noStrike" cap="none" dirty="0"/>
                        <a:t> </a:t>
                      </a:r>
                      <a:r>
                        <a:rPr lang="en-GB" sz="1100" u="none" strike="noStrike" cap="none" dirty="0" err="1"/>
                        <a:t>tali</a:t>
                      </a:r>
                      <a:r>
                        <a:rPr lang="en-GB" sz="1100" u="none" strike="noStrike" cap="none" dirty="0"/>
                        <a:t> </a:t>
                      </a:r>
                      <a:r>
                        <a:rPr lang="en-GB" sz="1100" u="none" strike="noStrike" cap="none" dirty="0" err="1"/>
                        <a:t>rischi</a:t>
                      </a:r>
                      <a:r>
                        <a:rPr lang="en-GB" sz="1100" u="none" strike="noStrike" cap="none" dirty="0"/>
                        <a:t>. Per </a:t>
                      </a:r>
                      <a:r>
                        <a:rPr lang="en-GB" sz="1100" u="none" strike="noStrike" cap="none" dirty="0" err="1"/>
                        <a:t>raccogliere</a:t>
                      </a:r>
                      <a:r>
                        <a:rPr lang="en-GB" sz="1100" u="none" strike="noStrike" cap="none" dirty="0"/>
                        <a:t> i </a:t>
                      </a:r>
                      <a:r>
                        <a:rPr lang="en-GB" sz="1100" u="none" strike="noStrike" cap="none" dirty="0" err="1"/>
                        <a:t>frutti</a:t>
                      </a:r>
                      <a:r>
                        <a:rPr lang="en-GB" sz="1100" u="none" strike="noStrike" cap="none" dirty="0"/>
                        <a:t> del </a:t>
                      </a:r>
                      <a:r>
                        <a:rPr lang="en-GB" sz="1100" u="none" strike="noStrike" cap="none" dirty="0" err="1"/>
                        <a:t>loro</a:t>
                      </a:r>
                      <a:r>
                        <a:rPr lang="en-GB" sz="1100" u="none" strike="noStrike" cap="none" dirty="0"/>
                        <a:t> </a:t>
                      </a:r>
                      <a:r>
                        <a:rPr lang="en-GB" sz="1100" u="none" strike="noStrike" cap="none" dirty="0" err="1"/>
                        <a:t>lavoro</a:t>
                      </a:r>
                      <a:r>
                        <a:rPr lang="en-GB" sz="1100" u="none" strike="noStrike" cap="none" dirty="0"/>
                        <a:t>, </a:t>
                      </a:r>
                      <a:r>
                        <a:rPr lang="en-GB" sz="1100" u="none" strike="noStrike" cap="none" dirty="0" err="1"/>
                        <a:t>gli</a:t>
                      </a:r>
                      <a:r>
                        <a:rPr lang="en-GB" sz="1100" u="none" strike="noStrike" cap="none" dirty="0"/>
                        <a:t> </a:t>
                      </a:r>
                      <a:r>
                        <a:rPr lang="en-GB" sz="1100" u="none" strike="noStrike" cap="none" dirty="0" err="1"/>
                        <a:t>imprenditori</a:t>
                      </a:r>
                      <a:r>
                        <a:rPr lang="en-GB" sz="1100" u="none" strike="noStrike" cap="none" dirty="0"/>
                        <a:t> di </a:t>
                      </a:r>
                      <a:r>
                        <a:rPr lang="en-GB" sz="1100" u="none" strike="noStrike" cap="none" dirty="0" err="1"/>
                        <a:t>successo</a:t>
                      </a:r>
                      <a:r>
                        <a:rPr lang="en-GB" sz="1100" u="none" strike="noStrike" cap="none" dirty="0"/>
                        <a:t> </a:t>
                      </a:r>
                      <a:r>
                        <a:rPr lang="en-GB" sz="1100" u="none" strike="noStrike" cap="none" dirty="0" err="1"/>
                        <a:t>sono</a:t>
                      </a:r>
                      <a:r>
                        <a:rPr lang="en-GB" sz="1100" u="none" strike="noStrike" cap="none" dirty="0"/>
                        <a:t> </a:t>
                      </a:r>
                      <a:r>
                        <a:rPr lang="en-GB" sz="1100" u="none" strike="noStrike" cap="none" dirty="0" err="1"/>
                        <a:t>disposti</a:t>
                      </a:r>
                      <a:r>
                        <a:rPr lang="en-GB" sz="1100" u="none" strike="noStrike" cap="none" dirty="0"/>
                        <a:t> ad </a:t>
                      </a:r>
                      <a:r>
                        <a:rPr lang="en-GB" sz="1100" u="none" strike="noStrike" cap="none" dirty="0" err="1"/>
                        <a:t>accettare</a:t>
                      </a:r>
                      <a:r>
                        <a:rPr lang="en-GB" sz="1100" u="none" strike="noStrike" cap="none" dirty="0"/>
                        <a:t> una </a:t>
                      </a:r>
                      <a:r>
                        <a:rPr lang="en-GB" sz="1100" u="none" strike="noStrike" cap="none" dirty="0" err="1"/>
                        <a:t>certa</a:t>
                      </a:r>
                      <a:r>
                        <a:rPr lang="en-GB" sz="1100" u="none" strike="noStrike" cap="none" dirty="0"/>
                        <a:t> </a:t>
                      </a:r>
                      <a:r>
                        <a:rPr lang="en-GB" sz="1100" u="none" strike="noStrike" cap="none" dirty="0" err="1"/>
                        <a:t>quantità</a:t>
                      </a:r>
                      <a:r>
                        <a:rPr lang="en-GB" sz="1100" u="none" strike="noStrike" cap="none" dirty="0"/>
                        <a:t> di </a:t>
                      </a:r>
                      <a:r>
                        <a:rPr lang="en-GB" sz="1100" u="none" strike="noStrike" cap="none" dirty="0" err="1"/>
                        <a:t>rischio</a:t>
                      </a:r>
                      <a:r>
                        <a:rPr lang="en-GB" sz="1100" u="none" strike="noStrike" cap="none" dirty="0"/>
                        <a:t>; </a:t>
                      </a:r>
                      <a:r>
                        <a:rPr lang="en-GB" sz="1100" u="none" strike="noStrike" cap="none" dirty="0" err="1"/>
                        <a:t>Tuttavia</a:t>
                      </a:r>
                      <a:r>
                        <a:rPr lang="en-GB" sz="1100" u="none" strike="noStrike" cap="none" dirty="0"/>
                        <a:t>, i </a:t>
                      </a:r>
                      <a:r>
                        <a:rPr lang="en-GB" sz="1100" u="none" strike="noStrike" cap="none" dirty="0" err="1"/>
                        <a:t>loro</a:t>
                      </a:r>
                      <a:r>
                        <a:rPr lang="en-GB" sz="1100" u="none" strike="noStrike" cap="none" dirty="0"/>
                        <a:t> </a:t>
                      </a:r>
                      <a:r>
                        <a:rPr lang="en-GB" sz="1100" u="none" strike="noStrike" cap="none" dirty="0" err="1"/>
                        <a:t>sforzi</a:t>
                      </a:r>
                      <a:r>
                        <a:rPr lang="en-GB" sz="1100" u="none" strike="noStrike" cap="none" dirty="0"/>
                        <a:t> per </a:t>
                      </a:r>
                      <a:r>
                        <a:rPr lang="en-GB" sz="1100" u="none" strike="noStrike" cap="none" dirty="0" err="1"/>
                        <a:t>ridurre</a:t>
                      </a:r>
                      <a:r>
                        <a:rPr lang="en-GB" sz="1100" u="none" strike="noStrike" cap="none" dirty="0"/>
                        <a:t> il </a:t>
                      </a:r>
                      <a:r>
                        <a:rPr lang="en-GB" sz="1100" u="none" strike="noStrike" cap="none" dirty="0" err="1"/>
                        <a:t>rischio</a:t>
                      </a:r>
                      <a:r>
                        <a:rPr lang="en-GB" sz="1100" u="none" strike="noStrike" cap="none" dirty="0"/>
                        <a:t> </a:t>
                      </a:r>
                      <a:r>
                        <a:rPr lang="en-GB" sz="1100" u="none" strike="noStrike" cap="none" dirty="0" err="1"/>
                        <a:t>hanno</a:t>
                      </a:r>
                      <a:r>
                        <a:rPr lang="en-GB" sz="1100" u="none" strike="noStrike" cap="none" dirty="0"/>
                        <a:t> una forte </a:t>
                      </a:r>
                      <a:r>
                        <a:rPr lang="en-GB" sz="1100" u="none" strike="noStrike" cap="none" dirty="0" err="1"/>
                        <a:t>correlazione</a:t>
                      </a:r>
                      <a:r>
                        <a:rPr lang="en-GB" sz="1100" u="none" strike="noStrike" cap="none" dirty="0"/>
                        <a:t> con la </a:t>
                      </a:r>
                      <a:r>
                        <a:rPr lang="en-GB" sz="1100" u="none" strike="noStrike" cap="none" dirty="0" err="1"/>
                        <a:t>loro</a:t>
                      </a:r>
                      <a:r>
                        <a:rPr lang="en-GB" sz="1100" u="none" strike="noStrike" cap="none" dirty="0"/>
                        <a:t> </a:t>
                      </a:r>
                      <a:r>
                        <a:rPr lang="en-GB" sz="1100" u="none" strike="noStrike" cap="none" dirty="0" err="1"/>
                        <a:t>tolleranza</a:t>
                      </a:r>
                      <a:r>
                        <a:rPr lang="en-GB" sz="1100" u="none" strike="noStrike" cap="none" dirty="0"/>
                        <a:t> al </a:t>
                      </a:r>
                      <a:r>
                        <a:rPr lang="en-GB" sz="1100" u="none" strike="noStrike" cap="none" dirty="0" err="1"/>
                        <a:t>rischio</a:t>
                      </a:r>
                      <a:r>
                        <a:rPr lang="en-GB" sz="1100"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205600">
                <a:tc>
                  <a:txBody>
                    <a:bodyPr/>
                    <a:lstStyle/>
                    <a:p>
                      <a:pPr marL="0" marR="0" lvl="0" indent="0" algn="just" rtl="0">
                        <a:spcBef>
                          <a:spcPts val="0"/>
                        </a:spcBef>
                        <a:spcAft>
                          <a:spcPts val="0"/>
                        </a:spcAft>
                        <a:buNone/>
                      </a:pPr>
                      <a:r>
                        <a:rPr lang="en-GB" sz="1300" b="1" u="none" strike="noStrike" cap="none" dirty="0" err="1"/>
                        <a:t>Adattabilità</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a:t>I </a:t>
                      </a:r>
                      <a:r>
                        <a:rPr lang="en-GB" sz="1100" u="none" strike="noStrike" cap="none" dirty="0" err="1"/>
                        <a:t>dirigenti</a:t>
                      </a:r>
                      <a:r>
                        <a:rPr lang="en-GB" sz="1100" u="none" strike="noStrike" cap="none" dirty="0"/>
                        <a:t> </a:t>
                      </a:r>
                      <a:r>
                        <a:rPr lang="en-GB" sz="1100" u="none" strike="noStrike" cap="none" dirty="0" err="1"/>
                        <a:t>aziendali</a:t>
                      </a:r>
                      <a:r>
                        <a:rPr lang="en-GB" sz="1100" u="none" strike="noStrike" cap="none" dirty="0"/>
                        <a:t> di </a:t>
                      </a:r>
                      <a:r>
                        <a:rPr lang="en-GB" sz="1100" u="none" strike="noStrike" cap="none" dirty="0" err="1"/>
                        <a:t>successo</a:t>
                      </a:r>
                      <a:r>
                        <a:rPr lang="en-GB" sz="1100" u="none" strike="noStrike" cap="none" dirty="0"/>
                        <a:t> </a:t>
                      </a:r>
                      <a:r>
                        <a:rPr lang="en-GB" sz="1100" u="none" strike="noStrike" cap="none" dirty="0" err="1"/>
                        <a:t>devono</a:t>
                      </a:r>
                      <a:r>
                        <a:rPr lang="en-GB" sz="1100" u="none" strike="noStrike" cap="none" dirty="0"/>
                        <a:t> </a:t>
                      </a:r>
                      <a:r>
                        <a:rPr lang="en-GB" sz="1100" u="none" strike="noStrike" cap="none" dirty="0" err="1"/>
                        <a:t>essere</a:t>
                      </a:r>
                      <a:r>
                        <a:rPr lang="en-GB" sz="1100" u="none" strike="noStrike" cap="none" dirty="0"/>
                        <a:t> </a:t>
                      </a:r>
                      <a:r>
                        <a:rPr lang="en-GB" sz="1100" u="none" strike="noStrike" cap="none" dirty="0" err="1"/>
                        <a:t>flessibili</a:t>
                      </a:r>
                      <a:r>
                        <a:rPr lang="en-GB" sz="1100" u="none" strike="noStrike" cap="none" dirty="0"/>
                        <a:t> e in </a:t>
                      </a:r>
                      <a:r>
                        <a:rPr lang="en-GB" sz="1100" u="none" strike="noStrike" cap="none" dirty="0" err="1"/>
                        <a:t>grado</a:t>
                      </a:r>
                      <a:r>
                        <a:rPr lang="en-GB" sz="1100" u="none" strike="noStrike" cap="none" dirty="0"/>
                        <a:t> di </a:t>
                      </a:r>
                      <a:r>
                        <a:rPr lang="en-GB" sz="1100" u="none" strike="noStrike" cap="none" dirty="0" err="1"/>
                        <a:t>adattarsi</a:t>
                      </a:r>
                      <a:r>
                        <a:rPr lang="en-GB" sz="1100" u="none" strike="noStrike" cap="none" dirty="0"/>
                        <a:t> ai </a:t>
                      </a:r>
                      <a:r>
                        <a:rPr lang="en-GB" sz="1100" u="none" strike="noStrike" cap="none" dirty="0" err="1"/>
                        <a:t>nuovi</a:t>
                      </a:r>
                      <a:r>
                        <a:rPr lang="en-GB" sz="1100" u="none" strike="noStrike" cap="none" dirty="0"/>
                        <a:t> </a:t>
                      </a:r>
                      <a:r>
                        <a:rPr lang="en-GB" sz="1100" u="none" strike="noStrike" cap="none" dirty="0" err="1"/>
                        <a:t>eventi</a:t>
                      </a:r>
                      <a:r>
                        <a:rPr lang="en-GB" sz="1100" u="none" strike="noStrike" cap="none" dirty="0"/>
                        <a:t> al fine di </a:t>
                      </a:r>
                      <a:r>
                        <a:rPr lang="en-GB" sz="1100" u="none" strike="noStrike" cap="none" dirty="0" err="1"/>
                        <a:t>mantenere</a:t>
                      </a:r>
                      <a:r>
                        <a:rPr lang="en-GB" sz="1100" u="none" strike="noStrike" cap="none" dirty="0"/>
                        <a:t> la </a:t>
                      </a:r>
                      <a:r>
                        <a:rPr lang="en-GB" sz="1100" u="none" strike="noStrike" cap="none" dirty="0" err="1"/>
                        <a:t>loro</a:t>
                      </a:r>
                      <a:r>
                        <a:rPr lang="en-GB" sz="1100" u="none" strike="noStrike" cap="none" dirty="0"/>
                        <a:t> </a:t>
                      </a:r>
                      <a:r>
                        <a:rPr lang="en-GB" sz="1100" u="none" strike="noStrike" cap="none" dirty="0" err="1"/>
                        <a:t>organizzazione</a:t>
                      </a:r>
                      <a:r>
                        <a:rPr lang="en-GB" sz="1100" u="none" strike="noStrike" cap="none" dirty="0"/>
                        <a:t> in </a:t>
                      </a:r>
                      <a:r>
                        <a:rPr lang="en-GB" sz="1100" u="none" strike="noStrike" cap="none" dirty="0" err="1"/>
                        <a:t>movimento</a:t>
                      </a:r>
                      <a:r>
                        <a:rPr lang="en-GB" sz="1100" u="none" strike="noStrike" cap="none" dirty="0"/>
                        <a:t> di </a:t>
                      </a:r>
                      <a:r>
                        <a:rPr lang="en-GB" sz="1100" u="none" strike="noStrike" cap="none" dirty="0" err="1"/>
                        <a:t>fronte</a:t>
                      </a:r>
                      <a:r>
                        <a:rPr lang="en-GB" sz="1100" u="none" strike="noStrike" cap="none" dirty="0"/>
                        <a:t> a </a:t>
                      </a:r>
                      <a:r>
                        <a:rPr lang="en-GB" sz="1100" u="none" strike="noStrike" cap="none" dirty="0" err="1"/>
                        <a:t>sviluppi</a:t>
                      </a:r>
                      <a:r>
                        <a:rPr lang="en-GB" sz="1100" u="none" strike="noStrike" cap="none" dirty="0"/>
                        <a:t> </a:t>
                      </a:r>
                      <a:r>
                        <a:rPr lang="en-GB" sz="1100" u="none" strike="noStrike" cap="none" dirty="0" err="1"/>
                        <a:t>imprevisti</a:t>
                      </a:r>
                      <a:r>
                        <a:rPr lang="en-GB" sz="1100"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it-IT" sz="1300" b="1" u="none" strike="noStrike" cap="none" dirty="0"/>
                        <a:t>Avere</a:t>
                      </a:r>
                    </a:p>
                    <a:p>
                      <a:pPr marL="0" marR="0" lvl="0" indent="0" algn="r" rtl="0">
                        <a:spcBef>
                          <a:spcPts val="0"/>
                        </a:spcBef>
                        <a:spcAft>
                          <a:spcPts val="0"/>
                        </a:spcAft>
                        <a:buNone/>
                      </a:pPr>
                      <a:r>
                        <a:rPr lang="it-IT" sz="1300" b="1" u="none" strike="noStrike" cap="none" dirty="0"/>
                        <a:t> familiarità </a:t>
                      </a:r>
                    </a:p>
                    <a:p>
                      <a:pPr marL="0" marR="0" lvl="0" indent="0" algn="r" rtl="0">
                        <a:spcBef>
                          <a:spcPts val="0"/>
                        </a:spcBef>
                        <a:spcAft>
                          <a:spcPts val="0"/>
                        </a:spcAft>
                        <a:buNone/>
                      </a:pPr>
                      <a:r>
                        <a:rPr lang="it-IT" sz="1300" b="1" u="none" strike="noStrike" cap="none" dirty="0"/>
                        <a:t>con il fallimento</a:t>
                      </a:r>
                      <a:endParaRPr sz="1300" b="1" u="none" strike="noStrike" cap="none"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err="1"/>
                        <a:t>Gli</a:t>
                      </a:r>
                      <a:r>
                        <a:rPr lang="en-GB" sz="1100" u="none" strike="noStrike" cap="none" dirty="0"/>
                        <a:t> </a:t>
                      </a:r>
                      <a:r>
                        <a:rPr lang="en-GB" sz="1100" u="none" strike="noStrike" cap="none" dirty="0" err="1"/>
                        <a:t>imprenditori</a:t>
                      </a:r>
                      <a:r>
                        <a:rPr lang="en-GB" sz="1100" u="none" strike="noStrike" cap="none" dirty="0"/>
                        <a:t> di </a:t>
                      </a:r>
                      <a:r>
                        <a:rPr lang="en-GB" sz="1100" u="none" strike="noStrike" cap="none" dirty="0" err="1"/>
                        <a:t>successo</a:t>
                      </a:r>
                      <a:r>
                        <a:rPr lang="en-GB" sz="1100" u="none" strike="noStrike" cap="none" dirty="0"/>
                        <a:t> </a:t>
                      </a:r>
                      <a:r>
                        <a:rPr lang="en-GB" sz="1100" u="none" strike="noStrike" cap="none" dirty="0" err="1"/>
                        <a:t>devono</a:t>
                      </a:r>
                      <a:r>
                        <a:rPr lang="en-GB" sz="1100" u="none" strike="noStrike" cap="none" dirty="0"/>
                        <a:t> </a:t>
                      </a:r>
                      <a:r>
                        <a:rPr lang="en-GB" sz="1100" u="none" strike="noStrike" cap="none" dirty="0" err="1"/>
                        <a:t>prepararsi</a:t>
                      </a:r>
                      <a:r>
                        <a:rPr lang="en-GB" sz="1100" u="none" strike="noStrike" cap="none" dirty="0"/>
                        <a:t> e </a:t>
                      </a:r>
                      <a:r>
                        <a:rPr lang="en-GB" sz="1100" u="none" strike="noStrike" cap="none" dirty="0" err="1"/>
                        <a:t>sentirsi</a:t>
                      </a:r>
                      <a:r>
                        <a:rPr lang="en-GB" sz="1100" u="none" strike="noStrike" cap="none" dirty="0"/>
                        <a:t> a proprio agio con il </a:t>
                      </a:r>
                      <a:r>
                        <a:rPr lang="en-GB" sz="1100" u="none" strike="noStrike" cap="none" dirty="0" err="1"/>
                        <a:t>fallimento</a:t>
                      </a:r>
                      <a:r>
                        <a:rPr lang="en-GB" sz="1100" u="none" strike="noStrike" cap="none" dirty="0"/>
                        <a:t>. </a:t>
                      </a:r>
                      <a:r>
                        <a:rPr lang="en-GB" sz="1100" u="none" strike="noStrike" cap="none" dirty="0" err="1"/>
                        <a:t>Piuttosto</a:t>
                      </a:r>
                      <a:r>
                        <a:rPr lang="en-GB" sz="1100" u="none" strike="noStrike" cap="none" dirty="0"/>
                        <a:t> che </a:t>
                      </a:r>
                      <a:r>
                        <a:rPr lang="en-GB" sz="1100" u="none" strike="noStrike" cap="none" dirty="0" err="1"/>
                        <a:t>lasciare</a:t>
                      </a:r>
                      <a:r>
                        <a:rPr lang="en-GB" sz="1100" u="none" strike="noStrike" cap="none" dirty="0"/>
                        <a:t> che la </a:t>
                      </a:r>
                      <a:r>
                        <a:rPr lang="en-GB" sz="1100" u="none" strike="noStrike" cap="none" dirty="0" err="1"/>
                        <a:t>paura</a:t>
                      </a:r>
                      <a:r>
                        <a:rPr lang="en-GB" sz="1100" u="none" strike="noStrike" cap="none" dirty="0"/>
                        <a:t> li </a:t>
                      </a:r>
                      <a:r>
                        <a:rPr lang="en-GB" sz="1100" u="none" strike="noStrike" cap="none" dirty="0" err="1"/>
                        <a:t>trattenga</a:t>
                      </a:r>
                      <a:r>
                        <a:rPr lang="en-GB" sz="1100" u="none" strike="noStrike" cap="none" dirty="0"/>
                        <a:t>, </a:t>
                      </a:r>
                      <a:r>
                        <a:rPr lang="en-GB" sz="1100" u="none" strike="noStrike" cap="none" dirty="0" err="1"/>
                        <a:t>permettono</a:t>
                      </a:r>
                      <a:r>
                        <a:rPr lang="en-GB" sz="1100" u="none" strike="noStrike" cap="none" dirty="0"/>
                        <a:t> </a:t>
                      </a:r>
                      <a:r>
                        <a:rPr lang="en-GB" sz="1100" u="none" strike="noStrike" cap="none" dirty="0" err="1"/>
                        <a:t>alla</a:t>
                      </a:r>
                      <a:r>
                        <a:rPr lang="en-GB" sz="1100" u="none" strike="noStrike" cap="none" dirty="0"/>
                        <a:t> </a:t>
                      </a:r>
                      <a:r>
                        <a:rPr lang="en-GB" sz="1100" u="none" strike="noStrike" cap="none" dirty="0" err="1"/>
                        <a:t>possibilità</a:t>
                      </a:r>
                      <a:r>
                        <a:rPr lang="en-GB" sz="1100" u="none" strike="noStrike" cap="none" dirty="0"/>
                        <a:t> del </a:t>
                      </a:r>
                      <a:r>
                        <a:rPr lang="en-GB" sz="1100" u="none" strike="noStrike" cap="none" dirty="0" err="1"/>
                        <a:t>successo</a:t>
                      </a:r>
                      <a:r>
                        <a:rPr lang="en-GB" sz="1100" u="none" strike="noStrike" cap="none" dirty="0"/>
                        <a:t> di </a:t>
                      </a:r>
                      <a:r>
                        <a:rPr lang="en-GB" sz="1100" u="none" strike="noStrike" cap="none" dirty="0" err="1"/>
                        <a:t>spingerli</a:t>
                      </a:r>
                      <a:r>
                        <a:rPr lang="en-GB" sz="1100" u="none" strike="noStrike" cap="none" dirty="0"/>
                        <a:t> in avanti.
</a:t>
                      </a:r>
                      <a:endParaRPr sz="1100" u="none" strike="noStrike" cap="none"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880025">
                <a:tc>
                  <a:txBody>
                    <a:bodyPr/>
                    <a:lstStyle/>
                    <a:p>
                      <a:pPr marL="0" marR="0" lvl="0" indent="0" algn="just" rtl="0">
                        <a:spcBef>
                          <a:spcPts val="0"/>
                        </a:spcBef>
                        <a:spcAft>
                          <a:spcPts val="0"/>
                        </a:spcAft>
                        <a:buNone/>
                      </a:pPr>
                      <a:r>
                        <a:rPr lang="en-GB" sz="1300" b="1" u="none" strike="noStrike" cap="none" dirty="0" err="1"/>
                        <a:t>Risolutezza</a:t>
                      </a:r>
                      <a:r>
                        <a:rPr lang="en-GB" sz="1300" b="1"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a:t>Per </a:t>
                      </a:r>
                      <a:r>
                        <a:rPr lang="en-GB" sz="1100" u="none" strike="noStrike" cap="none" dirty="0" err="1"/>
                        <a:t>avere</a:t>
                      </a:r>
                      <a:r>
                        <a:rPr lang="en-GB" sz="1100" u="none" strike="noStrike" cap="none" dirty="0"/>
                        <a:t> </a:t>
                      </a:r>
                      <a:r>
                        <a:rPr lang="en-GB" sz="1100" u="none" strike="noStrike" cap="none" dirty="0" err="1"/>
                        <a:t>successo</a:t>
                      </a:r>
                      <a:r>
                        <a:rPr lang="en-GB" sz="1100" u="none" strike="noStrike" cap="none" dirty="0"/>
                        <a:t>, un </a:t>
                      </a:r>
                      <a:r>
                        <a:rPr lang="en-GB" sz="1100" u="none" strike="noStrike" cap="none" dirty="0" err="1"/>
                        <a:t>imprenditore</a:t>
                      </a:r>
                      <a:r>
                        <a:rPr lang="en-GB" sz="1100" u="none" strike="noStrike" cap="none" dirty="0"/>
                        <a:t> </a:t>
                      </a:r>
                      <a:r>
                        <a:rPr lang="en-GB" sz="1100" u="none" strike="noStrike" cap="none" dirty="0" err="1"/>
                        <a:t>deve</a:t>
                      </a:r>
                      <a:r>
                        <a:rPr lang="en-GB" sz="1100" u="none" strike="noStrike" cap="none" dirty="0"/>
                        <a:t> </a:t>
                      </a:r>
                      <a:r>
                        <a:rPr lang="en-GB" sz="1100" u="none" strike="noStrike" cap="none" dirty="0" err="1"/>
                        <a:t>prendere</a:t>
                      </a:r>
                      <a:r>
                        <a:rPr lang="en-GB" sz="1100" u="none" strike="noStrike" cap="none" dirty="0"/>
                        <a:t> </a:t>
                      </a:r>
                      <a:r>
                        <a:rPr lang="en-GB" sz="1100" u="none" strike="noStrike" cap="none" dirty="0" err="1"/>
                        <a:t>decisioni</a:t>
                      </a:r>
                      <a:r>
                        <a:rPr lang="en-GB" sz="1100" u="none" strike="noStrike" cap="none" dirty="0"/>
                        <a:t> </a:t>
                      </a:r>
                      <a:r>
                        <a:rPr lang="en-GB" sz="1100" u="none" strike="noStrike" cap="none" dirty="0" err="1"/>
                        <a:t>difficili</a:t>
                      </a:r>
                      <a:r>
                        <a:rPr lang="en-GB" sz="1100" u="none" strike="noStrike" cap="none" dirty="0"/>
                        <a:t> e </a:t>
                      </a:r>
                      <a:r>
                        <a:rPr lang="en-GB" sz="1100" u="none" strike="noStrike" cap="none" dirty="0" err="1"/>
                        <a:t>sostenerle</a:t>
                      </a:r>
                      <a:r>
                        <a:rPr lang="en-GB" sz="1100"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300" b="1" u="none" strike="noStrike" cap="none" dirty="0" err="1"/>
                        <a:t>Persistenza</a:t>
                      </a:r>
                      <a:r>
                        <a:rPr lang="en-GB" sz="1300" b="1"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err="1"/>
                        <a:t>Mentre</a:t>
                      </a:r>
                      <a:r>
                        <a:rPr lang="en-GB" sz="1100" u="none" strike="noStrike" cap="none" dirty="0"/>
                        <a:t> </a:t>
                      </a:r>
                      <a:r>
                        <a:rPr lang="en-GB" sz="1100" u="none" strike="noStrike" cap="none" dirty="0" err="1"/>
                        <a:t>molti</a:t>
                      </a:r>
                      <a:r>
                        <a:rPr lang="en-GB" sz="1100" u="none" strike="noStrike" cap="none" dirty="0"/>
                        <a:t> </a:t>
                      </a:r>
                      <a:r>
                        <a:rPr lang="en-GB" sz="1100" u="none" strike="noStrike" cap="none" dirty="0" err="1"/>
                        <a:t>imprenditori</a:t>
                      </a:r>
                      <a:r>
                        <a:rPr lang="en-GB" sz="1100" u="none" strike="noStrike" cap="none" dirty="0"/>
                        <a:t> di </a:t>
                      </a:r>
                      <a:r>
                        <a:rPr lang="en-GB" sz="1100" u="none" strike="noStrike" cap="none" dirty="0" err="1"/>
                        <a:t>successo</a:t>
                      </a:r>
                      <a:r>
                        <a:rPr lang="en-GB" sz="1100" u="none" strike="noStrike" cap="none" dirty="0"/>
                        <a:t> </a:t>
                      </a:r>
                      <a:r>
                        <a:rPr lang="en-GB" sz="1100" u="none" strike="noStrike" cap="none" dirty="0" err="1"/>
                        <a:t>sono</a:t>
                      </a:r>
                      <a:r>
                        <a:rPr lang="en-GB" sz="1100" u="none" strike="noStrike" cap="none" dirty="0"/>
                        <a:t> a proprio agio con la </a:t>
                      </a:r>
                      <a:r>
                        <a:rPr lang="en-GB" sz="1100" u="none" strike="noStrike" cap="none" dirty="0" err="1"/>
                        <a:t>possibilità</a:t>
                      </a:r>
                      <a:r>
                        <a:rPr lang="en-GB" sz="1100" u="none" strike="noStrike" cap="none" dirty="0"/>
                        <a:t> di </a:t>
                      </a:r>
                      <a:r>
                        <a:rPr lang="en-GB" sz="1100" u="none" strike="noStrike" cap="none" dirty="0" err="1"/>
                        <a:t>fallire</a:t>
                      </a:r>
                      <a:r>
                        <a:rPr lang="en-GB" sz="1100" u="none" strike="noStrike" cap="none" dirty="0"/>
                        <a:t>, </a:t>
                      </a:r>
                      <a:r>
                        <a:rPr lang="en-GB" sz="1100" u="none" strike="noStrike" cap="none" dirty="0" err="1"/>
                        <a:t>ciò</a:t>
                      </a:r>
                      <a:r>
                        <a:rPr lang="en-GB" sz="1100" u="none" strike="noStrike" cap="none" dirty="0"/>
                        <a:t> non </a:t>
                      </a:r>
                      <a:r>
                        <a:rPr lang="en-GB" sz="1100" u="none" strike="noStrike" cap="none" dirty="0" err="1"/>
                        <a:t>significa</a:t>
                      </a:r>
                      <a:r>
                        <a:rPr lang="en-GB" sz="1100" u="none" strike="noStrike" cap="none" dirty="0"/>
                        <a:t> che </a:t>
                      </a:r>
                      <a:r>
                        <a:rPr lang="en-GB" sz="1100" u="none" strike="noStrike" cap="none" dirty="0" err="1"/>
                        <a:t>si</a:t>
                      </a:r>
                      <a:r>
                        <a:rPr lang="en-GB" sz="1100" u="none" strike="noStrike" cap="none" dirty="0"/>
                        <a:t> </a:t>
                      </a:r>
                      <a:r>
                        <a:rPr lang="en-GB" sz="1100" u="none" strike="noStrike" cap="none" dirty="0" err="1"/>
                        <a:t>arrendano</a:t>
                      </a:r>
                      <a:r>
                        <a:rPr lang="en-GB" sz="1100" u="none" strike="noStrike" cap="none" dirty="0"/>
                        <a:t> </a:t>
                      </a:r>
                      <a:r>
                        <a:rPr lang="en-GB" sz="1100" u="none" strike="noStrike" cap="none" dirty="0" err="1"/>
                        <a:t>facilmente</a:t>
                      </a:r>
                      <a:r>
                        <a:rPr lang="en-GB" sz="1100" u="none" strike="noStrike" cap="none" dirty="0"/>
                        <a:t>. </a:t>
                      </a:r>
                      <a:r>
                        <a:rPr lang="en-GB" sz="1100" u="none" strike="noStrike" cap="none" dirty="0" err="1"/>
                        <a:t>Piuttosto</a:t>
                      </a:r>
                      <a:r>
                        <a:rPr lang="en-GB" sz="1100" u="none" strike="noStrike" cap="none" dirty="0"/>
                        <a:t>, </a:t>
                      </a:r>
                      <a:r>
                        <a:rPr lang="en-GB" sz="1100" u="none" strike="noStrike" cap="none" dirty="0" err="1"/>
                        <a:t>vedono</a:t>
                      </a:r>
                      <a:r>
                        <a:rPr lang="en-GB" sz="1100" u="none" strike="noStrike" cap="none" dirty="0"/>
                        <a:t> il </a:t>
                      </a:r>
                      <a:r>
                        <a:rPr lang="en-GB" sz="1100" u="none" strike="noStrike" cap="none" dirty="0" err="1"/>
                        <a:t>fallimento</a:t>
                      </a:r>
                      <a:r>
                        <a:rPr lang="en-GB" sz="1100" u="none" strike="noStrike" cap="none" dirty="0"/>
                        <a:t> come </a:t>
                      </a:r>
                      <a:r>
                        <a:rPr lang="en-GB" sz="1100" u="none" strike="noStrike" cap="none" dirty="0" err="1"/>
                        <a:t>un'opportunità</a:t>
                      </a:r>
                      <a:r>
                        <a:rPr lang="en-GB" sz="1100" u="none" strike="noStrike" cap="none" dirty="0"/>
                        <a:t> per </a:t>
                      </a:r>
                      <a:r>
                        <a:rPr lang="en-GB" sz="1100" u="none" strike="noStrike" cap="none" dirty="0" err="1"/>
                        <a:t>imparare</a:t>
                      </a:r>
                      <a:r>
                        <a:rPr lang="en-GB" sz="1100" u="none" strike="noStrike" cap="none" dirty="0"/>
                        <a:t> e </a:t>
                      </a:r>
                      <a:r>
                        <a:rPr lang="en-GB" sz="1100" u="none" strike="noStrike" cap="none" dirty="0" err="1"/>
                        <a:t>crescere</a:t>
                      </a:r>
                      <a:r>
                        <a:rPr lang="en-GB" sz="1100" u="none" strike="noStrike" cap="none" dirty="0"/>
                        <a:t>.
</a:t>
                      </a:r>
                      <a:endParaRPr sz="1100" u="none" strike="noStrike" cap="none"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55875">
                <a:tc>
                  <a:txBody>
                    <a:bodyPr/>
                    <a:lstStyle/>
                    <a:p>
                      <a:pPr marL="0" marR="0" lvl="0" indent="0" algn="just" rtl="0">
                        <a:spcBef>
                          <a:spcPts val="0"/>
                        </a:spcBef>
                        <a:spcAft>
                          <a:spcPts val="0"/>
                        </a:spcAft>
                        <a:buNone/>
                      </a:pPr>
                      <a:r>
                        <a:rPr lang="en-GB" sz="1300" b="1" u="none" strike="noStrike" cap="none" dirty="0"/>
                        <a:t>Focus a </a:t>
                      </a:r>
                      <a:r>
                        <a:rPr lang="en-GB" sz="1300" b="1" u="none" strike="noStrike" cap="none" dirty="0" err="1"/>
                        <a:t>lungo</a:t>
                      </a:r>
                      <a:r>
                        <a:rPr lang="en-GB" sz="1300" b="1" u="none" strike="noStrike" cap="none" dirty="0"/>
                        <a:t> </a:t>
                      </a:r>
                      <a:r>
                        <a:rPr lang="en-GB" sz="1300" b="1" u="none" strike="noStrike" cap="none" dirty="0" err="1"/>
                        <a:t>termine</a:t>
                      </a:r>
                      <a:r>
                        <a:rPr lang="en-GB" sz="1300" b="1"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err="1"/>
                        <a:t>Anche</a:t>
                      </a:r>
                      <a:r>
                        <a:rPr lang="en-GB" sz="1100" u="none" strike="noStrike" cap="none" dirty="0"/>
                        <a:t> se il </a:t>
                      </a:r>
                      <a:r>
                        <a:rPr lang="en-GB" sz="1100" u="none" strike="noStrike" cap="none" dirty="0" err="1"/>
                        <a:t>successo</a:t>
                      </a:r>
                      <a:r>
                        <a:rPr lang="en-GB" sz="1100" u="none" strike="noStrike" cap="none" dirty="0"/>
                        <a:t> di </a:t>
                      </a:r>
                      <a:r>
                        <a:rPr lang="en-GB" sz="1100" u="none" strike="noStrike" cap="none" dirty="0" err="1"/>
                        <a:t>un'impresa</a:t>
                      </a:r>
                      <a:r>
                        <a:rPr lang="en-GB" sz="1100" u="none" strike="noStrike" cap="none" dirty="0"/>
                        <a:t> </a:t>
                      </a:r>
                      <a:r>
                        <a:rPr lang="en-GB" sz="1100" u="none" strike="noStrike" cap="none" dirty="0" err="1"/>
                        <a:t>dipende</a:t>
                      </a:r>
                      <a:r>
                        <a:rPr lang="en-GB" sz="1100" u="none" strike="noStrike" cap="none" dirty="0"/>
                        <a:t> </a:t>
                      </a:r>
                      <a:r>
                        <a:rPr lang="en-GB" sz="1100" u="none" strike="noStrike" cap="none" dirty="0" err="1"/>
                        <a:t>dalle</a:t>
                      </a:r>
                      <a:r>
                        <a:rPr lang="en-GB" sz="1100" u="none" strike="noStrike" cap="none" dirty="0"/>
                        <a:t> sue </a:t>
                      </a:r>
                      <a:r>
                        <a:rPr lang="en-GB" sz="1100" u="none" strike="noStrike" cap="none" dirty="0" err="1"/>
                        <a:t>fasi</a:t>
                      </a:r>
                      <a:r>
                        <a:rPr lang="en-GB" sz="1100" u="none" strike="noStrike" cap="none" dirty="0"/>
                        <a:t> </a:t>
                      </a:r>
                      <a:r>
                        <a:rPr lang="en-GB" sz="1100" u="none" strike="noStrike" cap="none" dirty="0" err="1"/>
                        <a:t>iniziali</a:t>
                      </a:r>
                      <a:r>
                        <a:rPr lang="en-GB" sz="1100" u="none" strike="noStrike" cap="none" dirty="0"/>
                        <a:t>, il </a:t>
                      </a:r>
                      <a:r>
                        <a:rPr lang="en-GB" sz="1100" u="none" strike="noStrike" cap="none" dirty="0" err="1"/>
                        <a:t>processo</a:t>
                      </a:r>
                      <a:r>
                        <a:rPr lang="en-GB" sz="1100" u="none" strike="noStrike" cap="none" dirty="0"/>
                        <a:t> non termina una volta che </a:t>
                      </a:r>
                      <a:r>
                        <a:rPr lang="en-GB" sz="1100" u="none" strike="noStrike" cap="none" dirty="0" err="1"/>
                        <a:t>l'azienda</a:t>
                      </a:r>
                      <a:r>
                        <a:rPr lang="en-GB" sz="1100" u="none" strike="noStrike" cap="none" dirty="0"/>
                        <a:t> </a:t>
                      </a:r>
                      <a:r>
                        <a:rPr lang="en-GB" sz="1100" u="none" strike="noStrike" cap="none" dirty="0" err="1"/>
                        <a:t>è</a:t>
                      </a:r>
                      <a:r>
                        <a:rPr lang="en-GB" sz="1100" u="none" strike="noStrike" cap="none" dirty="0"/>
                        <a:t> </a:t>
                      </a:r>
                      <a:r>
                        <a:rPr lang="en-GB" sz="1100" u="none" strike="noStrike" cap="none" dirty="0" err="1"/>
                        <a:t>attiva</a:t>
                      </a:r>
                      <a:r>
                        <a:rPr lang="en-GB" sz="1100" u="none" strike="noStrike" cap="none" dirty="0"/>
                        <a:t> e </a:t>
                      </a:r>
                      <a:r>
                        <a:rPr lang="en-GB" sz="1100" u="none" strike="noStrike" cap="none" dirty="0" err="1"/>
                        <a:t>funzionante</a:t>
                      </a:r>
                      <a:r>
                        <a:rPr lang="en-GB" sz="1100"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1300" b="1" u="none" strike="noStrike" cap="none" dirty="0" err="1"/>
                        <a:t>Innovazione</a:t>
                      </a:r>
                      <a:r>
                        <a:rPr lang="en-GB" sz="1300" b="1"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spcBef>
                          <a:spcPts val="0"/>
                        </a:spcBef>
                        <a:spcAft>
                          <a:spcPts val="0"/>
                        </a:spcAft>
                        <a:buNone/>
                      </a:pPr>
                      <a:r>
                        <a:rPr lang="en-GB" sz="1100" u="none" strike="noStrike" cap="none" dirty="0" err="1"/>
                        <a:t>Alcuni</a:t>
                      </a:r>
                      <a:r>
                        <a:rPr lang="en-GB" sz="1100" u="none" strike="noStrike" cap="none" dirty="0"/>
                        <a:t> </a:t>
                      </a:r>
                      <a:r>
                        <a:rPr lang="en-GB" sz="1100" u="none" strike="noStrike" cap="none" dirty="0" err="1"/>
                        <a:t>imprenditori</a:t>
                      </a:r>
                      <a:r>
                        <a:rPr lang="en-GB" sz="1100" u="none" strike="noStrike" cap="none" dirty="0"/>
                        <a:t> </a:t>
                      </a:r>
                      <a:r>
                        <a:rPr lang="en-GB" sz="1100" u="none" strike="noStrike" cap="none" dirty="0" err="1"/>
                        <a:t>sono</a:t>
                      </a:r>
                      <a:r>
                        <a:rPr lang="en-GB" sz="1100" u="none" strike="noStrike" cap="none" dirty="0"/>
                        <a:t> </a:t>
                      </a:r>
                      <a:r>
                        <a:rPr lang="en-GB" sz="1100" u="none" strike="noStrike" cap="none" dirty="0" err="1"/>
                        <a:t>innovativi</a:t>
                      </a:r>
                      <a:r>
                        <a:rPr lang="en-GB" sz="1100" u="none" strike="noStrike" cap="none" dirty="0"/>
                        <a:t>, ma non tutti lo </a:t>
                      </a:r>
                      <a:r>
                        <a:rPr lang="en-GB" sz="1100" u="none" strike="noStrike" cap="none" dirty="0" err="1"/>
                        <a:t>sono</a:t>
                      </a:r>
                      <a:r>
                        <a:rPr lang="en-GB" sz="1100" u="none" strike="noStrike" cap="none" dirty="0"/>
                        <a:t>. Per </a:t>
                      </a:r>
                      <a:r>
                        <a:rPr lang="en-GB" sz="1100" u="none" strike="noStrike" cap="none" dirty="0" err="1"/>
                        <a:t>fortuna</a:t>
                      </a:r>
                      <a:r>
                        <a:rPr lang="en-GB" sz="1100" u="none" strike="noStrike" cap="none" dirty="0"/>
                        <a:t>, questo </a:t>
                      </a:r>
                      <a:r>
                        <a:rPr lang="en-GB" sz="1100" u="none" strike="noStrike" cap="none" dirty="0" err="1"/>
                        <a:t>tipo</a:t>
                      </a:r>
                      <a:r>
                        <a:rPr lang="en-GB" sz="1100" u="none" strike="noStrike" cap="none" dirty="0"/>
                        <a:t> di </a:t>
                      </a:r>
                      <a:r>
                        <a:rPr lang="en-GB" sz="1100" u="none" strike="noStrike" cap="none" dirty="0" err="1"/>
                        <a:t>atteggiamento</a:t>
                      </a:r>
                      <a:r>
                        <a:rPr lang="en-GB" sz="1100" u="none" strike="noStrike" cap="none" dirty="0"/>
                        <a:t> </a:t>
                      </a:r>
                      <a:r>
                        <a:rPr lang="en-GB" sz="1100" u="none" strike="noStrike" cap="none" dirty="0" err="1"/>
                        <a:t>strategico</a:t>
                      </a:r>
                      <a:r>
                        <a:rPr lang="en-GB" sz="1100" u="none" strike="noStrike" cap="none" dirty="0"/>
                        <a:t> </a:t>
                      </a:r>
                      <a:r>
                        <a:rPr lang="en-GB" sz="1100" u="none" strike="noStrike" cap="none" dirty="0" err="1"/>
                        <a:t>può</a:t>
                      </a:r>
                      <a:r>
                        <a:rPr lang="en-GB" sz="1100" u="none" strike="noStrike" cap="none" dirty="0"/>
                        <a:t> </a:t>
                      </a:r>
                      <a:r>
                        <a:rPr lang="en-GB" sz="1100" u="none" strike="noStrike" cap="none" dirty="0" err="1"/>
                        <a:t>essere</a:t>
                      </a:r>
                      <a:r>
                        <a:rPr lang="en-GB" sz="1100" u="none" strike="noStrike" cap="none" dirty="0"/>
                        <a:t> </a:t>
                      </a:r>
                      <a:r>
                        <a:rPr lang="en-GB" sz="1100" u="none" strike="noStrike" cap="none" dirty="0" err="1"/>
                        <a:t>sviluppato</a:t>
                      </a:r>
                      <a:r>
                        <a:rPr lang="en-GB" sz="1100" u="none" strike="noStrike" cap="none" dirty="0"/>
                        <a:t>. </a:t>
                      </a:r>
                      <a:r>
                        <a:rPr lang="en-GB" sz="1100" u="none" strike="noStrike" cap="none" dirty="0" err="1"/>
                        <a:t>Affinando</a:t>
                      </a:r>
                      <a:r>
                        <a:rPr lang="en-GB" sz="1100" u="none" strike="noStrike" cap="none" dirty="0"/>
                        <a:t> le </a:t>
                      </a:r>
                      <a:r>
                        <a:rPr lang="en-GB" sz="1100" u="none" strike="noStrike" cap="none" dirty="0" err="1"/>
                        <a:t>tue</a:t>
                      </a:r>
                      <a:r>
                        <a:rPr lang="en-GB" sz="1100" u="none" strike="noStrike" cap="none" dirty="0"/>
                        <a:t> </a:t>
                      </a:r>
                      <a:r>
                        <a:rPr lang="en-GB" sz="1100" u="none" strike="noStrike" cap="none" dirty="0" err="1"/>
                        <a:t>capacità</a:t>
                      </a:r>
                      <a:r>
                        <a:rPr lang="en-GB" sz="1100" u="none" strike="noStrike" cap="none" dirty="0"/>
                        <a:t> di </a:t>
                      </a:r>
                      <a:r>
                        <a:rPr lang="en-GB" sz="1100" u="none" strike="noStrike" cap="none" dirty="0" err="1"/>
                        <a:t>pensiero</a:t>
                      </a:r>
                      <a:r>
                        <a:rPr lang="en-GB" sz="1100" u="none" strike="noStrike" cap="none" dirty="0"/>
                        <a:t> </a:t>
                      </a:r>
                      <a:r>
                        <a:rPr lang="en-GB" sz="1100" u="none" strike="noStrike" cap="none" dirty="0" err="1"/>
                        <a:t>strategico</a:t>
                      </a:r>
                      <a:r>
                        <a:rPr lang="en-GB" sz="1100" u="none" strike="noStrike" cap="none" dirty="0"/>
                        <a:t>, </a:t>
                      </a:r>
                      <a:r>
                        <a:rPr lang="en-GB" sz="1100" u="none" strike="noStrike" cap="none" dirty="0" err="1"/>
                        <a:t>puoi</a:t>
                      </a:r>
                      <a:r>
                        <a:rPr lang="en-GB" sz="1100" u="none" strike="noStrike" cap="none" dirty="0"/>
                        <a:t> </a:t>
                      </a:r>
                      <a:r>
                        <a:rPr lang="en-GB" sz="1100" u="none" strike="noStrike" cap="none" dirty="0" err="1"/>
                        <a:t>posizionare</a:t>
                      </a:r>
                      <a:r>
                        <a:rPr lang="en-GB" sz="1100" u="none" strike="noStrike" cap="none" dirty="0"/>
                        <a:t> il </a:t>
                      </a:r>
                      <a:r>
                        <a:rPr lang="en-GB" sz="1100" u="none" strike="noStrike" cap="none" dirty="0" err="1"/>
                        <a:t>tuo</a:t>
                      </a:r>
                      <a:r>
                        <a:rPr lang="en-GB" sz="1100" u="none" strike="noStrike" cap="none" dirty="0"/>
                        <a:t> </a:t>
                      </a:r>
                      <a:r>
                        <a:rPr lang="en-GB" sz="1100" u="none" strike="noStrike" cap="none" dirty="0" err="1"/>
                        <a:t>sforzo</a:t>
                      </a:r>
                      <a:r>
                        <a:rPr lang="en-GB" sz="1100" u="none" strike="noStrike" cap="none" dirty="0"/>
                        <a:t> per il </a:t>
                      </a:r>
                      <a:r>
                        <a:rPr lang="en-GB" sz="1100" u="none" strike="noStrike" cap="none" dirty="0" err="1"/>
                        <a:t>successo</a:t>
                      </a:r>
                      <a:r>
                        <a:rPr lang="en-GB" sz="1100" u="none" strike="noStrike" cap="none" dirty="0"/>
                        <a:t> </a:t>
                      </a:r>
                      <a:r>
                        <a:rPr lang="en-GB" sz="1100" u="none" strike="noStrike" cap="none" dirty="0" err="1"/>
                        <a:t>essendo</a:t>
                      </a:r>
                      <a:r>
                        <a:rPr lang="en-GB" sz="1100" u="none" strike="noStrike" cap="none" dirty="0"/>
                        <a:t> ben </a:t>
                      </a:r>
                      <a:r>
                        <a:rPr lang="en-GB" sz="1100" u="none" strike="noStrike" cap="none" dirty="0" err="1"/>
                        <a:t>attrezzato</a:t>
                      </a:r>
                      <a:r>
                        <a:rPr lang="en-GB" sz="1100" u="none" strike="noStrike" cap="none" dirty="0"/>
                        <a:t> per </a:t>
                      </a:r>
                      <a:r>
                        <a:rPr lang="en-GB" sz="1100" u="none" strike="noStrike" cap="none" dirty="0" err="1"/>
                        <a:t>riconoscere</a:t>
                      </a:r>
                      <a:r>
                        <a:rPr lang="en-GB" sz="1100" u="none" strike="noStrike" cap="none" dirty="0"/>
                        <a:t> </a:t>
                      </a:r>
                      <a:r>
                        <a:rPr lang="en-GB" sz="1100" u="none" strike="noStrike" cap="none" dirty="0" err="1"/>
                        <a:t>nuove</a:t>
                      </a:r>
                      <a:r>
                        <a:rPr lang="en-GB" sz="1100" u="none" strike="noStrike" cap="none" dirty="0"/>
                        <a:t> </a:t>
                      </a:r>
                      <a:r>
                        <a:rPr lang="en-GB" sz="1100" u="none" strike="noStrike" cap="none" dirty="0" err="1"/>
                        <a:t>possibilità</a:t>
                      </a:r>
                      <a:r>
                        <a:rPr lang="en-GB" sz="1100" u="none" strike="noStrike" cap="none" dirty="0"/>
                        <a:t>. 
</a:t>
                      </a:r>
                      <a:endParaRPr dirty="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77" name="Google Shape;177;p4"/>
          <p:cNvGraphicFramePr/>
          <p:nvPr/>
        </p:nvGraphicFramePr>
        <p:xfrm>
          <a:off x="11741167" y="6381133"/>
          <a:ext cx="481611" cy="476867"/>
        </p:xfrm>
        <a:graphic>
          <a:graphicData uri="http://schemas.openxmlformats.org/presentationml/2006/ole">
            <mc:AlternateContent xmlns:mc="http://schemas.openxmlformats.org/markup-compatibility/2006">
              <mc:Choice xmlns:v="urn:schemas-microsoft-com:vml" Requires="v">
                <p:oleObj r:id="rId4" imgW="481611" imgH="476867" progId="">
                  <p:embed/>
                </p:oleObj>
              </mc:Choice>
              <mc:Fallback>
                <p:oleObj r:id="rId4" imgW="481611" imgH="476867" progId="">
                  <p:embed/>
                  <p:pic>
                    <p:nvPicPr>
                      <p:cNvPr id="177" name="Google Shape;177;p4"/>
                      <p:cNvPicPr preferRelativeResize="0"/>
                      <p:nvPr/>
                    </p:nvPicPr>
                    <p:blipFill rotWithShape="1">
                      <a:blip r:embed="rId5">
                        <a:alphaModFix/>
                      </a:blip>
                      <a:srcRect/>
                      <a:stretch/>
                    </p:blipFill>
                    <p:spPr>
                      <a:xfrm>
                        <a:off x="11741167" y="6381133"/>
                        <a:ext cx="481611" cy="476867"/>
                      </a:xfrm>
                      <a:prstGeom prst="rect">
                        <a:avLst/>
                      </a:prstGeom>
                      <a:noFill/>
                      <a:ln>
                        <a:noFill/>
                      </a:ln>
                    </p:spPr>
                  </p:pic>
                </p:oleObj>
              </mc:Fallback>
            </mc:AlternateContent>
          </a:graphicData>
        </a:graphic>
      </p:graphicFrame>
      <p:sp>
        <p:nvSpPr>
          <p:cNvPr id="178" name="Google Shape;178;p4"/>
          <p:cNvSpPr txBox="1"/>
          <p:nvPr/>
        </p:nvSpPr>
        <p:spPr>
          <a:xfrm>
            <a:off x="1034053" y="193002"/>
            <a:ext cx="9876385" cy="646290"/>
          </a:xfrm>
          <a:prstGeom prst="rect">
            <a:avLst/>
          </a:prstGeom>
          <a:noFill/>
          <a:ln>
            <a:noFill/>
          </a:ln>
        </p:spPr>
        <p:txBody>
          <a:bodyPr spcFirstLastPara="1" wrap="square" lIns="91425" tIns="45700" rIns="91425" bIns="45700" anchor="t" anchorCtr="0">
            <a:spAutoFit/>
          </a:bodyPr>
          <a:lstStyle/>
          <a:p>
            <a:pPr lvl="0" algn="ctr"/>
            <a:r>
              <a:rPr lang="en-GB" sz="1800" b="1" dirty="0" err="1">
                <a:solidFill>
                  <a:schemeClr val="dk1"/>
                </a:solidFill>
                <a:latin typeface="Calibri"/>
                <a:ea typeface="Calibri"/>
                <a:cs typeface="Calibri"/>
                <a:sym typeface="Calibri"/>
              </a:rPr>
              <a:t>Dieci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caratteristiche</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imprenditori</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successo</a:t>
            </a:r>
            <a:r>
              <a:rPr lang="en-GB" sz="1800" b="1" dirty="0">
                <a:solidFill>
                  <a:schemeClr val="dk1"/>
                </a:solidFill>
                <a:latin typeface="Calibri"/>
                <a:ea typeface="Calibri"/>
                <a:cs typeface="Calibri"/>
                <a:sym typeface="Calibri"/>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p:nvPr/>
        </p:nvSpPr>
        <p:spPr>
          <a:xfrm>
            <a:off x="287355" y="308371"/>
            <a:ext cx="11617291" cy="6384992"/>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pic>
        <p:nvPicPr>
          <p:cNvPr id="184" name="Google Shape;184;p5"/>
          <p:cNvPicPr preferRelativeResize="0"/>
          <p:nvPr/>
        </p:nvPicPr>
        <p:blipFill rotWithShape="1">
          <a:blip r:embed="rId3">
            <a:alphaModFix/>
          </a:blip>
          <a:srcRect/>
          <a:stretch/>
        </p:blipFill>
        <p:spPr>
          <a:xfrm>
            <a:off x="10715543" y="4561072"/>
            <a:ext cx="1069128" cy="1992938"/>
          </a:xfrm>
          <a:prstGeom prst="rect">
            <a:avLst/>
          </a:prstGeom>
          <a:noFill/>
          <a:ln>
            <a:noFill/>
          </a:ln>
        </p:spPr>
      </p:pic>
      <p:sp>
        <p:nvSpPr>
          <p:cNvPr id="185" name="Google Shape;185;p5"/>
          <p:cNvSpPr txBox="1"/>
          <p:nvPr/>
        </p:nvSpPr>
        <p:spPr>
          <a:xfrm>
            <a:off x="616988" y="1300459"/>
            <a:ext cx="10958023" cy="3693278"/>
          </a:xfrm>
          <a:prstGeom prst="rect">
            <a:avLst/>
          </a:prstGeom>
          <a:noFill/>
          <a:ln>
            <a:noFill/>
          </a:ln>
        </p:spPr>
        <p:txBody>
          <a:bodyPr spcFirstLastPara="1" wrap="square" lIns="91425" tIns="45700" rIns="91425" bIns="45700" anchor="t" anchorCtr="0">
            <a:spAutoFit/>
          </a:bodyPr>
          <a:lstStyle/>
          <a:p>
            <a:pPr lvl="0" algn="just"/>
            <a:r>
              <a:rPr lang="en-GB" sz="1800" dirty="0" err="1">
                <a:solidFill>
                  <a:schemeClr val="dk1"/>
                </a:solidFill>
                <a:latin typeface="Calibri"/>
                <a:ea typeface="Calibri"/>
                <a:cs typeface="Calibri"/>
                <a:sym typeface="Calibri"/>
              </a:rPr>
              <a:t>Possiamo</a:t>
            </a:r>
            <a:r>
              <a:rPr lang="en-GB" sz="1800" dirty="0">
                <a:solidFill>
                  <a:schemeClr val="dk1"/>
                </a:solidFill>
                <a:latin typeface="Calibri"/>
                <a:ea typeface="Calibri"/>
                <a:cs typeface="Calibri"/>
                <a:sym typeface="Calibri"/>
              </a:rPr>
              <a:t> dire che </a:t>
            </a:r>
            <a:r>
              <a:rPr lang="en-GB" sz="1800" dirty="0" err="1">
                <a:solidFill>
                  <a:schemeClr val="dk1"/>
                </a:solidFill>
                <a:latin typeface="Calibri"/>
                <a:ea typeface="Calibri"/>
                <a:cs typeface="Calibri"/>
                <a:sym typeface="Calibri"/>
              </a:rPr>
              <a:t>l'imprenditorialità</a:t>
            </a:r>
            <a:r>
              <a:rPr lang="en-GB" sz="1800"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è</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un’attività</a:t>
            </a:r>
            <a:r>
              <a:rPr lang="en-GB" sz="1800" b="1" dirty="0">
                <a:solidFill>
                  <a:schemeClr val="dk1"/>
                </a:solidFill>
                <a:latin typeface="Calibri"/>
                <a:ea typeface="Calibri"/>
                <a:cs typeface="Calibri"/>
                <a:sym typeface="Calibri"/>
              </a:rPr>
              <a:t> con un </a:t>
            </a:r>
            <a:r>
              <a:rPr lang="en-GB" sz="1800" b="1" dirty="0" err="1">
                <a:solidFill>
                  <a:schemeClr val="dk1"/>
                </a:solidFill>
                <a:latin typeface="Calibri"/>
                <a:ea typeface="Calibri"/>
                <a:cs typeface="Calibri"/>
                <a:sym typeface="Calibri"/>
              </a:rPr>
              <a:t>coefficiente</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rischio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intrinseco</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molto</a:t>
            </a:r>
            <a:r>
              <a:rPr lang="en-GB" sz="1800" b="1" dirty="0">
                <a:solidFill>
                  <a:schemeClr val="dk1"/>
                </a:solidFill>
                <a:latin typeface="Calibri"/>
                <a:ea typeface="Calibri"/>
                <a:cs typeface="Calibri"/>
                <a:sym typeface="Calibri"/>
              </a:rPr>
              <a:t> alto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L'assunzione</a:t>
            </a:r>
            <a:r>
              <a:rPr lang="en-GB" sz="1800" dirty="0">
                <a:solidFill>
                  <a:schemeClr val="dk1"/>
                </a:solidFill>
                <a:latin typeface="Calibri"/>
                <a:ea typeface="Calibri"/>
                <a:cs typeface="Calibri"/>
                <a:sym typeface="Calibri"/>
              </a:rPr>
              <a:t> del </a:t>
            </a:r>
            <a:r>
              <a:rPr lang="en-GB" sz="1800" dirty="0" err="1">
                <a:solidFill>
                  <a:schemeClr val="dk1"/>
                </a:solidFill>
                <a:latin typeface="Calibri"/>
                <a:ea typeface="Calibri"/>
                <a:cs typeface="Calibri"/>
                <a:sym typeface="Calibri"/>
              </a:rPr>
              <a:t>rischio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è</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tra</a:t>
            </a:r>
            <a:r>
              <a:rPr lang="en-GB" sz="1800" dirty="0">
                <a:solidFill>
                  <a:schemeClr val="dk1"/>
                </a:solidFill>
                <a:latin typeface="Calibri"/>
                <a:ea typeface="Calibri"/>
                <a:cs typeface="Calibri"/>
                <a:sym typeface="Calibri"/>
              </a:rPr>
              <a:t> i </a:t>
            </a:r>
            <a:r>
              <a:rPr lang="en-GB" sz="1800" dirty="0" err="1">
                <a:solidFill>
                  <a:schemeClr val="dk1"/>
                </a:solidFill>
                <a:latin typeface="Calibri"/>
                <a:ea typeface="Calibri"/>
                <a:cs typeface="Calibri"/>
                <a:sym typeface="Calibri"/>
              </a:rPr>
              <a:t>pochi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elementi</a:t>
            </a:r>
            <a:r>
              <a:rPr lang="en-GB" sz="1800" dirty="0">
                <a:solidFill>
                  <a:schemeClr val="dk1"/>
                </a:solidFill>
                <a:latin typeface="Calibri"/>
                <a:ea typeface="Calibri"/>
                <a:cs typeface="Calibri"/>
                <a:sym typeface="Calibri"/>
              </a:rPr>
              <a:t> che </a:t>
            </a:r>
            <a:r>
              <a:rPr lang="en-GB" sz="1800" dirty="0" err="1">
                <a:solidFill>
                  <a:schemeClr val="dk1"/>
                </a:solidFill>
                <a:latin typeface="Calibri"/>
                <a:ea typeface="Calibri"/>
                <a:cs typeface="Calibri"/>
                <a:sym typeface="Calibri"/>
              </a:rPr>
              <a:t>distinguono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dai</a:t>
            </a:r>
            <a:r>
              <a:rPr lang="en-GB" sz="1800" dirty="0">
                <a:solidFill>
                  <a:schemeClr val="dk1"/>
                </a:solidFill>
                <a:latin typeface="Calibri"/>
                <a:ea typeface="Calibri"/>
                <a:cs typeface="Calibri"/>
                <a:sym typeface="Calibri"/>
              </a:rPr>
              <a:t> manager. 
</a:t>
            </a:r>
            <a:endParaRPr sz="1800" dirty="0">
              <a:solidFill>
                <a:schemeClr val="dk1"/>
              </a:solidFill>
              <a:latin typeface="Calibri"/>
              <a:ea typeface="Calibri"/>
              <a:cs typeface="Calibri"/>
              <a:sym typeface="Calibri"/>
            </a:endParaRPr>
          </a:p>
          <a:p>
            <a:pPr lvl="0" algn="just"/>
            <a:r>
              <a:rPr lang="en-GB" sz="1800" dirty="0">
                <a:solidFill>
                  <a:schemeClr val="dk1"/>
                </a:solidFill>
                <a:latin typeface="Calibri"/>
                <a:ea typeface="Calibri"/>
                <a:cs typeface="Calibri"/>
                <a:sym typeface="Calibri"/>
              </a:rPr>
              <a:t>Tale </a:t>
            </a:r>
            <a:r>
              <a:rPr lang="en-GB" sz="1800" dirty="0" err="1">
                <a:solidFill>
                  <a:schemeClr val="dk1"/>
                </a:solidFill>
                <a:latin typeface="Calibri"/>
                <a:ea typeface="Calibri"/>
                <a:cs typeface="Calibri"/>
                <a:sym typeface="Calibri"/>
              </a:rPr>
              <a:t>rischio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è</a:t>
            </a:r>
            <a:r>
              <a:rPr lang="en-GB" sz="1800" dirty="0">
                <a:solidFill>
                  <a:schemeClr val="dk1"/>
                </a:solidFill>
                <a:latin typeface="Calibri"/>
                <a:ea typeface="Calibri"/>
                <a:cs typeface="Calibri"/>
                <a:sym typeface="Calibri"/>
              </a:rPr>
              <a:t> legato </a:t>
            </a:r>
            <a:r>
              <a:rPr lang="en-GB" sz="1800" b="1" dirty="0" err="1">
                <a:solidFill>
                  <a:schemeClr val="dk1"/>
                </a:solidFill>
                <a:latin typeface="Calibri"/>
                <a:ea typeface="Calibri"/>
                <a:cs typeface="Calibri"/>
                <a:sym typeface="Calibri"/>
              </a:rPr>
              <a:t>all'incertezza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generale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successo</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sulla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redditività</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dell'iniziativa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imprenditoriale</a:t>
            </a:r>
            <a:r>
              <a:rPr lang="en-GB" sz="1800" dirty="0">
                <a:solidFill>
                  <a:schemeClr val="dk1"/>
                </a:solidFill>
                <a:latin typeface="Calibri"/>
                <a:ea typeface="Calibri"/>
                <a:cs typeface="Calibri"/>
                <a:sym typeface="Calibri"/>
              </a:rPr>
              <a:t>. </a:t>
            </a:r>
            <a:r>
              <a:rPr lang="en-GB" sz="1800" b="1" dirty="0">
                <a:solidFill>
                  <a:schemeClr val="dk1"/>
                </a:solidFill>
                <a:latin typeface="Calibri"/>
                <a:ea typeface="Calibri"/>
                <a:cs typeface="Calibri"/>
                <a:sym typeface="Calibri"/>
              </a:rPr>
              <a:t>La </a:t>
            </a:r>
            <a:r>
              <a:rPr lang="en-GB" sz="1800" b="1" dirty="0" err="1">
                <a:solidFill>
                  <a:schemeClr val="dk1"/>
                </a:solidFill>
                <a:latin typeface="Calibri"/>
                <a:ea typeface="Calibri"/>
                <a:cs typeface="Calibri"/>
                <a:sym typeface="Calibri"/>
              </a:rPr>
              <a:t>sfida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imprenditoriale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consiste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nell'affrontare</a:t>
            </a:r>
            <a:r>
              <a:rPr lang="en-GB" sz="1800" b="1" dirty="0">
                <a:solidFill>
                  <a:schemeClr val="dk1"/>
                </a:solidFill>
                <a:latin typeface="Calibri"/>
                <a:ea typeface="Calibri"/>
                <a:cs typeface="Calibri"/>
                <a:sym typeface="Calibri"/>
              </a:rPr>
              <a:t> tale </a:t>
            </a:r>
            <a:r>
              <a:rPr lang="en-GB" sz="1800" b="1" dirty="0" err="1">
                <a:solidFill>
                  <a:schemeClr val="dk1"/>
                </a:solidFill>
                <a:latin typeface="Calibri"/>
                <a:ea typeface="Calibri"/>
                <a:cs typeface="Calibri"/>
                <a:sym typeface="Calibri"/>
              </a:rPr>
              <a:t>incertezza</a:t>
            </a:r>
            <a:r>
              <a:rPr lang="en-GB" sz="1800" b="1" dirty="0">
                <a:solidFill>
                  <a:schemeClr val="dk1"/>
                </a:solidFill>
                <a:latin typeface="Calibri"/>
                <a:ea typeface="Calibri"/>
                <a:cs typeface="Calibri"/>
                <a:sym typeface="Calibri"/>
              </a:rPr>
              <a:t> con </a:t>
            </a:r>
            <a:r>
              <a:rPr lang="en-GB" sz="1800" b="1" dirty="0" err="1">
                <a:solidFill>
                  <a:schemeClr val="dk1"/>
                </a:solidFill>
                <a:latin typeface="Calibri"/>
                <a:ea typeface="Calibri"/>
                <a:cs typeface="Calibri"/>
                <a:sym typeface="Calibri"/>
              </a:rPr>
              <a:t>coraggio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metodo</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pensiero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critico</a:t>
            </a:r>
            <a:r>
              <a:rPr lang="en-GB" sz="1800" b="1" dirty="0">
                <a:solidFill>
                  <a:schemeClr val="dk1"/>
                </a:solidFill>
                <a:latin typeface="Calibri"/>
                <a:ea typeface="Calibri"/>
                <a:cs typeface="Calibri"/>
                <a:sym typeface="Calibri"/>
              </a:rPr>
              <a:t> in modo da </a:t>
            </a:r>
            <a:r>
              <a:rPr lang="en-GB" sz="1800" b="1" dirty="0" err="1">
                <a:solidFill>
                  <a:schemeClr val="dk1"/>
                </a:solidFill>
                <a:latin typeface="Calibri"/>
                <a:ea typeface="Calibri"/>
                <a:cs typeface="Calibri"/>
                <a:sym typeface="Calibri"/>
              </a:rPr>
              <a:t>mitigare</a:t>
            </a:r>
            <a:r>
              <a:rPr lang="en-GB" sz="1800" b="1" dirty="0">
                <a:solidFill>
                  <a:schemeClr val="dk1"/>
                </a:solidFill>
                <a:latin typeface="Calibri"/>
                <a:ea typeface="Calibri"/>
                <a:cs typeface="Calibri"/>
                <a:sym typeface="Calibri"/>
              </a:rPr>
              <a:t> il </a:t>
            </a:r>
            <a:r>
              <a:rPr lang="en-GB" sz="1800" b="1" dirty="0" err="1">
                <a:solidFill>
                  <a:schemeClr val="dk1"/>
                </a:solidFill>
                <a:latin typeface="Calibri"/>
                <a:ea typeface="Calibri"/>
                <a:cs typeface="Calibri"/>
                <a:sym typeface="Calibri"/>
              </a:rPr>
              <a:t>rischio</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raggiungere</a:t>
            </a:r>
            <a:r>
              <a:rPr lang="en-GB" sz="1800" b="1" dirty="0">
                <a:solidFill>
                  <a:schemeClr val="dk1"/>
                </a:solidFill>
                <a:latin typeface="Calibri"/>
                <a:ea typeface="Calibri"/>
                <a:cs typeface="Calibri"/>
                <a:sym typeface="Calibri"/>
              </a:rPr>
              <a:t> i </a:t>
            </a:r>
            <a:r>
              <a:rPr lang="en-GB" sz="1800" b="1" dirty="0" err="1">
                <a:solidFill>
                  <a:schemeClr val="dk1"/>
                </a:solidFill>
                <a:latin typeface="Calibri"/>
                <a:ea typeface="Calibri"/>
                <a:cs typeface="Calibri"/>
                <a:sym typeface="Calibri"/>
              </a:rPr>
              <a:t>risultati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attesi</a:t>
            </a:r>
            <a:r>
              <a:rPr lang="en-GB" sz="1800" b="1" dirty="0">
                <a:solidFill>
                  <a:schemeClr val="dk1"/>
                </a:solidFill>
                <a:latin typeface="Calibri"/>
                <a:ea typeface="Calibri"/>
                <a:cs typeface="Calibri"/>
                <a:sym typeface="Calibri"/>
              </a:rPr>
              <a:t>.</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lvl="0" algn="just"/>
            <a:r>
              <a:rPr lang="it-IT" sz="1800" dirty="0">
                <a:solidFill>
                  <a:schemeClr val="dk1"/>
                </a:solidFill>
                <a:latin typeface="Calibri"/>
                <a:ea typeface="Calibri"/>
                <a:cs typeface="Calibri"/>
                <a:sym typeface="Calibri"/>
              </a:rPr>
              <a:t>L'atteggiamento imprenditoriale vede le difficoltà come fantastiche opportunità di business che aspettano solo di essere sfruttate. Gli imprenditori ricevono preziose lezioni dal fallimento che possono utilizzare per riconfigurare la loro strategia di innovazione e ripristinare il loro vantaggio competitivo. 
</a:t>
            </a:r>
            <a:endParaRPr sz="1800" dirty="0">
              <a:solidFill>
                <a:schemeClr val="dk1"/>
              </a:solidFill>
              <a:latin typeface="Calibri"/>
              <a:ea typeface="Calibri"/>
              <a:cs typeface="Calibri"/>
              <a:sym typeface="Calibri"/>
            </a:endParaRPr>
          </a:p>
          <a:p>
            <a:pPr lvl="0" algn="ctr"/>
            <a:r>
              <a:rPr lang="en-GB" sz="1800" dirty="0">
                <a:solidFill>
                  <a:schemeClr val="dk1"/>
                </a:solidFill>
                <a:latin typeface="Calibri"/>
                <a:ea typeface="Calibri"/>
                <a:cs typeface="Calibri"/>
                <a:sym typeface="Calibri"/>
              </a:rPr>
              <a:t>Ecco </a:t>
            </a:r>
            <a:r>
              <a:rPr lang="en-GB" sz="1800" dirty="0" err="1">
                <a:solidFill>
                  <a:schemeClr val="dk1"/>
                </a:solidFill>
                <a:latin typeface="Calibri"/>
                <a:ea typeface="Calibri"/>
                <a:cs typeface="Calibri"/>
                <a:sym typeface="Calibri"/>
              </a:rPr>
              <a:t>perché</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dobbiamo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concentrarci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sul</a:t>
            </a:r>
            <a:r>
              <a:rPr lang="en-GB" sz="1800" dirty="0">
                <a:solidFill>
                  <a:schemeClr val="dk1"/>
                </a:solidFill>
                <a:latin typeface="Calibri"/>
                <a:ea typeface="Calibri"/>
                <a:cs typeface="Calibri"/>
                <a:sym typeface="Calibri"/>
              </a:rPr>
              <a:t> </a:t>
            </a:r>
            <a:r>
              <a:rPr lang="en-GB" sz="1800" b="1" dirty="0">
                <a:solidFill>
                  <a:schemeClr val="dk1"/>
                </a:solidFill>
                <a:latin typeface="Calibri"/>
                <a:ea typeface="Calibri"/>
                <a:cs typeface="Calibri"/>
                <a:sym typeface="Calibri"/>
              </a:rPr>
              <a:t>senso di </a:t>
            </a:r>
            <a:r>
              <a:rPr lang="en-GB" sz="1800" b="1" dirty="0" err="1">
                <a:solidFill>
                  <a:schemeClr val="dk1"/>
                </a:solidFill>
                <a:latin typeface="Calibri"/>
                <a:ea typeface="Calibri"/>
                <a:cs typeface="Calibri"/>
                <a:sym typeface="Calibri"/>
              </a:rPr>
              <a:t>iniziativa</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sulla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mentalità</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imprenditoriale</a:t>
            </a:r>
            <a:r>
              <a:rPr lang="en-GB" sz="1800" b="1" dirty="0">
                <a:solidFill>
                  <a:schemeClr val="dk1"/>
                </a:solidFill>
                <a:latin typeface="Calibri"/>
                <a:ea typeface="Calibri"/>
                <a:cs typeface="Calibri"/>
                <a:sym typeface="Calibri"/>
              </a:rPr>
              <a:t>. </a:t>
            </a:r>
            <a:r>
              <a:rPr lang="en-GB" sz="1800" dirty="0">
                <a:solidFill>
                  <a:schemeClr val="dk1"/>
                </a:solidFill>
                <a:latin typeface="Calibri"/>
                <a:ea typeface="Calibri"/>
                <a:cs typeface="Calibri"/>
                <a:sym typeface="Calibri"/>
              </a:rPr>
              <a:t>
</a:t>
            </a:r>
            <a:endParaRPr dirty="0"/>
          </a:p>
        </p:txBody>
      </p:sp>
      <p:graphicFrame>
        <p:nvGraphicFramePr>
          <p:cNvPr id="186" name="Google Shape;186;p5"/>
          <p:cNvGraphicFramePr/>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4" imgW="481611" imgH="476867" progId="">
                  <p:embed/>
                </p:oleObj>
              </mc:Choice>
              <mc:Fallback>
                <p:oleObj r:id="rId4" imgW="481611" imgH="476867" progId="">
                  <p:embed/>
                  <p:pic>
                    <p:nvPicPr>
                      <p:cNvPr id="186" name="Google Shape;186;p5"/>
                      <p:cNvPicPr preferRelativeResize="0"/>
                      <p:nvPr/>
                    </p:nvPicPr>
                    <p:blipFill rotWithShape="1">
                      <a:blip r:embed="rId5">
                        <a:alphaModFix/>
                      </a:blip>
                      <a:srcRect/>
                      <a:stretch/>
                    </p:blipFill>
                    <p:spPr>
                      <a:xfrm>
                        <a:off x="77695" y="69937"/>
                        <a:ext cx="481611" cy="476867"/>
                      </a:xfrm>
                      <a:prstGeom prst="rect">
                        <a:avLst/>
                      </a:prstGeom>
                      <a:noFill/>
                      <a:ln>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6" descr="A picture containing text&#10;&#10;Description automatically generated"/>
          <p:cNvPicPr preferRelativeResize="0"/>
          <p:nvPr/>
        </p:nvPicPr>
        <p:blipFill rotWithShape="1">
          <a:blip r:embed="rId3">
            <a:alphaModFix/>
          </a:blip>
          <a:srcRect/>
          <a:stretch/>
        </p:blipFill>
        <p:spPr>
          <a:xfrm>
            <a:off x="7726166" y="3893905"/>
            <a:ext cx="4289034" cy="2624405"/>
          </a:xfrm>
          <a:prstGeom prst="rect">
            <a:avLst/>
          </a:prstGeom>
          <a:noFill/>
          <a:ln>
            <a:noFill/>
          </a:ln>
        </p:spPr>
      </p:pic>
      <p:sp>
        <p:nvSpPr>
          <p:cNvPr id="192" name="Google Shape;192;p6"/>
          <p:cNvSpPr txBox="1"/>
          <p:nvPr/>
        </p:nvSpPr>
        <p:spPr>
          <a:xfrm>
            <a:off x="249382" y="858825"/>
            <a:ext cx="11693236" cy="4955162"/>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Calibri"/>
                <a:ea typeface="Calibri"/>
                <a:cs typeface="Calibri"/>
                <a:sym typeface="Calibri"/>
              </a:rPr>
              <a:t>Un senso </a:t>
            </a:r>
            <a:r>
              <a:rPr lang="en-GB" sz="1800" dirty="0" err="1">
                <a:solidFill>
                  <a:schemeClr val="dk1"/>
                </a:solidFill>
                <a:latin typeface="Calibri"/>
                <a:ea typeface="Calibri"/>
                <a:cs typeface="Calibri"/>
                <a:sym typeface="Calibri"/>
              </a:rPr>
              <a:t>d’iniziativa</a:t>
            </a:r>
            <a:r>
              <a:rPr lang="en-GB" sz="1800"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imprenditorialità</a:t>
            </a:r>
            <a:r>
              <a:rPr lang="en-GB" sz="1800" b="1" dirty="0">
                <a:solidFill>
                  <a:schemeClr val="dk1"/>
                </a:solidFill>
                <a:latin typeface="Calibri"/>
                <a:ea typeface="Calibri"/>
                <a:cs typeface="Calibri"/>
                <a:sym typeface="Calibri"/>
              </a:rPr>
              <a:t> è la </a:t>
            </a:r>
            <a:r>
              <a:rPr lang="en-GB" sz="1800" b="1" dirty="0" err="1">
                <a:solidFill>
                  <a:schemeClr val="dk1"/>
                </a:solidFill>
                <a:latin typeface="Calibri"/>
                <a:ea typeface="Calibri"/>
                <a:cs typeface="Calibri"/>
                <a:sym typeface="Calibri"/>
              </a:rPr>
              <a:t>capacità</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trasformare</a:t>
            </a:r>
            <a:r>
              <a:rPr lang="en-GB" sz="1800" b="1" dirty="0">
                <a:solidFill>
                  <a:schemeClr val="dk1"/>
                </a:solidFill>
                <a:latin typeface="Calibri"/>
                <a:ea typeface="Calibri"/>
                <a:cs typeface="Calibri"/>
                <a:sym typeface="Calibri"/>
              </a:rPr>
              <a:t> le idee in azione </a:t>
            </a:r>
            <a:r>
              <a:rPr lang="en-GB" sz="1800" b="1" dirty="0" err="1">
                <a:solidFill>
                  <a:schemeClr val="dk1"/>
                </a:solidFill>
                <a:latin typeface="Calibri"/>
                <a:ea typeface="Calibri"/>
                <a:cs typeface="Calibri"/>
                <a:sym typeface="Calibri"/>
              </a:rPr>
              <a:t>attraverso</a:t>
            </a:r>
            <a:r>
              <a:rPr lang="en-GB" sz="1800" b="1" dirty="0">
                <a:solidFill>
                  <a:schemeClr val="dk1"/>
                </a:solidFill>
                <a:latin typeface="Calibri"/>
                <a:ea typeface="Calibri"/>
                <a:cs typeface="Calibri"/>
                <a:sym typeface="Calibri"/>
              </a:rPr>
              <a:t> la </a:t>
            </a:r>
            <a:r>
              <a:rPr lang="en-GB" sz="1800" b="1" dirty="0" err="1">
                <a:solidFill>
                  <a:schemeClr val="dk1"/>
                </a:solidFill>
                <a:latin typeface="Calibri"/>
                <a:ea typeface="Calibri"/>
                <a:cs typeface="Calibri"/>
                <a:sym typeface="Calibri"/>
              </a:rPr>
              <a:t>creatività</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l’innovazione</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l’assunzione</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rischi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nonché</a:t>
            </a:r>
            <a:r>
              <a:rPr lang="en-GB" sz="1800" b="1" dirty="0">
                <a:solidFill>
                  <a:schemeClr val="dk1"/>
                </a:solidFill>
                <a:latin typeface="Calibri"/>
                <a:ea typeface="Calibri"/>
                <a:cs typeface="Calibri"/>
                <a:sym typeface="Calibri"/>
              </a:rPr>
              <a:t> la </a:t>
            </a:r>
            <a:r>
              <a:rPr lang="en-GB" sz="1800" b="1" dirty="0" err="1">
                <a:solidFill>
                  <a:schemeClr val="dk1"/>
                </a:solidFill>
                <a:latin typeface="Calibri"/>
                <a:ea typeface="Calibri"/>
                <a:cs typeface="Calibri"/>
                <a:sym typeface="Calibri"/>
              </a:rPr>
              <a:t>capacità</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pianificare</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gestire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progetti</a:t>
            </a:r>
            <a:r>
              <a:rPr lang="en-GB" sz="1800" b="1" dirty="0">
                <a:solidFill>
                  <a:schemeClr val="dk1"/>
                </a:solidFill>
                <a:latin typeface="Calibri"/>
                <a:ea typeface="Calibri"/>
                <a:cs typeface="Calibri"/>
                <a:sym typeface="Calibri"/>
              </a:rPr>
              <a:t>. </a:t>
            </a:r>
          </a:p>
          <a:p>
            <a:pPr lvl="0"/>
            <a:r>
              <a:rPr lang="en-GB" sz="1800" dirty="0">
                <a:solidFill>
                  <a:schemeClr val="dk1"/>
                </a:solidFill>
                <a:latin typeface="Calibri"/>
                <a:ea typeface="Calibri"/>
                <a:cs typeface="Calibri"/>
                <a:sym typeface="Calibri"/>
              </a:rPr>
              <a:t>Il senso di </a:t>
            </a:r>
            <a:r>
              <a:rPr lang="en-GB" sz="1800" dirty="0" err="1">
                <a:solidFill>
                  <a:schemeClr val="dk1"/>
                </a:solidFill>
                <a:latin typeface="Calibri"/>
                <a:ea typeface="Calibri"/>
                <a:cs typeface="Calibri"/>
                <a:sym typeface="Calibri"/>
              </a:rPr>
              <a:t>iniziativa</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imprenditorialità</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riferisce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capacità</a:t>
            </a:r>
            <a:r>
              <a:rPr lang="en-GB" sz="1800" dirty="0">
                <a:solidFill>
                  <a:schemeClr val="dk1"/>
                </a:solidFill>
                <a:latin typeface="Calibri"/>
                <a:ea typeface="Calibri"/>
                <a:cs typeface="Calibri"/>
                <a:sym typeface="Calibri"/>
              </a:rPr>
              <a:t> di un </a:t>
            </a:r>
            <a:r>
              <a:rPr lang="en-GB" sz="1800" dirty="0" err="1">
                <a:solidFill>
                  <a:schemeClr val="dk1"/>
                </a:solidFill>
                <a:latin typeface="Calibri"/>
                <a:ea typeface="Calibri"/>
                <a:cs typeface="Calibri"/>
                <a:sym typeface="Calibri"/>
              </a:rPr>
              <a:t>individuo</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trasformare</a:t>
            </a:r>
            <a:r>
              <a:rPr lang="en-GB" sz="1800" dirty="0">
                <a:solidFill>
                  <a:schemeClr val="dk1"/>
                </a:solidFill>
                <a:latin typeface="Calibri"/>
                <a:ea typeface="Calibri"/>
                <a:cs typeface="Calibri"/>
                <a:sym typeface="Calibri"/>
              </a:rPr>
              <a:t> le idee in azione. </a:t>
            </a:r>
          </a:p>
          <a:p>
            <a:pPr lvl="0"/>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Ciò</a:t>
            </a:r>
            <a:r>
              <a:rPr lang="en-GB" sz="1800" dirty="0">
                <a:solidFill>
                  <a:schemeClr val="dk1"/>
                </a:solidFill>
                <a:latin typeface="Calibri"/>
                <a:ea typeface="Calibri"/>
                <a:cs typeface="Calibri"/>
                <a:sym typeface="Calibri"/>
              </a:rPr>
              <a:t> serve come base per </a:t>
            </a:r>
            <a:r>
              <a:rPr lang="en-GB" sz="1800" dirty="0" err="1">
                <a:solidFill>
                  <a:schemeClr val="dk1"/>
                </a:solidFill>
                <a:latin typeface="Calibri"/>
                <a:ea typeface="Calibri"/>
                <a:cs typeface="Calibri"/>
                <a:sym typeface="Calibri"/>
              </a:rPr>
              <a:t>competenze</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conoscenze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specializzate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richieste</a:t>
            </a:r>
            <a:r>
              <a:rPr lang="en-GB" sz="1800" dirty="0">
                <a:solidFill>
                  <a:schemeClr val="dk1"/>
                </a:solidFill>
                <a:latin typeface="Calibri"/>
                <a:ea typeface="Calibri"/>
                <a:cs typeface="Calibri"/>
                <a:sym typeface="Calibri"/>
              </a:rPr>
              <a:t> da </a:t>
            </a:r>
            <a:r>
              <a:rPr lang="en-GB" sz="1800" dirty="0" err="1">
                <a:solidFill>
                  <a:schemeClr val="dk1"/>
                </a:solidFill>
                <a:latin typeface="Calibri"/>
                <a:ea typeface="Calibri"/>
                <a:cs typeface="Calibri"/>
                <a:sym typeface="Calibri"/>
              </a:rPr>
              <a:t>coloro</a:t>
            </a:r>
            <a:r>
              <a:rPr lang="en-GB" sz="1800" dirty="0">
                <a:solidFill>
                  <a:schemeClr val="dk1"/>
                </a:solidFill>
                <a:latin typeface="Calibri"/>
                <a:ea typeface="Calibri"/>
                <a:cs typeface="Calibri"/>
                <a:sym typeface="Calibri"/>
              </a:rPr>
              <a:t> che </a:t>
            </a:r>
            <a:r>
              <a:rPr lang="en-GB" sz="1800" dirty="0" err="1">
                <a:solidFill>
                  <a:schemeClr val="dk1"/>
                </a:solidFill>
                <a:latin typeface="Calibri"/>
                <a:ea typeface="Calibri"/>
                <a:cs typeface="Calibri"/>
                <a:sym typeface="Calibri"/>
              </a:rPr>
              <a:t>stabiliscono</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contribuiscono</a:t>
            </a:r>
            <a:r>
              <a:rPr lang="en-GB" sz="1800" dirty="0">
                <a:solidFill>
                  <a:schemeClr val="dk1"/>
                </a:solidFill>
                <a:latin typeface="Calibri"/>
                <a:ea typeface="Calibri"/>
                <a:cs typeface="Calibri"/>
                <a:sym typeface="Calibri"/>
              </a:rPr>
              <a:t> ad </a:t>
            </a:r>
            <a:r>
              <a:rPr lang="en-GB" sz="1800" dirty="0" err="1">
                <a:solidFill>
                  <a:schemeClr val="dk1"/>
                </a:solidFill>
                <a:latin typeface="Calibri"/>
                <a:ea typeface="Calibri"/>
                <a:cs typeface="Calibri"/>
                <a:sym typeface="Calibri"/>
              </a:rPr>
              <a:t>attività</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sociali</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commerciali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Aiuta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anche</a:t>
            </a:r>
            <a:r>
              <a:rPr lang="en-GB" sz="1800" dirty="0">
                <a:solidFill>
                  <a:schemeClr val="dk1"/>
                </a:solidFill>
                <a:latin typeface="Calibri"/>
                <a:ea typeface="Calibri"/>
                <a:cs typeface="Calibri"/>
                <a:sym typeface="Calibri"/>
              </a:rPr>
              <a:t> le </a:t>
            </a:r>
            <a:r>
              <a:rPr lang="en-GB" sz="1800" dirty="0" err="1">
                <a:solidFill>
                  <a:schemeClr val="dk1"/>
                </a:solidFill>
                <a:latin typeface="Calibri"/>
                <a:ea typeface="Calibri"/>
                <a:cs typeface="Calibri"/>
                <a:sym typeface="Calibri"/>
              </a:rPr>
              <a:t>persone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loro</a:t>
            </a:r>
            <a:r>
              <a:rPr lang="en-GB" sz="1800" dirty="0">
                <a:solidFill>
                  <a:schemeClr val="dk1"/>
                </a:solidFill>
                <a:latin typeface="Calibri"/>
                <a:ea typeface="Calibri"/>
                <a:cs typeface="Calibri"/>
                <a:sym typeface="Calibri"/>
              </a:rPr>
              <a:t> vita </a:t>
            </a:r>
            <a:r>
              <a:rPr lang="en-GB" sz="1800" dirty="0" err="1">
                <a:solidFill>
                  <a:schemeClr val="dk1"/>
                </a:solidFill>
                <a:latin typeface="Calibri"/>
                <a:ea typeface="Calibri"/>
                <a:cs typeface="Calibri"/>
                <a:sym typeface="Calibri"/>
              </a:rPr>
              <a:t>quotidiana</a:t>
            </a:r>
            <a:r>
              <a:rPr lang="en-GB" sz="1800" dirty="0">
                <a:solidFill>
                  <a:schemeClr val="dk1"/>
                </a:solidFill>
                <a:latin typeface="Calibri"/>
                <a:ea typeface="Calibri"/>
                <a:cs typeface="Calibri"/>
                <a:sym typeface="Calibri"/>
              </a:rPr>
              <a:t> a casa e </a:t>
            </a:r>
            <a:r>
              <a:rPr lang="en-GB" sz="1800" dirty="0" err="1">
                <a:solidFill>
                  <a:schemeClr val="dk1"/>
                </a:solidFill>
                <a:latin typeface="Calibri"/>
                <a:ea typeface="Calibri"/>
                <a:cs typeface="Calibri"/>
                <a:sym typeface="Calibri"/>
              </a:rPr>
              <a:t>nella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società</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nonché</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posto</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lavoro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supportandole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nell'essere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consapevoli</a:t>
            </a:r>
            <a:r>
              <a:rPr lang="en-GB" sz="1800" dirty="0">
                <a:solidFill>
                  <a:schemeClr val="dk1"/>
                </a:solidFill>
                <a:latin typeface="Calibri"/>
                <a:ea typeface="Calibri"/>
                <a:cs typeface="Calibri"/>
                <a:sym typeface="Calibri"/>
              </a:rPr>
              <a:t> del </a:t>
            </a:r>
            <a:r>
              <a:rPr lang="en-GB" sz="1800" dirty="0" err="1">
                <a:solidFill>
                  <a:schemeClr val="dk1"/>
                </a:solidFill>
                <a:latin typeface="Calibri"/>
                <a:ea typeface="Calibri"/>
                <a:cs typeface="Calibri"/>
                <a:sym typeface="Calibri"/>
              </a:rPr>
              <a:t>contesto</a:t>
            </a:r>
            <a:r>
              <a:rPr lang="en-GB" sz="1800" dirty="0">
                <a:solidFill>
                  <a:schemeClr val="dk1"/>
                </a:solidFill>
                <a:latin typeface="Calibri"/>
                <a:ea typeface="Calibri"/>
                <a:cs typeface="Calibri"/>
                <a:sym typeface="Calibri"/>
              </a:rPr>
              <a:t> del </a:t>
            </a:r>
            <a:r>
              <a:rPr lang="en-GB" sz="1800" dirty="0" err="1">
                <a:solidFill>
                  <a:schemeClr val="dk1"/>
                </a:solidFill>
                <a:latin typeface="Calibri"/>
                <a:ea typeface="Calibri"/>
                <a:cs typeface="Calibri"/>
                <a:sym typeface="Calibri"/>
              </a:rPr>
              <a:t>loro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lavoro</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nella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capacità</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cogliere</a:t>
            </a:r>
            <a:r>
              <a:rPr lang="en-GB" sz="1800" dirty="0">
                <a:solidFill>
                  <a:schemeClr val="dk1"/>
                </a:solidFill>
                <a:latin typeface="Calibri"/>
                <a:ea typeface="Calibri"/>
                <a:cs typeface="Calibri"/>
                <a:sym typeface="Calibri"/>
              </a:rPr>
              <a:t> le </a:t>
            </a:r>
            <a:r>
              <a:rPr lang="en-GB" sz="1800" dirty="0" err="1">
                <a:solidFill>
                  <a:schemeClr val="dk1"/>
                </a:solidFill>
                <a:latin typeface="Calibri"/>
                <a:ea typeface="Calibri"/>
                <a:cs typeface="Calibri"/>
                <a:sym typeface="Calibri"/>
              </a:rPr>
              <a:t>opportunità</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Ciò</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dovrebbe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incoraggiare</a:t>
            </a:r>
            <a:r>
              <a:rPr lang="en-GB" sz="1800" dirty="0">
                <a:solidFill>
                  <a:schemeClr val="dk1"/>
                </a:solidFill>
                <a:latin typeface="Calibri"/>
                <a:ea typeface="Calibri"/>
                <a:cs typeface="Calibri"/>
                <a:sym typeface="Calibri"/>
              </a:rPr>
              <a:t> il </a:t>
            </a:r>
            <a:r>
              <a:rPr lang="en-GB" sz="1800" dirty="0" err="1">
                <a:solidFill>
                  <a:schemeClr val="dk1"/>
                </a:solidFill>
                <a:latin typeface="Calibri"/>
                <a:ea typeface="Calibri"/>
                <a:cs typeface="Calibri"/>
                <a:sym typeface="Calibri"/>
              </a:rPr>
              <a:t>buon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governo</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aumentare</a:t>
            </a:r>
            <a:r>
              <a:rPr lang="en-GB" sz="1800" dirty="0">
                <a:solidFill>
                  <a:schemeClr val="dk1"/>
                </a:solidFill>
                <a:latin typeface="Calibri"/>
                <a:ea typeface="Calibri"/>
                <a:cs typeface="Calibri"/>
                <a:sym typeface="Calibri"/>
              </a:rPr>
              <a:t> la </a:t>
            </a:r>
            <a:r>
              <a:rPr lang="en-GB" sz="1800" dirty="0" err="1">
                <a:solidFill>
                  <a:schemeClr val="dk1"/>
                </a:solidFill>
                <a:latin typeface="Calibri"/>
                <a:ea typeface="Calibri"/>
                <a:cs typeface="Calibri"/>
                <a:sym typeface="Calibri"/>
              </a:rPr>
              <a:t>coscienza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etica</a:t>
            </a:r>
            <a:r>
              <a:rPr lang="en-GB" sz="1800" dirty="0">
                <a:solidFill>
                  <a:schemeClr val="dk1"/>
                </a:solidFill>
                <a:latin typeface="Calibri"/>
                <a:ea typeface="Calibri"/>
                <a:cs typeface="Calibri"/>
                <a:sym typeface="Calibri"/>
              </a:rPr>
              <a:t>. </a:t>
            </a:r>
          </a:p>
          <a:p>
            <a:pPr lvl="0"/>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Iniziativa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proattività</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indipendenza</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inventiva</a:t>
            </a:r>
            <a:r>
              <a:rPr lang="en-GB" sz="1800" dirty="0">
                <a:solidFill>
                  <a:schemeClr val="dk1"/>
                </a:solidFill>
                <a:latin typeface="Calibri"/>
                <a:ea typeface="Calibri"/>
                <a:cs typeface="Calibri"/>
                <a:sym typeface="Calibri"/>
              </a:rPr>
              <a:t> sia </a:t>
            </a:r>
            <a:r>
              <a:rPr lang="en-GB" sz="1800" dirty="0" err="1">
                <a:solidFill>
                  <a:schemeClr val="dk1"/>
                </a:solidFill>
                <a:latin typeface="Calibri"/>
                <a:ea typeface="Calibri"/>
                <a:cs typeface="Calibri"/>
                <a:sym typeface="Calibri"/>
              </a:rPr>
              <a:t>nella</a:t>
            </a:r>
            <a:r>
              <a:rPr lang="en-GB" sz="1800" dirty="0">
                <a:solidFill>
                  <a:schemeClr val="dk1"/>
                </a:solidFill>
                <a:latin typeface="Calibri"/>
                <a:ea typeface="Calibri"/>
                <a:cs typeface="Calibri"/>
                <a:sym typeface="Calibri"/>
              </a:rPr>
              <a:t> vita </a:t>
            </a:r>
            <a:r>
              <a:rPr lang="en-GB" sz="1800" dirty="0" err="1">
                <a:solidFill>
                  <a:schemeClr val="dk1"/>
                </a:solidFill>
                <a:latin typeface="Calibri"/>
                <a:ea typeface="Calibri"/>
                <a:cs typeface="Calibri"/>
                <a:sym typeface="Calibri"/>
              </a:rPr>
              <a:t>personale</a:t>
            </a:r>
            <a:r>
              <a:rPr lang="en-GB" sz="1800" dirty="0">
                <a:solidFill>
                  <a:schemeClr val="dk1"/>
                </a:solidFill>
                <a:latin typeface="Calibri"/>
                <a:ea typeface="Calibri"/>
                <a:cs typeface="Calibri"/>
                <a:sym typeface="Calibri"/>
              </a:rPr>
              <a:t> che </a:t>
            </a:r>
            <a:r>
              <a:rPr lang="en-GB" sz="1800" dirty="0" err="1">
                <a:solidFill>
                  <a:schemeClr val="dk1"/>
                </a:solidFill>
                <a:latin typeface="Calibri"/>
                <a:ea typeface="Calibri"/>
                <a:cs typeface="Calibri"/>
                <a:sym typeface="Calibri"/>
              </a:rPr>
              <a:t>professionale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tratti</a:t>
            </a:r>
            <a:r>
              <a:rPr lang="en-GB" sz="1800" dirty="0">
                <a:solidFill>
                  <a:schemeClr val="dk1"/>
                </a:solidFill>
                <a:latin typeface="Calibri"/>
                <a:ea typeface="Calibri"/>
                <a:cs typeface="Calibri"/>
                <a:sym typeface="Calibri"/>
              </a:rPr>
              <a:t> di un </a:t>
            </a:r>
            <a:r>
              <a:rPr lang="en-GB" sz="1800" dirty="0" err="1">
                <a:solidFill>
                  <a:schemeClr val="dk1"/>
                </a:solidFill>
                <a:latin typeface="Calibri"/>
                <a:ea typeface="Calibri"/>
                <a:cs typeface="Calibri"/>
                <a:sym typeface="Calibri"/>
              </a:rPr>
              <a:t>atteggiamento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Implica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anche</a:t>
            </a:r>
            <a:r>
              <a:rPr lang="en-GB" sz="1800" dirty="0">
                <a:solidFill>
                  <a:schemeClr val="dk1"/>
                </a:solidFill>
                <a:latin typeface="Calibri"/>
                <a:ea typeface="Calibri"/>
                <a:cs typeface="Calibri"/>
                <a:sym typeface="Calibri"/>
              </a:rPr>
              <a:t> la </a:t>
            </a:r>
            <a:r>
              <a:rPr lang="en-GB" sz="1800" dirty="0" err="1">
                <a:solidFill>
                  <a:schemeClr val="dk1"/>
                </a:solidFill>
                <a:latin typeface="Calibri"/>
                <a:ea typeface="Calibri"/>
                <a:cs typeface="Calibri"/>
                <a:sym typeface="Calibri"/>
              </a:rPr>
              <a:t>spinta</a:t>
            </a:r>
            <a:r>
              <a:rPr lang="en-GB" sz="1800" dirty="0">
                <a:solidFill>
                  <a:schemeClr val="dk1"/>
                </a:solidFill>
                <a:latin typeface="Calibri"/>
                <a:ea typeface="Calibri"/>
                <a:cs typeface="Calibri"/>
                <a:sym typeface="Calibri"/>
              </a:rPr>
              <a:t> e la </a:t>
            </a:r>
            <a:r>
              <a:rPr lang="en-GB" sz="1800" dirty="0" err="1">
                <a:solidFill>
                  <a:schemeClr val="dk1"/>
                </a:solidFill>
                <a:latin typeface="Calibri"/>
                <a:ea typeface="Calibri"/>
                <a:cs typeface="Calibri"/>
                <a:sym typeface="Calibri"/>
              </a:rPr>
              <a:t>determinazione</a:t>
            </a:r>
            <a:r>
              <a:rPr lang="en-GB" sz="1800" dirty="0">
                <a:solidFill>
                  <a:schemeClr val="dk1"/>
                </a:solidFill>
                <a:latin typeface="Calibri"/>
                <a:ea typeface="Calibri"/>
                <a:cs typeface="Calibri"/>
                <a:sym typeface="Calibri"/>
              </a:rPr>
              <a:t> a </a:t>
            </a:r>
            <a:r>
              <a:rPr lang="en-GB" sz="1800" dirty="0" err="1">
                <a:solidFill>
                  <a:schemeClr val="dk1"/>
                </a:solidFill>
                <a:latin typeface="Calibri"/>
                <a:ea typeface="Calibri"/>
                <a:cs typeface="Calibri"/>
                <a:sym typeface="Calibri"/>
              </a:rPr>
              <a:t>raggiungere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obiettivi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siano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condivisi</a:t>
            </a:r>
            <a:r>
              <a:rPr lang="en-GB" sz="1800" dirty="0">
                <a:solidFill>
                  <a:schemeClr val="dk1"/>
                </a:solidFill>
                <a:latin typeface="Calibri"/>
                <a:ea typeface="Calibri"/>
                <a:cs typeface="Calibri"/>
                <a:sym typeface="Calibri"/>
              </a:rPr>
              <a:t> con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altri</a:t>
            </a:r>
            <a:r>
              <a:rPr lang="en-GB" sz="1800" dirty="0">
                <a:solidFill>
                  <a:schemeClr val="dk1"/>
                </a:solidFill>
                <a:latin typeface="Calibri"/>
                <a:ea typeface="Calibri"/>
                <a:cs typeface="Calibri"/>
                <a:sym typeface="Calibri"/>
              </a:rPr>
              <a:t> o </a:t>
            </a:r>
            <a:r>
              <a:rPr lang="en-GB" sz="1800" dirty="0" err="1">
                <a:solidFill>
                  <a:schemeClr val="dk1"/>
                </a:solidFill>
                <a:latin typeface="Calibri"/>
                <a:ea typeface="Calibri"/>
                <a:cs typeface="Calibri"/>
                <a:sym typeface="Calibri"/>
              </a:rPr>
              <a:t>personali</a:t>
            </a:r>
            <a:r>
              <a:rPr lang="en-GB" sz="1800" dirty="0">
                <a:solidFill>
                  <a:schemeClr val="dk1"/>
                </a:solidFill>
                <a:latin typeface="Calibri"/>
                <a:ea typeface="Calibri"/>
                <a:cs typeface="Calibri"/>
                <a:sym typeface="Calibri"/>
              </a:rPr>
              <a:t>, come </a:t>
            </a:r>
            <a:r>
              <a:rPr lang="en-GB" sz="1800" dirty="0" err="1">
                <a:solidFill>
                  <a:schemeClr val="dk1"/>
                </a:solidFill>
                <a:latin typeface="Calibri"/>
                <a:ea typeface="Calibri"/>
                <a:cs typeface="Calibri"/>
                <a:sym typeface="Calibri"/>
              </a:rPr>
              <a:t>quelli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lavoro</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400" dirty="0">
                <a:solidFill>
                  <a:schemeClr val="dk1"/>
                </a:solidFill>
                <a:latin typeface="Calibri"/>
                <a:ea typeface="Calibri"/>
                <a:cs typeface="Calibri"/>
                <a:sym typeface="Calibri"/>
              </a:rPr>
              <a:t>Si consiglia di consultare il </a:t>
            </a:r>
            <a:r>
              <a:rPr lang="it-IT" dirty="0">
                <a:solidFill>
                  <a:schemeClr val="dk1"/>
                </a:solidFill>
                <a:latin typeface="Calibri"/>
                <a:ea typeface="Calibri"/>
                <a:cs typeface="Calibri"/>
                <a:sym typeface="Calibri"/>
              </a:rPr>
              <a:t>framework di riferimento </a:t>
            </a:r>
            <a:r>
              <a:rPr lang="it-IT" sz="1400" dirty="0">
                <a:solidFill>
                  <a:schemeClr val="dk1"/>
                </a:solidFill>
                <a:latin typeface="Calibri"/>
                <a:ea typeface="Calibri"/>
                <a:cs typeface="Calibri"/>
                <a:sym typeface="Calibri"/>
              </a:rPr>
              <a:t>fornito dalla Commissione Europea:</a:t>
            </a:r>
          </a:p>
          <a:p>
            <a:pPr marL="0" marR="0" lvl="0" indent="0" algn="l" rtl="0">
              <a:spcBef>
                <a:spcPts val="0"/>
              </a:spcBef>
              <a:spcAft>
                <a:spcPts val="0"/>
              </a:spcAft>
              <a:buNone/>
            </a:pPr>
            <a:r>
              <a:rPr lang="en-GB"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https://publications.jrc.ec.europa.eu/repository/handle/JRC109128</a:t>
            </a:r>
            <a:r>
              <a:rPr lang="en-GB" sz="1800" dirty="0">
                <a:solidFill>
                  <a:schemeClr val="dk1"/>
                </a:solidFill>
                <a:latin typeface="Calibri"/>
                <a:ea typeface="Calibri"/>
                <a:cs typeface="Calibri"/>
                <a:sym typeface="Calibri"/>
              </a:rPr>
              <a:t> </a:t>
            </a:r>
            <a:r>
              <a:rPr lang="en-GB"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https://publications.jrc.ec.europa.eu/repository/handle/JRC120911</a:t>
            </a:r>
            <a:endParaRPr sz="1800" dirty="0">
              <a:solidFill>
                <a:schemeClr val="dk1"/>
              </a:solidFill>
              <a:latin typeface="Calibri"/>
              <a:ea typeface="Calibri"/>
              <a:cs typeface="Calibri"/>
              <a:sym typeface="Calibri"/>
            </a:endParaRPr>
          </a:p>
        </p:txBody>
      </p:sp>
      <p:graphicFrame>
        <p:nvGraphicFramePr>
          <p:cNvPr id="193" name="Google Shape;193;p6"/>
          <p:cNvGraphicFramePr/>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6" imgW="481611" imgH="476867" progId="">
                  <p:embed/>
                </p:oleObj>
              </mc:Choice>
              <mc:Fallback>
                <p:oleObj r:id="rId6" imgW="481611" imgH="476867" progId="">
                  <p:embed/>
                  <p:pic>
                    <p:nvPicPr>
                      <p:cNvPr id="193" name="Google Shape;193;p6"/>
                      <p:cNvPicPr preferRelativeResize="0"/>
                      <p:nvPr/>
                    </p:nvPicPr>
                    <p:blipFill rotWithShape="1">
                      <a:blip r:embed="rId7">
                        <a:alphaModFix/>
                      </a:blip>
                      <a:srcRect/>
                      <a:stretch/>
                    </p:blipFill>
                    <p:spPr>
                      <a:xfrm>
                        <a:off x="77695" y="69937"/>
                        <a:ext cx="481611" cy="476867"/>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7" descr="Graphical user interface&#10;&#10;Description automatically generated with medium confidence"/>
          <p:cNvPicPr preferRelativeResize="0"/>
          <p:nvPr/>
        </p:nvPicPr>
        <p:blipFill rotWithShape="1">
          <a:blip r:embed="rId3">
            <a:alphaModFix/>
          </a:blip>
          <a:srcRect/>
          <a:stretch/>
        </p:blipFill>
        <p:spPr>
          <a:xfrm>
            <a:off x="6971033" y="395767"/>
            <a:ext cx="1800211" cy="1539180"/>
          </a:xfrm>
          <a:prstGeom prst="rect">
            <a:avLst/>
          </a:prstGeom>
          <a:noFill/>
          <a:ln>
            <a:noFill/>
          </a:ln>
        </p:spPr>
      </p:pic>
      <p:sp>
        <p:nvSpPr>
          <p:cNvPr id="199" name="Google Shape;199;p7"/>
          <p:cNvSpPr/>
          <p:nvPr/>
        </p:nvSpPr>
        <p:spPr>
          <a:xfrm>
            <a:off x="287355" y="308371"/>
            <a:ext cx="11617291" cy="6384992"/>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00" name="Google Shape;200;p7"/>
          <p:cNvSpPr/>
          <p:nvPr/>
        </p:nvSpPr>
        <p:spPr>
          <a:xfrm>
            <a:off x="8869033" y="0"/>
            <a:ext cx="2688299" cy="6858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01" name="Google Shape;201;p7"/>
          <p:cNvSpPr txBox="1"/>
          <p:nvPr/>
        </p:nvSpPr>
        <p:spPr>
          <a:xfrm>
            <a:off x="9013048" y="2920922"/>
            <a:ext cx="2544284" cy="666833"/>
          </a:xfrm>
          <a:prstGeom prst="rect">
            <a:avLst/>
          </a:prstGeom>
          <a:noFill/>
          <a:ln>
            <a:noFill/>
          </a:ln>
        </p:spPr>
        <p:txBody>
          <a:bodyPr spcFirstLastPara="1" wrap="square" lIns="91425" tIns="45700" rIns="91425" bIns="45700" anchor="t" anchorCtr="0">
            <a:noAutofit/>
          </a:bodyPr>
          <a:lstStyle/>
          <a:p>
            <a:pPr lvl="0" algn="ctr">
              <a:buClr>
                <a:schemeClr val="lt1"/>
              </a:buClr>
              <a:buSzPts val="3200"/>
            </a:pPr>
            <a:r>
              <a:rPr lang="en-GB" sz="3200" b="1" dirty="0" err="1">
                <a:solidFill>
                  <a:schemeClr val="lt1"/>
                </a:solidFill>
                <a:latin typeface="Calibri"/>
                <a:ea typeface="Calibri"/>
                <a:cs typeface="Calibri"/>
                <a:sym typeface="Calibri"/>
              </a:rPr>
              <a:t>Autoefficacia</a:t>
            </a:r>
            <a:r>
              <a:rPr lang="en-GB" sz="3200" b="1" dirty="0">
                <a:solidFill>
                  <a:schemeClr val="lt1"/>
                </a:solidFill>
                <a:latin typeface="Calibri"/>
                <a:ea typeface="Calibri"/>
                <a:cs typeface="Calibri"/>
                <a:sym typeface="Calibri"/>
              </a:rPr>
              <a:t>
</a:t>
            </a:r>
            <a:endParaRPr dirty="0"/>
          </a:p>
        </p:txBody>
      </p:sp>
      <p:sp>
        <p:nvSpPr>
          <p:cNvPr id="202" name="Google Shape;202;p7"/>
          <p:cNvSpPr txBox="1"/>
          <p:nvPr/>
        </p:nvSpPr>
        <p:spPr>
          <a:xfrm>
            <a:off x="1037688" y="611723"/>
            <a:ext cx="6102851" cy="1477287"/>
          </a:xfrm>
          <a:prstGeom prst="rect">
            <a:avLst/>
          </a:prstGeom>
          <a:noFill/>
          <a:ln>
            <a:noFill/>
          </a:ln>
        </p:spPr>
        <p:txBody>
          <a:bodyPr spcFirstLastPara="1" wrap="square" lIns="91425" tIns="45700" rIns="91425" bIns="45700" anchor="t" anchorCtr="0">
            <a:spAutoFit/>
          </a:bodyPr>
          <a:lstStyle/>
          <a:p>
            <a:pPr lvl="0" algn="just"/>
            <a:r>
              <a:rPr lang="en-GB" sz="1800" dirty="0" err="1">
                <a:solidFill>
                  <a:schemeClr val="dk1"/>
                </a:solidFill>
                <a:latin typeface="Calibri"/>
                <a:ea typeface="Calibri"/>
                <a:cs typeface="Calibri"/>
                <a:sym typeface="Calibri"/>
              </a:rPr>
              <a:t>Originariamente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proposto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dallo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psicologo</a:t>
            </a:r>
            <a:r>
              <a:rPr lang="en-GB" sz="1800" dirty="0">
                <a:solidFill>
                  <a:schemeClr val="dk1"/>
                </a:solidFill>
                <a:latin typeface="Calibri"/>
                <a:ea typeface="Calibri"/>
                <a:cs typeface="Calibri"/>
                <a:sym typeface="Calibri"/>
              </a:rPr>
              <a:t> Albert Bandura, il </a:t>
            </a:r>
            <a:r>
              <a:rPr lang="en-GB" sz="1800" dirty="0" err="1">
                <a:solidFill>
                  <a:schemeClr val="dk1"/>
                </a:solidFill>
                <a:latin typeface="Calibri"/>
                <a:ea typeface="Calibri"/>
                <a:cs typeface="Calibri"/>
                <a:sym typeface="Calibri"/>
              </a:rPr>
              <a:t>concetto</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autoefficacia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riferisce</a:t>
            </a:r>
            <a:r>
              <a:rPr lang="en-GB" sz="1800" dirty="0">
                <a:solidFill>
                  <a:schemeClr val="dk1"/>
                </a:solidFill>
                <a:latin typeface="Calibri"/>
                <a:ea typeface="Calibri"/>
                <a:cs typeface="Calibri"/>
                <a:sym typeface="Calibri"/>
              </a:rPr>
              <a:t> a: “</a:t>
            </a:r>
            <a:r>
              <a:rPr lang="en-GB" sz="1800" dirty="0" err="1">
                <a:solidFill>
                  <a:schemeClr val="dk1"/>
                </a:solidFill>
                <a:latin typeface="Calibri"/>
                <a:ea typeface="Calibri"/>
                <a:cs typeface="Calibri"/>
                <a:sym typeface="Calibri"/>
              </a:rPr>
              <a:t>quanto</a:t>
            </a:r>
            <a:r>
              <a:rPr lang="en-GB" sz="1800" dirty="0">
                <a:solidFill>
                  <a:schemeClr val="dk1"/>
                </a:solidFill>
                <a:latin typeface="Calibri"/>
                <a:ea typeface="Calibri"/>
                <a:cs typeface="Calibri"/>
                <a:sym typeface="Calibri"/>
              </a:rPr>
              <a:t> bene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possono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eseguire</a:t>
            </a:r>
            <a:r>
              <a:rPr lang="en-GB" sz="1800" dirty="0">
                <a:solidFill>
                  <a:schemeClr val="dk1"/>
                </a:solidFill>
                <a:latin typeface="Calibri"/>
                <a:ea typeface="Calibri"/>
                <a:cs typeface="Calibri"/>
                <a:sym typeface="Calibri"/>
              </a:rPr>
              <a:t> le </a:t>
            </a:r>
            <a:r>
              <a:rPr lang="en-GB" sz="1800" dirty="0" err="1">
                <a:solidFill>
                  <a:schemeClr val="dk1"/>
                </a:solidFill>
                <a:latin typeface="Calibri"/>
                <a:ea typeface="Calibri"/>
                <a:cs typeface="Calibri"/>
                <a:sym typeface="Calibri"/>
              </a:rPr>
              <a:t>linee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d’azione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necessarie</a:t>
            </a:r>
            <a:r>
              <a:rPr lang="en-GB" sz="1800" dirty="0">
                <a:solidFill>
                  <a:schemeClr val="dk1"/>
                </a:solidFill>
                <a:latin typeface="Calibri"/>
                <a:ea typeface="Calibri"/>
                <a:cs typeface="Calibri"/>
                <a:sym typeface="Calibri"/>
              </a:rPr>
              <a:t> per </a:t>
            </a:r>
            <a:r>
              <a:rPr lang="en-GB" sz="1800" dirty="0" err="1">
                <a:solidFill>
                  <a:schemeClr val="dk1"/>
                </a:solidFill>
                <a:latin typeface="Calibri"/>
                <a:ea typeface="Calibri"/>
                <a:cs typeface="Calibri"/>
                <a:sym typeface="Calibri"/>
              </a:rPr>
              <a:t>affrontare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situazioni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prospettiche</a:t>
            </a:r>
            <a:r>
              <a:rPr lang="en-GB" sz="1800" dirty="0">
                <a:solidFill>
                  <a:schemeClr val="dk1"/>
                </a:solidFill>
                <a:latin typeface="Calibri"/>
                <a:ea typeface="Calibri"/>
                <a:cs typeface="Calibri"/>
                <a:sym typeface="Calibri"/>
              </a:rPr>
              <a:t>”
</a:t>
            </a:r>
            <a:endParaRPr dirty="0"/>
          </a:p>
        </p:txBody>
      </p:sp>
      <p:sp>
        <p:nvSpPr>
          <p:cNvPr id="203" name="Google Shape;203;p7"/>
          <p:cNvSpPr txBox="1"/>
          <p:nvPr/>
        </p:nvSpPr>
        <p:spPr>
          <a:xfrm>
            <a:off x="753994" y="2150903"/>
            <a:ext cx="7648398" cy="3693278"/>
          </a:xfrm>
          <a:prstGeom prst="rect">
            <a:avLst/>
          </a:prstGeom>
          <a:noFill/>
          <a:ln>
            <a:noFill/>
          </a:ln>
        </p:spPr>
        <p:txBody>
          <a:bodyPr spcFirstLastPara="1" wrap="square" lIns="91425" tIns="45700" rIns="91425" bIns="45700" anchor="t" anchorCtr="0">
            <a:spAutoFit/>
          </a:bodyPr>
          <a:lstStyle/>
          <a:p>
            <a:pPr marL="285750" lvl="0" indent="-285750" algn="just">
              <a:buClr>
                <a:schemeClr val="dk1"/>
              </a:buClr>
              <a:buSzPts val="1800"/>
              <a:buFont typeface="Noto Sans Symbols"/>
              <a:buChar char="✔"/>
            </a:pPr>
            <a:r>
              <a:rPr lang="en-GB" sz="1800" b="1" dirty="0">
                <a:solidFill>
                  <a:schemeClr val="dk1"/>
                </a:solidFill>
                <a:latin typeface="Calibri"/>
                <a:ea typeface="Calibri"/>
                <a:cs typeface="Calibri"/>
                <a:sym typeface="Calibri"/>
              </a:rPr>
              <a:t>Influenza il </a:t>
            </a:r>
            <a:r>
              <a:rPr lang="en-GB" sz="1800" b="1" dirty="0" err="1">
                <a:solidFill>
                  <a:schemeClr val="dk1"/>
                </a:solidFill>
                <a:latin typeface="Calibri"/>
                <a:ea typeface="Calibri"/>
                <a:cs typeface="Calibri"/>
                <a:sym typeface="Calibri"/>
              </a:rPr>
              <a:t>comportamento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umano</a:t>
            </a:r>
            <a:r>
              <a:rPr lang="en-GB" sz="1800" b="1" dirty="0">
                <a:solidFill>
                  <a:schemeClr val="dk1"/>
                </a:solidFill>
                <a:latin typeface="Calibri"/>
                <a:ea typeface="Calibri"/>
                <a:cs typeface="Calibri"/>
                <a:sym typeface="Calibri"/>
              </a:rPr>
              <a:t> in </a:t>
            </a:r>
            <a:r>
              <a:rPr lang="en-GB" sz="1800" b="1" dirty="0" err="1">
                <a:solidFill>
                  <a:schemeClr val="dk1"/>
                </a:solidFill>
                <a:latin typeface="Calibri"/>
                <a:ea typeface="Calibri"/>
                <a:cs typeface="Calibri"/>
                <a:sym typeface="Calibri"/>
              </a:rPr>
              <a:t>qualsiasi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aspetto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della</a:t>
            </a:r>
            <a:r>
              <a:rPr lang="en-GB" sz="1800" b="1" dirty="0">
                <a:solidFill>
                  <a:schemeClr val="dk1"/>
                </a:solidFill>
                <a:latin typeface="Calibri"/>
                <a:ea typeface="Calibri"/>
                <a:cs typeface="Calibri"/>
                <a:sym typeface="Calibri"/>
              </a:rPr>
              <a:t> vita </a:t>
            </a:r>
            <a:r>
              <a:rPr lang="en-GB" sz="1800" b="1" dirty="0" err="1">
                <a:solidFill>
                  <a:schemeClr val="dk1"/>
                </a:solidFill>
                <a:latin typeface="Calibri"/>
                <a:ea typeface="Calibri"/>
                <a:cs typeface="Calibri"/>
                <a:sym typeface="Calibri"/>
              </a:rPr>
              <a:t>sociale</a:t>
            </a:r>
            <a:r>
              <a:rPr lang="en-GB" sz="1800" b="1" dirty="0">
                <a:solidFill>
                  <a:schemeClr val="dk1"/>
                </a:solidFill>
                <a:latin typeface="Calibri"/>
                <a:ea typeface="Calibri"/>
                <a:cs typeface="Calibri"/>
                <a:sym typeface="Calibri"/>
              </a:rPr>
              <a:t> </a:t>
            </a:r>
            <a:r>
              <a:rPr lang="en-GB" sz="1800" dirty="0">
                <a:solidFill>
                  <a:schemeClr val="dk1"/>
                </a:solidFill>
                <a:latin typeface="Calibri"/>
                <a:ea typeface="Calibri"/>
                <a:cs typeface="Calibri"/>
                <a:sym typeface="Calibri"/>
              </a:rPr>
              <a:t>(</a:t>
            </a:r>
            <a:r>
              <a:rPr lang="en-GB" sz="1800" dirty="0" err="1">
                <a:solidFill>
                  <a:schemeClr val="dk1"/>
                </a:solidFill>
                <a:latin typeface="Calibri"/>
                <a:ea typeface="Calibri"/>
                <a:cs typeface="Calibri"/>
                <a:sym typeface="Calibri"/>
              </a:rPr>
              <a:t>lavoro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sentimentale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relazionale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ecc</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Rappresentando</a:t>
            </a:r>
            <a:r>
              <a:rPr lang="en-GB" sz="1800" dirty="0">
                <a:solidFill>
                  <a:schemeClr val="dk1"/>
                </a:solidFill>
                <a:latin typeface="Calibri"/>
                <a:ea typeface="Calibri"/>
                <a:cs typeface="Calibri"/>
                <a:sym typeface="Calibri"/>
              </a:rPr>
              <a:t> il </a:t>
            </a:r>
            <a:r>
              <a:rPr lang="en-GB" sz="1800" dirty="0" err="1">
                <a:solidFill>
                  <a:schemeClr val="dk1"/>
                </a:solidFill>
                <a:latin typeface="Calibri"/>
                <a:ea typeface="Calibri"/>
                <a:cs typeface="Calibri"/>
                <a:sym typeface="Calibri"/>
              </a:rPr>
              <a:t>sistema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complessivo</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credenze</a:t>
            </a:r>
            <a:r>
              <a:rPr lang="en-GB" sz="1800" dirty="0">
                <a:solidFill>
                  <a:schemeClr val="dk1"/>
                </a:solidFill>
                <a:latin typeface="Calibri"/>
                <a:ea typeface="Calibri"/>
                <a:cs typeface="Calibri"/>
                <a:sym typeface="Calibri"/>
              </a:rPr>
              <a:t>, che una persona </a:t>
            </a:r>
            <a:r>
              <a:rPr lang="en-GB" sz="1800" dirty="0" err="1">
                <a:solidFill>
                  <a:schemeClr val="dk1"/>
                </a:solidFill>
                <a:latin typeface="Calibri"/>
                <a:ea typeface="Calibri"/>
                <a:cs typeface="Calibri"/>
                <a:sym typeface="Calibri"/>
              </a:rPr>
              <a:t>ritiene</a:t>
            </a:r>
            <a:r>
              <a:rPr lang="en-GB" sz="1800" dirty="0">
                <a:solidFill>
                  <a:schemeClr val="dk1"/>
                </a:solidFill>
                <a:latin typeface="Calibri"/>
                <a:ea typeface="Calibri"/>
                <a:cs typeface="Calibri"/>
                <a:sym typeface="Calibri"/>
              </a:rPr>
              <a:t> come mezzo per </a:t>
            </a:r>
            <a:r>
              <a:rPr lang="en-GB" sz="1800" dirty="0" err="1">
                <a:solidFill>
                  <a:schemeClr val="dk1"/>
                </a:solidFill>
                <a:latin typeface="Calibri"/>
                <a:ea typeface="Calibri"/>
                <a:cs typeface="Calibri"/>
                <a:sym typeface="Calibri"/>
              </a:rPr>
              <a:t>stimolare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cambiamenti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sua</a:t>
            </a:r>
            <a:r>
              <a:rPr lang="en-GB" sz="1800" dirty="0">
                <a:solidFill>
                  <a:schemeClr val="dk1"/>
                </a:solidFill>
                <a:latin typeface="Calibri"/>
                <a:ea typeface="Calibri"/>
                <a:cs typeface="Calibri"/>
                <a:sym typeface="Calibri"/>
              </a:rPr>
              <a:t> vita, la </a:t>
            </a:r>
            <a:r>
              <a:rPr lang="en-GB" sz="1800" dirty="0" err="1">
                <a:solidFill>
                  <a:schemeClr val="dk1"/>
                </a:solidFill>
                <a:latin typeface="Calibri"/>
                <a:ea typeface="Calibri"/>
                <a:cs typeface="Calibri"/>
                <a:sym typeface="Calibri"/>
              </a:rPr>
              <a:t>percezione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della</a:t>
            </a:r>
            <a:r>
              <a:rPr lang="en-GB" sz="1800" dirty="0">
                <a:solidFill>
                  <a:schemeClr val="dk1"/>
                </a:solidFill>
                <a:latin typeface="Calibri"/>
                <a:ea typeface="Calibri"/>
                <a:cs typeface="Calibri"/>
                <a:sym typeface="Calibri"/>
              </a:rPr>
              <a:t> propria </a:t>
            </a:r>
            <a:r>
              <a:rPr lang="en-GB" sz="1800" dirty="0" err="1">
                <a:solidFill>
                  <a:schemeClr val="dk1"/>
                </a:solidFill>
                <a:latin typeface="Calibri"/>
                <a:ea typeface="Calibri"/>
                <a:cs typeface="Calibri"/>
                <a:sym typeface="Calibri"/>
              </a:rPr>
              <a:t>autoefficacia</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qualcuno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sarà</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molto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probabilmente</a:t>
            </a:r>
            <a:r>
              <a:rPr lang="en-GB" sz="1800" dirty="0">
                <a:solidFill>
                  <a:schemeClr val="dk1"/>
                </a:solidFill>
                <a:latin typeface="Calibri"/>
                <a:ea typeface="Calibri"/>
                <a:cs typeface="Calibri"/>
                <a:sym typeface="Calibri"/>
              </a:rPr>
              <a:t> la </a:t>
            </a:r>
            <a:r>
              <a:rPr lang="en-GB" sz="1800" dirty="0" err="1">
                <a:solidFill>
                  <a:schemeClr val="dk1"/>
                </a:solidFill>
                <a:latin typeface="Calibri"/>
                <a:ea typeface="Calibri"/>
                <a:cs typeface="Calibri"/>
                <a:sym typeface="Calibri"/>
              </a:rPr>
              <a:t>variabile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impattante</a:t>
            </a:r>
            <a:r>
              <a:rPr lang="en-GB" sz="1800" dirty="0">
                <a:solidFill>
                  <a:schemeClr val="dk1"/>
                </a:solidFill>
                <a:latin typeface="Calibri"/>
                <a:ea typeface="Calibri"/>
                <a:cs typeface="Calibri"/>
                <a:sym typeface="Calibri"/>
              </a:rPr>
              <a:t> per </a:t>
            </a:r>
            <a:r>
              <a:rPr lang="en-GB" sz="1800" dirty="0" err="1">
                <a:solidFill>
                  <a:schemeClr val="dk1"/>
                </a:solidFill>
                <a:latin typeface="Calibri"/>
                <a:ea typeface="Calibri"/>
                <a:cs typeface="Calibri"/>
                <a:sym typeface="Calibri"/>
              </a:rPr>
              <a:t>influenzare</a:t>
            </a:r>
            <a:r>
              <a:rPr lang="en-GB" sz="1800" dirty="0">
                <a:solidFill>
                  <a:schemeClr val="dk1"/>
                </a:solidFill>
                <a:latin typeface="Calibri"/>
                <a:ea typeface="Calibri"/>
                <a:cs typeface="Calibri"/>
                <a:sym typeface="Calibri"/>
              </a:rPr>
              <a:t> le sue </a:t>
            </a:r>
            <a:r>
              <a:rPr lang="en-GB" sz="1800" dirty="0" err="1">
                <a:solidFill>
                  <a:schemeClr val="dk1"/>
                </a:solidFill>
                <a:latin typeface="Calibri"/>
                <a:ea typeface="Calibri"/>
                <a:cs typeface="Calibri"/>
                <a:sym typeface="Calibri"/>
              </a:rPr>
              <a:t>scelte</a:t>
            </a:r>
            <a:r>
              <a:rPr lang="en-GB" sz="1800" dirty="0">
                <a:solidFill>
                  <a:schemeClr val="dk1"/>
                </a:solidFill>
                <a:latin typeface="Calibri"/>
                <a:ea typeface="Calibri"/>
                <a:cs typeface="Calibri"/>
                <a:sym typeface="Calibri"/>
              </a:rPr>
              <a:t> e le </a:t>
            </a:r>
            <a:r>
              <a:rPr lang="en-GB" sz="1800" dirty="0" err="1">
                <a:solidFill>
                  <a:schemeClr val="dk1"/>
                </a:solidFill>
                <a:latin typeface="Calibri"/>
                <a:ea typeface="Calibri"/>
                <a:cs typeface="Calibri"/>
                <a:sym typeface="Calibri"/>
              </a:rPr>
              <a:t>sfide</a:t>
            </a:r>
            <a:r>
              <a:rPr lang="en-GB" sz="1800" dirty="0">
                <a:solidFill>
                  <a:schemeClr val="dk1"/>
                </a:solidFill>
                <a:latin typeface="Calibri"/>
                <a:ea typeface="Calibri"/>
                <a:cs typeface="Calibri"/>
                <a:sym typeface="Calibri"/>
              </a:rPr>
              <a:t> che </a:t>
            </a:r>
            <a:r>
              <a:rPr lang="en-GB" sz="1800" dirty="0" err="1">
                <a:solidFill>
                  <a:schemeClr val="dk1"/>
                </a:solidFill>
                <a:latin typeface="Calibri"/>
                <a:ea typeface="Calibri"/>
                <a:cs typeface="Calibri"/>
                <a:sym typeface="Calibri"/>
              </a:rPr>
              <a:t>è</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pronta</a:t>
            </a:r>
            <a:r>
              <a:rPr lang="en-GB" sz="1800" dirty="0">
                <a:solidFill>
                  <a:schemeClr val="dk1"/>
                </a:solidFill>
                <a:latin typeface="Calibri"/>
                <a:ea typeface="Calibri"/>
                <a:cs typeface="Calibri"/>
                <a:sym typeface="Calibri"/>
              </a:rPr>
              <a:t> ad </a:t>
            </a:r>
            <a:r>
              <a:rPr lang="en-GB" sz="1800" dirty="0" err="1">
                <a:solidFill>
                  <a:schemeClr val="dk1"/>
                </a:solidFill>
                <a:latin typeface="Calibri"/>
                <a:ea typeface="Calibri"/>
                <a:cs typeface="Calibri"/>
                <a:sym typeface="Calibri"/>
              </a:rPr>
              <a:t>affrontare</a:t>
            </a:r>
            <a:r>
              <a:rPr lang="en-GB" sz="1800" dirty="0">
                <a:solidFill>
                  <a:schemeClr val="dk1"/>
                </a:solidFill>
                <a:latin typeface="Calibri"/>
                <a:ea typeface="Calibri"/>
                <a:cs typeface="Calibri"/>
                <a:sym typeface="Calibri"/>
              </a:rPr>
              <a:t>.</a:t>
            </a:r>
          </a:p>
          <a:p>
            <a:pPr marL="285750" lvl="0" indent="-285750" algn="just">
              <a:buClr>
                <a:schemeClr val="dk1"/>
              </a:buClr>
              <a:buSzPts val="1800"/>
              <a:buFont typeface="Noto Sans Symbols"/>
              <a:buChar char="✔"/>
            </a:pPr>
            <a:endParaRPr sz="1800" dirty="0">
              <a:solidFill>
                <a:schemeClr val="dk1"/>
              </a:solidFill>
              <a:latin typeface="Calibri"/>
              <a:ea typeface="Calibri"/>
              <a:cs typeface="Calibri"/>
              <a:sym typeface="Calibri"/>
            </a:endParaRPr>
          </a:p>
          <a:p>
            <a:pPr marL="285750" lvl="0" indent="-285750" algn="just">
              <a:buClr>
                <a:schemeClr val="dk1"/>
              </a:buClr>
              <a:buSzPts val="1800"/>
              <a:buFont typeface="Noto Sans Symbols"/>
              <a:buChar char="✔"/>
            </a:pPr>
            <a:r>
              <a:rPr lang="en-GB" sz="1800" dirty="0" err="1">
                <a:solidFill>
                  <a:schemeClr val="dk1"/>
                </a:solidFill>
                <a:latin typeface="Calibri"/>
                <a:ea typeface="Calibri"/>
                <a:cs typeface="Calibri"/>
                <a:sym typeface="Calibri"/>
              </a:rPr>
              <a:t>È</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molto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rilevante</a:t>
            </a:r>
            <a:r>
              <a:rPr lang="en-GB" sz="1800" dirty="0">
                <a:solidFill>
                  <a:schemeClr val="dk1"/>
                </a:solidFill>
                <a:latin typeface="Calibri"/>
                <a:ea typeface="Calibri"/>
                <a:cs typeface="Calibri"/>
                <a:sym typeface="Calibri"/>
              </a:rPr>
              <a:t> per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affermati</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soprattutto</a:t>
            </a:r>
            <a:r>
              <a:rPr lang="en-GB" sz="1800" dirty="0">
                <a:solidFill>
                  <a:schemeClr val="dk1"/>
                </a:solidFill>
                <a:latin typeface="Calibri"/>
                <a:ea typeface="Calibri"/>
                <a:cs typeface="Calibri"/>
                <a:sym typeface="Calibri"/>
              </a:rPr>
              <a:t> per </a:t>
            </a:r>
            <a:r>
              <a:rPr lang="en-GB" sz="1800" dirty="0" err="1">
                <a:solidFill>
                  <a:schemeClr val="dk1"/>
                </a:solidFill>
                <a:latin typeface="Calibri"/>
                <a:ea typeface="Calibri"/>
                <a:cs typeface="Calibri"/>
                <a:sym typeface="Calibri"/>
              </a:rPr>
              <a:t>quelli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aspiranti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perché</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nutre</a:t>
            </a:r>
            <a:r>
              <a:rPr lang="en-GB" sz="1800" dirty="0">
                <a:solidFill>
                  <a:schemeClr val="dk1"/>
                </a:solidFill>
                <a:latin typeface="Calibri"/>
                <a:ea typeface="Calibri"/>
                <a:cs typeface="Calibri"/>
                <a:sym typeface="Calibri"/>
              </a:rPr>
              <a:t> la </a:t>
            </a:r>
            <a:r>
              <a:rPr lang="en-GB" sz="1800" dirty="0" err="1">
                <a:solidFill>
                  <a:schemeClr val="dk1"/>
                </a:solidFill>
                <a:latin typeface="Calibri"/>
                <a:ea typeface="Calibri"/>
                <a:cs typeface="Calibri"/>
                <a:sym typeface="Calibri"/>
              </a:rPr>
              <a:t>loro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capacità</a:t>
            </a:r>
            <a:r>
              <a:rPr lang="en-GB" sz="1800" dirty="0">
                <a:solidFill>
                  <a:schemeClr val="dk1"/>
                </a:solidFill>
                <a:latin typeface="Calibri"/>
                <a:ea typeface="Calibri"/>
                <a:cs typeface="Calibri"/>
                <a:sym typeface="Calibri"/>
              </a:rPr>
              <a:t> </a:t>
            </a:r>
            <a:r>
              <a:rPr lang="en-GB" sz="1800" b="1" dirty="0">
                <a:solidFill>
                  <a:schemeClr val="dk1"/>
                </a:solidFill>
                <a:latin typeface="Calibri"/>
                <a:ea typeface="Calibri"/>
                <a:cs typeface="Calibri"/>
                <a:sym typeface="Calibri"/>
              </a:rPr>
              <a:t>di </a:t>
            </a:r>
            <a:r>
              <a:rPr lang="en-GB" sz="1800" b="1" dirty="0" err="1">
                <a:solidFill>
                  <a:schemeClr val="dk1"/>
                </a:solidFill>
                <a:latin typeface="Calibri"/>
                <a:ea typeface="Calibri"/>
                <a:cs typeface="Calibri"/>
                <a:sym typeface="Calibri"/>
              </a:rPr>
              <a:t>essere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efficaci</a:t>
            </a:r>
            <a:r>
              <a:rPr lang="en-GB" sz="1800" b="1" dirty="0">
                <a:solidFill>
                  <a:schemeClr val="dk1"/>
                </a:solidFill>
                <a:latin typeface="Calibri"/>
                <a:ea typeface="Calibri"/>
                <a:cs typeface="Calibri"/>
                <a:sym typeface="Calibri"/>
              </a:rPr>
              <a:t> e di </a:t>
            </a:r>
            <a:r>
              <a:rPr lang="en-GB" sz="1800" b="1" dirty="0" err="1">
                <a:solidFill>
                  <a:schemeClr val="dk1"/>
                </a:solidFill>
                <a:latin typeface="Calibri"/>
                <a:ea typeface="Calibri"/>
                <a:cs typeface="Calibri"/>
                <a:sym typeface="Calibri"/>
              </a:rPr>
              <a:t>impatto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all'interno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dei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loro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ambienti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operativi</a:t>
            </a:r>
            <a:r>
              <a:rPr lang="en-GB" sz="1800" b="1" dirty="0">
                <a:solidFill>
                  <a:schemeClr val="dk1"/>
                </a:solidFill>
                <a:latin typeface="Calibri"/>
                <a:ea typeface="Calibri"/>
                <a:cs typeface="Calibri"/>
                <a:sym typeface="Calibri"/>
              </a:rPr>
              <a:t> / </a:t>
            </a:r>
            <a:r>
              <a:rPr lang="en-GB" sz="1800" b="1" dirty="0" err="1">
                <a:solidFill>
                  <a:schemeClr val="dk1"/>
                </a:solidFill>
                <a:latin typeface="Calibri"/>
                <a:ea typeface="Calibri"/>
                <a:cs typeface="Calibri"/>
                <a:sym typeface="Calibri"/>
              </a:rPr>
              <a:t>aziendali</a:t>
            </a:r>
            <a:r>
              <a:rPr lang="en-GB" sz="1800" dirty="0">
                <a:solidFill>
                  <a:schemeClr val="dk1"/>
                </a:solidFill>
                <a:latin typeface="Calibri"/>
                <a:ea typeface="Calibri"/>
                <a:cs typeface="Calibri"/>
                <a:sym typeface="Calibri"/>
              </a:rPr>
              <a:t>.</a:t>
            </a:r>
          </a:p>
          <a:p>
            <a:pPr marL="285750" lvl="0" indent="-285750" algn="just">
              <a:buClr>
                <a:schemeClr val="dk1"/>
              </a:buClr>
              <a:buSzPts val="1800"/>
              <a:buFont typeface="Noto Sans Symbols"/>
              <a:buChar char="✔"/>
            </a:pPr>
            <a:endParaRPr sz="1800" dirty="0">
              <a:solidFill>
                <a:schemeClr val="dk1"/>
              </a:solidFill>
              <a:latin typeface="Calibri"/>
              <a:ea typeface="Calibri"/>
              <a:cs typeface="Calibri"/>
              <a:sym typeface="Calibri"/>
            </a:endParaRPr>
          </a:p>
          <a:p>
            <a:pPr marL="285750" lvl="0" indent="-285750" algn="just">
              <a:buClr>
                <a:schemeClr val="dk1"/>
              </a:buClr>
              <a:buSzPts val="1800"/>
              <a:buFont typeface="Noto Sans Symbols"/>
              <a:buChar char="✔"/>
            </a:pPr>
            <a:r>
              <a:rPr lang="en-GB" sz="1800" dirty="0">
                <a:solidFill>
                  <a:schemeClr val="dk1"/>
                </a:solidFill>
                <a:latin typeface="Calibri"/>
                <a:ea typeface="Calibri"/>
                <a:cs typeface="Calibri"/>
                <a:sym typeface="Calibri"/>
              </a:rPr>
              <a:t>Una </a:t>
            </a:r>
            <a:r>
              <a:rPr lang="en-GB" sz="1800" dirty="0" err="1">
                <a:solidFill>
                  <a:schemeClr val="dk1"/>
                </a:solidFill>
                <a:latin typeface="Calibri"/>
                <a:ea typeface="Calibri"/>
                <a:cs typeface="Calibri"/>
                <a:sym typeface="Calibri"/>
              </a:rPr>
              <a:t>sana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mentalità</a:t>
            </a:r>
            <a:r>
              <a:rPr lang="en-GB" sz="1800"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autoefficacia</a:t>
            </a:r>
            <a:r>
              <a:rPr lang="en-GB" sz="1800" b="1" dirty="0">
                <a:solidFill>
                  <a:schemeClr val="dk1"/>
                </a:solidFill>
                <a:latin typeface="Calibri"/>
                <a:ea typeface="Calibri"/>
                <a:cs typeface="Calibri"/>
                <a:sym typeface="Calibri"/>
              </a:rPr>
              <a:t> porta un </a:t>
            </a:r>
            <a:r>
              <a:rPr lang="en-GB" sz="1800" b="1" dirty="0" err="1">
                <a:solidFill>
                  <a:schemeClr val="dk1"/>
                </a:solidFill>
                <a:latin typeface="Calibri"/>
                <a:ea typeface="Calibri"/>
                <a:cs typeface="Calibri"/>
                <a:sym typeface="Calibri"/>
              </a:rPr>
              <a:t>effetto</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spinta</a:t>
            </a:r>
            <a:r>
              <a:rPr lang="en-GB" sz="1800" b="1"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competenza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dell'imprenditore</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agire</a:t>
            </a:r>
            <a:r>
              <a:rPr lang="en-GB" sz="1800" dirty="0">
                <a:solidFill>
                  <a:schemeClr val="dk1"/>
                </a:solidFill>
                <a:latin typeface="Calibri"/>
                <a:ea typeface="Calibri"/>
                <a:cs typeface="Calibri"/>
                <a:sym typeface="Calibri"/>
              </a:rPr>
              <a:t> con fiducia, </a:t>
            </a:r>
            <a:r>
              <a:rPr lang="en-GB" sz="1800" dirty="0" err="1">
                <a:solidFill>
                  <a:schemeClr val="dk1"/>
                </a:solidFill>
                <a:latin typeface="Calibri"/>
                <a:ea typeface="Calibri"/>
                <a:cs typeface="Calibri"/>
                <a:sym typeface="Calibri"/>
              </a:rPr>
              <a:t>efficacia</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motivazione</a:t>
            </a:r>
            <a:r>
              <a:rPr lang="en-GB" sz="1800" dirty="0">
                <a:solidFill>
                  <a:schemeClr val="dk1"/>
                </a:solidFill>
                <a:latin typeface="Calibri"/>
                <a:ea typeface="Calibri"/>
                <a:cs typeface="Calibri"/>
                <a:sym typeface="Calibri"/>
              </a:rPr>
              <a:t>.</a:t>
            </a:r>
            <a:endParaRPr dirty="0"/>
          </a:p>
        </p:txBody>
      </p:sp>
      <p:graphicFrame>
        <p:nvGraphicFramePr>
          <p:cNvPr id="204" name="Google Shape;204;p7"/>
          <p:cNvGraphicFramePr/>
          <p:nvPr/>
        </p:nvGraphicFramePr>
        <p:xfrm>
          <a:off x="46548" y="69937"/>
          <a:ext cx="481611" cy="476867"/>
        </p:xfrm>
        <a:graphic>
          <a:graphicData uri="http://schemas.openxmlformats.org/presentationml/2006/ole">
            <mc:AlternateContent xmlns:mc="http://schemas.openxmlformats.org/markup-compatibility/2006">
              <mc:Choice xmlns:v="urn:schemas-microsoft-com:vml" Requires="v">
                <p:oleObj r:id="rId4" imgW="481611" imgH="476867" progId="">
                  <p:embed/>
                </p:oleObj>
              </mc:Choice>
              <mc:Fallback>
                <p:oleObj r:id="rId4" imgW="481611" imgH="476867" progId="">
                  <p:embed/>
                  <p:pic>
                    <p:nvPicPr>
                      <p:cNvPr id="204" name="Google Shape;204;p7"/>
                      <p:cNvPicPr preferRelativeResize="0"/>
                      <p:nvPr/>
                    </p:nvPicPr>
                    <p:blipFill rotWithShape="1">
                      <a:blip r:embed="rId5">
                        <a:alphaModFix/>
                      </a:blip>
                      <a:srcRect/>
                      <a:stretch/>
                    </p:blipFill>
                    <p:spPr>
                      <a:xfrm>
                        <a:off x="46548" y="69937"/>
                        <a:ext cx="481611" cy="476867"/>
                      </a:xfrm>
                      <a:prstGeom prst="rect">
                        <a:avLst/>
                      </a:prstGeom>
                      <a:noFill/>
                      <a:ln>
                        <a:noFill/>
                      </a:ln>
                    </p:spPr>
                  </p:pic>
                </p:oleObj>
              </mc:Fallback>
            </mc:AlternateContent>
          </a:graphicData>
        </a:graphic>
      </p:graphicFrame>
      <p:sp>
        <p:nvSpPr>
          <p:cNvPr id="205" name="Google Shape;205;p7"/>
          <p:cNvSpPr/>
          <p:nvPr/>
        </p:nvSpPr>
        <p:spPr>
          <a:xfrm>
            <a:off x="753993" y="2225585"/>
            <a:ext cx="283695" cy="288015"/>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06" name="Google Shape;206;p7"/>
          <p:cNvSpPr/>
          <p:nvPr/>
        </p:nvSpPr>
        <p:spPr>
          <a:xfrm>
            <a:off x="757972" y="4094559"/>
            <a:ext cx="283695" cy="288015"/>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07" name="Google Shape;207;p7"/>
          <p:cNvSpPr/>
          <p:nvPr/>
        </p:nvSpPr>
        <p:spPr>
          <a:xfrm>
            <a:off x="753993" y="5210889"/>
            <a:ext cx="283695" cy="288015"/>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08" name="Google Shape;208;p7"/>
          <p:cNvSpPr txBox="1"/>
          <p:nvPr/>
        </p:nvSpPr>
        <p:spPr>
          <a:xfrm>
            <a:off x="1199509" y="6220035"/>
            <a:ext cx="609771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8" descr="Graphical user interface&#10;&#10;Description automatically generated"/>
          <p:cNvPicPr preferRelativeResize="0"/>
          <p:nvPr/>
        </p:nvPicPr>
        <p:blipFill rotWithShape="1">
          <a:blip r:embed="rId3">
            <a:alphaModFix/>
          </a:blip>
          <a:srcRect l="6974" t="8496" r="8136"/>
          <a:stretch/>
        </p:blipFill>
        <p:spPr>
          <a:xfrm>
            <a:off x="2396667" y="5560052"/>
            <a:ext cx="1409789" cy="1044320"/>
          </a:xfrm>
          <a:prstGeom prst="rect">
            <a:avLst/>
          </a:prstGeom>
          <a:noFill/>
          <a:ln>
            <a:noFill/>
          </a:ln>
        </p:spPr>
      </p:pic>
      <p:sp>
        <p:nvSpPr>
          <p:cNvPr id="214" name="Google Shape;214;p8"/>
          <p:cNvSpPr txBox="1"/>
          <p:nvPr/>
        </p:nvSpPr>
        <p:spPr>
          <a:xfrm>
            <a:off x="523984" y="465151"/>
            <a:ext cx="11168008" cy="2862322"/>
          </a:xfrm>
          <a:prstGeom prst="rect">
            <a:avLst/>
          </a:prstGeom>
          <a:noFill/>
          <a:ln>
            <a:noFill/>
          </a:ln>
        </p:spPr>
        <p:txBody>
          <a:bodyPr spcFirstLastPara="1" wrap="square" lIns="91425" tIns="45700" rIns="91425" bIns="45700" anchor="t" anchorCtr="0">
            <a:spAutoFit/>
          </a:bodyPr>
          <a:lstStyle/>
          <a:p>
            <a:pPr lvl="0" algn="just"/>
            <a:r>
              <a:rPr lang="en-GB" sz="1800" b="1" dirty="0" err="1">
                <a:solidFill>
                  <a:schemeClr val="dk1"/>
                </a:solidFill>
                <a:latin typeface="Calibri"/>
                <a:ea typeface="Calibri"/>
                <a:cs typeface="Calibri"/>
                <a:sym typeface="Calibri"/>
              </a:rPr>
              <a:t>Autoefficacia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imprenditoriale</a:t>
            </a:r>
            <a:r>
              <a:rPr lang="en-GB" sz="1800" b="1"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viene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utilizzato</a:t>
            </a:r>
            <a:r>
              <a:rPr lang="en-GB" sz="1800" dirty="0">
                <a:solidFill>
                  <a:schemeClr val="dk1"/>
                </a:solidFill>
                <a:latin typeface="Calibri"/>
                <a:ea typeface="Calibri"/>
                <a:cs typeface="Calibri"/>
                <a:sym typeface="Calibri"/>
              </a:rPr>
              <a:t> per </a:t>
            </a:r>
            <a:r>
              <a:rPr lang="en-GB" sz="1800" dirty="0" err="1">
                <a:solidFill>
                  <a:schemeClr val="dk1"/>
                </a:solidFill>
                <a:latin typeface="Calibri"/>
                <a:ea typeface="Calibri"/>
                <a:cs typeface="Calibri"/>
                <a:sym typeface="Calibri"/>
              </a:rPr>
              <a:t>definire</a:t>
            </a:r>
            <a:r>
              <a:rPr lang="en-GB" sz="1800" dirty="0">
                <a:solidFill>
                  <a:schemeClr val="dk1"/>
                </a:solidFill>
                <a:latin typeface="Calibri"/>
                <a:ea typeface="Calibri"/>
                <a:cs typeface="Calibri"/>
                <a:sym typeface="Calibri"/>
              </a:rPr>
              <a:t> la fiducia di un </a:t>
            </a:r>
            <a:r>
              <a:rPr lang="en-GB" sz="1800" dirty="0" err="1">
                <a:solidFill>
                  <a:schemeClr val="dk1"/>
                </a:solidFill>
                <a:latin typeface="Calibri"/>
                <a:ea typeface="Calibri"/>
                <a:cs typeface="Calibri"/>
                <a:sym typeface="Calibri"/>
              </a:rPr>
              <a:t>individuo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nelle</a:t>
            </a:r>
            <a:r>
              <a:rPr lang="en-GB" sz="1800" dirty="0">
                <a:solidFill>
                  <a:schemeClr val="dk1"/>
                </a:solidFill>
                <a:latin typeface="Calibri"/>
                <a:ea typeface="Calibri"/>
                <a:cs typeface="Calibri"/>
                <a:sym typeface="Calibri"/>
              </a:rPr>
              <a:t> sue </a:t>
            </a:r>
            <a:r>
              <a:rPr lang="en-GB" sz="1800" dirty="0" err="1">
                <a:solidFill>
                  <a:schemeClr val="dk1"/>
                </a:solidFill>
                <a:latin typeface="Calibri"/>
                <a:ea typeface="Calibri"/>
                <a:cs typeface="Calibri"/>
                <a:sym typeface="Calibri"/>
              </a:rPr>
              <a:t>capacità</a:t>
            </a:r>
            <a:r>
              <a:rPr lang="en-GB" sz="1800" dirty="0">
                <a:solidFill>
                  <a:schemeClr val="dk1"/>
                </a:solidFill>
                <a:latin typeface="Calibri"/>
                <a:ea typeface="Calibri"/>
                <a:cs typeface="Calibri"/>
                <a:sym typeface="Calibri"/>
              </a:rPr>
              <a:t> e ha un </a:t>
            </a:r>
            <a:r>
              <a:rPr lang="en-GB" sz="1800" dirty="0" err="1">
                <a:solidFill>
                  <a:schemeClr val="dk1"/>
                </a:solidFill>
                <a:latin typeface="Calibri"/>
                <a:ea typeface="Calibri"/>
                <a:cs typeface="Calibri"/>
                <a:sym typeface="Calibri"/>
              </a:rPr>
              <a:t>ruolo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determinante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plasmare</a:t>
            </a:r>
            <a:r>
              <a:rPr lang="en-GB" sz="1800" dirty="0">
                <a:solidFill>
                  <a:schemeClr val="dk1"/>
                </a:solidFill>
                <a:latin typeface="Calibri"/>
                <a:ea typeface="Calibri"/>
                <a:cs typeface="Calibri"/>
                <a:sym typeface="Calibri"/>
              </a:rPr>
              <a:t> le </a:t>
            </a:r>
            <a:r>
              <a:rPr lang="en-GB" sz="1800" dirty="0" err="1">
                <a:solidFill>
                  <a:schemeClr val="dk1"/>
                </a:solidFill>
                <a:latin typeface="Calibri"/>
                <a:ea typeface="Calibri"/>
                <a:cs typeface="Calibri"/>
                <a:sym typeface="Calibri"/>
              </a:rPr>
              <a:t>intenzioni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imprenditoriali</a:t>
            </a:r>
            <a:r>
              <a:rPr lang="en-GB" sz="1800" dirty="0">
                <a:solidFill>
                  <a:schemeClr val="dk1"/>
                </a:solidFill>
                <a:latin typeface="Calibri"/>
                <a:ea typeface="Calibri"/>
                <a:cs typeface="Calibri"/>
                <a:sym typeface="Calibri"/>
              </a:rPr>
              <a:t>. A questo </a:t>
            </a:r>
            <a:r>
              <a:rPr lang="en-GB" sz="1800" dirty="0" err="1">
                <a:solidFill>
                  <a:schemeClr val="dk1"/>
                </a:solidFill>
                <a:latin typeface="Calibri"/>
                <a:ea typeface="Calibri"/>
                <a:cs typeface="Calibri"/>
                <a:sym typeface="Calibri"/>
              </a:rPr>
              <a:t>proposito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può</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presumere</a:t>
            </a:r>
            <a:r>
              <a:rPr lang="en-GB" sz="1800" dirty="0">
                <a:solidFill>
                  <a:schemeClr val="dk1"/>
                </a:solidFill>
                <a:latin typeface="Calibri"/>
                <a:ea typeface="Calibri"/>
                <a:cs typeface="Calibri"/>
                <a:sym typeface="Calibri"/>
              </a:rPr>
              <a:t> che il </a:t>
            </a:r>
            <a:r>
              <a:rPr lang="en-GB" sz="1800" dirty="0" err="1">
                <a:solidFill>
                  <a:schemeClr val="dk1"/>
                </a:solidFill>
                <a:latin typeface="Calibri"/>
                <a:ea typeface="Calibri"/>
                <a:cs typeface="Calibri"/>
                <a:sym typeface="Calibri"/>
              </a:rPr>
              <a:t>livello</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autoefficacia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imprenditoriale</a:t>
            </a:r>
            <a:r>
              <a:rPr lang="en-GB" sz="1800" dirty="0">
                <a:solidFill>
                  <a:schemeClr val="dk1"/>
                </a:solidFill>
                <a:latin typeface="Calibri"/>
                <a:ea typeface="Calibri"/>
                <a:cs typeface="Calibri"/>
                <a:sym typeface="Calibri"/>
              </a:rPr>
              <a:t> sia </a:t>
            </a:r>
            <a:r>
              <a:rPr lang="en-GB" sz="1800" dirty="0" err="1">
                <a:solidFill>
                  <a:schemeClr val="dk1"/>
                </a:solidFill>
                <a:latin typeface="Calibri"/>
                <a:ea typeface="Calibri"/>
                <a:cs typeface="Calibri"/>
                <a:sym typeface="Calibri"/>
              </a:rPr>
              <a:t>correlato</a:t>
            </a:r>
            <a:r>
              <a:rPr lang="en-GB" sz="1800" dirty="0">
                <a:solidFill>
                  <a:schemeClr val="dk1"/>
                </a:solidFill>
                <a:latin typeface="Calibri"/>
                <a:ea typeface="Calibri"/>
                <a:cs typeface="Calibri"/>
                <a:sym typeface="Calibri"/>
              </a:rPr>
              <a:t> alle </a:t>
            </a:r>
            <a:r>
              <a:rPr lang="en-GB" sz="1800" dirty="0" err="1">
                <a:solidFill>
                  <a:schemeClr val="dk1"/>
                </a:solidFill>
                <a:latin typeface="Calibri"/>
                <a:ea typeface="Calibri"/>
                <a:cs typeface="Calibri"/>
                <a:sym typeface="Calibri"/>
              </a:rPr>
              <a:t>intenzioni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imprenditoriali</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lvl="0" algn="just"/>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studi</a:t>
            </a:r>
            <a:r>
              <a:rPr lang="en-GB" sz="1800" dirty="0">
                <a:solidFill>
                  <a:schemeClr val="dk1"/>
                </a:solidFill>
                <a:latin typeface="Calibri"/>
                <a:ea typeface="Calibri"/>
                <a:cs typeface="Calibri"/>
                <a:sym typeface="Calibri"/>
              </a:rPr>
              <a:t> </a:t>
            </a:r>
            <a:r>
              <a:rPr lang="en-GB" sz="1800" b="1" dirty="0">
                <a:solidFill>
                  <a:schemeClr val="dk1"/>
                </a:solidFill>
                <a:latin typeface="Calibri"/>
                <a:ea typeface="Calibri"/>
                <a:cs typeface="Calibri"/>
                <a:sym typeface="Calibri"/>
              </a:rPr>
              <a:t>in </a:t>
            </a:r>
            <a:r>
              <a:rPr lang="en-GB" sz="1800" b="1" dirty="0" err="1">
                <a:solidFill>
                  <a:schemeClr val="dk1"/>
                </a:solidFill>
                <a:latin typeface="Calibri"/>
                <a:ea typeface="Calibri"/>
                <a:cs typeface="Calibri"/>
                <a:sym typeface="Calibri"/>
              </a:rPr>
              <a:t>letteratura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indicano</a:t>
            </a:r>
            <a:r>
              <a:rPr lang="en-GB" sz="1800" b="1" dirty="0">
                <a:solidFill>
                  <a:schemeClr val="dk1"/>
                </a:solidFill>
                <a:latin typeface="Calibri"/>
                <a:ea typeface="Calibri"/>
                <a:cs typeface="Calibri"/>
                <a:sym typeface="Calibri"/>
              </a:rPr>
              <a:t> che </a:t>
            </a:r>
            <a:r>
              <a:rPr lang="en-GB" sz="1800" b="1" dirty="0" err="1">
                <a:solidFill>
                  <a:schemeClr val="dk1"/>
                </a:solidFill>
                <a:latin typeface="Calibri"/>
                <a:ea typeface="Calibri"/>
                <a:cs typeface="Calibri"/>
                <a:sym typeface="Calibri"/>
              </a:rPr>
              <a:t>esiste</a:t>
            </a:r>
            <a:r>
              <a:rPr lang="en-GB" sz="1800" b="1" dirty="0">
                <a:solidFill>
                  <a:schemeClr val="dk1"/>
                </a:solidFill>
                <a:latin typeface="Calibri"/>
                <a:ea typeface="Calibri"/>
                <a:cs typeface="Calibri"/>
                <a:sym typeface="Calibri"/>
              </a:rPr>
              <a:t> un forte </a:t>
            </a:r>
            <a:r>
              <a:rPr lang="en-GB" sz="1800" b="1" dirty="0" err="1">
                <a:solidFill>
                  <a:schemeClr val="dk1"/>
                </a:solidFill>
                <a:latin typeface="Calibri"/>
                <a:ea typeface="Calibri"/>
                <a:cs typeface="Calibri"/>
                <a:sym typeface="Calibri"/>
              </a:rPr>
              <a:t>legame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tra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l’autoefficacia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imprenditoriale</a:t>
            </a:r>
            <a:r>
              <a:rPr lang="en-GB" sz="1800" b="1" dirty="0">
                <a:solidFill>
                  <a:schemeClr val="dk1"/>
                </a:solidFill>
                <a:latin typeface="Calibri"/>
                <a:ea typeface="Calibri"/>
                <a:cs typeface="Calibri"/>
                <a:sym typeface="Calibri"/>
              </a:rPr>
              <a:t> e le </a:t>
            </a:r>
            <a:r>
              <a:rPr lang="en-GB" sz="1800" b="1" dirty="0" err="1">
                <a:solidFill>
                  <a:schemeClr val="dk1"/>
                </a:solidFill>
                <a:latin typeface="Calibri"/>
                <a:ea typeface="Calibri"/>
                <a:cs typeface="Calibri"/>
                <a:sym typeface="Calibri"/>
              </a:rPr>
              <a:t>prestazioni</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un’azienda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avviata</a:t>
            </a:r>
            <a:r>
              <a:rPr lang="en-GB" sz="1800" b="1" dirty="0">
                <a:solidFill>
                  <a:schemeClr val="dk1"/>
                </a:solidFill>
                <a:latin typeface="Calibri"/>
                <a:ea typeface="Calibri"/>
                <a:cs typeface="Calibri"/>
                <a:sym typeface="Calibri"/>
              </a:rPr>
              <a:t> da un </a:t>
            </a:r>
            <a:r>
              <a:rPr lang="en-GB" sz="1800" b="1" dirty="0" err="1">
                <a:solidFill>
                  <a:schemeClr val="dk1"/>
                </a:solidFill>
                <a:latin typeface="Calibri"/>
                <a:ea typeface="Calibri"/>
                <a:cs typeface="Calibri"/>
                <a:sym typeface="Calibri"/>
              </a:rPr>
              <a:t>imprenditore</a:t>
            </a:r>
            <a:r>
              <a:rPr lang="en-GB" sz="1800" dirty="0">
                <a:solidFill>
                  <a:schemeClr val="dk1"/>
                </a:solidFill>
                <a:latin typeface="Calibri"/>
                <a:ea typeface="Calibri"/>
                <a:cs typeface="Calibri"/>
                <a:sym typeface="Calibri"/>
              </a:rPr>
              <a:t>. È </a:t>
            </a:r>
            <a:r>
              <a:rPr lang="en-GB" sz="1800" dirty="0" err="1">
                <a:solidFill>
                  <a:schemeClr val="dk1"/>
                </a:solidFill>
                <a:latin typeface="Calibri"/>
                <a:ea typeface="Calibri"/>
                <a:cs typeface="Calibri"/>
                <a:sym typeface="Calibri"/>
              </a:rPr>
              <a:t>generalmente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riconosciuto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che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l’autoefficacia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imprenditoriale</a:t>
            </a:r>
            <a:r>
              <a:rPr lang="en-GB" sz="1800" dirty="0">
                <a:solidFill>
                  <a:schemeClr val="dk1"/>
                </a:solidFill>
                <a:latin typeface="Calibri"/>
                <a:ea typeface="Calibri"/>
                <a:cs typeface="Calibri"/>
                <a:sym typeface="Calibri"/>
              </a:rPr>
              <a:t>, che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riferisce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convinzione</a:t>
            </a:r>
            <a:r>
              <a:rPr lang="en-GB" sz="1800" dirty="0">
                <a:solidFill>
                  <a:schemeClr val="dk1"/>
                </a:solidFill>
                <a:latin typeface="Calibri"/>
                <a:ea typeface="Calibri"/>
                <a:cs typeface="Calibri"/>
                <a:sym typeface="Calibri"/>
              </a:rPr>
              <a:t> di un </a:t>
            </a:r>
            <a:r>
              <a:rPr lang="en-GB" sz="1800" dirty="0" err="1">
                <a:solidFill>
                  <a:schemeClr val="dk1"/>
                </a:solidFill>
                <a:latin typeface="Calibri"/>
                <a:ea typeface="Calibri"/>
                <a:cs typeface="Calibri"/>
                <a:sym typeface="Calibri"/>
              </a:rPr>
              <a:t>individuo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nella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capacità</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svolgere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compiti</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ruoli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finalizzati</a:t>
            </a:r>
            <a:r>
              <a:rPr lang="en-GB" sz="1800" dirty="0">
                <a:solidFill>
                  <a:schemeClr val="dk1"/>
                </a:solidFill>
                <a:latin typeface="Calibri"/>
                <a:ea typeface="Calibri"/>
                <a:cs typeface="Calibri"/>
                <a:sym typeface="Calibri"/>
              </a:rPr>
              <a:t> a </a:t>
            </a:r>
            <a:r>
              <a:rPr lang="en-GB" sz="1800" dirty="0" err="1">
                <a:solidFill>
                  <a:schemeClr val="dk1"/>
                </a:solidFill>
                <a:latin typeface="Calibri"/>
                <a:ea typeface="Calibri"/>
                <a:cs typeface="Calibri"/>
                <a:sym typeface="Calibri"/>
              </a:rPr>
              <a:t>risultati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svolge</a:t>
            </a:r>
            <a:r>
              <a:rPr lang="en-GB" sz="1800" dirty="0">
                <a:solidFill>
                  <a:schemeClr val="dk1"/>
                </a:solidFill>
                <a:latin typeface="Calibri"/>
                <a:ea typeface="Calibri"/>
                <a:cs typeface="Calibri"/>
                <a:sym typeface="Calibri"/>
              </a:rPr>
              <a:t> un </a:t>
            </a:r>
            <a:r>
              <a:rPr lang="en-GB" sz="1800" dirty="0" err="1">
                <a:solidFill>
                  <a:schemeClr val="dk1"/>
                </a:solidFill>
                <a:latin typeface="Calibri"/>
                <a:ea typeface="Calibri"/>
                <a:cs typeface="Calibri"/>
                <a:sym typeface="Calibri"/>
              </a:rPr>
              <a:t>ruolo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cruciale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dissuadere</a:t>
            </a:r>
            <a:r>
              <a:rPr lang="en-GB" sz="1800" dirty="0">
                <a:solidFill>
                  <a:schemeClr val="dk1"/>
                </a:solidFill>
                <a:latin typeface="Calibri"/>
                <a:ea typeface="Calibri"/>
                <a:cs typeface="Calibri"/>
                <a:sym typeface="Calibri"/>
              </a:rPr>
              <a:t> se </a:t>
            </a:r>
            <a:r>
              <a:rPr lang="en-GB" sz="1800" dirty="0" err="1">
                <a:solidFill>
                  <a:schemeClr val="dk1"/>
                </a:solidFill>
                <a:latin typeface="Calibri"/>
                <a:ea typeface="Calibri"/>
                <a:cs typeface="Calibri"/>
                <a:sym typeface="Calibri"/>
              </a:rPr>
              <a:t>l'individuo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persegue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carriere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imprenditoriali</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impegna</a:t>
            </a:r>
            <a:r>
              <a:rPr lang="en-GB" sz="1800" dirty="0">
                <a:solidFill>
                  <a:schemeClr val="dk1"/>
                </a:solidFill>
                <a:latin typeface="Calibri"/>
                <a:ea typeface="Calibri"/>
                <a:cs typeface="Calibri"/>
                <a:sym typeface="Calibri"/>
              </a:rPr>
              <a:t> in </a:t>
            </a:r>
            <a:r>
              <a:rPr lang="en-GB" sz="1800" dirty="0" err="1">
                <a:solidFill>
                  <a:schemeClr val="dk1"/>
                </a:solidFill>
                <a:latin typeface="Calibri"/>
                <a:ea typeface="Calibri"/>
                <a:cs typeface="Calibri"/>
                <a:sym typeface="Calibri"/>
              </a:rPr>
              <a:t>comportamenti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imprenditoriali</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graphicFrame>
        <p:nvGraphicFramePr>
          <p:cNvPr id="215" name="Google Shape;215;p8"/>
          <p:cNvGraphicFramePr/>
          <p:nvPr>
            <p:extLst>
              <p:ext uri="{D42A27DB-BD31-4B8C-83A1-F6EECF244321}">
                <p14:modId xmlns:p14="http://schemas.microsoft.com/office/powerpoint/2010/main" val="913745407"/>
              </p:ext>
            </p:extLst>
          </p:nvPr>
        </p:nvGraphicFramePr>
        <p:xfrm>
          <a:off x="559306" y="3301543"/>
          <a:ext cx="11168008" cy="2666290"/>
        </p:xfrm>
        <a:graphic>
          <a:graphicData uri="http://schemas.openxmlformats.org/drawingml/2006/table">
            <a:tbl>
              <a:tblPr firstRow="1" bandRow="1">
                <a:noFill/>
                <a:tableStyleId>{E1FDDD1C-F304-420A-A5E4-F3D8A85E2289}</a:tableStyleId>
              </a:tblPr>
              <a:tblGrid>
                <a:gridCol w="5688275">
                  <a:extLst>
                    <a:ext uri="{9D8B030D-6E8A-4147-A177-3AD203B41FA5}">
                      <a16:colId xmlns:a16="http://schemas.microsoft.com/office/drawing/2014/main" val="20000"/>
                    </a:ext>
                  </a:extLst>
                </a:gridCol>
                <a:gridCol w="5479733">
                  <a:extLst>
                    <a:ext uri="{9D8B030D-6E8A-4147-A177-3AD203B41FA5}">
                      <a16:colId xmlns:a16="http://schemas.microsoft.com/office/drawing/2014/main" val="20001"/>
                    </a:ext>
                  </a:extLst>
                </a:gridCol>
              </a:tblGrid>
              <a:tr h="327600">
                <a:tc>
                  <a:txBody>
                    <a:bodyPr/>
                    <a:lstStyle/>
                    <a:p>
                      <a:pPr marL="0" marR="0" lvl="0" indent="0" algn="l" rtl="0">
                        <a:spcBef>
                          <a:spcPts val="0"/>
                        </a:spcBef>
                        <a:spcAft>
                          <a:spcPts val="0"/>
                        </a:spcAft>
                        <a:buNone/>
                      </a:pPr>
                      <a:r>
                        <a:rPr lang="en-GB" sz="1800" b="1" u="none" strike="noStrike" cap="none" dirty="0" err="1"/>
                        <a:t>Persone</a:t>
                      </a:r>
                      <a:r>
                        <a:rPr lang="en-GB" sz="1800" b="1" u="none" strike="noStrike" cap="none" dirty="0"/>
                        <a:t> con una forte </a:t>
                      </a:r>
                      <a:r>
                        <a:rPr lang="en-GB" sz="1800" b="1" u="none" strike="noStrike" cap="none" dirty="0" err="1"/>
                        <a:t>autoefficacia</a:t>
                      </a:r>
                      <a:endParaRPr dirty="0"/>
                    </a:p>
                  </a:txBody>
                  <a:tcPr marL="91450" marR="91450" marT="45725" marB="45725"/>
                </a:tc>
                <a:tc>
                  <a:txBody>
                    <a:bodyPr/>
                    <a:lstStyle/>
                    <a:p>
                      <a:pPr marL="0" marR="0" lvl="0" indent="0" algn="l" rtl="0">
                        <a:spcBef>
                          <a:spcPts val="0"/>
                        </a:spcBef>
                        <a:spcAft>
                          <a:spcPts val="0"/>
                        </a:spcAft>
                        <a:buNone/>
                      </a:pPr>
                      <a:r>
                        <a:rPr lang="en-GB" sz="1800" b="1" u="none" strike="noStrike" cap="none" dirty="0" err="1"/>
                        <a:t>Persone</a:t>
                      </a:r>
                      <a:r>
                        <a:rPr lang="en-GB" sz="1800" b="1" u="none" strike="noStrike" cap="none" dirty="0"/>
                        <a:t> con una </a:t>
                      </a:r>
                      <a:r>
                        <a:rPr lang="en-GB" sz="1800" b="1" u="none" strike="noStrike" cap="none" dirty="0" err="1"/>
                        <a:t>debole</a:t>
                      </a:r>
                      <a:r>
                        <a:rPr lang="en-GB" sz="1800" b="1" u="none" strike="noStrike" cap="none" dirty="0"/>
                        <a:t> </a:t>
                      </a:r>
                      <a:r>
                        <a:rPr lang="en-GB" sz="1800" b="1" u="none" strike="noStrike" cap="none" dirty="0" err="1"/>
                        <a:t>autoefficacia</a:t>
                      </a:r>
                      <a:r>
                        <a:rPr lang="en-GB" sz="1800" b="1" u="none" strike="noStrike" cap="none" dirty="0"/>
                        <a:t>
</a:t>
                      </a:r>
                      <a:endParaRPr dirty="0"/>
                    </a:p>
                  </a:txBody>
                  <a:tcPr marL="91450" marR="91450" marT="45725" marB="45725"/>
                </a:tc>
                <a:extLst>
                  <a:ext uri="{0D108BD9-81ED-4DB2-BD59-A6C34878D82A}">
                    <a16:rowId xmlns:a16="http://schemas.microsoft.com/office/drawing/2014/main" val="10000"/>
                  </a:ext>
                </a:extLst>
              </a:tr>
              <a:tr h="2026200">
                <a:tc>
                  <a:txBody>
                    <a:bodyPr/>
                    <a:lstStyle/>
                    <a:p>
                      <a:pPr marL="285750" marR="0" lvl="0" indent="-285750" algn="l" rtl="0">
                        <a:spcBef>
                          <a:spcPts val="0"/>
                        </a:spcBef>
                        <a:spcAft>
                          <a:spcPts val="0"/>
                        </a:spcAft>
                        <a:buClr>
                          <a:schemeClr val="dk1"/>
                        </a:buClr>
                        <a:buSzPts val="1600"/>
                        <a:buFont typeface="Arial"/>
                        <a:buChar char="•"/>
                      </a:pPr>
                      <a:r>
                        <a:rPr lang="en-GB" sz="1800" dirty="0" err="1"/>
                        <a:t>Sviluppare</a:t>
                      </a:r>
                      <a:r>
                        <a:rPr lang="en-GB" sz="1800" dirty="0"/>
                        <a:t> un interesse </a:t>
                      </a:r>
                      <a:r>
                        <a:rPr lang="en-GB" sz="1800" dirty="0" err="1"/>
                        <a:t>più</a:t>
                      </a:r>
                      <a:r>
                        <a:rPr lang="en-GB" sz="1800" dirty="0"/>
                        <a:t> </a:t>
                      </a:r>
                      <a:r>
                        <a:rPr lang="en-GB" sz="1800" dirty="0" err="1"/>
                        <a:t>profondo</a:t>
                      </a:r>
                      <a:r>
                        <a:rPr lang="en-GB" sz="1800" dirty="0"/>
                        <a:t> per le </a:t>
                      </a:r>
                      <a:r>
                        <a:rPr lang="en-GB" sz="1800" dirty="0" err="1"/>
                        <a:t>attività</a:t>
                      </a:r>
                      <a:r>
                        <a:rPr lang="en-GB" sz="1800" dirty="0"/>
                        <a:t> a cui </a:t>
                      </a:r>
                      <a:r>
                        <a:rPr lang="en-GB" sz="1800" dirty="0" err="1"/>
                        <a:t>partecipano</a:t>
                      </a:r>
                      <a:r>
                        <a:rPr lang="en-GB" sz="1800" dirty="0"/>
                        <a:t>.
</a:t>
                      </a:r>
                      <a:r>
                        <a:rPr lang="en-GB" sz="1800" dirty="0" err="1"/>
                        <a:t>Formare</a:t>
                      </a:r>
                      <a:r>
                        <a:rPr lang="en-GB" sz="1800" dirty="0"/>
                        <a:t> un </a:t>
                      </a:r>
                      <a:r>
                        <a:rPr lang="en-GB" sz="1800" dirty="0" err="1"/>
                        <a:t>più</a:t>
                      </a:r>
                      <a:r>
                        <a:rPr lang="en-GB" sz="1800" dirty="0"/>
                        <a:t> forte senso di </a:t>
                      </a:r>
                      <a:r>
                        <a:rPr lang="en-GB" sz="1800" dirty="0" err="1"/>
                        <a:t>impegno</a:t>
                      </a:r>
                      <a:r>
                        <a:rPr lang="en-GB" sz="1800" dirty="0"/>
                        <a:t> verso i </a:t>
                      </a:r>
                      <a:r>
                        <a:rPr lang="en-GB" sz="1800" dirty="0" err="1"/>
                        <a:t>propri</a:t>
                      </a:r>
                      <a:r>
                        <a:rPr lang="en-GB" sz="1800" dirty="0"/>
                        <a:t> </a:t>
                      </a:r>
                      <a:r>
                        <a:rPr lang="en-GB" sz="1800" dirty="0" err="1"/>
                        <a:t>interessi</a:t>
                      </a:r>
                      <a:r>
                        <a:rPr lang="en-GB" sz="1800" dirty="0"/>
                        <a:t> e </a:t>
                      </a:r>
                      <a:r>
                        <a:rPr lang="en-GB" sz="1800" dirty="0" err="1"/>
                        <a:t>attività</a:t>
                      </a:r>
                      <a:r>
                        <a:rPr lang="en-GB" sz="1800" dirty="0"/>
                        <a:t>
</a:t>
                      </a:r>
                      <a:r>
                        <a:rPr lang="en-GB" sz="1800" dirty="0" err="1"/>
                        <a:t>Riprenditi</a:t>
                      </a:r>
                      <a:r>
                        <a:rPr lang="en-GB" sz="1800" dirty="0"/>
                        <a:t> </a:t>
                      </a:r>
                      <a:r>
                        <a:rPr lang="en-GB" sz="1800" dirty="0" err="1"/>
                        <a:t>rapidamente</a:t>
                      </a:r>
                      <a:r>
                        <a:rPr lang="en-GB" sz="1800" dirty="0"/>
                        <a:t> da </a:t>
                      </a:r>
                      <a:r>
                        <a:rPr lang="en-GB" sz="1800" dirty="0" err="1"/>
                        <a:t>battute</a:t>
                      </a:r>
                      <a:r>
                        <a:rPr lang="en-GB" sz="1800" dirty="0"/>
                        <a:t> </a:t>
                      </a:r>
                      <a:r>
                        <a:rPr lang="en-GB" sz="1800" dirty="0" err="1"/>
                        <a:t>d’arresto</a:t>
                      </a:r>
                      <a:r>
                        <a:rPr lang="en-GB" sz="1800" dirty="0"/>
                        <a:t> e </a:t>
                      </a:r>
                      <a:r>
                        <a:rPr lang="en-GB" sz="1800" dirty="0" err="1"/>
                        <a:t>delusioni</a:t>
                      </a:r>
                      <a:r>
                        <a:rPr lang="en-GB" sz="1800" dirty="0"/>
                        <a:t>
</a:t>
                      </a:r>
                      <a:r>
                        <a:rPr lang="en-GB" sz="1800" dirty="0" err="1"/>
                        <a:t>Vedono</a:t>
                      </a:r>
                      <a:r>
                        <a:rPr lang="en-GB" sz="1800" dirty="0"/>
                        <a:t> i </a:t>
                      </a:r>
                      <a:r>
                        <a:rPr lang="en-GB" sz="1800" dirty="0" err="1"/>
                        <a:t>problemi</a:t>
                      </a:r>
                      <a:r>
                        <a:rPr lang="en-GB" sz="1800" dirty="0"/>
                        <a:t> </a:t>
                      </a:r>
                      <a:r>
                        <a:rPr lang="en-GB" sz="1800" dirty="0" err="1"/>
                        <a:t>impegnativi</a:t>
                      </a:r>
                      <a:r>
                        <a:rPr lang="en-GB" sz="1800" dirty="0"/>
                        <a:t> come </a:t>
                      </a:r>
                      <a:r>
                        <a:rPr lang="en-GB" sz="1800" dirty="0" err="1"/>
                        <a:t>compiti</a:t>
                      </a:r>
                      <a:r>
                        <a:rPr lang="en-GB" sz="1800" dirty="0"/>
                        <a:t> da </a:t>
                      </a:r>
                      <a:r>
                        <a:rPr lang="en-GB" sz="1800" dirty="0" err="1"/>
                        <a:t>superare</a:t>
                      </a:r>
                      <a:endParaRPr sz="1800" dirty="0"/>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1800" dirty="0"/>
                        <a:t>Evita </a:t>
                      </a:r>
                      <a:r>
                        <a:rPr lang="en-GB" sz="1800" dirty="0" err="1"/>
                        <a:t>compiti</a:t>
                      </a:r>
                      <a:r>
                        <a:rPr lang="en-GB" sz="1800" dirty="0"/>
                        <a:t> </a:t>
                      </a:r>
                      <a:r>
                        <a:rPr lang="en-GB" sz="1800" dirty="0" err="1"/>
                        <a:t>impegnativi</a:t>
                      </a:r>
                      <a:r>
                        <a:rPr lang="en-GB" sz="1800" dirty="0"/>
                        <a:t>
Credere che i </a:t>
                      </a:r>
                      <a:r>
                        <a:rPr lang="en-GB" sz="1800" dirty="0" err="1"/>
                        <a:t>compiti</a:t>
                      </a:r>
                      <a:r>
                        <a:rPr lang="en-GB" sz="1800" dirty="0"/>
                        <a:t> e le </a:t>
                      </a:r>
                      <a:r>
                        <a:rPr lang="en-GB" sz="1800" dirty="0" err="1"/>
                        <a:t>situazioni</a:t>
                      </a:r>
                      <a:r>
                        <a:rPr lang="en-GB" sz="1800" dirty="0"/>
                        <a:t> </a:t>
                      </a:r>
                      <a:r>
                        <a:rPr lang="en-GB" sz="1800" dirty="0" err="1"/>
                        <a:t>difficili</a:t>
                      </a:r>
                      <a:r>
                        <a:rPr lang="en-GB" sz="1800" dirty="0"/>
                        <a:t> </a:t>
                      </a:r>
                      <a:r>
                        <a:rPr lang="en-GB" sz="1800" dirty="0" err="1"/>
                        <a:t>siano</a:t>
                      </a:r>
                      <a:r>
                        <a:rPr lang="en-GB" sz="1800" dirty="0"/>
                        <a:t> al di </a:t>
                      </a:r>
                      <a:r>
                        <a:rPr lang="en-GB" sz="1800" dirty="0" err="1"/>
                        <a:t>là</a:t>
                      </a:r>
                      <a:r>
                        <a:rPr lang="en-GB" sz="1800" dirty="0"/>
                        <a:t> </a:t>
                      </a:r>
                      <a:r>
                        <a:rPr lang="en-GB" sz="1800" dirty="0" err="1"/>
                        <a:t>delle</a:t>
                      </a:r>
                      <a:r>
                        <a:rPr lang="en-GB" sz="1800" dirty="0"/>
                        <a:t> </a:t>
                      </a:r>
                      <a:r>
                        <a:rPr lang="en-GB" sz="1800" dirty="0" err="1"/>
                        <a:t>loro</a:t>
                      </a:r>
                      <a:r>
                        <a:rPr lang="en-GB" sz="1800" dirty="0"/>
                        <a:t> </a:t>
                      </a:r>
                      <a:r>
                        <a:rPr lang="en-GB" sz="1800" dirty="0" err="1"/>
                        <a:t>capacità</a:t>
                      </a:r>
                      <a:r>
                        <a:rPr lang="en-GB" sz="1800" dirty="0"/>
                        <a:t>
</a:t>
                      </a:r>
                      <a:r>
                        <a:rPr lang="en-GB" sz="1800" dirty="0" err="1"/>
                        <a:t>Concentrarsi</a:t>
                      </a:r>
                      <a:r>
                        <a:rPr lang="en-GB" sz="1800" dirty="0"/>
                        <a:t> sui </a:t>
                      </a:r>
                      <a:r>
                        <a:rPr lang="en-GB" sz="1800" dirty="0" err="1"/>
                        <a:t>fallimenti</a:t>
                      </a:r>
                      <a:r>
                        <a:rPr lang="en-GB" sz="1800" dirty="0"/>
                        <a:t> </a:t>
                      </a:r>
                      <a:r>
                        <a:rPr lang="en-GB" sz="1800" dirty="0" err="1"/>
                        <a:t>personali</a:t>
                      </a:r>
                      <a:r>
                        <a:rPr lang="en-GB" sz="1800" dirty="0"/>
                        <a:t> e sui </a:t>
                      </a:r>
                      <a:r>
                        <a:rPr lang="en-GB" sz="1800" dirty="0" err="1"/>
                        <a:t>risultati</a:t>
                      </a:r>
                      <a:r>
                        <a:rPr lang="en-GB" sz="1800" dirty="0"/>
                        <a:t> </a:t>
                      </a:r>
                      <a:r>
                        <a:rPr lang="en-GB" sz="1800" dirty="0" err="1"/>
                        <a:t>negativi</a:t>
                      </a:r>
                      <a:r>
                        <a:rPr lang="en-GB" sz="1800" dirty="0"/>
                        <a:t>
</a:t>
                      </a:r>
                      <a:r>
                        <a:rPr lang="en-GB" sz="1800" dirty="0" err="1"/>
                        <a:t>Perdere</a:t>
                      </a:r>
                      <a:r>
                        <a:rPr lang="en-GB" sz="1800" dirty="0"/>
                        <a:t> </a:t>
                      </a:r>
                      <a:r>
                        <a:rPr lang="en-GB" sz="1800" dirty="0" err="1"/>
                        <a:t>rapidamente</a:t>
                      </a:r>
                      <a:r>
                        <a:rPr lang="en-GB" sz="1800" dirty="0"/>
                        <a:t> la fiducia </a:t>
                      </a:r>
                      <a:r>
                        <a:rPr lang="en-GB" sz="1800" dirty="0" err="1"/>
                        <a:t>nelle</a:t>
                      </a:r>
                      <a:r>
                        <a:rPr lang="en-GB" sz="1800" dirty="0"/>
                        <a:t> </a:t>
                      </a:r>
                      <a:r>
                        <a:rPr lang="en-GB" sz="1800" dirty="0" err="1"/>
                        <a:t>capacità</a:t>
                      </a:r>
                      <a:r>
                        <a:rPr lang="en-GB" sz="1800" dirty="0"/>
                        <a:t> </a:t>
                      </a:r>
                      <a:r>
                        <a:rPr lang="en-GB" sz="1800" dirty="0" err="1"/>
                        <a:t>personali</a:t>
                      </a:r>
                      <a:endParaRPr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16" name="Google Shape;216;p8"/>
          <p:cNvGraphicFramePr/>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4" imgW="481611" imgH="476867" progId="">
                  <p:embed/>
                </p:oleObj>
              </mc:Choice>
              <mc:Fallback>
                <p:oleObj r:id="rId4" imgW="481611" imgH="476867" progId="">
                  <p:embed/>
                  <p:pic>
                    <p:nvPicPr>
                      <p:cNvPr id="216" name="Google Shape;216;p8"/>
                      <p:cNvPicPr preferRelativeResize="0"/>
                      <p:nvPr/>
                    </p:nvPicPr>
                    <p:blipFill rotWithShape="1">
                      <a:blip r:embed="rId5">
                        <a:alphaModFix/>
                      </a:blip>
                      <a:srcRect/>
                      <a:stretch/>
                    </p:blipFill>
                    <p:spPr>
                      <a:xfrm>
                        <a:off x="77695" y="69937"/>
                        <a:ext cx="481611" cy="476867"/>
                      </a:xfrm>
                      <a:prstGeom prst="rect">
                        <a:avLst/>
                      </a:prstGeom>
                      <a:noFill/>
                      <a:ln>
                        <a:noFill/>
                      </a:ln>
                    </p:spPr>
                  </p:pic>
                </p:oleObj>
              </mc:Fallback>
            </mc:AlternateContent>
          </a:graphicData>
        </a:graphic>
      </p:graphicFrame>
      <p:pic>
        <p:nvPicPr>
          <p:cNvPr id="217" name="Google Shape;217;p8" descr="Icon&#10;&#10;Description automatically generated"/>
          <p:cNvPicPr preferRelativeResize="0"/>
          <p:nvPr/>
        </p:nvPicPr>
        <p:blipFill rotWithShape="1">
          <a:blip r:embed="rId6">
            <a:alphaModFix/>
          </a:blip>
          <a:srcRect/>
          <a:stretch/>
        </p:blipFill>
        <p:spPr>
          <a:xfrm>
            <a:off x="12690954" y="4257980"/>
            <a:ext cx="1525055" cy="1454122"/>
          </a:xfrm>
          <a:prstGeom prst="rect">
            <a:avLst/>
          </a:prstGeom>
          <a:noFill/>
          <a:ln>
            <a:noFill/>
          </a:ln>
        </p:spPr>
      </p:pic>
      <p:pic>
        <p:nvPicPr>
          <p:cNvPr id="218" name="Google Shape;218;p8" descr="A picture containing icon&#10;&#10;Description automatically generated"/>
          <p:cNvPicPr preferRelativeResize="0"/>
          <p:nvPr/>
        </p:nvPicPr>
        <p:blipFill rotWithShape="1">
          <a:blip r:embed="rId7">
            <a:alphaModFix/>
          </a:blip>
          <a:srcRect/>
          <a:stretch/>
        </p:blipFill>
        <p:spPr>
          <a:xfrm>
            <a:off x="12690954" y="1223913"/>
            <a:ext cx="1163471" cy="991656"/>
          </a:xfrm>
          <a:prstGeom prst="rect">
            <a:avLst/>
          </a:prstGeom>
          <a:noFill/>
          <a:ln>
            <a:noFill/>
          </a:ln>
        </p:spPr>
      </p:pic>
      <p:pic>
        <p:nvPicPr>
          <p:cNvPr id="219" name="Google Shape;219;p8"/>
          <p:cNvPicPr preferRelativeResize="0"/>
          <p:nvPr/>
        </p:nvPicPr>
        <p:blipFill rotWithShape="1">
          <a:blip r:embed="rId8">
            <a:alphaModFix/>
          </a:blip>
          <a:srcRect/>
          <a:stretch/>
        </p:blipFill>
        <p:spPr>
          <a:xfrm>
            <a:off x="8541701" y="5712102"/>
            <a:ext cx="995704" cy="9082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9" descr="Graphical user interface&#10;&#10;Description automatically generated with medium confidence"/>
          <p:cNvPicPr preferRelativeResize="0"/>
          <p:nvPr/>
        </p:nvPicPr>
        <p:blipFill rotWithShape="1">
          <a:blip r:embed="rId3">
            <a:alphaModFix/>
          </a:blip>
          <a:srcRect/>
          <a:stretch/>
        </p:blipFill>
        <p:spPr>
          <a:xfrm>
            <a:off x="6950519" y="418577"/>
            <a:ext cx="1800211" cy="1539180"/>
          </a:xfrm>
          <a:prstGeom prst="rect">
            <a:avLst/>
          </a:prstGeom>
          <a:noFill/>
          <a:ln>
            <a:noFill/>
          </a:ln>
        </p:spPr>
      </p:pic>
      <p:sp>
        <p:nvSpPr>
          <p:cNvPr id="225" name="Google Shape;225;p9"/>
          <p:cNvSpPr/>
          <p:nvPr/>
        </p:nvSpPr>
        <p:spPr>
          <a:xfrm>
            <a:off x="287355" y="308371"/>
            <a:ext cx="11617291" cy="6384992"/>
          </a:xfrm>
          <a:prstGeom prst="frame">
            <a:avLst>
              <a:gd name="adj1" fmla="val 89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26" name="Google Shape;226;p9"/>
          <p:cNvSpPr/>
          <p:nvPr/>
        </p:nvSpPr>
        <p:spPr>
          <a:xfrm>
            <a:off x="8874506" y="0"/>
            <a:ext cx="2688299"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27" name="Google Shape;227;p9"/>
          <p:cNvSpPr txBox="1"/>
          <p:nvPr/>
        </p:nvSpPr>
        <p:spPr>
          <a:xfrm>
            <a:off x="8519467" y="2980493"/>
            <a:ext cx="3043338" cy="1920544"/>
          </a:xfrm>
          <a:prstGeom prst="rect">
            <a:avLst/>
          </a:prstGeom>
          <a:noFill/>
          <a:ln>
            <a:noFill/>
          </a:ln>
        </p:spPr>
        <p:txBody>
          <a:bodyPr spcFirstLastPara="1" wrap="square" lIns="91425" tIns="45700" rIns="91425" bIns="45700" anchor="t" anchorCtr="0">
            <a:noAutofit/>
          </a:bodyPr>
          <a:lstStyle/>
          <a:p>
            <a:pPr lvl="0" algn="r">
              <a:buClr>
                <a:schemeClr val="lt1"/>
              </a:buClr>
              <a:buSzPts val="3200"/>
            </a:pPr>
            <a:r>
              <a:rPr lang="en-GB" sz="2800" b="1" dirty="0" err="1">
                <a:solidFill>
                  <a:schemeClr val="lt1"/>
                </a:solidFill>
                <a:latin typeface="Calibri"/>
                <a:ea typeface="Calibri"/>
                <a:cs typeface="Calibri"/>
                <a:sym typeface="Calibri"/>
              </a:rPr>
              <a:t>Consapevolezza</a:t>
            </a:r>
            <a:r>
              <a:rPr lang="en-GB" sz="2800" b="1" dirty="0">
                <a:solidFill>
                  <a:schemeClr val="lt1"/>
                </a:solidFill>
                <a:latin typeface="Calibri"/>
                <a:ea typeface="Calibri"/>
                <a:cs typeface="Calibri"/>
                <a:sym typeface="Calibri"/>
              </a:rPr>
              <a:t> </a:t>
            </a:r>
          </a:p>
          <a:p>
            <a:pPr lvl="0" algn="r">
              <a:buClr>
                <a:schemeClr val="lt1"/>
              </a:buClr>
              <a:buSzPts val="3200"/>
            </a:pPr>
            <a:r>
              <a:rPr lang="en-GB" sz="2800" b="1" dirty="0">
                <a:solidFill>
                  <a:schemeClr val="lt1"/>
                </a:solidFill>
                <a:latin typeface="Calibri"/>
                <a:ea typeface="Calibri"/>
                <a:cs typeface="Calibri"/>
                <a:sym typeface="Calibri"/>
              </a:rPr>
              <a:t>di </a:t>
            </a:r>
            <a:r>
              <a:rPr lang="en-GB" sz="2800" b="1" dirty="0" err="1">
                <a:solidFill>
                  <a:schemeClr val="lt1"/>
                </a:solidFill>
                <a:latin typeface="Calibri"/>
                <a:ea typeface="Calibri"/>
                <a:cs typeface="Calibri"/>
                <a:sym typeface="Calibri"/>
              </a:rPr>
              <a:t>sè</a:t>
            </a:r>
            <a:r>
              <a:rPr lang="en-GB" sz="2800" b="1" dirty="0">
                <a:solidFill>
                  <a:schemeClr val="lt1"/>
                </a:solidFill>
                <a:latin typeface="Calibri"/>
                <a:ea typeface="Calibri"/>
                <a:cs typeface="Calibri"/>
                <a:sym typeface="Calibri"/>
              </a:rPr>
              <a:t>
</a:t>
            </a:r>
            <a:endParaRPr sz="3200" dirty="0">
              <a:solidFill>
                <a:schemeClr val="lt1"/>
              </a:solidFill>
              <a:latin typeface="Calibri"/>
              <a:ea typeface="Calibri"/>
              <a:cs typeface="Calibri"/>
              <a:sym typeface="Calibri"/>
            </a:endParaRPr>
          </a:p>
        </p:txBody>
      </p:sp>
      <p:sp>
        <p:nvSpPr>
          <p:cNvPr id="228" name="Google Shape;228;p9"/>
          <p:cNvSpPr txBox="1"/>
          <p:nvPr/>
        </p:nvSpPr>
        <p:spPr>
          <a:xfrm>
            <a:off x="689539" y="1540108"/>
            <a:ext cx="7659007"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en-GB" sz="1800" dirty="0">
                <a:solidFill>
                  <a:schemeClr val="dk1"/>
                </a:solidFill>
                <a:latin typeface="Calibri"/>
                <a:ea typeface="Calibri"/>
                <a:cs typeface="Calibri"/>
                <a:sym typeface="Calibri"/>
              </a:rPr>
              <a:t>La </a:t>
            </a:r>
            <a:r>
              <a:rPr lang="en-GB" sz="1800" dirty="0" err="1">
                <a:solidFill>
                  <a:schemeClr val="dk1"/>
                </a:solidFill>
                <a:latin typeface="Calibri"/>
                <a:ea typeface="Calibri"/>
                <a:cs typeface="Calibri"/>
                <a:sym typeface="Calibri"/>
              </a:rPr>
              <a:t>ricerca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suggerisce</a:t>
            </a:r>
            <a:r>
              <a:rPr lang="en-GB" sz="1800" dirty="0">
                <a:solidFill>
                  <a:schemeClr val="dk1"/>
                </a:solidFill>
                <a:latin typeface="Calibri"/>
                <a:ea typeface="Calibri"/>
                <a:cs typeface="Calibri"/>
                <a:sym typeface="Calibri"/>
              </a:rPr>
              <a:t> che </a:t>
            </a:r>
            <a:r>
              <a:rPr lang="en-GB" sz="1800" b="1" dirty="0" err="1">
                <a:solidFill>
                  <a:schemeClr val="dk1"/>
                </a:solidFill>
                <a:latin typeface="Calibri"/>
                <a:ea typeface="Calibri"/>
                <a:cs typeface="Calibri"/>
                <a:sym typeface="Calibri"/>
              </a:rPr>
              <a:t>vediamo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noi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stessi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chiaramente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siamo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più</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sicuri</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più</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creativi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Prendiamo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decisioni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più</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solide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costruiamo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relazioni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più</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forti</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comunichiamo</a:t>
            </a:r>
            <a:r>
              <a:rPr lang="en-GB" sz="1800" b="1" dirty="0">
                <a:solidFill>
                  <a:schemeClr val="dk1"/>
                </a:solidFill>
                <a:latin typeface="Calibri"/>
                <a:ea typeface="Calibri"/>
                <a:cs typeface="Calibri"/>
                <a:sym typeface="Calibri"/>
              </a:rPr>
              <a:t> in modo </a:t>
            </a:r>
            <a:r>
              <a:rPr lang="en-GB" sz="1800" b="1" dirty="0" err="1">
                <a:solidFill>
                  <a:schemeClr val="dk1"/>
                </a:solidFill>
                <a:latin typeface="Calibri"/>
                <a:ea typeface="Calibri"/>
                <a:cs typeface="Calibri"/>
                <a:sym typeface="Calibri"/>
              </a:rPr>
              <a:t>più</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efficace</a:t>
            </a:r>
            <a:r>
              <a:rPr lang="en-GB" sz="1800" b="1" dirty="0">
                <a:solidFill>
                  <a:schemeClr val="dk1"/>
                </a:solidFill>
                <a:latin typeface="Calibri"/>
                <a:ea typeface="Calibri"/>
                <a:cs typeface="Calibri"/>
                <a:sym typeface="Calibri"/>
              </a:rPr>
              <a: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Abbiamo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meno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probabilità</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mentire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imbrogliare</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rubare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Siamo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lavoratori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migliori</a:t>
            </a:r>
            <a:r>
              <a:rPr lang="en-GB" sz="1800" dirty="0">
                <a:solidFill>
                  <a:schemeClr val="dk1"/>
                </a:solidFill>
                <a:latin typeface="Calibri"/>
                <a:ea typeface="Calibri"/>
                <a:cs typeface="Calibri"/>
                <a:sym typeface="Calibri"/>
              </a:rPr>
              <a:t> che </a:t>
            </a:r>
            <a:r>
              <a:rPr lang="en-GB" sz="1800" dirty="0" err="1">
                <a:solidFill>
                  <a:schemeClr val="dk1"/>
                </a:solidFill>
                <a:latin typeface="Calibri"/>
                <a:ea typeface="Calibri"/>
                <a:cs typeface="Calibri"/>
                <a:sym typeface="Calibri"/>
              </a:rPr>
              <a:t>ottengono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promozioni</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siamo</a:t>
            </a:r>
            <a:r>
              <a:rPr lang="en-GB" sz="1800" dirty="0">
                <a:solidFill>
                  <a:schemeClr val="dk1"/>
                </a:solidFill>
                <a:latin typeface="Calibri"/>
                <a:ea typeface="Calibri"/>
                <a:cs typeface="Calibri"/>
                <a:sym typeface="Calibri"/>
              </a:rPr>
              <a:t> leader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efficaci</a:t>
            </a:r>
            <a:r>
              <a:rPr lang="en-GB" sz="1800" dirty="0">
                <a:solidFill>
                  <a:schemeClr val="dk1"/>
                </a:solidFill>
                <a:latin typeface="Calibri"/>
                <a:ea typeface="Calibri"/>
                <a:cs typeface="Calibri"/>
                <a:sym typeface="Calibri"/>
              </a:rPr>
              <a:t> con </a:t>
            </a:r>
            <a:r>
              <a:rPr lang="en-GB" sz="1800" dirty="0" err="1">
                <a:solidFill>
                  <a:schemeClr val="dk1"/>
                </a:solidFill>
                <a:latin typeface="Calibri"/>
                <a:ea typeface="Calibri"/>
                <a:cs typeface="Calibri"/>
                <a:sym typeface="Calibri"/>
              </a:rPr>
              <a:t>dipendenti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soddisfatti</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aziende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redditizie</a:t>
            </a:r>
            <a:r>
              <a:rPr lang="en-GB" sz="18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en-GB" sz="1800" dirty="0">
                <a:solidFill>
                  <a:schemeClr val="dk1"/>
                </a:solidFill>
                <a:latin typeface="Calibri"/>
                <a:ea typeface="Calibri"/>
                <a:cs typeface="Calibri"/>
                <a:sym typeface="Calibri"/>
              </a:rPr>
              <a:t>Una </a:t>
            </a:r>
            <a:r>
              <a:rPr lang="en-GB" sz="1800" dirty="0" err="1">
                <a:solidFill>
                  <a:schemeClr val="dk1"/>
                </a:solidFill>
                <a:latin typeface="Calibri"/>
                <a:ea typeface="Calibri"/>
                <a:cs typeface="Calibri"/>
                <a:sym typeface="Calibri"/>
              </a:rPr>
              <a:t>teoria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importante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sul</a:t>
            </a:r>
            <a:r>
              <a:rPr lang="en-GB" sz="1800" dirty="0">
                <a:solidFill>
                  <a:schemeClr val="dk1"/>
                </a:solidFill>
                <a:latin typeface="Calibri"/>
                <a:ea typeface="Calibri"/>
                <a:cs typeface="Calibri"/>
                <a:sym typeface="Calibri"/>
              </a:rPr>
              <a:t> campo </a:t>
            </a:r>
            <a:r>
              <a:rPr lang="en-GB" sz="1800" dirty="0" err="1">
                <a:solidFill>
                  <a:schemeClr val="dk1"/>
                </a:solidFill>
                <a:latin typeface="Calibri"/>
                <a:ea typeface="Calibri"/>
                <a:cs typeface="Calibri"/>
                <a:sym typeface="Calibri"/>
              </a:rPr>
              <a:t>afferma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che</a:t>
            </a:r>
            <a:r>
              <a:rPr lang="en-GB" sz="1800"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l’autoconsapevolezza</a:t>
            </a:r>
            <a:r>
              <a:rPr lang="en-GB" sz="1800" b="1" dirty="0">
                <a:solidFill>
                  <a:schemeClr val="dk1"/>
                </a:solidFill>
                <a:latin typeface="Calibri"/>
                <a:ea typeface="Calibri"/>
                <a:cs typeface="Calibri"/>
                <a:sym typeface="Calibri"/>
              </a:rPr>
              <a:t> è uno </a:t>
            </a:r>
            <a:r>
              <a:rPr lang="en-GB" sz="1800" b="1" dirty="0" err="1">
                <a:solidFill>
                  <a:schemeClr val="dk1"/>
                </a:solidFill>
                <a:latin typeface="Calibri"/>
                <a:ea typeface="Calibri"/>
                <a:cs typeface="Calibri"/>
                <a:sym typeface="Calibri"/>
              </a:rPr>
              <a:t>stato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mentale</a:t>
            </a:r>
            <a:r>
              <a:rPr lang="en-GB" sz="1800" b="1" dirty="0">
                <a:solidFill>
                  <a:schemeClr val="dk1"/>
                </a:solidFill>
                <a:latin typeface="Calibri"/>
                <a:ea typeface="Calibri"/>
                <a:cs typeface="Calibri"/>
                <a:sym typeface="Calibri"/>
              </a:rPr>
              <a:t> che </a:t>
            </a:r>
            <a:r>
              <a:rPr lang="en-GB" sz="1800" b="1" dirty="0" err="1">
                <a:solidFill>
                  <a:schemeClr val="dk1"/>
                </a:solidFill>
                <a:latin typeface="Calibri"/>
                <a:ea typeface="Calibri"/>
                <a:cs typeface="Calibri"/>
                <a:sym typeface="Calibri"/>
              </a:rPr>
              <a:t>consente</a:t>
            </a:r>
            <a:r>
              <a:rPr lang="en-GB" sz="1800" b="1" dirty="0">
                <a:solidFill>
                  <a:schemeClr val="dk1"/>
                </a:solidFill>
                <a:latin typeface="Calibri"/>
                <a:ea typeface="Calibri"/>
                <a:cs typeface="Calibri"/>
                <a:sym typeface="Calibri"/>
              </a:rPr>
              <a:t> alle </a:t>
            </a:r>
            <a:r>
              <a:rPr lang="en-GB" sz="1800" b="1" dirty="0" err="1">
                <a:solidFill>
                  <a:schemeClr val="dk1"/>
                </a:solidFill>
                <a:latin typeface="Calibri"/>
                <a:ea typeface="Calibri"/>
                <a:cs typeface="Calibri"/>
                <a:sym typeface="Calibri"/>
              </a:rPr>
              <a:t>persone</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confrontare</a:t>
            </a:r>
            <a:r>
              <a:rPr lang="en-GB" sz="1800" b="1" dirty="0">
                <a:solidFill>
                  <a:schemeClr val="dk1"/>
                </a:solidFill>
                <a:latin typeface="Calibri"/>
                <a:ea typeface="Calibri"/>
                <a:cs typeface="Calibri"/>
                <a:sym typeface="Calibri"/>
              </a:rPr>
              <a:t> e </a:t>
            </a:r>
            <a:r>
              <a:rPr lang="en-GB" sz="1800" b="1" dirty="0" err="1">
                <a:solidFill>
                  <a:schemeClr val="dk1"/>
                </a:solidFill>
                <a:latin typeface="Calibri"/>
                <a:ea typeface="Calibri"/>
                <a:cs typeface="Calibri"/>
                <a:sym typeface="Calibri"/>
              </a:rPr>
              <a:t>valutare</a:t>
            </a:r>
            <a:r>
              <a:rPr lang="en-GB" sz="1800" b="1" dirty="0">
                <a:solidFill>
                  <a:schemeClr val="dk1"/>
                </a:solidFill>
                <a:latin typeface="Calibri"/>
                <a:ea typeface="Calibri"/>
                <a:cs typeface="Calibri"/>
                <a:sym typeface="Calibri"/>
              </a:rPr>
              <a:t> i loro standard </a:t>
            </a:r>
            <a:r>
              <a:rPr lang="en-GB" sz="1800" b="1" dirty="0" err="1">
                <a:solidFill>
                  <a:schemeClr val="dk1"/>
                </a:solidFill>
                <a:latin typeface="Calibri"/>
                <a:ea typeface="Calibri"/>
                <a:cs typeface="Calibri"/>
                <a:sym typeface="Calibri"/>
              </a:rPr>
              <a:t>attuali</a:t>
            </a:r>
            <a:r>
              <a:rPr lang="en-GB" sz="1800" b="1" dirty="0">
                <a:solidFill>
                  <a:schemeClr val="dk1"/>
                </a:solidFill>
                <a:latin typeface="Calibri"/>
                <a:ea typeface="Calibri"/>
                <a:cs typeface="Calibri"/>
                <a:sym typeface="Calibri"/>
              </a:rPr>
              <a:t> con le loro </a:t>
            </a:r>
            <a:r>
              <a:rPr lang="en-GB" sz="1800" b="1" dirty="0" err="1">
                <a:solidFill>
                  <a:schemeClr val="dk1"/>
                </a:solidFill>
                <a:latin typeface="Calibri"/>
                <a:ea typeface="Calibri"/>
                <a:cs typeface="Calibri"/>
                <a:sym typeface="Calibri"/>
              </a:rPr>
              <a:t>aspettative</a:t>
            </a:r>
            <a:r>
              <a:rPr lang="en-GB" sz="1800" b="1" dirty="0">
                <a:solidFill>
                  <a:schemeClr val="dk1"/>
                </a:solidFill>
                <a:latin typeface="Calibri"/>
                <a:ea typeface="Calibri"/>
                <a:cs typeface="Calibri"/>
                <a:sym typeface="Calibri"/>
              </a:rPr>
              <a:t> interne (e </a:t>
            </a:r>
            <a:r>
              <a:rPr lang="en-GB" sz="1800" b="1" dirty="0" err="1">
                <a:solidFill>
                  <a:schemeClr val="dk1"/>
                </a:solidFill>
                <a:latin typeface="Calibri"/>
                <a:ea typeface="Calibri"/>
                <a:cs typeface="Calibri"/>
                <a:sym typeface="Calibri"/>
              </a:rPr>
              <a:t>personali</a:t>
            </a:r>
            <a:r>
              <a:rPr lang="en-GB"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a:p>
            <a:pPr lvl="0" algn="just"/>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imprenditori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consapevoli</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sé</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comportano</a:t>
            </a:r>
            <a:r>
              <a:rPr lang="en-GB" sz="1800" dirty="0">
                <a:solidFill>
                  <a:schemeClr val="dk1"/>
                </a:solidFill>
                <a:latin typeface="Calibri"/>
                <a:ea typeface="Calibri"/>
                <a:cs typeface="Calibri"/>
                <a:sym typeface="Calibri"/>
              </a:rPr>
              <a:t> con </a:t>
            </a:r>
            <a:r>
              <a:rPr lang="en-GB" sz="1800" b="1" dirty="0" err="1">
                <a:solidFill>
                  <a:schemeClr val="dk1"/>
                </a:solidFill>
                <a:latin typeface="Calibri"/>
                <a:ea typeface="Calibri"/>
                <a:cs typeface="Calibri"/>
                <a:sym typeface="Calibri"/>
              </a:rPr>
              <a:t>affidabilità</a:t>
            </a:r>
            <a:r>
              <a:rPr lang="en-GB" sz="1800" b="1" dirty="0">
                <a:solidFill>
                  <a:schemeClr val="dk1"/>
                </a:solidFill>
                <a:latin typeface="Calibri"/>
                <a:ea typeface="Calibri"/>
                <a:cs typeface="Calibri"/>
                <a:sym typeface="Calibri"/>
              </a:rPr>
              <a:t>, leadership e </a:t>
            </a:r>
            <a:r>
              <a:rPr lang="en-GB" sz="1800" b="1" dirty="0" err="1">
                <a:solidFill>
                  <a:schemeClr val="dk1"/>
                </a:solidFill>
                <a:latin typeface="Calibri"/>
                <a:ea typeface="Calibri"/>
                <a:cs typeface="Calibri"/>
                <a:sym typeface="Calibri"/>
              </a:rPr>
              <a:t>intelligenza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emotiva</a:t>
            </a:r>
            <a:r>
              <a:rPr lang="en-GB" sz="1800" b="1" dirty="0">
                <a:solidFill>
                  <a:schemeClr val="dk1"/>
                </a:solidFill>
                <a:latin typeface="Calibri"/>
                <a:ea typeface="Calibri"/>
                <a:cs typeface="Calibri"/>
                <a:sym typeface="Calibri"/>
              </a:rPr>
              <a: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Consentono</a:t>
            </a:r>
            <a:r>
              <a:rPr lang="en-GB" sz="1800" dirty="0">
                <a:solidFill>
                  <a:schemeClr val="dk1"/>
                </a:solidFill>
                <a:latin typeface="Calibri"/>
                <a:ea typeface="Calibri"/>
                <a:cs typeface="Calibri"/>
                <a:sym typeface="Calibri"/>
              </a:rPr>
              <a:t>, per loro e per </a:t>
            </a:r>
            <a:r>
              <a:rPr lang="en-GB" sz="1800" dirty="0" err="1">
                <a:solidFill>
                  <a:schemeClr val="dk1"/>
                </a:solidFill>
                <a:latin typeface="Calibri"/>
                <a:ea typeface="Calibri"/>
                <a:cs typeface="Calibri"/>
                <a:sym typeface="Calibri"/>
              </a:rPr>
              <a:t>gli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altri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l’ambiente</a:t>
            </a:r>
            <a:r>
              <a:rPr lang="en-GB" sz="1800" dirty="0">
                <a:solidFill>
                  <a:schemeClr val="dk1"/>
                </a:solidFill>
                <a:latin typeface="Calibri"/>
                <a:ea typeface="Calibri"/>
                <a:cs typeface="Calibri"/>
                <a:sym typeface="Calibri"/>
              </a:rPr>
              <a:t> di </a:t>
            </a:r>
            <a:r>
              <a:rPr lang="en-GB" sz="1800" dirty="0" err="1">
                <a:solidFill>
                  <a:schemeClr val="dk1"/>
                </a:solidFill>
                <a:latin typeface="Calibri"/>
                <a:ea typeface="Calibri"/>
                <a:cs typeface="Calibri"/>
                <a:sym typeface="Calibri"/>
              </a:rPr>
              <a:t>lavoro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più</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etico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sostenibile</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innovativo</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facendo</a:t>
            </a:r>
            <a:r>
              <a:rPr lang="en-GB" sz="1800" dirty="0">
                <a:solidFill>
                  <a:schemeClr val="dk1"/>
                </a:solidFill>
                <a:latin typeface="Calibri"/>
                <a:ea typeface="Calibri"/>
                <a:cs typeface="Calibri"/>
                <a:sym typeface="Calibri"/>
              </a:rPr>
              <a:t> leva </a:t>
            </a:r>
            <a:r>
              <a:rPr lang="en-GB" sz="1800" dirty="0" err="1">
                <a:solidFill>
                  <a:schemeClr val="dk1"/>
                </a:solidFill>
                <a:latin typeface="Calibri"/>
                <a:ea typeface="Calibri"/>
                <a:cs typeface="Calibri"/>
                <a:sym typeface="Calibri"/>
              </a:rPr>
              <a:t>su</a:t>
            </a:r>
            <a:r>
              <a:rPr lang="en-GB" sz="1800" dirty="0">
                <a:solidFill>
                  <a:schemeClr val="dk1"/>
                </a:solidFill>
                <a:latin typeface="Calibri"/>
                <a:ea typeface="Calibri"/>
                <a:cs typeface="Calibri"/>
                <a:sym typeface="Calibri"/>
              </a:rPr>
              <a:t> una </a:t>
            </a:r>
            <a:r>
              <a:rPr lang="en-GB" sz="1800" dirty="0" err="1">
                <a:solidFill>
                  <a:schemeClr val="dk1"/>
                </a:solidFill>
                <a:latin typeface="Calibri"/>
                <a:ea typeface="Calibri"/>
                <a:cs typeface="Calibri"/>
                <a:sym typeface="Calibri"/>
              </a:rPr>
              <a:t>profonda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comprensione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propri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doveri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morali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delle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proprie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capacità</a:t>
            </a:r>
            <a:r>
              <a:rPr lang="en-GB" sz="1800" dirty="0">
                <a:solidFill>
                  <a:schemeClr val="dk1"/>
                </a:solidFill>
                <a:latin typeface="Calibri"/>
                <a:ea typeface="Calibri"/>
                <a:cs typeface="Calibri"/>
                <a:sym typeface="Calibri"/>
              </a:rPr>
              <a:t> e </a:t>
            </a:r>
            <a:r>
              <a:rPr lang="en-GB" sz="1800" dirty="0" err="1">
                <a:solidFill>
                  <a:schemeClr val="dk1"/>
                </a:solidFill>
                <a:latin typeface="Calibri"/>
                <a:ea typeface="Calibri"/>
                <a:cs typeface="Calibri"/>
                <a:sym typeface="Calibri"/>
              </a:rPr>
              <a:t>identità</a:t>
            </a:r>
            <a:r>
              <a:rPr lang="en-GB" sz="1800" dirty="0">
                <a:solidFill>
                  <a:schemeClr val="dk1"/>
                </a:solidFill>
                <a:latin typeface="Calibri"/>
                <a:ea typeface="Calibri"/>
                <a:cs typeface="Calibri"/>
                <a:sym typeface="Calibri"/>
              </a:rPr>
              <a:t> intime.
</a:t>
            </a:r>
            <a:endParaRPr dirty="0"/>
          </a:p>
        </p:txBody>
      </p:sp>
      <p:sp>
        <p:nvSpPr>
          <p:cNvPr id="229" name="Google Shape;229;p9"/>
          <p:cNvSpPr txBox="1"/>
          <p:nvPr/>
        </p:nvSpPr>
        <p:spPr>
          <a:xfrm>
            <a:off x="904126" y="738651"/>
            <a:ext cx="6287783" cy="647272"/>
          </a:xfrm>
          <a:prstGeom prst="rect">
            <a:avLst/>
          </a:prstGeom>
          <a:noFill/>
          <a:ln>
            <a:noFill/>
          </a:ln>
        </p:spPr>
        <p:txBody>
          <a:bodyPr spcFirstLastPara="1" wrap="square" lIns="91425" tIns="45700" rIns="91425" bIns="45700" anchor="t" anchorCtr="0">
            <a:spAutoFit/>
          </a:bodyPr>
          <a:lstStyle/>
          <a:p>
            <a:pPr lvl="0" algn="ctr"/>
            <a:r>
              <a:rPr lang="en-GB" sz="1800" dirty="0" err="1">
                <a:solidFill>
                  <a:schemeClr val="dk1"/>
                </a:solidFill>
                <a:latin typeface="Calibri"/>
                <a:ea typeface="Calibri"/>
                <a:cs typeface="Calibri"/>
                <a:sym typeface="Calibri"/>
              </a:rPr>
              <a:t>L’autoconsapevolezza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sembra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essere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diventata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l’ultima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parola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d’ordine</a:t>
            </a:r>
            <a:r>
              <a:rPr lang="en-GB" sz="1800" dirty="0">
                <a:solidFill>
                  <a:schemeClr val="dk1"/>
                </a:solidFill>
                <a:latin typeface="Calibri"/>
                <a:ea typeface="Calibri"/>
                <a:cs typeface="Calibri"/>
                <a:sym typeface="Calibri"/>
              </a:rPr>
              <a:t> del management e per una buona </a:t>
            </a:r>
            <a:r>
              <a:rPr lang="en-GB" sz="1800" dirty="0" err="1">
                <a:solidFill>
                  <a:schemeClr val="dk1"/>
                </a:solidFill>
                <a:latin typeface="Calibri"/>
                <a:ea typeface="Calibri"/>
                <a:cs typeface="Calibri"/>
                <a:sym typeface="Calibri"/>
              </a:rPr>
              <a:t>ragione</a:t>
            </a:r>
            <a:r>
              <a:rPr lang="en-GB" sz="1800" dirty="0">
                <a:solidFill>
                  <a:schemeClr val="dk1"/>
                </a:solidFill>
                <a:latin typeface="Calibri"/>
                <a:ea typeface="Calibri"/>
                <a:cs typeface="Calibri"/>
                <a:sym typeface="Calibri"/>
              </a:rPr>
              <a:t>.</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4159</Words>
  <Application>Microsoft Office PowerPoint</Application>
  <PresentationFormat>Widescreen</PresentationFormat>
  <Paragraphs>246</Paragraphs>
  <Slides>30</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30</vt:i4>
      </vt:variant>
    </vt:vector>
  </HeadingPairs>
  <TitlesOfParts>
    <vt:vector size="34"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gloria ridolfi</dc:creator>
  <cp:lastModifiedBy>gloria ridolfi</cp:lastModifiedBy>
  <cp:revision>7</cp:revision>
  <dcterms:created xsi:type="dcterms:W3CDTF">2022-10-26T08:08:15Z</dcterms:created>
  <dcterms:modified xsi:type="dcterms:W3CDTF">2023-05-05T08:08:24Z</dcterms:modified>
</cp:coreProperties>
</file>